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layout1.xml" ContentType="application/vnd.openxmlformats-officedocument.drawingml.diagramLayout+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Default Extension="wdp" ContentType="image/vnd.ms-photo"/>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57" r:id="rId3"/>
    <p:sldId id="258" r:id="rId4"/>
    <p:sldId id="259" r:id="rId5"/>
    <p:sldId id="260" r:id="rId6"/>
    <p:sldId id="267" r:id="rId7"/>
    <p:sldId id="268" r:id="rId8"/>
    <p:sldId id="261" r:id="rId9"/>
    <p:sldId id="262" r:id="rId10"/>
    <p:sldId id="263" r:id="rId11"/>
    <p:sldId id="264" r:id="rId12"/>
    <p:sldId id="265" r:id="rId13"/>
    <p:sldId id="266" r:id="rId14"/>
    <p:sldId id="269" r:id="rId15"/>
    <p:sldId id="270" r:id="rId16"/>
    <p:sldId id="271" r:id="rId17"/>
    <p:sldId id="272" r:id="rId18"/>
    <p:sldId id="273" r:id="rId19"/>
    <p:sldId id="274" r:id="rId20"/>
    <p:sldId id="275" r:id="rId21"/>
    <p:sldId id="276" r:id="rId22"/>
    <p:sldId id="292" r:id="rId23"/>
    <p:sldId id="293" r:id="rId24"/>
    <p:sldId id="294"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5"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p:scale>
          <a:sx n="75" d="100"/>
          <a:sy n="75" d="100"/>
        </p:scale>
        <p:origin x="-1236"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image" Target="../media/image28.png"/><Relationship Id="rId4"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0CE155-0739-44EE-989E-74F56701E487}" type="doc">
      <dgm:prSet loTypeId="urn:microsoft.com/office/officeart/2005/8/layout/pList1#1" loCatId="list" qsTypeId="urn:microsoft.com/office/officeart/2005/8/quickstyle/simple1" qsCatId="simple" csTypeId="urn:microsoft.com/office/officeart/2005/8/colors/accent1_2" csCatId="accent1" phldr="1"/>
      <dgm:spPr/>
      <dgm:t>
        <a:bodyPr/>
        <a:lstStyle/>
        <a:p>
          <a:endParaRPr lang="en-IN"/>
        </a:p>
      </dgm:t>
    </dgm:pt>
    <dgm:pt modelId="{74EB6F40-8129-49AB-8A99-AAD3FA2840DD}">
      <dgm:prSet phldrT="[Text]"/>
      <dgm:spPr/>
      <dgm:t>
        <a:bodyPr/>
        <a:lstStyle/>
        <a:p>
          <a:r>
            <a:rPr lang="en-IN"/>
            <a:t>FOCUS ON BRAND REPUTATION</a:t>
          </a:r>
        </a:p>
      </dgm:t>
    </dgm:pt>
    <dgm:pt modelId="{624602B3-8ADA-4858-A1B6-03485BED62A2}" type="parTrans" cxnId="{4D149DE7-8C2A-4FDB-B1AA-1F46251D975D}">
      <dgm:prSet/>
      <dgm:spPr/>
      <dgm:t>
        <a:bodyPr/>
        <a:lstStyle/>
        <a:p>
          <a:endParaRPr lang="en-IN"/>
        </a:p>
      </dgm:t>
    </dgm:pt>
    <dgm:pt modelId="{0FEB4835-B814-4509-914F-C4E46239466D}" type="sibTrans" cxnId="{4D149DE7-8C2A-4FDB-B1AA-1F46251D975D}">
      <dgm:prSet/>
      <dgm:spPr/>
      <dgm:t>
        <a:bodyPr/>
        <a:lstStyle/>
        <a:p>
          <a:endParaRPr lang="en-IN"/>
        </a:p>
      </dgm:t>
    </dgm:pt>
    <dgm:pt modelId="{F389CA26-664F-4A4E-8099-FB233E46138E}">
      <dgm:prSet phldrT="[Text]"/>
      <dgm:spPr/>
      <dgm:t>
        <a:bodyPr/>
        <a:lstStyle/>
        <a:p>
          <a:r>
            <a:rPr lang="en-IN"/>
            <a:t>CUSTOMER SERVICE</a:t>
          </a:r>
        </a:p>
      </dgm:t>
    </dgm:pt>
    <dgm:pt modelId="{3D4ABFAF-7885-4445-97B8-E091750F7BB3}" type="parTrans" cxnId="{CFDD3901-127C-4FDF-9722-FF7AACA7CF22}">
      <dgm:prSet/>
      <dgm:spPr/>
      <dgm:t>
        <a:bodyPr/>
        <a:lstStyle/>
        <a:p>
          <a:endParaRPr lang="en-IN"/>
        </a:p>
      </dgm:t>
    </dgm:pt>
    <dgm:pt modelId="{FCFE849B-8422-4279-9CAB-459007B9C3E9}" type="sibTrans" cxnId="{CFDD3901-127C-4FDF-9722-FF7AACA7CF22}">
      <dgm:prSet/>
      <dgm:spPr/>
      <dgm:t>
        <a:bodyPr/>
        <a:lstStyle/>
        <a:p>
          <a:endParaRPr lang="en-IN"/>
        </a:p>
      </dgm:t>
    </dgm:pt>
    <dgm:pt modelId="{F3CD01D4-E5B4-4306-ADF3-0E437F79D2C3}">
      <dgm:prSet phldrT="[Text]"/>
      <dgm:spPr/>
      <dgm:t>
        <a:bodyPr/>
        <a:lstStyle/>
        <a:p>
          <a:r>
            <a:rPr lang="en-IN"/>
            <a:t>DON'T RUN A LOW INVENTORY</a:t>
          </a:r>
        </a:p>
      </dgm:t>
    </dgm:pt>
    <dgm:pt modelId="{0FE5F726-9D0F-4AA5-B7AD-42D6B710D181}" type="parTrans" cxnId="{2DD17970-A6DF-4E26-914E-7EB345A5611A}">
      <dgm:prSet/>
      <dgm:spPr/>
      <dgm:t>
        <a:bodyPr/>
        <a:lstStyle/>
        <a:p>
          <a:endParaRPr lang="en-IN"/>
        </a:p>
      </dgm:t>
    </dgm:pt>
    <dgm:pt modelId="{D08E0513-9A0E-4324-99F2-2274249AECF0}" type="sibTrans" cxnId="{2DD17970-A6DF-4E26-914E-7EB345A5611A}">
      <dgm:prSet/>
      <dgm:spPr/>
      <dgm:t>
        <a:bodyPr/>
        <a:lstStyle/>
        <a:p>
          <a:endParaRPr lang="en-IN"/>
        </a:p>
      </dgm:t>
    </dgm:pt>
    <dgm:pt modelId="{8C9A1004-A4B7-442B-8BA4-59DF295A6CB9}">
      <dgm:prSet phldrT="[Text]"/>
      <dgm:spPr/>
      <dgm:t>
        <a:bodyPr/>
        <a:lstStyle/>
        <a:p>
          <a:r>
            <a:rPr lang="en-IN"/>
            <a:t>LEVERAGE WALMART LACK OF FEES</a:t>
          </a:r>
        </a:p>
      </dgm:t>
    </dgm:pt>
    <dgm:pt modelId="{5EFDCFE0-E134-4D6D-8C22-556574DC9812}" type="parTrans" cxnId="{1153E702-1C1B-42C5-8E9E-10295A141275}">
      <dgm:prSet/>
      <dgm:spPr/>
      <dgm:t>
        <a:bodyPr/>
        <a:lstStyle/>
        <a:p>
          <a:endParaRPr lang="en-IN"/>
        </a:p>
      </dgm:t>
    </dgm:pt>
    <dgm:pt modelId="{C19CD8A6-A96B-459A-B7E3-CD09E7294C6C}" type="sibTrans" cxnId="{1153E702-1C1B-42C5-8E9E-10295A141275}">
      <dgm:prSet/>
      <dgm:spPr/>
      <dgm:t>
        <a:bodyPr/>
        <a:lstStyle/>
        <a:p>
          <a:endParaRPr lang="en-IN"/>
        </a:p>
      </dgm:t>
    </dgm:pt>
    <dgm:pt modelId="{4CEFB11F-3D2B-45C1-94C9-6577DEED9527}" type="pres">
      <dgm:prSet presAssocID="{600CE155-0739-44EE-989E-74F56701E487}" presName="Name0" presStyleCnt="0">
        <dgm:presLayoutVars>
          <dgm:dir/>
          <dgm:resizeHandles val="exact"/>
        </dgm:presLayoutVars>
      </dgm:prSet>
      <dgm:spPr/>
      <dgm:t>
        <a:bodyPr/>
        <a:lstStyle/>
        <a:p>
          <a:endParaRPr lang="en-IN"/>
        </a:p>
      </dgm:t>
    </dgm:pt>
    <dgm:pt modelId="{070B8452-0507-433A-9D36-DA4D969CE54F}" type="pres">
      <dgm:prSet presAssocID="{74EB6F40-8129-49AB-8A99-AAD3FA2840DD}" presName="compNode" presStyleCnt="0"/>
      <dgm:spPr/>
    </dgm:pt>
    <dgm:pt modelId="{463A6BAC-1B03-498F-ACE5-F8EB10C4ADA9}" type="pres">
      <dgm:prSet presAssocID="{74EB6F40-8129-49AB-8A99-AAD3FA2840DD}" presName="pictRect" presStyleLbl="node1" presStyleIdx="0" presStyleCnt="4"/>
      <dgm:spPr>
        <a:blipFill rotWithShape="1">
          <a:blip xmlns:r="http://schemas.openxmlformats.org/officeDocument/2006/relationships" r:embed="rId1"/>
          <a:stretch>
            <a:fillRect/>
          </a:stretch>
        </a:blipFill>
      </dgm:spPr>
    </dgm:pt>
    <dgm:pt modelId="{57F74554-51C1-4504-A9BB-E96A6C1AC18A}" type="pres">
      <dgm:prSet presAssocID="{74EB6F40-8129-49AB-8A99-AAD3FA2840DD}" presName="textRect" presStyleLbl="revTx" presStyleIdx="0" presStyleCnt="4">
        <dgm:presLayoutVars>
          <dgm:bulletEnabled val="1"/>
        </dgm:presLayoutVars>
      </dgm:prSet>
      <dgm:spPr/>
      <dgm:t>
        <a:bodyPr/>
        <a:lstStyle/>
        <a:p>
          <a:endParaRPr lang="en-IN"/>
        </a:p>
      </dgm:t>
    </dgm:pt>
    <dgm:pt modelId="{58736028-63BA-4CF5-85A5-ADE6D5E7748E}" type="pres">
      <dgm:prSet presAssocID="{0FEB4835-B814-4509-914F-C4E46239466D}" presName="sibTrans" presStyleLbl="sibTrans2D1" presStyleIdx="0" presStyleCnt="0"/>
      <dgm:spPr/>
      <dgm:t>
        <a:bodyPr/>
        <a:lstStyle/>
        <a:p>
          <a:endParaRPr lang="en-IN"/>
        </a:p>
      </dgm:t>
    </dgm:pt>
    <dgm:pt modelId="{382C0730-D77E-499F-BBA6-F43497B85317}" type="pres">
      <dgm:prSet presAssocID="{F389CA26-664F-4A4E-8099-FB233E46138E}" presName="compNode" presStyleCnt="0"/>
      <dgm:spPr/>
    </dgm:pt>
    <dgm:pt modelId="{528EC6BB-3C5A-422F-B6E4-21066824D499}" type="pres">
      <dgm:prSet presAssocID="{F389CA26-664F-4A4E-8099-FB233E46138E}" presName="pictRect" presStyleLbl="node1" presStyleIdx="1" presStyleCnt="4" custLinFactNeighborX="-651" custLinFactNeighborY="2317"/>
      <dgm:spPr>
        <a:blipFill rotWithShape="1">
          <a:blip xmlns:r="http://schemas.openxmlformats.org/officeDocument/2006/relationships" r:embed="rId2"/>
          <a:stretch>
            <a:fillRect/>
          </a:stretch>
        </a:blipFill>
      </dgm:spPr>
    </dgm:pt>
    <dgm:pt modelId="{7D52727A-C9EB-4BAE-8B61-4A2EC576B4C7}" type="pres">
      <dgm:prSet presAssocID="{F389CA26-664F-4A4E-8099-FB233E46138E}" presName="textRect" presStyleLbl="revTx" presStyleIdx="1" presStyleCnt="4">
        <dgm:presLayoutVars>
          <dgm:bulletEnabled val="1"/>
        </dgm:presLayoutVars>
      </dgm:prSet>
      <dgm:spPr/>
      <dgm:t>
        <a:bodyPr/>
        <a:lstStyle/>
        <a:p>
          <a:endParaRPr lang="en-IN"/>
        </a:p>
      </dgm:t>
    </dgm:pt>
    <dgm:pt modelId="{019E9CA6-1272-49CF-9ADE-1F468AA7EE8F}" type="pres">
      <dgm:prSet presAssocID="{FCFE849B-8422-4279-9CAB-459007B9C3E9}" presName="sibTrans" presStyleLbl="sibTrans2D1" presStyleIdx="0" presStyleCnt="0"/>
      <dgm:spPr/>
      <dgm:t>
        <a:bodyPr/>
        <a:lstStyle/>
        <a:p>
          <a:endParaRPr lang="en-IN"/>
        </a:p>
      </dgm:t>
    </dgm:pt>
    <dgm:pt modelId="{872CD116-2FA8-48CA-A864-5ACC8B609A23}" type="pres">
      <dgm:prSet presAssocID="{F3CD01D4-E5B4-4306-ADF3-0E437F79D2C3}" presName="compNode" presStyleCnt="0"/>
      <dgm:spPr/>
    </dgm:pt>
    <dgm:pt modelId="{5C689DCB-C341-457E-8A72-158BC21BBFFD}" type="pres">
      <dgm:prSet presAssocID="{F3CD01D4-E5B4-4306-ADF3-0E437F79D2C3}" presName="pictRect" presStyleLbl="node1" presStyleIdx="2" presStyleCnt="4" custLinFactNeighborY="-61"/>
      <dgm:spPr>
        <a:blipFill rotWithShape="1">
          <a:blip xmlns:r="http://schemas.openxmlformats.org/officeDocument/2006/relationships" r:embed="rId3"/>
          <a:stretch>
            <a:fillRect/>
          </a:stretch>
        </a:blipFill>
      </dgm:spPr>
    </dgm:pt>
    <dgm:pt modelId="{9F6800AC-ACFA-4B53-8A00-706B9FD8BD65}" type="pres">
      <dgm:prSet presAssocID="{F3CD01D4-E5B4-4306-ADF3-0E437F79D2C3}" presName="textRect" presStyleLbl="revTx" presStyleIdx="2" presStyleCnt="4">
        <dgm:presLayoutVars>
          <dgm:bulletEnabled val="1"/>
        </dgm:presLayoutVars>
      </dgm:prSet>
      <dgm:spPr/>
      <dgm:t>
        <a:bodyPr/>
        <a:lstStyle/>
        <a:p>
          <a:endParaRPr lang="en-IN"/>
        </a:p>
      </dgm:t>
    </dgm:pt>
    <dgm:pt modelId="{074A80C4-F6B6-462D-823F-B180A34808A7}" type="pres">
      <dgm:prSet presAssocID="{D08E0513-9A0E-4324-99F2-2274249AECF0}" presName="sibTrans" presStyleLbl="sibTrans2D1" presStyleIdx="0" presStyleCnt="0"/>
      <dgm:spPr/>
      <dgm:t>
        <a:bodyPr/>
        <a:lstStyle/>
        <a:p>
          <a:endParaRPr lang="en-IN"/>
        </a:p>
      </dgm:t>
    </dgm:pt>
    <dgm:pt modelId="{307739E1-5365-457D-9AE8-1D7B2A5F0AE1}" type="pres">
      <dgm:prSet presAssocID="{8C9A1004-A4B7-442B-8BA4-59DF295A6CB9}" presName="compNode" presStyleCnt="0"/>
      <dgm:spPr/>
    </dgm:pt>
    <dgm:pt modelId="{96CC2098-F502-404F-979F-BB0F03860A58}" type="pres">
      <dgm:prSet presAssocID="{8C9A1004-A4B7-442B-8BA4-59DF295A6CB9}" presName="pictRect" presStyleLbl="node1" presStyleIdx="3" presStyleCnt="4" custAng="0"/>
      <dgm:spPr>
        <a:blipFill rotWithShape="1">
          <a:blip xmlns:r="http://schemas.openxmlformats.org/officeDocument/2006/relationships" r:embed="rId4"/>
          <a:stretch>
            <a:fillRect/>
          </a:stretch>
        </a:blipFill>
      </dgm:spPr>
    </dgm:pt>
    <dgm:pt modelId="{4D91D0F1-1F5A-4D0D-87CB-0DAE41494581}" type="pres">
      <dgm:prSet presAssocID="{8C9A1004-A4B7-442B-8BA4-59DF295A6CB9}" presName="textRect" presStyleLbl="revTx" presStyleIdx="3" presStyleCnt="4">
        <dgm:presLayoutVars>
          <dgm:bulletEnabled val="1"/>
        </dgm:presLayoutVars>
      </dgm:prSet>
      <dgm:spPr/>
      <dgm:t>
        <a:bodyPr/>
        <a:lstStyle/>
        <a:p>
          <a:endParaRPr lang="en-IN"/>
        </a:p>
      </dgm:t>
    </dgm:pt>
  </dgm:ptLst>
  <dgm:cxnLst>
    <dgm:cxn modelId="{41B50F1F-9671-47BB-9F63-630D1F0C59F3}" type="presOf" srcId="{D08E0513-9A0E-4324-99F2-2274249AECF0}" destId="{074A80C4-F6B6-462D-823F-B180A34808A7}" srcOrd="0" destOrd="0" presId="urn:microsoft.com/office/officeart/2005/8/layout/pList1#1"/>
    <dgm:cxn modelId="{95C5C44E-01C7-45FC-89E9-244C6A497D32}" type="presOf" srcId="{600CE155-0739-44EE-989E-74F56701E487}" destId="{4CEFB11F-3D2B-45C1-94C9-6577DEED9527}" srcOrd="0" destOrd="0" presId="urn:microsoft.com/office/officeart/2005/8/layout/pList1#1"/>
    <dgm:cxn modelId="{31E2E159-8ACE-4387-A8B9-2AE817F16A56}" type="presOf" srcId="{74EB6F40-8129-49AB-8A99-AAD3FA2840DD}" destId="{57F74554-51C1-4504-A9BB-E96A6C1AC18A}" srcOrd="0" destOrd="0" presId="urn:microsoft.com/office/officeart/2005/8/layout/pList1#1"/>
    <dgm:cxn modelId="{DCCEEE54-F9FF-4C36-B93B-E043BF923751}" type="presOf" srcId="{0FEB4835-B814-4509-914F-C4E46239466D}" destId="{58736028-63BA-4CF5-85A5-ADE6D5E7748E}" srcOrd="0" destOrd="0" presId="urn:microsoft.com/office/officeart/2005/8/layout/pList1#1"/>
    <dgm:cxn modelId="{1153E702-1C1B-42C5-8E9E-10295A141275}" srcId="{600CE155-0739-44EE-989E-74F56701E487}" destId="{8C9A1004-A4B7-442B-8BA4-59DF295A6CB9}" srcOrd="3" destOrd="0" parTransId="{5EFDCFE0-E134-4D6D-8C22-556574DC9812}" sibTransId="{C19CD8A6-A96B-459A-B7E3-CD09E7294C6C}"/>
    <dgm:cxn modelId="{2DD17970-A6DF-4E26-914E-7EB345A5611A}" srcId="{600CE155-0739-44EE-989E-74F56701E487}" destId="{F3CD01D4-E5B4-4306-ADF3-0E437F79D2C3}" srcOrd="2" destOrd="0" parTransId="{0FE5F726-9D0F-4AA5-B7AD-42D6B710D181}" sibTransId="{D08E0513-9A0E-4324-99F2-2274249AECF0}"/>
    <dgm:cxn modelId="{C28A6026-1DC9-49AA-A0E2-1B2719A00FA7}" type="presOf" srcId="{FCFE849B-8422-4279-9CAB-459007B9C3E9}" destId="{019E9CA6-1272-49CF-9ADE-1F468AA7EE8F}" srcOrd="0" destOrd="0" presId="urn:microsoft.com/office/officeart/2005/8/layout/pList1#1"/>
    <dgm:cxn modelId="{8EDD1556-22E1-4078-9408-A3CB76F1F50A}" type="presOf" srcId="{F389CA26-664F-4A4E-8099-FB233E46138E}" destId="{7D52727A-C9EB-4BAE-8B61-4A2EC576B4C7}" srcOrd="0" destOrd="0" presId="urn:microsoft.com/office/officeart/2005/8/layout/pList1#1"/>
    <dgm:cxn modelId="{CFDD3901-127C-4FDF-9722-FF7AACA7CF22}" srcId="{600CE155-0739-44EE-989E-74F56701E487}" destId="{F389CA26-664F-4A4E-8099-FB233E46138E}" srcOrd="1" destOrd="0" parTransId="{3D4ABFAF-7885-4445-97B8-E091750F7BB3}" sibTransId="{FCFE849B-8422-4279-9CAB-459007B9C3E9}"/>
    <dgm:cxn modelId="{62F9EC95-04BC-458D-AF87-CDCE85DCC7A7}" type="presOf" srcId="{8C9A1004-A4B7-442B-8BA4-59DF295A6CB9}" destId="{4D91D0F1-1F5A-4D0D-87CB-0DAE41494581}" srcOrd="0" destOrd="0" presId="urn:microsoft.com/office/officeart/2005/8/layout/pList1#1"/>
    <dgm:cxn modelId="{4D149DE7-8C2A-4FDB-B1AA-1F46251D975D}" srcId="{600CE155-0739-44EE-989E-74F56701E487}" destId="{74EB6F40-8129-49AB-8A99-AAD3FA2840DD}" srcOrd="0" destOrd="0" parTransId="{624602B3-8ADA-4858-A1B6-03485BED62A2}" sibTransId="{0FEB4835-B814-4509-914F-C4E46239466D}"/>
    <dgm:cxn modelId="{8C2444C3-FF3A-493D-B749-015C9F92EF44}" type="presOf" srcId="{F3CD01D4-E5B4-4306-ADF3-0E437F79D2C3}" destId="{9F6800AC-ACFA-4B53-8A00-706B9FD8BD65}" srcOrd="0" destOrd="0" presId="urn:microsoft.com/office/officeart/2005/8/layout/pList1#1"/>
    <dgm:cxn modelId="{93E6B3FC-5396-4155-B735-614820CB3557}" type="presParOf" srcId="{4CEFB11F-3D2B-45C1-94C9-6577DEED9527}" destId="{070B8452-0507-433A-9D36-DA4D969CE54F}" srcOrd="0" destOrd="0" presId="urn:microsoft.com/office/officeart/2005/8/layout/pList1#1"/>
    <dgm:cxn modelId="{EF1FFF3A-1166-4B1B-88DF-186DD6AF5CCE}" type="presParOf" srcId="{070B8452-0507-433A-9D36-DA4D969CE54F}" destId="{463A6BAC-1B03-498F-ACE5-F8EB10C4ADA9}" srcOrd="0" destOrd="0" presId="urn:microsoft.com/office/officeart/2005/8/layout/pList1#1"/>
    <dgm:cxn modelId="{F160AE6A-8AB1-423D-AEB1-DEA6DB1C0F37}" type="presParOf" srcId="{070B8452-0507-433A-9D36-DA4D969CE54F}" destId="{57F74554-51C1-4504-A9BB-E96A6C1AC18A}" srcOrd="1" destOrd="0" presId="urn:microsoft.com/office/officeart/2005/8/layout/pList1#1"/>
    <dgm:cxn modelId="{451AF4FF-15E6-4B8B-A46F-B6520440A403}" type="presParOf" srcId="{4CEFB11F-3D2B-45C1-94C9-6577DEED9527}" destId="{58736028-63BA-4CF5-85A5-ADE6D5E7748E}" srcOrd="1" destOrd="0" presId="urn:microsoft.com/office/officeart/2005/8/layout/pList1#1"/>
    <dgm:cxn modelId="{5D9CB420-5645-46FA-B139-52F8FA651332}" type="presParOf" srcId="{4CEFB11F-3D2B-45C1-94C9-6577DEED9527}" destId="{382C0730-D77E-499F-BBA6-F43497B85317}" srcOrd="2" destOrd="0" presId="urn:microsoft.com/office/officeart/2005/8/layout/pList1#1"/>
    <dgm:cxn modelId="{5E92EF38-1492-410E-8A0C-58A26C0C9031}" type="presParOf" srcId="{382C0730-D77E-499F-BBA6-F43497B85317}" destId="{528EC6BB-3C5A-422F-B6E4-21066824D499}" srcOrd="0" destOrd="0" presId="urn:microsoft.com/office/officeart/2005/8/layout/pList1#1"/>
    <dgm:cxn modelId="{0115A704-A56C-4339-A7EE-4E28A3530AEC}" type="presParOf" srcId="{382C0730-D77E-499F-BBA6-F43497B85317}" destId="{7D52727A-C9EB-4BAE-8B61-4A2EC576B4C7}" srcOrd="1" destOrd="0" presId="urn:microsoft.com/office/officeart/2005/8/layout/pList1#1"/>
    <dgm:cxn modelId="{2CB2C2C1-C92D-4EED-BF32-85AA4FC02FBE}" type="presParOf" srcId="{4CEFB11F-3D2B-45C1-94C9-6577DEED9527}" destId="{019E9CA6-1272-49CF-9ADE-1F468AA7EE8F}" srcOrd="3" destOrd="0" presId="urn:microsoft.com/office/officeart/2005/8/layout/pList1#1"/>
    <dgm:cxn modelId="{6ACD3F3B-5573-4A0C-B154-96EE186202F0}" type="presParOf" srcId="{4CEFB11F-3D2B-45C1-94C9-6577DEED9527}" destId="{872CD116-2FA8-48CA-A864-5ACC8B609A23}" srcOrd="4" destOrd="0" presId="urn:microsoft.com/office/officeart/2005/8/layout/pList1#1"/>
    <dgm:cxn modelId="{BB664B2A-AC74-49F3-B148-D7B37927FA3B}" type="presParOf" srcId="{872CD116-2FA8-48CA-A864-5ACC8B609A23}" destId="{5C689DCB-C341-457E-8A72-158BC21BBFFD}" srcOrd="0" destOrd="0" presId="urn:microsoft.com/office/officeart/2005/8/layout/pList1#1"/>
    <dgm:cxn modelId="{B5938120-72A7-43EB-A9C5-2E6B2B47407E}" type="presParOf" srcId="{872CD116-2FA8-48CA-A864-5ACC8B609A23}" destId="{9F6800AC-ACFA-4B53-8A00-706B9FD8BD65}" srcOrd="1" destOrd="0" presId="urn:microsoft.com/office/officeart/2005/8/layout/pList1#1"/>
    <dgm:cxn modelId="{3B78101A-91C8-43E0-8A1F-13FE5509D8B5}" type="presParOf" srcId="{4CEFB11F-3D2B-45C1-94C9-6577DEED9527}" destId="{074A80C4-F6B6-462D-823F-B180A34808A7}" srcOrd="5" destOrd="0" presId="urn:microsoft.com/office/officeart/2005/8/layout/pList1#1"/>
    <dgm:cxn modelId="{8F370DF5-0F2E-4B3B-BE70-6E7DDF48CED5}" type="presParOf" srcId="{4CEFB11F-3D2B-45C1-94C9-6577DEED9527}" destId="{307739E1-5365-457D-9AE8-1D7B2A5F0AE1}" srcOrd="6" destOrd="0" presId="urn:microsoft.com/office/officeart/2005/8/layout/pList1#1"/>
    <dgm:cxn modelId="{9E67F008-169B-4C7E-9B5E-E124EF89D838}" type="presParOf" srcId="{307739E1-5365-457D-9AE8-1D7B2A5F0AE1}" destId="{96CC2098-F502-404F-979F-BB0F03860A58}" srcOrd="0" destOrd="0" presId="urn:microsoft.com/office/officeart/2005/8/layout/pList1#1"/>
    <dgm:cxn modelId="{7597FDC3-AE1C-4616-9B25-88FC420207FF}" type="presParOf" srcId="{307739E1-5365-457D-9AE8-1D7B2A5F0AE1}" destId="{4D91D0F1-1F5A-4D0D-87CB-0DAE41494581}" srcOrd="1" destOrd="0" presId="urn:microsoft.com/office/officeart/2005/8/layout/pList1#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List1#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A277EB2-9854-4EF8-9378-6939A59185C1}" type="datetimeFigureOut">
              <a:rPr lang="en-IN" smtClean="0"/>
              <a:pPr/>
              <a:t>27-11-2023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15F5F6B-8CD8-403A-B6B2-5031EB40AB37}" type="slidenum">
              <a:rPr lang="en-IN" smtClean="0"/>
              <a:pPr/>
              <a:t>‹#›</a:t>
            </a:fld>
            <a:endParaRPr lang="en-IN"/>
          </a:p>
        </p:txBody>
      </p:sp>
    </p:spTree>
    <p:extLst>
      <p:ext uri="{BB962C8B-B14F-4D97-AF65-F5344CB8AC3E}">
        <p14:creationId xmlns:p14="http://schemas.microsoft.com/office/powerpoint/2010/main" xmlns="" val="328341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2558abb5fb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2558abb5fb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5255" indent="0" algn="just">
              <a:lnSpc>
                <a:spcPct val="150000"/>
              </a:lnSpc>
              <a:spcBef>
                <a:spcPts val="1200"/>
              </a:spcBef>
              <a:spcAft>
                <a:spcPts val="20"/>
              </a:spcAft>
              <a:buNone/>
            </a:pPr>
            <a:endPar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25685abcfc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25685abcfc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lvl="0" indent="-342900" algn="just">
              <a:lnSpc>
                <a:spcPct val="150000"/>
              </a:lnSpc>
              <a:spcBef>
                <a:spcPts val="1200"/>
              </a:spcBef>
              <a:spcAft>
                <a:spcPts val="20"/>
              </a:spcAft>
              <a:buSzPts val="1000"/>
              <a:buFont typeface="Symbol" panose="05050102010706020507" pitchFamily="18" charset="2"/>
              <a:buChar char=""/>
              <a:tabLst>
                <a:tab pos="457200" algn="l"/>
              </a:tabLst>
            </a:pP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The world is undoubtedly in the grip of a climate crisis, characterized by rising temperatures, unpredictable weather patterns, and increasing sea levels. Central to this narrative is the retail sector. With its interconnected global supply chains, retail significantly contributes to greenhouse gas emissions, especially through manufacturing processes, transportation, and waste generation. However, this isn't a one-sided story. Retailers are also victims of the very crisis they inadvertently fuel. They grapple with supply chain interruptions due to extreme weather events, fluctuating costs associated with climate uncertainties, and the challenge of meeting the evolving demands of an increasingly eco-conscious consumer base (</a:t>
            </a:r>
            <a:r>
              <a:rPr lang="en-IN" sz="1800" dirty="0" err="1">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Katsaliaki</a:t>
            </a: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 </a:t>
            </a:r>
            <a:r>
              <a:rPr lang="en-IN" sz="1800" i="1"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et al.,</a:t>
            </a: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 2021).</a:t>
            </a:r>
          </a:p>
          <a:p>
            <a:pPr marL="0" lvl="0" indent="0" algn="just">
              <a:lnSpc>
                <a:spcPct val="150000"/>
              </a:lnSpc>
              <a:spcBef>
                <a:spcPts val="1200"/>
              </a:spcBef>
              <a:spcAft>
                <a:spcPts val="20"/>
              </a:spcAft>
              <a:buSzPts val="1000"/>
              <a:buFont typeface="Symbol" panose="05050102010706020507" pitchFamily="18" charset="2"/>
              <a:buNone/>
              <a:tabLst>
                <a:tab pos="457200" algn="l"/>
              </a:tabLst>
            </a:pPr>
            <a:endPar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endParaRPr>
          </a:p>
          <a:p>
            <a:pPr marL="342900" lvl="0" indent="-342900" algn="just">
              <a:lnSpc>
                <a:spcPct val="150000"/>
              </a:lnSpc>
              <a:spcBef>
                <a:spcPts val="1200"/>
              </a:spcBef>
              <a:spcAft>
                <a:spcPts val="20"/>
              </a:spcAft>
              <a:buSzPts val="1000"/>
              <a:buFont typeface="Symbol" panose="05050102010706020507" pitchFamily="18" charset="2"/>
              <a:buChar char=""/>
              <a:tabLst>
                <a:tab pos="457200" algn="l"/>
              </a:tabLst>
            </a:pP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There's a clear shift in consumer behaviour, with a heightened demand for sustainable practices and eco-friendly products. For retailers like Walmart, adapting to this new landscape isn't merely about societal responsibility—it's a strategic imperative. Embracing sustainability ensures business resilience, fosters consumer trust, and drives competitive advantage in a market defined by change.</a:t>
            </a:r>
            <a:endParaRPr lang="en-IN" sz="1800" dirty="0">
              <a:effectLst/>
              <a:latin typeface="Times New Roman" panose="02020603050405020304" pitchFamily="18" charset="0"/>
              <a:ea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g25703cb3a7b_0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1" name="Google Shape;291;g25703cb3a7b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21005" indent="-285750" algn="just">
              <a:lnSpc>
                <a:spcPct val="150000"/>
              </a:lnSpc>
              <a:spcBef>
                <a:spcPts val="1200"/>
              </a:spcBef>
              <a:spcAft>
                <a:spcPts val="20"/>
              </a:spcAft>
            </a:pP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Walmart, as one of the world's largest retailers, recognizes its pivotal role in addressing climate change. Central to its efforts is "Project Gigaton," an ambitious initiative aiming to eliminate a gigaton of greenhouse gas emissions by 2030 (Asif </a:t>
            </a:r>
            <a:r>
              <a:rPr lang="en-IN" sz="1800" i="1"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et al.,</a:t>
            </a: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 2022). To achieve this, Walmart collaborates closely with suppliers, encouraging sustainable practices across the supply chain. The company is also increasingly harnessing renewable energy sources for its stores, striving for 100% renewable energy consumption. Another notable strategy is their commitment to a circular economy, focusing on reducing waste and maximizing resource utilization. These efforts bring tangible benefits. Reduced emissions translate to cost savings, and being a sustainability frontrunner elevates Walmart's brand, fostering trust among consumers and investors (</a:t>
            </a:r>
            <a:r>
              <a:rPr lang="en-IN" sz="1800" dirty="0" err="1">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Resche</a:t>
            </a: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 2020).</a:t>
            </a:r>
          </a:p>
          <a:p>
            <a:pPr marL="135255" indent="0" algn="just">
              <a:lnSpc>
                <a:spcPct val="150000"/>
              </a:lnSpc>
              <a:spcBef>
                <a:spcPts val="1200"/>
              </a:spcBef>
              <a:spcAft>
                <a:spcPts val="20"/>
              </a:spcAft>
              <a:buNone/>
            </a:pPr>
            <a:endPar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endParaRPr>
          </a:p>
          <a:p>
            <a:pPr marL="421005" indent="-285750" algn="just">
              <a:lnSpc>
                <a:spcPct val="150000"/>
              </a:lnSpc>
              <a:spcBef>
                <a:spcPts val="1200"/>
              </a:spcBef>
              <a:spcAft>
                <a:spcPts val="20"/>
              </a:spcAft>
            </a:pP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However, challenges persist. Implementing and scaling these initiatives across diverse global operations is intricate. There's also the task of navigating different regulatory landscapes in the various markets they operate in. Yet, Walmart's commitment remains unwavering, setting a benchmark for sustainable retail.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g25703cb3a7b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4" name="Google Shape;254;g25703cb3a7b_0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21005" indent="-285750" algn="just">
              <a:lnSpc>
                <a:spcPct val="200000"/>
              </a:lnSpc>
              <a:spcAft>
                <a:spcPts val="20"/>
              </a:spcAft>
            </a:pP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Environmental, Social, and Governance (ESG) principles have emerged as crucial criteria for measuring the sustainability and ethical impact of a business (Clementino and Perkins, 2021). These principles are not just theoretical constructs; they play a pivotal role in shaping modern retail. By adhering to ESG standards, retailers can drive innovation, differentiate themselves in a crowded market, and forge stronger bonds with conscious consumers. For Walmart, ESG is not a mere checkbox. It's deeply integrated into their operational fabric. Walmart's commitment to environmental stewardship is evident in their efforts to reduce waste and promote renewable energy (</a:t>
            </a:r>
            <a:r>
              <a:rPr lang="en-IN" sz="1800" dirty="0" err="1">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Neebe</a:t>
            </a: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 2020).</a:t>
            </a:r>
          </a:p>
          <a:p>
            <a:pPr marL="135255" indent="0" algn="just">
              <a:lnSpc>
                <a:spcPct val="200000"/>
              </a:lnSpc>
              <a:spcAft>
                <a:spcPts val="20"/>
              </a:spcAft>
              <a:buNone/>
            </a:pPr>
            <a:endPar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endParaRPr>
          </a:p>
          <a:p>
            <a:pPr marL="421005" indent="-285750" algn="just">
              <a:lnSpc>
                <a:spcPct val="200000"/>
              </a:lnSpc>
              <a:spcAft>
                <a:spcPts val="20"/>
              </a:spcAft>
            </a:pP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On the social front, they focus on ethical sourcing, ensuring suppliers adhere to humane and just practices. Governance-wise, Walmart actively engages with communities, understanding their needs and feedback. The outcomes of these efforts are multifaceted. Beyond the clear environmental and social benefits, Walmart also enjoys enhanced brand trust, customer loyalty, and, ultimately, a competitive edge in the retail landscape.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2572bee519d_0_2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2572bee519d_0_2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21005" indent="-285750" algn="just">
              <a:lnSpc>
                <a:spcPct val="200000"/>
              </a:lnSpc>
              <a:spcAft>
                <a:spcPts val="20"/>
              </a:spcAft>
            </a:pP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Walmart's success can be attributed to its deep understanding of its core market. At the heart of this market are low to middle-class income households, who prioritize affordability without compromising on quality. Families form a significant chunk, often looking for a one-stop-shop solution, be it groceries, electronics, or apparel. The rise of e-commerce has also seen a surge in online shoppers, seeking convenience alongside value. Additionally, Walmart's vast inventory attracts small business owners, especially those seeking bulk buying options and value deals (</a:t>
            </a:r>
            <a:r>
              <a:rPr lang="en-IN" sz="1800" dirty="0" err="1">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Resche</a:t>
            </a: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 2020). Recognizing and catering to these diverse segments is paramount.</a:t>
            </a:r>
          </a:p>
          <a:p>
            <a:pPr marL="135255" indent="0" algn="just">
              <a:lnSpc>
                <a:spcPct val="200000"/>
              </a:lnSpc>
              <a:spcAft>
                <a:spcPts val="20"/>
              </a:spcAft>
              <a:buNone/>
            </a:pPr>
            <a:endPar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endParaRPr>
          </a:p>
          <a:p>
            <a:pPr marL="421005" indent="-285750" algn="just">
              <a:lnSpc>
                <a:spcPct val="200000"/>
              </a:lnSpc>
              <a:spcAft>
                <a:spcPts val="20"/>
              </a:spcAft>
            </a:pP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By tailoring their product selection, marketing strategies, and in-store experiences to these demographics, Walmart ensures a personalized shopping experience. Digital solutions, such as their online marketplace and pickup services, cater to the tech-savvy consumer, while bulk buying options and value deals appeal to small business owners. By continuously aligning with the evolving needs of its core market, Walmart cements its position as a retail leader.</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g2558abb5fb3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g2558abb5fb3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21005" indent="-285750" algn="just">
              <a:lnSpc>
                <a:spcPct val="200000"/>
              </a:lnSpc>
              <a:spcAft>
                <a:spcPts val="20"/>
              </a:spcAft>
            </a:pP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Today's consumers, particularly Walmart's core market, are increasingly conscientious about the environmental and ethical implications of their purchases. Walmart's ESG initiatives, from offering eco-friendly products to ensuring sustainable supply chain management, resonate deeply with these values. The modern shopper, while seeking affordability, is also drawn to sustainable and ethically-sourced products (Jones </a:t>
            </a:r>
            <a:r>
              <a:rPr lang="en-IN" sz="1800" i="1"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et al., </a:t>
            </a: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2023). They're more likely to support brands that reflect their personal values, making sustainability not just an environmental imperative, but a business one.</a:t>
            </a:r>
          </a:p>
          <a:p>
            <a:pPr marL="135255" indent="0" algn="just">
              <a:lnSpc>
                <a:spcPct val="200000"/>
              </a:lnSpc>
              <a:spcAft>
                <a:spcPts val="20"/>
              </a:spcAft>
              <a:buNone/>
            </a:pPr>
            <a:endPar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endParaRPr>
          </a:p>
          <a:p>
            <a:pPr marL="457200" indent="-298450" algn="just"/>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Walmart's efforts in promoting eco-friendly product lines, reducing plastic waste, and advocating for ethical sourcing directly align with this shift in consumer sentiment (</a:t>
            </a:r>
            <a:r>
              <a:rPr lang="en-IN" sz="1800" dirty="0" err="1">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Apte</a:t>
            </a: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 and Seth, 2019). These sustainable choices play a pivotal role in shaping purchase decisions. When customers recognize that a brand prioritizes the environment and ethical practices, it fosters trust and loyalty. For many, it's no longer just about the product's price or quality, but its impact. By merging sustainability with its core market needs, Walmart not only champions environmental and ethical causes but also strengthens its market position.</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25685abcfc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25685abcfc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21005" indent="-285750" algn="just">
              <a:lnSpc>
                <a:spcPct val="200000"/>
              </a:lnSpc>
              <a:spcAft>
                <a:spcPts val="20"/>
              </a:spcAft>
            </a:pPr>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In today's retail landscape, sustainability isn't just a buzzword; it's a pivotal differentiator. Walmart's steadfast commitment to ESG principles positions it as a leader in sustainable retail. This isn't merely a moral stance; it's a strategic one. Consumers are becoming discerningly conscious, often opting for brands that resonate with their personal values. Walmart's ESG adherence aligns with this shift, offering them a distinct competitive advantage.</a:t>
            </a:r>
          </a:p>
          <a:p>
            <a:pPr marL="421005" indent="-285750" algn="just">
              <a:lnSpc>
                <a:spcPct val="200000"/>
              </a:lnSpc>
              <a:spcAft>
                <a:spcPts val="20"/>
              </a:spcAft>
            </a:pPr>
            <a:endPar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endParaRPr>
          </a:p>
          <a:p>
            <a:pPr marL="457200" indent="-298450" algn="just"/>
            <a:r>
              <a:rPr lang="en-IN" sz="1800" dirty="0">
                <a:solidFill>
                  <a:srgbClr val="111111"/>
                </a:solidFill>
                <a:effectLst/>
                <a:latin typeface="Times New Roman" panose="02020603050405020304" pitchFamily="18" charset="0"/>
                <a:ea typeface="Calibri" panose="020F0502020204030204" pitchFamily="34" charset="0"/>
                <a:cs typeface="Calibri" panose="020F0502020204030204" pitchFamily="34" charset="0"/>
              </a:rPr>
              <a:t>Looking ahead, the future holds promise and challenges. The path forward for Walmart involves not only expanding its sustainable product offerings but also doubling down on sustainable sourcing. Partnerships will be crucial, ensuring that every step of the supply chain echoes sustainability. Innovations will play a key role, be it in waste reduction, embracing renewable energy, or pioneering new sustainable practices. As the retail landscape evolves, Walmart's commitment to sustainability ensures it not only remains relevant but also sets benchmarks for others to emulate.</a:t>
            </a:r>
            <a:endParaRPr lang="en-IN"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xmlns="" val="1152750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g2572bee519d_0_98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5" name="Google Shape;665;g2572bee519d_0_9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xmlns="" val="23116878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xmlns="" val="2767102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01C0981D-82E5-4CB5-A2D4-251296DEE6C9}" type="slidenum">
              <a:rPr lang="en-IN" smtClean="0"/>
              <a:pPr/>
              <a:t>25</a:t>
            </a:fld>
            <a:endParaRPr lang="en-IN"/>
          </a:p>
        </p:txBody>
      </p:sp>
    </p:spTree>
    <p:extLst>
      <p:ext uri="{BB962C8B-B14F-4D97-AF65-F5344CB8AC3E}">
        <p14:creationId xmlns:p14="http://schemas.microsoft.com/office/powerpoint/2010/main" xmlns="" val="12708940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Hence, the promotion and price causes impulse buying behaviour of customers and the shoppers are also attracted to purchase in response to price reduction. Impulse consumer behaviour of Walmart’s shoppers reflects when the consumers are motivated to purchase in response to price reductions</a:t>
            </a:r>
          </a:p>
          <a:p>
            <a:endParaRPr lang="en-IN" dirty="0"/>
          </a:p>
        </p:txBody>
      </p:sp>
      <p:sp>
        <p:nvSpPr>
          <p:cNvPr id="4" name="Slide Number Placeholder 3"/>
          <p:cNvSpPr>
            <a:spLocks noGrp="1"/>
          </p:cNvSpPr>
          <p:nvPr>
            <p:ph type="sldNum" sz="quarter" idx="5"/>
          </p:nvPr>
        </p:nvSpPr>
        <p:spPr/>
        <p:txBody>
          <a:bodyPr/>
          <a:lstStyle/>
          <a:p>
            <a:fld id="{01C0981D-82E5-4CB5-A2D4-251296DEE6C9}" type="slidenum">
              <a:rPr lang="en-IN" smtClean="0"/>
              <a:pPr/>
              <a:t>26</a:t>
            </a:fld>
            <a:endParaRPr lang="en-IN"/>
          </a:p>
        </p:txBody>
      </p:sp>
    </p:spTree>
    <p:extLst>
      <p:ext uri="{BB962C8B-B14F-4D97-AF65-F5344CB8AC3E}">
        <p14:creationId xmlns:p14="http://schemas.microsoft.com/office/powerpoint/2010/main" xmlns="" val="14975203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Hence, it can be said that the Complex buying behaviour of customers happens when the consumers are highly involved with the purchase and when there are significant differences between brands and inflation in price.</a:t>
            </a:r>
          </a:p>
          <a:p>
            <a:endParaRPr lang="en-IN" dirty="0"/>
          </a:p>
        </p:txBody>
      </p:sp>
      <p:sp>
        <p:nvSpPr>
          <p:cNvPr id="4" name="Slide Number Placeholder 3"/>
          <p:cNvSpPr>
            <a:spLocks noGrp="1"/>
          </p:cNvSpPr>
          <p:nvPr>
            <p:ph type="sldNum" sz="quarter" idx="5"/>
          </p:nvPr>
        </p:nvSpPr>
        <p:spPr/>
        <p:txBody>
          <a:bodyPr/>
          <a:lstStyle/>
          <a:p>
            <a:fld id="{01C0981D-82E5-4CB5-A2D4-251296DEE6C9}" type="slidenum">
              <a:rPr lang="en-IN" smtClean="0"/>
              <a:pPr/>
              <a:t>27</a:t>
            </a:fld>
            <a:endParaRPr lang="en-IN"/>
          </a:p>
        </p:txBody>
      </p:sp>
    </p:spTree>
    <p:extLst>
      <p:ext uri="{BB962C8B-B14F-4D97-AF65-F5344CB8AC3E}">
        <p14:creationId xmlns:p14="http://schemas.microsoft.com/office/powerpoint/2010/main" xmlns="" val="31999905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kern="0" dirty="0">
                <a:solidFill>
                  <a:srgbClr val="000000"/>
                </a:solidFill>
                <a:effectLst/>
                <a:latin typeface="Times New Roman" panose="02020603050405020304" pitchFamily="18" charset="0"/>
                <a:ea typeface="Times New Roman" panose="02020603050405020304" pitchFamily="18" charset="0"/>
              </a:rPr>
              <a:t>Hence, it can be said that the Habitual buying behaviour of specific customers affects the company's selling of products. On the other hand, it can also be said that if the customers find a good offer on a rival brand, they may change quite easily. Examples may include household cleansers, soaps and much more</a:t>
            </a:r>
            <a:endParaRPr lang="en-IN" dirty="0"/>
          </a:p>
        </p:txBody>
      </p:sp>
      <p:sp>
        <p:nvSpPr>
          <p:cNvPr id="4" name="Slide Number Placeholder 3"/>
          <p:cNvSpPr>
            <a:spLocks noGrp="1"/>
          </p:cNvSpPr>
          <p:nvPr>
            <p:ph type="sldNum" sz="quarter" idx="5"/>
          </p:nvPr>
        </p:nvSpPr>
        <p:spPr/>
        <p:txBody>
          <a:bodyPr/>
          <a:lstStyle/>
          <a:p>
            <a:fld id="{01C0981D-82E5-4CB5-A2D4-251296DEE6C9}" type="slidenum">
              <a:rPr lang="en-IN" smtClean="0"/>
              <a:pPr/>
              <a:t>28</a:t>
            </a:fld>
            <a:endParaRPr lang="en-IN"/>
          </a:p>
        </p:txBody>
      </p:sp>
    </p:spTree>
    <p:extLst>
      <p:ext uri="{BB962C8B-B14F-4D97-AF65-F5344CB8AC3E}">
        <p14:creationId xmlns:p14="http://schemas.microsoft.com/office/powerpoint/2010/main" xmlns="" val="35012163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Hence, it can be said that Walmart has begun offering free distribution for a minimum purchase of $35, but unlike Amazon Prime, its operations did not offset expensive unit economies with an annual membership fee.</a:t>
            </a:r>
          </a:p>
          <a:p>
            <a:endParaRPr lang="en-IN" dirty="0"/>
          </a:p>
        </p:txBody>
      </p:sp>
      <p:sp>
        <p:nvSpPr>
          <p:cNvPr id="4" name="Slide Number Placeholder 3"/>
          <p:cNvSpPr>
            <a:spLocks noGrp="1"/>
          </p:cNvSpPr>
          <p:nvPr>
            <p:ph type="sldNum" sz="quarter" idx="5"/>
          </p:nvPr>
        </p:nvSpPr>
        <p:spPr/>
        <p:txBody>
          <a:bodyPr/>
          <a:lstStyle/>
          <a:p>
            <a:fld id="{01C0981D-82E5-4CB5-A2D4-251296DEE6C9}" type="slidenum">
              <a:rPr lang="en-IN" smtClean="0"/>
              <a:pPr/>
              <a:t>29</a:t>
            </a:fld>
            <a:endParaRPr lang="en-IN"/>
          </a:p>
        </p:txBody>
      </p:sp>
    </p:spTree>
    <p:extLst>
      <p:ext uri="{BB962C8B-B14F-4D97-AF65-F5344CB8AC3E}">
        <p14:creationId xmlns:p14="http://schemas.microsoft.com/office/powerpoint/2010/main" xmlns="" val="23083218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kern="0" dirty="0">
                <a:solidFill>
                  <a:srgbClr val="000000"/>
                </a:solidFill>
                <a:effectLst/>
                <a:latin typeface="Times New Roman" panose="02020603050405020304" pitchFamily="18" charset="0"/>
                <a:ea typeface="Times New Roman" panose="02020603050405020304" pitchFamily="18" charset="0"/>
              </a:rPr>
              <a:t>Hence, it can be said that Walmart is taxing ways to procure grocery pickup even speeder as well as easier for both customers and its acquaintances. </a:t>
            </a:r>
            <a:r>
              <a:rPr lang="en-IN" sz="1800" kern="0">
                <a:solidFill>
                  <a:srgbClr val="000000"/>
                </a:solidFill>
                <a:effectLst/>
                <a:latin typeface="Times New Roman" panose="02020603050405020304" pitchFamily="18" charset="0"/>
                <a:ea typeface="Times New Roman" panose="02020603050405020304" pitchFamily="18" charset="0"/>
              </a:rPr>
              <a:t>Approximately, 2,700 Walmart locations presently offer free grocery pickup and 400 more are scheduled to complement the service in the 2019</a:t>
            </a:r>
            <a:endParaRPr lang="en-IN" dirty="0"/>
          </a:p>
        </p:txBody>
      </p:sp>
      <p:sp>
        <p:nvSpPr>
          <p:cNvPr id="4" name="Slide Number Placeholder 3"/>
          <p:cNvSpPr>
            <a:spLocks noGrp="1"/>
          </p:cNvSpPr>
          <p:nvPr>
            <p:ph type="sldNum" sz="quarter" idx="5"/>
          </p:nvPr>
        </p:nvSpPr>
        <p:spPr/>
        <p:txBody>
          <a:bodyPr/>
          <a:lstStyle/>
          <a:p>
            <a:fld id="{01C0981D-82E5-4CB5-A2D4-251296DEE6C9}" type="slidenum">
              <a:rPr lang="en-IN" smtClean="0"/>
              <a:pPr/>
              <a:t>30</a:t>
            </a:fld>
            <a:endParaRPr lang="en-IN"/>
          </a:p>
        </p:txBody>
      </p:sp>
    </p:spTree>
    <p:extLst>
      <p:ext uri="{BB962C8B-B14F-4D97-AF65-F5344CB8AC3E}">
        <p14:creationId xmlns:p14="http://schemas.microsoft.com/office/powerpoint/2010/main" xmlns="" val="22077964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ED5546C1-0B7A-40F9-87EB-3D8A96AB5297}" type="datetimeFigureOut">
              <a:rPr lang="en-IN" smtClean="0"/>
              <a:pPr/>
              <a:t>27-11-2023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6D3D9F-BA53-4937-A5BE-5D59531F07E8}" type="slidenum">
              <a:rPr lang="en-IN" smtClean="0"/>
              <a:pPr/>
              <a:t>‹#›</a:t>
            </a:fld>
            <a:endParaRPr lang="en-IN"/>
          </a:p>
        </p:txBody>
      </p:sp>
    </p:spTree>
    <p:extLst>
      <p:ext uri="{BB962C8B-B14F-4D97-AF65-F5344CB8AC3E}">
        <p14:creationId xmlns:p14="http://schemas.microsoft.com/office/powerpoint/2010/main" xmlns="" val="892640738"/>
      </p:ext>
    </p:extLst>
  </p:cSld>
  <p:clrMapOvr>
    <a:masterClrMapping/>
  </p:clrMapOvr>
  <p:transition>
    <p:wipe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ED5546C1-0B7A-40F9-87EB-3D8A96AB5297}" type="datetimeFigureOut">
              <a:rPr lang="en-IN" smtClean="0"/>
              <a:pPr/>
              <a:t>27-11-2023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6D3D9F-BA53-4937-A5BE-5D59531F07E8}" type="slidenum">
              <a:rPr lang="en-IN" smtClean="0"/>
              <a:pPr/>
              <a:t>‹#›</a:t>
            </a:fld>
            <a:endParaRPr lang="en-IN"/>
          </a:p>
        </p:txBody>
      </p:sp>
    </p:spTree>
    <p:extLst>
      <p:ext uri="{BB962C8B-B14F-4D97-AF65-F5344CB8AC3E}">
        <p14:creationId xmlns:p14="http://schemas.microsoft.com/office/powerpoint/2010/main" xmlns="" val="2810509351"/>
      </p:ext>
    </p:extLst>
  </p:cSld>
  <p:clrMapOvr>
    <a:masterClrMapping/>
  </p:clrMapOvr>
  <p:transition>
    <p:wipe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D5546C1-0B7A-40F9-87EB-3D8A96AB5297}" type="datetimeFigureOut">
              <a:rPr lang="en-IN" smtClean="0"/>
              <a:pPr/>
              <a:t>27-11-2023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6D3D9F-BA53-4937-A5BE-5D59531F07E8}" type="slidenum">
              <a:rPr lang="en-IN" smtClean="0"/>
              <a:pPr/>
              <a:t>‹#›</a:t>
            </a:fld>
            <a:endParaRPr lang="en-IN"/>
          </a:p>
        </p:txBody>
      </p:sp>
    </p:spTree>
    <p:extLst>
      <p:ext uri="{BB962C8B-B14F-4D97-AF65-F5344CB8AC3E}">
        <p14:creationId xmlns:p14="http://schemas.microsoft.com/office/powerpoint/2010/main" xmlns="" val="2630071818"/>
      </p:ext>
    </p:extLst>
  </p:cSld>
  <p:clrMapOvr>
    <a:masterClrMapping/>
  </p:clrMapOvr>
  <p:transition>
    <p:wipe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ED5546C1-0B7A-40F9-87EB-3D8A96AB5297}" type="datetimeFigureOut">
              <a:rPr lang="en-IN" smtClean="0"/>
              <a:pPr/>
              <a:t>27-11-2023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6D3D9F-BA53-4937-A5BE-5D59531F07E8}" type="slidenum">
              <a:rPr lang="en-IN" smtClean="0"/>
              <a:pPr/>
              <a:t>‹#›</a:t>
            </a:fld>
            <a:endParaRPr lang="en-IN"/>
          </a:p>
        </p:txBody>
      </p:sp>
    </p:spTree>
    <p:extLst>
      <p:ext uri="{BB962C8B-B14F-4D97-AF65-F5344CB8AC3E}">
        <p14:creationId xmlns:p14="http://schemas.microsoft.com/office/powerpoint/2010/main" xmlns="" val="3210907796"/>
      </p:ext>
    </p:extLst>
  </p:cSld>
  <p:clrMapOvr>
    <a:masterClrMapping/>
  </p:clrMapOvr>
  <p:transition>
    <p:wipe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ED5546C1-0B7A-40F9-87EB-3D8A96AB5297}" type="datetimeFigureOut">
              <a:rPr lang="en-IN" smtClean="0"/>
              <a:pPr/>
              <a:t>27-11-2023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26D3D9F-BA53-4937-A5BE-5D59531F07E8}" type="slidenum">
              <a:rPr lang="en-IN" smtClean="0"/>
              <a:pPr/>
              <a:t>‹#›</a:t>
            </a:fld>
            <a:endParaRPr lang="en-IN"/>
          </a:p>
        </p:txBody>
      </p:sp>
    </p:spTree>
    <p:extLst>
      <p:ext uri="{BB962C8B-B14F-4D97-AF65-F5344CB8AC3E}">
        <p14:creationId xmlns:p14="http://schemas.microsoft.com/office/powerpoint/2010/main" xmlns="" val="1220342414"/>
      </p:ext>
    </p:extLst>
  </p:cSld>
  <p:clrMapOvr>
    <a:masterClrMapping/>
  </p:clrMapOvr>
  <p:transition>
    <p:wipe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ED5546C1-0B7A-40F9-87EB-3D8A96AB5297}" type="datetimeFigureOut">
              <a:rPr lang="en-IN" smtClean="0"/>
              <a:pPr/>
              <a:t>27-11-2023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26D3D9F-BA53-4937-A5BE-5D59531F07E8}" type="slidenum">
              <a:rPr lang="en-IN" smtClean="0"/>
              <a:pPr/>
              <a:t>‹#›</a:t>
            </a:fld>
            <a:endParaRPr lang="en-IN"/>
          </a:p>
        </p:txBody>
      </p:sp>
    </p:spTree>
    <p:extLst>
      <p:ext uri="{BB962C8B-B14F-4D97-AF65-F5344CB8AC3E}">
        <p14:creationId xmlns:p14="http://schemas.microsoft.com/office/powerpoint/2010/main" xmlns="" val="1178848908"/>
      </p:ext>
    </p:extLst>
  </p:cSld>
  <p:clrMapOvr>
    <a:masterClrMapping/>
  </p:clrMapOvr>
  <p:transition>
    <p:wipe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5546C1-0B7A-40F9-87EB-3D8A96AB5297}" type="datetimeFigureOut">
              <a:rPr lang="en-IN" smtClean="0"/>
              <a:pPr/>
              <a:t>27-11-2023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26D3D9F-BA53-4937-A5BE-5D59531F07E8}" type="slidenum">
              <a:rPr lang="en-IN" smtClean="0"/>
              <a:pPr/>
              <a:t>‹#›</a:t>
            </a:fld>
            <a:endParaRPr lang="en-IN"/>
          </a:p>
        </p:txBody>
      </p:sp>
    </p:spTree>
    <p:extLst>
      <p:ext uri="{BB962C8B-B14F-4D97-AF65-F5344CB8AC3E}">
        <p14:creationId xmlns:p14="http://schemas.microsoft.com/office/powerpoint/2010/main" xmlns="" val="2315220066"/>
      </p:ext>
    </p:extLst>
  </p:cSld>
  <p:clrMapOvr>
    <a:masterClrMapping/>
  </p:clrMapOvr>
  <p:transition>
    <p:wipe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5546C1-0B7A-40F9-87EB-3D8A96AB5297}" type="datetimeFigureOut">
              <a:rPr lang="en-IN" smtClean="0"/>
              <a:pPr/>
              <a:t>27-11-2023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6D3D9F-BA53-4937-A5BE-5D59531F07E8}" type="slidenum">
              <a:rPr lang="en-IN" smtClean="0"/>
              <a:pPr/>
              <a:t>‹#›</a:t>
            </a:fld>
            <a:endParaRPr lang="en-IN"/>
          </a:p>
        </p:txBody>
      </p:sp>
    </p:spTree>
    <p:extLst>
      <p:ext uri="{BB962C8B-B14F-4D97-AF65-F5344CB8AC3E}">
        <p14:creationId xmlns:p14="http://schemas.microsoft.com/office/powerpoint/2010/main" xmlns="" val="563981636"/>
      </p:ext>
    </p:extLst>
  </p:cSld>
  <p:clrMapOvr>
    <a:masterClrMapping/>
  </p:clrMapOvr>
  <p:transition>
    <p:wipe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5546C1-0B7A-40F9-87EB-3D8A96AB5297}" type="datetimeFigureOut">
              <a:rPr lang="en-IN" smtClean="0"/>
              <a:pPr/>
              <a:t>27-11-2023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6D3D9F-BA53-4937-A5BE-5D59531F07E8}" type="slidenum">
              <a:rPr lang="en-IN" smtClean="0"/>
              <a:pPr/>
              <a:t>‹#›</a:t>
            </a:fld>
            <a:endParaRPr lang="en-IN"/>
          </a:p>
        </p:txBody>
      </p:sp>
    </p:spTree>
    <p:extLst>
      <p:ext uri="{BB962C8B-B14F-4D97-AF65-F5344CB8AC3E}">
        <p14:creationId xmlns:p14="http://schemas.microsoft.com/office/powerpoint/2010/main" xmlns="" val="1002371612"/>
      </p:ext>
    </p:extLst>
  </p:cSld>
  <p:clrMapOvr>
    <a:masterClrMapping/>
  </p:clrMapOvr>
  <p:transition>
    <p:wipe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ED5546C1-0B7A-40F9-87EB-3D8A96AB5297}" type="datetimeFigureOut">
              <a:rPr lang="en-IN" smtClean="0"/>
              <a:pPr/>
              <a:t>27-11-2023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6D3D9F-BA53-4937-A5BE-5D59531F07E8}" type="slidenum">
              <a:rPr lang="en-IN" smtClean="0"/>
              <a:pPr/>
              <a:t>‹#›</a:t>
            </a:fld>
            <a:endParaRPr lang="en-IN"/>
          </a:p>
        </p:txBody>
      </p:sp>
    </p:spTree>
    <p:extLst>
      <p:ext uri="{BB962C8B-B14F-4D97-AF65-F5344CB8AC3E}">
        <p14:creationId xmlns:p14="http://schemas.microsoft.com/office/powerpoint/2010/main" xmlns="" val="1210707677"/>
      </p:ext>
    </p:extLst>
  </p:cSld>
  <p:clrMapOvr>
    <a:masterClrMapping/>
  </p:clrMapOvr>
  <p:transition>
    <p:wipe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ED5546C1-0B7A-40F9-87EB-3D8A96AB5297}" type="datetimeFigureOut">
              <a:rPr lang="en-IN" smtClean="0"/>
              <a:pPr/>
              <a:t>27-11-2023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6D3D9F-BA53-4937-A5BE-5D59531F07E8}" type="slidenum">
              <a:rPr lang="en-IN" smtClean="0"/>
              <a:pPr/>
              <a:t>‹#›</a:t>
            </a:fld>
            <a:endParaRPr lang="en-IN"/>
          </a:p>
        </p:txBody>
      </p:sp>
    </p:spTree>
    <p:extLst>
      <p:ext uri="{BB962C8B-B14F-4D97-AF65-F5344CB8AC3E}">
        <p14:creationId xmlns:p14="http://schemas.microsoft.com/office/powerpoint/2010/main" xmlns="" val="3869896996"/>
      </p:ext>
    </p:extLst>
  </p:cSld>
  <p:clrMapOvr>
    <a:masterClrMapping/>
  </p:clrMapOvr>
  <p:transition>
    <p:wipe di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bg>
      <p:bgPr>
        <a:solidFill>
          <a:schemeClr val="lt1"/>
        </a:solidFill>
        <a:effectLst/>
      </p:bgPr>
    </p:bg>
    <p:spTree>
      <p:nvGrpSpPr>
        <p:cNvPr id="1" name="Shape 40"/>
        <p:cNvGrpSpPr/>
        <p:nvPr/>
      </p:nvGrpSpPr>
      <p:grpSpPr>
        <a:xfrm>
          <a:off x="0" y="0"/>
          <a:ext cx="0" cy="0"/>
          <a:chOff x="0" y="0"/>
          <a:chExt cx="0" cy="0"/>
        </a:xfrm>
      </p:grpSpPr>
      <p:pic>
        <p:nvPicPr>
          <p:cNvPr id="41" name="Google Shape;41;p9"/>
          <p:cNvPicPr preferRelativeResize="0"/>
          <p:nvPr/>
        </p:nvPicPr>
        <p:blipFill rotWithShape="1">
          <a:blip r:embed="rId2">
            <a:alphaModFix/>
          </a:blip>
          <a:srcRect l="7043" t="47434" r="-48486" b="-26994"/>
          <a:stretch/>
        </p:blipFill>
        <p:spPr>
          <a:xfrm rot="10800000" flipH="1">
            <a:off x="-12" y="-3047"/>
            <a:ext cx="9144000" cy="6864093"/>
          </a:xfrm>
          <a:prstGeom prst="rect">
            <a:avLst/>
          </a:prstGeom>
          <a:noFill/>
          <a:ln>
            <a:noFill/>
          </a:ln>
        </p:spPr>
      </p:pic>
      <p:sp>
        <p:nvSpPr>
          <p:cNvPr id="42" name="Google Shape;42;p9"/>
          <p:cNvSpPr txBox="1">
            <a:spLocks noGrp="1"/>
          </p:cNvSpPr>
          <p:nvPr>
            <p:ph type="title"/>
          </p:nvPr>
        </p:nvSpPr>
        <p:spPr>
          <a:xfrm>
            <a:off x="720000" y="713333"/>
            <a:ext cx="5925300" cy="16672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sz="7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3" name="Google Shape;43;p9"/>
          <p:cNvSpPr txBox="1">
            <a:spLocks noGrp="1"/>
          </p:cNvSpPr>
          <p:nvPr>
            <p:ph type="subTitle" idx="1"/>
          </p:nvPr>
        </p:nvSpPr>
        <p:spPr>
          <a:xfrm>
            <a:off x="4572000" y="4477467"/>
            <a:ext cx="3856800" cy="166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sz="14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transition>
    <p:wipe di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bg>
      <p:bgPr>
        <a:solidFill>
          <a:schemeClr val="lt1"/>
        </a:solidFill>
        <a:effectLst/>
      </p:bgPr>
    </p:bg>
    <p:spTree>
      <p:nvGrpSpPr>
        <p:cNvPr id="1" name="Shape 100"/>
        <p:cNvGrpSpPr/>
        <p:nvPr/>
      </p:nvGrpSpPr>
      <p:grpSpPr>
        <a:xfrm>
          <a:off x="0" y="0"/>
          <a:ext cx="0" cy="0"/>
          <a:chOff x="0" y="0"/>
          <a:chExt cx="0" cy="0"/>
        </a:xfrm>
      </p:grpSpPr>
      <p:pic>
        <p:nvPicPr>
          <p:cNvPr id="101" name="Google Shape;101;p20"/>
          <p:cNvPicPr preferRelativeResize="0"/>
          <p:nvPr/>
        </p:nvPicPr>
        <p:blipFill rotWithShape="1">
          <a:blip r:embed="rId2" cstate="print">
            <a:alphaModFix/>
          </a:blip>
          <a:srcRect l="-235242" t="44962" r="44460" b="-108521"/>
          <a:stretch/>
        </p:blipFill>
        <p:spPr>
          <a:xfrm rot="10800000">
            <a:off x="-10150" y="1"/>
            <a:ext cx="9154150" cy="6864500"/>
          </a:xfrm>
          <a:prstGeom prst="rect">
            <a:avLst/>
          </a:prstGeom>
          <a:noFill/>
          <a:ln>
            <a:noFill/>
          </a:ln>
        </p:spPr>
      </p:pic>
      <p:pic>
        <p:nvPicPr>
          <p:cNvPr id="102" name="Google Shape;102;p20"/>
          <p:cNvPicPr preferRelativeResize="0"/>
          <p:nvPr/>
        </p:nvPicPr>
        <p:blipFill rotWithShape="1">
          <a:blip r:embed="rId2" cstate="print">
            <a:alphaModFix/>
          </a:blip>
          <a:srcRect l="-235242" t="44962" r="44460" b="-108521"/>
          <a:stretch/>
        </p:blipFill>
        <p:spPr>
          <a:xfrm rot="10800000" flipH="1">
            <a:off x="-4572" y="-3249"/>
            <a:ext cx="9153145" cy="6864500"/>
          </a:xfrm>
          <a:prstGeom prst="rect">
            <a:avLst/>
          </a:prstGeom>
          <a:noFill/>
          <a:ln>
            <a:noFill/>
          </a:ln>
        </p:spPr>
      </p:pic>
      <p:sp>
        <p:nvSpPr>
          <p:cNvPr id="103" name="Google Shape;103;p20"/>
          <p:cNvSpPr txBox="1">
            <a:spLocks noGrp="1"/>
          </p:cNvSpPr>
          <p:nvPr>
            <p:ph type="subTitle" idx="1"/>
          </p:nvPr>
        </p:nvSpPr>
        <p:spPr>
          <a:xfrm>
            <a:off x="715100" y="3105033"/>
            <a:ext cx="2131800" cy="194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4" name="Google Shape;104;p20"/>
          <p:cNvSpPr txBox="1">
            <a:spLocks noGrp="1"/>
          </p:cNvSpPr>
          <p:nvPr>
            <p:ph type="title"/>
          </p:nvPr>
        </p:nvSpPr>
        <p:spPr>
          <a:xfrm>
            <a:off x="715100" y="713333"/>
            <a:ext cx="7713900" cy="7316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a:endParaRPr/>
          </a:p>
        </p:txBody>
      </p:sp>
      <p:sp>
        <p:nvSpPr>
          <p:cNvPr id="105" name="Google Shape;105;p20"/>
          <p:cNvSpPr txBox="1">
            <a:spLocks noGrp="1"/>
          </p:cNvSpPr>
          <p:nvPr>
            <p:ph type="subTitle" idx="2"/>
          </p:nvPr>
        </p:nvSpPr>
        <p:spPr>
          <a:xfrm>
            <a:off x="715100" y="2222267"/>
            <a:ext cx="2131800" cy="97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a:endParaRPr/>
          </a:p>
        </p:txBody>
      </p:sp>
      <p:sp>
        <p:nvSpPr>
          <p:cNvPr id="106" name="Google Shape;106;p20"/>
          <p:cNvSpPr txBox="1">
            <a:spLocks noGrp="1"/>
          </p:cNvSpPr>
          <p:nvPr>
            <p:ph type="subTitle" idx="3"/>
          </p:nvPr>
        </p:nvSpPr>
        <p:spPr>
          <a:xfrm>
            <a:off x="3506100" y="3105033"/>
            <a:ext cx="2131800" cy="194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7" name="Google Shape;107;p20"/>
          <p:cNvSpPr txBox="1">
            <a:spLocks noGrp="1"/>
          </p:cNvSpPr>
          <p:nvPr>
            <p:ph type="subTitle" idx="4"/>
          </p:nvPr>
        </p:nvSpPr>
        <p:spPr>
          <a:xfrm>
            <a:off x="3506099" y="2222267"/>
            <a:ext cx="2131800" cy="97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a:endParaRPr/>
          </a:p>
        </p:txBody>
      </p:sp>
      <p:sp>
        <p:nvSpPr>
          <p:cNvPr id="108" name="Google Shape;108;p20"/>
          <p:cNvSpPr txBox="1">
            <a:spLocks noGrp="1"/>
          </p:cNvSpPr>
          <p:nvPr>
            <p:ph type="subTitle" idx="5"/>
          </p:nvPr>
        </p:nvSpPr>
        <p:spPr>
          <a:xfrm>
            <a:off x="6297202" y="3105033"/>
            <a:ext cx="2131800" cy="194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9" name="Google Shape;109;p20"/>
          <p:cNvSpPr txBox="1">
            <a:spLocks noGrp="1"/>
          </p:cNvSpPr>
          <p:nvPr>
            <p:ph type="subTitle" idx="6"/>
          </p:nvPr>
        </p:nvSpPr>
        <p:spPr>
          <a:xfrm>
            <a:off x="6297200" y="2222267"/>
            <a:ext cx="2131800" cy="97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a:endParaRPr/>
          </a:p>
        </p:txBody>
      </p:sp>
    </p:spTree>
  </p:cSld>
  <p:clrMapOvr>
    <a:masterClrMapping/>
  </p:clrMapOvr>
  <p:transition>
    <p:wipe dir="d"/>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 and body">
    <p:bg>
      <p:bgPr>
        <a:solidFill>
          <a:schemeClr val="lt1"/>
        </a:solidFill>
        <a:effectLst/>
      </p:bgPr>
    </p:bg>
    <p:spTree>
      <p:nvGrpSpPr>
        <p:cNvPr id="1" name="Shape 19"/>
        <p:cNvGrpSpPr/>
        <p:nvPr/>
      </p:nvGrpSpPr>
      <p:grpSpPr>
        <a:xfrm>
          <a:off x="0" y="0"/>
          <a:ext cx="0" cy="0"/>
          <a:chOff x="0" y="0"/>
          <a:chExt cx="0" cy="0"/>
        </a:xfrm>
      </p:grpSpPr>
      <p:pic>
        <p:nvPicPr>
          <p:cNvPr id="20" name="Google Shape;20;p4"/>
          <p:cNvPicPr preferRelativeResize="0"/>
          <p:nvPr/>
        </p:nvPicPr>
        <p:blipFill rotWithShape="1">
          <a:blip r:embed="rId2">
            <a:alphaModFix/>
          </a:blip>
          <a:srcRect l="174697" t="-83399" r="177064" b="41635"/>
          <a:stretch/>
        </p:blipFill>
        <p:spPr>
          <a:xfrm>
            <a:off x="1325" y="-2182"/>
            <a:ext cx="9141450" cy="6862367"/>
          </a:xfrm>
          <a:prstGeom prst="rect">
            <a:avLst/>
          </a:prstGeom>
          <a:noFill/>
          <a:ln>
            <a:noFill/>
          </a:ln>
        </p:spPr>
      </p:pic>
      <p:sp>
        <p:nvSpPr>
          <p:cNvPr id="21" name="Google Shape;21;p4"/>
          <p:cNvSpPr txBox="1">
            <a:spLocks noGrp="1"/>
          </p:cNvSpPr>
          <p:nvPr>
            <p:ph type="title"/>
          </p:nvPr>
        </p:nvSpPr>
        <p:spPr>
          <a:xfrm>
            <a:off x="715100" y="713333"/>
            <a:ext cx="3856800" cy="12652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a:endParaRPr/>
          </a:p>
        </p:txBody>
      </p:sp>
      <p:sp>
        <p:nvSpPr>
          <p:cNvPr id="22" name="Google Shape;22;p4"/>
          <p:cNvSpPr txBox="1">
            <a:spLocks noGrp="1"/>
          </p:cNvSpPr>
          <p:nvPr>
            <p:ph type="body" idx="1"/>
          </p:nvPr>
        </p:nvSpPr>
        <p:spPr>
          <a:xfrm>
            <a:off x="715100" y="2181733"/>
            <a:ext cx="3856800" cy="2526400"/>
          </a:xfrm>
          <a:prstGeom prst="rect">
            <a:avLst/>
          </a:prstGeom>
          <a:ln>
            <a:noFill/>
          </a:ln>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Char char="●"/>
              <a:defRPr sz="1200">
                <a:solidFill>
                  <a:schemeClr val="dk1"/>
                </a:solidFill>
              </a:defRPr>
            </a:lvl1pPr>
            <a:lvl2pPr marL="914400" lvl="1" indent="-304800" rtl="0">
              <a:lnSpc>
                <a:spcPct val="100000"/>
              </a:lnSpc>
              <a:spcBef>
                <a:spcPts val="0"/>
              </a:spcBef>
              <a:spcAft>
                <a:spcPts val="0"/>
              </a:spcAft>
              <a:buClr>
                <a:schemeClr val="dk1"/>
              </a:buClr>
              <a:buSzPts val="1200"/>
              <a:buChar char="○"/>
              <a:defRPr sz="1200">
                <a:solidFill>
                  <a:schemeClr val="dk1"/>
                </a:solidFill>
              </a:defRPr>
            </a:lvl2pPr>
            <a:lvl3pPr marL="1371600" lvl="2" indent="-304800" rtl="0">
              <a:lnSpc>
                <a:spcPct val="100000"/>
              </a:lnSpc>
              <a:spcBef>
                <a:spcPts val="0"/>
              </a:spcBef>
              <a:spcAft>
                <a:spcPts val="0"/>
              </a:spcAft>
              <a:buClr>
                <a:schemeClr val="dk1"/>
              </a:buClr>
              <a:buSzPts val="1200"/>
              <a:buChar char="■"/>
              <a:defRPr sz="1200">
                <a:solidFill>
                  <a:schemeClr val="dk1"/>
                </a:solidFill>
              </a:defRPr>
            </a:lvl3pPr>
            <a:lvl4pPr marL="1828800" lvl="3" indent="-304800" rtl="0">
              <a:lnSpc>
                <a:spcPct val="100000"/>
              </a:lnSpc>
              <a:spcBef>
                <a:spcPts val="0"/>
              </a:spcBef>
              <a:spcAft>
                <a:spcPts val="0"/>
              </a:spcAft>
              <a:buClr>
                <a:schemeClr val="dk1"/>
              </a:buClr>
              <a:buSzPts val="1200"/>
              <a:buChar char="●"/>
              <a:defRPr sz="1200">
                <a:solidFill>
                  <a:schemeClr val="dk1"/>
                </a:solidFill>
              </a:defRPr>
            </a:lvl4pPr>
            <a:lvl5pPr marL="2286000" lvl="4" indent="-304800" rtl="0">
              <a:lnSpc>
                <a:spcPct val="100000"/>
              </a:lnSpc>
              <a:spcBef>
                <a:spcPts val="0"/>
              </a:spcBef>
              <a:spcAft>
                <a:spcPts val="0"/>
              </a:spcAft>
              <a:buClr>
                <a:schemeClr val="dk1"/>
              </a:buClr>
              <a:buSzPts val="1200"/>
              <a:buChar char="○"/>
              <a:defRPr sz="1200">
                <a:solidFill>
                  <a:schemeClr val="dk1"/>
                </a:solidFill>
              </a:defRPr>
            </a:lvl5pPr>
            <a:lvl6pPr marL="2743200" lvl="5" indent="-304800" rtl="0">
              <a:lnSpc>
                <a:spcPct val="100000"/>
              </a:lnSpc>
              <a:spcBef>
                <a:spcPts val="0"/>
              </a:spcBef>
              <a:spcAft>
                <a:spcPts val="0"/>
              </a:spcAft>
              <a:buClr>
                <a:schemeClr val="dk1"/>
              </a:buClr>
              <a:buSzPts val="1200"/>
              <a:buChar char="■"/>
              <a:defRPr sz="1200">
                <a:solidFill>
                  <a:schemeClr val="dk1"/>
                </a:solidFill>
              </a:defRPr>
            </a:lvl6pPr>
            <a:lvl7pPr marL="3200400" lvl="6" indent="-304800" rtl="0">
              <a:lnSpc>
                <a:spcPct val="100000"/>
              </a:lnSpc>
              <a:spcBef>
                <a:spcPts val="0"/>
              </a:spcBef>
              <a:spcAft>
                <a:spcPts val="0"/>
              </a:spcAft>
              <a:buClr>
                <a:schemeClr val="dk1"/>
              </a:buClr>
              <a:buSzPts val="1200"/>
              <a:buChar char="●"/>
              <a:defRPr sz="1200">
                <a:solidFill>
                  <a:schemeClr val="dk1"/>
                </a:solidFill>
              </a:defRPr>
            </a:lvl7pPr>
            <a:lvl8pPr marL="3657600" lvl="7" indent="-304800" rtl="0">
              <a:lnSpc>
                <a:spcPct val="100000"/>
              </a:lnSpc>
              <a:spcBef>
                <a:spcPts val="0"/>
              </a:spcBef>
              <a:spcAft>
                <a:spcPts val="0"/>
              </a:spcAft>
              <a:buClr>
                <a:schemeClr val="dk1"/>
              </a:buClr>
              <a:buSzPts val="1200"/>
              <a:buChar char="○"/>
              <a:defRPr sz="1200">
                <a:solidFill>
                  <a:schemeClr val="dk1"/>
                </a:solidFill>
              </a:defRPr>
            </a:lvl8pPr>
            <a:lvl9pPr marL="4114800" lvl="8" indent="-304800" rtl="0">
              <a:lnSpc>
                <a:spcPct val="100000"/>
              </a:lnSpc>
              <a:spcBef>
                <a:spcPts val="0"/>
              </a:spcBef>
              <a:spcAft>
                <a:spcPts val="0"/>
              </a:spcAft>
              <a:buClr>
                <a:schemeClr val="dk1"/>
              </a:buClr>
              <a:buSzPts val="1200"/>
              <a:buChar char="■"/>
              <a:defRPr sz="1200">
                <a:solidFill>
                  <a:schemeClr val="dk1"/>
                </a:solidFill>
              </a:defRPr>
            </a:lvl9pPr>
          </a:lstStyle>
          <a:p>
            <a:endParaRPr/>
          </a:p>
        </p:txBody>
      </p:sp>
      <p:sp>
        <p:nvSpPr>
          <p:cNvPr id="23" name="Google Shape;23;p4"/>
          <p:cNvSpPr>
            <a:spLocks noGrp="1"/>
          </p:cNvSpPr>
          <p:nvPr>
            <p:ph type="pic" idx="2"/>
          </p:nvPr>
        </p:nvSpPr>
        <p:spPr>
          <a:xfrm>
            <a:off x="5715175" y="100"/>
            <a:ext cx="3429000" cy="6858000"/>
          </a:xfrm>
          <a:prstGeom prst="rect">
            <a:avLst/>
          </a:prstGeom>
          <a:noFill/>
          <a:ln>
            <a:noFill/>
          </a:ln>
        </p:spPr>
      </p:sp>
    </p:spTree>
  </p:cSld>
  <p:clrMapOvr>
    <a:masterClrMapping/>
  </p:clrMapOvr>
  <p:transition>
    <p:wipe dir="d"/>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One column text">
  <p:cSld name="One column text">
    <p:bg>
      <p:bgPr>
        <a:solidFill>
          <a:schemeClr val="lt1"/>
        </a:solidFill>
        <a:effectLst/>
      </p:bgPr>
    </p:bg>
    <p:spTree>
      <p:nvGrpSpPr>
        <p:cNvPr id="1" name="Shape 32"/>
        <p:cNvGrpSpPr/>
        <p:nvPr/>
      </p:nvGrpSpPr>
      <p:grpSpPr>
        <a:xfrm>
          <a:off x="0" y="0"/>
          <a:ext cx="0" cy="0"/>
          <a:chOff x="0" y="0"/>
          <a:chExt cx="0" cy="0"/>
        </a:xfrm>
      </p:grpSpPr>
      <p:pic>
        <p:nvPicPr>
          <p:cNvPr id="33" name="Google Shape;33;p7"/>
          <p:cNvPicPr preferRelativeResize="0"/>
          <p:nvPr/>
        </p:nvPicPr>
        <p:blipFill rotWithShape="1">
          <a:blip r:embed="rId2">
            <a:alphaModFix/>
          </a:blip>
          <a:srcRect l="130683" t="-50527" r="175247" b="34585"/>
          <a:stretch/>
        </p:blipFill>
        <p:spPr>
          <a:xfrm>
            <a:off x="1325" y="-2182"/>
            <a:ext cx="9141450" cy="6862367"/>
          </a:xfrm>
          <a:prstGeom prst="rect">
            <a:avLst/>
          </a:prstGeom>
          <a:noFill/>
          <a:ln>
            <a:noFill/>
          </a:ln>
        </p:spPr>
      </p:pic>
      <p:sp>
        <p:nvSpPr>
          <p:cNvPr id="34" name="Google Shape;34;p7"/>
          <p:cNvSpPr txBox="1">
            <a:spLocks noGrp="1"/>
          </p:cNvSpPr>
          <p:nvPr>
            <p:ph type="title"/>
          </p:nvPr>
        </p:nvSpPr>
        <p:spPr>
          <a:xfrm>
            <a:off x="715100" y="713333"/>
            <a:ext cx="3856800" cy="12720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a:endParaRPr/>
          </a:p>
        </p:txBody>
      </p:sp>
      <p:sp>
        <p:nvSpPr>
          <p:cNvPr id="35" name="Google Shape;35;p7"/>
          <p:cNvSpPr txBox="1">
            <a:spLocks noGrp="1"/>
          </p:cNvSpPr>
          <p:nvPr>
            <p:ph type="body" idx="1"/>
          </p:nvPr>
        </p:nvSpPr>
        <p:spPr>
          <a:xfrm>
            <a:off x="715100" y="2188533"/>
            <a:ext cx="3856800" cy="968400"/>
          </a:xfrm>
          <a:prstGeom prst="rect">
            <a:avLst/>
          </a:prstGeom>
          <a:ln>
            <a:noFill/>
          </a:ln>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Char char="●"/>
              <a:defRPr sz="1200">
                <a:solidFill>
                  <a:schemeClr val="dk1"/>
                </a:solidFill>
              </a:defRPr>
            </a:lvl1pPr>
            <a:lvl2pPr marL="914400" lvl="1" indent="-304800" rtl="0">
              <a:lnSpc>
                <a:spcPct val="100000"/>
              </a:lnSpc>
              <a:spcBef>
                <a:spcPts val="0"/>
              </a:spcBef>
              <a:spcAft>
                <a:spcPts val="0"/>
              </a:spcAft>
              <a:buClr>
                <a:schemeClr val="dk1"/>
              </a:buClr>
              <a:buSzPts val="1200"/>
              <a:buChar char="○"/>
              <a:defRPr sz="1200">
                <a:solidFill>
                  <a:schemeClr val="dk1"/>
                </a:solidFill>
              </a:defRPr>
            </a:lvl2pPr>
            <a:lvl3pPr marL="1371600" lvl="2" indent="-304800" rtl="0">
              <a:lnSpc>
                <a:spcPct val="100000"/>
              </a:lnSpc>
              <a:spcBef>
                <a:spcPts val="0"/>
              </a:spcBef>
              <a:spcAft>
                <a:spcPts val="0"/>
              </a:spcAft>
              <a:buClr>
                <a:schemeClr val="dk1"/>
              </a:buClr>
              <a:buSzPts val="1200"/>
              <a:buChar char="■"/>
              <a:defRPr sz="1200">
                <a:solidFill>
                  <a:schemeClr val="dk1"/>
                </a:solidFill>
              </a:defRPr>
            </a:lvl3pPr>
            <a:lvl4pPr marL="1828800" lvl="3" indent="-304800" rtl="0">
              <a:lnSpc>
                <a:spcPct val="100000"/>
              </a:lnSpc>
              <a:spcBef>
                <a:spcPts val="0"/>
              </a:spcBef>
              <a:spcAft>
                <a:spcPts val="0"/>
              </a:spcAft>
              <a:buClr>
                <a:schemeClr val="dk1"/>
              </a:buClr>
              <a:buSzPts val="1200"/>
              <a:buChar char="●"/>
              <a:defRPr sz="1200">
                <a:solidFill>
                  <a:schemeClr val="dk1"/>
                </a:solidFill>
              </a:defRPr>
            </a:lvl4pPr>
            <a:lvl5pPr marL="2286000" lvl="4" indent="-304800" rtl="0">
              <a:lnSpc>
                <a:spcPct val="100000"/>
              </a:lnSpc>
              <a:spcBef>
                <a:spcPts val="0"/>
              </a:spcBef>
              <a:spcAft>
                <a:spcPts val="0"/>
              </a:spcAft>
              <a:buClr>
                <a:schemeClr val="dk1"/>
              </a:buClr>
              <a:buSzPts val="1200"/>
              <a:buChar char="○"/>
              <a:defRPr sz="1200">
                <a:solidFill>
                  <a:schemeClr val="dk1"/>
                </a:solidFill>
              </a:defRPr>
            </a:lvl5pPr>
            <a:lvl6pPr marL="2743200" lvl="5" indent="-304800" rtl="0">
              <a:lnSpc>
                <a:spcPct val="100000"/>
              </a:lnSpc>
              <a:spcBef>
                <a:spcPts val="0"/>
              </a:spcBef>
              <a:spcAft>
                <a:spcPts val="0"/>
              </a:spcAft>
              <a:buClr>
                <a:schemeClr val="dk1"/>
              </a:buClr>
              <a:buSzPts val="1200"/>
              <a:buChar char="■"/>
              <a:defRPr sz="1200">
                <a:solidFill>
                  <a:schemeClr val="dk1"/>
                </a:solidFill>
              </a:defRPr>
            </a:lvl6pPr>
            <a:lvl7pPr marL="3200400" lvl="6" indent="-304800" rtl="0">
              <a:lnSpc>
                <a:spcPct val="100000"/>
              </a:lnSpc>
              <a:spcBef>
                <a:spcPts val="0"/>
              </a:spcBef>
              <a:spcAft>
                <a:spcPts val="0"/>
              </a:spcAft>
              <a:buClr>
                <a:schemeClr val="dk1"/>
              </a:buClr>
              <a:buSzPts val="1200"/>
              <a:buChar char="●"/>
              <a:defRPr sz="1200">
                <a:solidFill>
                  <a:schemeClr val="dk1"/>
                </a:solidFill>
              </a:defRPr>
            </a:lvl7pPr>
            <a:lvl8pPr marL="3657600" lvl="7" indent="-304800" rtl="0">
              <a:lnSpc>
                <a:spcPct val="100000"/>
              </a:lnSpc>
              <a:spcBef>
                <a:spcPts val="0"/>
              </a:spcBef>
              <a:spcAft>
                <a:spcPts val="0"/>
              </a:spcAft>
              <a:buClr>
                <a:schemeClr val="dk1"/>
              </a:buClr>
              <a:buSzPts val="1200"/>
              <a:buChar char="○"/>
              <a:defRPr sz="1200">
                <a:solidFill>
                  <a:schemeClr val="dk1"/>
                </a:solidFill>
              </a:defRPr>
            </a:lvl8pPr>
            <a:lvl9pPr marL="4114800" lvl="8" indent="-304800" rtl="0">
              <a:lnSpc>
                <a:spcPct val="100000"/>
              </a:lnSpc>
              <a:spcBef>
                <a:spcPts val="0"/>
              </a:spcBef>
              <a:spcAft>
                <a:spcPts val="0"/>
              </a:spcAft>
              <a:buClr>
                <a:schemeClr val="dk1"/>
              </a:buClr>
              <a:buSzPts val="1200"/>
              <a:buChar char="■"/>
              <a:defRPr sz="1200">
                <a:solidFill>
                  <a:schemeClr val="dk1"/>
                </a:solidFill>
              </a:defRPr>
            </a:lvl9pPr>
          </a:lstStyle>
          <a:p>
            <a:endParaRPr/>
          </a:p>
        </p:txBody>
      </p:sp>
      <p:sp>
        <p:nvSpPr>
          <p:cNvPr id="36" name="Google Shape;36;p7"/>
          <p:cNvSpPr>
            <a:spLocks noGrp="1"/>
          </p:cNvSpPr>
          <p:nvPr>
            <p:ph type="pic" idx="2"/>
          </p:nvPr>
        </p:nvSpPr>
        <p:spPr>
          <a:xfrm>
            <a:off x="5714900" y="-100"/>
            <a:ext cx="3429000" cy="6858000"/>
          </a:xfrm>
          <a:prstGeom prst="rect">
            <a:avLst/>
          </a:prstGeom>
          <a:noFill/>
          <a:ln>
            <a:noFill/>
          </a:ln>
        </p:spPr>
      </p:sp>
    </p:spTree>
  </p:cSld>
  <p:clrMapOvr>
    <a:masterClrMapping/>
  </p:clrMapOvr>
  <p:transition>
    <p:wipe dir="d"/>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bg>
      <p:bgPr>
        <a:solidFill>
          <a:schemeClr val="lt1"/>
        </a:solidFill>
        <a:effectLst/>
      </p:bgPr>
    </p:bg>
    <p:spTree>
      <p:nvGrpSpPr>
        <p:cNvPr id="1" name="Shape 24"/>
        <p:cNvGrpSpPr/>
        <p:nvPr/>
      </p:nvGrpSpPr>
      <p:grpSpPr>
        <a:xfrm>
          <a:off x="0" y="0"/>
          <a:ext cx="0" cy="0"/>
          <a:chOff x="0" y="0"/>
          <a:chExt cx="0" cy="0"/>
        </a:xfrm>
      </p:grpSpPr>
      <p:pic>
        <p:nvPicPr>
          <p:cNvPr id="25" name="Google Shape;25;p5"/>
          <p:cNvPicPr preferRelativeResize="0"/>
          <p:nvPr/>
        </p:nvPicPr>
        <p:blipFill rotWithShape="1">
          <a:blip r:embed="rId2">
            <a:alphaModFix/>
          </a:blip>
          <a:srcRect l="-55210" t="50562" r="55209" b="-6811"/>
          <a:stretch/>
        </p:blipFill>
        <p:spPr>
          <a:xfrm rot="10800000">
            <a:off x="0" y="0"/>
            <a:ext cx="9144000" cy="6858000"/>
          </a:xfrm>
          <a:prstGeom prst="rect">
            <a:avLst/>
          </a:prstGeom>
          <a:noFill/>
          <a:ln>
            <a:noFill/>
          </a:ln>
        </p:spPr>
      </p:pic>
      <p:sp>
        <p:nvSpPr>
          <p:cNvPr id="26" name="Google Shape;26;p5"/>
          <p:cNvSpPr txBox="1">
            <a:spLocks noGrp="1"/>
          </p:cNvSpPr>
          <p:nvPr>
            <p:ph type="subTitle" idx="1"/>
          </p:nvPr>
        </p:nvSpPr>
        <p:spPr>
          <a:xfrm>
            <a:off x="1189750" y="2323867"/>
            <a:ext cx="2907600" cy="290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7" name="Google Shape;27;p5"/>
          <p:cNvSpPr txBox="1">
            <a:spLocks noGrp="1"/>
          </p:cNvSpPr>
          <p:nvPr>
            <p:ph type="title"/>
          </p:nvPr>
        </p:nvSpPr>
        <p:spPr>
          <a:xfrm>
            <a:off x="715100" y="713333"/>
            <a:ext cx="7713900" cy="7316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a:endParaRPr/>
          </a:p>
        </p:txBody>
      </p:sp>
      <p:sp>
        <p:nvSpPr>
          <p:cNvPr id="28" name="Google Shape;28;p5"/>
          <p:cNvSpPr txBox="1">
            <a:spLocks noGrp="1"/>
          </p:cNvSpPr>
          <p:nvPr>
            <p:ph type="subTitle" idx="2"/>
          </p:nvPr>
        </p:nvSpPr>
        <p:spPr>
          <a:xfrm>
            <a:off x="5046650" y="2323867"/>
            <a:ext cx="2907600" cy="290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transition>
    <p:wipe dir="d"/>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3">
  <p:cSld name="Title only 3">
    <p:bg>
      <p:bgPr>
        <a:solidFill>
          <a:schemeClr val="lt1"/>
        </a:solidFill>
        <a:effectLst/>
      </p:bgPr>
    </p:bg>
    <p:spTree>
      <p:nvGrpSpPr>
        <p:cNvPr id="1" name="Shape 165"/>
        <p:cNvGrpSpPr/>
        <p:nvPr/>
      </p:nvGrpSpPr>
      <p:grpSpPr>
        <a:xfrm>
          <a:off x="0" y="0"/>
          <a:ext cx="0" cy="0"/>
          <a:chOff x="0" y="0"/>
          <a:chExt cx="0" cy="0"/>
        </a:xfrm>
      </p:grpSpPr>
      <p:pic>
        <p:nvPicPr>
          <p:cNvPr id="166" name="Google Shape;166;p28"/>
          <p:cNvPicPr preferRelativeResize="0"/>
          <p:nvPr/>
        </p:nvPicPr>
        <p:blipFill rotWithShape="1">
          <a:blip r:embed="rId2" cstate="print">
            <a:alphaModFix/>
          </a:blip>
          <a:srcRect l="-6643" t="-11183" r="27548" b="-11170"/>
          <a:stretch/>
        </p:blipFill>
        <p:spPr>
          <a:xfrm>
            <a:off x="5819050" y="0"/>
            <a:ext cx="3324950" cy="6858000"/>
          </a:xfrm>
          <a:prstGeom prst="rect">
            <a:avLst/>
          </a:prstGeom>
          <a:noFill/>
          <a:ln>
            <a:noFill/>
          </a:ln>
        </p:spPr>
      </p:pic>
      <p:sp>
        <p:nvSpPr>
          <p:cNvPr id="167" name="Google Shape;167;p28"/>
          <p:cNvSpPr txBox="1">
            <a:spLocks noGrp="1"/>
          </p:cNvSpPr>
          <p:nvPr>
            <p:ph type="title"/>
          </p:nvPr>
        </p:nvSpPr>
        <p:spPr>
          <a:xfrm>
            <a:off x="715100" y="713333"/>
            <a:ext cx="7713900" cy="7316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a:endParaRPr/>
          </a:p>
        </p:txBody>
      </p:sp>
    </p:spTree>
  </p:cSld>
  <p:clrMapOvr>
    <a:masterClrMapping/>
  </p:clrMapOvr>
  <p:transition>
    <p:wipe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5546C1-0B7A-40F9-87EB-3D8A96AB5297}" type="datetimeFigureOut">
              <a:rPr lang="en-IN" smtClean="0"/>
              <a:pPr/>
              <a:t>27-11-2023</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6D3D9F-BA53-4937-A5BE-5D59531F07E8}" type="slidenum">
              <a:rPr lang="en-IN" smtClean="0"/>
              <a:pPr/>
              <a:t>‹#›</a:t>
            </a:fld>
            <a:endParaRPr lang="en-IN"/>
          </a:p>
        </p:txBody>
      </p:sp>
    </p:spTree>
    <p:extLst>
      <p:ext uri="{BB962C8B-B14F-4D97-AF65-F5344CB8AC3E}">
        <p14:creationId xmlns:p14="http://schemas.microsoft.com/office/powerpoint/2010/main" xmlns="" val="21320671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ransition>
    <p:wipe di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bitcoin/" TargetMode="External"/><Relationship Id="rId2" Type="http://schemas.openxmlformats.org/officeDocument/2006/relationships/hyperlink" Target="https://blo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microsoft.com/office/2007/relationships/hdphoto" Target="../media/hdphoto1.wdp"/><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16.xml"/><Relationship Id="rId5" Type="http://schemas.microsoft.com/office/2007/relationships/hdphoto" Target="../media/hdphoto2.wdp"/><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988840"/>
            <a:ext cx="7772400" cy="1470025"/>
          </a:xfrm>
        </p:spPr>
        <p:txBody>
          <a:bodyPr>
            <a:normAutofit fontScale="90000"/>
          </a:bodyPr>
          <a:lstStyle/>
          <a:p>
            <a:r>
              <a:rPr lang="en-IN" sz="4000" b="1" dirty="0" smtClean="0">
                <a:latin typeface="Aparajita" pitchFamily="34" charset="0"/>
                <a:cs typeface="Aparajita" pitchFamily="34" charset="0"/>
              </a:rPr>
              <a:t>BMMB7026D</a:t>
            </a:r>
            <a:br>
              <a:rPr lang="en-IN" sz="4000" b="1" dirty="0" smtClean="0">
                <a:latin typeface="Aparajita" pitchFamily="34" charset="0"/>
                <a:cs typeface="Aparajita" pitchFamily="34" charset="0"/>
              </a:rPr>
            </a:br>
            <a:r>
              <a:rPr lang="en-IN" sz="4000" b="1" dirty="0" smtClean="0">
                <a:latin typeface="Aparajita" pitchFamily="34" charset="0"/>
                <a:cs typeface="Aparajita" pitchFamily="34" charset="0"/>
              </a:rPr>
              <a:t>PART 1</a:t>
            </a:r>
            <a:br>
              <a:rPr lang="en-IN" sz="4000" b="1" dirty="0" smtClean="0">
                <a:latin typeface="Aparajita" pitchFamily="34" charset="0"/>
                <a:cs typeface="Aparajita" pitchFamily="34" charset="0"/>
              </a:rPr>
            </a:br>
            <a:r>
              <a:rPr lang="en-IN" sz="4000" b="1" dirty="0" smtClean="0">
                <a:latin typeface="Aparajita" pitchFamily="34" charset="0"/>
                <a:cs typeface="Aparajita" pitchFamily="34" charset="0"/>
              </a:rPr>
              <a:t>GROUP PRESENTATION</a:t>
            </a:r>
            <a:br>
              <a:rPr lang="en-IN" sz="4000" b="1" dirty="0" smtClean="0">
                <a:latin typeface="Aparajita" pitchFamily="34" charset="0"/>
                <a:cs typeface="Aparajita" pitchFamily="34" charset="0"/>
              </a:rPr>
            </a:br>
            <a:r>
              <a:rPr lang="en-IN" sz="4000" b="1" dirty="0" smtClean="0">
                <a:latin typeface="Aparajita" pitchFamily="34" charset="0"/>
                <a:cs typeface="Aparajita" pitchFamily="34" charset="0"/>
              </a:rPr>
              <a:t>MANAGING MARKETING CHANGE</a:t>
            </a:r>
            <a:br>
              <a:rPr lang="en-IN" sz="4000" b="1" dirty="0" smtClean="0">
                <a:latin typeface="Aparajita" pitchFamily="34" charset="0"/>
                <a:cs typeface="Aparajita" pitchFamily="34" charset="0"/>
              </a:rPr>
            </a:br>
            <a:r>
              <a:rPr lang="en-IN" sz="4000" b="1" dirty="0" smtClean="0">
                <a:latin typeface="Aparajita" pitchFamily="34" charset="0"/>
                <a:cs typeface="Aparajita" pitchFamily="34" charset="0"/>
              </a:rPr>
              <a:t>AKSHAY PATNI (2308227)</a:t>
            </a:r>
            <a:r>
              <a:rPr lang="en-IN" sz="4000" dirty="0" smtClean="0">
                <a:latin typeface="Aparajita" pitchFamily="34" charset="0"/>
                <a:cs typeface="Aparajita" pitchFamily="34" charset="0"/>
              </a:rPr>
              <a:t/>
            </a:r>
            <a:br>
              <a:rPr lang="en-IN" sz="4000" dirty="0" smtClean="0">
                <a:latin typeface="Aparajita" pitchFamily="34" charset="0"/>
                <a:cs typeface="Aparajita" pitchFamily="34" charset="0"/>
              </a:rPr>
            </a:br>
            <a:r>
              <a:rPr lang="en-IN" dirty="0" smtClean="0">
                <a:latin typeface="Aparajita" pitchFamily="34" charset="0"/>
                <a:cs typeface="Aparajita" pitchFamily="34" charset="0"/>
              </a:rPr>
              <a:t/>
            </a:r>
            <a:br>
              <a:rPr lang="en-IN" dirty="0" smtClean="0">
                <a:latin typeface="Aparajita" pitchFamily="34" charset="0"/>
                <a:cs typeface="Aparajita" pitchFamily="34" charset="0"/>
              </a:rPr>
            </a:br>
            <a:endParaRPr lang="en-IN" dirty="0">
              <a:latin typeface="Aparajita" pitchFamily="34" charset="0"/>
              <a:cs typeface="Aparajita" pitchFamily="34" charset="0"/>
            </a:endParaRPr>
          </a:p>
        </p:txBody>
      </p:sp>
      <p:sp>
        <p:nvSpPr>
          <p:cNvPr id="3" name="Subtitle 2"/>
          <p:cNvSpPr>
            <a:spLocks noGrp="1"/>
          </p:cNvSpPr>
          <p:nvPr>
            <p:ph type="subTitle" idx="1"/>
          </p:nvPr>
        </p:nvSpPr>
        <p:spPr>
          <a:xfrm>
            <a:off x="1403648" y="3789040"/>
            <a:ext cx="6400800" cy="3888432"/>
          </a:xfrm>
        </p:spPr>
        <p:txBody>
          <a:bodyPr/>
          <a:lstStyle/>
          <a:p>
            <a:endParaRPr lang="en-IN" dirty="0"/>
          </a:p>
        </p:txBody>
      </p:sp>
    </p:spTree>
    <p:extLst>
      <p:ext uri="{BB962C8B-B14F-4D97-AF65-F5344CB8AC3E}">
        <p14:creationId xmlns:p14="http://schemas.microsoft.com/office/powerpoint/2010/main" xmlns="" val="1785522920"/>
      </p:ext>
    </p:extLst>
  </p:cSld>
  <p:clrMapOvr>
    <a:masterClrMapping/>
  </p:clrMapOvr>
  <p:transition>
    <p:wipe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IN" sz="1800" dirty="0" smtClean="0">
                <a:latin typeface="Aparajita" pitchFamily="34" charset="0"/>
                <a:cs typeface="Aparajita" pitchFamily="34" charset="0"/>
              </a:rPr>
              <a:t>WALMART INTRODUCTION</a:t>
            </a:r>
            <a:endParaRPr lang="en-IN" sz="1800" dirty="0">
              <a:latin typeface="Aparajita" pitchFamily="34" charset="0"/>
              <a:cs typeface="Aparajita" pitchFamily="34" charset="0"/>
            </a:endParaRPr>
          </a:p>
        </p:txBody>
      </p:sp>
      <p:sp>
        <p:nvSpPr>
          <p:cNvPr id="6" name="Text Placeholder 5"/>
          <p:cNvSpPr>
            <a:spLocks noGrp="1"/>
          </p:cNvSpPr>
          <p:nvPr>
            <p:ph type="body" sz="half" idx="2"/>
          </p:nvPr>
        </p:nvSpPr>
        <p:spPr/>
        <p:txBody>
          <a:bodyPr>
            <a:normAutofit lnSpcReduction="10000"/>
          </a:bodyPr>
          <a:lstStyle/>
          <a:p>
            <a:r>
              <a:rPr lang="en-IN" dirty="0" smtClean="0"/>
              <a:t>1.Walmart is  an </a:t>
            </a:r>
            <a:r>
              <a:rPr lang="en-IN" dirty="0" err="1" smtClean="0"/>
              <a:t>american</a:t>
            </a:r>
            <a:r>
              <a:rPr lang="en-IN" dirty="0" smtClean="0"/>
              <a:t> multinational retail  corporation.</a:t>
            </a:r>
          </a:p>
          <a:p>
            <a:endParaRPr lang="en-IN" dirty="0" smtClean="0"/>
          </a:p>
          <a:p>
            <a:r>
              <a:rPr lang="en-IN" dirty="0" smtClean="0"/>
              <a:t>2.Founded by Sam Walton (1962)</a:t>
            </a:r>
          </a:p>
          <a:p>
            <a:endParaRPr lang="en-IN" dirty="0"/>
          </a:p>
          <a:p>
            <a:r>
              <a:rPr lang="en-IN" dirty="0" smtClean="0"/>
              <a:t>3.Wamart operates in 27 countries more than 11,500 stores.</a:t>
            </a:r>
          </a:p>
          <a:p>
            <a:endParaRPr lang="en-IN" dirty="0"/>
          </a:p>
          <a:p>
            <a:r>
              <a:rPr lang="en-IN" dirty="0" smtClean="0"/>
              <a:t>4.Walmart is engaged in retail and wholesale business.</a:t>
            </a:r>
          </a:p>
          <a:p>
            <a:endParaRPr lang="en-IN" dirty="0"/>
          </a:p>
          <a:p>
            <a:r>
              <a:rPr lang="en-IN" dirty="0" smtClean="0"/>
              <a:t>5.Largest company</a:t>
            </a:r>
          </a:p>
          <a:p>
            <a:endParaRPr lang="en-IN" dirty="0"/>
          </a:p>
          <a:p>
            <a:r>
              <a:rPr lang="en-IN" dirty="0" smtClean="0"/>
              <a:t>6.The company didn't care enough for its employs.</a:t>
            </a:r>
          </a:p>
          <a:p>
            <a:r>
              <a:rPr lang="en-IN" dirty="0" smtClean="0"/>
              <a:t>-Low wages 10.11 per hour in 2006.</a:t>
            </a:r>
          </a:p>
          <a:p>
            <a:r>
              <a:rPr lang="en-IN" dirty="0" smtClean="0"/>
              <a:t>-Poor working condition  , no lunch break.</a:t>
            </a:r>
          </a:p>
          <a:p>
            <a:r>
              <a:rPr lang="en-IN" dirty="0" smtClean="0"/>
              <a:t>-Gender discrimination and abuse of power.</a:t>
            </a:r>
          </a:p>
          <a:p>
            <a:endParaRPr lang="en-IN" dirty="0"/>
          </a:p>
          <a:p>
            <a:endParaRPr lang="en-IN" dirty="0" smtClean="0"/>
          </a:p>
          <a:p>
            <a:endParaRPr lang="en-IN" dirty="0"/>
          </a:p>
        </p:txBody>
      </p:sp>
      <p:pic>
        <p:nvPicPr>
          <p:cNvPr id="11" name="Content Placeholder 10"/>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4283968" y="908720"/>
            <a:ext cx="4608512" cy="4176464"/>
          </a:xfrm>
        </p:spPr>
      </p:pic>
    </p:spTree>
    <p:extLst>
      <p:ext uri="{BB962C8B-B14F-4D97-AF65-F5344CB8AC3E}">
        <p14:creationId xmlns:p14="http://schemas.microsoft.com/office/powerpoint/2010/main" xmlns="" val="3483848820"/>
      </p:ext>
    </p:extLst>
  </p:cSld>
  <p:clrMapOvr>
    <a:masterClrMapping/>
  </p:clrMapOvr>
  <p:transition>
    <p:wipe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457200" y="274638"/>
            <a:ext cx="3754760" cy="6250706"/>
          </a:xfrm>
        </p:spPr>
        <p:txBody>
          <a:bodyPr>
            <a:normAutofit fontScale="90000"/>
          </a:bodyPr>
          <a:lstStyle/>
          <a:p>
            <a:pPr algn="l"/>
            <a:r>
              <a:rPr lang="en-IN" sz="2000" dirty="0" smtClean="0">
                <a:latin typeface="Aparajita" pitchFamily="34" charset="0"/>
                <a:cs typeface="Aparajita" pitchFamily="34" charset="0"/>
              </a:rPr>
              <a:t> </a:t>
            </a:r>
            <a:r>
              <a:rPr lang="en-IN" sz="2000" b="1" dirty="0" smtClean="0">
                <a:latin typeface="Aparajita" pitchFamily="34" charset="0"/>
                <a:cs typeface="Aparajita" pitchFamily="34" charset="0"/>
              </a:rPr>
              <a:t>WALMART STRETAGY</a:t>
            </a:r>
            <a:r>
              <a:rPr lang="en-IN" sz="2000" dirty="0" smtClean="0">
                <a:latin typeface="Aparajita" pitchFamily="34" charset="0"/>
                <a:cs typeface="Aparajita" pitchFamily="34" charset="0"/>
              </a:rPr>
              <a:t/>
            </a:r>
            <a:br>
              <a:rPr lang="en-IN" sz="2000" dirty="0" smtClean="0">
                <a:latin typeface="Aparajita" pitchFamily="34" charset="0"/>
                <a:cs typeface="Aparajita" pitchFamily="34" charset="0"/>
              </a:rPr>
            </a:br>
            <a:r>
              <a:rPr lang="en-IN" sz="2000" dirty="0" smtClean="0">
                <a:latin typeface="Aparajita" pitchFamily="34" charset="0"/>
                <a:cs typeface="Aparajita" pitchFamily="34" charset="0"/>
              </a:rPr>
              <a:t/>
            </a:r>
            <a:br>
              <a:rPr lang="en-IN" sz="2000" dirty="0" smtClean="0">
                <a:latin typeface="Aparajita" pitchFamily="34" charset="0"/>
                <a:cs typeface="Aparajita" pitchFamily="34" charset="0"/>
              </a:rPr>
            </a:br>
            <a:r>
              <a:rPr lang="en-IN" sz="2000" dirty="0" smtClean="0">
                <a:latin typeface="Aparajita" pitchFamily="34" charset="0"/>
                <a:cs typeface="Aparajita" pitchFamily="34" charset="0"/>
              </a:rPr>
              <a:t>1.Everyday comes with low </a:t>
            </a:r>
            <a:r>
              <a:rPr lang="en-IN" sz="2000" dirty="0" err="1" smtClean="0">
                <a:latin typeface="Aparajita" pitchFamily="34" charset="0"/>
                <a:cs typeface="Aparajita" pitchFamily="34" charset="0"/>
              </a:rPr>
              <a:t>price</a:t>
            </a:r>
            <a:r>
              <a:rPr lang="en-IN" sz="2000" dirty="0" err="1">
                <a:latin typeface="Aparajita" pitchFamily="34" charset="0"/>
                <a:cs typeface="Aparajita" pitchFamily="34" charset="0"/>
              </a:rPr>
              <a:t>,</a:t>
            </a:r>
            <a:r>
              <a:rPr lang="en-IN" sz="2000" dirty="0" err="1" smtClean="0">
                <a:latin typeface="Aparajita" pitchFamily="34" charset="0"/>
                <a:cs typeface="Aparajita" pitchFamily="34" charset="0"/>
              </a:rPr>
              <a:t>Attracts</a:t>
            </a:r>
            <a:r>
              <a:rPr lang="en-IN" sz="2000" dirty="0" smtClean="0">
                <a:latin typeface="Aparajita" pitchFamily="34" charset="0"/>
                <a:cs typeface="Aparajita" pitchFamily="34" charset="0"/>
              </a:rPr>
              <a:t> the customer attention and receive loyalty.</a:t>
            </a:r>
            <a:br>
              <a:rPr lang="en-IN" sz="2000" dirty="0" smtClean="0">
                <a:latin typeface="Aparajita" pitchFamily="34" charset="0"/>
                <a:cs typeface="Aparajita" pitchFamily="34" charset="0"/>
              </a:rPr>
            </a:br>
            <a:r>
              <a:rPr lang="en-IN" sz="2000" dirty="0">
                <a:latin typeface="Aparajita" pitchFamily="34" charset="0"/>
                <a:cs typeface="Aparajita" pitchFamily="34" charset="0"/>
              </a:rPr>
              <a:t/>
            </a:r>
            <a:br>
              <a:rPr lang="en-IN" sz="2000" dirty="0">
                <a:latin typeface="Aparajita" pitchFamily="34" charset="0"/>
                <a:cs typeface="Aparajita" pitchFamily="34" charset="0"/>
              </a:rPr>
            </a:br>
            <a:r>
              <a:rPr lang="en-IN" sz="2000" dirty="0" smtClean="0">
                <a:latin typeface="Aparajita" pitchFamily="34" charset="0"/>
                <a:cs typeface="Aparajita" pitchFamily="34" charset="0"/>
              </a:rPr>
              <a:t>2.Walmart supply chain is one of the biggest and most advanced in the world. The </a:t>
            </a:r>
            <a:r>
              <a:rPr lang="en-IN" sz="2000" dirty="0" err="1" smtClean="0">
                <a:latin typeface="Aparajita" pitchFamily="34" charset="0"/>
                <a:cs typeface="Aparajita" pitchFamily="34" charset="0"/>
              </a:rPr>
              <a:t>walmart</a:t>
            </a:r>
            <a:r>
              <a:rPr lang="en-IN" sz="2000" dirty="0" smtClean="0">
                <a:latin typeface="Aparajita" pitchFamily="34" charset="0"/>
                <a:cs typeface="Aparajita" pitchFamily="34" charset="0"/>
              </a:rPr>
              <a:t> uses the easy way to create their own market which are following this.</a:t>
            </a:r>
            <a:br>
              <a:rPr lang="en-IN" sz="2000" dirty="0" smtClean="0">
                <a:latin typeface="Aparajita" pitchFamily="34" charset="0"/>
                <a:cs typeface="Aparajita" pitchFamily="34" charset="0"/>
              </a:rPr>
            </a:br>
            <a:r>
              <a:rPr lang="en-IN" sz="2000" dirty="0" smtClean="0">
                <a:latin typeface="Aparajita" pitchFamily="34" charset="0"/>
                <a:cs typeface="Aparajita" pitchFamily="34" charset="0"/>
              </a:rPr>
              <a:t>-Distribution </a:t>
            </a:r>
            <a:r>
              <a:rPr lang="en-IN" sz="2000" dirty="0" err="1" smtClean="0">
                <a:latin typeface="Aparajita" pitchFamily="34" charset="0"/>
                <a:cs typeface="Aparajita" pitchFamily="34" charset="0"/>
              </a:rPr>
              <a:t>Centers</a:t>
            </a:r>
            <a:r>
              <a:rPr lang="en-IN" sz="2000" dirty="0" smtClean="0">
                <a:latin typeface="Aparajita" pitchFamily="34" charset="0"/>
                <a:cs typeface="Aparajita" pitchFamily="34" charset="0"/>
              </a:rPr>
              <a:t/>
            </a:r>
            <a:br>
              <a:rPr lang="en-IN" sz="2000" dirty="0" smtClean="0">
                <a:latin typeface="Aparajita" pitchFamily="34" charset="0"/>
                <a:cs typeface="Aparajita" pitchFamily="34" charset="0"/>
              </a:rPr>
            </a:br>
            <a:r>
              <a:rPr lang="en-IN" sz="2000" dirty="0" smtClean="0">
                <a:latin typeface="Aparajita" pitchFamily="34" charset="0"/>
                <a:cs typeface="Aparajita" pitchFamily="34" charset="0"/>
              </a:rPr>
              <a:t>-Vendors Partnership</a:t>
            </a:r>
            <a:br>
              <a:rPr lang="en-IN" sz="2000" dirty="0" smtClean="0">
                <a:latin typeface="Aparajita" pitchFamily="34" charset="0"/>
                <a:cs typeface="Aparajita" pitchFamily="34" charset="0"/>
              </a:rPr>
            </a:br>
            <a:r>
              <a:rPr lang="en-IN" sz="2000" dirty="0" smtClean="0">
                <a:latin typeface="Aparajita" pitchFamily="34" charset="0"/>
                <a:cs typeface="Aparajita" pitchFamily="34" charset="0"/>
              </a:rPr>
              <a:t>-Advanced Technology</a:t>
            </a:r>
            <a:br>
              <a:rPr lang="en-IN" sz="2000" dirty="0" smtClean="0">
                <a:latin typeface="Aparajita" pitchFamily="34" charset="0"/>
                <a:cs typeface="Aparajita" pitchFamily="34" charset="0"/>
              </a:rPr>
            </a:br>
            <a:r>
              <a:rPr lang="en-IN" sz="2000" dirty="0" smtClean="0">
                <a:latin typeface="Aparajita" pitchFamily="34" charset="0"/>
                <a:cs typeface="Aparajita" pitchFamily="34" charset="0"/>
              </a:rPr>
              <a:t>-Inventory Management</a:t>
            </a:r>
            <a:br>
              <a:rPr lang="en-IN" sz="2000" dirty="0" smtClean="0">
                <a:latin typeface="Aparajita" pitchFamily="34" charset="0"/>
                <a:cs typeface="Aparajita" pitchFamily="34" charset="0"/>
              </a:rPr>
            </a:br>
            <a:r>
              <a:rPr lang="en-IN" sz="2000" dirty="0" smtClean="0">
                <a:latin typeface="Aparajita" pitchFamily="34" charset="0"/>
                <a:cs typeface="Aparajita" pitchFamily="34" charset="0"/>
              </a:rPr>
              <a:t/>
            </a:r>
            <a:br>
              <a:rPr lang="en-IN" sz="2000" dirty="0" smtClean="0">
                <a:latin typeface="Aparajita" pitchFamily="34" charset="0"/>
                <a:cs typeface="Aparajita" pitchFamily="34" charset="0"/>
              </a:rPr>
            </a:br>
            <a:r>
              <a:rPr lang="en-IN" sz="2000" dirty="0" smtClean="0">
                <a:latin typeface="Aparajita" pitchFamily="34" charset="0"/>
                <a:cs typeface="Aparajita" pitchFamily="34" charset="0"/>
              </a:rPr>
              <a:t>3.Walmart has expanded its business to an international level.</a:t>
            </a:r>
            <a:br>
              <a:rPr lang="en-IN" sz="2000" dirty="0" smtClean="0">
                <a:latin typeface="Aparajita" pitchFamily="34" charset="0"/>
                <a:cs typeface="Aparajita" pitchFamily="34" charset="0"/>
              </a:rPr>
            </a:br>
            <a:r>
              <a:rPr lang="en-IN" sz="2000" dirty="0" err="1" smtClean="0">
                <a:latin typeface="Aparajita" pitchFamily="34" charset="0"/>
                <a:cs typeface="Aparajita" pitchFamily="34" charset="0"/>
              </a:rPr>
              <a:t>Walmart</a:t>
            </a:r>
            <a:r>
              <a:rPr lang="en-IN" sz="2000" dirty="0" smtClean="0">
                <a:latin typeface="Aparajita" pitchFamily="34" charset="0"/>
                <a:cs typeface="Aparajita" pitchFamily="34" charset="0"/>
              </a:rPr>
              <a:t> international has more than 2100 retail units and approximately 5,50,000 associates around the world.</a:t>
            </a:r>
            <a:br>
              <a:rPr lang="en-IN" sz="2000" dirty="0" smtClean="0">
                <a:latin typeface="Aparajita" pitchFamily="34" charset="0"/>
                <a:cs typeface="Aparajita" pitchFamily="34" charset="0"/>
              </a:rPr>
            </a:br>
            <a:endParaRPr lang="en-IN" dirty="0">
              <a:latin typeface="Aparajita" pitchFamily="34" charset="0"/>
              <a:cs typeface="Aparajita" pitchFamily="34" charset="0"/>
            </a:endParaRPr>
          </a:p>
        </p:txBody>
      </p:sp>
      <p:pic>
        <p:nvPicPr>
          <p:cNvPr id="15" name="Content Placeholder 14"/>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4373166" y="1052736"/>
            <a:ext cx="4770834" cy="3168898"/>
          </a:xfrm>
        </p:spPr>
      </p:pic>
    </p:spTree>
    <p:extLst>
      <p:ext uri="{BB962C8B-B14F-4D97-AF65-F5344CB8AC3E}">
        <p14:creationId xmlns:p14="http://schemas.microsoft.com/office/powerpoint/2010/main" xmlns="" val="2242063465"/>
      </p:ext>
    </p:extLst>
  </p:cSld>
  <p:clrMapOvr>
    <a:masterClrMapping/>
  </p:clrMapOvr>
  <p:transition>
    <p:wipe di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32656"/>
            <a:ext cx="4392488" cy="5760640"/>
          </a:xfrm>
        </p:spPr>
        <p:txBody>
          <a:bodyPr>
            <a:normAutofit/>
          </a:bodyPr>
          <a:lstStyle/>
          <a:p>
            <a:pPr algn="l"/>
            <a:r>
              <a:rPr lang="en-IN" sz="2000" dirty="0">
                <a:latin typeface="Aparajita" pitchFamily="34" charset="0"/>
                <a:cs typeface="Aparajita" pitchFamily="34" charset="0"/>
              </a:rPr>
              <a:t>4. The </a:t>
            </a:r>
            <a:r>
              <a:rPr lang="en-IN" sz="2000" dirty="0" smtClean="0">
                <a:latin typeface="Aparajita" pitchFamily="34" charset="0"/>
                <a:cs typeface="Aparajita" pitchFamily="34" charset="0"/>
              </a:rPr>
              <a:t>success of </a:t>
            </a:r>
            <a:r>
              <a:rPr lang="en-IN" sz="2000" dirty="0" err="1">
                <a:latin typeface="Aparajita" pitchFamily="34" charset="0"/>
                <a:cs typeface="Aparajita" pitchFamily="34" charset="0"/>
              </a:rPr>
              <a:t>Walmart</a:t>
            </a:r>
            <a:r>
              <a:rPr lang="en-IN" sz="2000" dirty="0">
                <a:latin typeface="Aparajita" pitchFamily="34" charset="0"/>
                <a:cs typeface="Aparajita" pitchFamily="34" charset="0"/>
              </a:rPr>
              <a:t> is directly linked to its leadership and culture. Sam Walton built the company’s fundamental </a:t>
            </a:r>
            <a:r>
              <a:rPr lang="en-IN" sz="2000" dirty="0" smtClean="0">
                <a:latin typeface="Aparajita" pitchFamily="34" charset="0"/>
                <a:cs typeface="Aparajita" pitchFamily="34" charset="0"/>
              </a:rPr>
              <a:t>principles on </a:t>
            </a:r>
            <a:r>
              <a:rPr lang="en-IN" sz="2000" dirty="0">
                <a:latin typeface="Aparajita" pitchFamily="34" charset="0"/>
                <a:cs typeface="Aparajita" pitchFamily="34" charset="0"/>
              </a:rPr>
              <a:t>thrift and value of money</a:t>
            </a:r>
            <a:r>
              <a:rPr lang="en-IN" sz="2000" dirty="0" smtClean="0">
                <a:latin typeface="Aparajita" pitchFamily="34" charset="0"/>
                <a:cs typeface="Aparajita" pitchFamily="34" charset="0"/>
              </a:rPr>
              <a:t>.</a:t>
            </a:r>
            <a:br>
              <a:rPr lang="en-IN" sz="2000" dirty="0" smtClean="0">
                <a:latin typeface="Aparajita" pitchFamily="34" charset="0"/>
                <a:cs typeface="Aparajita" pitchFamily="34" charset="0"/>
              </a:rPr>
            </a:br>
            <a:r>
              <a:rPr lang="en-IN" sz="2000" dirty="0">
                <a:latin typeface="Aparajita" pitchFamily="34" charset="0"/>
                <a:cs typeface="Aparajita" pitchFamily="34" charset="0"/>
              </a:rPr>
              <a:t/>
            </a:r>
            <a:br>
              <a:rPr lang="en-IN" sz="2000" dirty="0">
                <a:latin typeface="Aparajita" pitchFamily="34" charset="0"/>
                <a:cs typeface="Aparajita" pitchFamily="34" charset="0"/>
              </a:rPr>
            </a:br>
            <a:r>
              <a:rPr lang="en-IN" sz="2000" dirty="0">
                <a:latin typeface="Aparajita" pitchFamily="34" charset="0"/>
                <a:cs typeface="Aparajita" pitchFamily="34" charset="0"/>
              </a:rPr>
              <a:t>5. Sam Walton built </a:t>
            </a:r>
            <a:r>
              <a:rPr lang="en-IN" sz="2000" dirty="0" err="1">
                <a:latin typeface="Aparajita" pitchFamily="34" charset="0"/>
                <a:cs typeface="Aparajita" pitchFamily="34" charset="0"/>
              </a:rPr>
              <a:t>Walmart’s</a:t>
            </a:r>
            <a:r>
              <a:rPr lang="en-IN" sz="2000" dirty="0">
                <a:latin typeface="Aparajita" pitchFamily="34" charset="0"/>
                <a:cs typeface="Aparajita" pitchFamily="34" charset="0"/>
              </a:rPr>
              <a:t> initial growth and </a:t>
            </a:r>
            <a:r>
              <a:rPr lang="en-IN" sz="2000" dirty="0" smtClean="0">
                <a:latin typeface="Aparajita" pitchFamily="34" charset="0"/>
                <a:cs typeface="Aparajita" pitchFamily="34" charset="0"/>
              </a:rPr>
              <a:t>promotion strategy </a:t>
            </a:r>
            <a:r>
              <a:rPr lang="en-IN" sz="2000" dirty="0">
                <a:latin typeface="Aparajita" pitchFamily="34" charset="0"/>
                <a:cs typeface="Aparajita" pitchFamily="34" charset="0"/>
              </a:rPr>
              <a:t>on being the low-price leader while </a:t>
            </a:r>
            <a:r>
              <a:rPr lang="en-IN" sz="2000" dirty="0" smtClean="0">
                <a:latin typeface="Aparajita" pitchFamily="34" charset="0"/>
                <a:cs typeface="Aparajita" pitchFamily="34" charset="0"/>
              </a:rPr>
              <a:t>expanding market </a:t>
            </a:r>
            <a:r>
              <a:rPr lang="en-IN" sz="2000" dirty="0">
                <a:latin typeface="Aparajita" pitchFamily="34" charset="0"/>
                <a:cs typeface="Aparajita" pitchFamily="34" charset="0"/>
              </a:rPr>
              <a:t>share </a:t>
            </a:r>
            <a:r>
              <a:rPr lang="en-IN" sz="2000" dirty="0" smtClean="0">
                <a:latin typeface="Aparajita" pitchFamily="34" charset="0"/>
                <a:cs typeface="Aparajita" pitchFamily="34" charset="0"/>
              </a:rPr>
              <a:t>through store locations</a:t>
            </a:r>
            <a:r>
              <a:rPr lang="en-IN" sz="2000" dirty="0">
                <a:latin typeface="Aparajita" pitchFamily="34" charset="0"/>
                <a:cs typeface="Aparajita" pitchFamily="34" charset="0"/>
              </a:rPr>
              <a:t>. Given its </a:t>
            </a:r>
            <a:r>
              <a:rPr lang="en-IN" sz="2000" dirty="0" smtClean="0">
                <a:latin typeface="Aparajita" pitchFamily="34" charset="0"/>
                <a:cs typeface="Aparajita" pitchFamily="34" charset="0"/>
              </a:rPr>
              <a:t>now large </a:t>
            </a:r>
            <a:r>
              <a:rPr lang="en-IN" sz="2000" dirty="0">
                <a:latin typeface="Aparajita" pitchFamily="34" charset="0"/>
                <a:cs typeface="Aparajita" pitchFamily="34" charset="0"/>
              </a:rPr>
              <a:t>presence in the U.S., Wal-Mart has shifted its </a:t>
            </a:r>
            <a:r>
              <a:rPr lang="en-IN" sz="2000" dirty="0" smtClean="0">
                <a:latin typeface="Aparajita" pitchFamily="34" charset="0"/>
                <a:cs typeface="Aparajita" pitchFamily="34" charset="0"/>
              </a:rPr>
              <a:t>focus from </a:t>
            </a:r>
            <a:r>
              <a:rPr lang="en-IN" sz="2000" dirty="0">
                <a:latin typeface="Aparajita" pitchFamily="34" charset="0"/>
                <a:cs typeface="Aparajita" pitchFamily="34" charset="0"/>
              </a:rPr>
              <a:t>expanding stores to improving store productivity.</a:t>
            </a:r>
          </a:p>
        </p:txBody>
      </p:sp>
      <p:sp>
        <p:nvSpPr>
          <p:cNvPr id="5" name="Text Placeholder 4"/>
          <p:cNvSpPr>
            <a:spLocks noGrp="1"/>
          </p:cNvSpPr>
          <p:nvPr>
            <p:ph type="body" idx="1"/>
          </p:nvPr>
        </p:nvSpPr>
        <p:spPr>
          <a:xfrm>
            <a:off x="395536" y="836712"/>
            <a:ext cx="4040188" cy="639762"/>
          </a:xfrm>
        </p:spPr>
        <p:txBody>
          <a:bodyPr/>
          <a:lstStyle/>
          <a:p>
            <a:endParaRPr lang="en-IN" dirty="0"/>
          </a:p>
        </p:txBody>
      </p:sp>
      <p:sp>
        <p:nvSpPr>
          <p:cNvPr id="6" name="Text Placeholder 5"/>
          <p:cNvSpPr>
            <a:spLocks noGrp="1"/>
          </p:cNvSpPr>
          <p:nvPr>
            <p:ph type="body" sz="quarter" idx="3"/>
          </p:nvPr>
        </p:nvSpPr>
        <p:spPr/>
        <p:txBody>
          <a:bodyPr/>
          <a:lstStyle/>
          <a:p>
            <a:endParaRPr lang="en-IN" dirty="0"/>
          </a:p>
        </p:txBody>
      </p:sp>
      <p:pic>
        <p:nvPicPr>
          <p:cNvPr id="10" name="Content Placeholder 9"/>
          <p:cNvPicPr>
            <a:picLocks noGrp="1" noChangeAspect="1"/>
          </p:cNvPicPr>
          <p:nvPr>
            <p:ph sz="quarter" idx="4"/>
          </p:nvPr>
        </p:nvPicPr>
        <p:blipFill>
          <a:blip r:embed="rId2" cstate="print">
            <a:extLst>
              <a:ext uri="{28A0092B-C50C-407E-A947-70E740481C1C}">
                <a14:useLocalDpi xmlns:a14="http://schemas.microsoft.com/office/drawing/2010/main" xmlns="" val="0"/>
              </a:ext>
            </a:extLst>
          </a:blip>
          <a:stretch>
            <a:fillRect/>
          </a:stretch>
        </p:blipFill>
        <p:spPr>
          <a:xfrm>
            <a:off x="4645025" y="2924944"/>
            <a:ext cx="4391471" cy="3240359"/>
          </a:xfrm>
        </p:spPr>
      </p:pic>
      <p:pic>
        <p:nvPicPr>
          <p:cNvPr id="9" name="Content Placeholder 8"/>
          <p:cNvPicPr>
            <a:picLocks noGrp="1" noChangeAspect="1"/>
          </p:cNvPicPr>
          <p:nvPr>
            <p:ph sz="half" idx="2"/>
          </p:nvPr>
        </p:nvPicPr>
        <p:blipFill>
          <a:blip r:embed="rId3">
            <a:extLst>
              <a:ext uri="{28A0092B-C50C-407E-A947-70E740481C1C}">
                <a14:useLocalDpi xmlns:a14="http://schemas.microsoft.com/office/drawing/2010/main" xmlns="" val="0"/>
              </a:ext>
            </a:extLst>
          </a:blip>
          <a:stretch>
            <a:fillRect/>
          </a:stretch>
        </p:blipFill>
        <p:spPr>
          <a:xfrm>
            <a:off x="4788024" y="188640"/>
            <a:ext cx="3960440" cy="2448272"/>
          </a:xfrm>
        </p:spPr>
      </p:pic>
    </p:spTree>
    <p:extLst>
      <p:ext uri="{BB962C8B-B14F-4D97-AF65-F5344CB8AC3E}">
        <p14:creationId xmlns:p14="http://schemas.microsoft.com/office/powerpoint/2010/main" xmlns="" val="3711148247"/>
      </p:ext>
    </p:extLst>
  </p:cSld>
  <p:clrMapOvr>
    <a:masterClrMapping/>
  </p:clrMapOvr>
  <p:transition>
    <p:wipe di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dirty="0"/>
          </a:p>
        </p:txBody>
      </p:sp>
      <p:sp>
        <p:nvSpPr>
          <p:cNvPr id="3" name="Content Placeholder 2"/>
          <p:cNvSpPr>
            <a:spLocks noGrp="1"/>
          </p:cNvSpPr>
          <p:nvPr>
            <p:ph idx="1"/>
          </p:nvPr>
        </p:nvSpPr>
        <p:spPr>
          <a:xfrm>
            <a:off x="467544" y="1556792"/>
            <a:ext cx="8229600" cy="4525963"/>
          </a:xfrm>
        </p:spPr>
        <p:txBody>
          <a:bodyPr>
            <a:normAutofit fontScale="92500" lnSpcReduction="10000"/>
          </a:bodyPr>
          <a:lstStyle/>
          <a:p>
            <a:pPr marL="0" indent="0">
              <a:buNone/>
            </a:pPr>
            <a:r>
              <a:rPr lang="en-IN" sz="2800" b="1" dirty="0" smtClean="0">
                <a:latin typeface="Aparajita" pitchFamily="34" charset="0"/>
                <a:cs typeface="Aparajita" pitchFamily="34" charset="0"/>
              </a:rPr>
              <a:t>WALMART COMPETITIVE ADVANTAGE</a:t>
            </a:r>
          </a:p>
          <a:p>
            <a:pPr marL="0" indent="0">
              <a:buNone/>
            </a:pPr>
            <a:r>
              <a:rPr lang="en-IN" sz="2000" dirty="0">
                <a:latin typeface="Aparajita" pitchFamily="34" charset="0"/>
                <a:cs typeface="Aparajita" pitchFamily="34" charset="0"/>
              </a:rPr>
              <a:t>In </a:t>
            </a:r>
            <a:r>
              <a:rPr lang="en-IN" sz="2000" dirty="0" err="1">
                <a:latin typeface="Aparajita" pitchFamily="34" charset="0"/>
                <a:cs typeface="Aparajita" pitchFamily="34" charset="0"/>
              </a:rPr>
              <a:t>analyzing</a:t>
            </a:r>
            <a:r>
              <a:rPr lang="en-IN" sz="2000" dirty="0">
                <a:latin typeface="Aparajita" pitchFamily="34" charset="0"/>
                <a:cs typeface="Aparajita" pitchFamily="34" charset="0"/>
              </a:rPr>
              <a:t> the sustainability of </a:t>
            </a:r>
            <a:r>
              <a:rPr lang="en-IN" sz="2000" dirty="0" err="1">
                <a:latin typeface="Aparajita" pitchFamily="34" charset="0"/>
                <a:cs typeface="Aparajita" pitchFamily="34" charset="0"/>
              </a:rPr>
              <a:t>Walmart’s</a:t>
            </a:r>
            <a:r>
              <a:rPr lang="en-IN" sz="2000" dirty="0">
                <a:latin typeface="Aparajita" pitchFamily="34" charset="0"/>
                <a:cs typeface="Aparajita" pitchFamily="34" charset="0"/>
              </a:rPr>
              <a:t> </a:t>
            </a:r>
            <a:r>
              <a:rPr lang="en-IN" sz="2000" dirty="0" smtClean="0">
                <a:latin typeface="Aparajita" pitchFamily="34" charset="0"/>
                <a:cs typeface="Aparajita" pitchFamily="34" charset="0"/>
              </a:rPr>
              <a:t>competitive advantages</a:t>
            </a:r>
            <a:r>
              <a:rPr lang="en-IN" sz="2000" dirty="0">
                <a:latin typeface="Aparajita" pitchFamily="34" charset="0"/>
                <a:cs typeface="Aparajita" pitchFamily="34" charset="0"/>
              </a:rPr>
              <a:t>, we considered the context of Porter’s </a:t>
            </a:r>
            <a:r>
              <a:rPr lang="en-IN" sz="2000" dirty="0" smtClean="0">
                <a:latin typeface="Aparajita" pitchFamily="34" charset="0"/>
                <a:cs typeface="Aparajita" pitchFamily="34" charset="0"/>
              </a:rPr>
              <a:t>Five Forces</a:t>
            </a:r>
            <a:r>
              <a:rPr lang="en-IN" sz="2000" dirty="0">
                <a:latin typeface="Aparajita" pitchFamily="34" charset="0"/>
                <a:cs typeface="Aparajita" pitchFamily="34" charset="0"/>
              </a:rPr>
              <a:t>. As Porter explained there are five major </a:t>
            </a:r>
            <a:r>
              <a:rPr lang="en-IN" sz="2000" dirty="0" smtClean="0">
                <a:latin typeface="Aparajita" pitchFamily="34" charset="0"/>
                <a:cs typeface="Aparajita" pitchFamily="34" charset="0"/>
              </a:rPr>
              <a:t>competitive forces </a:t>
            </a:r>
            <a:r>
              <a:rPr lang="en-IN" sz="2000" dirty="0">
                <a:latin typeface="Aparajita" pitchFamily="34" charset="0"/>
                <a:cs typeface="Aparajita" pitchFamily="34" charset="0"/>
              </a:rPr>
              <a:t>that can diminish competitive advantage</a:t>
            </a:r>
            <a:r>
              <a:rPr lang="en-IN" sz="2000" dirty="0" smtClean="0">
                <a:latin typeface="Aparajita" pitchFamily="34" charset="0"/>
                <a:cs typeface="Aparajita" pitchFamily="34" charset="0"/>
              </a:rPr>
              <a:t>:</a:t>
            </a:r>
          </a:p>
          <a:p>
            <a:pPr marL="0" indent="0">
              <a:buNone/>
            </a:pPr>
            <a:r>
              <a:rPr lang="en-IN" sz="2000" dirty="0">
                <a:latin typeface="Aparajita" pitchFamily="34" charset="0"/>
                <a:cs typeface="Aparajita" pitchFamily="34" charset="0"/>
              </a:rPr>
              <a:t> </a:t>
            </a:r>
            <a:r>
              <a:rPr lang="en-IN" sz="2000" dirty="0" smtClean="0">
                <a:latin typeface="Aparajita" pitchFamily="34" charset="0"/>
                <a:cs typeface="Aparajita" pitchFamily="34" charset="0"/>
              </a:rPr>
              <a:t>     </a:t>
            </a:r>
            <a:r>
              <a:rPr lang="en-IN" sz="2000" b="1" dirty="0" smtClean="0">
                <a:latin typeface="Aparajita" pitchFamily="34" charset="0"/>
                <a:cs typeface="Aparajita" pitchFamily="34" charset="0"/>
              </a:rPr>
              <a:t>Established rivals</a:t>
            </a:r>
            <a:endParaRPr lang="en-IN" sz="2000" dirty="0">
              <a:latin typeface="Aparajita" pitchFamily="34" charset="0"/>
              <a:cs typeface="Aparajita" pitchFamily="34" charset="0"/>
            </a:endParaRPr>
          </a:p>
          <a:p>
            <a:pPr marL="0" indent="0">
              <a:buNone/>
            </a:pPr>
            <a:r>
              <a:rPr lang="en-IN" sz="2000" b="1" dirty="0" smtClean="0">
                <a:latin typeface="Aparajita" pitchFamily="34" charset="0"/>
                <a:cs typeface="Aparajita" pitchFamily="34" charset="0"/>
              </a:rPr>
              <a:t>      Threat </a:t>
            </a:r>
            <a:r>
              <a:rPr lang="en-IN" sz="2000" b="1" dirty="0">
                <a:latin typeface="Aparajita" pitchFamily="34" charset="0"/>
                <a:cs typeface="Aparajita" pitchFamily="34" charset="0"/>
              </a:rPr>
              <a:t>of new market </a:t>
            </a:r>
            <a:r>
              <a:rPr lang="en-IN" sz="2000" b="1" dirty="0" smtClean="0">
                <a:latin typeface="Aparajita" pitchFamily="34" charset="0"/>
                <a:cs typeface="Aparajita" pitchFamily="34" charset="0"/>
              </a:rPr>
              <a:t>entrants</a:t>
            </a:r>
          </a:p>
          <a:p>
            <a:pPr marL="0" indent="0">
              <a:buNone/>
            </a:pPr>
            <a:r>
              <a:rPr lang="en-IN" sz="2000" b="1" dirty="0">
                <a:latin typeface="Aparajita" pitchFamily="34" charset="0"/>
                <a:cs typeface="Aparajita" pitchFamily="34" charset="0"/>
              </a:rPr>
              <a:t> </a:t>
            </a:r>
            <a:r>
              <a:rPr lang="en-IN" sz="2000" b="1" dirty="0" smtClean="0">
                <a:latin typeface="Aparajita" pitchFamily="34" charset="0"/>
                <a:cs typeface="Aparajita" pitchFamily="34" charset="0"/>
              </a:rPr>
              <a:t>     Bargaining </a:t>
            </a:r>
            <a:r>
              <a:rPr lang="en-IN" sz="2000" b="1" dirty="0">
                <a:latin typeface="Aparajita" pitchFamily="34" charset="0"/>
                <a:cs typeface="Aparajita" pitchFamily="34" charset="0"/>
              </a:rPr>
              <a:t>power of </a:t>
            </a:r>
            <a:r>
              <a:rPr lang="en-IN" sz="2000" b="1" dirty="0" smtClean="0">
                <a:latin typeface="Aparajita" pitchFamily="34" charset="0"/>
                <a:cs typeface="Aparajita" pitchFamily="34" charset="0"/>
              </a:rPr>
              <a:t>buyers</a:t>
            </a:r>
          </a:p>
          <a:p>
            <a:pPr marL="0" indent="0">
              <a:buNone/>
            </a:pPr>
            <a:r>
              <a:rPr lang="en-IN" sz="2000" b="1" dirty="0" smtClean="0">
                <a:latin typeface="Aparajita" pitchFamily="34" charset="0"/>
                <a:cs typeface="Aparajita" pitchFamily="34" charset="0"/>
              </a:rPr>
              <a:t>      Power </a:t>
            </a:r>
            <a:r>
              <a:rPr lang="en-IN" sz="2000" b="1" dirty="0">
                <a:latin typeface="Aparajita" pitchFamily="34" charset="0"/>
                <a:cs typeface="Aparajita" pitchFamily="34" charset="0"/>
              </a:rPr>
              <a:t>of suppliers: Powerful </a:t>
            </a:r>
            <a:endParaRPr lang="en-IN" sz="2000" b="1" dirty="0" smtClean="0">
              <a:latin typeface="Aparajita" pitchFamily="34" charset="0"/>
              <a:cs typeface="Aparajita" pitchFamily="34" charset="0"/>
            </a:endParaRPr>
          </a:p>
          <a:p>
            <a:pPr marL="0" indent="0">
              <a:buNone/>
            </a:pPr>
            <a:r>
              <a:rPr lang="en-IN" sz="2000" dirty="0" smtClean="0">
                <a:latin typeface="Aparajita" pitchFamily="34" charset="0"/>
                <a:cs typeface="Aparajita" pitchFamily="34" charset="0"/>
              </a:rPr>
              <a:t>      T</a:t>
            </a:r>
            <a:r>
              <a:rPr lang="en-IN" sz="2000" b="1" dirty="0" smtClean="0">
                <a:latin typeface="Aparajita" pitchFamily="34" charset="0"/>
                <a:cs typeface="Aparajita" pitchFamily="34" charset="0"/>
              </a:rPr>
              <a:t>hreat </a:t>
            </a:r>
            <a:r>
              <a:rPr lang="en-IN" sz="2000" b="1" dirty="0">
                <a:latin typeface="Aparajita" pitchFamily="34" charset="0"/>
                <a:cs typeface="Aparajita" pitchFamily="34" charset="0"/>
              </a:rPr>
              <a:t>of substitute products (including technology changes). </a:t>
            </a:r>
            <a:endParaRPr lang="en-IN" sz="2000" b="1" dirty="0" smtClean="0">
              <a:latin typeface="Aparajita" pitchFamily="34" charset="0"/>
              <a:cs typeface="Aparajita" pitchFamily="34" charset="0"/>
            </a:endParaRPr>
          </a:p>
          <a:p>
            <a:r>
              <a:rPr lang="en-IN" sz="2000" dirty="0" smtClean="0">
                <a:latin typeface="Aparajita" pitchFamily="34" charset="0"/>
                <a:cs typeface="Aparajita" pitchFamily="34" charset="0"/>
              </a:rPr>
              <a:t>By </a:t>
            </a:r>
            <a:r>
              <a:rPr lang="en-IN" sz="2000" dirty="0" err="1">
                <a:latin typeface="Aparajita" pitchFamily="34" charset="0"/>
                <a:cs typeface="Aparajita" pitchFamily="34" charset="0"/>
              </a:rPr>
              <a:t>analyzing</a:t>
            </a:r>
            <a:r>
              <a:rPr lang="en-IN" sz="2000" dirty="0">
                <a:latin typeface="Aparajita" pitchFamily="34" charset="0"/>
                <a:cs typeface="Aparajita" pitchFamily="34" charset="0"/>
              </a:rPr>
              <a:t> all five competitive forces, you gain a complete picture of what’s influencing profitability, identify game-changing trends early on, spot ways to work around constraints and reshape the forces in your </a:t>
            </a:r>
            <a:r>
              <a:rPr lang="en-IN" sz="2000" dirty="0" err="1">
                <a:latin typeface="Aparajita" pitchFamily="34" charset="0"/>
                <a:cs typeface="Aparajita" pitchFamily="34" charset="0"/>
              </a:rPr>
              <a:t>favor</a:t>
            </a:r>
            <a:r>
              <a:rPr lang="en-IN" sz="2000" dirty="0">
                <a:latin typeface="Aparajita" pitchFamily="34" charset="0"/>
                <a:cs typeface="Aparajita" pitchFamily="34" charset="0"/>
              </a:rPr>
              <a:t> (Porter, 2008). In reviewing industry analysis we addressed </a:t>
            </a:r>
            <a:r>
              <a:rPr lang="en-IN" sz="2000" dirty="0" err="1">
                <a:latin typeface="Aparajita" pitchFamily="34" charset="0"/>
                <a:cs typeface="Aparajita" pitchFamily="34" charset="0"/>
              </a:rPr>
              <a:t>Walmart’s</a:t>
            </a:r>
            <a:r>
              <a:rPr lang="en-IN" sz="2000" dirty="0">
                <a:latin typeface="Aparajita" pitchFamily="34" charset="0"/>
                <a:cs typeface="Aparajita" pitchFamily="34" charset="0"/>
              </a:rPr>
              <a:t> sustainability in terms of Porter’s Five Forces: </a:t>
            </a:r>
          </a:p>
        </p:txBody>
      </p:sp>
    </p:spTree>
    <p:extLst>
      <p:ext uri="{BB962C8B-B14F-4D97-AF65-F5344CB8AC3E}">
        <p14:creationId xmlns:p14="http://schemas.microsoft.com/office/powerpoint/2010/main" xmlns="" val="568061590"/>
      </p:ext>
    </p:extLst>
  </p:cSld>
  <p:clrMapOvr>
    <a:masterClrMapping/>
  </p:clrMapOvr>
  <p:transition>
    <p:wipe di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3050"/>
            <a:ext cx="3358009" cy="491654"/>
          </a:xfrm>
        </p:spPr>
        <p:txBody>
          <a:bodyPr>
            <a:normAutofit fontScale="90000"/>
          </a:bodyPr>
          <a:lstStyle/>
          <a:p>
            <a:r>
              <a:rPr lang="en-IN" sz="2400" b="1" dirty="0" smtClean="0">
                <a:latin typeface="Aparajita" pitchFamily="34" charset="0"/>
                <a:cs typeface="Aparajita" pitchFamily="34" charset="0"/>
              </a:rPr>
              <a:t>WALMART COMPETITON</a:t>
            </a:r>
            <a:endParaRPr lang="en-IN" sz="2400" b="1" dirty="0">
              <a:latin typeface="Aparajita" pitchFamily="34" charset="0"/>
              <a:cs typeface="Aparajita" pitchFamily="34" charset="0"/>
            </a:endParaRP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4716462" y="620688"/>
            <a:ext cx="4032002" cy="3388543"/>
          </a:xfrm>
        </p:spPr>
      </p:pic>
      <p:sp>
        <p:nvSpPr>
          <p:cNvPr id="4" name="Text Placeholder 3"/>
          <p:cNvSpPr>
            <a:spLocks noGrp="1"/>
          </p:cNvSpPr>
          <p:nvPr>
            <p:ph type="body" sz="half" idx="2"/>
          </p:nvPr>
        </p:nvSpPr>
        <p:spPr>
          <a:xfrm>
            <a:off x="251520" y="836712"/>
            <a:ext cx="3008313" cy="5832648"/>
          </a:xfrm>
        </p:spPr>
        <p:txBody>
          <a:bodyPr>
            <a:normAutofit fontScale="85000" lnSpcReduction="10000"/>
          </a:bodyPr>
          <a:lstStyle/>
          <a:p>
            <a:r>
              <a:rPr lang="en-IN" sz="2000" dirty="0" smtClean="0">
                <a:latin typeface="Aparajita" pitchFamily="34" charset="0"/>
                <a:cs typeface="Aparajita" pitchFamily="34" charset="0"/>
              </a:rPr>
              <a:t>So here’s a condensed  SWOT  analysis of </a:t>
            </a:r>
            <a:r>
              <a:rPr lang="en-IN" sz="2000" dirty="0" err="1" smtClean="0">
                <a:latin typeface="Aparajita" pitchFamily="34" charset="0"/>
                <a:cs typeface="Aparajita" pitchFamily="34" charset="0"/>
              </a:rPr>
              <a:t>walmart’s</a:t>
            </a:r>
            <a:r>
              <a:rPr lang="en-IN" sz="2000" dirty="0" smtClean="0">
                <a:latin typeface="Aparajita" pitchFamily="34" charset="0"/>
                <a:cs typeface="Aparajita" pitchFamily="34" charset="0"/>
              </a:rPr>
              <a:t> rivals:</a:t>
            </a:r>
          </a:p>
          <a:p>
            <a:r>
              <a:rPr lang="en-IN" sz="2000" dirty="0" smtClean="0">
                <a:latin typeface="Aparajita" pitchFamily="34" charset="0"/>
                <a:cs typeface="Aparajita" pitchFamily="34" charset="0"/>
              </a:rPr>
              <a:t>1.STRENGTHS:</a:t>
            </a:r>
            <a:endParaRPr lang="en-IN" sz="1800" dirty="0">
              <a:latin typeface="Aparajita" pitchFamily="34" charset="0"/>
              <a:cs typeface="Aparajita" pitchFamily="34" charset="0"/>
            </a:endParaRPr>
          </a:p>
          <a:p>
            <a:pPr marL="285750" indent="-285750">
              <a:buFontTx/>
              <a:buChar char="-"/>
            </a:pPr>
            <a:r>
              <a:rPr lang="en-IN" sz="1800" dirty="0" smtClean="0">
                <a:latin typeface="Aparajita" pitchFamily="34" charset="0"/>
                <a:cs typeface="Aparajita" pitchFamily="34" charset="0"/>
              </a:rPr>
              <a:t>A wide range of product offered in several industries.</a:t>
            </a:r>
          </a:p>
          <a:p>
            <a:pPr marL="285750" indent="-285750">
              <a:buFontTx/>
              <a:buChar char="-"/>
            </a:pPr>
            <a:r>
              <a:rPr lang="en-IN" sz="1800" dirty="0" smtClean="0">
                <a:latin typeface="Aparajita" pitchFamily="34" charset="0"/>
                <a:cs typeface="Aparajita" pitchFamily="34" charset="0"/>
              </a:rPr>
              <a:t>Effective logistics and supply chain management.</a:t>
            </a:r>
          </a:p>
          <a:p>
            <a:pPr marL="285750" indent="-285750">
              <a:buFontTx/>
              <a:buChar char="-"/>
            </a:pPr>
            <a:r>
              <a:rPr lang="en-IN" sz="1800" dirty="0" smtClean="0">
                <a:latin typeface="Aparajita" pitchFamily="34" charset="0"/>
                <a:cs typeface="Aparajita" pitchFamily="34" charset="0"/>
              </a:rPr>
              <a:t>Customer loyalty and brand recognition.</a:t>
            </a:r>
          </a:p>
          <a:p>
            <a:r>
              <a:rPr lang="en-IN" sz="1800" dirty="0" smtClean="0">
                <a:latin typeface="Aparajita" pitchFamily="34" charset="0"/>
                <a:cs typeface="Aparajita" pitchFamily="34" charset="0"/>
              </a:rPr>
              <a:t>2.WEAKNESSES:</a:t>
            </a:r>
          </a:p>
          <a:p>
            <a:pPr marL="285750" indent="-285750">
              <a:buFontTx/>
              <a:buChar char="-"/>
            </a:pPr>
            <a:r>
              <a:rPr lang="en-IN" sz="1800" dirty="0" smtClean="0">
                <a:latin typeface="Aparajita" pitchFamily="34" charset="0"/>
                <a:cs typeface="Aparajita" pitchFamily="34" charset="0"/>
              </a:rPr>
              <a:t>Profit margins aren’t as high as</a:t>
            </a:r>
          </a:p>
          <a:p>
            <a:r>
              <a:rPr lang="en-IN" sz="1800" dirty="0">
                <a:latin typeface="Aparajita" pitchFamily="34" charset="0"/>
                <a:cs typeface="Aparajita" pitchFamily="34" charset="0"/>
              </a:rPr>
              <a:t> </a:t>
            </a:r>
            <a:r>
              <a:rPr lang="en-IN" sz="1800" dirty="0" smtClean="0">
                <a:latin typeface="Aparajita" pitchFamily="34" charset="0"/>
                <a:cs typeface="Aparajita" pitchFamily="34" charset="0"/>
              </a:rPr>
              <a:t>      those of other competitors.</a:t>
            </a:r>
          </a:p>
          <a:p>
            <a:pPr marL="285750" indent="-285750">
              <a:buFontTx/>
              <a:buChar char="-"/>
            </a:pPr>
            <a:r>
              <a:rPr lang="en-IN" sz="1800" dirty="0" smtClean="0">
                <a:latin typeface="Aparajita" pitchFamily="34" charset="0"/>
                <a:cs typeface="Aparajita" pitchFamily="34" charset="0"/>
              </a:rPr>
              <a:t>The impression that some product categories have lower-quality goods.</a:t>
            </a:r>
          </a:p>
          <a:p>
            <a:r>
              <a:rPr lang="en-IN" sz="1800" dirty="0" smtClean="0">
                <a:latin typeface="Aparajita" pitchFamily="34" charset="0"/>
                <a:cs typeface="Aparajita" pitchFamily="34" charset="0"/>
              </a:rPr>
              <a:t>3.OPPORTUNITIES:</a:t>
            </a:r>
          </a:p>
          <a:p>
            <a:pPr marL="285750" indent="-285750">
              <a:buFontTx/>
              <a:buChar char="-"/>
            </a:pPr>
            <a:r>
              <a:rPr lang="en-IN" sz="1800" dirty="0" smtClean="0">
                <a:latin typeface="Aparajita" pitchFamily="34" charset="0"/>
                <a:cs typeface="Aparajita" pitchFamily="34" charset="0"/>
              </a:rPr>
              <a:t>Growth into new nations or markets.</a:t>
            </a:r>
          </a:p>
          <a:p>
            <a:pPr marL="285750" indent="-285750">
              <a:buFontTx/>
              <a:buChar char="-"/>
            </a:pPr>
            <a:r>
              <a:rPr lang="en-IN" sz="1800" dirty="0" smtClean="0">
                <a:latin typeface="Aparajita" pitchFamily="34" charset="0"/>
                <a:cs typeface="Aparajita" pitchFamily="34" charset="0"/>
              </a:rPr>
              <a:t>Improvement or environmentally</a:t>
            </a:r>
          </a:p>
          <a:p>
            <a:r>
              <a:rPr lang="en-IN" sz="1800" dirty="0" smtClean="0">
                <a:latin typeface="Aparajita" pitchFamily="34" charset="0"/>
                <a:cs typeface="Aparajita" pitchFamily="34" charset="0"/>
              </a:rPr>
              <a:t>      friendly methods.</a:t>
            </a:r>
          </a:p>
          <a:p>
            <a:endParaRPr lang="en-IN" sz="1800" dirty="0" smtClean="0">
              <a:latin typeface="Aparajita" pitchFamily="34" charset="0"/>
              <a:cs typeface="Aparajita" pitchFamily="34" charset="0"/>
            </a:endParaRPr>
          </a:p>
          <a:p>
            <a:pPr marL="285750" indent="-285750">
              <a:buFontTx/>
              <a:buChar char="-"/>
            </a:pPr>
            <a:endParaRPr lang="en-IN" sz="1800" dirty="0" smtClean="0">
              <a:latin typeface="Aparajita" pitchFamily="34" charset="0"/>
              <a:cs typeface="Aparajita" pitchFamily="34" charset="0"/>
            </a:endParaRPr>
          </a:p>
          <a:p>
            <a:endParaRPr lang="en-IN" sz="2000" dirty="0" smtClean="0">
              <a:latin typeface="Aparajita" pitchFamily="34" charset="0"/>
              <a:cs typeface="Aparajita" pitchFamily="34" charset="0"/>
            </a:endParaRPr>
          </a:p>
        </p:txBody>
      </p:sp>
    </p:spTree>
    <p:extLst>
      <p:ext uri="{BB962C8B-B14F-4D97-AF65-F5344CB8AC3E}">
        <p14:creationId xmlns:p14="http://schemas.microsoft.com/office/powerpoint/2010/main" xmlns="" val="469274574"/>
      </p:ext>
    </p:extLst>
  </p:cSld>
  <p:clrMapOvr>
    <a:masterClrMapping/>
  </p:clrMapOvr>
  <p:transition>
    <p:wipe dir="d"/>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2339752" y="1910"/>
            <a:ext cx="4176464" cy="72008"/>
          </a:xfrm>
        </p:spPr>
        <p:txBody>
          <a:bodyPr>
            <a:normAutofit fontScale="90000"/>
          </a:bodyPr>
          <a:lstStyle/>
          <a:p>
            <a:endParaRPr lang="en-IN"/>
          </a:p>
        </p:txBody>
      </p:sp>
      <p:sp>
        <p:nvSpPr>
          <p:cNvPr id="6" name="Subtitle 5"/>
          <p:cNvSpPr>
            <a:spLocks noGrp="1"/>
          </p:cNvSpPr>
          <p:nvPr>
            <p:ph type="subTitle" idx="1"/>
          </p:nvPr>
        </p:nvSpPr>
        <p:spPr>
          <a:xfrm>
            <a:off x="323528" y="404664"/>
            <a:ext cx="6400800" cy="1752600"/>
          </a:xfrm>
        </p:spPr>
        <p:txBody>
          <a:bodyPr>
            <a:normAutofit/>
          </a:bodyPr>
          <a:lstStyle/>
          <a:p>
            <a:pPr algn="l"/>
            <a:r>
              <a:rPr lang="en-IN" sz="1800" dirty="0" smtClean="0">
                <a:solidFill>
                  <a:schemeClr val="tx1"/>
                </a:solidFill>
                <a:latin typeface="Aparajita" pitchFamily="34" charset="0"/>
                <a:cs typeface="Aparajita" pitchFamily="34" charset="0"/>
              </a:rPr>
              <a:t>4.THREATS:</a:t>
            </a:r>
          </a:p>
          <a:p>
            <a:pPr marL="285750" indent="-285750" algn="l">
              <a:buFontTx/>
              <a:buChar char="-"/>
            </a:pPr>
            <a:r>
              <a:rPr lang="en-IN" sz="1800" dirty="0" smtClean="0">
                <a:solidFill>
                  <a:schemeClr val="tx1"/>
                </a:solidFill>
                <a:latin typeface="Aparajita" pitchFamily="34" charset="0"/>
                <a:cs typeface="Aparajita" pitchFamily="34" charset="0"/>
              </a:rPr>
              <a:t>Vigorous rivalry from internet merchants like amazon.</a:t>
            </a:r>
          </a:p>
          <a:p>
            <a:pPr marL="285750" indent="-285750" algn="l">
              <a:buFontTx/>
              <a:buChar char="-"/>
            </a:pPr>
            <a:r>
              <a:rPr lang="en-IN" sz="1800" dirty="0" smtClean="0">
                <a:solidFill>
                  <a:schemeClr val="tx1"/>
                </a:solidFill>
                <a:latin typeface="Aparajita" pitchFamily="34" charset="0"/>
                <a:cs typeface="Aparajita" pitchFamily="34" charset="0"/>
              </a:rPr>
              <a:t>Trade policy changes and regulatory obstacles.</a:t>
            </a:r>
          </a:p>
          <a:p>
            <a:pPr marL="285750" indent="-285750" algn="l">
              <a:buFontTx/>
              <a:buChar char="-"/>
            </a:pPr>
            <a:r>
              <a:rPr lang="en-IN" sz="1800" dirty="0" smtClean="0">
                <a:solidFill>
                  <a:schemeClr val="tx1"/>
                </a:solidFill>
                <a:latin typeface="Aparajita" pitchFamily="34" charset="0"/>
                <a:cs typeface="Aparajita" pitchFamily="34" charset="0"/>
              </a:rPr>
              <a:t>A trend in consumer preferences away from mass-market shops and towards sustainable of niche items.</a:t>
            </a:r>
          </a:p>
          <a:p>
            <a:pPr algn="l"/>
            <a:endParaRPr lang="en-IN" sz="1800" dirty="0">
              <a:latin typeface="Aparajita" pitchFamily="34" charset="0"/>
              <a:cs typeface="Aparajita" pitchFamily="34" charset="0"/>
            </a:endParaRPr>
          </a:p>
        </p:txBody>
      </p:sp>
    </p:spTree>
    <p:extLst>
      <p:ext uri="{BB962C8B-B14F-4D97-AF65-F5344CB8AC3E}">
        <p14:creationId xmlns:p14="http://schemas.microsoft.com/office/powerpoint/2010/main" xmlns="" val="2441451327"/>
      </p:ext>
    </p:extLst>
  </p:cSld>
  <p:clrMapOvr>
    <a:masterClrMapping/>
  </p:clrMapOvr>
  <p:transition>
    <p:wipe dir="d"/>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IN" sz="3600" b="1" dirty="0" smtClean="0">
                <a:latin typeface="Aparajita" pitchFamily="34" charset="0"/>
                <a:cs typeface="Aparajita" pitchFamily="34" charset="0"/>
              </a:rPr>
              <a:t>REFRENCES</a:t>
            </a:r>
            <a:endParaRPr lang="en-IN" sz="3600" b="1" dirty="0">
              <a:latin typeface="Aparajita" pitchFamily="34" charset="0"/>
              <a:cs typeface="Aparajita" pitchFamily="34" charset="0"/>
            </a:endParaRPr>
          </a:p>
        </p:txBody>
      </p:sp>
      <p:sp>
        <p:nvSpPr>
          <p:cNvPr id="3" name="Content Placeholder 2"/>
          <p:cNvSpPr>
            <a:spLocks noGrp="1"/>
          </p:cNvSpPr>
          <p:nvPr>
            <p:ph idx="1"/>
          </p:nvPr>
        </p:nvSpPr>
        <p:spPr>
          <a:xfrm>
            <a:off x="251520" y="1124744"/>
            <a:ext cx="8229600" cy="4525963"/>
          </a:xfrm>
        </p:spPr>
        <p:txBody>
          <a:bodyPr>
            <a:normAutofit fontScale="55000" lnSpcReduction="20000"/>
          </a:bodyPr>
          <a:lstStyle/>
          <a:p>
            <a:endParaRPr lang="en-IN" sz="2000" dirty="0"/>
          </a:p>
          <a:p>
            <a:r>
              <a:rPr lang="en-IN" sz="2000" dirty="0" err="1"/>
              <a:t>Adelson</a:t>
            </a:r>
            <a:r>
              <a:rPr lang="en-IN" sz="2000" dirty="0"/>
              <a:t>, W. (2013). Child trafficking and the unavoidable Internet. Southwest Journal of International Law, 19, 281-427. </a:t>
            </a:r>
          </a:p>
          <a:p>
            <a:r>
              <a:rPr lang="en-IN" sz="2000" dirty="0"/>
              <a:t>Anderson, E. (2014, March 3). 12 websites that changed the world. Management Today. Retrieved on March 6, 2014 from http://www.managementtoday.co.uk/ news/1283017/12-websites-changed-world/ </a:t>
            </a:r>
          </a:p>
          <a:p>
            <a:r>
              <a:rPr lang="en-IN" sz="2000" dirty="0" err="1"/>
              <a:t>Angwin</a:t>
            </a:r>
            <a:r>
              <a:rPr lang="en-IN" sz="2000" dirty="0"/>
              <a:t>, J. (2009). Stealing MySpace: The battle to control the most popular website in America. New York: Random House. </a:t>
            </a:r>
          </a:p>
          <a:p>
            <a:r>
              <a:rPr lang="en-IN" sz="2000" dirty="0" err="1"/>
              <a:t>Bercovici</a:t>
            </a:r>
            <a:r>
              <a:rPr lang="en-IN" sz="2000" dirty="0"/>
              <a:t>, J. (2011, February 24). Craigslist called ”Cesspool of Crime” by rival. Low blow? Forbes. Retrieved February 28, 2014 from http://www.forbes.com/sites/ </a:t>
            </a:r>
            <a:r>
              <a:rPr lang="en-IN" sz="2000" dirty="0" err="1"/>
              <a:t>jeffbercovici</a:t>
            </a:r>
            <a:r>
              <a:rPr lang="en-IN" sz="2000" dirty="0"/>
              <a:t>/2011/02/24/craigslist-called-cesspool-of-crime-by-rival-low-blow/ </a:t>
            </a:r>
          </a:p>
          <a:p>
            <a:r>
              <a:rPr lang="en-IN" sz="2000" dirty="0"/>
              <a:t>Berry-Dee, C., &amp; Morris, S. (2010). Online killers: Portraits of murderers, cannibals and sex predators who stalked the web for their victims. London: John Blake Publishing. </a:t>
            </a:r>
          </a:p>
          <a:p>
            <a:r>
              <a:rPr lang="en-IN" sz="2000" dirty="0"/>
              <a:t>Boyd, D. (2010, September 6). How censoring Craigslist helps pimps, child traffickers and other abusive scumbags, Huffington Post. Retrieved on February 28, 2014 from http://www.huffingtonpost.com/danah-boyd/ how-censoring-craigslist-_b_706789.html </a:t>
            </a:r>
          </a:p>
          <a:p>
            <a:r>
              <a:rPr lang="en-IN" sz="2000" dirty="0" err="1"/>
              <a:t>Buckmaster</a:t>
            </a:r>
            <a:r>
              <a:rPr lang="en-IN" sz="2000" dirty="0"/>
              <a:t>, J. (2010, August 10), Craigslist vigilant in barring child sex ads, CNN. Retrieved on February 28, 2014 from http://www.cnn.com/2010/OPINION/08/04/buckmaster.craigslist.rebuttal/ </a:t>
            </a:r>
          </a:p>
          <a:p>
            <a:r>
              <a:rPr lang="en-IN" sz="2000" dirty="0"/>
              <a:t>Carney, B. (2006, June 17). Zen and the Art of Classified Advertising: Craigslist could make $500 million a year. Why not?” The Wall Street Journal. </a:t>
            </a:r>
          </a:p>
          <a:p>
            <a:r>
              <a:rPr lang="en-IN" sz="2000" dirty="0"/>
              <a:t>Cooper, C. (2009). Reporter’s sex trafficking question silences Craigslist founder. Retrieved on February 27, 2014 from http://www.cbsnews.com/news/reporters-sex-trafficking-questions-silences-craigslist-founder/ </a:t>
            </a:r>
          </a:p>
          <a:p>
            <a:r>
              <a:rPr lang="en-IN" sz="2000" dirty="0"/>
              <a:t>Craigslist gets rid of “Erotic Services’” ads (2009, May 15). Retrieved February 28, 2014 from http://www. foxnews.com/story/2009/05/15/craigslist-gets-rid-erotic-services-ads/ </a:t>
            </a:r>
          </a:p>
          <a:p>
            <a:r>
              <a:rPr lang="en-IN" sz="2000" dirty="0" err="1"/>
              <a:t>Cullerton</a:t>
            </a:r>
            <a:r>
              <a:rPr lang="en-IN" sz="2000" dirty="0"/>
              <a:t>, B. (2011). The Craigslist Murders. Brooklyn, NY: Melville House. </a:t>
            </a:r>
          </a:p>
          <a:p>
            <a:r>
              <a:rPr lang="en-IN" sz="2000" dirty="0"/>
              <a:t>Cunningham*, S., &amp; Kendall, T. D.* (2014). Prostitution 3.0: A Comment. Iowa Law Review, 99, 131-141. </a:t>
            </a:r>
          </a:p>
          <a:p>
            <a:r>
              <a:rPr lang="en-IN" sz="2000" dirty="0"/>
              <a:t>Davies, S. (2013). Rants and raves: Craigslist’s attempt to stop innovating third-party web developers with copyright law. Journal of Intellectual Property Law 20, 379. </a:t>
            </a:r>
          </a:p>
          <a:p>
            <a:r>
              <a:rPr lang="en-IN" sz="2000" dirty="0" err="1"/>
              <a:t>DeFore</a:t>
            </a:r>
            <a:r>
              <a:rPr lang="en-IN" sz="2000" dirty="0"/>
              <a:t>, J. (2012, August 3).Craigslist Joe: Film review.. The Hollywood Reporter. Retrieved February 20, 2014. </a:t>
            </a:r>
          </a:p>
          <a:p>
            <a:r>
              <a:rPr lang="en-IN" sz="2000" dirty="0"/>
              <a:t>Dixon, H. (2013, Winter). Human trafficking and the Internet* (*and other technologies, too). Judge’s Journal. Retrieved on February 23, 2014 from http://www. americanbar.org/publications/</a:t>
            </a:r>
            <a:r>
              <a:rPr lang="en-IN" sz="2000" dirty="0" err="1"/>
              <a:t>judges_journal</a:t>
            </a:r>
            <a:r>
              <a:rPr lang="en-IN" sz="2000" dirty="0"/>
              <a:t>/2013/ winter/human_trafficking_and_internet_and_other_technologies_too.html </a:t>
            </a:r>
          </a:p>
          <a:p>
            <a:r>
              <a:rPr lang="en-IN" sz="2000" dirty="0" err="1"/>
              <a:t>Drucker</a:t>
            </a:r>
            <a:r>
              <a:rPr lang="en-IN" sz="2000" dirty="0"/>
              <a:t>, S. J., &amp; </a:t>
            </a:r>
            <a:r>
              <a:rPr lang="en-IN" sz="2000" dirty="0" err="1"/>
              <a:t>Gumpert</a:t>
            </a:r>
            <a:r>
              <a:rPr lang="en-IN" sz="2000" dirty="0"/>
              <a:t>, G.(eds.). (2013). Regulating Social Media Legal and Ethical Considerations. Communication Law - Volume 2. New York: Peter Lang. </a:t>
            </a:r>
          </a:p>
        </p:txBody>
      </p:sp>
    </p:spTree>
    <p:extLst>
      <p:ext uri="{BB962C8B-B14F-4D97-AF65-F5344CB8AC3E}">
        <p14:creationId xmlns:p14="http://schemas.microsoft.com/office/powerpoint/2010/main" xmlns="" val="475466028"/>
      </p:ext>
    </p:extLst>
  </p:cSld>
  <p:clrMapOvr>
    <a:masterClrMapping/>
  </p:clrMapOvr>
  <p:transition>
    <p:wipe dir="d"/>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smtClean="0">
                <a:latin typeface="Aparajita" pitchFamily="34" charset="0"/>
                <a:cs typeface="Aparajita" pitchFamily="34" charset="0"/>
              </a:rPr>
              <a:t>WALMART DEVELOPMENT OF TECHNOLOGY</a:t>
            </a:r>
            <a:endParaRPr lang="en-IN" sz="2800" b="1" dirty="0">
              <a:latin typeface="Aparajita" pitchFamily="34" charset="0"/>
              <a:cs typeface="Aparajita" pitchFamily="34" charset="0"/>
            </a:endParaRPr>
          </a:p>
        </p:txBody>
      </p:sp>
      <p:sp>
        <p:nvSpPr>
          <p:cNvPr id="3" name="Content Placeholder 2"/>
          <p:cNvSpPr>
            <a:spLocks noGrp="1"/>
          </p:cNvSpPr>
          <p:nvPr>
            <p:ph idx="1"/>
          </p:nvPr>
        </p:nvSpPr>
        <p:spPr/>
        <p:txBody>
          <a:bodyPr>
            <a:normAutofit fontScale="92500" lnSpcReduction="20000"/>
          </a:bodyPr>
          <a:lstStyle/>
          <a:p>
            <a:r>
              <a:rPr lang="en-IN" sz="2000" dirty="0" smtClean="0">
                <a:latin typeface="Aparajita" pitchFamily="34" charset="0"/>
                <a:cs typeface="Aparajita" pitchFamily="34" charset="0"/>
              </a:rPr>
              <a:t>Following are the points of </a:t>
            </a:r>
            <a:r>
              <a:rPr lang="en-IN" sz="2000" dirty="0" err="1" smtClean="0">
                <a:latin typeface="Aparajita" pitchFamily="34" charset="0"/>
                <a:cs typeface="Aparajita" pitchFamily="34" charset="0"/>
              </a:rPr>
              <a:t>walmart</a:t>
            </a:r>
            <a:r>
              <a:rPr lang="en-IN" sz="2000" dirty="0" smtClean="0">
                <a:latin typeface="Aparajita" pitchFamily="34" charset="0"/>
                <a:cs typeface="Aparajita" pitchFamily="34" charset="0"/>
              </a:rPr>
              <a:t> development of technology is mentioned below:</a:t>
            </a:r>
          </a:p>
          <a:p>
            <a:pPr marL="457200" indent="-457200">
              <a:buAutoNum type="arabicPeriod"/>
            </a:pPr>
            <a:r>
              <a:rPr lang="en-IN" sz="2000" dirty="0" smtClean="0">
                <a:latin typeface="Aparajita" pitchFamily="34" charset="0"/>
                <a:cs typeface="Aparajita" pitchFamily="34" charset="0"/>
              </a:rPr>
              <a:t>BANKING AND FINANCE : </a:t>
            </a:r>
          </a:p>
          <a:p>
            <a:pPr>
              <a:buFontTx/>
              <a:buChar char="-"/>
            </a:pPr>
            <a:r>
              <a:rPr lang="en-IN" sz="2000" dirty="0" smtClean="0">
                <a:latin typeface="Aparajita" pitchFamily="34" charset="0"/>
                <a:cs typeface="Aparajita" pitchFamily="34" charset="0"/>
              </a:rPr>
              <a:t>The various organisation of banking and finance are also working on the adoption of block chain industry some of them are </a:t>
            </a:r>
            <a:r>
              <a:rPr lang="en-IN" sz="2000" dirty="0" err="1" smtClean="0">
                <a:latin typeface="Aparajita" pitchFamily="34" charset="0"/>
                <a:cs typeface="Aparajita" pitchFamily="34" charset="0"/>
              </a:rPr>
              <a:t>disussed</a:t>
            </a:r>
            <a:r>
              <a:rPr lang="en-IN" sz="2000" dirty="0" smtClean="0">
                <a:latin typeface="Aparajita" pitchFamily="34" charset="0"/>
                <a:cs typeface="Aparajita" pitchFamily="34" charset="0"/>
              </a:rPr>
              <a:t> below :</a:t>
            </a:r>
          </a:p>
          <a:p>
            <a:pPr>
              <a:buFontTx/>
              <a:buChar char="-"/>
            </a:pPr>
            <a:r>
              <a:rPr lang="en-IN" sz="2000" dirty="0">
                <a:latin typeface="Aparajita" pitchFamily="34" charset="0"/>
                <a:cs typeface="Aparajita" pitchFamily="34" charset="0"/>
              </a:rPr>
              <a:t>HSBC: By the end of March 2020, HSBC intends to launch </a:t>
            </a:r>
            <a:r>
              <a:rPr lang="en-IN" sz="2000" dirty="0" smtClean="0">
                <a:latin typeface="Aparajita" pitchFamily="34" charset="0"/>
                <a:cs typeface="Aparajita" pitchFamily="34" charset="0"/>
              </a:rPr>
              <a:t>a </a:t>
            </a:r>
            <a:r>
              <a:rPr lang="en-IN" sz="2000" dirty="0" err="1" smtClean="0">
                <a:latin typeface="Aparajita" pitchFamily="34" charset="0"/>
                <a:cs typeface="Aparajita" pitchFamily="34" charset="0"/>
              </a:rPr>
              <a:t>blockchain</a:t>
            </a:r>
            <a:r>
              <a:rPr lang="en-IN" sz="2000" dirty="0" smtClean="0">
                <a:latin typeface="Aparajita" pitchFamily="34" charset="0"/>
                <a:cs typeface="Aparajita" pitchFamily="34" charset="0"/>
              </a:rPr>
              <a:t>-based </a:t>
            </a:r>
            <a:r>
              <a:rPr lang="en-IN" sz="2000" dirty="0">
                <a:latin typeface="Aparajita" pitchFamily="34" charset="0"/>
                <a:cs typeface="Aparajita" pitchFamily="34" charset="0"/>
              </a:rPr>
              <a:t>network. More importantly, they would migrate </a:t>
            </a:r>
            <a:r>
              <a:rPr lang="en-IN" sz="2000" dirty="0" smtClean="0">
                <a:latin typeface="Aparajita" pitchFamily="34" charset="0"/>
                <a:cs typeface="Aparajita" pitchFamily="34" charset="0"/>
              </a:rPr>
              <a:t>from paper-based </a:t>
            </a:r>
            <a:r>
              <a:rPr lang="en-IN" sz="2000" dirty="0">
                <a:latin typeface="Aparajita" pitchFamily="34" charset="0"/>
                <a:cs typeface="Aparajita" pitchFamily="34" charset="0"/>
              </a:rPr>
              <a:t>records to a completely digital, decentralised Vault </a:t>
            </a:r>
            <a:r>
              <a:rPr lang="en-IN" sz="2000" dirty="0" smtClean="0">
                <a:latin typeface="Aparajita" pitchFamily="34" charset="0"/>
                <a:cs typeface="Aparajita" pitchFamily="34" charset="0"/>
              </a:rPr>
              <a:t>platform.218 </a:t>
            </a:r>
            <a:r>
              <a:rPr lang="en-IN" sz="2000" dirty="0">
                <a:latin typeface="Aparajita" pitchFamily="34" charset="0"/>
                <a:cs typeface="Aparajita" pitchFamily="34" charset="0"/>
              </a:rPr>
              <a:t>a</a:t>
            </a:r>
            <a:r>
              <a:rPr lang="en-IN" sz="2000" dirty="0" smtClean="0">
                <a:latin typeface="Aparajita" pitchFamily="34" charset="0"/>
                <a:cs typeface="Aparajita" pitchFamily="34" charset="0"/>
              </a:rPr>
              <a:t>doption </a:t>
            </a:r>
            <a:r>
              <a:rPr lang="en-IN" sz="2000" dirty="0">
                <a:latin typeface="Aparajita" pitchFamily="34" charset="0"/>
                <a:cs typeface="Aparajita" pitchFamily="34" charset="0"/>
              </a:rPr>
              <a:t>of </a:t>
            </a:r>
            <a:r>
              <a:rPr lang="en-IN" sz="2000" dirty="0" err="1">
                <a:latin typeface="Aparajita" pitchFamily="34" charset="0"/>
                <a:cs typeface="Aparajita" pitchFamily="34" charset="0"/>
              </a:rPr>
              <a:t>Blockchain</a:t>
            </a:r>
            <a:r>
              <a:rPr lang="en-IN" sz="2000" dirty="0">
                <a:latin typeface="Aparajita" pitchFamily="34" charset="0"/>
                <a:cs typeface="Aparajita" pitchFamily="34" charset="0"/>
              </a:rPr>
              <a:t> </a:t>
            </a:r>
            <a:r>
              <a:rPr lang="en-IN" sz="2000" dirty="0" smtClean="0">
                <a:latin typeface="Aparajita" pitchFamily="34" charset="0"/>
                <a:cs typeface="Aparajita" pitchFamily="34" charset="0"/>
              </a:rPr>
              <a:t>Technology As </a:t>
            </a:r>
            <a:r>
              <a:rPr lang="en-IN" sz="2000" dirty="0">
                <a:latin typeface="Aparajita" pitchFamily="34" charset="0"/>
                <a:cs typeface="Aparajita" pitchFamily="34" charset="0"/>
              </a:rPr>
              <a:t>a result, their investors can now monitor their funds in real time. </a:t>
            </a:r>
            <a:r>
              <a:rPr lang="en-IN" sz="2000" dirty="0" smtClean="0">
                <a:latin typeface="Aparajita" pitchFamily="34" charset="0"/>
                <a:cs typeface="Aparajita" pitchFamily="34" charset="0"/>
              </a:rPr>
              <a:t>It will </a:t>
            </a:r>
            <a:r>
              <a:rPr lang="en-IN" sz="2000" dirty="0">
                <a:latin typeface="Aparajita" pitchFamily="34" charset="0"/>
                <a:cs typeface="Aparajita" pitchFamily="34" charset="0"/>
              </a:rPr>
              <a:t>also have some private </a:t>
            </a:r>
            <a:r>
              <a:rPr lang="en-IN" sz="2000" dirty="0" smtClean="0">
                <a:latin typeface="Aparajita" pitchFamily="34" charset="0"/>
                <a:cs typeface="Aparajita" pitchFamily="34" charset="0"/>
              </a:rPr>
              <a:t>functions.</a:t>
            </a:r>
          </a:p>
          <a:p>
            <a:pPr>
              <a:buFontTx/>
              <a:buChar char="-"/>
            </a:pPr>
            <a:r>
              <a:rPr lang="en-IN" sz="2000" dirty="0" smtClean="0">
                <a:latin typeface="Aparajita" pitchFamily="34" charset="0"/>
                <a:cs typeface="Aparajita" pitchFamily="34" charset="0"/>
              </a:rPr>
              <a:t>VISA</a:t>
            </a:r>
            <a:r>
              <a:rPr lang="en-IN" sz="2000" dirty="0">
                <a:latin typeface="Aparajita" pitchFamily="34" charset="0"/>
                <a:cs typeface="Aparajita" pitchFamily="34" charset="0"/>
              </a:rPr>
              <a:t>: Visa is one of the </a:t>
            </a:r>
            <a:r>
              <a:rPr lang="en-IN" sz="2000" dirty="0" smtClean="0">
                <a:latin typeface="Aparajita" pitchFamily="34" charset="0"/>
                <a:cs typeface="Aparajita" pitchFamily="34" charset="0"/>
              </a:rPr>
              <a:t>Block chain </a:t>
            </a:r>
            <a:r>
              <a:rPr lang="en-IN" sz="2000" dirty="0">
                <a:latin typeface="Aparajita" pitchFamily="34" charset="0"/>
                <a:cs typeface="Aparajita" pitchFamily="34" charset="0"/>
              </a:rPr>
              <a:t>technology firms that </a:t>
            </a:r>
            <a:r>
              <a:rPr lang="en-IN" sz="2000" dirty="0" smtClean="0">
                <a:latin typeface="Aparajita" pitchFamily="34" charset="0"/>
                <a:cs typeface="Aparajita" pitchFamily="34" charset="0"/>
              </a:rPr>
              <a:t>has progressed </a:t>
            </a:r>
            <a:r>
              <a:rPr lang="en-IN" sz="2000" dirty="0">
                <a:latin typeface="Aparajita" pitchFamily="34" charset="0"/>
                <a:cs typeface="Aparajita" pitchFamily="34" charset="0"/>
              </a:rPr>
              <a:t>significantly </a:t>
            </a:r>
            <a:r>
              <a:rPr lang="en-IN" sz="2000" dirty="0" smtClean="0">
                <a:latin typeface="Aparajita" pitchFamily="34" charset="0"/>
                <a:cs typeface="Aparajita" pitchFamily="34" charset="0"/>
              </a:rPr>
              <a:t>in the     </a:t>
            </a:r>
            <a:r>
              <a:rPr lang="en-IN" sz="2000" dirty="0" err="1" smtClean="0">
                <a:latin typeface="Aparajita" pitchFamily="34" charset="0"/>
                <a:cs typeface="Aparajita" pitchFamily="34" charset="0"/>
              </a:rPr>
              <a:t>industry.They</a:t>
            </a:r>
            <a:r>
              <a:rPr lang="en-IN" sz="2000" dirty="0" smtClean="0">
                <a:latin typeface="Aparajita" pitchFamily="34" charset="0"/>
                <a:cs typeface="Aparajita" pitchFamily="34" charset="0"/>
              </a:rPr>
              <a:t> </a:t>
            </a:r>
            <a:r>
              <a:rPr lang="en-IN" sz="2000" dirty="0">
                <a:latin typeface="Aparajita" pitchFamily="34" charset="0"/>
                <a:cs typeface="Aparajita" pitchFamily="34" charset="0"/>
              </a:rPr>
              <a:t>had previously launched </a:t>
            </a:r>
            <a:r>
              <a:rPr lang="en-IN" sz="2000" dirty="0" smtClean="0">
                <a:latin typeface="Aparajita" pitchFamily="34" charset="0"/>
                <a:cs typeface="Aparajita" pitchFamily="34" charset="0"/>
              </a:rPr>
              <a:t>a Block chain network </a:t>
            </a:r>
            <a:r>
              <a:rPr lang="en-IN" sz="2000" dirty="0">
                <a:latin typeface="Aparajita" pitchFamily="34" charset="0"/>
                <a:cs typeface="Aparajita" pitchFamily="34" charset="0"/>
              </a:rPr>
              <a:t>for </a:t>
            </a:r>
            <a:r>
              <a:rPr lang="en-IN" sz="2000" dirty="0" smtClean="0">
                <a:latin typeface="Aparajita" pitchFamily="34" charset="0"/>
                <a:cs typeface="Aparajita" pitchFamily="34" charset="0"/>
              </a:rPr>
              <a:t>business-to-business payment services </a:t>
            </a:r>
            <a:r>
              <a:rPr lang="en-IN" sz="2000" dirty="0">
                <a:latin typeface="Aparajita" pitchFamily="34" charset="0"/>
                <a:cs typeface="Aparajita" pitchFamily="34" charset="0"/>
              </a:rPr>
              <a:t>in </a:t>
            </a:r>
            <a:r>
              <a:rPr lang="en-IN" sz="2000" dirty="0" smtClean="0">
                <a:latin typeface="Aparajita" pitchFamily="34" charset="0"/>
                <a:cs typeface="Aparajita" pitchFamily="34" charset="0"/>
              </a:rPr>
              <a:t>2016.However</a:t>
            </a:r>
            <a:r>
              <a:rPr lang="en-IN" sz="2000" dirty="0">
                <a:latin typeface="Aparajita" pitchFamily="34" charset="0"/>
                <a:cs typeface="Aparajita" pitchFamily="34" charset="0"/>
              </a:rPr>
              <a:t>, putting the project online took some time. By the end of </a:t>
            </a:r>
            <a:r>
              <a:rPr lang="en-IN" sz="2000" dirty="0" smtClean="0">
                <a:latin typeface="Aparajita" pitchFamily="34" charset="0"/>
                <a:cs typeface="Aparajita" pitchFamily="34" charset="0"/>
              </a:rPr>
              <a:t>2019, they hoped </a:t>
            </a:r>
            <a:r>
              <a:rPr lang="en-IN" sz="2000" dirty="0">
                <a:latin typeface="Aparajita" pitchFamily="34" charset="0"/>
                <a:cs typeface="Aparajita" pitchFamily="34" charset="0"/>
              </a:rPr>
              <a:t>to have </a:t>
            </a:r>
            <a:r>
              <a:rPr lang="en-IN" sz="2000" dirty="0" smtClean="0">
                <a:latin typeface="Aparajita" pitchFamily="34" charset="0"/>
                <a:cs typeface="Aparajita" pitchFamily="34" charset="0"/>
              </a:rPr>
              <a:t>covered  </a:t>
            </a:r>
            <a:r>
              <a:rPr lang="en-IN" sz="2000" dirty="0">
                <a:latin typeface="Aparajita" pitchFamily="34" charset="0"/>
                <a:cs typeface="Aparajita" pitchFamily="34" charset="0"/>
              </a:rPr>
              <a:t>90 markets in which companies could </a:t>
            </a:r>
            <a:r>
              <a:rPr lang="en-IN" sz="2000" dirty="0" smtClean="0">
                <a:latin typeface="Aparajita" pitchFamily="34" charset="0"/>
                <a:cs typeface="Aparajita" pitchFamily="34" charset="0"/>
              </a:rPr>
              <a:t>make payments.</a:t>
            </a:r>
            <a:endParaRPr lang="en-IN" sz="2000" dirty="0">
              <a:latin typeface="Aparajita" pitchFamily="34" charset="0"/>
              <a:cs typeface="Aparajita" pitchFamily="34" charset="0"/>
            </a:endParaRPr>
          </a:p>
        </p:txBody>
      </p:sp>
    </p:spTree>
    <p:extLst>
      <p:ext uri="{BB962C8B-B14F-4D97-AF65-F5344CB8AC3E}">
        <p14:creationId xmlns:p14="http://schemas.microsoft.com/office/powerpoint/2010/main" xmlns="" val="926250656"/>
      </p:ext>
    </p:extLst>
  </p:cSld>
  <p:clrMapOvr>
    <a:masterClrMapping/>
  </p:clrMapOvr>
  <p:transition>
    <p:wipe dir="d"/>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260648"/>
            <a:ext cx="6707088" cy="144016"/>
          </a:xfrm>
        </p:spPr>
        <p:txBody>
          <a:bodyPr>
            <a:normAutofit fontScale="90000"/>
          </a:bodyPr>
          <a:lstStyle/>
          <a:p>
            <a:endParaRPr lang="en-IN" dirty="0"/>
          </a:p>
        </p:txBody>
      </p:sp>
      <p:sp>
        <p:nvSpPr>
          <p:cNvPr id="3" name="Content Placeholder 2"/>
          <p:cNvSpPr>
            <a:spLocks noGrp="1"/>
          </p:cNvSpPr>
          <p:nvPr>
            <p:ph idx="1"/>
          </p:nvPr>
        </p:nvSpPr>
        <p:spPr>
          <a:xfrm>
            <a:off x="179512" y="548680"/>
            <a:ext cx="8229600" cy="4525963"/>
          </a:xfrm>
        </p:spPr>
        <p:txBody>
          <a:bodyPr>
            <a:normAutofit fontScale="92500" lnSpcReduction="10000"/>
          </a:bodyPr>
          <a:lstStyle/>
          <a:p>
            <a:pPr marL="0" indent="0">
              <a:buNone/>
            </a:pPr>
            <a:r>
              <a:rPr lang="en-IN" sz="2000" dirty="0" smtClean="0">
                <a:latin typeface="Aparajita" pitchFamily="34" charset="0"/>
                <a:cs typeface="Aparajita" pitchFamily="34" charset="0"/>
              </a:rPr>
              <a:t>2.SUPPLY CHAIN:</a:t>
            </a:r>
          </a:p>
          <a:p>
            <a:pPr>
              <a:buFontTx/>
              <a:buChar char="-"/>
            </a:pPr>
            <a:r>
              <a:rPr lang="en-IN" sz="2000" dirty="0" smtClean="0">
                <a:latin typeface="Aparajita" pitchFamily="34" charset="0"/>
                <a:cs typeface="Aparajita" pitchFamily="34" charset="0"/>
              </a:rPr>
              <a:t>Utilize technology such as RFID to increase efficiency and reduce out-of-stock situations </a:t>
            </a:r>
          </a:p>
          <a:p>
            <a:pPr marL="0" indent="0">
              <a:buNone/>
            </a:pPr>
            <a:r>
              <a:rPr lang="en-IN" sz="2000" dirty="0">
                <a:latin typeface="Aparajita" pitchFamily="34" charset="0"/>
                <a:cs typeface="Aparajita" pitchFamily="34" charset="0"/>
              </a:rPr>
              <a:t> </a:t>
            </a:r>
            <a:r>
              <a:rPr lang="en-IN" sz="2000" dirty="0" smtClean="0">
                <a:latin typeface="Aparajita" pitchFamily="34" charset="0"/>
                <a:cs typeface="Aparajita" pitchFamily="34" charset="0"/>
              </a:rPr>
              <a:t>      inventory management.</a:t>
            </a:r>
          </a:p>
          <a:p>
            <a:pPr marL="0" indent="0">
              <a:buNone/>
            </a:pPr>
            <a:r>
              <a:rPr lang="en-IN" sz="2000" dirty="0" smtClean="0">
                <a:latin typeface="Aparajita" pitchFamily="34" charset="0"/>
                <a:cs typeface="Aparajita" pitchFamily="34" charset="0"/>
              </a:rPr>
              <a:t>3.E-COMMERCE:</a:t>
            </a:r>
          </a:p>
          <a:p>
            <a:pPr>
              <a:buFontTx/>
              <a:buChar char="-"/>
            </a:pPr>
            <a:r>
              <a:rPr lang="en-IN" sz="2000" dirty="0" smtClean="0">
                <a:latin typeface="Aparajita" pitchFamily="34" charset="0"/>
                <a:cs typeface="Aparajita" pitchFamily="34" charset="0"/>
              </a:rPr>
              <a:t>Purchased several internet businesses, such as jet.com, to strengthen its online presence and   </a:t>
            </a:r>
          </a:p>
          <a:p>
            <a:pPr marL="0" indent="0">
              <a:buNone/>
            </a:pPr>
            <a:r>
              <a:rPr lang="en-IN" sz="2000" dirty="0" smtClean="0">
                <a:latin typeface="Aparajita" pitchFamily="34" charset="0"/>
                <a:cs typeface="Aparajita" pitchFamily="34" charset="0"/>
              </a:rPr>
              <a:t>       enhance its e-commerce platform.</a:t>
            </a:r>
          </a:p>
          <a:p>
            <a:pPr marL="0" indent="0">
              <a:buNone/>
            </a:pPr>
            <a:r>
              <a:rPr lang="en-IN" sz="2000" dirty="0" smtClean="0">
                <a:latin typeface="Aparajita" pitchFamily="34" charset="0"/>
                <a:cs typeface="Aparajita" pitchFamily="34" charset="0"/>
              </a:rPr>
              <a:t>4.DATA ANALYSTICS:</a:t>
            </a:r>
          </a:p>
          <a:p>
            <a:pPr>
              <a:buFontTx/>
              <a:buChar char="-"/>
            </a:pPr>
            <a:r>
              <a:rPr lang="en-IN" sz="2000" dirty="0" smtClean="0">
                <a:latin typeface="Aparajita" pitchFamily="34" charset="0"/>
                <a:cs typeface="Aparajita" pitchFamily="34" charset="0"/>
              </a:rPr>
              <a:t>Makes use of big data analytics to improve supply chain operations, target marketing ,and gain deeper insight into customers.</a:t>
            </a:r>
          </a:p>
          <a:p>
            <a:pPr marL="0" indent="0">
              <a:buNone/>
            </a:pPr>
            <a:r>
              <a:rPr lang="en-IN" sz="2000" dirty="0" smtClean="0">
                <a:latin typeface="Aparajita" pitchFamily="34" charset="0"/>
                <a:cs typeface="Aparajita" pitchFamily="34" charset="0"/>
              </a:rPr>
              <a:t>5.HEALTHCARE TECHNOLOGY:</a:t>
            </a:r>
          </a:p>
          <a:p>
            <a:pPr>
              <a:buFontTx/>
              <a:buChar char="-"/>
            </a:pPr>
            <a:r>
              <a:rPr lang="en-IN" sz="2000" dirty="0" smtClean="0">
                <a:latin typeface="Aparajita" pitchFamily="34" charset="0"/>
                <a:cs typeface="Aparajita" pitchFamily="34" charset="0"/>
              </a:rPr>
              <a:t>Entered </a:t>
            </a:r>
            <a:r>
              <a:rPr lang="en-IN" sz="2000" dirty="0" err="1" smtClean="0">
                <a:latin typeface="Aparajita" pitchFamily="34" charset="0"/>
                <a:cs typeface="Aparajita" pitchFamily="34" charset="0"/>
              </a:rPr>
              <a:t>heathcare</a:t>
            </a:r>
            <a:r>
              <a:rPr lang="en-IN" sz="2000" dirty="0">
                <a:latin typeface="Aparajita" pitchFamily="34" charset="0"/>
                <a:cs typeface="Aparajita" pitchFamily="34" charset="0"/>
              </a:rPr>
              <a:t> </a:t>
            </a:r>
            <a:r>
              <a:rPr lang="en-IN" sz="2000" dirty="0" smtClean="0">
                <a:latin typeface="Aparajita" pitchFamily="34" charset="0"/>
                <a:cs typeface="Aparajita" pitchFamily="34" charset="0"/>
              </a:rPr>
              <a:t>industry by providing tech-driven solutions such as telemedicine services and innovative pharmacy with the goal of enhancing affordability and </a:t>
            </a:r>
            <a:r>
              <a:rPr lang="en-IN" sz="2000" dirty="0" err="1" smtClean="0">
                <a:latin typeface="Aparajita" pitchFamily="34" charset="0"/>
                <a:cs typeface="Aparajita" pitchFamily="34" charset="0"/>
              </a:rPr>
              <a:t>accessbility</a:t>
            </a:r>
            <a:r>
              <a:rPr lang="en-IN" sz="2000" dirty="0" smtClean="0">
                <a:latin typeface="Aparajita" pitchFamily="34" charset="0"/>
                <a:cs typeface="Aparajita" pitchFamily="34" charset="0"/>
              </a:rPr>
              <a:t>.</a:t>
            </a:r>
          </a:p>
          <a:p>
            <a:pPr>
              <a:buFontTx/>
              <a:buChar char="-"/>
            </a:pPr>
            <a:endParaRPr lang="en-IN" sz="2000" dirty="0" smtClean="0">
              <a:latin typeface="Aparajita" pitchFamily="34" charset="0"/>
              <a:cs typeface="Aparajita" pitchFamily="34" charset="0"/>
            </a:endParaRPr>
          </a:p>
          <a:p>
            <a:pPr>
              <a:buFontTx/>
              <a:buChar char="-"/>
            </a:pPr>
            <a:endParaRPr lang="en-IN" sz="2000" dirty="0" smtClean="0">
              <a:latin typeface="Aparajita" pitchFamily="34" charset="0"/>
              <a:cs typeface="Aparajita" pitchFamily="34" charset="0"/>
            </a:endParaRPr>
          </a:p>
          <a:p>
            <a:pPr marL="0" indent="0">
              <a:buNone/>
            </a:pPr>
            <a:endParaRPr lang="en-IN" sz="2000" dirty="0" smtClean="0">
              <a:latin typeface="Aparajita" pitchFamily="34" charset="0"/>
              <a:cs typeface="Aparajita" pitchFamily="34" charset="0"/>
            </a:endParaRPr>
          </a:p>
          <a:p>
            <a:pPr marL="0" indent="0">
              <a:buNone/>
            </a:pPr>
            <a:endParaRPr lang="en-IN" sz="2000" dirty="0" smtClean="0">
              <a:latin typeface="Aparajita" pitchFamily="34" charset="0"/>
              <a:cs typeface="Aparajita" pitchFamily="34" charset="0"/>
            </a:endParaRPr>
          </a:p>
          <a:p>
            <a:pPr marL="0" indent="0">
              <a:buNone/>
            </a:pPr>
            <a:endParaRPr lang="en-IN" sz="2000" dirty="0" smtClean="0">
              <a:latin typeface="Aparajita" pitchFamily="34" charset="0"/>
              <a:cs typeface="Aparajita" pitchFamily="34" charset="0"/>
            </a:endParaRPr>
          </a:p>
          <a:p>
            <a:pPr marL="0" indent="0">
              <a:buNone/>
            </a:pPr>
            <a:endParaRPr lang="en-IN" sz="2000" dirty="0">
              <a:latin typeface="Aparajita" pitchFamily="34" charset="0"/>
              <a:cs typeface="Aparajita" pitchFamily="34" charset="0"/>
            </a:endParaRPr>
          </a:p>
        </p:txBody>
      </p:sp>
    </p:spTree>
    <p:extLst>
      <p:ext uri="{BB962C8B-B14F-4D97-AF65-F5344CB8AC3E}">
        <p14:creationId xmlns:p14="http://schemas.microsoft.com/office/powerpoint/2010/main" xmlns="" val="1813314308"/>
      </p:ext>
    </p:extLst>
  </p:cSld>
  <p:clrMapOvr>
    <a:masterClrMapping/>
  </p:clrMapOvr>
  <p:transition>
    <p:wipe dir="d"/>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IN" b="1" dirty="0" smtClean="0">
                <a:latin typeface="Aparajita" pitchFamily="34" charset="0"/>
                <a:cs typeface="Aparajita" pitchFamily="34" charset="0"/>
              </a:rPr>
              <a:t>REFRENCES</a:t>
            </a:r>
            <a:endParaRPr lang="en-IN" b="1" dirty="0">
              <a:latin typeface="Aparajita" pitchFamily="34" charset="0"/>
              <a:cs typeface="Aparajita" pitchFamily="34" charset="0"/>
            </a:endParaRPr>
          </a:p>
        </p:txBody>
      </p:sp>
      <p:sp>
        <p:nvSpPr>
          <p:cNvPr id="3" name="Content Placeholder 2"/>
          <p:cNvSpPr>
            <a:spLocks noGrp="1"/>
          </p:cNvSpPr>
          <p:nvPr>
            <p:ph idx="1"/>
          </p:nvPr>
        </p:nvSpPr>
        <p:spPr/>
        <p:txBody>
          <a:bodyPr>
            <a:normAutofit fontScale="47500" lnSpcReduction="20000"/>
          </a:bodyPr>
          <a:lstStyle/>
          <a:p>
            <a:r>
              <a:rPr lang="en-IN" sz="1800" dirty="0" err="1">
                <a:latin typeface="Aparajita" pitchFamily="34" charset="0"/>
                <a:cs typeface="Aparajita" pitchFamily="34" charset="0"/>
              </a:rPr>
              <a:t>Brauer</a:t>
            </a:r>
            <a:r>
              <a:rPr lang="en-IN" sz="1800" dirty="0">
                <a:latin typeface="Aparajita" pitchFamily="34" charset="0"/>
                <a:cs typeface="Aparajita" pitchFamily="34" charset="0"/>
              </a:rPr>
              <a:t>, J., &amp; </a:t>
            </a:r>
            <a:r>
              <a:rPr lang="en-IN" sz="1800" dirty="0" err="1">
                <a:latin typeface="Aparajita" pitchFamily="34" charset="0"/>
                <a:cs typeface="Aparajita" pitchFamily="34" charset="0"/>
              </a:rPr>
              <a:t>Linnala</a:t>
            </a:r>
            <a:r>
              <a:rPr lang="en-IN" sz="1800" dirty="0">
                <a:latin typeface="Aparajita" pitchFamily="34" charset="0"/>
                <a:cs typeface="Aparajita" pitchFamily="34" charset="0"/>
              </a:rPr>
              <a:t> Eriksson, B. (2020). </a:t>
            </a:r>
            <a:r>
              <a:rPr lang="en-IN" sz="1800" dirty="0" err="1">
                <a:latin typeface="Aparajita" pitchFamily="34" charset="0"/>
                <a:cs typeface="Aparajita" pitchFamily="34" charset="0"/>
              </a:rPr>
              <a:t>Blockchain’s</a:t>
            </a:r>
            <a:r>
              <a:rPr lang="en-IN" sz="1800" dirty="0">
                <a:latin typeface="Aparajita" pitchFamily="34" charset="0"/>
                <a:cs typeface="Aparajita" pitchFamily="34" charset="0"/>
              </a:rPr>
              <a:t> influence on </a:t>
            </a:r>
            <a:r>
              <a:rPr lang="en-IN" sz="1800" dirty="0" err="1" smtClean="0">
                <a:latin typeface="Aparajita" pitchFamily="34" charset="0"/>
                <a:cs typeface="Aparajita" pitchFamily="34" charset="0"/>
              </a:rPr>
              <a:t>digitalmarketing</a:t>
            </a:r>
            <a:r>
              <a:rPr lang="en-IN" sz="1800" dirty="0">
                <a:latin typeface="Aparajita" pitchFamily="34" charset="0"/>
                <a:cs typeface="Aparajita" pitchFamily="34" charset="0"/>
              </a:rPr>
              <a:t>: </a:t>
            </a:r>
            <a:r>
              <a:rPr lang="en-IN" sz="1800" dirty="0" smtClean="0">
                <a:latin typeface="Aparajita" pitchFamily="34" charset="0"/>
                <a:cs typeface="Aparajita" pitchFamily="34" charset="0"/>
              </a:rPr>
              <a:t>An exploratory </a:t>
            </a:r>
            <a:r>
              <a:rPr lang="en-IN" sz="1800" dirty="0">
                <a:latin typeface="Aparajita" pitchFamily="34" charset="0"/>
                <a:cs typeface="Aparajita" pitchFamily="34" charset="0"/>
              </a:rPr>
              <a:t>study examining </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 in relation to big data </a:t>
            </a:r>
            <a:r>
              <a:rPr lang="en-IN" sz="1800" dirty="0" smtClean="0">
                <a:latin typeface="Aparajita" pitchFamily="34" charset="0"/>
                <a:cs typeface="Aparajita" pitchFamily="34" charset="0"/>
              </a:rPr>
              <a:t>and digital </a:t>
            </a:r>
            <a:r>
              <a:rPr lang="en-IN" sz="1800" dirty="0">
                <a:latin typeface="Aparajita" pitchFamily="34" charset="0"/>
                <a:cs typeface="Aparajita" pitchFamily="34" charset="0"/>
              </a:rPr>
              <a:t>marketing. Academic Press.</a:t>
            </a:r>
          </a:p>
          <a:p>
            <a:r>
              <a:rPr lang="en-IN" sz="1800" dirty="0" err="1">
                <a:latin typeface="Aparajita" pitchFamily="34" charset="0"/>
                <a:cs typeface="Aparajita" pitchFamily="34" charset="0"/>
              </a:rPr>
              <a:t>Buterin</a:t>
            </a:r>
            <a:r>
              <a:rPr lang="en-IN" sz="1800" dirty="0">
                <a:latin typeface="Aparajita" pitchFamily="34" charset="0"/>
                <a:cs typeface="Aparajita" pitchFamily="34" charset="0"/>
              </a:rPr>
              <a:t>, V. (2015). Visions part I: The value of </a:t>
            </a:r>
            <a:r>
              <a:rPr lang="en-IN" sz="1800" dirty="0" smtClean="0">
                <a:latin typeface="Aparajita" pitchFamily="34" charset="0"/>
                <a:cs typeface="Aparajita" pitchFamily="34" charset="0"/>
              </a:rPr>
              <a:t>block chain </a:t>
            </a:r>
            <a:r>
              <a:rPr lang="en-IN" sz="1800" dirty="0">
                <a:latin typeface="Aparajita" pitchFamily="34" charset="0"/>
                <a:cs typeface="Aparajita" pitchFamily="34" charset="0"/>
              </a:rPr>
              <a:t>technology. </a:t>
            </a:r>
            <a:r>
              <a:rPr lang="en-IN" sz="1800" dirty="0">
                <a:latin typeface="Aparajita" pitchFamily="34" charset="0"/>
                <a:cs typeface="Aparajita" pitchFamily="34" charset="0"/>
                <a:hlinkClick r:id="rId2"/>
              </a:rPr>
              <a:t>https://</a:t>
            </a:r>
            <a:r>
              <a:rPr lang="en-IN" sz="1800" dirty="0" smtClean="0">
                <a:latin typeface="Aparajita" pitchFamily="34" charset="0"/>
                <a:cs typeface="Aparajita" pitchFamily="34" charset="0"/>
                <a:hlinkClick r:id="rId2"/>
              </a:rPr>
              <a:t>blog</a:t>
            </a:r>
            <a:r>
              <a:rPr lang="en-IN" sz="1800" dirty="0" smtClean="0">
                <a:latin typeface="Aparajita" pitchFamily="34" charset="0"/>
                <a:cs typeface="Aparajita" pitchFamily="34" charset="0"/>
              </a:rPr>
              <a:t>. ethereum.org/2015/04/13/visions-part-1-the-value-of-blockchain-technology</a:t>
            </a:r>
            <a:endParaRPr lang="en-IN" sz="1800" dirty="0">
              <a:latin typeface="Aparajita" pitchFamily="34" charset="0"/>
              <a:cs typeface="Aparajita" pitchFamily="34" charset="0"/>
            </a:endParaRPr>
          </a:p>
          <a:p>
            <a:r>
              <a:rPr lang="en-IN" sz="1800" dirty="0">
                <a:latin typeface="Aparajita" pitchFamily="34" charset="0"/>
                <a:cs typeface="Aparajita" pitchFamily="34" charset="0"/>
              </a:rPr>
              <a:t>Davidson, S., De </a:t>
            </a:r>
            <a:r>
              <a:rPr lang="en-IN" sz="1800" dirty="0" err="1">
                <a:latin typeface="Aparajita" pitchFamily="34" charset="0"/>
                <a:cs typeface="Aparajita" pitchFamily="34" charset="0"/>
              </a:rPr>
              <a:t>Filippi</a:t>
            </a:r>
            <a:r>
              <a:rPr lang="en-IN" sz="1800" dirty="0">
                <a:latin typeface="Aparajita" pitchFamily="34" charset="0"/>
                <a:cs typeface="Aparajita" pitchFamily="34" charset="0"/>
              </a:rPr>
              <a:t>, P., &amp; Potts, J. (2016). Economics of Block chain. </a:t>
            </a:r>
            <a:r>
              <a:rPr lang="en-IN" sz="1800" dirty="0" smtClean="0">
                <a:latin typeface="Aparajita" pitchFamily="34" charset="0"/>
                <a:cs typeface="Aparajita" pitchFamily="34" charset="0"/>
              </a:rPr>
              <a:t>Academic Press</a:t>
            </a:r>
            <a:r>
              <a:rPr lang="en-IN" sz="1800" dirty="0">
                <a:latin typeface="Aparajita" pitchFamily="34" charset="0"/>
                <a:cs typeface="Aparajita" pitchFamily="34" charset="0"/>
              </a:rPr>
              <a:t>.</a:t>
            </a:r>
          </a:p>
          <a:p>
            <a:r>
              <a:rPr lang="en-IN" sz="1800" dirty="0" err="1">
                <a:latin typeface="Aparajita" pitchFamily="34" charset="0"/>
                <a:cs typeface="Aparajita" pitchFamily="34" charset="0"/>
              </a:rPr>
              <a:t>Ertemel</a:t>
            </a:r>
            <a:r>
              <a:rPr lang="en-IN" sz="1800" dirty="0">
                <a:latin typeface="Aparajita" pitchFamily="34" charset="0"/>
                <a:cs typeface="Aparajita" pitchFamily="34" charset="0"/>
              </a:rPr>
              <a:t>, A. V. (2018). Implications of </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 technology on marketing. </a:t>
            </a:r>
            <a:r>
              <a:rPr lang="en-IN" sz="1800" dirty="0" smtClean="0">
                <a:latin typeface="Aparajita" pitchFamily="34" charset="0"/>
                <a:cs typeface="Aparajita" pitchFamily="34" charset="0"/>
              </a:rPr>
              <a:t>Journal of </a:t>
            </a:r>
            <a:r>
              <a:rPr lang="en-IN" sz="1800" dirty="0">
                <a:latin typeface="Aparajita" pitchFamily="34" charset="0"/>
                <a:cs typeface="Aparajita" pitchFamily="34" charset="0"/>
              </a:rPr>
              <a:t>International Trade, Logistics and Law, 4(2), 35-44.</a:t>
            </a:r>
          </a:p>
          <a:p>
            <a:r>
              <a:rPr lang="en-IN" sz="1800" dirty="0">
                <a:latin typeface="Aparajita" pitchFamily="34" charset="0"/>
                <a:cs typeface="Aparajita" pitchFamily="34" charset="0"/>
              </a:rPr>
              <a:t>Evans, D. (2014). Economic aspects of </a:t>
            </a:r>
            <a:r>
              <a:rPr lang="en-IN" sz="1800" dirty="0" err="1">
                <a:latin typeface="Aparajita" pitchFamily="34" charset="0"/>
                <a:cs typeface="Aparajita" pitchFamily="34" charset="0"/>
              </a:rPr>
              <a:t>Bitcoin</a:t>
            </a:r>
            <a:r>
              <a:rPr lang="en-IN" sz="1800" dirty="0">
                <a:latin typeface="Aparajita" pitchFamily="34" charset="0"/>
                <a:cs typeface="Aparajita" pitchFamily="34" charset="0"/>
              </a:rPr>
              <a:t> and other decentralised </a:t>
            </a:r>
            <a:r>
              <a:rPr lang="en-IN" sz="1800" dirty="0" err="1">
                <a:latin typeface="Aparajita" pitchFamily="34" charset="0"/>
                <a:cs typeface="Aparajita" pitchFamily="34" charset="0"/>
              </a:rPr>
              <a:t>publicledger</a:t>
            </a:r>
            <a:r>
              <a:rPr lang="en-IN" sz="1800" dirty="0">
                <a:latin typeface="Aparajita" pitchFamily="34" charset="0"/>
                <a:cs typeface="Aparajita" pitchFamily="34" charset="0"/>
              </a:rPr>
              <a:t> currency platforms. </a:t>
            </a:r>
            <a:r>
              <a:rPr lang="en-IN" sz="1800" dirty="0" err="1">
                <a:latin typeface="Aparajita" pitchFamily="34" charset="0"/>
                <a:cs typeface="Aparajita" pitchFamily="34" charset="0"/>
              </a:rPr>
              <a:t>Coase-Sandor</a:t>
            </a:r>
            <a:r>
              <a:rPr lang="en-IN" sz="1800" dirty="0">
                <a:latin typeface="Aparajita" pitchFamily="34" charset="0"/>
                <a:cs typeface="Aparajita" pitchFamily="34" charset="0"/>
              </a:rPr>
              <a:t> Institute for Law and Economics </a:t>
            </a:r>
            <a:r>
              <a:rPr lang="en-IN" sz="1800" dirty="0" smtClean="0">
                <a:latin typeface="Aparajita" pitchFamily="34" charset="0"/>
                <a:cs typeface="Aparajita" pitchFamily="34" charset="0"/>
              </a:rPr>
              <a:t>working paper </a:t>
            </a:r>
            <a:r>
              <a:rPr lang="en-IN" sz="1800" dirty="0">
                <a:latin typeface="Aparajita" pitchFamily="34" charset="0"/>
                <a:cs typeface="Aparajita" pitchFamily="34" charset="0"/>
              </a:rPr>
              <a:t>#685.</a:t>
            </a:r>
          </a:p>
          <a:p>
            <a:r>
              <a:rPr lang="en-IN" sz="1800" dirty="0" err="1">
                <a:latin typeface="Aparajita" pitchFamily="34" charset="0"/>
                <a:cs typeface="Aparajita" pitchFamily="34" charset="0"/>
              </a:rPr>
              <a:t>Kamath</a:t>
            </a:r>
            <a:r>
              <a:rPr lang="en-IN" sz="1800" dirty="0">
                <a:latin typeface="Aparajita" pitchFamily="34" charset="0"/>
                <a:cs typeface="Aparajita" pitchFamily="34" charset="0"/>
              </a:rPr>
              <a:t>, R. (2018). Food traceability on block chain: </a:t>
            </a:r>
            <a:r>
              <a:rPr lang="en-IN" sz="1800" dirty="0" err="1">
                <a:latin typeface="Aparajita" pitchFamily="34" charset="0"/>
                <a:cs typeface="Aparajita" pitchFamily="34" charset="0"/>
              </a:rPr>
              <a:t>Walmart’s</a:t>
            </a:r>
            <a:r>
              <a:rPr lang="en-IN" sz="1800" dirty="0">
                <a:latin typeface="Aparajita" pitchFamily="34" charset="0"/>
                <a:cs typeface="Aparajita" pitchFamily="34" charset="0"/>
              </a:rPr>
              <a:t> pork and </a:t>
            </a:r>
            <a:r>
              <a:rPr lang="en-IN" sz="1800" dirty="0" smtClean="0">
                <a:latin typeface="Aparajita" pitchFamily="34" charset="0"/>
                <a:cs typeface="Aparajita" pitchFamily="34" charset="0"/>
              </a:rPr>
              <a:t>mango pilots </a:t>
            </a:r>
            <a:r>
              <a:rPr lang="en-IN" sz="1800" dirty="0">
                <a:latin typeface="Aparajita" pitchFamily="34" charset="0"/>
                <a:cs typeface="Aparajita" pitchFamily="34" charset="0"/>
              </a:rPr>
              <a:t>with IBM. The Journal of the British </a:t>
            </a:r>
            <a:r>
              <a:rPr lang="en-IN" sz="1800" dirty="0" smtClean="0">
                <a:latin typeface="Aparajita" pitchFamily="34" charset="0"/>
                <a:cs typeface="Aparajita" pitchFamily="34" charset="0"/>
              </a:rPr>
              <a:t>Block chain </a:t>
            </a:r>
            <a:r>
              <a:rPr lang="en-IN" sz="1800" dirty="0">
                <a:latin typeface="Aparajita" pitchFamily="34" charset="0"/>
                <a:cs typeface="Aparajita" pitchFamily="34" charset="0"/>
              </a:rPr>
              <a:t>Association, 1(1), </a:t>
            </a:r>
            <a:r>
              <a:rPr lang="en-IN" sz="1800" dirty="0" smtClean="0">
                <a:latin typeface="Aparajita" pitchFamily="34" charset="0"/>
                <a:cs typeface="Aparajita" pitchFamily="34" charset="0"/>
              </a:rPr>
              <a:t>3712. doi:10.31585/jbba-1-1-</a:t>
            </a:r>
            <a:r>
              <a:rPr lang="en-IN" sz="1800" dirty="0">
                <a:latin typeface="Aparajita" pitchFamily="34" charset="0"/>
                <a:cs typeface="Aparajita" pitchFamily="34" charset="0"/>
              </a:rPr>
              <a:t>(10)2018</a:t>
            </a:r>
          </a:p>
          <a:p>
            <a:r>
              <a:rPr lang="en-IN" sz="1800" dirty="0">
                <a:latin typeface="Aparajita" pitchFamily="34" charset="0"/>
                <a:cs typeface="Aparajita" pitchFamily="34" charset="0"/>
              </a:rPr>
              <a:t>Kim, J. S., &amp; Shin, N. (2019). The impact of </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 technology application </a:t>
            </a:r>
            <a:r>
              <a:rPr lang="en-IN" sz="1800" dirty="0" smtClean="0">
                <a:latin typeface="Aparajita" pitchFamily="34" charset="0"/>
                <a:cs typeface="Aparajita" pitchFamily="34" charset="0"/>
              </a:rPr>
              <a:t>on supply </a:t>
            </a:r>
            <a:r>
              <a:rPr lang="en-IN" sz="1800" dirty="0">
                <a:latin typeface="Aparajita" pitchFamily="34" charset="0"/>
                <a:cs typeface="Aparajita" pitchFamily="34" charset="0"/>
              </a:rPr>
              <a:t>chain partnership and performance. Sustainability, 11(21), 6181.</a:t>
            </a:r>
          </a:p>
          <a:p>
            <a:r>
              <a:rPr lang="en-IN" sz="1800" dirty="0">
                <a:latin typeface="Aparajita" pitchFamily="34" charset="0"/>
                <a:cs typeface="Aparajita" pitchFamily="34" charset="0"/>
              </a:rPr>
              <a:t>McDermott, B. (2017). IBM’s vice president of </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 business </a:t>
            </a:r>
            <a:r>
              <a:rPr lang="en-IN" sz="1800" dirty="0" smtClean="0">
                <a:latin typeface="Aparajita" pitchFamily="34" charset="0"/>
                <a:cs typeface="Aparajita" pitchFamily="34" charset="0"/>
              </a:rPr>
              <a:t>development, interviewed </a:t>
            </a:r>
            <a:r>
              <a:rPr lang="en-IN" sz="1800" dirty="0">
                <a:latin typeface="Aparajita" pitchFamily="34" charset="0"/>
                <a:cs typeface="Aparajita" pitchFamily="34" charset="0"/>
              </a:rPr>
              <a:t>by R. </a:t>
            </a:r>
            <a:r>
              <a:rPr lang="en-IN" sz="1800" dirty="0" err="1">
                <a:latin typeface="Aparajita" pitchFamily="34" charset="0"/>
                <a:cs typeface="Aparajita" pitchFamily="34" charset="0"/>
              </a:rPr>
              <a:t>Kamath</a:t>
            </a:r>
            <a:r>
              <a:rPr lang="en-IN" sz="1800" dirty="0">
                <a:latin typeface="Aparajita" pitchFamily="34" charset="0"/>
                <a:cs typeface="Aparajita" pitchFamily="34" charset="0"/>
              </a:rPr>
              <a:t>, June 23, 2017. Academic Press.</a:t>
            </a:r>
          </a:p>
          <a:p>
            <a:r>
              <a:rPr lang="en-IN" sz="1800" dirty="0" err="1">
                <a:latin typeface="Aparajita" pitchFamily="34" charset="0"/>
                <a:cs typeface="Aparajita" pitchFamily="34" charset="0"/>
              </a:rPr>
              <a:t>Nakamoto</a:t>
            </a:r>
            <a:r>
              <a:rPr lang="en-IN" sz="1800" dirty="0">
                <a:latin typeface="Aparajita" pitchFamily="34" charset="0"/>
                <a:cs typeface="Aparajita" pitchFamily="34" charset="0"/>
              </a:rPr>
              <a:t>, S. (2008). </a:t>
            </a:r>
            <a:r>
              <a:rPr lang="en-IN" sz="1800" dirty="0" err="1">
                <a:latin typeface="Aparajita" pitchFamily="34" charset="0"/>
                <a:cs typeface="Aparajita" pitchFamily="34" charset="0"/>
              </a:rPr>
              <a:t>Bitcoin</a:t>
            </a:r>
            <a:r>
              <a:rPr lang="en-IN" sz="1800" dirty="0">
                <a:latin typeface="Aparajita" pitchFamily="34" charset="0"/>
                <a:cs typeface="Aparajita" pitchFamily="34" charset="0"/>
              </a:rPr>
              <a:t>: A peer-to-peer electronic cash system. </a:t>
            </a:r>
            <a:r>
              <a:rPr lang="en-IN" sz="1800" dirty="0">
                <a:latin typeface="Aparajita" pitchFamily="34" charset="0"/>
                <a:cs typeface="Aparajita" pitchFamily="34" charset="0"/>
                <a:hlinkClick r:id="rId3"/>
              </a:rPr>
              <a:t>https://</a:t>
            </a:r>
            <a:r>
              <a:rPr lang="en-IN" sz="1800" dirty="0" smtClean="0">
                <a:latin typeface="Aparajita" pitchFamily="34" charset="0"/>
                <a:cs typeface="Aparajita" pitchFamily="34" charset="0"/>
                <a:hlinkClick r:id="rId3"/>
              </a:rPr>
              <a:t>bitcoin</a:t>
            </a:r>
            <a:r>
              <a:rPr lang="en-IN" sz="1800" dirty="0" smtClean="0">
                <a:latin typeface="Aparajita" pitchFamily="34" charset="0"/>
                <a:cs typeface="Aparajita" pitchFamily="34" charset="0"/>
              </a:rPr>
              <a:t>. org/bitcoin.pdf</a:t>
            </a:r>
            <a:endParaRPr lang="en-IN" sz="1800" dirty="0">
              <a:latin typeface="Aparajita" pitchFamily="34" charset="0"/>
              <a:cs typeface="Aparajita" pitchFamily="34" charset="0"/>
            </a:endParaRPr>
          </a:p>
          <a:p>
            <a:r>
              <a:rPr lang="en-IN" sz="1800" dirty="0">
                <a:latin typeface="Aparajita" pitchFamily="34" charset="0"/>
                <a:cs typeface="Aparajita" pitchFamily="34" charset="0"/>
              </a:rPr>
              <a:t>Nussbaum, F. (1933). A History of the Economic Institutions of Modern Europe: </a:t>
            </a:r>
            <a:r>
              <a:rPr lang="en-IN" sz="1800" dirty="0" smtClean="0">
                <a:latin typeface="Aparajita" pitchFamily="34" charset="0"/>
                <a:cs typeface="Aparajita" pitchFamily="34" charset="0"/>
              </a:rPr>
              <a:t>An Introduction </a:t>
            </a:r>
            <a:r>
              <a:rPr lang="en-IN" sz="1800" dirty="0">
                <a:latin typeface="Aparajita" pitchFamily="34" charset="0"/>
                <a:cs typeface="Aparajita" pitchFamily="34" charset="0"/>
              </a:rPr>
              <a:t>of ‘Der </a:t>
            </a:r>
            <a:r>
              <a:rPr lang="en-IN" sz="1800" dirty="0" err="1">
                <a:latin typeface="Aparajita" pitchFamily="34" charset="0"/>
                <a:cs typeface="Aparajita" pitchFamily="34" charset="0"/>
              </a:rPr>
              <a:t>Moderne</a:t>
            </a:r>
            <a:r>
              <a:rPr lang="en-IN" sz="1800" dirty="0">
                <a:latin typeface="Aparajita" pitchFamily="34" charset="0"/>
                <a:cs typeface="Aparajita" pitchFamily="34" charset="0"/>
              </a:rPr>
              <a:t> </a:t>
            </a:r>
            <a:r>
              <a:rPr lang="en-IN" sz="1800" dirty="0" err="1">
                <a:latin typeface="Aparajita" pitchFamily="34" charset="0"/>
                <a:cs typeface="Aparajita" pitchFamily="34" charset="0"/>
              </a:rPr>
              <a:t>Kapitalismus</a:t>
            </a:r>
            <a:r>
              <a:rPr lang="en-IN" sz="1800" dirty="0">
                <a:latin typeface="Aparajita" pitchFamily="34" charset="0"/>
                <a:cs typeface="Aparajita" pitchFamily="34" charset="0"/>
              </a:rPr>
              <a:t>’ of Werner </a:t>
            </a:r>
            <a:r>
              <a:rPr lang="en-IN" sz="1800" dirty="0" err="1">
                <a:latin typeface="Aparajita" pitchFamily="34" charset="0"/>
                <a:cs typeface="Aparajita" pitchFamily="34" charset="0"/>
              </a:rPr>
              <a:t>Sombart</a:t>
            </a:r>
            <a:r>
              <a:rPr lang="en-IN" sz="1800" dirty="0">
                <a:latin typeface="Aparajita" pitchFamily="34" charset="0"/>
                <a:cs typeface="Aparajita" pitchFamily="34" charset="0"/>
              </a:rPr>
              <a:t>. Crofts.</a:t>
            </a:r>
          </a:p>
          <a:p>
            <a:r>
              <a:rPr lang="en-IN" sz="1800" dirty="0" err="1">
                <a:latin typeface="Aparajita" pitchFamily="34" charset="0"/>
                <a:cs typeface="Aparajita" pitchFamily="34" charset="0"/>
              </a:rPr>
              <a:t>Pärssinen</a:t>
            </a:r>
            <a:r>
              <a:rPr lang="en-IN" sz="1800" dirty="0">
                <a:latin typeface="Aparajita" pitchFamily="34" charset="0"/>
                <a:cs typeface="Aparajita" pitchFamily="34" charset="0"/>
              </a:rPr>
              <a:t>, M., </a:t>
            </a:r>
            <a:r>
              <a:rPr lang="en-IN" sz="1800" dirty="0" err="1">
                <a:latin typeface="Aparajita" pitchFamily="34" charset="0"/>
                <a:cs typeface="Aparajita" pitchFamily="34" charset="0"/>
              </a:rPr>
              <a:t>Kotila</a:t>
            </a:r>
            <a:r>
              <a:rPr lang="en-IN" sz="1800" dirty="0">
                <a:latin typeface="Aparajita" pitchFamily="34" charset="0"/>
                <a:cs typeface="Aparajita" pitchFamily="34" charset="0"/>
              </a:rPr>
              <a:t>, M., </a:t>
            </a:r>
            <a:r>
              <a:rPr lang="en-IN" sz="1800" dirty="0" err="1">
                <a:latin typeface="Aparajita" pitchFamily="34" charset="0"/>
                <a:cs typeface="Aparajita" pitchFamily="34" charset="0"/>
              </a:rPr>
              <a:t>Rumin</a:t>
            </a:r>
            <a:r>
              <a:rPr lang="en-IN" sz="1800" dirty="0">
                <a:latin typeface="Aparajita" pitchFamily="34" charset="0"/>
                <a:cs typeface="Aparajita" pitchFamily="34" charset="0"/>
              </a:rPr>
              <a:t>, R. C., </a:t>
            </a:r>
            <a:r>
              <a:rPr lang="en-IN" sz="1800" dirty="0" err="1">
                <a:latin typeface="Aparajita" pitchFamily="34" charset="0"/>
                <a:cs typeface="Aparajita" pitchFamily="34" charset="0"/>
              </a:rPr>
              <a:t>Phansalkar</a:t>
            </a:r>
            <a:r>
              <a:rPr lang="en-IN" sz="1800" dirty="0">
                <a:latin typeface="Aparajita" pitchFamily="34" charset="0"/>
                <a:cs typeface="Aparajita" pitchFamily="34" charset="0"/>
              </a:rPr>
              <a:t>, A., &amp; Manner, J. (2018</a:t>
            </a:r>
            <a:r>
              <a:rPr lang="en-IN" sz="1800" dirty="0" smtClean="0">
                <a:latin typeface="Aparajita" pitchFamily="34" charset="0"/>
                <a:cs typeface="Aparajita" pitchFamily="34" charset="0"/>
              </a:rPr>
              <a:t>). Is </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 ready to revolutionize online advertising? IEEE Access: </a:t>
            </a:r>
            <a:r>
              <a:rPr lang="en-IN" sz="1800" dirty="0" smtClean="0">
                <a:latin typeface="Aparajita" pitchFamily="34" charset="0"/>
                <a:cs typeface="Aparajita" pitchFamily="34" charset="0"/>
              </a:rPr>
              <a:t>Practical Innovations</a:t>
            </a:r>
            <a:r>
              <a:rPr lang="en-IN" sz="1800" dirty="0">
                <a:latin typeface="Aparajita" pitchFamily="34" charset="0"/>
                <a:cs typeface="Aparajita" pitchFamily="34" charset="0"/>
              </a:rPr>
              <a:t>, Open Solutions, 6, 54884–54899. doi:10.1109/ACCESS.2018.2872694</a:t>
            </a:r>
          </a:p>
          <a:p>
            <a:r>
              <a:rPr lang="en-IN" sz="1800" dirty="0" err="1">
                <a:latin typeface="Aparajita" pitchFamily="34" charset="0"/>
                <a:cs typeface="Aparajita" pitchFamily="34" charset="0"/>
              </a:rPr>
              <a:t>Rejeb</a:t>
            </a:r>
            <a:r>
              <a:rPr lang="en-IN" sz="1800" dirty="0">
                <a:latin typeface="Aparajita" pitchFamily="34" charset="0"/>
                <a:cs typeface="Aparajita" pitchFamily="34" charset="0"/>
              </a:rPr>
              <a:t>, A., Keogh, J., &amp; </a:t>
            </a:r>
            <a:r>
              <a:rPr lang="en-IN" sz="1800" dirty="0" err="1">
                <a:latin typeface="Aparajita" pitchFamily="34" charset="0"/>
                <a:cs typeface="Aparajita" pitchFamily="34" charset="0"/>
              </a:rPr>
              <a:t>Treiblmaier</a:t>
            </a:r>
            <a:r>
              <a:rPr lang="en-IN" sz="1800" dirty="0">
                <a:latin typeface="Aparajita" pitchFamily="34" charset="0"/>
                <a:cs typeface="Aparajita" pitchFamily="34" charset="0"/>
              </a:rPr>
              <a:t>, H. (2020). How </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 Technology </a:t>
            </a:r>
            <a:r>
              <a:rPr lang="en-IN" sz="1800" dirty="0" smtClean="0">
                <a:latin typeface="Aparajita" pitchFamily="34" charset="0"/>
                <a:cs typeface="Aparajita" pitchFamily="34" charset="0"/>
              </a:rPr>
              <a:t>Can Benefit </a:t>
            </a:r>
            <a:r>
              <a:rPr lang="en-IN" sz="1800" dirty="0">
                <a:latin typeface="Aparajita" pitchFamily="34" charset="0"/>
                <a:cs typeface="Aparajita" pitchFamily="34" charset="0"/>
              </a:rPr>
              <a:t>Marketing: Six Pending Research Areas. Frontiers in </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 3, </a:t>
            </a:r>
            <a:r>
              <a:rPr lang="en-IN" sz="1800" dirty="0" smtClean="0">
                <a:latin typeface="Aparajita" pitchFamily="34" charset="0"/>
                <a:cs typeface="Aparajita" pitchFamily="34" charset="0"/>
              </a:rPr>
              <a:t>3. Advance </a:t>
            </a:r>
            <a:r>
              <a:rPr lang="en-IN" sz="1800" dirty="0">
                <a:latin typeface="Aparajita" pitchFamily="34" charset="0"/>
                <a:cs typeface="Aparajita" pitchFamily="34" charset="0"/>
              </a:rPr>
              <a:t>online publication. doi:10.3389/fbloc.2020.00003</a:t>
            </a:r>
          </a:p>
          <a:p>
            <a:r>
              <a:rPr lang="en-IN" sz="1800" dirty="0" err="1">
                <a:latin typeface="Aparajita" pitchFamily="34" charset="0"/>
                <a:cs typeface="Aparajita" pitchFamily="34" charset="0"/>
              </a:rPr>
              <a:t>Saberi</a:t>
            </a:r>
            <a:r>
              <a:rPr lang="en-IN" sz="1800" dirty="0">
                <a:latin typeface="Aparajita" pitchFamily="34" charset="0"/>
                <a:cs typeface="Aparajita" pitchFamily="34" charset="0"/>
              </a:rPr>
              <a:t>, S., </a:t>
            </a:r>
            <a:r>
              <a:rPr lang="en-IN" sz="1800" dirty="0" err="1">
                <a:latin typeface="Aparajita" pitchFamily="34" charset="0"/>
                <a:cs typeface="Aparajita" pitchFamily="34" charset="0"/>
              </a:rPr>
              <a:t>Kouhizadeh</a:t>
            </a:r>
            <a:r>
              <a:rPr lang="en-IN" sz="1800" dirty="0">
                <a:latin typeface="Aparajita" pitchFamily="34" charset="0"/>
                <a:cs typeface="Aparajita" pitchFamily="34" charset="0"/>
              </a:rPr>
              <a:t>, M., </a:t>
            </a:r>
            <a:r>
              <a:rPr lang="en-IN" sz="1800" dirty="0" err="1">
                <a:latin typeface="Aparajita" pitchFamily="34" charset="0"/>
                <a:cs typeface="Aparajita" pitchFamily="34" charset="0"/>
              </a:rPr>
              <a:t>Sarkis</a:t>
            </a:r>
            <a:r>
              <a:rPr lang="en-IN" sz="1800" dirty="0">
                <a:latin typeface="Aparajita" pitchFamily="34" charset="0"/>
                <a:cs typeface="Aparajita" pitchFamily="34" charset="0"/>
              </a:rPr>
              <a:t>, J., &amp; </a:t>
            </a:r>
            <a:r>
              <a:rPr lang="en-IN" sz="1800" dirty="0" err="1">
                <a:latin typeface="Aparajita" pitchFamily="34" charset="0"/>
                <a:cs typeface="Aparajita" pitchFamily="34" charset="0"/>
              </a:rPr>
              <a:t>Shen</a:t>
            </a:r>
            <a:r>
              <a:rPr lang="en-IN" sz="1800" dirty="0">
                <a:latin typeface="Aparajita" pitchFamily="34" charset="0"/>
                <a:cs typeface="Aparajita" pitchFamily="34" charset="0"/>
              </a:rPr>
              <a:t>, L. (2019). </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 </a:t>
            </a:r>
            <a:r>
              <a:rPr lang="en-IN" sz="1800" dirty="0" smtClean="0">
                <a:latin typeface="Aparajita" pitchFamily="34" charset="0"/>
                <a:cs typeface="Aparajita" pitchFamily="34" charset="0"/>
              </a:rPr>
              <a:t>technology and </a:t>
            </a:r>
            <a:r>
              <a:rPr lang="en-IN" sz="1800" dirty="0">
                <a:latin typeface="Aparajita" pitchFamily="34" charset="0"/>
                <a:cs typeface="Aparajita" pitchFamily="34" charset="0"/>
              </a:rPr>
              <a:t>its relationships to sustainable supply chain management. International </a:t>
            </a:r>
            <a:r>
              <a:rPr lang="en-IN" sz="1800" dirty="0" smtClean="0">
                <a:latin typeface="Aparajita" pitchFamily="34" charset="0"/>
                <a:cs typeface="Aparajita" pitchFamily="34" charset="0"/>
              </a:rPr>
              <a:t>Journal of </a:t>
            </a:r>
            <a:r>
              <a:rPr lang="en-IN" sz="1800" dirty="0">
                <a:latin typeface="Aparajita" pitchFamily="34" charset="0"/>
                <a:cs typeface="Aparajita" pitchFamily="34" charset="0"/>
              </a:rPr>
              <a:t>Production Research, 57(7), 2117–2135. </a:t>
            </a:r>
            <a:r>
              <a:rPr lang="en-IN" sz="1800" dirty="0" smtClean="0">
                <a:latin typeface="Aparajita" pitchFamily="34" charset="0"/>
                <a:cs typeface="Aparajita" pitchFamily="34" charset="0"/>
              </a:rPr>
              <a:t>doi:10.1080/00207543.2018.1533261</a:t>
            </a:r>
          </a:p>
          <a:p>
            <a:r>
              <a:rPr lang="en-IN" sz="1800" dirty="0" smtClean="0">
                <a:latin typeface="Aparajita" pitchFamily="34" charset="0"/>
                <a:cs typeface="Aparajita" pitchFamily="34" charset="0"/>
              </a:rPr>
              <a:t>Shih</a:t>
            </a:r>
            <a:r>
              <a:rPr lang="en-IN" sz="1800" dirty="0">
                <a:latin typeface="Aparajita" pitchFamily="34" charset="0"/>
                <a:cs typeface="Aparajita" pitchFamily="34" charset="0"/>
              </a:rPr>
              <a:t>, D. H., Lu, K. C., Shih, Y. T., &amp; Shih, P. Y. (2019). A simulated </a:t>
            </a:r>
            <a:r>
              <a:rPr lang="en-IN" sz="1800" dirty="0" smtClean="0">
                <a:latin typeface="Aparajita" pitchFamily="34" charset="0"/>
                <a:cs typeface="Aparajita" pitchFamily="34" charset="0"/>
              </a:rPr>
              <a:t>organic vegetable </a:t>
            </a:r>
            <a:r>
              <a:rPr lang="en-IN" sz="1800" dirty="0">
                <a:latin typeface="Aparajita" pitchFamily="34" charset="0"/>
                <a:cs typeface="Aparajita" pitchFamily="34" charset="0"/>
              </a:rPr>
              <a:t>production and marketing environment by using </a:t>
            </a:r>
            <a:r>
              <a:rPr lang="en-IN" sz="1800" dirty="0" err="1">
                <a:latin typeface="Aparajita" pitchFamily="34" charset="0"/>
                <a:cs typeface="Aparajita" pitchFamily="34" charset="0"/>
              </a:rPr>
              <a:t>Ethereum</a:t>
            </a:r>
            <a:r>
              <a:rPr lang="en-IN" sz="1800" dirty="0">
                <a:latin typeface="Aparajita" pitchFamily="34" charset="0"/>
                <a:cs typeface="Aparajita" pitchFamily="34" charset="0"/>
              </a:rPr>
              <a:t>. </a:t>
            </a:r>
            <a:r>
              <a:rPr lang="en-IN" sz="1800" dirty="0" smtClean="0">
                <a:latin typeface="Aparajita" pitchFamily="34" charset="0"/>
                <a:cs typeface="Aparajita" pitchFamily="34" charset="0"/>
              </a:rPr>
              <a:t>Electronics(Basel</a:t>
            </a:r>
            <a:r>
              <a:rPr lang="en-IN" sz="1800" dirty="0">
                <a:latin typeface="Aparajita" pitchFamily="34" charset="0"/>
                <a:cs typeface="Aparajita" pitchFamily="34" charset="0"/>
              </a:rPr>
              <a:t>), 8(11), 1341.</a:t>
            </a:r>
          </a:p>
          <a:p>
            <a:r>
              <a:rPr lang="en-IN" sz="1800" dirty="0">
                <a:latin typeface="Aparajita" pitchFamily="34" charset="0"/>
                <a:cs typeface="Aparajita" pitchFamily="34" charset="0"/>
              </a:rPr>
              <a:t>Swan, M. (2015). Block chain: Blueprint for a New Economy. O’Reilly Media.</a:t>
            </a:r>
          </a:p>
          <a:p>
            <a:r>
              <a:rPr lang="en-IN" sz="1800" dirty="0">
                <a:latin typeface="Aparajita" pitchFamily="34" charset="0"/>
                <a:cs typeface="Aparajita" pitchFamily="34" charset="0"/>
              </a:rPr>
              <a:t>Tan, B., Yan, J., Chen, S., &amp; Liu, X. (2018). The Impact of </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 on </a:t>
            </a:r>
            <a:r>
              <a:rPr lang="en-IN" sz="1800" dirty="0" smtClean="0">
                <a:latin typeface="Aparajita" pitchFamily="34" charset="0"/>
                <a:cs typeface="Aparajita" pitchFamily="34" charset="0"/>
              </a:rPr>
              <a:t>Food Supply </a:t>
            </a:r>
            <a:r>
              <a:rPr lang="en-IN" sz="1800" dirty="0">
                <a:latin typeface="Aparajita" pitchFamily="34" charset="0"/>
                <a:cs typeface="Aparajita" pitchFamily="34" charset="0"/>
              </a:rPr>
              <a:t>Chain: The Case of </a:t>
            </a:r>
            <a:r>
              <a:rPr lang="en-IN" sz="1800" dirty="0" err="1">
                <a:latin typeface="Aparajita" pitchFamily="34" charset="0"/>
                <a:cs typeface="Aparajita" pitchFamily="34" charset="0"/>
              </a:rPr>
              <a:t>Walmart</a:t>
            </a:r>
            <a:r>
              <a:rPr lang="en-IN" sz="1800" dirty="0">
                <a:latin typeface="Aparajita" pitchFamily="34" charset="0"/>
                <a:cs typeface="Aparajita" pitchFamily="34" charset="0"/>
              </a:rPr>
              <a:t>. In M. </a:t>
            </a:r>
            <a:r>
              <a:rPr lang="en-IN" sz="1800" dirty="0" err="1">
                <a:latin typeface="Aparajita" pitchFamily="34" charset="0"/>
                <a:cs typeface="Aparajita" pitchFamily="34" charset="0"/>
              </a:rPr>
              <a:t>Qiu</a:t>
            </a:r>
            <a:r>
              <a:rPr lang="en-IN" sz="1800" dirty="0">
                <a:latin typeface="Aparajita" pitchFamily="34" charset="0"/>
                <a:cs typeface="Aparajita" pitchFamily="34" charset="0"/>
              </a:rPr>
              <a:t> (Ed.), Lecture Notes in </a:t>
            </a:r>
            <a:r>
              <a:rPr lang="en-IN" sz="1800" dirty="0" smtClean="0">
                <a:latin typeface="Aparajita" pitchFamily="34" charset="0"/>
                <a:cs typeface="Aparajita" pitchFamily="34" charset="0"/>
              </a:rPr>
              <a:t>Computer Science</a:t>
            </a:r>
            <a:r>
              <a:rPr lang="en-IN" sz="1800" dirty="0">
                <a:latin typeface="Aparajita" pitchFamily="34" charset="0"/>
                <a:cs typeface="Aparajita" pitchFamily="34" charset="0"/>
              </a:rPr>
              <a:t>: Vol. 11373. Smart </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 </a:t>
            </a:r>
            <a:r>
              <a:rPr lang="en-IN" sz="1800" dirty="0" err="1">
                <a:latin typeface="Aparajita" pitchFamily="34" charset="0"/>
                <a:cs typeface="Aparajita" pitchFamily="34" charset="0"/>
              </a:rPr>
              <a:t>SmartBlock</a:t>
            </a:r>
            <a:r>
              <a:rPr lang="en-IN" sz="1800" dirty="0">
                <a:latin typeface="Aparajita" pitchFamily="34" charset="0"/>
                <a:cs typeface="Aparajita" pitchFamily="34" charset="0"/>
              </a:rPr>
              <a:t> 2018. Springer. </a:t>
            </a:r>
            <a:r>
              <a:rPr lang="en-IN" sz="1800" dirty="0" smtClean="0">
                <a:latin typeface="Aparajita" pitchFamily="34" charset="0"/>
                <a:cs typeface="Aparajita" pitchFamily="34" charset="0"/>
              </a:rPr>
              <a:t>doi:10.1007/978-3-030-05764-0_18</a:t>
            </a:r>
            <a:endParaRPr lang="en-IN" sz="1800" dirty="0">
              <a:latin typeface="Aparajita" pitchFamily="34" charset="0"/>
              <a:cs typeface="Aparajita" pitchFamily="34" charset="0"/>
            </a:endParaRPr>
          </a:p>
          <a:p>
            <a:r>
              <a:rPr lang="en-IN" sz="1800" dirty="0">
                <a:latin typeface="Aparajita" pitchFamily="34" charset="0"/>
                <a:cs typeface="Aparajita" pitchFamily="34" charset="0"/>
              </a:rPr>
              <a:t>Tan, B., Yan, J., Chen, S., &amp; Liu, X. (2018, December). The impact of </a:t>
            </a:r>
            <a:r>
              <a:rPr lang="en-IN" sz="1800" dirty="0" err="1" smtClean="0">
                <a:latin typeface="Aparajita" pitchFamily="34" charset="0"/>
                <a:cs typeface="Aparajita" pitchFamily="34" charset="0"/>
              </a:rPr>
              <a:t>blockchain</a:t>
            </a:r>
            <a:r>
              <a:rPr lang="en-IN" sz="1800" dirty="0" smtClean="0">
                <a:latin typeface="Aparajita" pitchFamily="34" charset="0"/>
                <a:cs typeface="Aparajita" pitchFamily="34" charset="0"/>
              </a:rPr>
              <a:t> on </a:t>
            </a:r>
            <a:r>
              <a:rPr lang="en-IN" sz="1800" dirty="0">
                <a:latin typeface="Aparajita" pitchFamily="34" charset="0"/>
                <a:cs typeface="Aparajita" pitchFamily="34" charset="0"/>
              </a:rPr>
              <a:t>food supply chain: The case of </a:t>
            </a:r>
            <a:r>
              <a:rPr lang="en-IN" sz="1800" dirty="0" err="1">
                <a:latin typeface="Aparajita" pitchFamily="34" charset="0"/>
                <a:cs typeface="Aparajita" pitchFamily="34" charset="0"/>
              </a:rPr>
              <a:t>walmart</a:t>
            </a:r>
            <a:r>
              <a:rPr lang="en-IN" sz="1800" dirty="0">
                <a:latin typeface="Aparajita" pitchFamily="34" charset="0"/>
                <a:cs typeface="Aparajita" pitchFamily="34" charset="0"/>
              </a:rPr>
              <a:t>. In International Conference on </a:t>
            </a:r>
            <a:r>
              <a:rPr lang="en-IN" sz="1800" dirty="0" smtClean="0">
                <a:latin typeface="Aparajita" pitchFamily="34" charset="0"/>
                <a:cs typeface="Aparajita" pitchFamily="34" charset="0"/>
              </a:rPr>
              <a:t>Smart Block chain </a:t>
            </a:r>
            <a:r>
              <a:rPr lang="en-IN" sz="1800" dirty="0">
                <a:latin typeface="Aparajita" pitchFamily="34" charset="0"/>
                <a:cs typeface="Aparajita" pitchFamily="34" charset="0"/>
              </a:rPr>
              <a:t>(pp. 167-177). Springer.</a:t>
            </a:r>
          </a:p>
          <a:p>
            <a:r>
              <a:rPr lang="en-IN" sz="1800" dirty="0" err="1">
                <a:latin typeface="Aparajita" pitchFamily="34" charset="0"/>
                <a:cs typeface="Aparajita" pitchFamily="34" charset="0"/>
              </a:rPr>
              <a:t>Tiwari</a:t>
            </a:r>
            <a:r>
              <a:rPr lang="en-IN" sz="1800" dirty="0">
                <a:latin typeface="Aparajita" pitchFamily="34" charset="0"/>
                <a:cs typeface="Aparajita" pitchFamily="34" charset="0"/>
              </a:rPr>
              <a:t>, T. (2016). Profit alert: </a:t>
            </a:r>
            <a:r>
              <a:rPr lang="en-IN" sz="1800" dirty="0" err="1">
                <a:latin typeface="Aparajita" pitchFamily="34" charset="0"/>
                <a:cs typeface="Aparajita" pitchFamily="34" charset="0"/>
              </a:rPr>
              <a:t>Walmart</a:t>
            </a:r>
            <a:r>
              <a:rPr lang="en-IN" sz="1800" dirty="0">
                <a:latin typeface="Aparajita" pitchFamily="34" charset="0"/>
                <a:cs typeface="Aparajita" pitchFamily="34" charset="0"/>
              </a:rPr>
              <a:t> is adopting the </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 right now. </a:t>
            </a:r>
            <a:r>
              <a:rPr lang="en-IN" sz="1800" dirty="0" smtClean="0">
                <a:latin typeface="Aparajita" pitchFamily="34" charset="0"/>
                <a:cs typeface="Aparajita" pitchFamily="34" charset="0"/>
              </a:rPr>
              <a:t>Palm Beach </a:t>
            </a:r>
            <a:r>
              <a:rPr lang="en-IN" sz="1800" dirty="0">
                <a:latin typeface="Aparajita" pitchFamily="34" charset="0"/>
                <a:cs typeface="Aparajita" pitchFamily="34" charset="0"/>
              </a:rPr>
              <a:t>Research Group. palmbeachgroup.com/content/palm-beach-daily/profit-</a:t>
            </a:r>
            <a:r>
              <a:rPr lang="en-IN" sz="1800" dirty="0" err="1">
                <a:latin typeface="Aparajita" pitchFamily="34" charset="0"/>
                <a:cs typeface="Aparajita" pitchFamily="34" charset="0"/>
              </a:rPr>
              <a:t>alertWalmart</a:t>
            </a:r>
            <a:r>
              <a:rPr lang="en-IN" sz="1800" dirty="0">
                <a:latin typeface="Aparajita" pitchFamily="34" charset="0"/>
                <a:cs typeface="Aparajita" pitchFamily="34" charset="0"/>
              </a:rPr>
              <a:t>-is-adopting-the-</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-right-now/32499</a:t>
            </a:r>
          </a:p>
          <a:p>
            <a:r>
              <a:rPr lang="en-IN" sz="1800" dirty="0" err="1">
                <a:latin typeface="Aparajita" pitchFamily="34" charset="0"/>
                <a:cs typeface="Aparajita" pitchFamily="34" charset="0"/>
              </a:rPr>
              <a:t>Tribis</a:t>
            </a:r>
            <a:r>
              <a:rPr lang="en-IN" sz="1800" dirty="0">
                <a:latin typeface="Aparajita" pitchFamily="34" charset="0"/>
                <a:cs typeface="Aparajita" pitchFamily="34" charset="0"/>
              </a:rPr>
              <a:t>, Y., </a:t>
            </a:r>
            <a:r>
              <a:rPr lang="en-IN" sz="1800" dirty="0" err="1">
                <a:latin typeface="Aparajita" pitchFamily="34" charset="0"/>
                <a:cs typeface="Aparajita" pitchFamily="34" charset="0"/>
              </a:rPr>
              <a:t>Bouayad</a:t>
            </a:r>
            <a:r>
              <a:rPr lang="en-IN" sz="1800" dirty="0">
                <a:latin typeface="Aparajita" pitchFamily="34" charset="0"/>
                <a:cs typeface="Aparajita" pitchFamily="34" charset="0"/>
              </a:rPr>
              <a:t>, H., &amp; El </a:t>
            </a:r>
            <a:r>
              <a:rPr lang="en-IN" sz="1800" dirty="0" err="1">
                <a:latin typeface="Aparajita" pitchFamily="34" charset="0"/>
                <a:cs typeface="Aparajita" pitchFamily="34" charset="0"/>
              </a:rPr>
              <a:t>Bouchti</a:t>
            </a:r>
            <a:r>
              <a:rPr lang="en-IN" sz="1800" dirty="0">
                <a:latin typeface="Aparajita" pitchFamily="34" charset="0"/>
                <a:cs typeface="Aparajita" pitchFamily="34" charset="0"/>
              </a:rPr>
              <a:t>, A. (2018). Supply chain management </a:t>
            </a:r>
            <a:r>
              <a:rPr lang="en-IN" sz="1800" dirty="0" smtClean="0">
                <a:latin typeface="Aparajita" pitchFamily="34" charset="0"/>
                <a:cs typeface="Aparajita" pitchFamily="34" charset="0"/>
              </a:rPr>
              <a:t>based on </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 A systematic mapping study. MATEC Web of Conferences, 200, </a:t>
            </a:r>
            <a:r>
              <a:rPr lang="en-IN" sz="1800" dirty="0" smtClean="0">
                <a:latin typeface="Aparajita" pitchFamily="34" charset="0"/>
                <a:cs typeface="Aparajita" pitchFamily="34" charset="0"/>
              </a:rPr>
              <a:t>1-8.doi:10.1051/</a:t>
            </a:r>
            <a:r>
              <a:rPr lang="en-IN" sz="1800" dirty="0" err="1" smtClean="0">
                <a:latin typeface="Aparajita" pitchFamily="34" charset="0"/>
                <a:cs typeface="Aparajita" pitchFamily="34" charset="0"/>
              </a:rPr>
              <a:t>matecconf</a:t>
            </a:r>
            <a:r>
              <a:rPr lang="en-IN" sz="1800" dirty="0" smtClean="0">
                <a:latin typeface="Aparajita" pitchFamily="34" charset="0"/>
                <a:cs typeface="Aparajita" pitchFamily="34" charset="0"/>
              </a:rPr>
              <a:t>/201820000020</a:t>
            </a:r>
            <a:endParaRPr lang="en-IN" sz="1800" dirty="0">
              <a:latin typeface="Aparajita" pitchFamily="34" charset="0"/>
              <a:cs typeface="Aparajita" pitchFamily="34" charset="0"/>
            </a:endParaRPr>
          </a:p>
          <a:p>
            <a:r>
              <a:rPr lang="en-IN" sz="1800" dirty="0">
                <a:latin typeface="Aparajita" pitchFamily="34" charset="0"/>
                <a:cs typeface="Aparajita" pitchFamily="34" charset="0"/>
              </a:rPr>
              <a:t>van </a:t>
            </a:r>
            <a:r>
              <a:rPr lang="en-IN" sz="1800" dirty="0" err="1">
                <a:latin typeface="Aparajita" pitchFamily="34" charset="0"/>
                <a:cs typeface="Aparajita" pitchFamily="34" charset="0"/>
              </a:rPr>
              <a:t>Hilten</a:t>
            </a:r>
            <a:r>
              <a:rPr lang="en-IN" sz="1800" dirty="0">
                <a:latin typeface="Aparajita" pitchFamily="34" charset="0"/>
                <a:cs typeface="Aparajita" pitchFamily="34" charset="0"/>
              </a:rPr>
              <a:t>, M., </a:t>
            </a:r>
            <a:r>
              <a:rPr lang="en-IN" sz="1800" dirty="0" err="1">
                <a:latin typeface="Aparajita" pitchFamily="34" charset="0"/>
                <a:cs typeface="Aparajita" pitchFamily="34" charset="0"/>
              </a:rPr>
              <a:t>Ongena</a:t>
            </a:r>
            <a:r>
              <a:rPr lang="en-IN" sz="1800" dirty="0">
                <a:latin typeface="Aparajita" pitchFamily="34" charset="0"/>
                <a:cs typeface="Aparajita" pitchFamily="34" charset="0"/>
              </a:rPr>
              <a:t>, G., &amp; </a:t>
            </a:r>
            <a:r>
              <a:rPr lang="en-IN" sz="1800" dirty="0" err="1">
                <a:latin typeface="Aparajita" pitchFamily="34" charset="0"/>
                <a:cs typeface="Aparajita" pitchFamily="34" charset="0"/>
              </a:rPr>
              <a:t>Ravesteijn</a:t>
            </a:r>
            <a:r>
              <a:rPr lang="en-IN" sz="1800" dirty="0">
                <a:latin typeface="Aparajita" pitchFamily="34" charset="0"/>
                <a:cs typeface="Aparajita" pitchFamily="34" charset="0"/>
              </a:rPr>
              <a:t>, P. (2020). </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 for Organic </a:t>
            </a:r>
            <a:r>
              <a:rPr lang="en-IN" sz="1800" dirty="0" smtClean="0">
                <a:latin typeface="Aparajita" pitchFamily="34" charset="0"/>
                <a:cs typeface="Aparajita" pitchFamily="34" charset="0"/>
              </a:rPr>
              <a:t>Food Traceability</a:t>
            </a:r>
            <a:r>
              <a:rPr lang="en-IN" sz="1800" dirty="0">
                <a:latin typeface="Aparajita" pitchFamily="34" charset="0"/>
                <a:cs typeface="Aparajita" pitchFamily="34" charset="0"/>
              </a:rPr>
              <a:t>: Case Studies on Drivers and Challenges. Frontiers in </a:t>
            </a:r>
            <a:r>
              <a:rPr lang="en-IN" sz="1800" dirty="0" err="1">
                <a:latin typeface="Aparajita" pitchFamily="34" charset="0"/>
                <a:cs typeface="Aparajita" pitchFamily="34" charset="0"/>
              </a:rPr>
              <a:t>Blockchain</a:t>
            </a:r>
            <a:r>
              <a:rPr lang="en-IN" sz="1800" dirty="0">
                <a:latin typeface="Aparajita" pitchFamily="34" charset="0"/>
                <a:cs typeface="Aparajita" pitchFamily="34" charset="0"/>
              </a:rPr>
              <a:t>, 3, 43.</a:t>
            </a:r>
          </a:p>
        </p:txBody>
      </p:sp>
    </p:spTree>
    <p:extLst>
      <p:ext uri="{BB962C8B-B14F-4D97-AF65-F5344CB8AC3E}">
        <p14:creationId xmlns:p14="http://schemas.microsoft.com/office/powerpoint/2010/main" xmlns="" val="3962849722"/>
      </p:ext>
    </p:extLst>
  </p:cSld>
  <p:clrMapOvr>
    <a:masterClrMapping/>
  </p:clrMapOvr>
  <p:transition>
    <p:wipe dir="d"/>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sz="3600" dirty="0" smtClean="0">
                <a:latin typeface="Aparajita" pitchFamily="34" charset="0"/>
                <a:cs typeface="Aparajita" pitchFamily="34" charset="0"/>
              </a:rPr>
              <a:t>WALMART IMPACT OF ADVANCES IN DATA ANALYSTICS:</a:t>
            </a:r>
            <a:endParaRPr lang="en-IN" sz="3600" dirty="0">
              <a:latin typeface="Aparajita" pitchFamily="34" charset="0"/>
              <a:cs typeface="Aparajita" pitchFamily="34" charset="0"/>
            </a:endParaRPr>
          </a:p>
        </p:txBody>
      </p:sp>
      <p:sp>
        <p:nvSpPr>
          <p:cNvPr id="3" name="Content Placeholder 2"/>
          <p:cNvSpPr>
            <a:spLocks noGrp="1"/>
          </p:cNvSpPr>
          <p:nvPr>
            <p:ph idx="1"/>
          </p:nvPr>
        </p:nvSpPr>
        <p:spPr/>
        <p:txBody>
          <a:bodyPr>
            <a:normAutofit fontScale="85000" lnSpcReduction="20000"/>
          </a:bodyPr>
          <a:lstStyle/>
          <a:p>
            <a:r>
              <a:rPr lang="en-IN" sz="1800" dirty="0" smtClean="0">
                <a:latin typeface="Aparajita" pitchFamily="34" charset="0"/>
                <a:cs typeface="Aparajita" pitchFamily="34" charset="0"/>
              </a:rPr>
              <a:t>CUSTOMER ANALYSTICS:</a:t>
            </a:r>
            <a:endParaRPr lang="en-IN" sz="1800" dirty="0">
              <a:latin typeface="Aparajita" pitchFamily="34" charset="0"/>
              <a:cs typeface="Aparajita" pitchFamily="34" charset="0"/>
            </a:endParaRPr>
          </a:p>
          <a:p>
            <a:r>
              <a:rPr lang="en-IN" sz="1800" dirty="0">
                <a:latin typeface="Aparajita" pitchFamily="34" charset="0"/>
                <a:cs typeface="Aparajita" pitchFamily="34" charset="0"/>
              </a:rPr>
              <a:t>by </a:t>
            </a:r>
            <a:r>
              <a:rPr lang="en-IN" sz="1800" dirty="0" err="1">
                <a:latin typeface="Aparajita" pitchFamily="34" charset="0"/>
                <a:cs typeface="Aparajita" pitchFamily="34" charset="0"/>
              </a:rPr>
              <a:t>analyzing</a:t>
            </a:r>
            <a:r>
              <a:rPr lang="en-IN" sz="1800" dirty="0">
                <a:latin typeface="Aparajita" pitchFamily="34" charset="0"/>
                <a:cs typeface="Aparajita" pitchFamily="34" charset="0"/>
              </a:rPr>
              <a:t> vast amounts of customer data , including purchase history , demographics , and online browsing patterns , </a:t>
            </a:r>
            <a:r>
              <a:rPr lang="en-IN" sz="1800" dirty="0" err="1">
                <a:latin typeface="Aparajita" pitchFamily="34" charset="0"/>
                <a:cs typeface="Aparajita" pitchFamily="34" charset="0"/>
              </a:rPr>
              <a:t>walmart</a:t>
            </a:r>
            <a:r>
              <a:rPr lang="en-IN" sz="1800" dirty="0">
                <a:latin typeface="Aparajita" pitchFamily="34" charset="0"/>
                <a:cs typeface="Aparajita" pitchFamily="34" charset="0"/>
              </a:rPr>
              <a:t> can identify customer </a:t>
            </a:r>
            <a:r>
              <a:rPr lang="en-IN" sz="1800" dirty="0" err="1">
                <a:latin typeface="Aparajita" pitchFamily="34" charset="0"/>
                <a:cs typeface="Aparajita" pitchFamily="34" charset="0"/>
              </a:rPr>
              <a:t>prefrences</a:t>
            </a:r>
            <a:r>
              <a:rPr lang="en-IN" sz="1800" dirty="0">
                <a:latin typeface="Aparajita" pitchFamily="34" charset="0"/>
                <a:cs typeface="Aparajita" pitchFamily="34" charset="0"/>
              </a:rPr>
              <a:t> and shopping habits</a:t>
            </a:r>
          </a:p>
          <a:p>
            <a:endParaRPr lang="en-IN" sz="1800" dirty="0">
              <a:latin typeface="Aparajita" pitchFamily="34" charset="0"/>
              <a:cs typeface="Aparajita" pitchFamily="34" charset="0"/>
            </a:endParaRPr>
          </a:p>
          <a:p>
            <a:r>
              <a:rPr lang="en-IN" sz="1800" dirty="0" smtClean="0">
                <a:latin typeface="Aparajita" pitchFamily="34" charset="0"/>
                <a:cs typeface="Aparajita" pitchFamily="34" charset="0"/>
              </a:rPr>
              <a:t>INVENTORY MANAGEMENT :</a:t>
            </a:r>
            <a:endParaRPr lang="en-IN" sz="1800" dirty="0">
              <a:latin typeface="Aparajita" pitchFamily="34" charset="0"/>
              <a:cs typeface="Aparajita" pitchFamily="34" charset="0"/>
            </a:endParaRPr>
          </a:p>
          <a:p>
            <a:r>
              <a:rPr lang="en-IN" sz="1800" dirty="0" err="1">
                <a:latin typeface="Aparajita" pitchFamily="34" charset="0"/>
                <a:cs typeface="Aparajita" pitchFamily="34" charset="0"/>
              </a:rPr>
              <a:t>walmart</a:t>
            </a:r>
            <a:r>
              <a:rPr lang="en-IN" sz="1800" dirty="0">
                <a:latin typeface="Aparajita" pitchFamily="34" charset="0"/>
                <a:cs typeface="Aparajita" pitchFamily="34" charset="0"/>
              </a:rPr>
              <a:t> utilizes big data analytics to optimizes its inventory </a:t>
            </a:r>
            <a:r>
              <a:rPr lang="en-IN" sz="1800" dirty="0" err="1">
                <a:latin typeface="Aparajita" pitchFamily="34" charset="0"/>
                <a:cs typeface="Aparajita" pitchFamily="34" charset="0"/>
              </a:rPr>
              <a:t>managment</a:t>
            </a:r>
            <a:r>
              <a:rPr lang="en-IN" sz="1800" dirty="0">
                <a:latin typeface="Aparajita" pitchFamily="34" charset="0"/>
                <a:cs typeface="Aparajita" pitchFamily="34" charset="0"/>
              </a:rPr>
              <a:t> process </a:t>
            </a:r>
          </a:p>
          <a:p>
            <a:endParaRPr lang="en-IN" sz="1800" dirty="0">
              <a:latin typeface="Aparajita" pitchFamily="34" charset="0"/>
              <a:cs typeface="Aparajita" pitchFamily="34" charset="0"/>
            </a:endParaRPr>
          </a:p>
          <a:p>
            <a:r>
              <a:rPr lang="en-IN" sz="1800" dirty="0" smtClean="0">
                <a:latin typeface="Aparajita" pitchFamily="34" charset="0"/>
                <a:cs typeface="Aparajita" pitchFamily="34" charset="0"/>
              </a:rPr>
              <a:t>PRICE OPTIMIZATION :</a:t>
            </a:r>
            <a:endParaRPr lang="en-IN" sz="1800" dirty="0">
              <a:latin typeface="Aparajita" pitchFamily="34" charset="0"/>
              <a:cs typeface="Aparajita" pitchFamily="34" charset="0"/>
            </a:endParaRPr>
          </a:p>
          <a:p>
            <a:r>
              <a:rPr lang="en-IN" sz="1800" dirty="0">
                <a:latin typeface="Aparajita" pitchFamily="34" charset="0"/>
                <a:cs typeface="Aparajita" pitchFamily="34" charset="0"/>
              </a:rPr>
              <a:t>big data analytics allows </a:t>
            </a:r>
            <a:r>
              <a:rPr lang="en-IN" sz="1800" dirty="0" err="1">
                <a:latin typeface="Aparajita" pitchFamily="34" charset="0"/>
                <a:cs typeface="Aparajita" pitchFamily="34" charset="0"/>
              </a:rPr>
              <a:t>walmart</a:t>
            </a:r>
            <a:r>
              <a:rPr lang="en-IN" sz="1800" dirty="0">
                <a:latin typeface="Aparajita" pitchFamily="34" charset="0"/>
                <a:cs typeface="Aparajita" pitchFamily="34" charset="0"/>
              </a:rPr>
              <a:t> to </a:t>
            </a:r>
            <a:r>
              <a:rPr lang="en-IN" sz="1800" dirty="0" err="1">
                <a:latin typeface="Aparajita" pitchFamily="34" charset="0"/>
                <a:cs typeface="Aparajita" pitchFamily="34" charset="0"/>
              </a:rPr>
              <a:t>analyze</a:t>
            </a:r>
            <a:r>
              <a:rPr lang="en-IN" sz="1800" dirty="0">
                <a:latin typeface="Aparajita" pitchFamily="34" charset="0"/>
                <a:cs typeface="Aparajita" pitchFamily="34" charset="0"/>
              </a:rPr>
              <a:t> competitor pricing customer purchasing patterns and market trends to optimize its pricing </a:t>
            </a:r>
            <a:r>
              <a:rPr lang="en-IN" sz="1800" dirty="0" err="1">
                <a:latin typeface="Aparajita" pitchFamily="34" charset="0"/>
                <a:cs typeface="Aparajita" pitchFamily="34" charset="0"/>
              </a:rPr>
              <a:t>stretagy</a:t>
            </a:r>
            <a:endParaRPr lang="en-IN" sz="1800" dirty="0">
              <a:latin typeface="Aparajita" pitchFamily="34" charset="0"/>
              <a:cs typeface="Aparajita" pitchFamily="34" charset="0"/>
            </a:endParaRPr>
          </a:p>
          <a:p>
            <a:endParaRPr lang="en-IN" sz="1800" dirty="0">
              <a:latin typeface="Aparajita" pitchFamily="34" charset="0"/>
              <a:cs typeface="Aparajita" pitchFamily="34" charset="0"/>
            </a:endParaRPr>
          </a:p>
          <a:p>
            <a:r>
              <a:rPr lang="en-IN" sz="1800" dirty="0" smtClean="0">
                <a:latin typeface="Aparajita" pitchFamily="34" charset="0"/>
                <a:cs typeface="Aparajita" pitchFamily="34" charset="0"/>
              </a:rPr>
              <a:t>SUPPLY CHAIN MANAGEMNET :</a:t>
            </a:r>
            <a:endParaRPr lang="en-IN" sz="1800" dirty="0">
              <a:latin typeface="Aparajita" pitchFamily="34" charset="0"/>
              <a:cs typeface="Aparajita" pitchFamily="34" charset="0"/>
            </a:endParaRPr>
          </a:p>
          <a:p>
            <a:r>
              <a:rPr lang="en-IN" sz="1800" dirty="0" err="1">
                <a:latin typeface="Aparajita" pitchFamily="34" charset="0"/>
                <a:cs typeface="Aparajita" pitchFamily="34" charset="0"/>
              </a:rPr>
              <a:t>walmart</a:t>
            </a:r>
            <a:r>
              <a:rPr lang="en-IN" sz="1800" dirty="0">
                <a:latin typeface="Aparajita" pitchFamily="34" charset="0"/>
                <a:cs typeface="Aparajita" pitchFamily="34" charset="0"/>
              </a:rPr>
              <a:t> supply chain is extensive and complex involving multiple suppliers distribution </a:t>
            </a:r>
            <a:r>
              <a:rPr lang="en-IN" sz="1800" dirty="0" err="1">
                <a:latin typeface="Aparajita" pitchFamily="34" charset="0"/>
                <a:cs typeface="Aparajita" pitchFamily="34" charset="0"/>
              </a:rPr>
              <a:t>centers</a:t>
            </a:r>
            <a:r>
              <a:rPr lang="en-IN" sz="1800" dirty="0">
                <a:latin typeface="Aparajita" pitchFamily="34" charset="0"/>
                <a:cs typeface="Aparajita" pitchFamily="34" charset="0"/>
              </a:rPr>
              <a:t> and transportation networks</a:t>
            </a:r>
          </a:p>
          <a:p>
            <a:endParaRPr lang="en-IN" sz="1800" dirty="0">
              <a:latin typeface="Aparajita" pitchFamily="34" charset="0"/>
              <a:cs typeface="Aparajita" pitchFamily="34" charset="0"/>
            </a:endParaRPr>
          </a:p>
          <a:p>
            <a:r>
              <a:rPr lang="en-IN" sz="1800" dirty="0" smtClean="0">
                <a:latin typeface="Aparajita" pitchFamily="34" charset="0"/>
                <a:cs typeface="Aparajita" pitchFamily="34" charset="0"/>
              </a:rPr>
              <a:t>SOCIAL MEDIA ANALYSTICS :</a:t>
            </a:r>
            <a:endParaRPr lang="en-IN" sz="1800" dirty="0">
              <a:latin typeface="Aparajita" pitchFamily="34" charset="0"/>
              <a:cs typeface="Aparajita" pitchFamily="34" charset="0"/>
            </a:endParaRPr>
          </a:p>
          <a:p>
            <a:r>
              <a:rPr lang="en-IN" sz="1800" dirty="0" err="1" smtClean="0">
                <a:latin typeface="Aparajita" pitchFamily="34" charset="0"/>
                <a:cs typeface="Aparajita" pitchFamily="34" charset="0"/>
              </a:rPr>
              <a:t>Walmart</a:t>
            </a:r>
            <a:r>
              <a:rPr lang="en-IN" sz="1800" dirty="0" smtClean="0">
                <a:latin typeface="Aparajita" pitchFamily="34" charset="0"/>
                <a:cs typeface="Aparajita" pitchFamily="34" charset="0"/>
              </a:rPr>
              <a:t>  </a:t>
            </a:r>
            <a:r>
              <a:rPr lang="en-IN" sz="1800" dirty="0">
                <a:latin typeface="Aparajita" pitchFamily="34" charset="0"/>
                <a:cs typeface="Aparajita" pitchFamily="34" charset="0"/>
              </a:rPr>
              <a:t>also leverage social media data to gain insights into customer sentiment preferences and trends </a:t>
            </a:r>
          </a:p>
          <a:p>
            <a:endParaRPr lang="en-IN" sz="1800" dirty="0">
              <a:latin typeface="Aparajita" pitchFamily="34" charset="0"/>
              <a:cs typeface="Aparajita" pitchFamily="34" charset="0"/>
            </a:endParaRPr>
          </a:p>
        </p:txBody>
      </p:sp>
    </p:spTree>
    <p:extLst>
      <p:ext uri="{BB962C8B-B14F-4D97-AF65-F5344CB8AC3E}">
        <p14:creationId xmlns:p14="http://schemas.microsoft.com/office/powerpoint/2010/main" xmlns="" val="3053468280"/>
      </p:ext>
    </p:extLst>
  </p:cSld>
  <p:clrMapOvr>
    <a:masterClrMapping/>
  </p:clrMapOvr>
  <p:transition>
    <p:wipe dir="d"/>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latin typeface="Aparajita" pitchFamily="34" charset="0"/>
                <a:cs typeface="Aparajita" pitchFamily="34" charset="0"/>
              </a:rPr>
              <a:t>REFRENCES :</a:t>
            </a:r>
            <a:endParaRPr lang="en-IN" dirty="0">
              <a:latin typeface="Aparajita" pitchFamily="34" charset="0"/>
              <a:cs typeface="Aparajita" pitchFamily="34" charset="0"/>
            </a:endParaRPr>
          </a:p>
        </p:txBody>
      </p:sp>
      <p:sp>
        <p:nvSpPr>
          <p:cNvPr id="3" name="Content Placeholder 2"/>
          <p:cNvSpPr>
            <a:spLocks noGrp="1"/>
          </p:cNvSpPr>
          <p:nvPr>
            <p:ph idx="1"/>
          </p:nvPr>
        </p:nvSpPr>
        <p:spPr/>
        <p:txBody>
          <a:bodyPr>
            <a:normAutofit fontScale="62500" lnSpcReduction="20000"/>
          </a:bodyPr>
          <a:lstStyle/>
          <a:p>
            <a:r>
              <a:rPr lang="en-IN" sz="1800" dirty="0" smtClean="0">
                <a:latin typeface="Aparajita" pitchFamily="34" charset="0"/>
                <a:cs typeface="Aparajita" pitchFamily="34" charset="0"/>
              </a:rPr>
              <a:t>[1]M</a:t>
            </a:r>
            <a:r>
              <a:rPr lang="en-IN" sz="1800" dirty="0">
                <a:latin typeface="Aparajita" pitchFamily="34" charset="0"/>
                <a:cs typeface="Aparajita" pitchFamily="34" charset="0"/>
              </a:rPr>
              <a:t>. Franco-Santos and M. Bourne, “The impact of performance </a:t>
            </a:r>
            <a:r>
              <a:rPr lang="en-IN" sz="1800" dirty="0" smtClean="0">
                <a:latin typeface="Aparajita" pitchFamily="34" charset="0"/>
                <a:cs typeface="Aparajita" pitchFamily="34" charset="0"/>
              </a:rPr>
              <a:t>targets on </a:t>
            </a:r>
            <a:r>
              <a:rPr lang="en-IN" sz="1800" dirty="0">
                <a:latin typeface="Aparajita" pitchFamily="34" charset="0"/>
                <a:cs typeface="Aparajita" pitchFamily="34" charset="0"/>
              </a:rPr>
              <a:t>behaviour: a close look at sales force contexts,” Research </a:t>
            </a:r>
            <a:r>
              <a:rPr lang="en-IN" sz="1800" dirty="0" smtClean="0">
                <a:latin typeface="Aparajita" pitchFamily="34" charset="0"/>
                <a:cs typeface="Aparajita" pitchFamily="34" charset="0"/>
              </a:rPr>
              <a:t>executive summaries </a:t>
            </a:r>
            <a:r>
              <a:rPr lang="en-IN" sz="1800" dirty="0">
                <a:latin typeface="Aparajita" pitchFamily="34" charset="0"/>
                <a:cs typeface="Aparajita" pitchFamily="34" charset="0"/>
              </a:rPr>
              <a:t>series, vol. 5, 2009.</a:t>
            </a:r>
          </a:p>
          <a:p>
            <a:r>
              <a:rPr lang="en-IN" sz="1800" dirty="0">
                <a:latin typeface="Aparajita" pitchFamily="34" charset="0"/>
                <a:cs typeface="Aparajita" pitchFamily="34" charset="0"/>
              </a:rPr>
              <a:t>[2] D. Silverman, Interpreting Qualitative Data: Methods for </a:t>
            </a:r>
            <a:r>
              <a:rPr lang="en-IN" sz="1800" dirty="0" err="1" smtClean="0">
                <a:latin typeface="Aparajita" pitchFamily="34" charset="0"/>
                <a:cs typeface="Aparajita" pitchFamily="34" charset="0"/>
              </a:rPr>
              <a:t>Analyzing</a:t>
            </a:r>
            <a:r>
              <a:rPr lang="en-IN" sz="1800" dirty="0" smtClean="0">
                <a:latin typeface="Aparajita" pitchFamily="34" charset="0"/>
                <a:cs typeface="Aparajita" pitchFamily="34" charset="0"/>
              </a:rPr>
              <a:t> Talk</a:t>
            </a:r>
            <a:r>
              <a:rPr lang="en-IN" sz="1800" dirty="0">
                <a:latin typeface="Aparajita" pitchFamily="34" charset="0"/>
                <a:cs typeface="Aparajita" pitchFamily="34" charset="0"/>
              </a:rPr>
              <a:t>, Text and Interaction 3rd Ed. Text and Interaction, </a:t>
            </a:r>
            <a:r>
              <a:rPr lang="en-IN" sz="1800" dirty="0" smtClean="0">
                <a:latin typeface="Aparajita" pitchFamily="34" charset="0"/>
                <a:cs typeface="Aparajita" pitchFamily="34" charset="0"/>
              </a:rPr>
              <a:t>Sage Publications </a:t>
            </a:r>
            <a:r>
              <a:rPr lang="en-IN" sz="1800" dirty="0">
                <a:latin typeface="Aparajita" pitchFamily="34" charset="0"/>
                <a:cs typeface="Aparajita" pitchFamily="34" charset="0"/>
              </a:rPr>
              <a:t>Ltd: Methods for </a:t>
            </a:r>
            <a:r>
              <a:rPr lang="en-IN" sz="1800" dirty="0" err="1">
                <a:latin typeface="Aparajita" pitchFamily="34" charset="0"/>
                <a:cs typeface="Aparajita" pitchFamily="34" charset="0"/>
              </a:rPr>
              <a:t>Analyzing</a:t>
            </a:r>
            <a:r>
              <a:rPr lang="en-IN" sz="1800" dirty="0">
                <a:latin typeface="Aparajita" pitchFamily="34" charset="0"/>
                <a:cs typeface="Aparajita" pitchFamily="34" charset="0"/>
              </a:rPr>
              <a:t> Talk, 2006.</a:t>
            </a:r>
          </a:p>
          <a:p>
            <a:r>
              <a:rPr lang="en-IN" sz="1800" dirty="0">
                <a:latin typeface="Aparajita" pitchFamily="34" charset="0"/>
                <a:cs typeface="Aparajita" pitchFamily="34" charset="0"/>
              </a:rPr>
              <a:t>[3] UBM. (2003) Big Data analytics: Descriptive vs. predictive </a:t>
            </a:r>
            <a:r>
              <a:rPr lang="en-IN" sz="1800" dirty="0" smtClean="0">
                <a:latin typeface="Aparajita" pitchFamily="34" charset="0"/>
                <a:cs typeface="Aparajita" pitchFamily="34" charset="0"/>
              </a:rPr>
              <a:t>vs. prescriptive</a:t>
            </a:r>
            <a:r>
              <a:rPr lang="en-IN" sz="1800" dirty="0">
                <a:latin typeface="Aparajita" pitchFamily="34" charset="0"/>
                <a:cs typeface="Aparajita" pitchFamily="34" charset="0"/>
              </a:rPr>
              <a:t>. [Accessed 17 September 2017]. [Online]. </a:t>
            </a:r>
            <a:r>
              <a:rPr lang="en-IN" sz="1800" dirty="0" err="1" smtClean="0">
                <a:latin typeface="Aparajita" pitchFamily="34" charset="0"/>
                <a:cs typeface="Aparajita" pitchFamily="34" charset="0"/>
              </a:rPr>
              <a:t>Available:www.informationweek.com</a:t>
            </a:r>
            <a:r>
              <a:rPr lang="en-IN" sz="1800" dirty="0" smtClean="0">
                <a:latin typeface="Aparajita" pitchFamily="34" charset="0"/>
                <a:cs typeface="Aparajita" pitchFamily="34" charset="0"/>
              </a:rPr>
              <a:t>/about-us/d/d-id/705542</a:t>
            </a:r>
            <a:endParaRPr lang="en-IN" sz="1800" dirty="0">
              <a:latin typeface="Aparajita" pitchFamily="34" charset="0"/>
              <a:cs typeface="Aparajita" pitchFamily="34" charset="0"/>
            </a:endParaRPr>
          </a:p>
          <a:p>
            <a:r>
              <a:rPr lang="en-IN" sz="1800" dirty="0">
                <a:latin typeface="Aparajita" pitchFamily="34" charset="0"/>
                <a:cs typeface="Aparajita" pitchFamily="34" charset="0"/>
              </a:rPr>
              <a:t>[4] A. S. </a:t>
            </a:r>
            <a:r>
              <a:rPr lang="en-IN" sz="1800" dirty="0" err="1">
                <a:latin typeface="Aparajita" pitchFamily="34" charset="0"/>
                <a:cs typeface="Aparajita" pitchFamily="34" charset="0"/>
              </a:rPr>
              <a:t>Harsoor</a:t>
            </a:r>
            <a:r>
              <a:rPr lang="en-IN" sz="1800" dirty="0">
                <a:latin typeface="Aparajita" pitchFamily="34" charset="0"/>
                <a:cs typeface="Aparajita" pitchFamily="34" charset="0"/>
              </a:rPr>
              <a:t> and A. </a:t>
            </a:r>
            <a:r>
              <a:rPr lang="en-IN" sz="1800" dirty="0" err="1">
                <a:latin typeface="Aparajita" pitchFamily="34" charset="0"/>
                <a:cs typeface="Aparajita" pitchFamily="34" charset="0"/>
              </a:rPr>
              <a:t>Patil</a:t>
            </a:r>
            <a:r>
              <a:rPr lang="en-IN" sz="1800" dirty="0">
                <a:latin typeface="Aparajita" pitchFamily="34" charset="0"/>
                <a:cs typeface="Aparajita" pitchFamily="34" charset="0"/>
              </a:rPr>
              <a:t>, “Forecast of sales of </a:t>
            </a:r>
            <a:r>
              <a:rPr lang="en-IN" sz="1800" dirty="0" err="1">
                <a:latin typeface="Aparajita" pitchFamily="34" charset="0"/>
                <a:cs typeface="Aparajita" pitchFamily="34" charset="0"/>
              </a:rPr>
              <a:t>walmart</a:t>
            </a:r>
            <a:r>
              <a:rPr lang="en-IN" sz="1800" dirty="0">
                <a:latin typeface="Aparajita" pitchFamily="34" charset="0"/>
                <a:cs typeface="Aparajita" pitchFamily="34" charset="0"/>
              </a:rPr>
              <a:t> store </a:t>
            </a:r>
            <a:r>
              <a:rPr lang="en-IN" sz="1800" dirty="0" smtClean="0">
                <a:latin typeface="Aparajita" pitchFamily="34" charset="0"/>
                <a:cs typeface="Aparajita" pitchFamily="34" charset="0"/>
              </a:rPr>
              <a:t>using Big </a:t>
            </a:r>
            <a:r>
              <a:rPr lang="en-IN" sz="1800" dirty="0">
                <a:latin typeface="Aparajita" pitchFamily="34" charset="0"/>
                <a:cs typeface="Aparajita" pitchFamily="34" charset="0"/>
              </a:rPr>
              <a:t>Data application,” International Journal of Research in </a:t>
            </a:r>
            <a:r>
              <a:rPr lang="en-IN" sz="1800" dirty="0" smtClean="0">
                <a:latin typeface="Aparajita" pitchFamily="34" charset="0"/>
                <a:cs typeface="Aparajita" pitchFamily="34" charset="0"/>
              </a:rPr>
              <a:t>Engineering and </a:t>
            </a:r>
            <a:r>
              <a:rPr lang="en-IN" sz="1800" dirty="0">
                <a:latin typeface="Aparajita" pitchFamily="34" charset="0"/>
                <a:cs typeface="Aparajita" pitchFamily="34" charset="0"/>
              </a:rPr>
              <a:t>Technology, vol. 4, p. 6, June 2015.</a:t>
            </a:r>
          </a:p>
          <a:p>
            <a:r>
              <a:rPr lang="en-IN" sz="1800" dirty="0">
                <a:latin typeface="Aparajita" pitchFamily="34" charset="0"/>
                <a:cs typeface="Aparajita" pitchFamily="34" charset="0"/>
              </a:rPr>
              <a:t>[5] M. </a:t>
            </a:r>
            <a:r>
              <a:rPr lang="en-IN" sz="1800" dirty="0" err="1">
                <a:latin typeface="Aparajita" pitchFamily="34" charset="0"/>
                <a:cs typeface="Aparajita" pitchFamily="34" charset="0"/>
              </a:rPr>
              <a:t>Zaharia</a:t>
            </a:r>
            <a:r>
              <a:rPr lang="en-IN" sz="1800" dirty="0">
                <a:latin typeface="Aparajita" pitchFamily="34" charset="0"/>
                <a:cs typeface="Aparajita" pitchFamily="34" charset="0"/>
              </a:rPr>
              <a:t>, M. </a:t>
            </a:r>
            <a:r>
              <a:rPr lang="en-IN" sz="1800" dirty="0" err="1">
                <a:latin typeface="Aparajita" pitchFamily="34" charset="0"/>
                <a:cs typeface="Aparajita" pitchFamily="34" charset="0"/>
              </a:rPr>
              <a:t>Chowdhury</a:t>
            </a:r>
            <a:r>
              <a:rPr lang="en-IN" sz="1800" dirty="0">
                <a:latin typeface="Aparajita" pitchFamily="34" charset="0"/>
                <a:cs typeface="Aparajita" pitchFamily="34" charset="0"/>
              </a:rPr>
              <a:t>, T. Das, A. Dave, J. Ma, M. </a:t>
            </a:r>
            <a:r>
              <a:rPr lang="en-IN" sz="1800" dirty="0" err="1">
                <a:latin typeface="Aparajita" pitchFamily="34" charset="0"/>
                <a:cs typeface="Aparajita" pitchFamily="34" charset="0"/>
              </a:rPr>
              <a:t>Mccauley</a:t>
            </a:r>
            <a:r>
              <a:rPr lang="en-IN" sz="1800" dirty="0">
                <a:latin typeface="Aparajita" pitchFamily="34" charset="0"/>
                <a:cs typeface="Aparajita" pitchFamily="34" charset="0"/>
              </a:rPr>
              <a:t>, M. </a:t>
            </a:r>
            <a:r>
              <a:rPr lang="en-IN" sz="1800" dirty="0" err="1" smtClean="0">
                <a:latin typeface="Aparajita" pitchFamily="34" charset="0"/>
                <a:cs typeface="Aparajita" pitchFamily="34" charset="0"/>
              </a:rPr>
              <a:t>J.Franklin</a:t>
            </a:r>
            <a:r>
              <a:rPr lang="en-IN" sz="1800" dirty="0">
                <a:latin typeface="Aparajita" pitchFamily="34" charset="0"/>
                <a:cs typeface="Aparajita" pitchFamily="34" charset="0"/>
              </a:rPr>
              <a:t>, S. </a:t>
            </a:r>
            <a:r>
              <a:rPr lang="en-IN" sz="1800" dirty="0" err="1">
                <a:latin typeface="Aparajita" pitchFamily="34" charset="0"/>
                <a:cs typeface="Aparajita" pitchFamily="34" charset="0"/>
              </a:rPr>
              <a:t>Shenker</a:t>
            </a:r>
            <a:r>
              <a:rPr lang="en-IN" sz="1800" dirty="0">
                <a:latin typeface="Aparajita" pitchFamily="34" charset="0"/>
                <a:cs typeface="Aparajita" pitchFamily="34" charset="0"/>
              </a:rPr>
              <a:t>, and I. </a:t>
            </a:r>
            <a:r>
              <a:rPr lang="en-IN" sz="1800" dirty="0" err="1">
                <a:latin typeface="Aparajita" pitchFamily="34" charset="0"/>
                <a:cs typeface="Aparajita" pitchFamily="34" charset="0"/>
              </a:rPr>
              <a:t>Stoica</a:t>
            </a:r>
            <a:r>
              <a:rPr lang="en-IN" sz="1800" dirty="0">
                <a:latin typeface="Aparajita" pitchFamily="34" charset="0"/>
                <a:cs typeface="Aparajita" pitchFamily="34" charset="0"/>
              </a:rPr>
              <a:t>, “Fast and interactive analytics over</a:t>
            </a:r>
          </a:p>
          <a:p>
            <a:r>
              <a:rPr lang="en-IN" sz="1800" dirty="0" err="1">
                <a:latin typeface="Aparajita" pitchFamily="34" charset="0"/>
                <a:cs typeface="Aparajita" pitchFamily="34" charset="0"/>
              </a:rPr>
              <a:t>Hadoop</a:t>
            </a:r>
            <a:r>
              <a:rPr lang="en-IN" sz="1800" dirty="0">
                <a:latin typeface="Aparajita" pitchFamily="34" charset="0"/>
                <a:cs typeface="Aparajita" pitchFamily="34" charset="0"/>
              </a:rPr>
              <a:t> data with Spark,” </a:t>
            </a:r>
            <a:r>
              <a:rPr lang="en-IN" sz="1800" dirty="0" err="1">
                <a:latin typeface="Aparajita" pitchFamily="34" charset="0"/>
                <a:cs typeface="Aparajita" pitchFamily="34" charset="0"/>
              </a:rPr>
              <a:t>Usenix</a:t>
            </a:r>
            <a:r>
              <a:rPr lang="en-IN" sz="1800" dirty="0">
                <a:latin typeface="Aparajita" pitchFamily="34" charset="0"/>
                <a:cs typeface="Aparajita" pitchFamily="34" charset="0"/>
              </a:rPr>
              <a:t> - The Advanced Computing </a:t>
            </a:r>
            <a:r>
              <a:rPr lang="en-IN" sz="1800" dirty="0" smtClean="0">
                <a:latin typeface="Aparajita" pitchFamily="34" charset="0"/>
                <a:cs typeface="Aparajita" pitchFamily="34" charset="0"/>
              </a:rPr>
              <a:t>Systems Association</a:t>
            </a:r>
            <a:r>
              <a:rPr lang="en-IN" sz="1800" dirty="0">
                <a:latin typeface="Aparajita" pitchFamily="34" charset="0"/>
                <a:cs typeface="Aparajita" pitchFamily="34" charset="0"/>
              </a:rPr>
              <a:t>, 2012.</a:t>
            </a:r>
          </a:p>
          <a:p>
            <a:r>
              <a:rPr lang="en-IN" sz="1800" dirty="0">
                <a:latin typeface="Aparajita" pitchFamily="34" charset="0"/>
                <a:cs typeface="Aparajita" pitchFamily="34" charset="0"/>
              </a:rPr>
              <a:t>[6] J. Dean and S. </a:t>
            </a:r>
            <a:r>
              <a:rPr lang="en-IN" sz="1800" dirty="0" err="1">
                <a:latin typeface="Aparajita" pitchFamily="34" charset="0"/>
                <a:cs typeface="Aparajita" pitchFamily="34" charset="0"/>
              </a:rPr>
              <a:t>Ghemawat</a:t>
            </a:r>
            <a:r>
              <a:rPr lang="en-IN" sz="1800" dirty="0">
                <a:latin typeface="Aparajita" pitchFamily="34" charset="0"/>
                <a:cs typeface="Aparajita" pitchFamily="34" charset="0"/>
              </a:rPr>
              <a:t>, </a:t>
            </a:r>
            <a:r>
              <a:rPr lang="en-IN" sz="1800" dirty="0" err="1">
                <a:latin typeface="Aparajita" pitchFamily="34" charset="0"/>
                <a:cs typeface="Aparajita" pitchFamily="34" charset="0"/>
              </a:rPr>
              <a:t>MapReduce</a:t>
            </a:r>
            <a:r>
              <a:rPr lang="en-IN" sz="1800" dirty="0">
                <a:latin typeface="Aparajita" pitchFamily="34" charset="0"/>
                <a:cs typeface="Aparajita" pitchFamily="34" charset="0"/>
              </a:rPr>
              <a:t>: simplified data processing </a:t>
            </a:r>
            <a:r>
              <a:rPr lang="en-IN" sz="1800" dirty="0" smtClean="0">
                <a:latin typeface="Aparajita" pitchFamily="34" charset="0"/>
                <a:cs typeface="Aparajita" pitchFamily="34" charset="0"/>
              </a:rPr>
              <a:t>on large </a:t>
            </a:r>
            <a:r>
              <a:rPr lang="en-IN" sz="1800" dirty="0">
                <a:latin typeface="Aparajita" pitchFamily="34" charset="0"/>
                <a:cs typeface="Aparajita" pitchFamily="34" charset="0"/>
              </a:rPr>
              <a:t>clusters. Association for Computing Machinery, 2008.</a:t>
            </a:r>
          </a:p>
          <a:p>
            <a:r>
              <a:rPr lang="en-IN" sz="1800" dirty="0">
                <a:latin typeface="Aparajita" pitchFamily="34" charset="0"/>
                <a:cs typeface="Aparajita" pitchFamily="34" charset="0"/>
              </a:rPr>
              <a:t>[7] A. </a:t>
            </a:r>
            <a:r>
              <a:rPr lang="en-IN" sz="1800" dirty="0" err="1">
                <a:latin typeface="Aparajita" pitchFamily="34" charset="0"/>
                <a:cs typeface="Aparajita" pitchFamily="34" charset="0"/>
              </a:rPr>
              <a:t>Katal</a:t>
            </a:r>
            <a:r>
              <a:rPr lang="en-IN" sz="1800" dirty="0">
                <a:latin typeface="Aparajita" pitchFamily="34" charset="0"/>
                <a:cs typeface="Aparajita" pitchFamily="34" charset="0"/>
              </a:rPr>
              <a:t>, M. </a:t>
            </a:r>
            <a:r>
              <a:rPr lang="en-IN" sz="1800" dirty="0" err="1">
                <a:latin typeface="Aparajita" pitchFamily="34" charset="0"/>
                <a:cs typeface="Aparajita" pitchFamily="34" charset="0"/>
              </a:rPr>
              <a:t>Wazid</a:t>
            </a:r>
            <a:r>
              <a:rPr lang="en-IN" sz="1800" dirty="0">
                <a:latin typeface="Aparajita" pitchFamily="34" charset="0"/>
                <a:cs typeface="Aparajita" pitchFamily="34" charset="0"/>
              </a:rPr>
              <a:t>, and R. H. </a:t>
            </a:r>
            <a:r>
              <a:rPr lang="en-IN" sz="1800" dirty="0" err="1">
                <a:latin typeface="Aparajita" pitchFamily="34" charset="0"/>
                <a:cs typeface="Aparajita" pitchFamily="34" charset="0"/>
              </a:rPr>
              <a:t>Goudar</a:t>
            </a:r>
            <a:r>
              <a:rPr lang="en-IN" sz="1800" dirty="0">
                <a:latin typeface="Aparajita" pitchFamily="34" charset="0"/>
                <a:cs typeface="Aparajita" pitchFamily="34" charset="0"/>
              </a:rPr>
              <a:t>, Big Data: Issues, </a:t>
            </a:r>
            <a:r>
              <a:rPr lang="en-IN" sz="1800" dirty="0" err="1" smtClean="0">
                <a:latin typeface="Aparajita" pitchFamily="34" charset="0"/>
                <a:cs typeface="Aparajita" pitchFamily="34" charset="0"/>
              </a:rPr>
              <a:t>Challenges,Tools</a:t>
            </a:r>
            <a:r>
              <a:rPr lang="en-IN" sz="1800" dirty="0" smtClean="0">
                <a:latin typeface="Aparajita" pitchFamily="34" charset="0"/>
                <a:cs typeface="Aparajita" pitchFamily="34" charset="0"/>
              </a:rPr>
              <a:t> </a:t>
            </a:r>
            <a:r>
              <a:rPr lang="en-IN" sz="1800" dirty="0">
                <a:latin typeface="Aparajita" pitchFamily="34" charset="0"/>
                <a:cs typeface="Aparajita" pitchFamily="34" charset="0"/>
              </a:rPr>
              <a:t>and Good Practices, 2013.</a:t>
            </a:r>
          </a:p>
          <a:p>
            <a:r>
              <a:rPr lang="en-IN" sz="1800" dirty="0">
                <a:latin typeface="Aparajita" pitchFamily="34" charset="0"/>
                <a:cs typeface="Aparajita" pitchFamily="34" charset="0"/>
              </a:rPr>
              <a:t>[8] P. A. </a:t>
            </a:r>
            <a:r>
              <a:rPr lang="en-IN" sz="1800" dirty="0" err="1">
                <a:latin typeface="Aparajita" pitchFamily="34" charset="0"/>
                <a:cs typeface="Aparajita" pitchFamily="34" charset="0"/>
              </a:rPr>
              <a:t>Riyaz</a:t>
            </a:r>
            <a:r>
              <a:rPr lang="en-IN" sz="1800" dirty="0">
                <a:latin typeface="Aparajita" pitchFamily="34" charset="0"/>
                <a:cs typeface="Aparajita" pitchFamily="34" charset="0"/>
              </a:rPr>
              <a:t> and V. </a:t>
            </a:r>
            <a:r>
              <a:rPr lang="en-IN" sz="1800" dirty="0" err="1">
                <a:latin typeface="Aparajita" pitchFamily="34" charset="0"/>
                <a:cs typeface="Aparajita" pitchFamily="34" charset="0"/>
              </a:rPr>
              <a:t>Surekha</a:t>
            </a:r>
            <a:r>
              <a:rPr lang="en-IN" sz="1800" dirty="0">
                <a:latin typeface="Aparajita" pitchFamily="34" charset="0"/>
                <a:cs typeface="Aparajita" pitchFamily="34" charset="0"/>
              </a:rPr>
              <a:t>, Leveraging </a:t>
            </a:r>
            <a:r>
              <a:rPr lang="en-IN" sz="1800" dirty="0" err="1">
                <a:latin typeface="Aparajita" pitchFamily="34" charset="0"/>
                <a:cs typeface="Aparajita" pitchFamily="34" charset="0"/>
              </a:rPr>
              <a:t>MapReduce</a:t>
            </a:r>
            <a:r>
              <a:rPr lang="en-IN" sz="1800" dirty="0">
                <a:latin typeface="Aparajita" pitchFamily="34" charset="0"/>
                <a:cs typeface="Aparajita" pitchFamily="34" charset="0"/>
              </a:rPr>
              <a:t> With </a:t>
            </a:r>
            <a:r>
              <a:rPr lang="en-IN" sz="1800" dirty="0" err="1">
                <a:latin typeface="Aparajita" pitchFamily="34" charset="0"/>
                <a:cs typeface="Aparajita" pitchFamily="34" charset="0"/>
              </a:rPr>
              <a:t>Hadoop</a:t>
            </a:r>
            <a:r>
              <a:rPr lang="en-IN" sz="1800" dirty="0">
                <a:latin typeface="Aparajita" pitchFamily="34" charset="0"/>
                <a:cs typeface="Aparajita" pitchFamily="34" charset="0"/>
              </a:rPr>
              <a:t> </a:t>
            </a:r>
            <a:r>
              <a:rPr lang="en-IN" sz="1800" dirty="0" smtClean="0">
                <a:latin typeface="Aparajita" pitchFamily="34" charset="0"/>
                <a:cs typeface="Aparajita" pitchFamily="34" charset="0"/>
              </a:rPr>
              <a:t>for Weather </a:t>
            </a:r>
            <a:r>
              <a:rPr lang="en-IN" sz="1800" dirty="0">
                <a:latin typeface="Aparajita" pitchFamily="34" charset="0"/>
                <a:cs typeface="Aparajita" pitchFamily="34" charset="0"/>
              </a:rPr>
              <a:t>Data Analytics. OSR Journal of Computer Engineering (</a:t>
            </a:r>
            <a:r>
              <a:rPr lang="en-IN" sz="1800" dirty="0" smtClean="0">
                <a:latin typeface="Aparajita" pitchFamily="34" charset="0"/>
                <a:cs typeface="Aparajita" pitchFamily="34" charset="0"/>
              </a:rPr>
              <a:t>IOSR,2015</a:t>
            </a:r>
            <a:r>
              <a:rPr lang="en-IN" sz="1800" dirty="0">
                <a:latin typeface="Aparajita" pitchFamily="34" charset="0"/>
                <a:cs typeface="Aparajita" pitchFamily="34" charset="0"/>
              </a:rPr>
              <a:t>.</a:t>
            </a:r>
          </a:p>
          <a:p>
            <a:r>
              <a:rPr lang="en-IN" sz="1800" dirty="0">
                <a:latin typeface="Aparajita" pitchFamily="34" charset="0"/>
                <a:cs typeface="Aparajita" pitchFamily="34" charset="0"/>
              </a:rPr>
              <a:t>[9] P. </a:t>
            </a:r>
            <a:r>
              <a:rPr lang="en-IN" sz="1800" dirty="0" err="1">
                <a:latin typeface="Aparajita" pitchFamily="34" charset="0"/>
                <a:cs typeface="Aparajita" pitchFamily="34" charset="0"/>
              </a:rPr>
              <a:t>Chouksey</a:t>
            </a:r>
            <a:r>
              <a:rPr lang="en-IN" sz="1800" dirty="0">
                <a:latin typeface="Aparajita" pitchFamily="34" charset="0"/>
                <a:cs typeface="Aparajita" pitchFamily="34" charset="0"/>
              </a:rPr>
              <a:t> and A. S. </a:t>
            </a:r>
            <a:r>
              <a:rPr lang="en-IN" sz="1800" dirty="0" err="1">
                <a:latin typeface="Aparajita" pitchFamily="34" charset="0"/>
                <a:cs typeface="Aparajita" pitchFamily="34" charset="0"/>
              </a:rPr>
              <a:t>Chauhan</a:t>
            </a:r>
            <a:r>
              <a:rPr lang="en-IN" sz="1800" dirty="0">
                <a:latin typeface="Aparajita" pitchFamily="34" charset="0"/>
                <a:cs typeface="Aparajita" pitchFamily="34" charset="0"/>
              </a:rPr>
              <a:t>, A Review of Weather Data </a:t>
            </a:r>
            <a:r>
              <a:rPr lang="en-IN" sz="1800" dirty="0" smtClean="0">
                <a:latin typeface="Aparajita" pitchFamily="34" charset="0"/>
                <a:cs typeface="Aparajita" pitchFamily="34" charset="0"/>
              </a:rPr>
              <a:t>Analytics using </a:t>
            </a:r>
            <a:r>
              <a:rPr lang="en-IN" sz="1800" dirty="0">
                <a:latin typeface="Aparajita" pitchFamily="34" charset="0"/>
                <a:cs typeface="Aparajita" pitchFamily="34" charset="0"/>
              </a:rPr>
              <a:t>Big Data. International Journal of Advanced Research </a:t>
            </a:r>
            <a:r>
              <a:rPr lang="en-IN" sz="1800" dirty="0" smtClean="0">
                <a:latin typeface="Aparajita" pitchFamily="34" charset="0"/>
                <a:cs typeface="Aparajita" pitchFamily="34" charset="0"/>
              </a:rPr>
              <a:t>in Computer </a:t>
            </a:r>
            <a:r>
              <a:rPr lang="en-IN" sz="1800" dirty="0">
                <a:latin typeface="Aparajita" pitchFamily="34" charset="0"/>
                <a:cs typeface="Aparajita" pitchFamily="34" charset="0"/>
              </a:rPr>
              <a:t>and Communication Engineering, 2017.</a:t>
            </a:r>
          </a:p>
          <a:p>
            <a:r>
              <a:rPr lang="en-IN" sz="1800" dirty="0">
                <a:latin typeface="Aparajita" pitchFamily="34" charset="0"/>
                <a:cs typeface="Aparajita" pitchFamily="34" charset="0"/>
              </a:rPr>
              <a:t>[10] A. </a:t>
            </a:r>
            <a:r>
              <a:rPr lang="en-IN" sz="1800" dirty="0" err="1">
                <a:latin typeface="Aparajita" pitchFamily="34" charset="0"/>
                <a:cs typeface="Aparajita" pitchFamily="34" charset="0"/>
              </a:rPr>
              <a:t>Zaslavsky</a:t>
            </a:r>
            <a:r>
              <a:rPr lang="en-IN" sz="1800" dirty="0">
                <a:latin typeface="Aparajita" pitchFamily="34" charset="0"/>
                <a:cs typeface="Aparajita" pitchFamily="34" charset="0"/>
              </a:rPr>
              <a:t>, C. </a:t>
            </a:r>
            <a:r>
              <a:rPr lang="en-IN" sz="1800" dirty="0" err="1">
                <a:latin typeface="Aparajita" pitchFamily="34" charset="0"/>
                <a:cs typeface="Aparajita" pitchFamily="34" charset="0"/>
              </a:rPr>
              <a:t>Perera</a:t>
            </a:r>
            <a:r>
              <a:rPr lang="en-IN" sz="1800" dirty="0">
                <a:latin typeface="Aparajita" pitchFamily="34" charset="0"/>
                <a:cs typeface="Aparajita" pitchFamily="34" charset="0"/>
              </a:rPr>
              <a:t>, and D. </a:t>
            </a:r>
            <a:r>
              <a:rPr lang="en-IN" sz="1800" dirty="0" err="1">
                <a:latin typeface="Aparajita" pitchFamily="34" charset="0"/>
                <a:cs typeface="Aparajita" pitchFamily="34" charset="0"/>
              </a:rPr>
              <a:t>Georgakopoulos</a:t>
            </a:r>
            <a:r>
              <a:rPr lang="en-IN" sz="1800" dirty="0">
                <a:latin typeface="Aparajita" pitchFamily="34" charset="0"/>
                <a:cs typeface="Aparajita" pitchFamily="34" charset="0"/>
              </a:rPr>
              <a:t>, “Sensing as a </a:t>
            </a:r>
            <a:r>
              <a:rPr lang="en-IN" sz="1800" dirty="0" smtClean="0">
                <a:latin typeface="Aparajita" pitchFamily="34" charset="0"/>
                <a:cs typeface="Aparajita" pitchFamily="34" charset="0"/>
              </a:rPr>
              <a:t>service and </a:t>
            </a:r>
            <a:r>
              <a:rPr lang="en-IN" sz="1800" dirty="0">
                <a:latin typeface="Aparajita" pitchFamily="34" charset="0"/>
                <a:cs typeface="Aparajita" pitchFamily="34" charset="0"/>
              </a:rPr>
              <a:t>Big Data,” in Proceedings of the International Conference </a:t>
            </a:r>
            <a:r>
              <a:rPr lang="en-IN" sz="1800" dirty="0" smtClean="0">
                <a:latin typeface="Aparajita" pitchFamily="34" charset="0"/>
                <a:cs typeface="Aparajita" pitchFamily="34" charset="0"/>
              </a:rPr>
              <a:t>on Advances </a:t>
            </a:r>
            <a:r>
              <a:rPr lang="en-IN" sz="1800" dirty="0">
                <a:latin typeface="Aparajita" pitchFamily="34" charset="0"/>
                <a:cs typeface="Aparajita" pitchFamily="34" charset="0"/>
              </a:rPr>
              <a:t>in Cloud Computing (ACC), I. Bangalore, Ed., July 2012.</a:t>
            </a:r>
          </a:p>
          <a:p>
            <a:r>
              <a:rPr lang="en-IN" sz="1800" dirty="0">
                <a:latin typeface="Aparajita" pitchFamily="34" charset="0"/>
                <a:cs typeface="Aparajita" pitchFamily="34" charset="0"/>
              </a:rPr>
              <a:t>[11] M. Sharma, V. </a:t>
            </a:r>
            <a:r>
              <a:rPr lang="en-IN" sz="1800" dirty="0" err="1">
                <a:latin typeface="Aparajita" pitchFamily="34" charset="0"/>
                <a:cs typeface="Aparajita" pitchFamily="34" charset="0"/>
              </a:rPr>
              <a:t>Chauhan</a:t>
            </a:r>
            <a:r>
              <a:rPr lang="en-IN" sz="1800" dirty="0">
                <a:latin typeface="Aparajita" pitchFamily="34" charset="0"/>
                <a:cs typeface="Aparajita" pitchFamily="34" charset="0"/>
              </a:rPr>
              <a:t>, and K. Kishore, “A review: </a:t>
            </a:r>
            <a:r>
              <a:rPr lang="en-IN" sz="1800" dirty="0" err="1">
                <a:latin typeface="Aparajita" pitchFamily="34" charset="0"/>
                <a:cs typeface="Aparajita" pitchFamily="34" charset="0"/>
              </a:rPr>
              <a:t>MapReduce</a:t>
            </a:r>
            <a:r>
              <a:rPr lang="en-IN" sz="1800" dirty="0">
                <a:latin typeface="Aparajita" pitchFamily="34" charset="0"/>
                <a:cs typeface="Aparajita" pitchFamily="34" charset="0"/>
              </a:rPr>
              <a:t> </a:t>
            </a:r>
            <a:r>
              <a:rPr lang="en-IN" sz="1800" dirty="0" smtClean="0">
                <a:latin typeface="Aparajita" pitchFamily="34" charset="0"/>
                <a:cs typeface="Aparajita" pitchFamily="34" charset="0"/>
              </a:rPr>
              <a:t>and Spark </a:t>
            </a:r>
            <a:r>
              <a:rPr lang="en-IN" sz="1800" dirty="0">
                <a:latin typeface="Aparajita" pitchFamily="34" charset="0"/>
                <a:cs typeface="Aparajita" pitchFamily="34" charset="0"/>
              </a:rPr>
              <a:t>for Big Data analysis,” in 5th International Conference on </a:t>
            </a:r>
            <a:r>
              <a:rPr lang="en-IN" sz="1800" dirty="0" smtClean="0">
                <a:latin typeface="Aparajita" pitchFamily="34" charset="0"/>
                <a:cs typeface="Aparajita" pitchFamily="34" charset="0"/>
              </a:rPr>
              <a:t>Recent Innovations </a:t>
            </a:r>
            <a:r>
              <a:rPr lang="en-IN" sz="1800" dirty="0">
                <a:latin typeface="Aparajita" pitchFamily="34" charset="0"/>
                <a:cs typeface="Aparajita" pitchFamily="34" charset="0"/>
              </a:rPr>
              <a:t>in Science. 5: Engineering and Management, June 2016.</a:t>
            </a:r>
          </a:p>
          <a:p>
            <a:r>
              <a:rPr lang="en-IN" sz="1800" dirty="0">
                <a:latin typeface="Aparajita" pitchFamily="34" charset="0"/>
                <a:cs typeface="Aparajita" pitchFamily="34" charset="0"/>
              </a:rPr>
              <a:t>[12] H. </a:t>
            </a:r>
            <a:r>
              <a:rPr lang="en-IN" sz="1800" dirty="0" err="1">
                <a:latin typeface="Aparajita" pitchFamily="34" charset="0"/>
                <a:cs typeface="Aparajita" pitchFamily="34" charset="0"/>
              </a:rPr>
              <a:t>Pandey</a:t>
            </a:r>
            <a:r>
              <a:rPr lang="en-IN" sz="1800" dirty="0">
                <a:latin typeface="Aparajita" pitchFamily="34" charset="0"/>
                <a:cs typeface="Aparajita" pitchFamily="34" charset="0"/>
              </a:rPr>
              <a:t>, “Is Spark really 100 times faster on </a:t>
            </a:r>
            <a:r>
              <a:rPr lang="en-IN" sz="1800" dirty="0" smtClean="0">
                <a:latin typeface="Aparajita" pitchFamily="34" charset="0"/>
                <a:cs typeface="Aparajita" pitchFamily="34" charset="0"/>
              </a:rPr>
              <a:t>stream or </a:t>
            </a:r>
            <a:r>
              <a:rPr lang="en-IN" sz="1800" dirty="0">
                <a:latin typeface="Aparajita" pitchFamily="34" charset="0"/>
                <a:cs typeface="Aparajita" pitchFamily="34" charset="0"/>
              </a:rPr>
              <a:t>its hype?” vol. 2, Sept 2016, [Online]. Available</a:t>
            </a:r>
            <a:r>
              <a:rPr lang="en-IN" sz="1800" dirty="0" smtClean="0">
                <a:latin typeface="Aparajita" pitchFamily="34" charset="0"/>
                <a:cs typeface="Aparajita" pitchFamily="34" charset="0"/>
              </a:rPr>
              <a:t>:[</a:t>
            </a:r>
            <a:r>
              <a:rPr lang="en-IN" sz="1800" dirty="0">
                <a:latin typeface="Aparajita" pitchFamily="34" charset="0"/>
                <a:cs typeface="Aparajita" pitchFamily="34" charset="0"/>
              </a:rPr>
              <a:t>Accessed 2017]. [Online]. Available: www.quora.com/Is-{Spark</a:t>
            </a:r>
            <a:r>
              <a:rPr lang="en-IN" sz="1800" dirty="0" smtClean="0">
                <a:latin typeface="Aparajita" pitchFamily="34" charset="0"/>
                <a:cs typeface="Aparajita" pitchFamily="34" charset="0"/>
              </a:rPr>
              <a:t>}-</a:t>
            </a:r>
            <a:r>
              <a:rPr lang="en-IN" sz="1800" dirty="0">
                <a:latin typeface="Aparajita" pitchFamily="34" charset="0"/>
                <a:cs typeface="Aparajita" pitchFamily="34" charset="0"/>
              </a:rPr>
              <a:t>really-100-times-faster-on-stream-or-its-hype</a:t>
            </a:r>
          </a:p>
          <a:p>
            <a:r>
              <a:rPr lang="en-IN" sz="1800" dirty="0">
                <a:latin typeface="Aparajita" pitchFamily="34" charset="0"/>
                <a:cs typeface="Aparajita" pitchFamily="34" charset="0"/>
              </a:rPr>
              <a:t>[13] T. A. S. Foundation, “Lightning-fast cluster computing,” [Online</a:t>
            </a:r>
            <a:r>
              <a:rPr lang="en-IN" sz="1800" dirty="0" smtClean="0">
                <a:latin typeface="Aparajita" pitchFamily="34" charset="0"/>
                <a:cs typeface="Aparajita" pitchFamily="34" charset="0"/>
              </a:rPr>
              <a:t>].Available</a:t>
            </a:r>
            <a:r>
              <a:rPr lang="en-IN" sz="1800" dirty="0">
                <a:latin typeface="Aparajita" pitchFamily="34" charset="0"/>
                <a:cs typeface="Aparajita" pitchFamily="34" charset="0"/>
              </a:rPr>
              <a:t>: [Accessed Sept, vol. 2017, 2017. [Online]. Available</a:t>
            </a:r>
            <a:r>
              <a:rPr lang="en-IN" sz="1800" dirty="0" smtClean="0">
                <a:latin typeface="Aparajita" pitchFamily="34" charset="0"/>
                <a:cs typeface="Aparajita" pitchFamily="34" charset="0"/>
              </a:rPr>
              <a:t>:{</a:t>
            </a:r>
            <a:r>
              <a:rPr lang="en-IN" sz="1800" dirty="0">
                <a:latin typeface="Aparajita" pitchFamily="34" charset="0"/>
                <a:cs typeface="Aparajita" pitchFamily="34" charset="0"/>
              </a:rPr>
              <a:t>Spark}.apache.org/</a:t>
            </a:r>
          </a:p>
          <a:p>
            <a:r>
              <a:rPr lang="en-IN" sz="1800" dirty="0">
                <a:latin typeface="Aparajita" pitchFamily="34" charset="0"/>
                <a:cs typeface="Aparajita" pitchFamily="34" charset="0"/>
              </a:rPr>
              <a:t>[14] W. </a:t>
            </a:r>
            <a:r>
              <a:rPr lang="en-IN" sz="1800" dirty="0" err="1">
                <a:latin typeface="Aparajita" pitchFamily="34" charset="0"/>
                <a:cs typeface="Aparajita" pitchFamily="34" charset="0"/>
              </a:rPr>
              <a:t>Inoublia</a:t>
            </a:r>
            <a:r>
              <a:rPr lang="en-IN" sz="1800" dirty="0">
                <a:latin typeface="Aparajita" pitchFamily="34" charset="0"/>
                <a:cs typeface="Aparajita" pitchFamily="34" charset="0"/>
              </a:rPr>
              <a:t>, S. </a:t>
            </a:r>
            <a:r>
              <a:rPr lang="en-IN" sz="1800" dirty="0" err="1">
                <a:latin typeface="Aparajita" pitchFamily="34" charset="0"/>
                <a:cs typeface="Aparajita" pitchFamily="34" charset="0"/>
              </a:rPr>
              <a:t>Aridhib</a:t>
            </a:r>
            <a:r>
              <a:rPr lang="en-IN" sz="1800" dirty="0">
                <a:latin typeface="Aparajita" pitchFamily="34" charset="0"/>
                <a:cs typeface="Aparajita" pitchFamily="34" charset="0"/>
              </a:rPr>
              <a:t>, H. </a:t>
            </a:r>
            <a:r>
              <a:rPr lang="en-IN" sz="1800" dirty="0" err="1">
                <a:latin typeface="Aparajita" pitchFamily="34" charset="0"/>
                <a:cs typeface="Aparajita" pitchFamily="34" charset="0"/>
              </a:rPr>
              <a:t>Meznic</a:t>
            </a:r>
            <a:r>
              <a:rPr lang="en-IN" sz="1800" dirty="0">
                <a:latin typeface="Aparajita" pitchFamily="34" charset="0"/>
                <a:cs typeface="Aparajita" pitchFamily="34" charset="0"/>
              </a:rPr>
              <a:t>, and A. </a:t>
            </a:r>
            <a:r>
              <a:rPr lang="en-IN" sz="1800" dirty="0" err="1">
                <a:latin typeface="Aparajita" pitchFamily="34" charset="0"/>
                <a:cs typeface="Aparajita" pitchFamily="34" charset="0"/>
              </a:rPr>
              <a:t>Jungd</a:t>
            </a:r>
            <a:r>
              <a:rPr lang="en-IN" sz="1800" dirty="0">
                <a:latin typeface="Aparajita" pitchFamily="34" charset="0"/>
                <a:cs typeface="Aparajita" pitchFamily="34" charset="0"/>
              </a:rPr>
              <a:t>, An </a:t>
            </a:r>
            <a:r>
              <a:rPr lang="en-IN" sz="1800" dirty="0" smtClean="0">
                <a:latin typeface="Aparajita" pitchFamily="34" charset="0"/>
                <a:cs typeface="Aparajita" pitchFamily="34" charset="0"/>
              </a:rPr>
              <a:t>Experimental Survey </a:t>
            </a:r>
            <a:r>
              <a:rPr lang="en-IN" sz="1800" dirty="0">
                <a:latin typeface="Aparajita" pitchFamily="34" charset="0"/>
                <a:cs typeface="Aparajita" pitchFamily="34" charset="0"/>
              </a:rPr>
              <a:t>on Big Data Frameworks, 2017.</a:t>
            </a:r>
          </a:p>
          <a:p>
            <a:r>
              <a:rPr lang="en-IN" sz="1800" dirty="0">
                <a:latin typeface="Aparajita" pitchFamily="34" charset="0"/>
                <a:cs typeface="Aparajita" pitchFamily="34" charset="0"/>
              </a:rPr>
              <a:t>[15] W. C. Kim and R. A. </a:t>
            </a:r>
            <a:r>
              <a:rPr lang="en-IN" sz="1800" dirty="0" err="1">
                <a:latin typeface="Aparajita" pitchFamily="34" charset="0"/>
                <a:cs typeface="Aparajita" pitchFamily="34" charset="0"/>
              </a:rPr>
              <a:t>Mauborgne</a:t>
            </a:r>
            <a:r>
              <a:rPr lang="en-IN" sz="1800" dirty="0">
                <a:latin typeface="Aparajita" pitchFamily="34" charset="0"/>
                <a:cs typeface="Aparajita" pitchFamily="34" charset="0"/>
              </a:rPr>
              <a:t>, “Blue ocean strategy, expanded edition: How to create uncontested market space and make the </a:t>
            </a:r>
            <a:r>
              <a:rPr lang="en-IN" sz="1800" dirty="0" smtClean="0">
                <a:latin typeface="Aparajita" pitchFamily="34" charset="0"/>
                <a:cs typeface="Aparajita" pitchFamily="34" charset="0"/>
              </a:rPr>
              <a:t>competition irrelevant</a:t>
            </a:r>
            <a:r>
              <a:rPr lang="en-IN" sz="1800" dirty="0">
                <a:latin typeface="Aparajita" pitchFamily="34" charset="0"/>
                <a:cs typeface="Aparajita" pitchFamily="34" charset="0"/>
              </a:rPr>
              <a:t>,” vol. 2015.</a:t>
            </a:r>
          </a:p>
        </p:txBody>
      </p:sp>
    </p:spTree>
    <p:extLst>
      <p:ext uri="{BB962C8B-B14F-4D97-AF65-F5344CB8AC3E}">
        <p14:creationId xmlns:p14="http://schemas.microsoft.com/office/powerpoint/2010/main" xmlns="" val="2697329160"/>
      </p:ext>
    </p:extLst>
  </p:cSld>
  <p:clrMapOvr>
    <a:masterClrMapping/>
  </p:clrMapOvr>
  <p:transition>
    <p:wipe dir="d"/>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35"/>
          <p:cNvSpPr txBox="1">
            <a:spLocks noGrp="1"/>
          </p:cNvSpPr>
          <p:nvPr>
            <p:ph type="ctrTitle"/>
          </p:nvPr>
        </p:nvSpPr>
        <p:spPr>
          <a:xfrm>
            <a:off x="472963" y="728869"/>
            <a:ext cx="8198074" cy="565867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4400" b="1" dirty="0">
                <a:solidFill>
                  <a:srgbClr val="2F2D08"/>
                </a:solidFill>
              </a:rPr>
              <a:t>BMMB7026D</a:t>
            </a:r>
            <a:r>
              <a:rPr lang="en-GB" sz="4400" dirty="0"/>
              <a:t/>
            </a:r>
            <a:br>
              <a:rPr lang="en-GB" sz="4400" dirty="0"/>
            </a:br>
            <a:r>
              <a:rPr lang="en-GB" sz="4400" dirty="0"/>
              <a:t>PART 1</a:t>
            </a:r>
            <a:br>
              <a:rPr lang="en-GB" sz="4400" dirty="0"/>
            </a:br>
            <a:r>
              <a:rPr lang="en-GB" sz="4400" dirty="0" smtClean="0"/>
              <a:t>MANAGING MARKETING CHANGE</a:t>
            </a:r>
            <a:br>
              <a:rPr lang="en-GB" sz="4400" dirty="0" smtClean="0"/>
            </a:br>
            <a:r>
              <a:rPr lang="en-GB" sz="4400" dirty="0" smtClean="0"/>
              <a:t>(WALMART)</a:t>
            </a:r>
            <a:br>
              <a:rPr lang="en-GB" sz="4400" dirty="0" smtClean="0"/>
            </a:br>
            <a:r>
              <a:rPr lang="en-GB" sz="4400" dirty="0" smtClean="0"/>
              <a:t/>
            </a:r>
            <a:br>
              <a:rPr lang="en-GB" sz="4400" dirty="0" smtClean="0"/>
            </a:br>
            <a:r>
              <a:rPr lang="en-GB" sz="2000" dirty="0" smtClean="0"/>
              <a:t>MAQBOOL AHMED SIDDIQI</a:t>
            </a:r>
            <a:endParaRPr lang="en-GB" sz="2000" dirty="0"/>
          </a:p>
        </p:txBody>
      </p:sp>
    </p:spTree>
  </p:cSld>
  <p:clrMapOvr>
    <a:masterClrMapping/>
  </p:clrMapOvr>
  <p:transition>
    <p:wipe dir="d"/>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40"/>
          <p:cNvSpPr txBox="1">
            <a:spLocks noGrp="1"/>
          </p:cNvSpPr>
          <p:nvPr>
            <p:ph type="title"/>
          </p:nvPr>
        </p:nvSpPr>
        <p:spPr>
          <a:xfrm>
            <a:off x="3144033" y="86699"/>
            <a:ext cx="5817671" cy="166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400" dirty="0"/>
              <a:t>The Gravity of Climate Change in Retail</a:t>
            </a:r>
            <a:endParaRPr sz="2400" dirty="0"/>
          </a:p>
        </p:txBody>
      </p:sp>
      <p:sp>
        <p:nvSpPr>
          <p:cNvPr id="243" name="Google Shape;243;p40"/>
          <p:cNvSpPr txBox="1">
            <a:spLocks noGrp="1"/>
          </p:cNvSpPr>
          <p:nvPr>
            <p:ph type="subTitle" idx="1"/>
          </p:nvPr>
        </p:nvSpPr>
        <p:spPr>
          <a:xfrm>
            <a:off x="3144032" y="1269322"/>
            <a:ext cx="5636713" cy="5245305"/>
          </a:xfrm>
          <a:prstGeom prst="rect">
            <a:avLst/>
          </a:prstGeom>
        </p:spPr>
        <p:txBody>
          <a:bodyPr spcFirstLastPara="1" wrap="square" lIns="91425" tIns="91425" rIns="91425" bIns="91425" anchor="t" anchorCtr="0">
            <a:noAutofit/>
          </a:bodyPr>
          <a:lstStyle/>
          <a:p>
            <a:pPr marL="306388" indent="-306388" algn="just">
              <a:lnSpc>
                <a:spcPct val="200000"/>
              </a:lnSpc>
              <a:spcAft>
                <a:spcPts val="20"/>
              </a:spcAft>
              <a:buFont typeface="Wingdings" panose="05000000000000000000" pitchFamily="2" charset="2"/>
              <a:buChar char="v"/>
            </a:pPr>
            <a:r>
              <a:rPr lang="en-IN" sz="1200" dirty="0">
                <a:solidFill>
                  <a:srgbClr val="111111"/>
                </a:solidFill>
                <a:effectLst/>
                <a:latin typeface="Albert Sans" pitchFamily="2" charset="0"/>
                <a:ea typeface="Calibri" panose="020F0502020204030204" pitchFamily="34" charset="0"/>
                <a:cs typeface="Calibri" panose="020F0502020204030204" pitchFamily="34" charset="0"/>
              </a:rPr>
              <a:t>Global climate crisis intensifying (</a:t>
            </a:r>
            <a:r>
              <a:rPr lang="en-IN" sz="1200" dirty="0" err="1">
                <a:solidFill>
                  <a:srgbClr val="111111"/>
                </a:solidFill>
                <a:effectLst/>
                <a:latin typeface="Albert Sans" pitchFamily="2" charset="0"/>
                <a:ea typeface="Calibri" panose="020F0502020204030204" pitchFamily="34" charset="0"/>
                <a:cs typeface="Calibri" panose="020F0502020204030204" pitchFamily="34" charset="0"/>
              </a:rPr>
              <a:t>Pierrehumbert</a:t>
            </a:r>
            <a:r>
              <a:rPr lang="en-IN" sz="1200" dirty="0">
                <a:solidFill>
                  <a:srgbClr val="111111"/>
                </a:solidFill>
                <a:effectLst/>
                <a:latin typeface="Albert Sans" pitchFamily="2" charset="0"/>
                <a:ea typeface="Calibri" panose="020F0502020204030204" pitchFamily="34" charset="0"/>
                <a:cs typeface="Calibri" panose="020F0502020204030204" pitchFamily="34" charset="0"/>
              </a:rPr>
              <a:t>, 2019).</a:t>
            </a:r>
          </a:p>
          <a:p>
            <a:pPr marL="342900" lvl="0" indent="-342900" algn="just">
              <a:lnSpc>
                <a:spcPct val="200000"/>
              </a:lnSpc>
              <a:spcAft>
                <a:spcPts val="20"/>
              </a:spcAft>
              <a:buSzPts val="1000"/>
              <a:buFont typeface="Symbol" panose="05050102010706020507" pitchFamily="18" charset="2"/>
              <a:buChar char=""/>
              <a:tabLst>
                <a:tab pos="457200" algn="l"/>
              </a:tabLst>
            </a:pPr>
            <a:r>
              <a:rPr lang="en-IN" sz="1100" b="1" dirty="0">
                <a:solidFill>
                  <a:srgbClr val="111111"/>
                </a:solidFill>
                <a:effectLst/>
                <a:latin typeface="Albert Sans" pitchFamily="2" charset="0"/>
                <a:ea typeface="Calibri" panose="020F0502020204030204" pitchFamily="34" charset="0"/>
                <a:cs typeface="Calibri" panose="020F0502020204030204" pitchFamily="34" charset="0"/>
              </a:rPr>
              <a:t>Retail's role:</a:t>
            </a:r>
            <a:endParaRPr lang="en-IN" sz="1100" dirty="0">
              <a:solidFill>
                <a:srgbClr val="111111"/>
              </a:solidFill>
              <a:effectLst/>
              <a:latin typeface="Albert Sans" pitchFamily="2" charset="0"/>
              <a:ea typeface="Calibri" panose="020F0502020204030204" pitchFamily="34" charset="0"/>
              <a:cs typeface="Calibri" panose="020F0502020204030204" pitchFamily="34" charset="0"/>
            </a:endParaRPr>
          </a:p>
          <a:p>
            <a:pPr marL="342900" lvl="0" indent="-342900" algn="just">
              <a:lnSpc>
                <a:spcPct val="200000"/>
              </a:lnSpc>
              <a:buSzPts val="1000"/>
              <a:buFont typeface="Wingdings" panose="05000000000000000000" pitchFamily="2" charset="2"/>
              <a:buChar char=""/>
              <a:tabLst>
                <a:tab pos="457200" algn="l"/>
              </a:tabLst>
            </a:pPr>
            <a:r>
              <a:rPr lang="en-IN" sz="1100" dirty="0">
                <a:solidFill>
                  <a:srgbClr val="111111"/>
                </a:solidFill>
                <a:effectLst/>
                <a:latin typeface="Albert Sans" pitchFamily="2" charset="0"/>
                <a:ea typeface="Calibri" panose="020F0502020204030204" pitchFamily="34" charset="0"/>
                <a:cs typeface="Calibri" panose="020F0502020204030204" pitchFamily="34" charset="0"/>
              </a:rPr>
              <a:t>Vast supply chains contribute to emissions (Gopalakrishnan </a:t>
            </a:r>
            <a:r>
              <a:rPr lang="en-IN" sz="1100" i="1" dirty="0">
                <a:solidFill>
                  <a:srgbClr val="111111"/>
                </a:solidFill>
                <a:effectLst/>
                <a:latin typeface="Albert Sans" pitchFamily="2" charset="0"/>
                <a:ea typeface="Calibri" panose="020F0502020204030204" pitchFamily="34" charset="0"/>
                <a:cs typeface="Calibri" panose="020F0502020204030204" pitchFamily="34" charset="0"/>
              </a:rPr>
              <a:t>et al., </a:t>
            </a:r>
            <a:r>
              <a:rPr lang="en-IN" sz="1100" dirty="0">
                <a:solidFill>
                  <a:srgbClr val="111111"/>
                </a:solidFill>
                <a:effectLst/>
                <a:latin typeface="Albert Sans" pitchFamily="2" charset="0"/>
                <a:ea typeface="Calibri" panose="020F0502020204030204" pitchFamily="34" charset="0"/>
                <a:cs typeface="Calibri" panose="020F0502020204030204" pitchFamily="34" charset="0"/>
              </a:rPr>
              <a:t>2019).</a:t>
            </a:r>
          </a:p>
          <a:p>
            <a:pPr marL="342900" lvl="0" indent="-342900" algn="just">
              <a:lnSpc>
                <a:spcPct val="200000"/>
              </a:lnSpc>
              <a:spcAft>
                <a:spcPts val="20"/>
              </a:spcAft>
              <a:buSzPts val="1000"/>
              <a:buFont typeface="Wingdings" panose="05000000000000000000" pitchFamily="2" charset="2"/>
              <a:buChar char=""/>
              <a:tabLst>
                <a:tab pos="457200" algn="l"/>
              </a:tabLst>
            </a:pPr>
            <a:r>
              <a:rPr lang="en-IN" sz="1100" dirty="0">
                <a:solidFill>
                  <a:srgbClr val="111111"/>
                </a:solidFill>
                <a:effectLst/>
                <a:latin typeface="Albert Sans" pitchFamily="2" charset="0"/>
                <a:ea typeface="Calibri" panose="020F0502020204030204" pitchFamily="34" charset="0"/>
                <a:cs typeface="Calibri" panose="020F0502020204030204" pitchFamily="34" charset="0"/>
              </a:rPr>
              <a:t>Manufacturing, transportation, and waste are major concerns (</a:t>
            </a:r>
            <a:r>
              <a:rPr lang="en-IN" sz="1100" dirty="0" err="1">
                <a:solidFill>
                  <a:srgbClr val="111111"/>
                </a:solidFill>
                <a:effectLst/>
                <a:latin typeface="Albert Sans" pitchFamily="2" charset="0"/>
                <a:ea typeface="Calibri" panose="020F0502020204030204" pitchFamily="34" charset="0"/>
                <a:cs typeface="Calibri" panose="020F0502020204030204" pitchFamily="34" charset="0"/>
              </a:rPr>
              <a:t>Vadakkepat</a:t>
            </a:r>
            <a:r>
              <a:rPr lang="en-IN" sz="1100" dirty="0">
                <a:solidFill>
                  <a:srgbClr val="111111"/>
                </a:solidFill>
                <a:effectLst/>
                <a:latin typeface="Albert Sans" pitchFamily="2" charset="0"/>
                <a:ea typeface="Calibri" panose="020F0502020204030204" pitchFamily="34" charset="0"/>
                <a:cs typeface="Calibri" panose="020F0502020204030204" pitchFamily="34" charset="0"/>
              </a:rPr>
              <a:t> </a:t>
            </a:r>
            <a:r>
              <a:rPr lang="en-IN" sz="1100" i="1" dirty="0">
                <a:solidFill>
                  <a:srgbClr val="111111"/>
                </a:solidFill>
                <a:effectLst/>
                <a:latin typeface="Albert Sans" pitchFamily="2" charset="0"/>
                <a:ea typeface="Calibri" panose="020F0502020204030204" pitchFamily="34" charset="0"/>
                <a:cs typeface="Calibri" panose="020F0502020204030204" pitchFamily="34" charset="0"/>
              </a:rPr>
              <a:t>et al.,</a:t>
            </a:r>
            <a:r>
              <a:rPr lang="en-IN" sz="1100" dirty="0">
                <a:solidFill>
                  <a:srgbClr val="111111"/>
                </a:solidFill>
                <a:effectLst/>
                <a:latin typeface="Albert Sans" pitchFamily="2" charset="0"/>
                <a:ea typeface="Calibri" panose="020F0502020204030204" pitchFamily="34" charset="0"/>
                <a:cs typeface="Calibri" panose="020F0502020204030204" pitchFamily="34" charset="0"/>
              </a:rPr>
              <a:t> 2021).</a:t>
            </a:r>
          </a:p>
          <a:p>
            <a:pPr marL="342900" lvl="0" indent="-342900" algn="just">
              <a:lnSpc>
                <a:spcPct val="200000"/>
              </a:lnSpc>
              <a:spcAft>
                <a:spcPts val="20"/>
              </a:spcAft>
              <a:buSzPts val="1000"/>
              <a:buFont typeface="Symbol" panose="05050102010706020507" pitchFamily="18" charset="2"/>
              <a:buChar char=""/>
              <a:tabLst>
                <a:tab pos="457200" algn="l"/>
              </a:tabLst>
            </a:pPr>
            <a:r>
              <a:rPr lang="en-IN" sz="1100" b="1" dirty="0">
                <a:solidFill>
                  <a:srgbClr val="111111"/>
                </a:solidFill>
                <a:effectLst/>
                <a:latin typeface="Albert Sans" pitchFamily="2" charset="0"/>
                <a:ea typeface="Calibri" panose="020F0502020204030204" pitchFamily="34" charset="0"/>
                <a:cs typeface="Calibri" panose="020F0502020204030204" pitchFamily="34" charset="0"/>
              </a:rPr>
              <a:t>Consequences for retailers:</a:t>
            </a:r>
            <a:endParaRPr lang="en-IN" sz="1100" dirty="0">
              <a:solidFill>
                <a:srgbClr val="111111"/>
              </a:solidFill>
              <a:effectLst/>
              <a:latin typeface="Albert Sans" pitchFamily="2" charset="0"/>
              <a:ea typeface="Calibri" panose="020F0502020204030204" pitchFamily="34" charset="0"/>
              <a:cs typeface="Calibri" panose="020F0502020204030204" pitchFamily="34" charset="0"/>
            </a:endParaRPr>
          </a:p>
          <a:p>
            <a:pPr marL="342900" lvl="0" indent="-342900" algn="just">
              <a:lnSpc>
                <a:spcPct val="200000"/>
              </a:lnSpc>
              <a:spcAft>
                <a:spcPts val="20"/>
              </a:spcAft>
              <a:buSzPts val="1000"/>
              <a:buFont typeface="Wingdings" panose="05000000000000000000" pitchFamily="2" charset="2"/>
              <a:buChar char=""/>
              <a:tabLst>
                <a:tab pos="457200" algn="l"/>
              </a:tabLst>
            </a:pPr>
            <a:r>
              <a:rPr lang="en-IN" sz="1100" dirty="0">
                <a:solidFill>
                  <a:srgbClr val="111111"/>
                </a:solidFill>
                <a:effectLst/>
                <a:latin typeface="Albert Sans" pitchFamily="2" charset="0"/>
                <a:ea typeface="Calibri" panose="020F0502020204030204" pitchFamily="34" charset="0"/>
                <a:cs typeface="Calibri" panose="020F0502020204030204" pitchFamily="34" charset="0"/>
              </a:rPr>
              <a:t>Supply chain disruptions.</a:t>
            </a:r>
          </a:p>
          <a:p>
            <a:pPr marL="342900" lvl="0" indent="-342900" algn="just">
              <a:lnSpc>
                <a:spcPct val="200000"/>
              </a:lnSpc>
              <a:spcAft>
                <a:spcPts val="20"/>
              </a:spcAft>
              <a:buSzPts val="1000"/>
              <a:buFont typeface="Wingdings" panose="05000000000000000000" pitchFamily="2" charset="2"/>
              <a:buChar char=""/>
              <a:tabLst>
                <a:tab pos="457200" algn="l"/>
              </a:tabLst>
            </a:pPr>
            <a:r>
              <a:rPr lang="en-IN" sz="1100" dirty="0">
                <a:solidFill>
                  <a:srgbClr val="111111"/>
                </a:solidFill>
                <a:effectLst/>
                <a:latin typeface="Albert Sans" pitchFamily="2" charset="0"/>
                <a:ea typeface="Calibri" panose="020F0502020204030204" pitchFamily="34" charset="0"/>
                <a:cs typeface="Calibri" panose="020F0502020204030204" pitchFamily="34" charset="0"/>
              </a:rPr>
              <a:t>Increased operational costs.</a:t>
            </a:r>
          </a:p>
          <a:p>
            <a:pPr marL="342900" lvl="0" indent="-342900" algn="just">
              <a:lnSpc>
                <a:spcPct val="200000"/>
              </a:lnSpc>
              <a:spcAft>
                <a:spcPts val="20"/>
              </a:spcAft>
              <a:buSzPts val="1000"/>
              <a:buFont typeface="Wingdings" panose="05000000000000000000" pitchFamily="2" charset="2"/>
              <a:buChar char=""/>
              <a:tabLst>
                <a:tab pos="457200" algn="l"/>
              </a:tabLst>
            </a:pPr>
            <a:r>
              <a:rPr lang="en-IN" sz="1100" dirty="0">
                <a:solidFill>
                  <a:srgbClr val="111111"/>
                </a:solidFill>
                <a:effectLst/>
                <a:latin typeface="Albert Sans" pitchFamily="2" charset="0"/>
                <a:ea typeface="Calibri" panose="020F0502020204030204" pitchFamily="34" charset="0"/>
                <a:cs typeface="Calibri" panose="020F0502020204030204" pitchFamily="34" charset="0"/>
              </a:rPr>
              <a:t>Evolving consumer demands.</a:t>
            </a:r>
          </a:p>
          <a:p>
            <a:pPr marL="393700" indent="-393700" algn="just">
              <a:lnSpc>
                <a:spcPct val="200000"/>
              </a:lnSpc>
              <a:spcAft>
                <a:spcPts val="20"/>
              </a:spcAft>
              <a:buFont typeface="Wingdings" panose="05000000000000000000" pitchFamily="2" charset="2"/>
              <a:buChar char="v"/>
            </a:pPr>
            <a:r>
              <a:rPr lang="en-IN" sz="1200" dirty="0">
                <a:solidFill>
                  <a:srgbClr val="111111"/>
                </a:solidFill>
                <a:effectLst/>
                <a:latin typeface="Albert Sans" pitchFamily="2" charset="0"/>
                <a:ea typeface="Calibri" panose="020F0502020204030204" pitchFamily="34" charset="0"/>
                <a:cs typeface="Calibri" panose="020F0502020204030204" pitchFamily="34" charset="0"/>
              </a:rPr>
              <a:t>Growing urgency for sustainability in retail (</a:t>
            </a:r>
            <a:r>
              <a:rPr lang="en-IN" sz="1200" dirty="0" err="1">
                <a:solidFill>
                  <a:srgbClr val="111111"/>
                </a:solidFill>
                <a:effectLst/>
                <a:latin typeface="Albert Sans" pitchFamily="2" charset="0"/>
                <a:ea typeface="Calibri" panose="020F0502020204030204" pitchFamily="34" charset="0"/>
                <a:cs typeface="Calibri" panose="020F0502020204030204" pitchFamily="34" charset="0"/>
              </a:rPr>
              <a:t>Purcărea</a:t>
            </a:r>
            <a:r>
              <a:rPr lang="en-IN" sz="1200" dirty="0">
                <a:solidFill>
                  <a:srgbClr val="111111"/>
                </a:solidFill>
                <a:effectLst/>
                <a:latin typeface="Albert Sans" pitchFamily="2" charset="0"/>
                <a:ea typeface="Calibri" panose="020F0502020204030204" pitchFamily="34" charset="0"/>
                <a:cs typeface="Calibri" panose="020F0502020204030204" pitchFamily="34" charset="0"/>
              </a:rPr>
              <a:t> </a:t>
            </a:r>
            <a:r>
              <a:rPr lang="en-IN" sz="1200" i="1" dirty="0">
                <a:solidFill>
                  <a:srgbClr val="111111"/>
                </a:solidFill>
                <a:effectLst/>
                <a:latin typeface="Albert Sans" pitchFamily="2" charset="0"/>
                <a:ea typeface="Calibri" panose="020F0502020204030204" pitchFamily="34" charset="0"/>
                <a:cs typeface="Calibri" panose="020F0502020204030204" pitchFamily="34" charset="0"/>
              </a:rPr>
              <a:t>et al.,</a:t>
            </a:r>
            <a:r>
              <a:rPr lang="en-IN" sz="1200" dirty="0">
                <a:solidFill>
                  <a:srgbClr val="111111"/>
                </a:solidFill>
                <a:effectLst/>
                <a:latin typeface="Albert Sans" pitchFamily="2" charset="0"/>
                <a:ea typeface="Calibri" panose="020F0502020204030204" pitchFamily="34" charset="0"/>
                <a:cs typeface="Calibri" panose="020F0502020204030204" pitchFamily="34" charset="0"/>
              </a:rPr>
              <a:t> 2022).</a:t>
            </a:r>
          </a:p>
          <a:p>
            <a:pPr marL="0" lvl="0" indent="0" algn="just">
              <a:lnSpc>
                <a:spcPct val="150000"/>
              </a:lnSpc>
            </a:pPr>
            <a:endParaRPr lang="en-GB" sz="1000" dirty="0">
              <a:effectLst/>
              <a:latin typeface="Albert Sans" pitchFamily="2" charset="0"/>
              <a:ea typeface="Times New Roman" panose="02020603050405020304" pitchFamily="18" charset="0"/>
            </a:endParaRPr>
          </a:p>
        </p:txBody>
      </p:sp>
      <p:pic>
        <p:nvPicPr>
          <p:cNvPr id="6" name="Picture 5">
            <a:extLst>
              <a:ext uri="{FF2B5EF4-FFF2-40B4-BE49-F238E27FC236}">
                <a16:creationId xmlns="" xmlns:a16="http://schemas.microsoft.com/office/drawing/2014/main" id="{DA89EFFF-6697-6D1E-23FE-D6FE20001CFD}"/>
              </a:ext>
            </a:extLst>
          </p:cNvPr>
          <p:cNvPicPr>
            <a:picLocks noChangeAspect="1"/>
          </p:cNvPicPr>
          <p:nvPr/>
        </p:nvPicPr>
        <p:blipFill>
          <a:blip r:embed="rId3" cstate="print"/>
          <a:stretch>
            <a:fillRect/>
          </a:stretch>
        </p:blipFill>
        <p:spPr>
          <a:xfrm>
            <a:off x="0" y="3429000"/>
            <a:ext cx="2571750" cy="3429000"/>
          </a:xfrm>
          <a:prstGeom prst="rect">
            <a:avLst/>
          </a:prstGeom>
        </p:spPr>
      </p:pic>
      <p:pic>
        <p:nvPicPr>
          <p:cNvPr id="8" name="Picture 7">
            <a:extLst>
              <a:ext uri="{FF2B5EF4-FFF2-40B4-BE49-F238E27FC236}">
                <a16:creationId xmlns="" xmlns:a16="http://schemas.microsoft.com/office/drawing/2014/main" id="{BD65FF52-488A-F02F-185A-F26846C5A443}"/>
              </a:ext>
            </a:extLst>
          </p:cNvPr>
          <p:cNvPicPr>
            <a:picLocks noChangeAspect="1"/>
          </p:cNvPicPr>
          <p:nvPr/>
        </p:nvPicPr>
        <p:blipFill>
          <a:blip r:embed="rId4" cstate="print">
            <a:extLst>
              <a:ext uri="{BEBA8EAE-BF5A-486C-A8C5-ECC9F3942E4B}">
                <a14:imgProps xmlns:a14="http://schemas.microsoft.com/office/drawing/2010/main" xmlns="">
                  <a14:imgLayer r:embed="rId5">
                    <a14:imgEffect>
                      <a14:colorTemperature colorTemp="7200"/>
                    </a14:imgEffect>
                  </a14:imgLayer>
                </a14:imgProps>
              </a:ext>
            </a:extLst>
          </a:blip>
          <a:stretch>
            <a:fillRect/>
          </a:stretch>
        </p:blipFill>
        <p:spPr>
          <a:xfrm>
            <a:off x="0" y="0"/>
            <a:ext cx="2571750" cy="3429000"/>
          </a:xfrm>
          <a:prstGeom prst="rect">
            <a:avLst/>
          </a:prstGeom>
        </p:spPr>
      </p:pic>
    </p:spTree>
  </p:cSld>
  <p:clrMapOvr>
    <a:masterClrMapping/>
  </p:clrMapOvr>
  <p:transition>
    <p:wipe dir="d"/>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45"/>
          <p:cNvSpPr txBox="1">
            <a:spLocks noGrp="1"/>
          </p:cNvSpPr>
          <p:nvPr>
            <p:ph type="subTitle" idx="1"/>
          </p:nvPr>
        </p:nvSpPr>
        <p:spPr>
          <a:xfrm>
            <a:off x="2435180" y="1486743"/>
            <a:ext cx="4273639" cy="5143500"/>
          </a:xfrm>
          <a:prstGeom prst="rect">
            <a:avLst/>
          </a:prstGeom>
        </p:spPr>
        <p:txBody>
          <a:bodyPr spcFirstLastPara="1" wrap="square" lIns="91425" tIns="91425" rIns="91425" bIns="91425" anchor="t" anchorCtr="0">
            <a:noAutofit/>
          </a:bodyPr>
          <a:lstStyle/>
          <a:p>
            <a:pPr marL="141605" indent="-6350" algn="ctr">
              <a:lnSpc>
                <a:spcPct val="114000"/>
              </a:lnSpc>
              <a:spcAft>
                <a:spcPts val="20"/>
              </a:spcAft>
            </a:pPr>
            <a:r>
              <a:rPr lang="en-IN" dirty="0">
                <a:solidFill>
                  <a:srgbClr val="111111"/>
                </a:solidFill>
                <a:effectLst/>
                <a:latin typeface="Albert Sans" pitchFamily="2" charset="0"/>
                <a:ea typeface="Times New Roman" panose="02020603050405020304" pitchFamily="18" charset="0"/>
                <a:cs typeface="Times New Roman" panose="02020603050405020304" pitchFamily="18" charset="0"/>
              </a:rPr>
              <a:t>Walmart's "Project Gigaton" aims to reduce emissions.</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141605" indent="-6350" algn="ctr">
              <a:lnSpc>
                <a:spcPct val="114000"/>
              </a:lnSpc>
              <a:spcAft>
                <a:spcPts val="20"/>
              </a:spcAft>
            </a:pPr>
            <a:r>
              <a:rPr lang="en-IN" b="1" dirty="0">
                <a:solidFill>
                  <a:srgbClr val="111111"/>
                </a:solidFill>
                <a:effectLst/>
                <a:latin typeface="Albert Sans" pitchFamily="2" charset="0"/>
                <a:ea typeface="Times New Roman" panose="02020603050405020304" pitchFamily="18" charset="0"/>
                <a:cs typeface="Times New Roman" panose="02020603050405020304" pitchFamily="18" charset="0"/>
              </a:rPr>
              <a:t>Strategies:</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342900" lvl="0" indent="-342900" algn="ctr">
              <a:lnSpc>
                <a:spcPct val="114000"/>
              </a:lnSpc>
              <a:spcAft>
                <a:spcPts val="20"/>
              </a:spcAft>
              <a:buSzPts val="1000"/>
              <a:buFont typeface="Symbol" panose="05050102010706020507" pitchFamily="18" charset="2"/>
              <a:buChar char=""/>
              <a:tabLst>
                <a:tab pos="228600" algn="l"/>
              </a:tabLst>
            </a:pPr>
            <a:r>
              <a:rPr lang="en-IN" dirty="0">
                <a:solidFill>
                  <a:srgbClr val="111111"/>
                </a:solidFill>
                <a:effectLst/>
                <a:latin typeface="Albert Sans" pitchFamily="2" charset="0"/>
                <a:ea typeface="Times New Roman" panose="02020603050405020304" pitchFamily="18" charset="0"/>
                <a:cs typeface="Times New Roman" panose="02020603050405020304" pitchFamily="18" charset="0"/>
              </a:rPr>
              <a:t>Collaborative supplier programs (</a:t>
            </a:r>
            <a:r>
              <a:rPr lang="en-IN" dirty="0" err="1">
                <a:solidFill>
                  <a:srgbClr val="111111"/>
                </a:solidFill>
                <a:effectLst/>
                <a:latin typeface="Albert Sans" pitchFamily="2" charset="0"/>
                <a:ea typeface="Times New Roman" panose="02020603050405020304" pitchFamily="18" charset="0"/>
                <a:cs typeface="Times New Roman" panose="02020603050405020304" pitchFamily="18" charset="0"/>
              </a:rPr>
              <a:t>Neebe</a:t>
            </a:r>
            <a:r>
              <a:rPr lang="en-IN" dirty="0">
                <a:solidFill>
                  <a:srgbClr val="111111"/>
                </a:solidFill>
                <a:effectLst/>
                <a:latin typeface="Albert Sans" pitchFamily="2" charset="0"/>
                <a:ea typeface="Times New Roman" panose="02020603050405020304" pitchFamily="18" charset="0"/>
                <a:cs typeface="Times New Roman" panose="02020603050405020304" pitchFamily="18" charset="0"/>
              </a:rPr>
              <a:t>, 2020).</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342900" lvl="0" indent="-342900" algn="ctr">
              <a:lnSpc>
                <a:spcPct val="114000"/>
              </a:lnSpc>
              <a:spcAft>
                <a:spcPts val="20"/>
              </a:spcAft>
              <a:buSzPts val="1000"/>
              <a:buFont typeface="Symbol" panose="05050102010706020507" pitchFamily="18" charset="2"/>
              <a:buChar char=""/>
              <a:tabLst>
                <a:tab pos="228600" algn="l"/>
              </a:tabLst>
            </a:pPr>
            <a:r>
              <a:rPr lang="en-IN" dirty="0">
                <a:solidFill>
                  <a:srgbClr val="111111"/>
                </a:solidFill>
                <a:effectLst/>
                <a:latin typeface="Albert Sans" pitchFamily="2" charset="0"/>
                <a:ea typeface="Times New Roman" panose="02020603050405020304" pitchFamily="18" charset="0"/>
                <a:cs typeface="Times New Roman" panose="02020603050405020304" pitchFamily="18" charset="0"/>
              </a:rPr>
              <a:t>Renewable energy adoption in stores (</a:t>
            </a:r>
            <a:r>
              <a:rPr lang="en-IN" dirty="0" err="1">
                <a:solidFill>
                  <a:srgbClr val="111111"/>
                </a:solidFill>
                <a:effectLst/>
                <a:latin typeface="Albert Sans" pitchFamily="2" charset="0"/>
                <a:ea typeface="Times New Roman" panose="02020603050405020304" pitchFamily="18" charset="0"/>
                <a:cs typeface="Times New Roman" panose="02020603050405020304" pitchFamily="18" charset="0"/>
              </a:rPr>
              <a:t>Schirnhofer</a:t>
            </a:r>
            <a:r>
              <a:rPr lang="en-IN" dirty="0">
                <a:solidFill>
                  <a:srgbClr val="111111"/>
                </a:solidFill>
                <a:effectLst/>
                <a:latin typeface="Albert Sans" pitchFamily="2" charset="0"/>
                <a:ea typeface="Times New Roman" panose="02020603050405020304" pitchFamily="18" charset="0"/>
                <a:cs typeface="Times New Roman" panose="02020603050405020304" pitchFamily="18" charset="0"/>
              </a:rPr>
              <a:t>, 2022).</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342900" lvl="0" indent="-342900" algn="ctr">
              <a:lnSpc>
                <a:spcPct val="114000"/>
              </a:lnSpc>
              <a:spcAft>
                <a:spcPts val="20"/>
              </a:spcAft>
              <a:buSzPts val="1000"/>
              <a:buFont typeface="Symbol" panose="05050102010706020507" pitchFamily="18" charset="2"/>
              <a:buChar char=""/>
              <a:tabLst>
                <a:tab pos="228600" algn="l"/>
              </a:tabLst>
            </a:pPr>
            <a:r>
              <a:rPr lang="en-IN" dirty="0">
                <a:solidFill>
                  <a:srgbClr val="111111"/>
                </a:solidFill>
                <a:effectLst/>
                <a:latin typeface="Albert Sans" pitchFamily="2" charset="0"/>
                <a:ea typeface="Times New Roman" panose="02020603050405020304" pitchFamily="18" charset="0"/>
                <a:cs typeface="Times New Roman" panose="02020603050405020304" pitchFamily="18" charset="0"/>
              </a:rPr>
              <a:t>Circular economy approach to waste (</a:t>
            </a:r>
            <a:r>
              <a:rPr lang="en-IN" dirty="0" err="1">
                <a:solidFill>
                  <a:srgbClr val="111111"/>
                </a:solidFill>
                <a:effectLst/>
                <a:latin typeface="Albert Sans" pitchFamily="2" charset="0"/>
                <a:ea typeface="Times New Roman" panose="02020603050405020304" pitchFamily="18" charset="0"/>
                <a:cs typeface="Times New Roman" panose="02020603050405020304" pitchFamily="18" charset="0"/>
              </a:rPr>
              <a:t>Breggin</a:t>
            </a:r>
            <a:r>
              <a:rPr lang="en-IN" dirty="0">
                <a:solidFill>
                  <a:srgbClr val="111111"/>
                </a:solidFill>
                <a:effectLst/>
                <a:latin typeface="Albert Sans" pitchFamily="2" charset="0"/>
                <a:ea typeface="Times New Roman" panose="02020603050405020304" pitchFamily="18" charset="0"/>
                <a:cs typeface="Times New Roman" panose="02020603050405020304" pitchFamily="18" charset="0"/>
              </a:rPr>
              <a:t> </a:t>
            </a:r>
            <a:r>
              <a:rPr lang="en-IN" i="1" dirty="0">
                <a:solidFill>
                  <a:srgbClr val="111111"/>
                </a:solidFill>
                <a:effectLst/>
                <a:latin typeface="Albert Sans" pitchFamily="2" charset="0"/>
                <a:ea typeface="Times New Roman" panose="02020603050405020304" pitchFamily="18" charset="0"/>
                <a:cs typeface="Times New Roman" panose="02020603050405020304" pitchFamily="18" charset="0"/>
              </a:rPr>
              <a:t>et al.,</a:t>
            </a:r>
            <a:r>
              <a:rPr lang="en-IN" dirty="0">
                <a:solidFill>
                  <a:srgbClr val="111111"/>
                </a:solidFill>
                <a:effectLst/>
                <a:latin typeface="Albert Sans" pitchFamily="2" charset="0"/>
                <a:ea typeface="Times New Roman" panose="02020603050405020304" pitchFamily="18" charset="0"/>
                <a:cs typeface="Times New Roman" panose="02020603050405020304" pitchFamily="18" charset="0"/>
              </a:rPr>
              <a:t> 2019).</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141605" indent="-6350" algn="ctr">
              <a:lnSpc>
                <a:spcPct val="114000"/>
              </a:lnSpc>
              <a:spcAft>
                <a:spcPts val="20"/>
              </a:spcAft>
            </a:pPr>
            <a:r>
              <a:rPr lang="en-IN" dirty="0">
                <a:solidFill>
                  <a:srgbClr val="111111"/>
                </a:solidFill>
                <a:effectLst/>
                <a:latin typeface="Albert Sans" pitchFamily="2" charset="0"/>
                <a:ea typeface="Times New Roman" panose="02020603050405020304" pitchFamily="18" charset="0"/>
                <a:cs typeface="Times New Roman" panose="02020603050405020304" pitchFamily="18" charset="0"/>
              </a:rPr>
              <a:t> </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141605" indent="-6350" algn="ctr">
              <a:lnSpc>
                <a:spcPct val="114000"/>
              </a:lnSpc>
              <a:spcAft>
                <a:spcPts val="20"/>
              </a:spcAft>
            </a:pPr>
            <a:r>
              <a:rPr lang="en-IN" b="1" dirty="0">
                <a:solidFill>
                  <a:srgbClr val="111111"/>
                </a:solidFill>
                <a:effectLst/>
                <a:latin typeface="Albert Sans" pitchFamily="2" charset="0"/>
                <a:ea typeface="Times New Roman" panose="02020603050405020304" pitchFamily="18" charset="0"/>
                <a:cs typeface="Times New Roman" panose="02020603050405020304" pitchFamily="18" charset="0"/>
              </a:rPr>
              <a:t>Benefits:</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342900" lvl="0" indent="-342900" algn="ctr">
              <a:lnSpc>
                <a:spcPct val="114000"/>
              </a:lnSpc>
              <a:spcAft>
                <a:spcPts val="20"/>
              </a:spcAft>
              <a:buSzPts val="1000"/>
              <a:buFont typeface="Symbol" panose="05050102010706020507" pitchFamily="18" charset="2"/>
              <a:buChar char=""/>
              <a:tabLst>
                <a:tab pos="228600" algn="l"/>
              </a:tabLst>
            </a:pPr>
            <a:r>
              <a:rPr lang="en-IN" dirty="0">
                <a:solidFill>
                  <a:srgbClr val="111111"/>
                </a:solidFill>
                <a:effectLst/>
                <a:latin typeface="Albert Sans" pitchFamily="2" charset="0"/>
                <a:ea typeface="Times New Roman" panose="02020603050405020304" pitchFamily="18" charset="0"/>
                <a:cs typeface="Times New Roman" panose="02020603050405020304" pitchFamily="18" charset="0"/>
              </a:rPr>
              <a:t>Reduced operational costs.</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342900" lvl="0" indent="-342900" algn="ctr">
              <a:lnSpc>
                <a:spcPct val="114000"/>
              </a:lnSpc>
              <a:spcAft>
                <a:spcPts val="20"/>
              </a:spcAft>
              <a:buSzPts val="1000"/>
              <a:buFont typeface="Symbol" panose="05050102010706020507" pitchFamily="18" charset="2"/>
              <a:buChar char=""/>
              <a:tabLst>
                <a:tab pos="228600" algn="l"/>
              </a:tabLst>
            </a:pPr>
            <a:r>
              <a:rPr lang="en-IN" dirty="0">
                <a:solidFill>
                  <a:srgbClr val="111111"/>
                </a:solidFill>
                <a:effectLst/>
                <a:latin typeface="Albert Sans" pitchFamily="2" charset="0"/>
                <a:ea typeface="Times New Roman" panose="02020603050405020304" pitchFamily="18" charset="0"/>
                <a:cs typeface="Times New Roman" panose="02020603050405020304" pitchFamily="18" charset="0"/>
              </a:rPr>
              <a:t>Enhanced brand reputation.</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342900" lvl="0" indent="-342900" algn="ctr">
              <a:lnSpc>
                <a:spcPct val="114000"/>
              </a:lnSpc>
              <a:spcAft>
                <a:spcPts val="20"/>
              </a:spcAft>
              <a:buSzPts val="1000"/>
              <a:buFont typeface="Symbol" panose="05050102010706020507" pitchFamily="18" charset="2"/>
              <a:buChar char=""/>
              <a:tabLst>
                <a:tab pos="228600" algn="l"/>
              </a:tabLst>
            </a:pPr>
            <a:r>
              <a:rPr lang="en-IN" dirty="0">
                <a:solidFill>
                  <a:srgbClr val="111111"/>
                </a:solidFill>
                <a:effectLst/>
                <a:latin typeface="Albert Sans" pitchFamily="2" charset="0"/>
                <a:ea typeface="Times New Roman" panose="02020603050405020304" pitchFamily="18" charset="0"/>
                <a:cs typeface="Times New Roman" panose="02020603050405020304" pitchFamily="18" charset="0"/>
              </a:rPr>
              <a:t>Positive stakeholder relations.</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141605" indent="-6350" algn="ctr">
              <a:lnSpc>
                <a:spcPct val="114000"/>
              </a:lnSpc>
              <a:spcBef>
                <a:spcPts val="1200"/>
              </a:spcBef>
              <a:spcAft>
                <a:spcPts val="20"/>
              </a:spcAft>
            </a:pPr>
            <a:r>
              <a:rPr lang="en-IN" b="1" dirty="0">
                <a:solidFill>
                  <a:srgbClr val="111111"/>
                </a:solidFill>
                <a:effectLst/>
                <a:latin typeface="Albert Sans" pitchFamily="2" charset="0"/>
                <a:ea typeface="Times New Roman" panose="02020603050405020304" pitchFamily="18" charset="0"/>
                <a:cs typeface="Times New Roman" panose="02020603050405020304" pitchFamily="18" charset="0"/>
              </a:rPr>
              <a:t>Challenges:</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342900" lvl="0" indent="-342900" algn="ctr">
              <a:lnSpc>
                <a:spcPct val="114000"/>
              </a:lnSpc>
              <a:spcAft>
                <a:spcPts val="20"/>
              </a:spcAft>
              <a:buSzPts val="1000"/>
              <a:buFont typeface="Symbol" panose="05050102010706020507" pitchFamily="18" charset="2"/>
              <a:buChar char=""/>
              <a:tabLst>
                <a:tab pos="228600" algn="l"/>
              </a:tabLst>
            </a:pPr>
            <a:r>
              <a:rPr lang="en-IN" dirty="0">
                <a:solidFill>
                  <a:srgbClr val="111111"/>
                </a:solidFill>
                <a:effectLst/>
                <a:latin typeface="Albert Sans" pitchFamily="2" charset="0"/>
                <a:ea typeface="Times New Roman" panose="02020603050405020304" pitchFamily="18" charset="0"/>
                <a:cs typeface="Times New Roman" panose="02020603050405020304" pitchFamily="18" charset="0"/>
              </a:rPr>
              <a:t>Scaling efforts across global operations.</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342900" lvl="0" indent="-342900" algn="ctr">
              <a:lnSpc>
                <a:spcPct val="114000"/>
              </a:lnSpc>
              <a:spcAft>
                <a:spcPts val="20"/>
              </a:spcAft>
              <a:buSzPts val="1000"/>
              <a:buFont typeface="Symbol" panose="05050102010706020507" pitchFamily="18" charset="2"/>
              <a:buChar char=""/>
              <a:tabLst>
                <a:tab pos="228600" algn="l"/>
              </a:tabLst>
            </a:pPr>
            <a:r>
              <a:rPr lang="en-IN" dirty="0">
                <a:solidFill>
                  <a:srgbClr val="111111"/>
                </a:solidFill>
                <a:effectLst/>
                <a:latin typeface="Albert Sans" pitchFamily="2" charset="0"/>
                <a:ea typeface="Times New Roman" panose="02020603050405020304" pitchFamily="18" charset="0"/>
                <a:cs typeface="Times New Roman" panose="02020603050405020304" pitchFamily="18" charset="0"/>
              </a:rPr>
              <a:t>Navigating regulatory differences in markets.</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141605" indent="-6350" algn="ctr">
              <a:lnSpc>
                <a:spcPct val="114000"/>
              </a:lnSpc>
              <a:spcAft>
                <a:spcPts val="20"/>
              </a:spcAft>
            </a:pPr>
            <a:endParaRPr lang="en-IN" sz="700" dirty="0">
              <a:solidFill>
                <a:srgbClr val="111111"/>
              </a:solidFill>
              <a:effectLst/>
              <a:latin typeface="Albert Sans" pitchFamily="2" charset="0"/>
              <a:ea typeface="Calibri" panose="020F0502020204030204" pitchFamily="34" charset="0"/>
              <a:cs typeface="Calibri" panose="020F0502020204030204" pitchFamily="34" charset="0"/>
            </a:endParaRPr>
          </a:p>
        </p:txBody>
      </p:sp>
      <p:sp>
        <p:nvSpPr>
          <p:cNvPr id="294" name="Google Shape;294;p45"/>
          <p:cNvSpPr txBox="1">
            <a:spLocks noGrp="1"/>
          </p:cNvSpPr>
          <p:nvPr>
            <p:ph type="title"/>
          </p:nvPr>
        </p:nvSpPr>
        <p:spPr>
          <a:xfrm>
            <a:off x="2504509" y="276231"/>
            <a:ext cx="4134980" cy="731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400" dirty="0"/>
              <a:t>Walmart's Stance on Sustainability</a:t>
            </a:r>
            <a:endParaRPr lang="en-IN" sz="2400" dirty="0"/>
          </a:p>
        </p:txBody>
      </p:sp>
      <p:pic>
        <p:nvPicPr>
          <p:cNvPr id="4" name="Picture 3">
            <a:extLst>
              <a:ext uri="{FF2B5EF4-FFF2-40B4-BE49-F238E27FC236}">
                <a16:creationId xmlns="" xmlns:a16="http://schemas.microsoft.com/office/drawing/2014/main" id="{89C71CD0-5167-D663-CDD2-A5E3E511B739}"/>
              </a:ext>
            </a:extLst>
          </p:cNvPr>
          <p:cNvPicPr>
            <a:picLocks noChangeAspect="1"/>
          </p:cNvPicPr>
          <p:nvPr/>
        </p:nvPicPr>
        <p:blipFill>
          <a:blip r:embed="rId3" cstate="print"/>
          <a:stretch>
            <a:fillRect/>
          </a:stretch>
        </p:blipFill>
        <p:spPr>
          <a:xfrm>
            <a:off x="-30876" y="755143"/>
            <a:ext cx="2730674" cy="3640899"/>
          </a:xfrm>
          <a:prstGeom prst="ellipse">
            <a:avLst/>
          </a:prstGeom>
          <a:ln>
            <a:noFill/>
          </a:ln>
          <a:effectLst>
            <a:softEdge rad="112500"/>
          </a:effectLst>
        </p:spPr>
      </p:pic>
      <p:pic>
        <p:nvPicPr>
          <p:cNvPr id="6" name="Picture 5">
            <a:extLst>
              <a:ext uri="{FF2B5EF4-FFF2-40B4-BE49-F238E27FC236}">
                <a16:creationId xmlns="" xmlns:a16="http://schemas.microsoft.com/office/drawing/2014/main" id="{613D78DF-ED6B-6E96-655A-68F348E4B255}"/>
              </a:ext>
            </a:extLst>
          </p:cNvPr>
          <p:cNvPicPr>
            <a:picLocks noChangeAspect="1"/>
          </p:cNvPicPr>
          <p:nvPr/>
        </p:nvPicPr>
        <p:blipFill>
          <a:blip r:embed="rId4" cstate="print"/>
          <a:stretch>
            <a:fillRect/>
          </a:stretch>
        </p:blipFill>
        <p:spPr>
          <a:xfrm>
            <a:off x="6444203" y="688423"/>
            <a:ext cx="2830754" cy="3774339"/>
          </a:xfrm>
          <a:prstGeom prst="ellipse">
            <a:avLst/>
          </a:prstGeom>
          <a:ln>
            <a:noFill/>
          </a:ln>
          <a:effectLst>
            <a:softEdge rad="112500"/>
          </a:effectLst>
        </p:spPr>
      </p:pic>
    </p:spTree>
  </p:cSld>
  <p:clrMapOvr>
    <a:masterClrMapping/>
  </p:clrMapOvr>
  <p:transition>
    <p:wipe dir="d"/>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42"/>
          <p:cNvSpPr txBox="1">
            <a:spLocks noGrp="1"/>
          </p:cNvSpPr>
          <p:nvPr>
            <p:ph type="title"/>
          </p:nvPr>
        </p:nvSpPr>
        <p:spPr>
          <a:xfrm>
            <a:off x="1503297" y="465204"/>
            <a:ext cx="3856800" cy="126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IN" dirty="0"/>
              <a:t>Embracing Social &amp; Governance Principles</a:t>
            </a:r>
          </a:p>
        </p:txBody>
      </p:sp>
      <p:sp>
        <p:nvSpPr>
          <p:cNvPr id="257" name="Google Shape;257;p42"/>
          <p:cNvSpPr txBox="1">
            <a:spLocks noGrp="1"/>
          </p:cNvSpPr>
          <p:nvPr>
            <p:ph type="body" idx="1"/>
          </p:nvPr>
        </p:nvSpPr>
        <p:spPr>
          <a:xfrm>
            <a:off x="-469232" y="1701904"/>
            <a:ext cx="6611382" cy="4806753"/>
          </a:xfrm>
          <a:prstGeom prst="rect">
            <a:avLst/>
          </a:prstGeom>
        </p:spPr>
        <p:txBody>
          <a:bodyPr spcFirstLastPara="1" wrap="square" lIns="91425" tIns="91425" rIns="91425" bIns="91425" anchor="t" anchorCtr="0">
            <a:noAutofit/>
          </a:bodyPr>
          <a:lstStyle/>
          <a:p>
            <a:pPr marL="342900" lvl="0" indent="-342900" algn="r">
              <a:lnSpc>
                <a:spcPct val="150000"/>
              </a:lnSpc>
              <a:spcAft>
                <a:spcPts val="20"/>
              </a:spcAft>
              <a:buSzPts val="1000"/>
              <a:buFont typeface="Symbol" panose="05050102010706020507" pitchFamily="18" charset="2"/>
              <a:buChar char=""/>
              <a:tabLst>
                <a:tab pos="457200" algn="l"/>
              </a:tabLst>
            </a:pPr>
            <a:r>
              <a:rPr lang="en-IN" sz="1600" dirty="0">
                <a:solidFill>
                  <a:srgbClr val="111111"/>
                </a:solidFill>
                <a:effectLst/>
                <a:latin typeface="Albert Sans" pitchFamily="2" charset="0"/>
                <a:ea typeface="Calibri" panose="020F0502020204030204" pitchFamily="34" charset="0"/>
                <a:cs typeface="Calibri" panose="020F0502020204030204" pitchFamily="34" charset="0"/>
              </a:rPr>
              <a:t>Environmental, Social, and Governance (ESG) through investment screening (</a:t>
            </a:r>
            <a:r>
              <a:rPr lang="en-IN" sz="1600" dirty="0" err="1">
                <a:solidFill>
                  <a:srgbClr val="111111"/>
                </a:solidFill>
                <a:effectLst/>
                <a:latin typeface="Albert Sans" pitchFamily="2" charset="0"/>
                <a:ea typeface="Calibri" panose="020F0502020204030204" pitchFamily="34" charset="0"/>
                <a:cs typeface="Calibri" panose="020F0502020204030204" pitchFamily="34" charset="0"/>
              </a:rPr>
              <a:t>Dmuchowski</a:t>
            </a:r>
            <a:r>
              <a:rPr lang="en-IN" sz="1600" dirty="0">
                <a:solidFill>
                  <a:srgbClr val="111111"/>
                </a:solidFill>
                <a:effectLst/>
                <a:latin typeface="Albert Sans" pitchFamily="2" charset="0"/>
                <a:ea typeface="Calibri" panose="020F0502020204030204" pitchFamily="34" charset="0"/>
                <a:cs typeface="Calibri" panose="020F0502020204030204" pitchFamily="34" charset="0"/>
              </a:rPr>
              <a:t> </a:t>
            </a:r>
            <a:r>
              <a:rPr lang="en-IN" sz="1600" i="1" dirty="0">
                <a:solidFill>
                  <a:srgbClr val="111111"/>
                </a:solidFill>
                <a:effectLst/>
                <a:latin typeface="Albert Sans" pitchFamily="2" charset="0"/>
                <a:ea typeface="Calibri" panose="020F0502020204030204" pitchFamily="34" charset="0"/>
                <a:cs typeface="Calibri" panose="020F0502020204030204" pitchFamily="34" charset="0"/>
              </a:rPr>
              <a:t>et al.,</a:t>
            </a:r>
            <a:r>
              <a:rPr lang="en-IN" sz="1600" dirty="0">
                <a:solidFill>
                  <a:srgbClr val="111111"/>
                </a:solidFill>
                <a:effectLst/>
                <a:latin typeface="Albert Sans" pitchFamily="2" charset="0"/>
                <a:ea typeface="Calibri" panose="020F0502020204030204" pitchFamily="34" charset="0"/>
                <a:cs typeface="Calibri" panose="020F0502020204030204" pitchFamily="34" charset="0"/>
              </a:rPr>
              <a:t> 2023).</a:t>
            </a:r>
          </a:p>
          <a:p>
            <a:pPr marL="0" lvl="0" indent="0" algn="r">
              <a:lnSpc>
                <a:spcPct val="150000"/>
              </a:lnSpc>
              <a:spcAft>
                <a:spcPts val="20"/>
              </a:spcAft>
              <a:buSzPts val="1000"/>
              <a:buNone/>
              <a:tabLst>
                <a:tab pos="457200" algn="l"/>
              </a:tabLst>
            </a:pPr>
            <a:endParaRPr lang="en-IN" sz="1200" dirty="0">
              <a:solidFill>
                <a:srgbClr val="111111"/>
              </a:solidFill>
              <a:effectLst/>
              <a:latin typeface="Albert Sans" pitchFamily="2" charset="0"/>
              <a:ea typeface="Calibri" panose="020F0502020204030204" pitchFamily="34" charset="0"/>
              <a:cs typeface="Calibri" panose="020F0502020204030204" pitchFamily="34" charset="0"/>
            </a:endParaRPr>
          </a:p>
          <a:p>
            <a:pPr marL="342900" lvl="0" indent="-342900" algn="r">
              <a:lnSpc>
                <a:spcPct val="150000"/>
              </a:lnSpc>
              <a:spcAft>
                <a:spcPts val="20"/>
              </a:spcAft>
              <a:buSzPts val="1000"/>
              <a:buFont typeface="Symbol" panose="05050102010706020507" pitchFamily="18" charset="2"/>
              <a:buChar char=""/>
              <a:tabLst>
                <a:tab pos="457200" algn="l"/>
              </a:tabLst>
            </a:pPr>
            <a:r>
              <a:rPr lang="en-IN" sz="1200" b="1" dirty="0">
                <a:solidFill>
                  <a:srgbClr val="111111"/>
                </a:solidFill>
                <a:effectLst/>
                <a:latin typeface="Albert Sans" pitchFamily="2" charset="0"/>
                <a:ea typeface="Calibri" panose="020F0502020204030204" pitchFamily="34" charset="0"/>
                <a:cs typeface="Calibri" panose="020F0502020204030204" pitchFamily="34" charset="0"/>
              </a:rPr>
              <a:t>ESG's transformative impact on retail:</a:t>
            </a:r>
          </a:p>
          <a:p>
            <a:pPr marL="628650" lvl="1" indent="-171450" algn="r">
              <a:lnSpc>
                <a:spcPct val="150000"/>
              </a:lnSpc>
              <a:spcAft>
                <a:spcPts val="20"/>
              </a:spcAft>
              <a:buSzPts val="1000"/>
              <a:buFont typeface="Wingdings" panose="05000000000000000000" pitchFamily="2" charset="2"/>
              <a:buChar char="§"/>
              <a:tabLst>
                <a:tab pos="914400" algn="l"/>
              </a:tabLst>
            </a:pPr>
            <a:r>
              <a:rPr lang="en-IN" sz="1200" dirty="0">
                <a:solidFill>
                  <a:srgbClr val="111111"/>
                </a:solidFill>
                <a:effectLst/>
                <a:latin typeface="Albert Sans" pitchFamily="2" charset="0"/>
                <a:ea typeface="Calibri" panose="020F0502020204030204" pitchFamily="34" charset="0"/>
                <a:cs typeface="Times New Roman" panose="02020603050405020304" pitchFamily="18" charset="0"/>
              </a:rPr>
              <a:t>Driving innovation (</a:t>
            </a:r>
            <a:r>
              <a:rPr lang="en-IN" sz="1200" dirty="0" err="1">
                <a:solidFill>
                  <a:srgbClr val="111111"/>
                </a:solidFill>
                <a:effectLst/>
                <a:latin typeface="Albert Sans" pitchFamily="2" charset="0"/>
                <a:ea typeface="Calibri" panose="020F0502020204030204" pitchFamily="34" charset="0"/>
                <a:cs typeface="Times New Roman" panose="02020603050405020304" pitchFamily="18" charset="0"/>
              </a:rPr>
              <a:t>Alkaraan</a:t>
            </a:r>
            <a:r>
              <a:rPr lang="en-IN" sz="1200" dirty="0">
                <a:solidFill>
                  <a:srgbClr val="111111"/>
                </a:solidFill>
                <a:effectLst/>
                <a:latin typeface="Albert Sans" pitchFamily="2" charset="0"/>
                <a:ea typeface="Calibri" panose="020F0502020204030204" pitchFamily="34" charset="0"/>
                <a:cs typeface="Times New Roman" panose="02020603050405020304" pitchFamily="18" charset="0"/>
              </a:rPr>
              <a:t> </a:t>
            </a:r>
            <a:r>
              <a:rPr lang="en-IN" sz="1200" i="1" dirty="0">
                <a:solidFill>
                  <a:srgbClr val="111111"/>
                </a:solidFill>
                <a:effectLst/>
                <a:latin typeface="Albert Sans" pitchFamily="2" charset="0"/>
                <a:ea typeface="Calibri" panose="020F0502020204030204" pitchFamily="34" charset="0"/>
                <a:cs typeface="Times New Roman" panose="02020603050405020304" pitchFamily="18" charset="0"/>
              </a:rPr>
              <a:t>et al.,</a:t>
            </a:r>
            <a:r>
              <a:rPr lang="en-IN" sz="1200" dirty="0">
                <a:solidFill>
                  <a:srgbClr val="111111"/>
                </a:solidFill>
                <a:effectLst/>
                <a:latin typeface="Albert Sans" pitchFamily="2" charset="0"/>
                <a:ea typeface="Calibri" panose="020F0502020204030204" pitchFamily="34" charset="0"/>
                <a:cs typeface="Times New Roman" panose="02020603050405020304" pitchFamily="18" charset="0"/>
              </a:rPr>
              <a:t> 2022).</a:t>
            </a:r>
          </a:p>
          <a:p>
            <a:pPr marL="628650" lvl="1" indent="-171450" algn="r">
              <a:lnSpc>
                <a:spcPct val="150000"/>
              </a:lnSpc>
              <a:spcAft>
                <a:spcPts val="20"/>
              </a:spcAft>
              <a:buSzPts val="1000"/>
              <a:buFont typeface="Wingdings" panose="05000000000000000000" pitchFamily="2" charset="2"/>
              <a:buChar char="§"/>
              <a:tabLst>
                <a:tab pos="914400" algn="l"/>
              </a:tabLst>
            </a:pPr>
            <a:r>
              <a:rPr lang="en-IN" sz="1200" dirty="0">
                <a:solidFill>
                  <a:srgbClr val="111111"/>
                </a:solidFill>
                <a:effectLst/>
                <a:latin typeface="Albert Sans" pitchFamily="2" charset="0"/>
                <a:ea typeface="Calibri" panose="020F0502020204030204" pitchFamily="34" charset="0"/>
                <a:cs typeface="Times New Roman" panose="02020603050405020304" pitchFamily="18" charset="0"/>
              </a:rPr>
              <a:t>Enhancing competitive positioning (</a:t>
            </a:r>
            <a:r>
              <a:rPr lang="en-IN" sz="1200" dirty="0" err="1">
                <a:solidFill>
                  <a:srgbClr val="111111"/>
                </a:solidFill>
                <a:effectLst/>
                <a:latin typeface="Albert Sans" pitchFamily="2" charset="0"/>
                <a:ea typeface="Calibri" panose="020F0502020204030204" pitchFamily="34" charset="0"/>
                <a:cs typeface="Times New Roman" panose="02020603050405020304" pitchFamily="18" charset="0"/>
              </a:rPr>
              <a:t>Guntuka</a:t>
            </a:r>
            <a:r>
              <a:rPr lang="en-IN" sz="1200" dirty="0">
                <a:solidFill>
                  <a:srgbClr val="111111"/>
                </a:solidFill>
                <a:effectLst/>
                <a:latin typeface="Albert Sans" pitchFamily="2" charset="0"/>
                <a:ea typeface="Calibri" panose="020F0502020204030204" pitchFamily="34" charset="0"/>
                <a:cs typeface="Times New Roman" panose="02020603050405020304" pitchFamily="18" charset="0"/>
              </a:rPr>
              <a:t>, 2022).</a:t>
            </a:r>
          </a:p>
          <a:p>
            <a:pPr marL="457200" lvl="1" indent="0" algn="r">
              <a:lnSpc>
                <a:spcPct val="150000"/>
              </a:lnSpc>
              <a:spcAft>
                <a:spcPts val="20"/>
              </a:spcAft>
              <a:buSzPts val="1000"/>
              <a:buNone/>
              <a:tabLst>
                <a:tab pos="914400" algn="l"/>
              </a:tabLst>
            </a:pPr>
            <a:endParaRPr lang="en-IN" sz="1200" dirty="0">
              <a:solidFill>
                <a:srgbClr val="111111"/>
              </a:solidFill>
              <a:effectLst/>
              <a:latin typeface="Albert Sans" pitchFamily="2" charset="0"/>
              <a:ea typeface="Calibri" panose="020F0502020204030204" pitchFamily="34" charset="0"/>
              <a:cs typeface="Times New Roman" panose="02020603050405020304" pitchFamily="18" charset="0"/>
            </a:endParaRPr>
          </a:p>
          <a:p>
            <a:pPr marL="342900" lvl="0" indent="-342900" algn="r">
              <a:lnSpc>
                <a:spcPct val="150000"/>
              </a:lnSpc>
              <a:spcAft>
                <a:spcPts val="20"/>
              </a:spcAft>
              <a:buSzPts val="1000"/>
              <a:buFont typeface="Symbol" panose="05050102010706020507" pitchFamily="18" charset="2"/>
              <a:buChar char=""/>
              <a:tabLst>
                <a:tab pos="457200" algn="l"/>
              </a:tabLst>
            </a:pPr>
            <a:r>
              <a:rPr lang="en-IN" sz="1200" b="1" dirty="0">
                <a:solidFill>
                  <a:srgbClr val="111111"/>
                </a:solidFill>
                <a:effectLst/>
                <a:latin typeface="Albert Sans" pitchFamily="2" charset="0"/>
                <a:ea typeface="Calibri" panose="020F0502020204030204" pitchFamily="34" charset="0"/>
                <a:cs typeface="Calibri" panose="020F0502020204030204" pitchFamily="34" charset="0"/>
              </a:rPr>
              <a:t>Walmart's ESG journey:</a:t>
            </a:r>
          </a:p>
          <a:p>
            <a:pPr marL="742950" lvl="1" indent="-285750" algn="r">
              <a:lnSpc>
                <a:spcPct val="150000"/>
              </a:lnSpc>
              <a:spcAft>
                <a:spcPts val="20"/>
              </a:spcAft>
              <a:buSzPts val="1000"/>
              <a:buFont typeface="Wingdings" panose="05000000000000000000" pitchFamily="2" charset="2"/>
              <a:buChar char="§"/>
              <a:tabLst>
                <a:tab pos="914400" algn="l"/>
              </a:tabLst>
            </a:pPr>
            <a:r>
              <a:rPr lang="en-IN" sz="1200" dirty="0">
                <a:solidFill>
                  <a:srgbClr val="111111"/>
                </a:solidFill>
                <a:effectLst/>
                <a:latin typeface="Albert Sans" pitchFamily="2" charset="0"/>
                <a:ea typeface="Calibri" panose="020F0502020204030204" pitchFamily="34" charset="0"/>
                <a:cs typeface="Times New Roman" panose="02020603050405020304" pitchFamily="18" charset="0"/>
              </a:rPr>
              <a:t>Strategic alignment with global ESG standards (Cho, 2023).</a:t>
            </a:r>
          </a:p>
          <a:p>
            <a:pPr marL="742950" lvl="1" indent="-285750" algn="r">
              <a:lnSpc>
                <a:spcPct val="150000"/>
              </a:lnSpc>
              <a:spcAft>
                <a:spcPts val="20"/>
              </a:spcAft>
              <a:buSzPts val="1000"/>
              <a:buFont typeface="Wingdings" panose="05000000000000000000" pitchFamily="2" charset="2"/>
              <a:buChar char="§"/>
              <a:tabLst>
                <a:tab pos="914400" algn="l"/>
              </a:tabLst>
            </a:pPr>
            <a:r>
              <a:rPr lang="en-IN" sz="1200" dirty="0">
                <a:solidFill>
                  <a:srgbClr val="111111"/>
                </a:solidFill>
                <a:effectLst/>
                <a:latin typeface="Albert Sans" pitchFamily="2" charset="0"/>
                <a:ea typeface="Calibri" panose="020F0502020204030204" pitchFamily="34" charset="0"/>
                <a:cs typeface="Times New Roman" panose="02020603050405020304" pitchFamily="18" charset="0"/>
              </a:rPr>
              <a:t>Tangible outcomes: reduced waste, ethical sourcing, community engagement (</a:t>
            </a:r>
            <a:r>
              <a:rPr lang="en-IN" sz="1200" dirty="0" err="1">
                <a:solidFill>
                  <a:srgbClr val="111111"/>
                </a:solidFill>
                <a:effectLst/>
                <a:latin typeface="Albert Sans" pitchFamily="2" charset="0"/>
                <a:ea typeface="Calibri" panose="020F0502020204030204" pitchFamily="34" charset="0"/>
                <a:cs typeface="Times New Roman" panose="02020603050405020304" pitchFamily="18" charset="0"/>
              </a:rPr>
              <a:t>Penati</a:t>
            </a:r>
            <a:r>
              <a:rPr lang="en-IN" sz="1200" dirty="0">
                <a:solidFill>
                  <a:srgbClr val="111111"/>
                </a:solidFill>
                <a:effectLst/>
                <a:latin typeface="Albert Sans" pitchFamily="2" charset="0"/>
                <a:ea typeface="Calibri" panose="020F0502020204030204" pitchFamily="34" charset="0"/>
                <a:cs typeface="Times New Roman" panose="02020603050405020304" pitchFamily="18" charset="0"/>
              </a:rPr>
              <a:t>, 2022).</a:t>
            </a:r>
          </a:p>
        </p:txBody>
      </p:sp>
      <p:pic>
        <p:nvPicPr>
          <p:cNvPr id="3" name="Picture 2">
            <a:extLst>
              <a:ext uri="{FF2B5EF4-FFF2-40B4-BE49-F238E27FC236}">
                <a16:creationId xmlns="" xmlns:a16="http://schemas.microsoft.com/office/drawing/2014/main" id="{A6E65565-F5BE-72F9-206F-8C9A14F4C8B2}"/>
              </a:ext>
            </a:extLst>
          </p:cNvPr>
          <p:cNvPicPr>
            <a:picLocks noChangeAspect="1"/>
          </p:cNvPicPr>
          <p:nvPr/>
        </p:nvPicPr>
        <p:blipFill>
          <a:blip r:embed="rId3" cstate="print"/>
          <a:stretch>
            <a:fillRect/>
          </a:stretch>
        </p:blipFill>
        <p:spPr>
          <a:xfrm>
            <a:off x="6572249" y="3429001"/>
            <a:ext cx="2571751" cy="3429001"/>
          </a:xfrm>
          <a:prstGeom prst="rect">
            <a:avLst/>
          </a:prstGeom>
        </p:spPr>
      </p:pic>
      <p:pic>
        <p:nvPicPr>
          <p:cNvPr id="6" name="Picture 5">
            <a:extLst>
              <a:ext uri="{FF2B5EF4-FFF2-40B4-BE49-F238E27FC236}">
                <a16:creationId xmlns="" xmlns:a16="http://schemas.microsoft.com/office/drawing/2014/main" id="{EC6D6984-22AE-3BEA-1F67-8A2CF71111D7}"/>
              </a:ext>
            </a:extLst>
          </p:cNvPr>
          <p:cNvPicPr>
            <a:picLocks noChangeAspect="1"/>
          </p:cNvPicPr>
          <p:nvPr/>
        </p:nvPicPr>
        <p:blipFill>
          <a:blip r:embed="rId4" cstate="print"/>
          <a:stretch>
            <a:fillRect/>
          </a:stretch>
        </p:blipFill>
        <p:spPr>
          <a:xfrm>
            <a:off x="6572250" y="1"/>
            <a:ext cx="2571751" cy="3429001"/>
          </a:xfrm>
          <a:prstGeom prst="rect">
            <a:avLst/>
          </a:prstGeom>
        </p:spPr>
      </p:pic>
    </p:spTree>
  </p:cSld>
  <p:clrMapOvr>
    <a:masterClrMapping/>
  </p:clrMapOvr>
  <p:transition>
    <p:wipe dir="d"/>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1" name="Google Shape;391;p52"/>
          <p:cNvSpPr txBox="1">
            <a:spLocks noGrp="1"/>
          </p:cNvSpPr>
          <p:nvPr>
            <p:ph type="title"/>
          </p:nvPr>
        </p:nvSpPr>
        <p:spPr>
          <a:xfrm>
            <a:off x="1628664" y="285424"/>
            <a:ext cx="3429000" cy="1272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Profiling</a:t>
            </a:r>
            <a:br>
              <a:rPr lang="en-GB" dirty="0"/>
            </a:br>
            <a:r>
              <a:rPr lang="en-GB" dirty="0"/>
              <a:t>Walmart’s</a:t>
            </a:r>
            <a:br>
              <a:rPr lang="en-GB" dirty="0"/>
            </a:br>
            <a:r>
              <a:rPr lang="en-GB" dirty="0"/>
              <a:t>Core Market</a:t>
            </a:r>
          </a:p>
        </p:txBody>
      </p:sp>
      <p:sp>
        <p:nvSpPr>
          <p:cNvPr id="2" name="Google Shape;355;p48">
            <a:extLst>
              <a:ext uri="{FF2B5EF4-FFF2-40B4-BE49-F238E27FC236}">
                <a16:creationId xmlns="" xmlns:a16="http://schemas.microsoft.com/office/drawing/2014/main" id="{349FEFA2-15B2-3C58-271A-0F1145728DE0}"/>
              </a:ext>
            </a:extLst>
          </p:cNvPr>
          <p:cNvSpPr txBox="1">
            <a:spLocks/>
          </p:cNvSpPr>
          <p:nvPr/>
        </p:nvSpPr>
        <p:spPr>
          <a:xfrm>
            <a:off x="357607" y="2038687"/>
            <a:ext cx="5971117" cy="685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1pPr>
            <a:lvl2pPr marL="914400" marR="0" lvl="1"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2pPr>
            <a:lvl3pPr marL="1371600" marR="0" lvl="2"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3pPr>
            <a:lvl4pPr marL="1828800" marR="0" lvl="3"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4pPr>
            <a:lvl5pPr marL="2286000" marR="0" lvl="4"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5pPr>
            <a:lvl6pPr marL="2743200" marR="0" lvl="5"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6pPr>
            <a:lvl7pPr marL="3200400" marR="0" lvl="6"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7pPr>
            <a:lvl8pPr marL="3657600" marR="0" lvl="7"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8pPr>
            <a:lvl9pPr marL="4114800" marR="0" lvl="8"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9pPr>
          </a:lstStyle>
          <a:p>
            <a:pPr marL="228600" indent="-228600">
              <a:lnSpc>
                <a:spcPct val="150000"/>
              </a:lnSpc>
              <a:spcAft>
                <a:spcPts val="20"/>
              </a:spcAft>
              <a:buFont typeface="Wingdings" panose="05000000000000000000" pitchFamily="2" charset="2"/>
              <a:buChar char="v"/>
            </a:pPr>
            <a:r>
              <a:rPr lang="en-IN" b="1" dirty="0">
                <a:solidFill>
                  <a:srgbClr val="111111"/>
                </a:solidFill>
                <a:effectLst/>
                <a:latin typeface="Albert Sans" pitchFamily="2" charset="0"/>
                <a:ea typeface="Calibri" panose="020F0502020204030204" pitchFamily="34" charset="0"/>
                <a:cs typeface="Calibri" panose="020F0502020204030204" pitchFamily="34" charset="0"/>
              </a:rPr>
              <a:t>Walmart's Core Customer Demographics:</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800100" lvl="1" indent="-342900">
              <a:lnSpc>
                <a:spcPct val="150000"/>
              </a:lnSpc>
              <a:spcAft>
                <a:spcPts val="20"/>
              </a:spcAft>
              <a:buSzPts val="1000"/>
              <a:buFont typeface="Symbol" panose="05050102010706020507" pitchFamily="18" charset="2"/>
              <a:buChar char=""/>
              <a:tabLst>
                <a:tab pos="457200" algn="l"/>
              </a:tabLst>
            </a:pPr>
            <a:r>
              <a:rPr lang="en-IN" dirty="0">
                <a:solidFill>
                  <a:srgbClr val="111111"/>
                </a:solidFill>
                <a:effectLst/>
                <a:latin typeface="Albert Sans" pitchFamily="2" charset="0"/>
                <a:ea typeface="Calibri" panose="020F0502020204030204" pitchFamily="34" charset="0"/>
                <a:cs typeface="Calibri" panose="020F0502020204030204" pitchFamily="34" charset="0"/>
              </a:rPr>
              <a:t>Low to middle-class income households (Gopalakrishnan et al., 2019).</a:t>
            </a:r>
          </a:p>
          <a:p>
            <a:pPr marL="800100" lvl="1" indent="-342900">
              <a:lnSpc>
                <a:spcPct val="150000"/>
              </a:lnSpc>
              <a:spcAft>
                <a:spcPts val="20"/>
              </a:spcAft>
              <a:buSzPts val="1000"/>
              <a:buFont typeface="Symbol" panose="05050102010706020507" pitchFamily="18" charset="2"/>
              <a:buChar char=""/>
              <a:tabLst>
                <a:tab pos="457200" algn="l"/>
              </a:tabLst>
            </a:pPr>
            <a:r>
              <a:rPr lang="en-IN" dirty="0">
                <a:solidFill>
                  <a:srgbClr val="111111"/>
                </a:solidFill>
                <a:effectLst/>
                <a:latin typeface="Albert Sans" pitchFamily="2" charset="0"/>
                <a:ea typeface="Calibri" panose="020F0502020204030204" pitchFamily="34" charset="0"/>
                <a:cs typeface="Calibri" panose="020F0502020204030204" pitchFamily="34" charset="0"/>
              </a:rPr>
              <a:t>Small business owners sourcing bulk products (</a:t>
            </a:r>
            <a:r>
              <a:rPr lang="en-IN" dirty="0" err="1">
                <a:solidFill>
                  <a:srgbClr val="111111"/>
                </a:solidFill>
                <a:effectLst/>
                <a:latin typeface="Albert Sans" pitchFamily="2" charset="0"/>
                <a:ea typeface="Calibri" panose="020F0502020204030204" pitchFamily="34" charset="0"/>
                <a:cs typeface="Calibri" panose="020F0502020204030204" pitchFamily="34" charset="0"/>
              </a:rPr>
              <a:t>Pierrehumbert</a:t>
            </a:r>
            <a:r>
              <a:rPr lang="en-IN" dirty="0">
                <a:solidFill>
                  <a:srgbClr val="111111"/>
                </a:solidFill>
                <a:effectLst/>
                <a:latin typeface="Albert Sans" pitchFamily="2" charset="0"/>
                <a:ea typeface="Calibri" panose="020F0502020204030204" pitchFamily="34" charset="0"/>
                <a:cs typeface="Calibri" panose="020F0502020204030204" pitchFamily="34" charset="0"/>
              </a:rPr>
              <a:t>, 2019).</a:t>
            </a:r>
          </a:p>
          <a:p>
            <a:pPr marL="800100" lvl="1" indent="-342900">
              <a:lnSpc>
                <a:spcPct val="150000"/>
              </a:lnSpc>
              <a:spcAft>
                <a:spcPts val="20"/>
              </a:spcAft>
              <a:buSzPts val="1000"/>
              <a:buFont typeface="Symbol" panose="05050102010706020507" pitchFamily="18" charset="2"/>
              <a:buChar char=""/>
              <a:tabLst>
                <a:tab pos="457200" algn="l"/>
              </a:tabLst>
            </a:pPr>
            <a:r>
              <a:rPr lang="en-IN" dirty="0">
                <a:solidFill>
                  <a:srgbClr val="111111"/>
                </a:solidFill>
                <a:effectLst/>
                <a:latin typeface="Albert Sans" pitchFamily="2" charset="0"/>
                <a:ea typeface="Calibri" panose="020F0502020204030204" pitchFamily="34" charset="0"/>
                <a:cs typeface="Calibri" panose="020F0502020204030204" pitchFamily="34" charset="0"/>
              </a:rPr>
              <a:t>Families seeking diverse product ranges (</a:t>
            </a:r>
            <a:r>
              <a:rPr lang="en-IN" dirty="0" err="1">
                <a:solidFill>
                  <a:srgbClr val="111111"/>
                </a:solidFill>
                <a:effectLst/>
                <a:latin typeface="Albert Sans" pitchFamily="2" charset="0"/>
                <a:ea typeface="Calibri" panose="020F0502020204030204" pitchFamily="34" charset="0"/>
                <a:cs typeface="Calibri" panose="020F0502020204030204" pitchFamily="34" charset="0"/>
              </a:rPr>
              <a:t>Purcărea</a:t>
            </a:r>
            <a:r>
              <a:rPr lang="en-IN" dirty="0">
                <a:solidFill>
                  <a:srgbClr val="111111"/>
                </a:solidFill>
                <a:effectLst/>
                <a:latin typeface="Albert Sans" pitchFamily="2" charset="0"/>
                <a:ea typeface="Calibri" panose="020F0502020204030204" pitchFamily="34" charset="0"/>
                <a:cs typeface="Calibri" panose="020F0502020204030204" pitchFamily="34" charset="0"/>
              </a:rPr>
              <a:t> </a:t>
            </a:r>
            <a:r>
              <a:rPr lang="en-IN" i="1" dirty="0">
                <a:solidFill>
                  <a:srgbClr val="111111"/>
                </a:solidFill>
                <a:effectLst/>
                <a:latin typeface="Albert Sans" pitchFamily="2" charset="0"/>
                <a:ea typeface="Calibri" panose="020F0502020204030204" pitchFamily="34" charset="0"/>
                <a:cs typeface="Calibri" panose="020F0502020204030204" pitchFamily="34" charset="0"/>
              </a:rPr>
              <a:t>et al.,</a:t>
            </a:r>
            <a:r>
              <a:rPr lang="en-IN" dirty="0">
                <a:solidFill>
                  <a:srgbClr val="111111"/>
                </a:solidFill>
                <a:effectLst/>
                <a:latin typeface="Albert Sans" pitchFamily="2" charset="0"/>
                <a:ea typeface="Calibri" panose="020F0502020204030204" pitchFamily="34" charset="0"/>
                <a:cs typeface="Calibri" panose="020F0502020204030204" pitchFamily="34" charset="0"/>
              </a:rPr>
              <a:t> 2022).</a:t>
            </a:r>
          </a:p>
          <a:p>
            <a:pPr marL="800100" lvl="1" indent="-342900">
              <a:lnSpc>
                <a:spcPct val="150000"/>
              </a:lnSpc>
              <a:spcAft>
                <a:spcPts val="20"/>
              </a:spcAft>
              <a:buSzPts val="1000"/>
              <a:buFont typeface="Symbol" panose="05050102010706020507" pitchFamily="18" charset="2"/>
              <a:buChar char=""/>
              <a:tabLst>
                <a:tab pos="457200" algn="l"/>
              </a:tabLst>
            </a:pPr>
            <a:r>
              <a:rPr lang="en-IN" dirty="0">
                <a:solidFill>
                  <a:srgbClr val="111111"/>
                </a:solidFill>
                <a:effectLst/>
                <a:latin typeface="Albert Sans" pitchFamily="2" charset="0"/>
                <a:ea typeface="Calibri" panose="020F0502020204030204" pitchFamily="34" charset="0"/>
                <a:cs typeface="Calibri" panose="020F0502020204030204" pitchFamily="34" charset="0"/>
              </a:rPr>
              <a:t>Growing base of online shoppers (</a:t>
            </a:r>
            <a:r>
              <a:rPr lang="en-IN" dirty="0" err="1">
                <a:solidFill>
                  <a:srgbClr val="111111"/>
                </a:solidFill>
                <a:effectLst/>
                <a:latin typeface="Albert Sans" pitchFamily="2" charset="0"/>
                <a:ea typeface="Calibri" panose="020F0502020204030204" pitchFamily="34" charset="0"/>
                <a:cs typeface="Calibri" panose="020F0502020204030204" pitchFamily="34" charset="0"/>
              </a:rPr>
              <a:t>Vadakkepat</a:t>
            </a:r>
            <a:r>
              <a:rPr lang="en-IN" dirty="0">
                <a:solidFill>
                  <a:srgbClr val="111111"/>
                </a:solidFill>
                <a:effectLst/>
                <a:latin typeface="Albert Sans" pitchFamily="2" charset="0"/>
                <a:ea typeface="Calibri" panose="020F0502020204030204" pitchFamily="34" charset="0"/>
                <a:cs typeface="Calibri" panose="020F0502020204030204" pitchFamily="34" charset="0"/>
              </a:rPr>
              <a:t> </a:t>
            </a:r>
            <a:r>
              <a:rPr lang="en-IN" i="1" dirty="0">
                <a:solidFill>
                  <a:srgbClr val="111111"/>
                </a:solidFill>
                <a:effectLst/>
                <a:latin typeface="Albert Sans" pitchFamily="2" charset="0"/>
                <a:ea typeface="Calibri" panose="020F0502020204030204" pitchFamily="34" charset="0"/>
                <a:cs typeface="Calibri" panose="020F0502020204030204" pitchFamily="34" charset="0"/>
              </a:rPr>
              <a:t>et al.,</a:t>
            </a:r>
            <a:r>
              <a:rPr lang="en-IN" dirty="0">
                <a:solidFill>
                  <a:srgbClr val="111111"/>
                </a:solidFill>
                <a:effectLst/>
                <a:latin typeface="Albert Sans" pitchFamily="2" charset="0"/>
                <a:ea typeface="Calibri" panose="020F0502020204030204" pitchFamily="34" charset="0"/>
                <a:cs typeface="Calibri" panose="020F0502020204030204" pitchFamily="34" charset="0"/>
              </a:rPr>
              <a:t> 2021).</a:t>
            </a:r>
          </a:p>
          <a:p>
            <a:pPr marL="0" lvl="0" indent="0">
              <a:lnSpc>
                <a:spcPct val="150000"/>
              </a:lnSpc>
              <a:spcAft>
                <a:spcPts val="20"/>
              </a:spcAft>
              <a:buSzPts val="1000"/>
              <a:buNone/>
              <a:tabLst>
                <a:tab pos="457200" algn="l"/>
              </a:tabLst>
            </a:pP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171450" indent="-171450">
              <a:lnSpc>
                <a:spcPct val="150000"/>
              </a:lnSpc>
              <a:spcAft>
                <a:spcPts val="20"/>
              </a:spcAft>
              <a:buFont typeface="Wingdings" panose="05000000000000000000" pitchFamily="2" charset="2"/>
              <a:buChar char="v"/>
            </a:pPr>
            <a:r>
              <a:rPr lang="en-IN" b="1" dirty="0">
                <a:solidFill>
                  <a:srgbClr val="111111"/>
                </a:solidFill>
                <a:effectLst/>
                <a:latin typeface="Albert Sans" pitchFamily="2" charset="0"/>
                <a:ea typeface="Calibri" panose="020F0502020204030204" pitchFamily="34" charset="0"/>
                <a:cs typeface="Calibri" panose="020F0502020204030204" pitchFamily="34" charset="0"/>
              </a:rPr>
              <a:t>Importance:</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800100" lvl="1" indent="-342900">
              <a:lnSpc>
                <a:spcPct val="150000"/>
              </a:lnSpc>
              <a:spcAft>
                <a:spcPts val="20"/>
              </a:spcAft>
              <a:buSzPts val="1000"/>
              <a:buFont typeface="Symbol" panose="05050102010706020507" pitchFamily="18" charset="2"/>
              <a:buChar char=""/>
              <a:tabLst>
                <a:tab pos="457200" algn="l"/>
              </a:tabLst>
            </a:pPr>
            <a:r>
              <a:rPr lang="en-IN" dirty="0">
                <a:solidFill>
                  <a:srgbClr val="111111"/>
                </a:solidFill>
                <a:effectLst/>
                <a:latin typeface="Albert Sans" pitchFamily="2" charset="0"/>
                <a:ea typeface="Calibri" panose="020F0502020204030204" pitchFamily="34" charset="0"/>
                <a:cs typeface="Calibri" panose="020F0502020204030204" pitchFamily="34" charset="0"/>
              </a:rPr>
              <a:t>Ensuring affordability while maintaining quality.</a:t>
            </a:r>
          </a:p>
          <a:p>
            <a:pPr marL="800100" lvl="1" indent="-342900">
              <a:lnSpc>
                <a:spcPct val="150000"/>
              </a:lnSpc>
              <a:spcAft>
                <a:spcPts val="20"/>
              </a:spcAft>
              <a:buSzPts val="1000"/>
              <a:buFont typeface="Symbol" panose="05050102010706020507" pitchFamily="18" charset="2"/>
              <a:buChar char=""/>
              <a:tabLst>
                <a:tab pos="457200" algn="l"/>
              </a:tabLst>
            </a:pPr>
            <a:r>
              <a:rPr lang="en-IN" dirty="0">
                <a:solidFill>
                  <a:srgbClr val="111111"/>
                </a:solidFill>
                <a:effectLst/>
                <a:latin typeface="Albert Sans" pitchFamily="2" charset="0"/>
                <a:ea typeface="Calibri" panose="020F0502020204030204" pitchFamily="34" charset="0"/>
                <a:cs typeface="Calibri" panose="020F0502020204030204" pitchFamily="34" charset="0"/>
              </a:rPr>
              <a:t>Tailoring product selection and marketing.</a:t>
            </a:r>
          </a:p>
          <a:p>
            <a:pPr marL="800100" lvl="1" indent="-342900">
              <a:lnSpc>
                <a:spcPct val="150000"/>
              </a:lnSpc>
              <a:spcAft>
                <a:spcPts val="20"/>
              </a:spcAft>
              <a:buSzPts val="1000"/>
              <a:buFont typeface="Symbol" panose="05050102010706020507" pitchFamily="18" charset="2"/>
              <a:buChar char=""/>
              <a:tabLst>
                <a:tab pos="457200" algn="l"/>
              </a:tabLst>
            </a:pPr>
            <a:r>
              <a:rPr lang="en-IN" dirty="0">
                <a:solidFill>
                  <a:srgbClr val="111111"/>
                </a:solidFill>
                <a:effectLst/>
                <a:latin typeface="Albert Sans" pitchFamily="2" charset="0"/>
                <a:ea typeface="Calibri" panose="020F0502020204030204" pitchFamily="34" charset="0"/>
                <a:cs typeface="Calibri" panose="020F0502020204030204" pitchFamily="34" charset="0"/>
              </a:rPr>
              <a:t>Digital solutions for online consumers.</a:t>
            </a:r>
          </a:p>
          <a:p>
            <a:pPr marL="800100" lvl="1" indent="-342900">
              <a:lnSpc>
                <a:spcPct val="150000"/>
              </a:lnSpc>
              <a:spcAft>
                <a:spcPts val="20"/>
              </a:spcAft>
              <a:buSzPts val="1000"/>
              <a:buFont typeface="Symbol" panose="05050102010706020507" pitchFamily="18" charset="2"/>
              <a:buChar char=""/>
              <a:tabLst>
                <a:tab pos="457200" algn="l"/>
              </a:tabLst>
            </a:pPr>
            <a:r>
              <a:rPr lang="en-IN" dirty="0">
                <a:solidFill>
                  <a:srgbClr val="111111"/>
                </a:solidFill>
                <a:effectLst/>
                <a:latin typeface="Albert Sans" pitchFamily="2" charset="0"/>
                <a:ea typeface="Calibri" panose="020F0502020204030204" pitchFamily="34" charset="0"/>
                <a:cs typeface="Calibri" panose="020F0502020204030204" pitchFamily="34" charset="0"/>
              </a:rPr>
              <a:t>Bulk buying options for businesses.</a:t>
            </a:r>
          </a:p>
        </p:txBody>
      </p:sp>
      <p:pic>
        <p:nvPicPr>
          <p:cNvPr id="5" name="Picture 4">
            <a:extLst>
              <a:ext uri="{FF2B5EF4-FFF2-40B4-BE49-F238E27FC236}">
                <a16:creationId xmlns="" xmlns:a16="http://schemas.microsoft.com/office/drawing/2014/main" id="{932460CD-EA75-3F64-1C87-5C26E1D0ACE3}"/>
              </a:ext>
            </a:extLst>
          </p:cNvPr>
          <p:cNvPicPr>
            <a:picLocks noChangeAspect="1"/>
          </p:cNvPicPr>
          <p:nvPr/>
        </p:nvPicPr>
        <p:blipFill>
          <a:blip r:embed="rId3" cstate="print"/>
          <a:stretch>
            <a:fillRect/>
          </a:stretch>
        </p:blipFill>
        <p:spPr>
          <a:xfrm>
            <a:off x="6587209" y="0"/>
            <a:ext cx="2571750" cy="3429000"/>
          </a:xfrm>
          <a:prstGeom prst="rect">
            <a:avLst/>
          </a:prstGeom>
        </p:spPr>
      </p:pic>
      <p:pic>
        <p:nvPicPr>
          <p:cNvPr id="8" name="Picture 7">
            <a:extLst>
              <a:ext uri="{FF2B5EF4-FFF2-40B4-BE49-F238E27FC236}">
                <a16:creationId xmlns="" xmlns:a16="http://schemas.microsoft.com/office/drawing/2014/main" id="{4AEEEF99-7063-B9D2-F399-642C9C703790}"/>
              </a:ext>
            </a:extLst>
          </p:cNvPr>
          <p:cNvPicPr>
            <a:picLocks noChangeAspect="1"/>
          </p:cNvPicPr>
          <p:nvPr/>
        </p:nvPicPr>
        <p:blipFill>
          <a:blip r:embed="rId4" cstate="print"/>
          <a:stretch>
            <a:fillRect/>
          </a:stretch>
        </p:blipFill>
        <p:spPr>
          <a:xfrm>
            <a:off x="6572250" y="3428998"/>
            <a:ext cx="2571751" cy="3429001"/>
          </a:xfrm>
          <a:prstGeom prst="rect">
            <a:avLst/>
          </a:prstGeom>
        </p:spPr>
      </p:pic>
    </p:spTree>
  </p:cSld>
  <p:clrMapOvr>
    <a:masterClrMapping/>
  </p:clrMapOvr>
  <p:transition>
    <p:wipe di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50" name="Google Shape;250;p41"/>
          <p:cNvSpPr txBox="1">
            <a:spLocks noGrp="1"/>
          </p:cNvSpPr>
          <p:nvPr>
            <p:ph type="title"/>
          </p:nvPr>
        </p:nvSpPr>
        <p:spPr>
          <a:xfrm>
            <a:off x="715100" y="249147"/>
            <a:ext cx="5276626" cy="731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Merging Sustainability with Target Market Needs</a:t>
            </a:r>
            <a:endParaRPr lang="en-IN" dirty="0"/>
          </a:p>
        </p:txBody>
      </p:sp>
      <p:sp>
        <p:nvSpPr>
          <p:cNvPr id="251" name="Google Shape;251;p41"/>
          <p:cNvSpPr txBox="1">
            <a:spLocks noGrp="1"/>
          </p:cNvSpPr>
          <p:nvPr>
            <p:ph type="subTitle" idx="2"/>
          </p:nvPr>
        </p:nvSpPr>
        <p:spPr>
          <a:xfrm>
            <a:off x="715100" y="1433043"/>
            <a:ext cx="3412400" cy="4729800"/>
          </a:xfrm>
          <a:prstGeom prst="rect">
            <a:avLst/>
          </a:prstGeom>
        </p:spPr>
        <p:txBody>
          <a:bodyPr spcFirstLastPara="1" wrap="square" lIns="91425" tIns="91425" rIns="91425" bIns="91425" anchor="t" anchorCtr="0">
            <a:noAutofit/>
          </a:bodyPr>
          <a:lstStyle/>
          <a:p>
            <a:pPr marL="6350" indent="-6350">
              <a:lnSpc>
                <a:spcPct val="150000"/>
              </a:lnSpc>
              <a:spcAft>
                <a:spcPts val="20"/>
              </a:spcAft>
            </a:pPr>
            <a:r>
              <a:rPr lang="en-IN" b="1" dirty="0">
                <a:solidFill>
                  <a:srgbClr val="111111"/>
                </a:solidFill>
                <a:effectLst/>
                <a:latin typeface="Albert Sans" pitchFamily="2" charset="0"/>
                <a:ea typeface="Calibri" panose="020F0502020204030204" pitchFamily="34" charset="0"/>
                <a:cs typeface="Calibri" panose="020F0502020204030204" pitchFamily="34" charset="0"/>
              </a:rPr>
              <a:t>Walmart's ESG Initiatives:</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342900" lvl="0" indent="-342900">
              <a:lnSpc>
                <a:spcPct val="150000"/>
              </a:lnSpc>
              <a:spcAft>
                <a:spcPts val="20"/>
              </a:spcAft>
              <a:buSzPts val="1000"/>
              <a:buFont typeface="Symbol" panose="05050102010706020507" pitchFamily="18" charset="2"/>
              <a:buChar char=""/>
              <a:tabLst>
                <a:tab pos="234950" algn="l"/>
              </a:tabLst>
            </a:pPr>
            <a:r>
              <a:rPr lang="en-IN" dirty="0">
                <a:solidFill>
                  <a:srgbClr val="111111"/>
                </a:solidFill>
                <a:effectLst/>
                <a:latin typeface="Albert Sans" pitchFamily="2" charset="0"/>
                <a:ea typeface="Calibri" panose="020F0502020204030204" pitchFamily="34" charset="0"/>
                <a:cs typeface="Calibri" panose="020F0502020204030204" pitchFamily="34" charset="0"/>
              </a:rPr>
              <a:t>Eco-friendly product lines (</a:t>
            </a:r>
            <a:r>
              <a:rPr lang="en-IN" dirty="0" err="1">
                <a:solidFill>
                  <a:srgbClr val="111111"/>
                </a:solidFill>
                <a:effectLst/>
                <a:latin typeface="Albert Sans" pitchFamily="2" charset="0"/>
                <a:ea typeface="Calibri" panose="020F0502020204030204" pitchFamily="34" charset="0"/>
                <a:cs typeface="Calibri" panose="020F0502020204030204" pitchFamily="34" charset="0"/>
              </a:rPr>
              <a:t>Ertem-Eray</a:t>
            </a:r>
            <a:r>
              <a:rPr lang="en-IN" dirty="0">
                <a:solidFill>
                  <a:srgbClr val="111111"/>
                </a:solidFill>
                <a:effectLst/>
                <a:latin typeface="Albert Sans" pitchFamily="2" charset="0"/>
                <a:ea typeface="Calibri" panose="020F0502020204030204" pitchFamily="34" charset="0"/>
                <a:cs typeface="Calibri" panose="020F0502020204030204" pitchFamily="34" charset="0"/>
              </a:rPr>
              <a:t>, 2021).</a:t>
            </a:r>
          </a:p>
          <a:p>
            <a:pPr marL="342900" lvl="0" indent="-342900">
              <a:lnSpc>
                <a:spcPct val="150000"/>
              </a:lnSpc>
              <a:spcAft>
                <a:spcPts val="20"/>
              </a:spcAft>
              <a:buSzPts val="1000"/>
              <a:buFont typeface="Symbol" panose="05050102010706020507" pitchFamily="18" charset="2"/>
              <a:buChar char=""/>
              <a:tabLst>
                <a:tab pos="234950" algn="l"/>
              </a:tabLst>
            </a:pPr>
            <a:r>
              <a:rPr lang="en-IN" dirty="0">
                <a:solidFill>
                  <a:srgbClr val="111111"/>
                </a:solidFill>
                <a:effectLst/>
                <a:latin typeface="Albert Sans" pitchFamily="2" charset="0"/>
                <a:ea typeface="Calibri" panose="020F0502020204030204" pitchFamily="34" charset="0"/>
                <a:cs typeface="Calibri" panose="020F0502020204030204" pitchFamily="34" charset="0"/>
              </a:rPr>
              <a:t>Sustainable sourcing and supply chain management (Das, 2023).</a:t>
            </a:r>
          </a:p>
          <a:p>
            <a:pPr marL="141605" indent="-6350">
              <a:lnSpc>
                <a:spcPct val="150000"/>
              </a:lnSpc>
              <a:spcAft>
                <a:spcPts val="20"/>
              </a:spcAft>
            </a:pPr>
            <a:r>
              <a:rPr lang="en-IN" dirty="0">
                <a:solidFill>
                  <a:srgbClr val="111111"/>
                </a:solidFill>
                <a:effectLst/>
                <a:latin typeface="Albert Sans" pitchFamily="2" charset="0"/>
                <a:ea typeface="Calibri" panose="020F0502020204030204" pitchFamily="34" charset="0"/>
                <a:cs typeface="Calibri" panose="020F0502020204030204" pitchFamily="34" charset="0"/>
              </a:rPr>
              <a:t> </a:t>
            </a:r>
          </a:p>
          <a:p>
            <a:pPr marL="241300" indent="-6350">
              <a:lnSpc>
                <a:spcPct val="150000"/>
              </a:lnSpc>
              <a:spcAft>
                <a:spcPts val="20"/>
              </a:spcAft>
            </a:pPr>
            <a:r>
              <a:rPr lang="en-IN" b="1" dirty="0">
                <a:solidFill>
                  <a:srgbClr val="111111"/>
                </a:solidFill>
                <a:effectLst/>
                <a:latin typeface="Albert Sans" pitchFamily="2" charset="0"/>
                <a:ea typeface="Calibri" panose="020F0502020204030204" pitchFamily="34" charset="0"/>
                <a:cs typeface="Calibri" panose="020F0502020204030204" pitchFamily="34" charset="0"/>
              </a:rPr>
              <a:t>Core Market Values:</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342900" lvl="0" indent="-342900">
              <a:lnSpc>
                <a:spcPct val="150000"/>
              </a:lnSpc>
              <a:spcAft>
                <a:spcPts val="20"/>
              </a:spcAft>
              <a:buSzPts val="1000"/>
              <a:buFont typeface="Symbol" panose="05050102010706020507" pitchFamily="18" charset="2"/>
              <a:buChar char=""/>
              <a:tabLst>
                <a:tab pos="457200" algn="l"/>
              </a:tabLst>
            </a:pPr>
            <a:r>
              <a:rPr lang="en-IN" dirty="0">
                <a:solidFill>
                  <a:srgbClr val="111111"/>
                </a:solidFill>
                <a:effectLst/>
                <a:latin typeface="Albert Sans" pitchFamily="2" charset="0"/>
                <a:ea typeface="Calibri" panose="020F0502020204030204" pitchFamily="34" charset="0"/>
                <a:cs typeface="Calibri" panose="020F0502020204030204" pitchFamily="34" charset="0"/>
              </a:rPr>
              <a:t>Growing demand for sustainable products.</a:t>
            </a:r>
          </a:p>
          <a:p>
            <a:pPr marL="342900" lvl="0" indent="-342900">
              <a:lnSpc>
                <a:spcPct val="150000"/>
              </a:lnSpc>
              <a:spcAft>
                <a:spcPts val="20"/>
              </a:spcAft>
              <a:buSzPts val="1000"/>
              <a:buFont typeface="Symbol" panose="05050102010706020507" pitchFamily="18" charset="2"/>
              <a:buChar char=""/>
              <a:tabLst>
                <a:tab pos="457200" algn="l"/>
              </a:tabLst>
            </a:pPr>
            <a:r>
              <a:rPr lang="en-IN" dirty="0">
                <a:solidFill>
                  <a:srgbClr val="111111"/>
                </a:solidFill>
                <a:effectLst/>
                <a:latin typeface="Albert Sans" pitchFamily="2" charset="0"/>
                <a:ea typeface="Calibri" panose="020F0502020204030204" pitchFamily="34" charset="0"/>
                <a:cs typeface="Calibri" panose="020F0502020204030204" pitchFamily="34" charset="0"/>
              </a:rPr>
              <a:t>Preference for ethically-sourced items.</a:t>
            </a:r>
          </a:p>
          <a:p>
            <a:pPr marL="463550" indent="-6350">
              <a:lnSpc>
                <a:spcPct val="150000"/>
              </a:lnSpc>
              <a:spcAft>
                <a:spcPts val="20"/>
              </a:spcAft>
            </a:pPr>
            <a:r>
              <a:rPr lang="en-IN" dirty="0">
                <a:solidFill>
                  <a:srgbClr val="111111"/>
                </a:solidFill>
                <a:effectLst/>
                <a:latin typeface="Albert Sans" pitchFamily="2" charset="0"/>
                <a:ea typeface="Calibri" panose="020F0502020204030204" pitchFamily="34" charset="0"/>
                <a:cs typeface="Calibri" panose="020F0502020204030204" pitchFamily="34" charset="0"/>
              </a:rPr>
              <a:t> </a:t>
            </a:r>
          </a:p>
          <a:p>
            <a:pPr marL="6350" indent="-6350">
              <a:lnSpc>
                <a:spcPct val="150000"/>
              </a:lnSpc>
              <a:spcAft>
                <a:spcPts val="20"/>
              </a:spcAft>
            </a:pPr>
            <a:r>
              <a:rPr lang="en-IN" b="1" dirty="0">
                <a:solidFill>
                  <a:srgbClr val="111111"/>
                </a:solidFill>
                <a:effectLst/>
                <a:latin typeface="Albert Sans" pitchFamily="2" charset="0"/>
                <a:ea typeface="Calibri" panose="020F0502020204030204" pitchFamily="34" charset="0"/>
                <a:cs typeface="Calibri" panose="020F0502020204030204" pitchFamily="34" charset="0"/>
              </a:rPr>
              <a:t>Sustainable Choices Impact:</a:t>
            </a:r>
            <a:endParaRPr lang="en-IN" dirty="0">
              <a:solidFill>
                <a:srgbClr val="111111"/>
              </a:solidFill>
              <a:effectLst/>
              <a:latin typeface="Albert Sans" pitchFamily="2" charset="0"/>
              <a:ea typeface="Calibri" panose="020F0502020204030204" pitchFamily="34" charset="0"/>
              <a:cs typeface="Calibri" panose="020F0502020204030204" pitchFamily="34" charset="0"/>
            </a:endParaRPr>
          </a:p>
          <a:p>
            <a:pPr marL="342900" lvl="0" indent="-342900">
              <a:lnSpc>
                <a:spcPct val="150000"/>
              </a:lnSpc>
              <a:spcAft>
                <a:spcPts val="20"/>
              </a:spcAft>
              <a:buSzPts val="1000"/>
              <a:buFont typeface="Symbol" panose="05050102010706020507" pitchFamily="18" charset="2"/>
              <a:buChar char=""/>
              <a:tabLst>
                <a:tab pos="321945" algn="l"/>
              </a:tabLst>
            </a:pPr>
            <a:r>
              <a:rPr lang="en-IN" dirty="0">
                <a:solidFill>
                  <a:srgbClr val="111111"/>
                </a:solidFill>
                <a:effectLst/>
                <a:latin typeface="Albert Sans" pitchFamily="2" charset="0"/>
                <a:ea typeface="Calibri" panose="020F0502020204030204" pitchFamily="34" charset="0"/>
                <a:cs typeface="Calibri" panose="020F0502020204030204" pitchFamily="34" charset="0"/>
              </a:rPr>
              <a:t>Drive purchase decisions.</a:t>
            </a:r>
          </a:p>
          <a:p>
            <a:pPr marL="342900" lvl="0" indent="-342900">
              <a:lnSpc>
                <a:spcPct val="150000"/>
              </a:lnSpc>
              <a:spcAft>
                <a:spcPts val="20"/>
              </a:spcAft>
              <a:buSzPts val="1000"/>
              <a:buFont typeface="Symbol" panose="05050102010706020507" pitchFamily="18" charset="2"/>
              <a:buChar char=""/>
              <a:tabLst>
                <a:tab pos="457200" algn="l"/>
              </a:tabLst>
            </a:pPr>
            <a:r>
              <a:rPr lang="en-IN" dirty="0">
                <a:solidFill>
                  <a:srgbClr val="111111"/>
                </a:solidFill>
                <a:effectLst/>
                <a:latin typeface="Albert Sans" pitchFamily="2" charset="0"/>
                <a:ea typeface="Calibri" panose="020F0502020204030204" pitchFamily="34" charset="0"/>
                <a:cs typeface="Calibri" panose="020F0502020204030204" pitchFamily="34" charset="0"/>
              </a:rPr>
              <a:t>Enhance brand loyalty and trust.</a:t>
            </a:r>
            <a:endParaRPr lang="en-GB" sz="1000" dirty="0">
              <a:latin typeface="Albert Sans" pitchFamily="2" charset="0"/>
            </a:endParaRPr>
          </a:p>
        </p:txBody>
      </p:sp>
      <p:pic>
        <p:nvPicPr>
          <p:cNvPr id="3" name="Picture 2">
            <a:extLst>
              <a:ext uri="{FF2B5EF4-FFF2-40B4-BE49-F238E27FC236}">
                <a16:creationId xmlns="" xmlns:a16="http://schemas.microsoft.com/office/drawing/2014/main" id="{271D0528-0CF1-E38E-E0F9-7B3C05EA9DE9}"/>
              </a:ext>
            </a:extLst>
          </p:cNvPr>
          <p:cNvPicPr>
            <a:picLocks noChangeAspect="1"/>
          </p:cNvPicPr>
          <p:nvPr/>
        </p:nvPicPr>
        <p:blipFill>
          <a:blip r:embed="rId3" cstate="print"/>
          <a:stretch>
            <a:fillRect/>
          </a:stretch>
        </p:blipFill>
        <p:spPr>
          <a:xfrm>
            <a:off x="6573754" y="0"/>
            <a:ext cx="2570246" cy="3426995"/>
          </a:xfrm>
          <a:prstGeom prst="rect">
            <a:avLst/>
          </a:prstGeom>
        </p:spPr>
      </p:pic>
      <p:pic>
        <p:nvPicPr>
          <p:cNvPr id="5" name="Picture 4">
            <a:extLst>
              <a:ext uri="{FF2B5EF4-FFF2-40B4-BE49-F238E27FC236}">
                <a16:creationId xmlns="" xmlns:a16="http://schemas.microsoft.com/office/drawing/2014/main" id="{0EC4B253-C06E-EA70-EAED-A65EDB4C1726}"/>
              </a:ext>
            </a:extLst>
          </p:cNvPr>
          <p:cNvPicPr>
            <a:picLocks noChangeAspect="1"/>
          </p:cNvPicPr>
          <p:nvPr/>
        </p:nvPicPr>
        <p:blipFill>
          <a:blip r:embed="rId4" cstate="print">
            <a:extLst>
              <a:ext uri="{BEBA8EAE-BF5A-486C-A8C5-ECC9F3942E4B}">
                <a14:imgProps xmlns:a14="http://schemas.microsoft.com/office/drawing/2010/main" xmlns="">
                  <a14:imgLayer r:embed="rId5">
                    <a14:imgEffect>
                      <a14:saturation sat="300000"/>
                    </a14:imgEffect>
                    <a14:imgEffect>
                      <a14:brightnessContrast contrast="20000"/>
                    </a14:imgEffect>
                  </a14:imgLayer>
                </a14:imgProps>
              </a:ext>
            </a:extLst>
          </a:blip>
          <a:stretch>
            <a:fillRect/>
          </a:stretch>
        </p:blipFill>
        <p:spPr>
          <a:xfrm>
            <a:off x="6569242" y="3431005"/>
            <a:ext cx="2570246" cy="3426995"/>
          </a:xfrm>
          <a:prstGeom prst="rect">
            <a:avLst/>
          </a:prstGeom>
        </p:spPr>
      </p:pic>
    </p:spTree>
  </p:cSld>
  <p:clrMapOvr>
    <a:masterClrMapping/>
  </p:clrMapOvr>
  <p:transition>
    <p:wipe di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40"/>
          <p:cNvSpPr txBox="1">
            <a:spLocks noGrp="1"/>
          </p:cNvSpPr>
          <p:nvPr>
            <p:ph type="title"/>
          </p:nvPr>
        </p:nvSpPr>
        <p:spPr>
          <a:xfrm>
            <a:off x="3248528" y="289009"/>
            <a:ext cx="5817671" cy="166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400" dirty="0"/>
              <a:t>Competitive Advantage &amp; Future Prospects</a:t>
            </a:r>
          </a:p>
        </p:txBody>
      </p:sp>
      <p:sp>
        <p:nvSpPr>
          <p:cNvPr id="243" name="Google Shape;243;p40"/>
          <p:cNvSpPr txBox="1">
            <a:spLocks noGrp="1"/>
          </p:cNvSpPr>
          <p:nvPr>
            <p:ph type="subTitle" idx="1"/>
          </p:nvPr>
        </p:nvSpPr>
        <p:spPr>
          <a:xfrm>
            <a:off x="2781000" y="1452276"/>
            <a:ext cx="6752724" cy="5245305"/>
          </a:xfrm>
          <a:prstGeom prst="rect">
            <a:avLst/>
          </a:prstGeom>
        </p:spPr>
        <p:txBody>
          <a:bodyPr spcFirstLastPara="1" wrap="square" lIns="91425" tIns="91425" rIns="91425" bIns="91425" anchor="t" anchorCtr="0">
            <a:noAutofit/>
          </a:bodyPr>
          <a:lstStyle/>
          <a:p>
            <a:pPr marL="342900" lvl="0" indent="-342900" algn="just">
              <a:lnSpc>
                <a:spcPct val="200000"/>
              </a:lnSpc>
              <a:spcAft>
                <a:spcPts val="20"/>
              </a:spcAft>
              <a:buSzPts val="1000"/>
              <a:buFont typeface="Wingdings" panose="05000000000000000000" pitchFamily="2" charset="2"/>
              <a:buChar char="v"/>
              <a:tabLst>
                <a:tab pos="457200" algn="l"/>
              </a:tabLst>
            </a:pPr>
            <a:r>
              <a:rPr lang="en-IN" b="1" dirty="0">
                <a:solidFill>
                  <a:srgbClr val="111111"/>
                </a:solidFill>
                <a:effectLst/>
                <a:latin typeface="Albert Sans" pitchFamily="2" charset="0"/>
                <a:ea typeface="Calibri" panose="020F0502020204030204" pitchFamily="34" charset="0"/>
                <a:cs typeface="Calibri" panose="020F0502020204030204" pitchFamily="34" charset="0"/>
              </a:rPr>
              <a:t>Walmart's Competitive Edge:</a:t>
            </a:r>
          </a:p>
          <a:p>
            <a:pPr marL="742950" lvl="1" indent="-285750" algn="just">
              <a:lnSpc>
                <a:spcPct val="200000"/>
              </a:lnSpc>
              <a:spcAft>
                <a:spcPts val="20"/>
              </a:spcAft>
              <a:buSzPts val="1000"/>
              <a:buFont typeface="Wingdings" panose="05000000000000000000" pitchFamily="2" charset="2"/>
              <a:buChar char="§"/>
              <a:tabLst>
                <a:tab pos="914400" algn="l"/>
              </a:tabLst>
            </a:pPr>
            <a:r>
              <a:rPr lang="en-IN" sz="1400" dirty="0">
                <a:solidFill>
                  <a:srgbClr val="111111"/>
                </a:solidFill>
                <a:effectLst/>
                <a:latin typeface="Albert Sans" pitchFamily="2" charset="0"/>
                <a:ea typeface="Calibri" panose="020F0502020204030204" pitchFamily="34" charset="0"/>
                <a:cs typeface="Times New Roman" panose="02020603050405020304" pitchFamily="18" charset="0"/>
              </a:rPr>
              <a:t>Leadership in sustainable retail (</a:t>
            </a:r>
            <a:r>
              <a:rPr lang="en-IN" sz="1400" dirty="0" err="1">
                <a:solidFill>
                  <a:srgbClr val="111111"/>
                </a:solidFill>
                <a:effectLst/>
                <a:latin typeface="Albert Sans" pitchFamily="2" charset="0"/>
                <a:ea typeface="Calibri" panose="020F0502020204030204" pitchFamily="34" charset="0"/>
                <a:cs typeface="Times New Roman" panose="02020603050405020304" pitchFamily="18" charset="0"/>
              </a:rPr>
              <a:t>Vélez</a:t>
            </a:r>
            <a:r>
              <a:rPr lang="en-IN" sz="1400" dirty="0">
                <a:solidFill>
                  <a:srgbClr val="111111"/>
                </a:solidFill>
                <a:effectLst/>
                <a:latin typeface="Albert Sans" pitchFamily="2" charset="0"/>
                <a:ea typeface="Calibri" panose="020F0502020204030204" pitchFamily="34" charset="0"/>
                <a:cs typeface="Times New Roman" panose="02020603050405020304" pitchFamily="18" charset="0"/>
              </a:rPr>
              <a:t> </a:t>
            </a:r>
            <a:r>
              <a:rPr lang="en-IN" sz="1400" dirty="0" err="1">
                <a:solidFill>
                  <a:srgbClr val="111111"/>
                </a:solidFill>
                <a:effectLst/>
                <a:latin typeface="Albert Sans" pitchFamily="2" charset="0"/>
                <a:ea typeface="Calibri" panose="020F0502020204030204" pitchFamily="34" charset="0"/>
                <a:cs typeface="Times New Roman" panose="02020603050405020304" pitchFamily="18" charset="0"/>
              </a:rPr>
              <a:t>Berríos</a:t>
            </a:r>
            <a:r>
              <a:rPr lang="en-IN" sz="1400" dirty="0">
                <a:solidFill>
                  <a:srgbClr val="111111"/>
                </a:solidFill>
                <a:effectLst/>
                <a:latin typeface="Albert Sans" pitchFamily="2" charset="0"/>
                <a:ea typeface="Calibri" panose="020F0502020204030204" pitchFamily="34" charset="0"/>
                <a:cs typeface="Times New Roman" panose="02020603050405020304" pitchFamily="18" charset="0"/>
              </a:rPr>
              <a:t>, 2020).</a:t>
            </a:r>
          </a:p>
          <a:p>
            <a:pPr marL="742950" lvl="1" indent="-285750" algn="just">
              <a:lnSpc>
                <a:spcPct val="200000"/>
              </a:lnSpc>
              <a:spcAft>
                <a:spcPts val="20"/>
              </a:spcAft>
              <a:buSzPts val="1000"/>
              <a:buFont typeface="Wingdings" panose="05000000000000000000" pitchFamily="2" charset="2"/>
              <a:buChar char="§"/>
              <a:tabLst>
                <a:tab pos="914400" algn="l"/>
              </a:tabLst>
            </a:pPr>
            <a:r>
              <a:rPr lang="en-IN" sz="1400" dirty="0">
                <a:solidFill>
                  <a:srgbClr val="111111"/>
                </a:solidFill>
                <a:effectLst/>
                <a:latin typeface="Albert Sans" pitchFamily="2" charset="0"/>
                <a:ea typeface="Calibri" panose="020F0502020204030204" pitchFamily="34" charset="0"/>
                <a:cs typeface="Times New Roman" panose="02020603050405020304" pitchFamily="18" charset="0"/>
              </a:rPr>
              <a:t>ESG adherence attracts conscious consumers (</a:t>
            </a:r>
            <a:r>
              <a:rPr lang="en-IN" sz="1400" dirty="0" err="1">
                <a:solidFill>
                  <a:srgbClr val="111111"/>
                </a:solidFill>
                <a:effectLst/>
                <a:latin typeface="Albert Sans" pitchFamily="2" charset="0"/>
                <a:ea typeface="Calibri" panose="020F0502020204030204" pitchFamily="34" charset="0"/>
                <a:cs typeface="Times New Roman" panose="02020603050405020304" pitchFamily="18" charset="0"/>
              </a:rPr>
              <a:t>Schimhofer</a:t>
            </a:r>
            <a:r>
              <a:rPr lang="en-IN" sz="1400" dirty="0">
                <a:solidFill>
                  <a:srgbClr val="111111"/>
                </a:solidFill>
                <a:effectLst/>
                <a:latin typeface="Albert Sans" pitchFamily="2" charset="0"/>
                <a:ea typeface="Calibri" panose="020F0502020204030204" pitchFamily="34" charset="0"/>
                <a:cs typeface="Times New Roman" panose="02020603050405020304" pitchFamily="18" charset="0"/>
              </a:rPr>
              <a:t>, 2022).</a:t>
            </a:r>
          </a:p>
          <a:p>
            <a:pPr marL="742950" lvl="1" indent="-285750" algn="just">
              <a:lnSpc>
                <a:spcPct val="200000"/>
              </a:lnSpc>
              <a:spcAft>
                <a:spcPts val="20"/>
              </a:spcAft>
              <a:buSzPts val="1000"/>
              <a:buFont typeface="Courier New" panose="02070309020205020404" pitchFamily="49" charset="0"/>
              <a:buChar char="o"/>
              <a:tabLst>
                <a:tab pos="914400" algn="l"/>
              </a:tabLst>
            </a:pPr>
            <a:endParaRPr lang="en-IN" sz="1400" dirty="0">
              <a:solidFill>
                <a:srgbClr val="111111"/>
              </a:solidFill>
              <a:effectLst/>
              <a:latin typeface="Albert Sans" pitchFamily="2" charset="0"/>
              <a:ea typeface="Calibri" panose="020F0502020204030204" pitchFamily="34" charset="0"/>
              <a:cs typeface="Times New Roman" panose="02020603050405020304" pitchFamily="18" charset="0"/>
            </a:endParaRPr>
          </a:p>
          <a:p>
            <a:pPr marL="342900" lvl="0" indent="-342900" algn="just">
              <a:lnSpc>
                <a:spcPct val="200000"/>
              </a:lnSpc>
              <a:spcAft>
                <a:spcPts val="20"/>
              </a:spcAft>
              <a:buSzPts val="1000"/>
              <a:buFont typeface="Wingdings" panose="05000000000000000000" pitchFamily="2" charset="2"/>
              <a:buChar char="v"/>
              <a:tabLst>
                <a:tab pos="457200" algn="l"/>
              </a:tabLst>
            </a:pPr>
            <a:r>
              <a:rPr lang="en-IN" b="1" dirty="0">
                <a:solidFill>
                  <a:srgbClr val="111111"/>
                </a:solidFill>
                <a:effectLst/>
                <a:latin typeface="Albert Sans" pitchFamily="2" charset="0"/>
                <a:ea typeface="Calibri" panose="020F0502020204030204" pitchFamily="34" charset="0"/>
                <a:cs typeface="Calibri" panose="020F0502020204030204" pitchFamily="34" charset="0"/>
              </a:rPr>
              <a:t>Future Prospects:</a:t>
            </a:r>
          </a:p>
          <a:p>
            <a:pPr marL="742950" lvl="1" indent="-285750" algn="just">
              <a:lnSpc>
                <a:spcPct val="200000"/>
              </a:lnSpc>
              <a:spcAft>
                <a:spcPts val="20"/>
              </a:spcAft>
              <a:buSzPts val="1000"/>
              <a:buFont typeface="Wingdings" panose="05000000000000000000" pitchFamily="2" charset="2"/>
              <a:buChar char="§"/>
              <a:tabLst>
                <a:tab pos="914400" algn="l"/>
              </a:tabLst>
            </a:pPr>
            <a:r>
              <a:rPr lang="en-IN" sz="1400" dirty="0">
                <a:solidFill>
                  <a:srgbClr val="111111"/>
                </a:solidFill>
                <a:effectLst/>
                <a:latin typeface="Albert Sans" pitchFamily="2" charset="0"/>
                <a:ea typeface="Calibri" panose="020F0502020204030204" pitchFamily="34" charset="0"/>
                <a:cs typeface="Times New Roman" panose="02020603050405020304" pitchFamily="18" charset="0"/>
              </a:rPr>
              <a:t>Expanding sustainable product range.</a:t>
            </a:r>
          </a:p>
          <a:p>
            <a:pPr marL="742950" lvl="1" indent="-285750" algn="just">
              <a:lnSpc>
                <a:spcPct val="200000"/>
              </a:lnSpc>
              <a:spcAft>
                <a:spcPts val="20"/>
              </a:spcAft>
              <a:buSzPts val="1000"/>
              <a:buFont typeface="Wingdings" panose="05000000000000000000" pitchFamily="2" charset="2"/>
              <a:buChar char="§"/>
              <a:tabLst>
                <a:tab pos="914400" algn="l"/>
              </a:tabLst>
            </a:pPr>
            <a:r>
              <a:rPr lang="en-IN" sz="1400" dirty="0">
                <a:solidFill>
                  <a:srgbClr val="111111"/>
                </a:solidFill>
                <a:effectLst/>
                <a:latin typeface="Albert Sans" pitchFamily="2" charset="0"/>
                <a:ea typeface="Calibri" panose="020F0502020204030204" pitchFamily="34" charset="0"/>
                <a:cs typeface="Times New Roman" panose="02020603050405020304" pitchFamily="18" charset="0"/>
              </a:rPr>
              <a:t>Strengthening partnerships for sustainable sourcing.</a:t>
            </a:r>
          </a:p>
          <a:p>
            <a:pPr marL="742950" lvl="1" indent="-285750" algn="just">
              <a:lnSpc>
                <a:spcPct val="200000"/>
              </a:lnSpc>
              <a:spcAft>
                <a:spcPts val="20"/>
              </a:spcAft>
              <a:buSzPts val="1000"/>
              <a:buFont typeface="Wingdings" panose="05000000000000000000" pitchFamily="2" charset="2"/>
              <a:buChar char="§"/>
              <a:tabLst>
                <a:tab pos="914400" algn="l"/>
              </a:tabLst>
            </a:pPr>
            <a:r>
              <a:rPr lang="en-IN" sz="1400" dirty="0">
                <a:solidFill>
                  <a:srgbClr val="111111"/>
                </a:solidFill>
                <a:effectLst/>
                <a:latin typeface="Albert Sans" pitchFamily="2" charset="0"/>
                <a:ea typeface="Calibri" panose="020F0502020204030204" pitchFamily="34" charset="0"/>
                <a:cs typeface="Times New Roman" panose="02020603050405020304" pitchFamily="18" charset="0"/>
              </a:rPr>
              <a:t>Innovations in waste reduction and renewable energy.</a:t>
            </a:r>
          </a:p>
          <a:p>
            <a:pPr marL="0" lvl="0" indent="0" algn="just">
              <a:lnSpc>
                <a:spcPct val="150000"/>
              </a:lnSpc>
              <a:spcAft>
                <a:spcPts val="20"/>
              </a:spcAft>
              <a:tabLst>
                <a:tab pos="457200" algn="l"/>
              </a:tabLst>
            </a:pPr>
            <a:endParaRPr lang="en-IN" dirty="0">
              <a:solidFill>
                <a:srgbClr val="111111"/>
              </a:solidFill>
              <a:effectLst/>
              <a:latin typeface="Albert Sans" pitchFamily="2"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 xmlns:a16="http://schemas.microsoft.com/office/drawing/2014/main" id="{34D32360-A346-E210-5231-454A1AAE63EF}"/>
              </a:ext>
            </a:extLst>
          </p:cNvPr>
          <p:cNvPicPr>
            <a:picLocks noChangeAspect="1"/>
          </p:cNvPicPr>
          <p:nvPr/>
        </p:nvPicPr>
        <p:blipFill>
          <a:blip r:embed="rId3" cstate="print"/>
          <a:stretch>
            <a:fillRect/>
          </a:stretch>
        </p:blipFill>
        <p:spPr>
          <a:xfrm>
            <a:off x="0" y="0"/>
            <a:ext cx="2571750" cy="3429000"/>
          </a:xfrm>
          <a:prstGeom prst="rect">
            <a:avLst/>
          </a:prstGeom>
        </p:spPr>
      </p:pic>
      <p:pic>
        <p:nvPicPr>
          <p:cNvPr id="6" name="Picture 5">
            <a:extLst>
              <a:ext uri="{FF2B5EF4-FFF2-40B4-BE49-F238E27FC236}">
                <a16:creationId xmlns="" xmlns:a16="http://schemas.microsoft.com/office/drawing/2014/main" id="{A59244E2-EA3A-41D2-A8DB-604DEFBE7883}"/>
              </a:ext>
            </a:extLst>
          </p:cNvPr>
          <p:cNvPicPr>
            <a:picLocks noChangeAspect="1"/>
          </p:cNvPicPr>
          <p:nvPr/>
        </p:nvPicPr>
        <p:blipFill>
          <a:blip r:embed="rId4" cstate="print"/>
          <a:stretch>
            <a:fillRect/>
          </a:stretch>
        </p:blipFill>
        <p:spPr>
          <a:xfrm>
            <a:off x="0" y="3429000"/>
            <a:ext cx="2571750" cy="3429000"/>
          </a:xfrm>
          <a:prstGeom prst="rect">
            <a:avLst/>
          </a:prstGeom>
        </p:spPr>
      </p:pic>
    </p:spTree>
    <p:extLst>
      <p:ext uri="{BB962C8B-B14F-4D97-AF65-F5344CB8AC3E}">
        <p14:creationId xmlns:p14="http://schemas.microsoft.com/office/powerpoint/2010/main" xmlns="" val="1847423392"/>
      </p:ext>
    </p:extLst>
  </p:cSld>
  <p:clrMapOvr>
    <a:masterClrMapping/>
  </p:clrMapOvr>
  <p:transition>
    <p:wipe di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666"/>
        <p:cNvGrpSpPr/>
        <p:nvPr/>
      </p:nvGrpSpPr>
      <p:grpSpPr>
        <a:xfrm>
          <a:off x="0" y="0"/>
          <a:ext cx="0" cy="0"/>
          <a:chOff x="0" y="0"/>
          <a:chExt cx="0" cy="0"/>
        </a:xfrm>
      </p:grpSpPr>
      <p:sp>
        <p:nvSpPr>
          <p:cNvPr id="667" name="Google Shape;667;p71"/>
          <p:cNvSpPr txBox="1">
            <a:spLocks noGrp="1"/>
          </p:cNvSpPr>
          <p:nvPr>
            <p:ph type="title"/>
          </p:nvPr>
        </p:nvSpPr>
        <p:spPr>
          <a:xfrm>
            <a:off x="3672224" y="35467"/>
            <a:ext cx="1799550" cy="731600"/>
          </a:xfrm>
          <a:prstGeom prst="rect">
            <a:avLst/>
          </a:prstGeom>
          <a:solidFill>
            <a:schemeClr val="tx1">
              <a:lumMod val="90000"/>
              <a:lumOff val="10000"/>
              <a:alpha val="88000"/>
            </a:schemeClr>
          </a:solid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smtClean="0">
                <a:solidFill>
                  <a:schemeClr val="bg1"/>
                </a:solidFill>
              </a:rPr>
              <a:t>References</a:t>
            </a:r>
            <a:endParaRPr dirty="0">
              <a:solidFill>
                <a:schemeClr val="bg1"/>
              </a:solidFill>
            </a:endParaRPr>
          </a:p>
        </p:txBody>
      </p:sp>
      <p:sp>
        <p:nvSpPr>
          <p:cNvPr id="668" name="Google Shape;668;p71"/>
          <p:cNvSpPr txBox="1">
            <a:spLocks noGrp="1"/>
          </p:cNvSpPr>
          <p:nvPr>
            <p:ph type="body" idx="4294967295"/>
          </p:nvPr>
        </p:nvSpPr>
        <p:spPr>
          <a:xfrm>
            <a:off x="33338" y="767067"/>
            <a:ext cx="9077325" cy="6055467"/>
          </a:xfrm>
          <a:prstGeom prst="rect">
            <a:avLst/>
          </a:prstGeom>
          <a:solidFill>
            <a:schemeClr val="tx1">
              <a:lumMod val="90000"/>
              <a:lumOff val="10000"/>
              <a:alpha val="82000"/>
            </a:schemeClr>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numCol="3" anchor="t" anchorCtr="0">
            <a:noAutofit/>
          </a:bodyPr>
          <a:lstStyle/>
          <a:p>
            <a:pPr marL="141605" indent="-6350" algn="just">
              <a:lnSpc>
                <a:spcPct val="130000"/>
              </a:lnSpc>
              <a:spcAft>
                <a:spcPts val="20"/>
              </a:spcAft>
              <a:buClr>
                <a:schemeClr val="bg1"/>
              </a:buClr>
              <a:buSzPct val="100000"/>
            </a:pP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Alkaraan</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F.,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Albitar</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K.,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Hussainey</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K. and Venkatesh, V.G., 2022. Corporate transformation toward Industry 4.0 and financial performance: The influence of environmental, social, and governance (ESG).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Technological Forecasting and Social Change</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175</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p.121423.</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Apte</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S. and Sheth, J.N., 2019.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The sustainability edge</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Jaico</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Publishing House.</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Asif, M.S., Lau, H.,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Nakandala</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D., Fan, Y. and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Hurriyet</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H., 2022. Case study research of green life cycle model for the evaluation and reduction of scope 3 emissions in food supply chains.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Corporate Social Responsibility and Environmental Management</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29</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(4), pp.1050-1066.</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Breggin</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L., Brown, B.R., Jones, C.A., Vinogradova, A. and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McElfish</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J., 2019. Pollution Prevention and Rethinking Waste. </a:t>
            </a:r>
            <a:r>
              <a:rPr lang="en-IN" sz="750" i="1" dirty="0" err="1">
                <a:solidFill>
                  <a:schemeClr val="bg1"/>
                </a:solidFill>
                <a:effectLst/>
                <a:latin typeface="Albert Sans" pitchFamily="2" charset="0"/>
                <a:ea typeface="Times New Roman" panose="02020603050405020304" pitchFamily="18" charset="0"/>
                <a:cs typeface="Times New Roman" panose="02020603050405020304" pitchFamily="18" charset="0"/>
              </a:rPr>
              <a:t>Envtl</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 L. Rep. News &amp; Analysis</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49</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p.10515.</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Cho, D.S., 2023. Environmental, Social, and Governance (ESG): Where Has It Come from, and Where Will It Go?.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Competitiveness Of Nations 2, The: Government Policies And Business Strategies For Environmental, Social, And Governance (</a:t>
            </a:r>
            <a:r>
              <a:rPr lang="en-IN" sz="750" i="1" dirty="0" err="1">
                <a:solidFill>
                  <a:schemeClr val="bg1"/>
                </a:solidFill>
                <a:effectLst/>
                <a:latin typeface="Albert Sans" pitchFamily="2" charset="0"/>
                <a:ea typeface="Times New Roman" panose="02020603050405020304" pitchFamily="18" charset="0"/>
                <a:cs typeface="Times New Roman" panose="02020603050405020304" pitchFamily="18" charset="0"/>
              </a:rPr>
              <a:t>Esg</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p.103.</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nSpc>
                <a:spcPct val="130000"/>
              </a:lnSpc>
              <a:spcBef>
                <a:spcPts val="1200"/>
              </a:spcBef>
              <a:spcAft>
                <a:spcPts val="20"/>
              </a:spcAft>
              <a:buClr>
                <a:schemeClr val="bg1"/>
              </a:buClr>
              <a:buSzPct val="100000"/>
            </a:pP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Clementino, E. and Perkins, R., 2021. How do companies respond to environmental, social and governance (ESG) ratings? Evidence from Italy.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Journal of Business Ethics</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171</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pp.379-397.</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Das, A., 2023. Predictive value of supply chain sustainability initiatives for ESG performance: a study of large multinationals.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Multinational Business Review</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Ertem-Eray</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T., 2021. Addressing corporate social responsibility in corporations: a content analysis of Amazon's and Walmart's websites.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Corporate Communications: An International Journal</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26</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(3), pp.461-483.</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Gopalakrishnan, S.,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Granot</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D.,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Granot</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F.,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Sošić</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G. and Cui, H., 2021. Incentives and emission responsibility allocation in supply chains.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Management Science</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67</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(7), pp.4172-4190.</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Guntuka</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L., 2022. Inter-Firm ESG Rivalry: A Competitive Dynamics View.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Sustainability</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14</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(20), p.13665.</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Jones, C.R.,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McCreesh</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N., Oates, C. and Storey, H., 2023. 9. Cut from the same cloth? Understanding behavioural consistency in energy and clothes shopping.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Handbook on Pro-Environmental Behaviour Change</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p.141.</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Katsaliaki</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K.,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Galetsi</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P. and Kumar, S., 2021. Supply chain disruptions and resilience: A major review and future research agenda.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Annals of Operations Research</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pp.1-38.</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Neebe</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K., 2020. Sustainability at Walmart: Success over the long haul.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Journal of Applied Corporate Finance</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32</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(2), pp.64-71.</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Penati</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T., 2022. The sustainability of the Retail Real Estate sector: study and analysis of the ESG factors.</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Aft>
                <a:spcPts val="20"/>
              </a:spcAft>
              <a:buClr>
                <a:schemeClr val="bg1"/>
              </a:buClr>
              <a:buSzPct val="100000"/>
            </a:pP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Pierrehumbert</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R., 2019. There is no Plan B for dealing with the climate crisis.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Bulletin of the Atomic Scientists</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75</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(5), pp.215-221.</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Purcărea</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T.,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Ioan</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-Franc, V., Ionescu, Ş.A.,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Purcărea</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I.M.,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Purcărea</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V.L.,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Purcărea</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I.,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Mateescu-Soare</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M.C.,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Platon</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O.E. and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Orzan</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A.O., 2022. Major Shifts in Sustainable Consumer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Behavior</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in Romania and Retailers’ Priorities in Agilely Adapting to It.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Sustainability</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14</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(3), p.1627.</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Resche</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C., 2020. Walmart’s communication techniques for sustaining stakeholder trust: How CEOs answer critics and reassure stakeholders in their annual and CSR report letters.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Studies in Communication Sciences</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20</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(1), pp.93-107.</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Schirnhofer</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N.M., 2022.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Sustainability Efforts in the Retail Industry: The Case Study of Walmart</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(Doctoral dissertation, Webster University).</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Vadakkepatt</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G.G.,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Winterich</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K.P., Mittal, V., Zinn, W.,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Beitelspacher</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L., Aloysius, J., Ginger, J. and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Reilman</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J., 2021. Sustainable retailing.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Journal of Retailing</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97</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(1), pp.62-80.</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141605" indent="-6350" algn="just">
              <a:lnSpc>
                <a:spcPct val="130000"/>
              </a:lnSpc>
              <a:spcBef>
                <a:spcPts val="1200"/>
              </a:spcBef>
              <a:spcAft>
                <a:spcPts val="20"/>
              </a:spcAft>
              <a:buClr>
                <a:schemeClr val="bg1"/>
              </a:buClr>
              <a:buSzPct val="100000"/>
            </a:pP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Vélez</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a:t>
            </a:r>
            <a:r>
              <a:rPr lang="en-IN" sz="750" dirty="0" err="1">
                <a:solidFill>
                  <a:schemeClr val="bg1"/>
                </a:solidFill>
                <a:effectLst/>
                <a:latin typeface="Albert Sans" pitchFamily="2" charset="0"/>
                <a:ea typeface="Times New Roman" panose="02020603050405020304" pitchFamily="18" charset="0"/>
                <a:cs typeface="Times New Roman" panose="02020603050405020304" pitchFamily="18" charset="0"/>
              </a:rPr>
              <a:t>Berríos</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 L., 2020. Walmart’s Successful Business Strategies Leading to Competitive Edge in the Retail Industry. </a:t>
            </a:r>
            <a:r>
              <a:rPr lang="en-IN" sz="750" i="1" dirty="0">
                <a:solidFill>
                  <a:schemeClr val="bg1"/>
                </a:solidFill>
                <a:effectLst/>
                <a:latin typeface="Albert Sans" pitchFamily="2" charset="0"/>
                <a:ea typeface="Times New Roman" panose="02020603050405020304" pitchFamily="18" charset="0"/>
                <a:cs typeface="Times New Roman" panose="02020603050405020304" pitchFamily="18" charset="0"/>
              </a:rPr>
              <a:t>Manufacturing Competitiveness;</a:t>
            </a:r>
            <a:r>
              <a:rPr lang="en-IN" sz="750" dirty="0">
                <a:solidFill>
                  <a:schemeClr val="bg1"/>
                </a:solidFill>
                <a:effectLst/>
                <a:latin typeface="Albert Sans" pitchFamily="2" charset="0"/>
                <a:ea typeface="Times New Roman" panose="02020603050405020304" pitchFamily="18" charset="0"/>
                <a:cs typeface="Times New Roman" panose="02020603050405020304" pitchFamily="18" charset="0"/>
              </a:rPr>
              <a:t>.</a:t>
            </a: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a:p>
            <a:pPr marL="0" lvl="0" indent="0" algn="just">
              <a:spcBef>
                <a:spcPts val="1200"/>
              </a:spcBef>
              <a:buClr>
                <a:schemeClr val="bg1"/>
              </a:buClr>
              <a:buSzPct val="100000"/>
              <a:buNone/>
            </a:pPr>
            <a:endParaRPr lang="en-IN" sz="750" dirty="0">
              <a:solidFill>
                <a:schemeClr val="bg1"/>
              </a:solidFill>
              <a:effectLst/>
              <a:latin typeface="Albert Sans" pitchFamily="2" charset="0"/>
              <a:ea typeface="Calibri" panose="020F0502020204030204" pitchFamily="34" charset="0"/>
              <a:cs typeface="Calibri" panose="020F0502020204030204" pitchFamily="34" charset="0"/>
            </a:endParaRPr>
          </a:p>
        </p:txBody>
      </p:sp>
    </p:spTree>
  </p:cSld>
  <p:clrMapOvr>
    <a:masterClrMapping/>
  </p:clrMapOvr>
  <p:transition>
    <p:wipe di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t>Analysis</a:t>
            </a:r>
            <a:br>
              <a:rPr lang="en-IN" b="1" dirty="0" smtClean="0"/>
            </a:br>
            <a:r>
              <a:rPr lang="en-IN" dirty="0" smtClean="0"/>
              <a:t/>
            </a:r>
            <a:br>
              <a:rPr lang="en-IN" dirty="0" smtClean="0"/>
            </a:br>
            <a:r>
              <a:rPr lang="en-US" sz="1100" b="1" dirty="0"/>
              <a:t>Walmart's Sustainability Initiatives</a:t>
            </a:r>
            <a:r>
              <a:rPr lang="en-US" sz="1100" dirty="0"/>
              <a:t>:</a:t>
            </a:r>
            <a:br>
              <a:rPr lang="en-US" sz="1100" dirty="0"/>
            </a:br>
            <a:r>
              <a:rPr lang="en-US" sz="1100" dirty="0"/>
              <a:t/>
            </a:r>
            <a:br>
              <a:rPr lang="en-US" sz="1100" dirty="0"/>
            </a:br>
            <a:r>
              <a:rPr lang="en-US" sz="1100" dirty="0" smtClean="0"/>
              <a:t>1. </a:t>
            </a:r>
            <a:r>
              <a:rPr lang="en-US" sz="1100" b="1" dirty="0" smtClean="0"/>
              <a:t>Project </a:t>
            </a:r>
            <a:r>
              <a:rPr lang="en-US" sz="1100" b="1" dirty="0"/>
              <a:t>Gigaton</a:t>
            </a:r>
            <a:r>
              <a:rPr lang="en-US" sz="1100" dirty="0"/>
              <a:t>: Aimed at reducing emissions through collaborative supplier programs, renewable energy adoption, and circular economy approaches (</a:t>
            </a:r>
            <a:r>
              <a:rPr lang="en-US" sz="1100" dirty="0" err="1"/>
              <a:t>Neebe</a:t>
            </a:r>
            <a:r>
              <a:rPr lang="en-US" sz="1100" dirty="0"/>
              <a:t>, </a:t>
            </a:r>
            <a:r>
              <a:rPr lang="en-US" sz="1100" dirty="0" smtClean="0"/>
              <a:t>2020</a:t>
            </a:r>
            <a:r>
              <a:rPr lang="en-US" sz="1100" dirty="0"/>
              <a:t>).</a:t>
            </a:r>
            <a:br>
              <a:rPr lang="en-US" sz="1100" dirty="0"/>
            </a:br>
            <a:r>
              <a:rPr lang="en-US" sz="1100" dirty="0" smtClean="0"/>
              <a:t>2. </a:t>
            </a:r>
            <a:r>
              <a:rPr lang="en-US" sz="1100" b="1" dirty="0" smtClean="0"/>
              <a:t>ESG </a:t>
            </a:r>
            <a:r>
              <a:rPr lang="en-US" sz="1100" b="1" dirty="0"/>
              <a:t>(Environmental, Social, and Governance) Adherence: </a:t>
            </a:r>
            <a:r>
              <a:rPr lang="en-US" sz="1100" dirty="0"/>
              <a:t>Aligning with global ESG standards, with outcomes like reduced waste and ethical sourcing (</a:t>
            </a:r>
            <a:r>
              <a:rPr lang="en-US" sz="1100" dirty="0" err="1"/>
              <a:t>Schirnhofer</a:t>
            </a:r>
            <a:r>
              <a:rPr lang="en-US" sz="1100" dirty="0"/>
              <a:t>, </a:t>
            </a:r>
            <a:r>
              <a:rPr lang="en-US" sz="1100" dirty="0" smtClean="0"/>
              <a:t>2022</a:t>
            </a:r>
            <a:r>
              <a:rPr lang="en-US" sz="1100" dirty="0"/>
              <a:t>).</a:t>
            </a:r>
            <a:br>
              <a:rPr lang="en-US" sz="1100" dirty="0"/>
            </a:br>
            <a:r>
              <a:rPr lang="en-US" sz="1100" dirty="0" smtClean="0"/>
              <a:t>3. </a:t>
            </a:r>
            <a:r>
              <a:rPr lang="en-US" sz="1100" b="1" dirty="0" smtClean="0"/>
              <a:t>Core </a:t>
            </a:r>
            <a:r>
              <a:rPr lang="en-US" sz="1100" b="1" dirty="0"/>
              <a:t>Customer Demographics: </a:t>
            </a:r>
            <a:r>
              <a:rPr lang="en-US" sz="1100" dirty="0"/>
              <a:t>Low to middle-class income households, small business owners, families, and a growing base of online shoppers</a:t>
            </a:r>
            <a:r>
              <a:rPr lang="en-US" sz="1100" dirty="0" smtClean="0"/>
              <a:t>.</a:t>
            </a:r>
            <a:br>
              <a:rPr lang="en-US" sz="1100" dirty="0" smtClean="0"/>
            </a:br>
            <a:r>
              <a:rPr lang="en-US" sz="1100" dirty="0"/>
              <a:t/>
            </a:r>
            <a:br>
              <a:rPr lang="en-US" sz="1100" dirty="0"/>
            </a:br>
            <a:r>
              <a:rPr lang="en-US" sz="1100" b="1" dirty="0"/>
              <a:t>Impact on Competitive Positioning:</a:t>
            </a:r>
            <a:r>
              <a:rPr lang="en-US" sz="1100" dirty="0"/>
              <a:t/>
            </a:r>
            <a:br>
              <a:rPr lang="en-US" sz="1100" dirty="0"/>
            </a:br>
            <a:r>
              <a:rPr lang="en-US" sz="1100" dirty="0"/>
              <a:t/>
            </a:r>
            <a:br>
              <a:rPr lang="en-US" sz="1100" dirty="0"/>
            </a:br>
            <a:r>
              <a:rPr lang="en-US" sz="1100" b="1" dirty="0"/>
              <a:t>Sustainability as a Competitive Edge</a:t>
            </a:r>
            <a:r>
              <a:rPr lang="en-US" sz="1100" dirty="0"/>
              <a:t>: Leading the way in sustainable retail, attracting conscious consumers.</a:t>
            </a:r>
            <a:br>
              <a:rPr lang="en-US" sz="1100" dirty="0"/>
            </a:br>
            <a:r>
              <a:rPr lang="en-US" sz="1100" b="1" dirty="0"/>
              <a:t>Merging Sustainability with Market Needs</a:t>
            </a:r>
            <a:r>
              <a:rPr lang="en-US" sz="1100" dirty="0"/>
              <a:t>: Offering eco-friendly products, sustainable sourcing, which enhances brand loyalty and trust.</a:t>
            </a:r>
            <a:br>
              <a:rPr lang="en-US" sz="1100" dirty="0"/>
            </a:br>
            <a:r>
              <a:rPr lang="en-US" sz="1100" dirty="0" smtClean="0"/>
              <a:t/>
            </a:r>
            <a:br>
              <a:rPr lang="en-US" sz="1100" dirty="0" smtClean="0"/>
            </a:br>
            <a:r>
              <a:rPr lang="en-US" sz="1100" b="1" dirty="0" smtClean="0"/>
              <a:t>Challenges </a:t>
            </a:r>
            <a:r>
              <a:rPr lang="en-US" sz="1100" b="1" dirty="0"/>
              <a:t>and Opportunities:</a:t>
            </a:r>
            <a:br>
              <a:rPr lang="en-US" sz="1100" b="1" dirty="0"/>
            </a:br>
            <a:r>
              <a:rPr lang="en-US" sz="1100" dirty="0"/>
              <a:t/>
            </a:r>
            <a:br>
              <a:rPr lang="en-US" sz="1100" dirty="0"/>
            </a:br>
            <a:r>
              <a:rPr lang="en-US" sz="1100" dirty="0" smtClean="0"/>
              <a:t>1. Scaling </a:t>
            </a:r>
            <a:r>
              <a:rPr lang="en-US" sz="1100" dirty="0"/>
              <a:t>sustainability efforts across global operations.</a:t>
            </a:r>
            <a:br>
              <a:rPr lang="en-US" sz="1100" dirty="0"/>
            </a:br>
            <a:r>
              <a:rPr lang="en-US" sz="1100" dirty="0" smtClean="0"/>
              <a:t>2. Navigating </a:t>
            </a:r>
            <a:r>
              <a:rPr lang="en-US" sz="1100" dirty="0"/>
              <a:t>regulatory differences in various markets (</a:t>
            </a:r>
            <a:r>
              <a:rPr lang="en-US" sz="1100" dirty="0" err="1"/>
              <a:t>Resche</a:t>
            </a:r>
            <a:r>
              <a:rPr lang="en-US" sz="1100" dirty="0"/>
              <a:t>, </a:t>
            </a:r>
            <a:r>
              <a:rPr lang="en-US" sz="1100" dirty="0" smtClean="0"/>
              <a:t>2020</a:t>
            </a:r>
            <a:r>
              <a:rPr lang="en-US" sz="1100" dirty="0"/>
              <a:t>).</a:t>
            </a:r>
            <a:br>
              <a:rPr lang="en-US" sz="1100" dirty="0"/>
            </a:br>
            <a:r>
              <a:rPr lang="en-US" sz="1100" dirty="0" smtClean="0"/>
              <a:t>3. Future </a:t>
            </a:r>
            <a:r>
              <a:rPr lang="en-US" sz="1100" dirty="0"/>
              <a:t>Prospects: Expanding sustainable product ranges and partnerships for sustainable </a:t>
            </a:r>
            <a:r>
              <a:rPr lang="en-US" sz="1100" dirty="0" smtClean="0"/>
              <a:t>sourcing (</a:t>
            </a:r>
            <a:r>
              <a:rPr lang="en-US" sz="1100" dirty="0" err="1"/>
              <a:t>Schirnhofer</a:t>
            </a:r>
            <a:r>
              <a:rPr lang="en-US" sz="1100" dirty="0"/>
              <a:t>, 2022</a:t>
            </a:r>
            <a:r>
              <a:rPr lang="en-US" sz="1100" dirty="0" smtClean="0"/>
              <a:t>).</a:t>
            </a:r>
            <a:endParaRPr lang="en-IN" sz="1100" dirty="0"/>
          </a:p>
        </p:txBody>
      </p:sp>
    </p:spTree>
    <p:extLst>
      <p:ext uri="{BB962C8B-B14F-4D97-AF65-F5344CB8AC3E}">
        <p14:creationId xmlns:p14="http://schemas.microsoft.com/office/powerpoint/2010/main" xmlns="" val="2619330544"/>
      </p:ext>
    </p:extLst>
  </p:cSld>
  <p:clrMapOvr>
    <a:masterClrMapping/>
  </p:clrMapOvr>
  <p:transition>
    <p:wipe di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Critical Evaluation</a:t>
            </a:r>
            <a:br>
              <a:rPr lang="en-IN" b="1" dirty="0"/>
            </a:br>
            <a:r>
              <a:rPr lang="en-IN" b="1" dirty="0" smtClean="0"/>
              <a:t/>
            </a:r>
            <a:br>
              <a:rPr lang="en-IN" b="1" dirty="0" smtClean="0"/>
            </a:br>
            <a:r>
              <a:rPr lang="en-US" sz="1400" b="1" dirty="0" smtClean="0"/>
              <a:t>Effectiveness of Walmart’s Sustainability </a:t>
            </a:r>
            <a:r>
              <a:rPr lang="en-US" sz="1400" b="1" dirty="0"/>
              <a:t>Strategy (</a:t>
            </a:r>
            <a:r>
              <a:rPr lang="en-US" sz="1400" b="1" dirty="0" err="1"/>
              <a:t>Neebe</a:t>
            </a:r>
            <a:r>
              <a:rPr lang="en-US" sz="1400" b="1" dirty="0"/>
              <a:t>, </a:t>
            </a:r>
            <a:r>
              <a:rPr lang="en-US" sz="1400" b="1" dirty="0" smtClean="0"/>
              <a:t>2020</a:t>
            </a:r>
            <a:r>
              <a:rPr lang="en-US" sz="1400" b="1" dirty="0"/>
              <a:t>):</a:t>
            </a:r>
            <a:r>
              <a:rPr lang="en-US" sz="1400" dirty="0"/>
              <a:t/>
            </a:r>
            <a:br>
              <a:rPr lang="en-US" sz="1400" dirty="0"/>
            </a:br>
            <a:r>
              <a:rPr lang="en-US" sz="1400" dirty="0"/>
              <a:t>Positive Aspects: Strong alignment with evolving </a:t>
            </a:r>
            <a:r>
              <a:rPr lang="en-US" sz="1400" dirty="0" smtClean="0"/>
              <a:t>consumer </a:t>
            </a:r>
            <a:r>
              <a:rPr lang="en-US" sz="1400" dirty="0"/>
              <a:t>demands for sustainability, leading to enhanced brand reputation and operational cost reduction.</a:t>
            </a:r>
            <a:br>
              <a:rPr lang="en-US" sz="1400" dirty="0"/>
            </a:br>
            <a:r>
              <a:rPr lang="en-US" sz="1400" dirty="0"/>
              <a:t>Limitations: Challenges in scaling and standardizing these initiatives across diverse global operations.</a:t>
            </a:r>
            <a:br>
              <a:rPr lang="en-US" sz="1400" dirty="0"/>
            </a:br>
            <a:r>
              <a:rPr lang="en-US" sz="1400" b="1" dirty="0"/>
              <a:t>Walmart's Role in the Retail Sector's Environmental Impact (</a:t>
            </a:r>
            <a:r>
              <a:rPr lang="en-US" sz="1400" b="1" dirty="0" err="1" smtClean="0"/>
              <a:t>Vadakkepatt</a:t>
            </a:r>
            <a:r>
              <a:rPr lang="en-US" sz="1400" b="1" dirty="0" smtClean="0"/>
              <a:t> et al., 2021</a:t>
            </a:r>
            <a:r>
              <a:rPr lang="en-US" sz="1400" b="1" dirty="0"/>
              <a:t>):</a:t>
            </a:r>
            <a:r>
              <a:rPr lang="en-US" sz="1400" dirty="0"/>
              <a:t/>
            </a:r>
            <a:br>
              <a:rPr lang="en-US" sz="1400" dirty="0"/>
            </a:br>
            <a:r>
              <a:rPr lang="en-US" sz="1400" dirty="0"/>
              <a:t>Contribution to Emission Reduction: Significant efforts through Project Gigaton, but the overall impact on global retail sector emissions needs further assessment.</a:t>
            </a:r>
            <a:br>
              <a:rPr lang="en-US" sz="1400" dirty="0"/>
            </a:br>
            <a:r>
              <a:rPr lang="en-US" sz="1400" dirty="0"/>
              <a:t>Balancing Economic Growth with Environmental Responsibility: Striking a balance between profitability and sustainability can be complex and requires ongoing innovation and adaptation.</a:t>
            </a:r>
            <a:br>
              <a:rPr lang="en-US" sz="1400" dirty="0"/>
            </a:br>
            <a:r>
              <a:rPr lang="en-US" sz="1400" b="1" dirty="0"/>
              <a:t>Future Sustainability Prospects in Retail (</a:t>
            </a:r>
            <a:r>
              <a:rPr lang="en-US" sz="1400" b="1" dirty="0" smtClean="0"/>
              <a:t>Volpe </a:t>
            </a:r>
            <a:r>
              <a:rPr lang="en-US" sz="1400" b="1" dirty="0"/>
              <a:t>and Boland, </a:t>
            </a:r>
            <a:r>
              <a:rPr lang="en-US" sz="1400" b="1" dirty="0" smtClean="0"/>
              <a:t>2022</a:t>
            </a:r>
            <a:r>
              <a:rPr lang="en-US" sz="1400" b="1" dirty="0"/>
              <a:t>):</a:t>
            </a:r>
            <a:r>
              <a:rPr lang="en-US" sz="1400" dirty="0"/>
              <a:t/>
            </a:r>
            <a:br>
              <a:rPr lang="en-US" sz="1400" dirty="0"/>
            </a:br>
            <a:r>
              <a:rPr lang="en-US" sz="1400" dirty="0"/>
              <a:t>Innovations and Challenges: The need for continuous innovation in sustainable practices, especially in waste reduction and renewable energy.</a:t>
            </a:r>
            <a:br>
              <a:rPr lang="en-US" sz="1400" dirty="0"/>
            </a:br>
            <a:r>
              <a:rPr lang="en-US" sz="1400" dirty="0"/>
              <a:t>Walmart as a Benchmark: Walmart sets a benchmark for other retailers, but its strategies need to be adaptable to different market contexts and scales.</a:t>
            </a:r>
            <a:br>
              <a:rPr lang="en-US" sz="1400" dirty="0"/>
            </a:br>
            <a:r>
              <a:rPr lang="en-US" sz="1400" b="1" dirty="0"/>
              <a:t>Stakeholder Engagement and Transparency (Bravi, </a:t>
            </a:r>
            <a:r>
              <a:rPr lang="en-US" sz="1400" b="1" dirty="0" smtClean="0"/>
              <a:t>2021</a:t>
            </a:r>
            <a:r>
              <a:rPr lang="en-US" sz="1400" b="1" dirty="0"/>
              <a:t>):</a:t>
            </a:r>
            <a:r>
              <a:rPr lang="en-US" sz="1400" dirty="0"/>
              <a:t/>
            </a:r>
            <a:br>
              <a:rPr lang="en-US" sz="1400" dirty="0"/>
            </a:br>
            <a:r>
              <a:rPr lang="en-US" sz="1400" dirty="0"/>
              <a:t>Importance of Stakeholder Trust: Walmart’s efforts in engaging suppliers and communities are commendable, yet maintaining transparency and trust is a continuous process.</a:t>
            </a:r>
            <a:br>
              <a:rPr lang="en-US" sz="1400" dirty="0"/>
            </a:br>
            <a:r>
              <a:rPr lang="en-US" sz="1400" dirty="0"/>
              <a:t>Monitoring and Reporting: Regular monitoring and transparent reporting of sustainability progress are essential to validate the effectiveness of Walmart's initiatives.</a:t>
            </a:r>
            <a:r>
              <a:rPr lang="en-US" sz="1000" dirty="0"/>
              <a:t/>
            </a:r>
            <a:br>
              <a:rPr lang="en-US" sz="1000" dirty="0"/>
            </a:br>
            <a:endParaRPr lang="en-IN" sz="1000" dirty="0"/>
          </a:p>
        </p:txBody>
      </p:sp>
    </p:spTree>
    <p:extLst>
      <p:ext uri="{BB962C8B-B14F-4D97-AF65-F5344CB8AC3E}">
        <p14:creationId xmlns:p14="http://schemas.microsoft.com/office/powerpoint/2010/main" xmlns="" val="2130612256"/>
      </p:ext>
    </p:extLst>
  </p:cSld>
  <p:clrMapOvr>
    <a:masterClrMapping/>
  </p:clrMapOvr>
  <p:transition>
    <p:wipe di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References</a:t>
            </a:r>
            <a:endParaRPr lang="en-IN" b="1" dirty="0"/>
          </a:p>
        </p:txBody>
      </p:sp>
      <p:sp>
        <p:nvSpPr>
          <p:cNvPr id="4" name="Rectangle 3"/>
          <p:cNvSpPr/>
          <p:nvPr/>
        </p:nvSpPr>
        <p:spPr>
          <a:xfrm>
            <a:off x="715099" y="1525659"/>
            <a:ext cx="6946090" cy="3108543"/>
          </a:xfrm>
          <a:prstGeom prst="rect">
            <a:avLst/>
          </a:prstGeom>
        </p:spPr>
        <p:txBody>
          <a:bodyPr wrap="square">
            <a:spAutoFit/>
          </a:bodyPr>
          <a:lstStyle/>
          <a:p>
            <a:r>
              <a:rPr lang="en-IN" sz="1400" dirty="0"/>
              <a:t>Bravi, L., 2021. Corporate Social Responsibility Practices in the Retail sector: a Multiple Case Study Analysis of US Retailers. International Journal of Economic Behavior (IJEB), 11(1), pp.37-56.</a:t>
            </a:r>
          </a:p>
          <a:p>
            <a:r>
              <a:rPr lang="en-IN" sz="1400" dirty="0" err="1"/>
              <a:t>Neebe</a:t>
            </a:r>
            <a:r>
              <a:rPr lang="en-IN" sz="1400" dirty="0"/>
              <a:t>, K., 2020. Sustainability at Walmart: Success over the long haul. Journal of Applied Corporate Finance, 32(2), pp.64-71.</a:t>
            </a:r>
          </a:p>
          <a:p>
            <a:r>
              <a:rPr lang="en-IN" sz="1400" dirty="0" err="1"/>
              <a:t>Resche</a:t>
            </a:r>
            <a:r>
              <a:rPr lang="en-IN" sz="1400" dirty="0"/>
              <a:t>, C., 2020. Walmart’s communication techniques for sustaining stakeholder trust: How CEOs answer critics and reassure stakeholders in their annual and CSR report letters. Studies in Communication Sciences, 20(1), pp.93-107.</a:t>
            </a:r>
          </a:p>
          <a:p>
            <a:r>
              <a:rPr lang="en-IN" sz="1400" dirty="0" err="1"/>
              <a:t>Schirnhofer</a:t>
            </a:r>
            <a:r>
              <a:rPr lang="en-IN" sz="1400" dirty="0"/>
              <a:t>, N.M., 2022. Sustainability Efforts in the Retail Industry: The Case Study of Walmart (Doctoral dissertation, Webster University).</a:t>
            </a:r>
          </a:p>
          <a:p>
            <a:r>
              <a:rPr lang="en-IN" sz="1400" dirty="0" err="1"/>
              <a:t>Vadakkepatt</a:t>
            </a:r>
            <a:r>
              <a:rPr lang="en-IN" sz="1400" dirty="0"/>
              <a:t>, G.G., </a:t>
            </a:r>
            <a:r>
              <a:rPr lang="en-IN" sz="1400" dirty="0" err="1"/>
              <a:t>Winterich</a:t>
            </a:r>
            <a:r>
              <a:rPr lang="en-IN" sz="1400" dirty="0"/>
              <a:t>, K.P., Mittal, V., Zinn, W., </a:t>
            </a:r>
            <a:r>
              <a:rPr lang="en-IN" sz="1400" dirty="0" err="1"/>
              <a:t>Beitelspacher</a:t>
            </a:r>
            <a:r>
              <a:rPr lang="en-IN" sz="1400" dirty="0"/>
              <a:t>, L., Aloysius, J., Ginger, J. and </a:t>
            </a:r>
            <a:r>
              <a:rPr lang="en-IN" sz="1400" dirty="0" err="1"/>
              <a:t>Reilman</a:t>
            </a:r>
            <a:r>
              <a:rPr lang="en-IN" sz="1400" dirty="0"/>
              <a:t>, J., 2021. Sustainable retailing. Journal of Retailing, 97(1), pp.62-80.</a:t>
            </a:r>
          </a:p>
          <a:p>
            <a:r>
              <a:rPr lang="en-IN" sz="1400" dirty="0"/>
              <a:t>Volpe, R. and Boland, M.A., 2022. The Economic Impacts of Walmart </a:t>
            </a:r>
            <a:r>
              <a:rPr lang="en-IN" sz="1400" dirty="0" err="1"/>
              <a:t>Supercenters</a:t>
            </a:r>
            <a:r>
              <a:rPr lang="en-IN" sz="1400" dirty="0"/>
              <a:t>. Annual Review of Resource Economics, 14, pp.43-62.</a:t>
            </a:r>
          </a:p>
        </p:txBody>
      </p:sp>
    </p:spTree>
    <p:extLst>
      <p:ext uri="{BB962C8B-B14F-4D97-AF65-F5344CB8AC3E}">
        <p14:creationId xmlns:p14="http://schemas.microsoft.com/office/powerpoint/2010/main" xmlns="" val="446594928"/>
      </p:ext>
    </p:extLst>
  </p:cSld>
  <p:clrMapOvr>
    <a:masterClrMapping/>
  </p:clrMapOvr>
  <p:transition>
    <p:wipe di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40BBFF3-EFAB-6619-595D-A0E72B6798BC}"/>
              </a:ext>
            </a:extLst>
          </p:cNvPr>
          <p:cNvSpPr>
            <a:spLocks noGrp="1"/>
          </p:cNvSpPr>
          <p:nvPr>
            <p:ph type="ctrTitle"/>
          </p:nvPr>
        </p:nvSpPr>
        <p:spPr>
          <a:xfrm>
            <a:off x="1459524" y="-255182"/>
            <a:ext cx="6831616" cy="6528391"/>
          </a:xfrm>
        </p:spPr>
        <p:txBody>
          <a:bodyPr>
            <a:normAutofit/>
          </a:bodyPr>
          <a:lstStyle/>
          <a:p>
            <a:pPr algn="ctr"/>
            <a:r>
              <a:rPr lang="en-IN" b="1" dirty="0"/>
              <a:t>    </a:t>
            </a:r>
            <a:br>
              <a:rPr lang="en-IN" b="1" dirty="0"/>
            </a:br>
            <a:r>
              <a:rPr lang="en-IN" sz="4900" b="1" dirty="0"/>
              <a:t>BMMB7026D</a:t>
            </a:r>
            <a:br>
              <a:rPr lang="en-IN" sz="4900" b="1" dirty="0"/>
            </a:br>
            <a:r>
              <a:rPr lang="en-IN" b="1" dirty="0"/>
              <a:t> </a:t>
            </a:r>
            <a:r>
              <a:rPr lang="en-IN" sz="3600" b="1" dirty="0"/>
              <a:t>PART</a:t>
            </a:r>
            <a:r>
              <a:rPr lang="en-IN" sz="4800" b="1" dirty="0"/>
              <a:t> </a:t>
            </a:r>
            <a:r>
              <a:rPr lang="en-IN" sz="3600" b="1" dirty="0"/>
              <a:t>1</a:t>
            </a:r>
            <a:r>
              <a:rPr lang="en-IN" sz="4800" b="1" dirty="0"/>
              <a:t/>
            </a:r>
            <a:br>
              <a:rPr lang="en-IN" sz="4800" b="1" dirty="0"/>
            </a:br>
            <a:r>
              <a:rPr lang="en-IN" sz="4800" b="1" kern="0" dirty="0">
                <a:solidFill>
                  <a:srgbClr val="000000"/>
                </a:solidFill>
                <a:effectLst/>
                <a:latin typeface="Times New Roman" panose="02020603050405020304" pitchFamily="18" charset="0"/>
                <a:ea typeface="Times New Roman" panose="02020603050405020304" pitchFamily="18" charset="0"/>
              </a:rPr>
              <a:t>MANAGING Marketing change (Walmart</a:t>
            </a:r>
            <a:r>
              <a:rPr lang="en-IN" sz="4800" b="1" kern="0" dirty="0">
                <a:solidFill>
                  <a:srgbClr val="000000"/>
                </a:solidFill>
                <a:latin typeface="Times New Roman" panose="02020603050405020304" pitchFamily="18" charset="0"/>
                <a:ea typeface="Times New Roman" panose="02020603050405020304" pitchFamily="18" charset="0"/>
              </a:rPr>
              <a:t>)</a:t>
            </a:r>
            <a:r>
              <a:rPr lang="en-IN" sz="4800" dirty="0"/>
              <a:t/>
            </a:r>
            <a:br>
              <a:rPr lang="en-IN" sz="4800" dirty="0"/>
            </a:br>
            <a:r>
              <a:rPr lang="en-IN" sz="4800" dirty="0"/>
              <a:t/>
            </a:r>
            <a:br>
              <a:rPr lang="en-IN" sz="4800" dirty="0"/>
            </a:br>
            <a:r>
              <a:rPr lang="en-IN" sz="4800" b="1" dirty="0"/>
              <a:t/>
            </a:r>
            <a:br>
              <a:rPr lang="en-IN" sz="4800" b="1" dirty="0"/>
            </a:br>
            <a:r>
              <a:rPr lang="en-IN" dirty="0"/>
              <a:t/>
            </a:r>
            <a:br>
              <a:rPr lang="en-IN" dirty="0"/>
            </a:br>
            <a:r>
              <a:rPr lang="en-IN" dirty="0"/>
              <a:t>  </a:t>
            </a:r>
          </a:p>
        </p:txBody>
      </p:sp>
      <p:sp>
        <p:nvSpPr>
          <p:cNvPr id="3" name="Subtitle 2">
            <a:extLst>
              <a:ext uri="{FF2B5EF4-FFF2-40B4-BE49-F238E27FC236}">
                <a16:creationId xmlns="" xmlns:a16="http://schemas.microsoft.com/office/drawing/2014/main" id="{D0160D18-A28C-D269-C236-A7C403547188}"/>
              </a:ext>
            </a:extLst>
          </p:cNvPr>
          <p:cNvSpPr>
            <a:spLocks noGrp="1"/>
          </p:cNvSpPr>
          <p:nvPr>
            <p:ph type="subTitle" idx="1"/>
          </p:nvPr>
        </p:nvSpPr>
        <p:spPr>
          <a:xfrm>
            <a:off x="1813335" y="3912782"/>
            <a:ext cx="6477804" cy="1329069"/>
          </a:xfrm>
        </p:spPr>
        <p:txBody>
          <a:bodyPr>
            <a:noAutofit/>
          </a:bodyPr>
          <a:lstStyle/>
          <a:p>
            <a:pPr algn="ctr"/>
            <a:r>
              <a:rPr lang="en-IN" sz="2400"/>
              <a:t>NASIF CHIRANDAYATH SAIDUMUHAMMED (2309872)</a:t>
            </a:r>
            <a:endParaRPr lang="en-IN" sz="2400" dirty="0"/>
          </a:p>
        </p:txBody>
      </p:sp>
    </p:spTree>
    <p:extLst>
      <p:ext uri="{BB962C8B-B14F-4D97-AF65-F5344CB8AC3E}">
        <p14:creationId xmlns:p14="http://schemas.microsoft.com/office/powerpoint/2010/main" xmlns="" val="2686479415"/>
      </p:ext>
    </p:extLst>
  </p:cSld>
  <p:clrMapOvr>
    <a:masterClrMapping/>
  </p:clrMapOvr>
  <p:transition>
    <p:wipe di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8284E46-A8CC-7995-4C9A-045134CD6FDA}"/>
              </a:ext>
            </a:extLst>
          </p:cNvPr>
          <p:cNvSpPr>
            <a:spLocks noGrp="1"/>
          </p:cNvSpPr>
          <p:nvPr>
            <p:ph type="title"/>
          </p:nvPr>
        </p:nvSpPr>
        <p:spPr/>
        <p:txBody>
          <a:bodyPr>
            <a:normAutofit fontScale="90000"/>
          </a:bodyPr>
          <a:lstStyle/>
          <a:p>
            <a:pPr algn="ctr"/>
            <a:r>
              <a:rPr lang="en-IN" sz="4000" b="1" dirty="0">
                <a:solidFill>
                  <a:srgbClr val="000000"/>
                </a:solidFill>
                <a:effectLst/>
                <a:latin typeface="Times New Roman" panose="02020603050405020304" pitchFamily="18" charset="0"/>
                <a:ea typeface="Times New Roman" panose="02020603050405020304" pitchFamily="18" charset="0"/>
              </a:rPr>
              <a:t>Promotion and price cause impulse buying behaviour</a:t>
            </a:r>
            <a:r>
              <a:rPr lang="en-IN" sz="1800" dirty="0">
                <a:solidFill>
                  <a:srgbClr val="000000"/>
                </a:solidFill>
                <a:effectLst/>
                <a:latin typeface="Times New Roman" panose="02020603050405020304" pitchFamily="18" charset="0"/>
                <a:ea typeface="Times New Roman" panose="02020603050405020304" pitchFamily="18" charset="0"/>
              </a:rPr>
              <a:t/>
            </a:r>
            <a:br>
              <a:rPr lang="en-IN" sz="1800" dirty="0">
                <a:solidFill>
                  <a:srgbClr val="000000"/>
                </a:solidFill>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 xmlns:a16="http://schemas.microsoft.com/office/drawing/2014/main" id="{FF2CAB0E-F8AA-DBCC-F8C8-C986C2FC5CC9}"/>
              </a:ext>
            </a:extLst>
          </p:cNvPr>
          <p:cNvSpPr>
            <a:spLocks noGrp="1"/>
          </p:cNvSpPr>
          <p:nvPr>
            <p:ph idx="1"/>
          </p:nvPr>
        </p:nvSpPr>
        <p:spPr/>
        <p:txBody>
          <a:bodyPr/>
          <a:lstStyle/>
          <a:p>
            <a:pPr marL="342900" lvl="0" indent="-342900" algn="just">
              <a:lnSpc>
                <a:spcPct val="150000"/>
              </a:lnSpc>
              <a:buFont typeface="Symbol" panose="05050102010706020507" pitchFamily="18" charset="2"/>
              <a:buChar char=""/>
            </a:pPr>
            <a:r>
              <a:rPr lang="en-IN" sz="1800" dirty="0">
                <a:solidFill>
                  <a:srgbClr val="000000"/>
                </a:solidFill>
                <a:effectLst/>
                <a:latin typeface="Times New Roman" panose="02020603050405020304" pitchFamily="18" charset="0"/>
                <a:ea typeface="Times New Roman" panose="02020603050405020304" pitchFamily="18" charset="0"/>
              </a:rPr>
              <a:t>The marketing announcement of Walmart shows that it selects promotion strategies as an aspect of impulse buying behaviour (</a:t>
            </a:r>
            <a:r>
              <a:rPr lang="en-GB" sz="1800" dirty="0">
                <a:solidFill>
                  <a:srgbClr val="000000"/>
                </a:solidFill>
                <a:effectLst/>
                <a:latin typeface="Times New Roman" panose="02020603050405020304" pitchFamily="18" charset="0"/>
                <a:ea typeface="Times New Roman" panose="02020603050405020304" pitchFamily="18" charset="0"/>
              </a:rPr>
              <a:t>Nigam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IN" sz="1800" dirty="0">
                <a:solidFill>
                  <a:srgbClr val="000000"/>
                </a:solidFill>
                <a:effectLst/>
                <a:latin typeface="Times New Roman" panose="02020603050405020304" pitchFamily="18" charset="0"/>
                <a:ea typeface="Times New Roman" panose="02020603050405020304" pitchFamily="18" charset="0"/>
              </a:rPr>
              <a:t>).</a:t>
            </a:r>
          </a:p>
          <a:p>
            <a:pPr marL="342900" lvl="0" indent="-342900" algn="just">
              <a:lnSpc>
                <a:spcPct val="150000"/>
              </a:lnSpc>
              <a:buFont typeface="Symbol" panose="05050102010706020507" pitchFamily="18" charset="2"/>
              <a:buChar char=""/>
            </a:pPr>
            <a:r>
              <a:rPr lang="en-IN" sz="1800" dirty="0">
                <a:solidFill>
                  <a:srgbClr val="000000"/>
                </a:solidFill>
                <a:effectLst/>
                <a:latin typeface="Times New Roman" panose="02020603050405020304" pitchFamily="18" charset="0"/>
                <a:ea typeface="Times New Roman" panose="02020603050405020304" pitchFamily="18" charset="0"/>
              </a:rPr>
              <a:t>Cashback is ultimately a price reduction and it stimulates customers to make instinctive purchases (</a:t>
            </a:r>
            <a:r>
              <a:rPr lang="en-GB" sz="1800" dirty="0">
                <a:solidFill>
                  <a:srgbClr val="000000"/>
                </a:solidFill>
                <a:effectLst/>
                <a:latin typeface="Times New Roman" panose="02020603050405020304" pitchFamily="18" charset="0"/>
                <a:ea typeface="Times New Roman" panose="02020603050405020304" pitchFamily="18" charset="0"/>
              </a:rPr>
              <a:t>Bharti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IN" sz="1800" dirty="0">
                <a:solidFill>
                  <a:srgbClr val="000000"/>
                </a:solidFill>
                <a:effectLst/>
                <a:latin typeface="Times New Roman" panose="02020603050405020304" pitchFamily="18" charset="0"/>
                <a:ea typeface="Times New Roman" panose="02020603050405020304" pitchFamily="18" charset="0"/>
              </a:rPr>
              <a:t>).</a:t>
            </a:r>
          </a:p>
          <a:p>
            <a:pPr marL="342900" lvl="0" indent="-342900" algn="just">
              <a:lnSpc>
                <a:spcPct val="150000"/>
              </a:lnSpc>
              <a:buFont typeface="Symbol" panose="05050102010706020507" pitchFamily="18" charset="2"/>
              <a:buChar char=""/>
            </a:pPr>
            <a:r>
              <a:rPr lang="en-IN" sz="1800" dirty="0">
                <a:solidFill>
                  <a:srgbClr val="000000"/>
                </a:solidFill>
                <a:effectLst/>
                <a:latin typeface="Times New Roman" panose="02020603050405020304" pitchFamily="18" charset="0"/>
                <a:ea typeface="Times New Roman" panose="02020603050405020304" pitchFamily="18" charset="0"/>
              </a:rPr>
              <a:t>Impulse consumer behaviour of Walmart’s shoppers reflects when the consumers are motivated to purchase in response to price reductions. </a:t>
            </a:r>
          </a:p>
          <a:p>
            <a:endParaRPr lang="en-IN" dirty="0"/>
          </a:p>
        </p:txBody>
      </p:sp>
    </p:spTree>
    <p:extLst>
      <p:ext uri="{BB962C8B-B14F-4D97-AF65-F5344CB8AC3E}">
        <p14:creationId xmlns:p14="http://schemas.microsoft.com/office/powerpoint/2010/main" xmlns="" val="931359790"/>
      </p:ext>
    </p:extLst>
  </p:cSld>
  <p:clrMapOvr>
    <a:masterClrMapping/>
  </p:clrMapOvr>
  <p:transition>
    <p:wipe di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5F8529-D4E3-0951-EA70-CE9022F3B375}"/>
              </a:ext>
            </a:extLst>
          </p:cNvPr>
          <p:cNvSpPr>
            <a:spLocks noGrp="1"/>
          </p:cNvSpPr>
          <p:nvPr>
            <p:ph type="title"/>
          </p:nvPr>
        </p:nvSpPr>
        <p:spPr/>
        <p:txBody>
          <a:bodyPr>
            <a:normAutofit fontScale="90000"/>
          </a:bodyPr>
          <a:lstStyle/>
          <a:p>
            <a:pPr algn="ctr"/>
            <a:r>
              <a:rPr lang="en-IN" sz="4000" b="1" dirty="0">
                <a:solidFill>
                  <a:srgbClr val="000000"/>
                </a:solidFill>
                <a:effectLst/>
                <a:latin typeface="Times New Roman" panose="02020603050405020304" pitchFamily="18" charset="0"/>
                <a:ea typeface="Times New Roman" panose="02020603050405020304" pitchFamily="18" charset="0"/>
              </a:rPr>
              <a:t>Complex buying behaviour of customers</a:t>
            </a:r>
            <a:r>
              <a:rPr lang="en-IN" sz="1800" dirty="0">
                <a:solidFill>
                  <a:srgbClr val="000000"/>
                </a:solidFill>
                <a:effectLst/>
                <a:latin typeface="Times New Roman" panose="02020603050405020304" pitchFamily="18" charset="0"/>
                <a:ea typeface="Times New Roman" panose="02020603050405020304" pitchFamily="18" charset="0"/>
              </a:rPr>
              <a:t/>
            </a:r>
            <a:br>
              <a:rPr lang="en-IN" sz="1800" dirty="0">
                <a:solidFill>
                  <a:srgbClr val="000000"/>
                </a:solidFill>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 xmlns:a16="http://schemas.microsoft.com/office/drawing/2014/main" id="{84B07502-D6E2-3CC6-59BA-70F5ABA6B7EF}"/>
              </a:ext>
            </a:extLst>
          </p:cNvPr>
          <p:cNvSpPr>
            <a:spLocks noGrp="1"/>
          </p:cNvSpPr>
          <p:nvPr>
            <p:ph idx="1"/>
          </p:nvPr>
        </p:nvSpPr>
        <p:spPr>
          <a:xfrm>
            <a:off x="1088685" y="2015733"/>
            <a:ext cx="4595949" cy="3970289"/>
          </a:xfrm>
        </p:spPr>
        <p:txBody>
          <a:bodyPr/>
          <a:lstStyle/>
          <a:p>
            <a:pPr marL="342900" lvl="0" indent="-342900" algn="just">
              <a:lnSpc>
                <a:spcPct val="150000"/>
              </a:lnSpc>
              <a:buFont typeface="Symbol" panose="05050102010706020507" pitchFamily="18" charset="2"/>
              <a:buChar char=""/>
            </a:pPr>
            <a:r>
              <a:rPr lang="en-IN" sz="1800" dirty="0">
                <a:solidFill>
                  <a:srgbClr val="000000"/>
                </a:solidFill>
                <a:effectLst/>
                <a:latin typeface="Times New Roman" panose="02020603050405020304" pitchFamily="18" charset="0"/>
                <a:ea typeface="Times New Roman" panose="02020603050405020304" pitchFamily="18" charset="0"/>
              </a:rPr>
              <a:t>Consumers invest ample time, effort, and resources in researching as well as estimating their selections before making a purchase. </a:t>
            </a:r>
          </a:p>
          <a:p>
            <a:pPr marL="342900" lvl="0" indent="-342900" algn="just">
              <a:lnSpc>
                <a:spcPct val="150000"/>
              </a:lnSpc>
              <a:buFont typeface="Symbol" panose="05050102010706020507" pitchFamily="18" charset="2"/>
              <a:buChar char=""/>
            </a:pPr>
            <a:r>
              <a:rPr lang="en-IN" sz="1800" dirty="0">
                <a:solidFill>
                  <a:srgbClr val="000000"/>
                </a:solidFill>
                <a:effectLst/>
                <a:latin typeface="Times New Roman" panose="02020603050405020304" pitchFamily="18" charset="0"/>
                <a:ea typeface="Times New Roman" panose="02020603050405020304" pitchFamily="18" charset="0"/>
              </a:rPr>
              <a:t>In the case of Walmart, grocery inflation is the main factor which is faced by the customers (</a:t>
            </a:r>
            <a:r>
              <a:rPr lang="en-GB" sz="1800" dirty="0" err="1">
                <a:solidFill>
                  <a:srgbClr val="000000"/>
                </a:solidFill>
                <a:effectLst/>
                <a:latin typeface="Times New Roman" panose="02020603050405020304" pitchFamily="18" charset="0"/>
                <a:ea typeface="Times New Roman" panose="02020603050405020304" pitchFamily="18" charset="0"/>
              </a:rPr>
              <a:t>Prasetyo</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2021</a:t>
            </a:r>
            <a:r>
              <a:rPr lang="en-IN" sz="1800" dirty="0">
                <a:solidFill>
                  <a:srgbClr val="000000"/>
                </a:solidFill>
                <a:effectLst/>
                <a:latin typeface="Times New Roman" panose="02020603050405020304" pitchFamily="18" charset="0"/>
                <a:ea typeface="Times New Roman" panose="02020603050405020304" pitchFamily="18" charset="0"/>
              </a:rPr>
              <a:t>)</a:t>
            </a:r>
          </a:p>
          <a:p>
            <a:r>
              <a:rPr lang="en-IN" sz="1800" kern="0" dirty="0">
                <a:solidFill>
                  <a:srgbClr val="000000"/>
                </a:solidFill>
                <a:effectLst/>
                <a:latin typeface="Times New Roman" panose="02020603050405020304" pitchFamily="18" charset="0"/>
                <a:ea typeface="Times New Roman" panose="02020603050405020304" pitchFamily="18" charset="0"/>
              </a:rPr>
              <a:t>Customers' wallets are getting embraced inflexibly in high food prices n Walmart</a:t>
            </a:r>
            <a:endParaRPr lang="en-IN" dirty="0"/>
          </a:p>
        </p:txBody>
      </p:sp>
      <p:pic>
        <p:nvPicPr>
          <p:cNvPr id="4" name="Picture 3" descr="Types-of-consumer-behavior">
            <a:extLst>
              <a:ext uri="{FF2B5EF4-FFF2-40B4-BE49-F238E27FC236}">
                <a16:creationId xmlns="" xmlns:a16="http://schemas.microsoft.com/office/drawing/2014/main" id="{1018237A-E341-8CCA-069A-D3316BED1884}"/>
              </a:ext>
            </a:extLst>
          </p:cNvPr>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bwMode="auto">
          <a:xfrm>
            <a:off x="5684635" y="2366641"/>
            <a:ext cx="3408884" cy="3393137"/>
          </a:xfrm>
          <a:prstGeom prst="rect">
            <a:avLst/>
          </a:prstGeom>
          <a:noFill/>
          <a:ln>
            <a:noFill/>
          </a:ln>
        </p:spPr>
      </p:pic>
    </p:spTree>
    <p:extLst>
      <p:ext uri="{BB962C8B-B14F-4D97-AF65-F5344CB8AC3E}">
        <p14:creationId xmlns:p14="http://schemas.microsoft.com/office/powerpoint/2010/main" xmlns="" val="4053107433"/>
      </p:ext>
    </p:extLst>
  </p:cSld>
  <p:clrMapOvr>
    <a:masterClrMapping/>
  </p:clrMapOvr>
  <p:transition>
    <p:wipe di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BAC502D-AEC0-8E8D-383D-B0D193958C3F}"/>
              </a:ext>
            </a:extLst>
          </p:cNvPr>
          <p:cNvSpPr>
            <a:spLocks noGrp="1"/>
          </p:cNvSpPr>
          <p:nvPr>
            <p:ph type="title"/>
          </p:nvPr>
        </p:nvSpPr>
        <p:spPr/>
        <p:txBody>
          <a:bodyPr>
            <a:normAutofit fontScale="90000"/>
          </a:bodyPr>
          <a:lstStyle/>
          <a:p>
            <a:pPr algn="ctr"/>
            <a:r>
              <a:rPr lang="en-IN" sz="4000" b="1" dirty="0">
                <a:solidFill>
                  <a:srgbClr val="000000"/>
                </a:solidFill>
                <a:effectLst/>
                <a:latin typeface="Times New Roman" panose="02020603050405020304" pitchFamily="18" charset="0"/>
                <a:ea typeface="Times New Roman" panose="02020603050405020304" pitchFamily="18" charset="0"/>
              </a:rPr>
              <a:t>Habitual buying behaviour</a:t>
            </a:r>
            <a:r>
              <a:rPr lang="en-IN" sz="1800" dirty="0">
                <a:solidFill>
                  <a:srgbClr val="000000"/>
                </a:solidFill>
                <a:effectLst/>
                <a:latin typeface="Times New Roman" panose="02020603050405020304" pitchFamily="18" charset="0"/>
                <a:ea typeface="Times New Roman" panose="02020603050405020304" pitchFamily="18" charset="0"/>
              </a:rPr>
              <a:t/>
            </a:r>
            <a:br>
              <a:rPr lang="en-IN" sz="1800" dirty="0">
                <a:solidFill>
                  <a:srgbClr val="000000"/>
                </a:solidFill>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 xmlns:a16="http://schemas.microsoft.com/office/drawing/2014/main" id="{DCB18A46-ADFC-C88B-E999-A80B023E1968}"/>
              </a:ext>
            </a:extLst>
          </p:cNvPr>
          <p:cNvSpPr>
            <a:spLocks noGrp="1"/>
          </p:cNvSpPr>
          <p:nvPr>
            <p:ph idx="1"/>
          </p:nvPr>
        </p:nvSpPr>
        <p:spPr/>
        <p:txBody>
          <a:bodyPr>
            <a:normAutofit/>
          </a:bodyPr>
          <a:lstStyle/>
          <a:p>
            <a:pPr marL="342900" indent="-342900" algn="just">
              <a:lnSpc>
                <a:spcPct val="150000"/>
              </a:lnSpc>
              <a:buFont typeface="Symbol" panose="05050102010706020507" pitchFamily="18" charset="2"/>
              <a:buChar char=""/>
            </a:pPr>
            <a:r>
              <a:rPr lang="en-IN" sz="1800" dirty="0">
                <a:solidFill>
                  <a:srgbClr val="000000"/>
                </a:solidFill>
                <a:effectLst/>
                <a:latin typeface="Times New Roman" panose="02020603050405020304" pitchFamily="18" charset="0"/>
                <a:ea typeface="Times New Roman" panose="02020603050405020304" pitchFamily="18" charset="0"/>
              </a:rPr>
              <a:t>When patrons buy household products at the Walmart store, they typically do not set a lot of thought. </a:t>
            </a:r>
          </a:p>
          <a:p>
            <a:pPr marL="342900" indent="-342900" algn="just">
              <a:lnSpc>
                <a:spcPct val="150000"/>
              </a:lnSpc>
              <a:buFont typeface="Symbol" panose="05050102010706020507" pitchFamily="18" charset="2"/>
              <a:buChar char=""/>
            </a:pPr>
            <a:r>
              <a:rPr lang="en-IN" sz="1800" dirty="0">
                <a:solidFill>
                  <a:srgbClr val="000000"/>
                </a:solidFill>
                <a:effectLst/>
                <a:latin typeface="Times New Roman" panose="02020603050405020304" pitchFamily="18" charset="0"/>
                <a:ea typeface="Times New Roman" panose="02020603050405020304" pitchFamily="18" charset="0"/>
              </a:rPr>
              <a:t>The purchasers moreover procure their daily use  brand, the one which they practice regularly or the one accessible in the Walmart store (</a:t>
            </a:r>
            <a:r>
              <a:rPr lang="en-GB" sz="1800" dirty="0">
                <a:solidFill>
                  <a:srgbClr val="000000"/>
                </a:solidFill>
                <a:effectLst/>
                <a:latin typeface="Times New Roman" panose="02020603050405020304" pitchFamily="18" charset="0"/>
                <a:ea typeface="Times New Roman" panose="02020603050405020304" pitchFamily="18" charset="0"/>
              </a:rPr>
              <a:t>Yeo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2022</a:t>
            </a:r>
            <a:r>
              <a:rPr lang="en-IN" sz="1800" dirty="0">
                <a:solidFill>
                  <a:srgbClr val="000000"/>
                </a:solidFill>
                <a:effectLst/>
                <a:latin typeface="Times New Roman" panose="02020603050405020304" pitchFamily="18" charset="0"/>
                <a:ea typeface="Times New Roman" panose="02020603050405020304" pitchFamily="18" charset="0"/>
              </a:rPr>
              <a:t>).</a:t>
            </a:r>
          </a:p>
          <a:p>
            <a:pPr marL="342900" lvl="0" indent="-342900" algn="just">
              <a:lnSpc>
                <a:spcPct val="150000"/>
              </a:lnSpc>
              <a:buFont typeface="Symbol" panose="05050102010706020507" pitchFamily="18" charset="2"/>
              <a:buChar char=""/>
            </a:pPr>
            <a:r>
              <a:rPr lang="en-IN" sz="1800" dirty="0">
                <a:solidFill>
                  <a:srgbClr val="000000"/>
                </a:solidFill>
                <a:effectLst/>
                <a:latin typeface="Times New Roman" panose="02020603050405020304" pitchFamily="18" charset="0"/>
                <a:ea typeface="Times New Roman" panose="02020603050405020304" pitchFamily="18" charset="0"/>
              </a:rPr>
              <a:t>The customer's social situation, time factors as well and reasons for their purchases affect the buying behaviour of Walmart.  </a:t>
            </a:r>
          </a:p>
          <a:p>
            <a:pPr marL="342900" lvl="0" indent="-342900" algn="just">
              <a:lnSpc>
                <a:spcPct val="150000"/>
              </a:lnSpc>
              <a:buFont typeface="Symbol" panose="05050102010706020507" pitchFamily="18" charset="2"/>
              <a:buChar char=""/>
            </a:pPr>
            <a:r>
              <a:rPr lang="en-IN" sz="1800" dirty="0">
                <a:solidFill>
                  <a:srgbClr val="000000"/>
                </a:solidFill>
                <a:effectLst/>
                <a:latin typeface="Times New Roman" panose="02020603050405020304" pitchFamily="18" charset="0"/>
                <a:ea typeface="Times New Roman" panose="02020603050405020304" pitchFamily="18" charset="0"/>
              </a:rPr>
              <a:t>Patrons tend to buy the same brand again and again out of habit, but if there is a decent offer on a competing brand, the patrons may easily switch quite easily (</a:t>
            </a:r>
            <a:r>
              <a:rPr lang="en-GB" sz="1800" dirty="0">
                <a:solidFill>
                  <a:srgbClr val="000000"/>
                </a:solidFill>
                <a:effectLst/>
                <a:latin typeface="Times New Roman" panose="02020603050405020304" pitchFamily="18" charset="0"/>
                <a:ea typeface="Times New Roman" panose="02020603050405020304" pitchFamily="18" charset="0"/>
              </a:rPr>
              <a:t>McDonald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IN" sz="1800" dirty="0">
                <a:solidFill>
                  <a:srgbClr val="000000"/>
                </a:solidFill>
                <a:effectLst/>
                <a:latin typeface="Times New Roman" panose="02020603050405020304" pitchFamily="18" charset="0"/>
                <a:ea typeface="Times New Roman" panose="02020603050405020304" pitchFamily="18" charset="0"/>
              </a:rPr>
              <a:t>).</a:t>
            </a:r>
          </a:p>
          <a:p>
            <a:endParaRPr lang="en-IN" dirty="0"/>
          </a:p>
        </p:txBody>
      </p:sp>
    </p:spTree>
    <p:extLst>
      <p:ext uri="{BB962C8B-B14F-4D97-AF65-F5344CB8AC3E}">
        <p14:creationId xmlns:p14="http://schemas.microsoft.com/office/powerpoint/2010/main" xmlns="" val="3711718680"/>
      </p:ext>
    </p:extLst>
  </p:cSld>
  <p:clrMapOvr>
    <a:masterClrMapping/>
  </p:clrMapOvr>
  <p:transition>
    <p:wipe di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A4803A7-3614-BD4E-8D9B-2FF69C7F52D8}"/>
              </a:ext>
            </a:extLst>
          </p:cNvPr>
          <p:cNvSpPr>
            <a:spLocks noGrp="1"/>
          </p:cNvSpPr>
          <p:nvPr>
            <p:ph type="title"/>
          </p:nvPr>
        </p:nvSpPr>
        <p:spPr/>
        <p:txBody>
          <a:bodyPr>
            <a:normAutofit fontScale="90000"/>
          </a:bodyPr>
          <a:lstStyle/>
          <a:p>
            <a:pPr algn="ctr"/>
            <a:r>
              <a:rPr lang="en-IN" sz="4000" b="1" dirty="0">
                <a:solidFill>
                  <a:srgbClr val="000000"/>
                </a:solidFill>
                <a:effectLst/>
                <a:latin typeface="Times New Roman" panose="02020603050405020304" pitchFamily="18" charset="0"/>
                <a:ea typeface="Times New Roman" panose="02020603050405020304" pitchFamily="18" charset="0"/>
              </a:rPr>
              <a:t>Supply chain innovation</a:t>
            </a:r>
            <a:r>
              <a:rPr lang="en-IN" sz="1800" dirty="0">
                <a:solidFill>
                  <a:srgbClr val="000000"/>
                </a:solidFill>
                <a:effectLst/>
                <a:latin typeface="Times New Roman" panose="02020603050405020304" pitchFamily="18" charset="0"/>
                <a:ea typeface="Times New Roman" panose="02020603050405020304" pitchFamily="18" charset="0"/>
              </a:rPr>
              <a:t/>
            </a:r>
            <a:br>
              <a:rPr lang="en-IN" sz="1800" dirty="0">
                <a:solidFill>
                  <a:srgbClr val="000000"/>
                </a:solidFill>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 xmlns:a16="http://schemas.microsoft.com/office/drawing/2014/main" id="{D6B2439A-3170-39D4-B3CD-EBB76111846F}"/>
              </a:ext>
            </a:extLst>
          </p:cNvPr>
          <p:cNvSpPr>
            <a:spLocks noGrp="1"/>
          </p:cNvSpPr>
          <p:nvPr>
            <p:ph idx="1"/>
          </p:nvPr>
        </p:nvSpPr>
        <p:spPr>
          <a:xfrm>
            <a:off x="1088686" y="2015732"/>
            <a:ext cx="4437101" cy="4177678"/>
          </a:xfrm>
        </p:spPr>
        <p:txBody>
          <a:bodyPr>
            <a:normAutofit fontScale="85000" lnSpcReduction="10000"/>
          </a:bodyPr>
          <a:lstStyle/>
          <a:p>
            <a:pPr marL="342900" lvl="0" indent="-342900" algn="just">
              <a:lnSpc>
                <a:spcPct val="150000"/>
              </a:lnSpc>
              <a:buFont typeface="Symbol" panose="05050102010706020507" pitchFamily="18" charset="2"/>
              <a:buChar char=""/>
            </a:pPr>
            <a:r>
              <a:rPr lang="en-IN" sz="1800" dirty="0">
                <a:solidFill>
                  <a:srgbClr val="000000"/>
                </a:solidFill>
                <a:effectLst/>
                <a:latin typeface="Times New Roman" panose="02020603050405020304" pitchFamily="18" charset="0"/>
                <a:ea typeface="Times New Roman" panose="02020603050405020304" pitchFamily="18" charset="0"/>
              </a:rPr>
              <a:t>Walmart has shaped a highly responsive which promotes preservative economies of scale.</a:t>
            </a:r>
          </a:p>
          <a:p>
            <a:pPr marL="342900" lvl="0" indent="-342900" algn="just">
              <a:lnSpc>
                <a:spcPct val="150000"/>
              </a:lnSpc>
              <a:buFont typeface="Symbol" panose="05050102010706020507" pitchFamily="18" charset="2"/>
              <a:buChar char=""/>
            </a:pPr>
            <a:r>
              <a:rPr lang="en-IN" sz="1800" dirty="0">
                <a:solidFill>
                  <a:srgbClr val="000000"/>
                </a:solidFill>
                <a:effectLst/>
                <a:latin typeface="Times New Roman" panose="02020603050405020304" pitchFamily="18" charset="0"/>
                <a:ea typeface="Times New Roman" panose="02020603050405020304" pitchFamily="18" charset="0"/>
              </a:rPr>
              <a:t>The delivery costs were 2% of sales in Walmart’s stores lesser than other vital competitors like K-Mart or Sears (</a:t>
            </a:r>
            <a:r>
              <a:rPr lang="en-GB" sz="1800" dirty="0" err="1">
                <a:solidFill>
                  <a:srgbClr val="000000"/>
                </a:solidFill>
                <a:effectLst/>
                <a:latin typeface="Times New Roman" panose="02020603050405020304" pitchFamily="18" charset="0"/>
                <a:ea typeface="Times New Roman" panose="02020603050405020304" pitchFamily="18" charset="0"/>
              </a:rPr>
              <a:t>Tokosh</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2022</a:t>
            </a:r>
            <a:r>
              <a:rPr lang="en-IN" sz="1800" dirty="0">
                <a:solidFill>
                  <a:srgbClr val="000000"/>
                </a:solidFill>
                <a:effectLst/>
                <a:latin typeface="Times New Roman" panose="02020603050405020304" pitchFamily="18" charset="0"/>
                <a:ea typeface="Times New Roman" panose="02020603050405020304" pitchFamily="18" charset="0"/>
              </a:rPr>
              <a:t>).</a:t>
            </a:r>
          </a:p>
          <a:p>
            <a:pPr marL="342900" lvl="0" indent="-342900" algn="just">
              <a:lnSpc>
                <a:spcPct val="150000"/>
              </a:lnSpc>
              <a:buFont typeface="Symbol" panose="05050102010706020507" pitchFamily="18" charset="2"/>
              <a:buChar char=""/>
            </a:pPr>
            <a:r>
              <a:rPr lang="en-IN" sz="1800" dirty="0">
                <a:solidFill>
                  <a:srgbClr val="000000"/>
                </a:solidFill>
                <a:effectLst/>
                <a:latin typeface="Times New Roman" panose="02020603050405020304" pitchFamily="18" charset="0"/>
                <a:ea typeface="Times New Roman" panose="02020603050405020304" pitchFamily="18" charset="0"/>
              </a:rPr>
              <a:t>Walmart has begun offering free distribution for a minimum purchase of $35, but unlike Amazon Prime, its processes did not counterpoise expensive unit economies with an annual membership fee (</a:t>
            </a:r>
            <a:r>
              <a:rPr lang="en-GB" sz="1800" dirty="0" err="1">
                <a:solidFill>
                  <a:srgbClr val="000000"/>
                </a:solidFill>
                <a:effectLst/>
                <a:latin typeface="Times New Roman" panose="02020603050405020304" pitchFamily="18" charset="0"/>
                <a:ea typeface="Times New Roman" panose="02020603050405020304" pitchFamily="18" charset="0"/>
              </a:rPr>
              <a:t>Laskin</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2021</a:t>
            </a:r>
            <a:r>
              <a:rPr lang="en-IN" sz="1800" dirty="0">
                <a:solidFill>
                  <a:srgbClr val="000000"/>
                </a:solidFill>
                <a:effectLst/>
                <a:latin typeface="Times New Roman" panose="02020603050405020304" pitchFamily="18" charset="0"/>
                <a:ea typeface="Times New Roman" panose="02020603050405020304" pitchFamily="18" charset="0"/>
              </a:rPr>
              <a:t>).</a:t>
            </a:r>
          </a:p>
          <a:p>
            <a:endParaRPr lang="en-IN" dirty="0"/>
          </a:p>
        </p:txBody>
      </p:sp>
      <p:pic>
        <p:nvPicPr>
          <p:cNvPr id="4" name="Picture 3" descr="Walmart-supply-chain-flow-chart">
            <a:extLst>
              <a:ext uri="{FF2B5EF4-FFF2-40B4-BE49-F238E27FC236}">
                <a16:creationId xmlns="" xmlns:a16="http://schemas.microsoft.com/office/drawing/2014/main" id="{54B8B9BD-C5C8-C090-CF8C-9FBE1F5ADE46}"/>
              </a:ext>
            </a:extLst>
          </p:cNvPr>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bwMode="auto">
          <a:xfrm>
            <a:off x="5525786" y="2234699"/>
            <a:ext cx="3423285" cy="3713615"/>
          </a:xfrm>
          <a:prstGeom prst="rect">
            <a:avLst/>
          </a:prstGeom>
          <a:noFill/>
          <a:ln>
            <a:noFill/>
          </a:ln>
        </p:spPr>
      </p:pic>
    </p:spTree>
    <p:extLst>
      <p:ext uri="{BB962C8B-B14F-4D97-AF65-F5344CB8AC3E}">
        <p14:creationId xmlns:p14="http://schemas.microsoft.com/office/powerpoint/2010/main" xmlns="" val="127825081"/>
      </p:ext>
    </p:extLst>
  </p:cSld>
  <p:clrMapOvr>
    <a:masterClrMapping/>
  </p:clrMapOvr>
  <p:transition>
    <p:wipe di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5CD4290-4F7A-C241-52E9-45182F804F52}"/>
              </a:ext>
            </a:extLst>
          </p:cNvPr>
          <p:cNvSpPr>
            <a:spLocks noGrp="1"/>
          </p:cNvSpPr>
          <p:nvPr>
            <p:ph type="title"/>
          </p:nvPr>
        </p:nvSpPr>
        <p:spPr/>
        <p:txBody>
          <a:bodyPr>
            <a:normAutofit fontScale="90000"/>
          </a:bodyPr>
          <a:lstStyle/>
          <a:p>
            <a:pPr algn="ctr"/>
            <a:r>
              <a:rPr lang="en-IN" sz="4000" b="1" dirty="0">
                <a:solidFill>
                  <a:srgbClr val="000000"/>
                </a:solidFill>
                <a:effectLst/>
                <a:latin typeface="Times New Roman" panose="02020603050405020304" pitchFamily="18" charset="0"/>
                <a:ea typeface="Times New Roman" panose="02020603050405020304" pitchFamily="18" charset="0"/>
              </a:rPr>
              <a:t>Groceries delivered to the car door</a:t>
            </a:r>
            <a:r>
              <a:rPr lang="en-IN" sz="1800" dirty="0">
                <a:solidFill>
                  <a:srgbClr val="000000"/>
                </a:solidFill>
                <a:effectLst/>
                <a:latin typeface="Times New Roman" panose="02020603050405020304" pitchFamily="18" charset="0"/>
                <a:ea typeface="Times New Roman" panose="02020603050405020304" pitchFamily="18" charset="0"/>
              </a:rPr>
              <a:t/>
            </a:r>
            <a:br>
              <a:rPr lang="en-IN" sz="1800" dirty="0">
                <a:solidFill>
                  <a:srgbClr val="000000"/>
                </a:solidFill>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 xmlns:a16="http://schemas.microsoft.com/office/drawing/2014/main" id="{D537D1CA-C103-4775-FB06-5DA5FCD9276C}"/>
              </a:ext>
            </a:extLst>
          </p:cNvPr>
          <p:cNvSpPr>
            <a:spLocks noGrp="1"/>
          </p:cNvSpPr>
          <p:nvPr>
            <p:ph idx="1"/>
          </p:nvPr>
        </p:nvSpPr>
        <p:spPr>
          <a:xfrm>
            <a:off x="1088685" y="2015733"/>
            <a:ext cx="4852382" cy="4111690"/>
          </a:xfrm>
        </p:spPr>
        <p:txBody>
          <a:bodyPr/>
          <a:lstStyle/>
          <a:p>
            <a:pPr marL="342900" indent="-342900" algn="just">
              <a:lnSpc>
                <a:spcPct val="150000"/>
              </a:lnSpc>
              <a:buFont typeface="Symbol" panose="05050102010706020507" pitchFamily="18" charset="2"/>
              <a:buChar char=""/>
            </a:pPr>
            <a:r>
              <a:rPr lang="en-IN" sz="1800" dirty="0">
                <a:solidFill>
                  <a:srgbClr val="000000"/>
                </a:solidFill>
                <a:effectLst/>
                <a:latin typeface="Times New Roman" panose="02020603050405020304" pitchFamily="18" charset="0"/>
                <a:ea typeface="Times New Roman" panose="02020603050405020304" pitchFamily="18" charset="0"/>
              </a:rPr>
              <a:t>Social touch and expertise syndicate to create a unassuming, quicker involvement for buyers</a:t>
            </a:r>
          </a:p>
          <a:p>
            <a:pPr marL="342900" lvl="0" indent="-342900" algn="just">
              <a:lnSpc>
                <a:spcPct val="150000"/>
              </a:lnSpc>
              <a:buFont typeface="Symbol" panose="05050102010706020507" pitchFamily="18" charset="2"/>
              <a:buChar char=""/>
            </a:pPr>
            <a:r>
              <a:rPr lang="en-IN" sz="1800" dirty="0">
                <a:solidFill>
                  <a:srgbClr val="000000"/>
                </a:solidFill>
                <a:effectLst/>
                <a:latin typeface="Times New Roman" panose="02020603050405020304" pitchFamily="18" charset="0"/>
                <a:ea typeface="Times New Roman" panose="02020603050405020304" pitchFamily="18" charset="0"/>
              </a:rPr>
              <a:t>Walmart is challenging ways to deliver grocery pickup even speeder as well as easier for both patrons and its acquaintances.</a:t>
            </a:r>
          </a:p>
          <a:p>
            <a:r>
              <a:rPr lang="en-IN" sz="1800" dirty="0">
                <a:solidFill>
                  <a:srgbClr val="000000"/>
                </a:solidFill>
                <a:effectLst/>
                <a:latin typeface="Times New Roman" panose="02020603050405020304" pitchFamily="18" charset="0"/>
                <a:ea typeface="Times New Roman" panose="02020603050405020304" pitchFamily="18" charset="0"/>
              </a:rPr>
              <a:t>Approximately, 2,700 Walmart situations presently offer free grocery pickup and 400 more are scheduled to enhance the service in the year 2019. (</a:t>
            </a:r>
            <a:r>
              <a:rPr lang="en-GB" sz="1800" dirty="0">
                <a:solidFill>
                  <a:srgbClr val="000000"/>
                </a:solidFill>
                <a:effectLst/>
                <a:latin typeface="Times New Roman" panose="02020603050405020304" pitchFamily="18" charset="0"/>
                <a:ea typeface="Times New Roman" panose="02020603050405020304" pitchFamily="18" charset="0"/>
              </a:rPr>
              <a:t>Cohan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IN" sz="1800" dirty="0">
                <a:solidFill>
                  <a:srgbClr val="000000"/>
                </a:solidFill>
                <a:effectLst/>
                <a:latin typeface="Times New Roman" panose="02020603050405020304" pitchFamily="18" charset="0"/>
                <a:ea typeface="Times New Roman" panose="02020603050405020304" pitchFamily="18" charset="0"/>
              </a:rPr>
              <a:t>). </a:t>
            </a:r>
          </a:p>
          <a:p>
            <a:endParaRPr lang="en-IN" dirty="0"/>
          </a:p>
        </p:txBody>
      </p:sp>
      <p:pic>
        <p:nvPicPr>
          <p:cNvPr id="4" name="Picture 3" descr="No photo description available.">
            <a:extLst>
              <a:ext uri="{FF2B5EF4-FFF2-40B4-BE49-F238E27FC236}">
                <a16:creationId xmlns="" xmlns:a16="http://schemas.microsoft.com/office/drawing/2014/main" id="{31B59CE4-D495-1EFE-C321-C5B599AA1AB3}"/>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bwMode="auto">
          <a:xfrm>
            <a:off x="5941067" y="1853754"/>
            <a:ext cx="2960370" cy="3966210"/>
          </a:xfrm>
          <a:prstGeom prst="rect">
            <a:avLst/>
          </a:prstGeom>
          <a:noFill/>
          <a:ln>
            <a:noFill/>
          </a:ln>
        </p:spPr>
      </p:pic>
    </p:spTree>
    <p:extLst>
      <p:ext uri="{BB962C8B-B14F-4D97-AF65-F5344CB8AC3E}">
        <p14:creationId xmlns:p14="http://schemas.microsoft.com/office/powerpoint/2010/main" xmlns="" val="3252518738"/>
      </p:ext>
    </p:extLst>
  </p:cSld>
  <p:clrMapOvr>
    <a:masterClrMapping/>
  </p:clrMapOvr>
  <p:transition>
    <p:wipe di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9687235-6FCB-3AF7-47E9-ED4EA24FA6AA}"/>
              </a:ext>
            </a:extLst>
          </p:cNvPr>
          <p:cNvSpPr>
            <a:spLocks noGrp="1"/>
          </p:cNvSpPr>
          <p:nvPr>
            <p:ph type="title"/>
          </p:nvPr>
        </p:nvSpPr>
        <p:spPr/>
        <p:txBody>
          <a:bodyPr>
            <a:normAutofit fontScale="90000"/>
          </a:bodyPr>
          <a:lstStyle/>
          <a:p>
            <a:pPr algn="ctr"/>
            <a:r>
              <a:rPr lang="en-IN" sz="40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r>
              <a:rPr lang="en-IN"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r>
            <a:br>
              <a:rPr lang="en-IN"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Content Placeholder 2">
            <a:extLst>
              <a:ext uri="{FF2B5EF4-FFF2-40B4-BE49-F238E27FC236}">
                <a16:creationId xmlns="" xmlns:a16="http://schemas.microsoft.com/office/drawing/2014/main" id="{E4A65675-A7A0-0242-5172-4C3DB28AB479}"/>
              </a:ext>
            </a:extLst>
          </p:cNvPr>
          <p:cNvSpPr>
            <a:spLocks noGrp="1"/>
          </p:cNvSpPr>
          <p:nvPr>
            <p:ph idx="1"/>
          </p:nvPr>
        </p:nvSpPr>
        <p:spPr/>
        <p:txBody>
          <a:bodyPr>
            <a:normAutofit fontScale="62500" lnSpcReduction="20000"/>
          </a:bodyPr>
          <a:lstStyle/>
          <a:p>
            <a:pPr marL="342900" lvl="0" indent="-342900" algn="just">
              <a:lnSpc>
                <a:spcPct val="150000"/>
              </a:lnSpc>
              <a:buFont typeface="+mj-lt"/>
              <a:buAutoNum type="arabicPeriod"/>
            </a:pPr>
            <a:r>
              <a:rPr lang="en-GB" sz="1800" dirty="0">
                <a:solidFill>
                  <a:srgbClr val="000000"/>
                </a:solidFill>
                <a:effectLst/>
                <a:latin typeface="Times New Roman" panose="02020603050405020304" pitchFamily="18" charset="0"/>
                <a:ea typeface="Times New Roman" panose="02020603050405020304" pitchFamily="18" charset="0"/>
              </a:rPr>
              <a:t>Nigam, A., </a:t>
            </a:r>
            <a:r>
              <a:rPr lang="en-GB" sz="1800" dirty="0" err="1">
                <a:solidFill>
                  <a:srgbClr val="000000"/>
                </a:solidFill>
                <a:effectLst/>
                <a:latin typeface="Times New Roman" panose="02020603050405020304" pitchFamily="18" charset="0"/>
                <a:ea typeface="Times New Roman" panose="02020603050405020304" pitchFamily="18" charset="0"/>
              </a:rPr>
              <a:t>Behl</a:t>
            </a:r>
            <a:r>
              <a:rPr lang="en-GB" sz="1800" dirty="0">
                <a:solidFill>
                  <a:srgbClr val="000000"/>
                </a:solidFill>
                <a:effectLst/>
                <a:latin typeface="Times New Roman" panose="02020603050405020304" pitchFamily="18" charset="0"/>
                <a:ea typeface="Times New Roman" panose="02020603050405020304" pitchFamily="18" charset="0"/>
              </a:rPr>
              <a:t>, A., Pereira, V. and </a:t>
            </a:r>
            <a:r>
              <a:rPr lang="en-GB" sz="1800" dirty="0" err="1">
                <a:solidFill>
                  <a:srgbClr val="000000"/>
                </a:solidFill>
                <a:effectLst/>
                <a:latin typeface="Times New Roman" panose="02020603050405020304" pitchFamily="18" charset="0"/>
                <a:ea typeface="Times New Roman" panose="02020603050405020304" pitchFamily="18" charset="0"/>
              </a:rPr>
              <a:t>Sangal</a:t>
            </a:r>
            <a:r>
              <a:rPr lang="en-GB" sz="1800" dirty="0">
                <a:solidFill>
                  <a:srgbClr val="000000"/>
                </a:solidFill>
                <a:effectLst/>
                <a:latin typeface="Times New Roman" panose="02020603050405020304" pitchFamily="18" charset="0"/>
                <a:ea typeface="Times New Roman" panose="02020603050405020304" pitchFamily="18" charset="0"/>
              </a:rPr>
              <a:t>, S., 2023. Impulse purchases during emergencies: exploring permission marketing and the role of blockchain. </a:t>
            </a:r>
            <a:r>
              <a:rPr lang="en-GB" sz="1800" i="1" dirty="0">
                <a:solidFill>
                  <a:srgbClr val="000000"/>
                </a:solidFill>
                <a:effectLst/>
                <a:latin typeface="Times New Roman" panose="02020603050405020304" pitchFamily="18" charset="0"/>
                <a:ea typeface="Times New Roman" panose="02020603050405020304" pitchFamily="18" charset="0"/>
              </a:rPr>
              <a:t>Industrial Management &amp; Data Systems</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rPr>
              <a:t>123</a:t>
            </a:r>
            <a:r>
              <a:rPr lang="en-GB" sz="1800" dirty="0">
                <a:solidFill>
                  <a:srgbClr val="000000"/>
                </a:solidFill>
                <a:effectLst/>
                <a:latin typeface="Times New Roman" panose="02020603050405020304" pitchFamily="18" charset="0"/>
                <a:ea typeface="Times New Roman" panose="02020603050405020304" pitchFamily="18" charset="0"/>
              </a:rPr>
              <a:t>(1), pp.155-187.</a:t>
            </a:r>
            <a:endParaRPr lang="en-IN" sz="1800" dirty="0">
              <a:solidFill>
                <a:srgbClr val="000000"/>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mj-lt"/>
              <a:buAutoNum type="arabicPeriod"/>
            </a:pPr>
            <a:r>
              <a:rPr lang="en-GB" sz="1800" dirty="0">
                <a:solidFill>
                  <a:srgbClr val="000000"/>
                </a:solidFill>
                <a:effectLst/>
                <a:latin typeface="Times New Roman" panose="02020603050405020304" pitchFamily="18" charset="0"/>
                <a:ea typeface="Times New Roman" panose="02020603050405020304" pitchFamily="18" charset="0"/>
              </a:rPr>
              <a:t>Bharti, B., Sharma, A. and Agarwal, B., 2020. Antecedents of Consumer Response Towards Sales Promotion Technique in Organized Retailing: A Conceptual Overview. </a:t>
            </a:r>
            <a:r>
              <a:rPr lang="en-GB" sz="1800" i="1" dirty="0">
                <a:solidFill>
                  <a:srgbClr val="000000"/>
                </a:solidFill>
                <a:effectLst/>
                <a:latin typeface="Times New Roman" panose="02020603050405020304" pitchFamily="18" charset="0"/>
                <a:ea typeface="Times New Roman" panose="02020603050405020304" pitchFamily="18" charset="0"/>
              </a:rPr>
              <a:t>OJAS</a:t>
            </a:r>
            <a:r>
              <a:rPr lang="en-GB" sz="1800" dirty="0">
                <a:solidFill>
                  <a:srgbClr val="000000"/>
                </a:solidFill>
                <a:effectLst/>
                <a:latin typeface="Times New Roman" panose="02020603050405020304" pitchFamily="18" charset="0"/>
                <a:ea typeface="Times New Roman" panose="02020603050405020304" pitchFamily="18" charset="0"/>
              </a:rPr>
              <a:t>, p.10.</a:t>
            </a:r>
            <a:endParaRPr lang="en-IN" sz="1800" dirty="0">
              <a:solidFill>
                <a:srgbClr val="000000"/>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mj-lt"/>
              <a:buAutoNum type="arabicPeriod"/>
            </a:pPr>
            <a:r>
              <a:rPr lang="en-GB" sz="1800" dirty="0" err="1">
                <a:solidFill>
                  <a:srgbClr val="000000"/>
                </a:solidFill>
                <a:effectLst/>
                <a:latin typeface="Times New Roman" panose="02020603050405020304" pitchFamily="18" charset="0"/>
                <a:ea typeface="Times New Roman" panose="02020603050405020304" pitchFamily="18" charset="0"/>
              </a:rPr>
              <a:t>Prasetyo</a:t>
            </a:r>
            <a:r>
              <a:rPr lang="en-GB" sz="1800" dirty="0">
                <a:solidFill>
                  <a:srgbClr val="000000"/>
                </a:solidFill>
                <a:effectLst/>
                <a:latin typeface="Times New Roman" panose="02020603050405020304" pitchFamily="18" charset="0"/>
                <a:ea typeface="Times New Roman" panose="02020603050405020304" pitchFamily="18" charset="0"/>
              </a:rPr>
              <a:t>, Y.E., 2021. When Walmart leaves small towns: vulnerability, food insecurity and community resilience (Doctoral dissertation, University of Missouri--Columbia).</a:t>
            </a:r>
            <a:endParaRPr lang="en-IN" sz="1800" dirty="0">
              <a:solidFill>
                <a:srgbClr val="000000"/>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mj-lt"/>
              <a:buAutoNum type="arabicPeriod"/>
            </a:pPr>
            <a:r>
              <a:rPr lang="en-GB" sz="1800" dirty="0">
                <a:solidFill>
                  <a:srgbClr val="000000"/>
                </a:solidFill>
                <a:effectLst/>
                <a:latin typeface="Times New Roman" panose="02020603050405020304" pitchFamily="18" charset="0"/>
                <a:ea typeface="Times New Roman" panose="02020603050405020304" pitchFamily="18" charset="0"/>
              </a:rPr>
              <a:t>Yeo, S.F., Tan, C.L., Kumar, A., Tan, K.H. and Wong, J.K., 2022. Investigating the impact of AI-powered technologies on Instagrammers' purchase decisions in the digitalization era–A study of the fashion and apparel industry. </a:t>
            </a:r>
            <a:r>
              <a:rPr lang="en-GB" sz="1800" i="1" dirty="0">
                <a:solidFill>
                  <a:srgbClr val="000000"/>
                </a:solidFill>
                <a:effectLst/>
                <a:latin typeface="Times New Roman" panose="02020603050405020304" pitchFamily="18" charset="0"/>
                <a:ea typeface="Times New Roman" panose="02020603050405020304" pitchFamily="18" charset="0"/>
              </a:rPr>
              <a:t>Technological Forecasting and Social Change</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rPr>
              <a:t>177</a:t>
            </a:r>
            <a:r>
              <a:rPr lang="en-GB" sz="1800" dirty="0">
                <a:solidFill>
                  <a:srgbClr val="000000"/>
                </a:solidFill>
                <a:effectLst/>
                <a:latin typeface="Times New Roman" panose="02020603050405020304" pitchFamily="18" charset="0"/>
                <a:ea typeface="Times New Roman" panose="02020603050405020304" pitchFamily="18" charset="0"/>
              </a:rPr>
              <a:t>, p.121551.</a:t>
            </a:r>
            <a:endParaRPr lang="en-IN" sz="1800" dirty="0">
              <a:solidFill>
                <a:srgbClr val="000000"/>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mj-lt"/>
              <a:buAutoNum type="arabicPeriod"/>
            </a:pPr>
            <a:r>
              <a:rPr lang="en-GB" sz="1800" dirty="0">
                <a:solidFill>
                  <a:srgbClr val="000000"/>
                </a:solidFill>
                <a:effectLst/>
                <a:latin typeface="Times New Roman" panose="02020603050405020304" pitchFamily="18" charset="0"/>
                <a:ea typeface="Times New Roman" panose="02020603050405020304" pitchFamily="18" charset="0"/>
              </a:rPr>
              <a:t>McDonald, H., Dunn, S., Schreyer, D. and Sharp, B., 2023. Understanding consumer behaviour in evolving subscription markets–lessons from sports season tickets research. </a:t>
            </a:r>
            <a:r>
              <a:rPr lang="en-GB" sz="1800" i="1" dirty="0">
                <a:solidFill>
                  <a:srgbClr val="000000"/>
                </a:solidFill>
                <a:effectLst/>
                <a:latin typeface="Times New Roman" panose="02020603050405020304" pitchFamily="18" charset="0"/>
                <a:ea typeface="Times New Roman" panose="02020603050405020304" pitchFamily="18" charset="0"/>
              </a:rPr>
              <a:t>Journal of Service Management</a:t>
            </a:r>
            <a:r>
              <a:rPr lang="en-GB" sz="1800" dirty="0">
                <a:solidFill>
                  <a:srgbClr val="000000"/>
                </a:solidFill>
                <a:effectLst/>
                <a:latin typeface="Times New Roman" panose="02020603050405020304" pitchFamily="18" charset="0"/>
                <a:ea typeface="Times New Roman" panose="02020603050405020304" pitchFamily="18" charset="0"/>
              </a:rPr>
              <a:t>.</a:t>
            </a:r>
            <a:endParaRPr lang="en-IN" sz="1800" dirty="0">
              <a:solidFill>
                <a:srgbClr val="000000"/>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mj-lt"/>
              <a:buAutoNum type="arabicPeriod"/>
            </a:pPr>
            <a:r>
              <a:rPr lang="en-GB" sz="1800" dirty="0" err="1">
                <a:solidFill>
                  <a:srgbClr val="000000"/>
                </a:solidFill>
                <a:effectLst/>
                <a:latin typeface="Times New Roman" panose="02020603050405020304" pitchFamily="18" charset="0"/>
                <a:ea typeface="Times New Roman" panose="02020603050405020304" pitchFamily="18" charset="0"/>
              </a:rPr>
              <a:t>Tokosh</a:t>
            </a:r>
            <a:r>
              <a:rPr lang="en-GB" sz="1800" dirty="0">
                <a:solidFill>
                  <a:srgbClr val="000000"/>
                </a:solidFill>
                <a:effectLst/>
                <a:latin typeface="Times New Roman" panose="02020603050405020304" pitchFamily="18" charset="0"/>
                <a:ea typeface="Times New Roman" panose="02020603050405020304" pitchFamily="18" charset="0"/>
              </a:rPr>
              <a:t>, J., 2020. NETFLIX HASN'T KILLED ME YET: THE RESILIENCE OF FAMILY VIDEO MOVIE STORES IN A DIGITAL AND STREAMING WORLD. </a:t>
            </a:r>
            <a:r>
              <a:rPr lang="en-GB" sz="1800" i="1" dirty="0">
                <a:solidFill>
                  <a:srgbClr val="000000"/>
                </a:solidFill>
                <a:effectLst/>
                <a:latin typeface="Times New Roman" panose="02020603050405020304" pitchFamily="18" charset="0"/>
                <a:ea typeface="Times New Roman" panose="02020603050405020304" pitchFamily="18" charset="0"/>
              </a:rPr>
              <a:t>Pennsylvania Geographer</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rPr>
              <a:t>58</a:t>
            </a:r>
            <a:r>
              <a:rPr lang="en-GB" sz="1800" dirty="0">
                <a:solidFill>
                  <a:srgbClr val="000000"/>
                </a:solidFill>
                <a:effectLst/>
                <a:latin typeface="Times New Roman" panose="02020603050405020304" pitchFamily="18" charset="0"/>
                <a:ea typeface="Times New Roman" panose="02020603050405020304" pitchFamily="18" charset="0"/>
              </a:rPr>
              <a:t>(1).</a:t>
            </a:r>
            <a:endParaRPr lang="en-IN" sz="1800" dirty="0">
              <a:solidFill>
                <a:srgbClr val="000000"/>
              </a:solidFill>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mj-lt"/>
              <a:buAutoNum type="arabicPeriod"/>
            </a:pPr>
            <a:r>
              <a:rPr lang="en-GB" sz="1800" dirty="0" err="1">
                <a:solidFill>
                  <a:srgbClr val="000000"/>
                </a:solidFill>
                <a:effectLst/>
                <a:latin typeface="Times New Roman" panose="02020603050405020304" pitchFamily="18" charset="0"/>
                <a:ea typeface="Times New Roman" panose="02020603050405020304" pitchFamily="18" charset="0"/>
              </a:rPr>
              <a:t>Laskin</a:t>
            </a:r>
            <a:r>
              <a:rPr lang="en-GB" sz="1800" dirty="0">
                <a:solidFill>
                  <a:srgbClr val="000000"/>
                </a:solidFill>
                <a:effectLst/>
                <a:latin typeface="Times New Roman" panose="02020603050405020304" pitchFamily="18" charset="0"/>
                <a:ea typeface="Times New Roman" panose="02020603050405020304" pitchFamily="18" charset="0"/>
              </a:rPr>
              <a:t>, A.V., 2021. Investor Relations and Financial Communication: Creating Value Through Trust and Understanding. John Wiley &amp; Sons.</a:t>
            </a:r>
            <a:endParaRPr lang="en-IN" sz="1800" dirty="0">
              <a:solidFill>
                <a:srgbClr val="000000"/>
              </a:solidFill>
              <a:effectLst/>
              <a:latin typeface="Times New Roman" panose="02020603050405020304" pitchFamily="18" charset="0"/>
              <a:ea typeface="Times New Roman" panose="02020603050405020304" pitchFamily="18" charset="0"/>
            </a:endParaRPr>
          </a:p>
          <a:p>
            <a:pPr marL="0" indent="0">
              <a:buNone/>
            </a:pPr>
            <a:r>
              <a:rPr lang="en-GB" sz="1800" kern="0" dirty="0">
                <a:solidFill>
                  <a:srgbClr val="000000"/>
                </a:solidFill>
                <a:effectLst/>
                <a:latin typeface="Times New Roman" panose="02020603050405020304" pitchFamily="18" charset="0"/>
                <a:ea typeface="Times New Roman" panose="02020603050405020304" pitchFamily="18" charset="0"/>
              </a:rPr>
              <a:t>8.         Cohan, P.S. and Cohan, P.S., 2020. Groceries. Goliath Strikes Back: How Traditional Retailers Are Winning Back Customers from Ecommerce Startups, pp.71-87</a:t>
            </a:r>
            <a:endParaRPr lang="en-IN" dirty="0"/>
          </a:p>
        </p:txBody>
      </p:sp>
    </p:spTree>
    <p:extLst>
      <p:ext uri="{BB962C8B-B14F-4D97-AF65-F5344CB8AC3E}">
        <p14:creationId xmlns:p14="http://schemas.microsoft.com/office/powerpoint/2010/main" xmlns="" val="4005200510"/>
      </p:ext>
    </p:extLst>
  </p:cSld>
  <p:clrMapOvr>
    <a:masterClrMapping/>
  </p:clrMapOvr>
  <p:transition>
    <p:wipe di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4"/>
            <a:ext cx="6858000" cy="1775383"/>
          </a:xfrm>
        </p:spPr>
        <p:txBody>
          <a:bodyPr/>
          <a:lstStyle/>
          <a:p>
            <a:r>
              <a:rPr lang="en-US" dirty="0" smtClean="0"/>
              <a:t>BMMB7026D</a:t>
            </a:r>
            <a:endParaRPr lang="en-IN" dirty="0"/>
          </a:p>
        </p:txBody>
      </p:sp>
      <p:sp>
        <p:nvSpPr>
          <p:cNvPr id="3" name="Subtitle 2"/>
          <p:cNvSpPr>
            <a:spLocks noGrp="1"/>
          </p:cNvSpPr>
          <p:nvPr>
            <p:ph type="subTitle" idx="1"/>
          </p:nvPr>
        </p:nvSpPr>
        <p:spPr>
          <a:xfrm>
            <a:off x="1143000" y="3602038"/>
            <a:ext cx="6858000" cy="2412396"/>
          </a:xfrm>
        </p:spPr>
        <p:txBody>
          <a:bodyPr>
            <a:normAutofit lnSpcReduction="10000"/>
          </a:bodyPr>
          <a:lstStyle/>
          <a:p>
            <a:r>
              <a:rPr lang="en-US" sz="3200" dirty="0" smtClean="0"/>
              <a:t>GROUP PRESENTATION </a:t>
            </a:r>
            <a:endParaRPr lang="en-IN" sz="3200" dirty="0" smtClean="0"/>
          </a:p>
          <a:p>
            <a:r>
              <a:rPr lang="en-US" sz="3200" dirty="0" smtClean="0"/>
              <a:t>MANAGING MARKETING CHANGES</a:t>
            </a:r>
          </a:p>
          <a:p>
            <a:r>
              <a:rPr lang="en-US" sz="3200" dirty="0" smtClean="0"/>
              <a:t>(WALMART)</a:t>
            </a:r>
          </a:p>
          <a:p>
            <a:endParaRPr lang="en-US" sz="3200" dirty="0" smtClean="0"/>
          </a:p>
          <a:p>
            <a:r>
              <a:rPr lang="en-US" sz="1400" dirty="0" smtClean="0"/>
              <a:t>FORAM SONI (2314596)</a:t>
            </a:r>
          </a:p>
        </p:txBody>
      </p:sp>
    </p:spTree>
    <p:extLst>
      <p:ext uri="{BB962C8B-B14F-4D97-AF65-F5344CB8AC3E}">
        <p14:creationId xmlns:p14="http://schemas.microsoft.com/office/powerpoint/2010/main" xmlns="" val="3550789555"/>
      </p:ext>
    </p:extLst>
  </p:cSld>
  <p:clrMapOvr>
    <a:masterClrMapping/>
  </p:clrMapOvr>
  <p:transition>
    <p:wipe dir="d"/>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510638"/>
          </a:xfrm>
        </p:spPr>
        <p:txBody>
          <a:bodyPr>
            <a:normAutofit/>
          </a:bodyPr>
          <a:lstStyle/>
          <a:p>
            <a:r>
              <a:rPr lang="en-IN" sz="2400" b="1" cap="small" dirty="0">
                <a:solidFill>
                  <a:schemeClr val="accent1">
                    <a:lumMod val="75000"/>
                  </a:schemeClr>
                </a:solidFill>
              </a:rPr>
              <a:t>An issue of your own identification </a:t>
            </a:r>
            <a:endParaRPr lang="en-IN" sz="2400" dirty="0">
              <a:solidFill>
                <a:schemeClr val="accent1">
                  <a:lumMod val="75000"/>
                </a:schemeClr>
              </a:solidFill>
            </a:endParaRPr>
          </a:p>
        </p:txBody>
      </p:sp>
      <p:sp>
        <p:nvSpPr>
          <p:cNvPr id="5" name="Content Placeholder 4"/>
          <p:cNvSpPr>
            <a:spLocks noGrp="1"/>
          </p:cNvSpPr>
          <p:nvPr>
            <p:ph idx="1"/>
          </p:nvPr>
        </p:nvSpPr>
        <p:spPr/>
        <p:txBody>
          <a:bodyPr>
            <a:normAutofit fontScale="92500" lnSpcReduction="20000"/>
          </a:bodyPr>
          <a:lstStyle/>
          <a:p>
            <a:pPr lvl="0"/>
            <a:endParaRPr lang="en-IN" b="1" dirty="0" smtClean="0"/>
          </a:p>
          <a:p>
            <a:pPr lvl="0"/>
            <a:endParaRPr lang="en-IN" b="1" dirty="0"/>
          </a:p>
          <a:p>
            <a:pPr lvl="0"/>
            <a:endParaRPr lang="en-IN" b="1" dirty="0" smtClean="0"/>
          </a:p>
          <a:p>
            <a:pPr lvl="0"/>
            <a:endParaRPr lang="en-US" b="1" dirty="0" smtClean="0"/>
          </a:p>
          <a:p>
            <a:pPr lvl="0"/>
            <a:endParaRPr lang="en-IN" b="1" dirty="0"/>
          </a:p>
          <a:p>
            <a:pPr lvl="0">
              <a:buFont typeface="Wingdings" panose="05000000000000000000" pitchFamily="2" charset="2"/>
              <a:buChar char="Ø"/>
            </a:pPr>
            <a:r>
              <a:rPr lang="en-IN" sz="2400" b="1" dirty="0" smtClean="0"/>
              <a:t>Age </a:t>
            </a:r>
            <a:r>
              <a:rPr lang="en-IN" sz="2400" b="1" dirty="0"/>
              <a:t>verification:  </a:t>
            </a:r>
            <a:endParaRPr lang="en-IN" sz="2400" dirty="0" smtClean="0"/>
          </a:p>
          <a:p>
            <a:pPr marL="0" lvl="0" indent="0">
              <a:buNone/>
            </a:pPr>
            <a:r>
              <a:rPr lang="en-IN" sz="2200" b="1" dirty="0"/>
              <a:t> </a:t>
            </a:r>
            <a:r>
              <a:rPr lang="en-IN" sz="2200" b="1" dirty="0" smtClean="0"/>
              <a:t>           </a:t>
            </a:r>
            <a:r>
              <a:rPr lang="en-IN" sz="2200" dirty="0"/>
              <a:t>Walmart has policies in place to verify customer’s age for certain products, such as alcohol and tobacco, in accordance with local laws. Cashiers or store associates request identification, often government-issued IDs. Age verification procedures may vary by location and Walmart may update its policies over time. For accurate information, check with the specific Walmart store or visit their official website</a:t>
            </a:r>
            <a:r>
              <a:rPr lang="en-IN" sz="2200" b="1" dirty="0"/>
              <a:t>. </a:t>
            </a:r>
            <a:endParaRPr lang="en-IN" sz="2200" dirty="0"/>
          </a:p>
          <a:p>
            <a:pPr marL="0" indent="0">
              <a:buNone/>
            </a:pPr>
            <a:endParaRPr lang="en-IN" dirty="0"/>
          </a:p>
        </p:txBody>
      </p:sp>
      <p:pic>
        <p:nvPicPr>
          <p:cNvPr id="6" name="Picture 5"/>
          <p:cNvPicPr/>
          <p:nvPr/>
        </p:nvPicPr>
        <p:blipFill>
          <a:blip r:embed="rId2">
            <a:extLst>
              <a:ext uri="{28A0092B-C50C-407E-A947-70E740481C1C}">
                <a14:useLocalDpi xmlns:a14="http://schemas.microsoft.com/office/drawing/2010/main" xmlns="" val="0"/>
              </a:ext>
            </a:extLst>
          </a:blip>
          <a:stretch>
            <a:fillRect/>
          </a:stretch>
        </p:blipFill>
        <p:spPr>
          <a:xfrm>
            <a:off x="2460172" y="1045030"/>
            <a:ext cx="3592286" cy="2409371"/>
          </a:xfrm>
          <a:prstGeom prst="rect">
            <a:avLst/>
          </a:prstGeom>
        </p:spPr>
      </p:pic>
    </p:spTree>
    <p:extLst>
      <p:ext uri="{BB962C8B-B14F-4D97-AF65-F5344CB8AC3E}">
        <p14:creationId xmlns:p14="http://schemas.microsoft.com/office/powerpoint/2010/main" xmlns="" val="3263996130"/>
      </p:ext>
    </p:extLst>
  </p:cSld>
  <p:clrMapOvr>
    <a:masterClrMapping/>
  </p:clrMapOvr>
  <p:transition>
    <p:wipe dir="d"/>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491218"/>
          </a:xfrm>
        </p:spPr>
        <p:txBody>
          <a:bodyPr>
            <a:noAutofit/>
          </a:bodyPr>
          <a:lstStyle/>
          <a:p>
            <a:pPr marL="342900" lvl="0" indent="-342900">
              <a:buFont typeface="Wingdings" panose="05000000000000000000" pitchFamily="2" charset="2"/>
              <a:buChar char="Ø"/>
            </a:pPr>
            <a:r>
              <a:rPr lang="en-IN" sz="2400" b="1" dirty="0"/>
              <a:t>Payment and credit card verifications: </a:t>
            </a:r>
            <a:r>
              <a:rPr lang="en-IN" sz="2400" dirty="0"/>
              <a:t/>
            </a:r>
            <a:br>
              <a:rPr lang="en-IN" sz="2400" dirty="0"/>
            </a:br>
            <a:endParaRPr lang="en-IN" sz="2400" dirty="0"/>
          </a:p>
        </p:txBody>
      </p:sp>
      <p:sp>
        <p:nvSpPr>
          <p:cNvPr id="3" name="Content Placeholder 2"/>
          <p:cNvSpPr>
            <a:spLocks noGrp="1"/>
          </p:cNvSpPr>
          <p:nvPr>
            <p:ph idx="1"/>
          </p:nvPr>
        </p:nvSpPr>
        <p:spPr>
          <a:xfrm>
            <a:off x="628650" y="653143"/>
            <a:ext cx="7886700" cy="5523820"/>
          </a:xfrm>
        </p:spPr>
        <p:txBody>
          <a:bodyPr>
            <a:normAutofit fontScale="92500" lnSpcReduction="20000"/>
          </a:bodyPr>
          <a:lstStyle/>
          <a:p>
            <a:pPr marL="0" indent="0">
              <a:buNone/>
            </a:pPr>
            <a:r>
              <a:rPr lang="en-IN" sz="2400" b="1" dirty="0" smtClean="0"/>
              <a:t>             </a:t>
            </a:r>
            <a:r>
              <a:rPr lang="en-IN" sz="2200" dirty="0" smtClean="0"/>
              <a:t>Walmart accepts various payment methods, including credit cards, debit cards, cash, and electronic methods. Standard payment procedures include providing card information and signatures. Walmart may update payment policies, and for accurate information, check with the store or visit their website</a:t>
            </a:r>
            <a:r>
              <a:rPr lang="en-IN" sz="2400" dirty="0" smtClean="0"/>
              <a:t>.</a:t>
            </a:r>
          </a:p>
          <a:p>
            <a:pPr marL="0" indent="0">
              <a:buNone/>
            </a:pPr>
            <a:endParaRPr lang="en-US" sz="2400" dirty="0" smtClean="0"/>
          </a:p>
          <a:p>
            <a:pPr marL="0" indent="0">
              <a:buNone/>
            </a:pPr>
            <a:endParaRPr lang="en-US" sz="2400" dirty="0"/>
          </a:p>
          <a:p>
            <a:pPr lvl="0">
              <a:buFont typeface="Wingdings" panose="05000000000000000000" pitchFamily="2" charset="2"/>
              <a:buChar char="Ø"/>
            </a:pPr>
            <a:r>
              <a:rPr lang="en-IN" sz="2400" b="1" dirty="0">
                <a:latin typeface="+mj-lt"/>
              </a:rPr>
              <a:t>Walmart account and online orders</a:t>
            </a:r>
            <a:r>
              <a:rPr lang="en-IN" sz="2400" b="1" dirty="0" smtClean="0">
                <a:latin typeface="+mj-lt"/>
              </a:rPr>
              <a:t>:</a:t>
            </a:r>
            <a:endParaRPr lang="en-IN" sz="2400" dirty="0" smtClean="0">
              <a:latin typeface="+mj-lt"/>
            </a:endParaRPr>
          </a:p>
          <a:p>
            <a:pPr marL="0" lvl="0" indent="0">
              <a:buNone/>
            </a:pPr>
            <a:r>
              <a:rPr lang="en-IN" sz="2400" b="1" dirty="0">
                <a:latin typeface="+mj-lt"/>
              </a:rPr>
              <a:t> </a:t>
            </a:r>
            <a:endParaRPr lang="en-IN" sz="2400" dirty="0">
              <a:latin typeface="+mj-lt"/>
            </a:endParaRPr>
          </a:p>
          <a:p>
            <a:r>
              <a:rPr lang="en-IN" sz="2400" b="1" dirty="0">
                <a:latin typeface="+mj-lt"/>
              </a:rPr>
              <a:t> WALMART ACCOUNT:</a:t>
            </a:r>
            <a:endParaRPr lang="en-IN" sz="2400" dirty="0">
              <a:latin typeface="+mj-lt"/>
            </a:endParaRPr>
          </a:p>
          <a:p>
            <a:pPr marL="0" indent="0">
              <a:buNone/>
            </a:pPr>
            <a:r>
              <a:rPr lang="en-IN" sz="2400" dirty="0" smtClean="0">
                <a:latin typeface="+mj-lt"/>
              </a:rPr>
              <a:t>             </a:t>
            </a:r>
            <a:r>
              <a:rPr lang="en-IN" sz="2400" dirty="0">
                <a:latin typeface="+mj-lt"/>
              </a:rPr>
              <a:t>Walmart customers can establish a Walmart account on the website, enabling tracking of orders, saving shipping addresses, and managing payment methods, often requiring personal information</a:t>
            </a:r>
            <a:r>
              <a:rPr lang="en-IN" sz="2400" dirty="0" smtClean="0">
                <a:latin typeface="+mj-lt"/>
              </a:rPr>
              <a:t>.</a:t>
            </a:r>
          </a:p>
          <a:p>
            <a:pPr marL="0" indent="0">
              <a:buNone/>
            </a:pPr>
            <a:r>
              <a:rPr lang="en-IN" sz="2400" b="1" dirty="0" smtClean="0">
                <a:latin typeface="+mj-lt"/>
              </a:rPr>
              <a:t>   </a:t>
            </a:r>
            <a:endParaRPr lang="en-IN" sz="2400" dirty="0">
              <a:latin typeface="+mj-lt"/>
            </a:endParaRPr>
          </a:p>
          <a:p>
            <a:r>
              <a:rPr lang="en-IN" sz="2400" b="1" dirty="0" smtClean="0">
                <a:latin typeface="+mj-lt"/>
              </a:rPr>
              <a:t> </a:t>
            </a:r>
            <a:r>
              <a:rPr lang="en-IN" sz="2400" b="1" dirty="0">
                <a:latin typeface="+mj-lt"/>
              </a:rPr>
              <a:t>ONLINE ORDER:</a:t>
            </a:r>
            <a:r>
              <a:rPr lang="en-IN" sz="2400" dirty="0">
                <a:latin typeface="+mj-lt"/>
              </a:rPr>
              <a:t>    </a:t>
            </a:r>
            <a:endParaRPr lang="en-IN" sz="2400" dirty="0" smtClean="0">
              <a:latin typeface="+mj-lt"/>
            </a:endParaRPr>
          </a:p>
          <a:p>
            <a:pPr marL="0" indent="0">
              <a:buNone/>
            </a:pPr>
            <a:r>
              <a:rPr lang="en-IN" sz="2400" dirty="0" smtClean="0">
                <a:latin typeface="+mj-lt"/>
              </a:rPr>
              <a:t>             </a:t>
            </a:r>
            <a:r>
              <a:rPr lang="en-IN" sz="2400" dirty="0">
                <a:latin typeface="+mj-lt"/>
              </a:rPr>
              <a:t>Walmart allows customers to browse products, add items to their cart, and pay using credit, </a:t>
            </a:r>
            <a:r>
              <a:rPr lang="en-IN" sz="2400" dirty="0" smtClean="0">
                <a:latin typeface="+mj-lt"/>
              </a:rPr>
              <a:t>debit</a:t>
            </a:r>
            <a:r>
              <a:rPr lang="en-IN" sz="2400" dirty="0">
                <a:latin typeface="+mj-lt"/>
              </a:rPr>
              <a:t>, or electronic cards. They also offer home delivery and store pickup</a:t>
            </a:r>
            <a:r>
              <a:rPr lang="en-IN" sz="2400" dirty="0"/>
              <a:t>.</a:t>
            </a:r>
          </a:p>
          <a:p>
            <a:pPr marL="0" indent="0">
              <a:buNone/>
            </a:pPr>
            <a:endParaRPr lang="en-IN" sz="2400" dirty="0"/>
          </a:p>
        </p:txBody>
      </p:sp>
      <p:pic>
        <p:nvPicPr>
          <p:cNvPr id="1026" name="Picture 2" descr="Walmart Killed Its Popular Grocery App to Make Online Shopping Easie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744596" y="1760425"/>
            <a:ext cx="2898662" cy="175622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551827848"/>
      </p:ext>
    </p:extLst>
  </p:cSld>
  <p:clrMapOvr>
    <a:masterClrMapping/>
  </p:clrMapOvr>
  <p:transition>
    <p:wipe dir="d"/>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2591" y="542132"/>
            <a:ext cx="7886700" cy="375104"/>
          </a:xfrm>
        </p:spPr>
        <p:txBody>
          <a:bodyPr>
            <a:noAutofit/>
          </a:bodyPr>
          <a:lstStyle/>
          <a:p>
            <a:pPr marL="342900" indent="-342900">
              <a:buFont typeface="Arial" panose="020B0604020202020204" pitchFamily="34" charset="0"/>
              <a:buChar char="•"/>
            </a:pPr>
            <a:r>
              <a:rPr lang="en-IN" sz="2400" b="1" dirty="0" smtClean="0"/>
              <a:t>ORDER TRACKING:</a:t>
            </a:r>
          </a:p>
        </p:txBody>
      </p:sp>
      <p:sp>
        <p:nvSpPr>
          <p:cNvPr id="3" name="Content Placeholder 2"/>
          <p:cNvSpPr>
            <a:spLocks noGrp="1"/>
          </p:cNvSpPr>
          <p:nvPr>
            <p:ph idx="1"/>
          </p:nvPr>
        </p:nvSpPr>
        <p:spPr>
          <a:xfrm>
            <a:off x="628650" y="542133"/>
            <a:ext cx="7886700" cy="5634831"/>
          </a:xfrm>
        </p:spPr>
        <p:txBody>
          <a:bodyPr>
            <a:normAutofit fontScale="92500" lnSpcReduction="20000"/>
          </a:bodyPr>
          <a:lstStyle/>
          <a:p>
            <a:pPr marL="0" indent="0">
              <a:buNone/>
            </a:pPr>
            <a:r>
              <a:rPr lang="en-IN" sz="2200" dirty="0" smtClean="0"/>
              <a:t>     </a:t>
            </a:r>
          </a:p>
          <a:p>
            <a:pPr marL="0" indent="0">
              <a:buNone/>
            </a:pPr>
            <a:r>
              <a:rPr lang="en-IN" sz="2200" dirty="0"/>
              <a:t> </a:t>
            </a:r>
            <a:r>
              <a:rPr lang="en-IN" sz="2200" dirty="0" smtClean="0"/>
              <a:t>           </a:t>
            </a:r>
            <a:r>
              <a:rPr lang="en-IN" sz="2200" dirty="0" smtClean="0">
                <a:latin typeface="+mj-lt"/>
              </a:rPr>
              <a:t>Customers </a:t>
            </a:r>
            <a:r>
              <a:rPr lang="en-IN" sz="2200" dirty="0">
                <a:latin typeface="+mj-lt"/>
              </a:rPr>
              <a:t>can track their orders through their Walmart accounts, receiving email notifications with confirmation and tracking details once they place an order</a:t>
            </a:r>
            <a:r>
              <a:rPr lang="en-IN" sz="2200" dirty="0" smtClean="0">
                <a:latin typeface="+mj-lt"/>
              </a:rPr>
              <a:t>.</a:t>
            </a:r>
          </a:p>
          <a:p>
            <a:pPr marL="0" indent="0">
              <a:buNone/>
            </a:pPr>
            <a:endParaRPr lang="en-IN" dirty="0">
              <a:latin typeface="+mj-lt"/>
            </a:endParaRPr>
          </a:p>
          <a:p>
            <a:r>
              <a:rPr lang="en-IN" sz="2400" b="1" dirty="0" smtClean="0">
                <a:latin typeface="+mj-lt"/>
              </a:rPr>
              <a:t>RETURNS </a:t>
            </a:r>
            <a:r>
              <a:rPr lang="en-IN" sz="2400" b="1" dirty="0">
                <a:latin typeface="+mj-lt"/>
              </a:rPr>
              <a:t>AND CUSTOMER SERVICE:</a:t>
            </a:r>
            <a:endParaRPr lang="en-IN" sz="2400" dirty="0">
              <a:latin typeface="+mj-lt"/>
            </a:endParaRPr>
          </a:p>
          <a:p>
            <a:pPr marL="0" indent="0">
              <a:buNone/>
            </a:pPr>
            <a:r>
              <a:rPr lang="en-IN" dirty="0">
                <a:latin typeface="+mj-lt"/>
              </a:rPr>
              <a:t>         </a:t>
            </a:r>
            <a:r>
              <a:rPr lang="en-IN" sz="2200" dirty="0">
                <a:latin typeface="+mj-lt"/>
              </a:rPr>
              <a:t>Walmart offers a return policy for online orders, with customer service available for assistance. For updated information, check their website or contact customer service</a:t>
            </a:r>
            <a:r>
              <a:rPr lang="en-IN" sz="2200" dirty="0" smtClean="0">
                <a:latin typeface="+mj-lt"/>
              </a:rPr>
              <a:t>.</a:t>
            </a:r>
          </a:p>
          <a:p>
            <a:pPr marL="0" indent="0">
              <a:buNone/>
            </a:pPr>
            <a:endParaRPr lang="en-US" sz="2200" dirty="0" smtClean="0">
              <a:latin typeface="+mj-lt"/>
            </a:endParaRPr>
          </a:p>
          <a:p>
            <a:pPr marL="0" indent="0">
              <a:buNone/>
            </a:pPr>
            <a:endParaRPr lang="en-US" sz="2200" dirty="0" smtClean="0">
              <a:latin typeface="+mj-lt"/>
            </a:endParaRPr>
          </a:p>
          <a:p>
            <a:pPr marL="0" indent="0">
              <a:buNone/>
            </a:pPr>
            <a:endParaRPr lang="en-US" sz="2200" dirty="0" smtClean="0">
              <a:latin typeface="+mj-lt"/>
            </a:endParaRPr>
          </a:p>
          <a:p>
            <a:pPr lvl="0">
              <a:buFont typeface="Wingdings" panose="05000000000000000000" pitchFamily="2" charset="2"/>
              <a:buChar char="Ø"/>
            </a:pPr>
            <a:r>
              <a:rPr lang="en-IN" sz="2400" b="1" dirty="0">
                <a:latin typeface="+mj-lt"/>
              </a:rPr>
              <a:t>Identity verification for employment: </a:t>
            </a:r>
          </a:p>
          <a:p>
            <a:pPr marL="0" lvl="0" indent="0">
              <a:buNone/>
            </a:pPr>
            <a:r>
              <a:rPr lang="en-IN" sz="2200" dirty="0" smtClean="0"/>
              <a:t>              Walmart may face identity verification issues during the hiring process for job applicants. To resolve these issues, it's recommended to contact Walmart customer service or visit a local store, depending on the specific context. They can provide guidance on how to address and resolve any identification-related concerns</a:t>
            </a:r>
            <a:r>
              <a:rPr lang="en-IN" sz="2400" dirty="0" smtClean="0"/>
              <a:t>.</a:t>
            </a:r>
            <a:r>
              <a:rPr lang="en-IN" sz="2400" b="1" dirty="0" smtClean="0"/>
              <a:t> </a:t>
            </a:r>
            <a:endParaRPr lang="en-IN" sz="2200" dirty="0"/>
          </a:p>
          <a:p>
            <a:pPr marL="0" indent="0">
              <a:buNone/>
            </a:pPr>
            <a:endParaRPr lang="en-US" sz="2200" dirty="0">
              <a:latin typeface="+mj-lt"/>
            </a:endParaRPr>
          </a:p>
          <a:p>
            <a:pPr marL="0" indent="0">
              <a:buNone/>
            </a:pPr>
            <a:endParaRPr lang="en-US" sz="2200" dirty="0">
              <a:latin typeface="+mj-lt"/>
            </a:endParaRPr>
          </a:p>
          <a:p>
            <a:pPr marL="0" indent="0">
              <a:buNone/>
            </a:pPr>
            <a:endParaRPr lang="en-US" sz="2200" dirty="0">
              <a:latin typeface="+mj-lt"/>
            </a:endParaRPr>
          </a:p>
        </p:txBody>
      </p:sp>
      <p:sp>
        <p:nvSpPr>
          <p:cNvPr id="4" name="AutoShape 2" descr="Application Process Step By Step | Walmart Careers"/>
          <p:cNvSpPr>
            <a:spLocks noChangeAspect="1" noChangeArrowheads="1"/>
          </p:cNvSpPr>
          <p:nvPr/>
        </p:nvSpPr>
        <p:spPr bwMode="auto">
          <a:xfrm>
            <a:off x="116681" y="-144463"/>
            <a:ext cx="2286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5" name="AutoShape 4" descr="Application Process Step By Step | Walmart Careers"/>
          <p:cNvSpPr>
            <a:spLocks noChangeAspect="1" noChangeArrowheads="1"/>
          </p:cNvSpPr>
          <p:nvPr/>
        </p:nvSpPr>
        <p:spPr bwMode="auto">
          <a:xfrm>
            <a:off x="230981" y="7938"/>
            <a:ext cx="2286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6" name="AutoShape 6" descr="Application Process Step By Step | Walmart Careers"/>
          <p:cNvSpPr>
            <a:spLocks noChangeAspect="1" noChangeArrowheads="1"/>
          </p:cNvSpPr>
          <p:nvPr/>
        </p:nvSpPr>
        <p:spPr bwMode="auto">
          <a:xfrm>
            <a:off x="345281" y="160338"/>
            <a:ext cx="2286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10" name="AutoShape 14" descr="Application Process Step By Step | Walmart Careers"/>
          <p:cNvSpPr>
            <a:spLocks noChangeAspect="1" noChangeArrowheads="1"/>
          </p:cNvSpPr>
          <p:nvPr/>
        </p:nvSpPr>
        <p:spPr bwMode="auto">
          <a:xfrm>
            <a:off x="459581" y="312738"/>
            <a:ext cx="2286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1" name="Picture 10"/>
          <p:cNvPicPr>
            <a:picLocks noChangeAspect="1"/>
          </p:cNvPicPr>
          <p:nvPr/>
        </p:nvPicPr>
        <p:blipFill>
          <a:blip r:embed="rId2"/>
          <a:stretch>
            <a:fillRect/>
          </a:stretch>
        </p:blipFill>
        <p:spPr>
          <a:xfrm>
            <a:off x="5736771" y="3250974"/>
            <a:ext cx="2460171" cy="1350055"/>
          </a:xfrm>
          <a:prstGeom prst="rect">
            <a:avLst/>
          </a:prstGeom>
        </p:spPr>
      </p:pic>
    </p:spTree>
    <p:extLst>
      <p:ext uri="{BB962C8B-B14F-4D97-AF65-F5344CB8AC3E}">
        <p14:creationId xmlns:p14="http://schemas.microsoft.com/office/powerpoint/2010/main" xmlns="" val="741818535"/>
      </p:ext>
    </p:extLst>
  </p:cSld>
  <p:clrMapOvr>
    <a:masterClrMapping/>
  </p:clrMapOvr>
  <p:transition>
    <p:wipe dir="d"/>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b="1" cap="small" dirty="0">
                <a:solidFill>
                  <a:schemeClr val="accent1">
                    <a:lumMod val="75000"/>
                  </a:schemeClr>
                </a:solidFill>
              </a:rPr>
              <a:t>4 TIPES TO DRIVE WALMART </a:t>
            </a:r>
            <a:endParaRPr lang="en-IN" sz="2400" dirty="0">
              <a:solidFill>
                <a:schemeClr val="accent1">
                  <a:lumMod val="75000"/>
                </a:schemeClr>
              </a:solidFill>
            </a:endParaRPr>
          </a:p>
        </p:txBody>
      </p:sp>
      <p:sp>
        <p:nvSpPr>
          <p:cNvPr id="3" name="Content Placeholder 2"/>
          <p:cNvSpPr>
            <a:spLocks noGrp="1"/>
          </p:cNvSpPr>
          <p:nvPr>
            <p:ph idx="1"/>
          </p:nvPr>
        </p:nvSpPr>
        <p:spPr>
          <a:xfrm>
            <a:off x="628650" y="1335315"/>
            <a:ext cx="7886700" cy="4841649"/>
          </a:xfrm>
        </p:spPr>
        <p:txBody>
          <a:bodyPr>
            <a:normAutofit/>
          </a:bodyPr>
          <a:lstStyle/>
          <a:p>
            <a:r>
              <a:rPr lang="en-IN" sz="2200" dirty="0"/>
              <a:t>Walmart places significant emphasis on brand reputation to maintain its position as one of the world’s largest and most recognizable retailers. Here are several ways in which </a:t>
            </a:r>
            <a:r>
              <a:rPr lang="en-IN" sz="2200" dirty="0" smtClean="0"/>
              <a:t>Walmart </a:t>
            </a:r>
            <a:r>
              <a:rPr lang="en-IN" sz="2200" dirty="0"/>
              <a:t>focuses on building and maintaining its brand reputation</a:t>
            </a:r>
            <a:r>
              <a:rPr lang="en-IN" sz="2200" dirty="0" smtClean="0"/>
              <a:t>.</a:t>
            </a:r>
          </a:p>
          <a:p>
            <a:endParaRPr lang="en-IN" sz="2200" dirty="0"/>
          </a:p>
          <a:p>
            <a:pPr marL="0" indent="0">
              <a:buNone/>
            </a:pPr>
            <a:r>
              <a:rPr lang="en-IN" sz="2200" dirty="0" smtClean="0"/>
              <a:t> </a:t>
            </a:r>
            <a:endParaRPr lang="en-IN" sz="2200" dirty="0"/>
          </a:p>
        </p:txBody>
      </p:sp>
      <p:graphicFrame>
        <p:nvGraphicFramePr>
          <p:cNvPr id="4" name="Diagram 3"/>
          <p:cNvGraphicFramePr/>
          <p:nvPr>
            <p:extLst>
              <p:ext uri="{D42A27DB-BD31-4B8C-83A1-F6EECF244321}">
                <p14:modId xmlns:p14="http://schemas.microsoft.com/office/powerpoint/2010/main" xmlns="" val="2360307362"/>
              </p:ext>
            </p:extLst>
          </p:nvPr>
        </p:nvGraphicFramePr>
        <p:xfrm>
          <a:off x="446315" y="3077029"/>
          <a:ext cx="8436428" cy="25690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1180631047"/>
      </p:ext>
    </p:extLst>
  </p:cSld>
  <p:clrMapOvr>
    <a:masterClrMapping/>
  </p:clrMapOvr>
  <p:transition>
    <p:wipe dir="d"/>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lvl="0" indent="-342900">
              <a:buFont typeface="Wingdings" panose="05000000000000000000" pitchFamily="2" charset="2"/>
              <a:buChar char="Ø"/>
            </a:pPr>
            <a:r>
              <a:rPr lang="en-IN" sz="2400" b="1" dirty="0"/>
              <a:t>FOCUS ON BRAND REPUTATION:</a:t>
            </a:r>
            <a:endParaRPr lang="en-IN" sz="2400" b="1" u="sng" dirty="0"/>
          </a:p>
        </p:txBody>
      </p:sp>
      <p:sp>
        <p:nvSpPr>
          <p:cNvPr id="3" name="Content Placeholder 2"/>
          <p:cNvSpPr>
            <a:spLocks noGrp="1"/>
          </p:cNvSpPr>
          <p:nvPr>
            <p:ph idx="1"/>
          </p:nvPr>
        </p:nvSpPr>
        <p:spPr>
          <a:xfrm>
            <a:off x="628650" y="1291771"/>
            <a:ext cx="7886700" cy="4885192"/>
          </a:xfrm>
        </p:spPr>
        <p:txBody>
          <a:bodyPr>
            <a:normAutofit fontScale="92500" lnSpcReduction="20000"/>
          </a:bodyPr>
          <a:lstStyle/>
          <a:p>
            <a:pPr marL="0" indent="0">
              <a:buNone/>
            </a:pPr>
            <a:r>
              <a:rPr lang="en-IN" sz="2200" dirty="0" smtClean="0"/>
              <a:t>            </a:t>
            </a:r>
            <a:r>
              <a:rPr lang="en-IN" sz="2200" dirty="0">
                <a:latin typeface="+mj-lt"/>
              </a:rPr>
              <a:t>Walmart should maintain a strong brand reputation by ensuring consistent customer experience, strict quality control, ethical sourcing, transparency, and engagement with local   communities. It should also innovate, adapt to changing consumer preferences, and use advertising campaigns to highlight its commitment to quality and ethical business practices. To enhance its online presence, Walmart should manage social media, respond to reviews, and engage with customers. Implementing customer loyalty programs and monitoring brand reputation are essential for fostering positive word-of-mouth and </a:t>
            </a:r>
            <a:r>
              <a:rPr lang="en-IN" sz="2200" dirty="0" smtClean="0">
                <a:latin typeface="+mj-lt"/>
              </a:rPr>
              <a:t>maintaining </a:t>
            </a:r>
            <a:r>
              <a:rPr lang="en-IN" sz="2200" dirty="0">
                <a:latin typeface="+mj-lt"/>
              </a:rPr>
              <a:t>customer loyalty</a:t>
            </a:r>
            <a:r>
              <a:rPr lang="en-IN" sz="2200" dirty="0" smtClean="0">
                <a:latin typeface="+mj-lt"/>
              </a:rPr>
              <a:t>.</a:t>
            </a:r>
            <a:endParaRPr lang="en-IN" sz="2200" dirty="0">
              <a:latin typeface="+mj-lt"/>
            </a:endParaRPr>
          </a:p>
          <a:p>
            <a:endParaRPr lang="en-US" sz="2200" dirty="0" smtClean="0">
              <a:latin typeface="+mj-lt"/>
            </a:endParaRPr>
          </a:p>
          <a:p>
            <a:pPr lvl="0">
              <a:buFont typeface="Wingdings" panose="05000000000000000000" pitchFamily="2" charset="2"/>
              <a:buChar char="Ø"/>
            </a:pPr>
            <a:r>
              <a:rPr lang="en-IN" sz="2400" b="1" dirty="0">
                <a:latin typeface="+mj-lt"/>
              </a:rPr>
              <a:t>Customer Service: </a:t>
            </a:r>
            <a:endParaRPr lang="en-IN" sz="2400" b="1" u="sng" dirty="0">
              <a:latin typeface="+mj-lt"/>
            </a:endParaRPr>
          </a:p>
          <a:p>
            <a:pPr marL="0" indent="0">
              <a:buNone/>
            </a:pPr>
            <a:r>
              <a:rPr lang="en-IN" sz="2200" dirty="0" smtClean="0">
                <a:latin typeface="+mj-lt"/>
              </a:rPr>
              <a:t>            </a:t>
            </a:r>
            <a:r>
              <a:rPr lang="en-IN" sz="2200" dirty="0">
                <a:latin typeface="+mj-lt"/>
              </a:rPr>
              <a:t>To contact Walmart customer service for drive-related inquiries, call 1-800-WALMART (1-800-9256278). For information on specific services, visit Walmart's website, use the Walmart App, visit a physical store, or use their social media profiles. For drive-through services, ask associates at the store. To efficiently contact Walmart, provide your order number and relevant details. </a:t>
            </a:r>
          </a:p>
        </p:txBody>
      </p:sp>
    </p:spTree>
    <p:extLst>
      <p:ext uri="{BB962C8B-B14F-4D97-AF65-F5344CB8AC3E}">
        <p14:creationId xmlns:p14="http://schemas.microsoft.com/office/powerpoint/2010/main" xmlns="" val="3855460168"/>
      </p:ext>
    </p:extLst>
  </p:cSld>
  <p:clrMapOvr>
    <a:masterClrMapping/>
  </p:clrMapOvr>
  <p:transition>
    <p:wipe dir="d"/>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571500" lvl="0" indent="-571500">
              <a:buFont typeface="Wingdings" panose="05000000000000000000" pitchFamily="2" charset="2"/>
              <a:buChar char="Ø"/>
            </a:pPr>
            <a:r>
              <a:rPr lang="en-IN" sz="2400" b="1" dirty="0"/>
              <a:t>Don’t Run a Low Inventory: </a:t>
            </a:r>
            <a:endParaRPr lang="en-IN" sz="2400" dirty="0"/>
          </a:p>
        </p:txBody>
      </p:sp>
      <p:sp>
        <p:nvSpPr>
          <p:cNvPr id="3" name="Content Placeholder 2"/>
          <p:cNvSpPr>
            <a:spLocks noGrp="1"/>
          </p:cNvSpPr>
          <p:nvPr>
            <p:ph idx="1"/>
          </p:nvPr>
        </p:nvSpPr>
        <p:spPr>
          <a:xfrm>
            <a:off x="628650" y="1291771"/>
            <a:ext cx="7886700" cy="4885192"/>
          </a:xfrm>
        </p:spPr>
        <p:txBody>
          <a:bodyPr>
            <a:normAutofit fontScale="92500" lnSpcReduction="10000"/>
          </a:bodyPr>
          <a:lstStyle/>
          <a:p>
            <a:pPr marL="0" indent="0">
              <a:buNone/>
            </a:pPr>
            <a:r>
              <a:rPr lang="en-IN" dirty="0"/>
              <a:t> </a:t>
            </a:r>
            <a:r>
              <a:rPr lang="en-IN" dirty="0" smtClean="0"/>
              <a:t>              </a:t>
            </a:r>
            <a:r>
              <a:rPr lang="en-IN" sz="2200" dirty="0" smtClean="0">
                <a:latin typeface="+mj-lt"/>
              </a:rPr>
              <a:t>Walmart </a:t>
            </a:r>
            <a:r>
              <a:rPr lang="en-IN" sz="2200" dirty="0">
                <a:latin typeface="+mj-lt"/>
              </a:rPr>
              <a:t>stores can maintain a healthy inventory level by implementing Inventory Management Software, automating control tasks, and establishing minimum and maximum stock levels. Regular audits, historical sales data analysis, and supplier relationships are crucial. FIFO inventory management, JIT inventory, data analysis, and demand planning tools can optimize inventory levels. Staff training, data analytics, and regular review ensure product availability and market </a:t>
            </a:r>
            <a:r>
              <a:rPr lang="en-IN" sz="2200" dirty="0" smtClean="0">
                <a:latin typeface="+mj-lt"/>
              </a:rPr>
              <a:t>conditions</a:t>
            </a:r>
          </a:p>
          <a:p>
            <a:pPr marL="0" indent="0">
              <a:buNone/>
            </a:pPr>
            <a:endParaRPr lang="en-US" sz="2200" dirty="0">
              <a:latin typeface="+mj-lt"/>
            </a:endParaRPr>
          </a:p>
          <a:p>
            <a:pPr lvl="0">
              <a:buFont typeface="Wingdings" panose="05000000000000000000" pitchFamily="2" charset="2"/>
              <a:buChar char="Ø"/>
            </a:pPr>
            <a:r>
              <a:rPr lang="en-IN" sz="2400" b="1" dirty="0">
                <a:latin typeface="+mj-lt"/>
              </a:rPr>
              <a:t>Leverage Walmart lack of fees: </a:t>
            </a:r>
            <a:endParaRPr lang="en-IN" sz="2400" b="1" u="sng" dirty="0">
              <a:latin typeface="+mj-lt"/>
            </a:endParaRPr>
          </a:p>
          <a:p>
            <a:pPr marL="0" indent="0">
              <a:buNone/>
            </a:pPr>
            <a:r>
              <a:rPr lang="en-IN" sz="2200" dirty="0"/>
              <a:t> </a:t>
            </a:r>
            <a:r>
              <a:rPr lang="en-IN" sz="2200" dirty="0" smtClean="0"/>
              <a:t>          Walmart </a:t>
            </a:r>
            <a:r>
              <a:rPr lang="en-IN" sz="2200" dirty="0"/>
              <a:t>offers fee-free or competitive pricing options, such as free in-store pickup for online orders, free delivery and fuel pricing, and a low-price guarantee. The company also provides various services, including financial products and check cashing, to minimize unnecessary fees. Price matching helps customers find the best deal. Some services are free, and while Walmart+ memberships offer many services and products without a membership fee, fees can change</a:t>
            </a:r>
            <a:r>
              <a:rPr lang="en-IN" sz="2400" dirty="0"/>
              <a:t>. </a:t>
            </a:r>
            <a:endParaRPr lang="en-IN" sz="2200" dirty="0">
              <a:latin typeface="+mj-lt"/>
            </a:endParaRPr>
          </a:p>
        </p:txBody>
      </p:sp>
    </p:spTree>
    <p:extLst>
      <p:ext uri="{BB962C8B-B14F-4D97-AF65-F5344CB8AC3E}">
        <p14:creationId xmlns:p14="http://schemas.microsoft.com/office/powerpoint/2010/main" xmlns="" val="4005703864"/>
      </p:ext>
    </p:extLst>
  </p:cSld>
  <p:clrMapOvr>
    <a:masterClrMapping/>
  </p:clrMapOvr>
  <p:transition>
    <p:wipe dir="d"/>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b="1" dirty="0">
                <a:solidFill>
                  <a:schemeClr val="accent1">
                    <a:lumMod val="75000"/>
                  </a:schemeClr>
                </a:solidFill>
              </a:rPr>
              <a:t>Reference</a:t>
            </a:r>
            <a:r>
              <a:rPr lang="en-IN" sz="2400" b="1" dirty="0"/>
              <a:t>: </a:t>
            </a:r>
            <a:endParaRPr lang="en-IN" sz="2400" dirty="0"/>
          </a:p>
        </p:txBody>
      </p:sp>
      <p:sp>
        <p:nvSpPr>
          <p:cNvPr id="3" name="Content Placeholder 2"/>
          <p:cNvSpPr>
            <a:spLocks noGrp="1"/>
          </p:cNvSpPr>
          <p:nvPr>
            <p:ph idx="1"/>
          </p:nvPr>
        </p:nvSpPr>
        <p:spPr>
          <a:xfrm>
            <a:off x="628650" y="1690688"/>
            <a:ext cx="7886700" cy="4710112"/>
          </a:xfrm>
        </p:spPr>
        <p:txBody>
          <a:bodyPr>
            <a:normAutofit fontScale="92500"/>
          </a:bodyPr>
          <a:lstStyle/>
          <a:p>
            <a:pPr lvl="0"/>
            <a:r>
              <a:rPr lang="en-IN" sz="2200" dirty="0">
                <a:solidFill>
                  <a:schemeClr val="tx1">
                    <a:lumMod val="95000"/>
                    <a:lumOff val="5000"/>
                  </a:schemeClr>
                </a:solidFill>
                <a:latin typeface="+mj-lt"/>
              </a:rPr>
              <a:t>https://www.researchgate.net/publication/353433894_Factors_Influencing_Organization_Success_A_Case_Study_of_Walmart - Aug 1, 2019</a:t>
            </a:r>
          </a:p>
          <a:p>
            <a:pPr lvl="0"/>
            <a:r>
              <a:rPr lang="en-IN" sz="2200" dirty="0" smtClean="0">
                <a:solidFill>
                  <a:schemeClr val="tx1">
                    <a:lumMod val="95000"/>
                    <a:lumOff val="5000"/>
                  </a:schemeClr>
                </a:solidFill>
                <a:latin typeface="+mj-lt"/>
              </a:rPr>
              <a:t>https://startuptalky.com/case-study-of-walmart/ 30 Mar 2022</a:t>
            </a:r>
          </a:p>
          <a:p>
            <a:r>
              <a:rPr lang="en-IN" sz="2200" dirty="0">
                <a:solidFill>
                  <a:schemeClr val="tx1">
                    <a:lumMod val="95000"/>
                    <a:lumOff val="5000"/>
                  </a:schemeClr>
                </a:solidFill>
                <a:latin typeface="+mj-lt"/>
              </a:rPr>
              <a:t>https://www.scirp.org/journal/paperinformation.aspx?paperid=84945 by P </a:t>
            </a:r>
            <a:r>
              <a:rPr lang="en-IN" sz="2200" dirty="0" err="1">
                <a:solidFill>
                  <a:schemeClr val="tx1">
                    <a:lumMod val="95000"/>
                    <a:lumOff val="5000"/>
                  </a:schemeClr>
                </a:solidFill>
                <a:latin typeface="+mj-lt"/>
              </a:rPr>
              <a:t>Stiefenhofer</a:t>
            </a:r>
            <a:r>
              <a:rPr lang="en-IN" sz="2200" dirty="0">
                <a:solidFill>
                  <a:schemeClr val="tx1">
                    <a:lumMod val="95000"/>
                    <a:lumOff val="5000"/>
                  </a:schemeClr>
                </a:solidFill>
                <a:latin typeface="+mj-lt"/>
              </a:rPr>
              <a:t> 2022</a:t>
            </a:r>
          </a:p>
          <a:p>
            <a:r>
              <a:rPr lang="en-IN" sz="2200" dirty="0">
                <a:solidFill>
                  <a:schemeClr val="tx1">
                    <a:lumMod val="95000"/>
                    <a:lumOff val="5000"/>
                  </a:schemeClr>
                </a:solidFill>
                <a:latin typeface="+mj-lt"/>
              </a:rPr>
              <a:t>https://ivypanda.com/essays/walmart-company-analysis/</a:t>
            </a:r>
          </a:p>
          <a:p>
            <a:r>
              <a:rPr lang="en-IN" sz="2200" dirty="0">
                <a:solidFill>
                  <a:schemeClr val="tx1">
                    <a:lumMod val="95000"/>
                    <a:lumOff val="5000"/>
                  </a:schemeClr>
                </a:solidFill>
                <a:latin typeface="+mj-lt"/>
              </a:rPr>
              <a:t>https://www.paperpublications.org/upload/book/paperpdf-1595065803.pdf</a:t>
            </a:r>
          </a:p>
          <a:p>
            <a:r>
              <a:rPr lang="en-IN" sz="2200" dirty="0">
                <a:solidFill>
                  <a:schemeClr val="tx1">
                    <a:lumMod val="95000"/>
                    <a:lumOff val="5000"/>
                  </a:schemeClr>
                </a:solidFill>
                <a:latin typeface="+mj-lt"/>
              </a:rPr>
              <a:t>https://business-essay.com/companies/walmart-research-topics/</a:t>
            </a:r>
          </a:p>
          <a:p>
            <a:r>
              <a:rPr lang="en-IN" sz="2200" dirty="0" smtClean="0">
                <a:solidFill>
                  <a:schemeClr val="tx1">
                    <a:lumMod val="95000"/>
                    <a:lumOff val="5000"/>
                  </a:schemeClr>
                </a:solidFill>
                <a:latin typeface="+mj-lt"/>
              </a:rPr>
              <a:t>https://dash.harvard.edu/bitstream/handle/1/13135315/brea-solis%2Ccasadesus-masanell%2Cgrifell-tatje_business-model-eval_SEJ-12-0963-R3.pdf?sequence=1&amp;isAllowed=y</a:t>
            </a:r>
          </a:p>
          <a:p>
            <a:pPr lvl="0"/>
            <a:endParaRPr lang="en-IN" dirty="0">
              <a:solidFill>
                <a:schemeClr val="tx1">
                  <a:lumMod val="95000"/>
                  <a:lumOff val="5000"/>
                </a:schemeClr>
              </a:solidFill>
            </a:endParaRPr>
          </a:p>
        </p:txBody>
      </p:sp>
    </p:spTree>
    <p:extLst>
      <p:ext uri="{BB962C8B-B14F-4D97-AF65-F5344CB8AC3E}">
        <p14:creationId xmlns:p14="http://schemas.microsoft.com/office/powerpoint/2010/main" xmlns="" val="2997804770"/>
      </p:ext>
    </p:extLst>
  </p:cSld>
  <p:clrMapOvr>
    <a:masterClrMapping/>
  </p:clrMapOvr>
  <p:transition>
    <p:wipe dir="d"/>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1000108"/>
            <a:ext cx="8229600" cy="4429156"/>
          </a:xfrm>
        </p:spPr>
        <p:txBody>
          <a:bodyPr>
            <a:normAutofit/>
          </a:bodyPr>
          <a:lstStyle/>
          <a:p>
            <a:r>
              <a:rPr lang="en-IN" sz="7200" b="1" dirty="0" smtClean="0">
                <a:latin typeface="Arial Black" pitchFamily="34" charset="0"/>
              </a:rPr>
              <a:t>THANK YOU</a:t>
            </a:r>
            <a:endParaRPr lang="en-US" sz="7200" b="1" dirty="0">
              <a:latin typeface="Arial Black" pitchFamily="34" charset="0"/>
            </a:endParaRPr>
          </a:p>
        </p:txBody>
      </p:sp>
      <p:sp>
        <p:nvSpPr>
          <p:cNvPr id="3" name="Content Placeholder 2"/>
          <p:cNvSpPr>
            <a:spLocks noGrp="1"/>
          </p:cNvSpPr>
          <p:nvPr>
            <p:ph idx="1"/>
          </p:nvPr>
        </p:nvSpPr>
        <p:spPr>
          <a:xfrm flipH="1">
            <a:off x="10984305" y="5812173"/>
            <a:ext cx="45719" cy="45719"/>
          </a:xfrm>
        </p:spPr>
        <p:txBody>
          <a:bodyPr>
            <a:normAutofit fontScale="25000" lnSpcReduction="20000"/>
          </a:bodyPr>
          <a:lstStyle/>
          <a:p>
            <a:endParaRPr lang="en-US" dirty="0"/>
          </a:p>
        </p:txBody>
      </p:sp>
    </p:spTree>
  </p:cSld>
  <p:clrMapOvr>
    <a:masterClrMapping/>
  </p:clrMapOvr>
  <p:transition>
    <p:wipe dir="d"/>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1057</TotalTime>
  <Words>6275</Words>
  <Application>Microsoft Office PowerPoint</Application>
  <PresentationFormat>On-screen Show (4:3)</PresentationFormat>
  <Paragraphs>360</Paragraphs>
  <Slides>40</Slides>
  <Notes>16</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BMMB7026D PART 1 GROUP PRESENTATION MANAGING MARKETING CHANGE AKSHAY PATNI (2308227)  </vt:lpstr>
      <vt:lpstr>WALMART INTRODUCTION</vt:lpstr>
      <vt:lpstr> WALMART STRETAGY  1.Everyday comes with low price,Attracts the customer attention and receive loyalty.  2.Walmart supply chain is one of the biggest and most advanced in the world. The walmart uses the easy way to create their own market which are following this. -Distribution Centers -Vendors Partnership -Advanced Technology -Inventory Management  3.Walmart has expanded its business to an international level. Walmart international has more than 2100 retail units and approximately 5,50,000 associates around the world. </vt:lpstr>
      <vt:lpstr>4. The success of Walmart is directly linked to its leadership and culture. Sam Walton built the company’s fundamental principles on thrift and value of money.  5. Sam Walton built Walmart’s initial growth and promotion strategy on being the low-price leader while expanding market share through store locations. Given its now large presence in the U.S., Wal-Mart has shifted its focus from expanding stores to improving store productivity.</vt:lpstr>
      <vt:lpstr>Slide 5</vt:lpstr>
      <vt:lpstr>WALMART COMPETITON</vt:lpstr>
      <vt:lpstr>Slide 7</vt:lpstr>
      <vt:lpstr>REFRENCES</vt:lpstr>
      <vt:lpstr>WALMART DEVELOPMENT OF TECHNOLOGY</vt:lpstr>
      <vt:lpstr>Slide 10</vt:lpstr>
      <vt:lpstr>REFRENCES</vt:lpstr>
      <vt:lpstr>WALMART IMPACT OF ADVANCES IN DATA ANALYSTICS:</vt:lpstr>
      <vt:lpstr>REFRENCES :</vt:lpstr>
      <vt:lpstr>BMMB7026D PART 1 MANAGING MARKETING CHANGE (WALMART)  MAQBOOL AHMED SIDDIQI</vt:lpstr>
      <vt:lpstr>The Gravity of Climate Change in Retail</vt:lpstr>
      <vt:lpstr>Walmart's Stance on Sustainability</vt:lpstr>
      <vt:lpstr>Embracing Social &amp; Governance Principles</vt:lpstr>
      <vt:lpstr>Profiling Walmart’s Core Market</vt:lpstr>
      <vt:lpstr>Merging Sustainability with Target Market Needs</vt:lpstr>
      <vt:lpstr>Competitive Advantage &amp; Future Prospects</vt:lpstr>
      <vt:lpstr>References</vt:lpstr>
      <vt:lpstr>Analysis  Walmart's Sustainability Initiatives:  1. Project Gigaton: Aimed at reducing emissions through collaborative supplier programs, renewable energy adoption, and circular economy approaches (Neebe, 2020). 2. ESG (Environmental, Social, and Governance) Adherence: Aligning with global ESG standards, with outcomes like reduced waste and ethical sourcing (Schirnhofer, 2022). 3. Core Customer Demographics: Low to middle-class income households, small business owners, families, and a growing base of online shoppers.  Impact on Competitive Positioning:  Sustainability as a Competitive Edge: Leading the way in sustainable retail, attracting conscious consumers. Merging Sustainability with Market Needs: Offering eco-friendly products, sustainable sourcing, which enhances brand loyalty and trust.  Challenges and Opportunities:  1. Scaling sustainability efforts across global operations. 2. Navigating regulatory differences in various markets (Resche, 2020). 3. Future Prospects: Expanding sustainable product ranges and partnerships for sustainable sourcing (Schirnhofer, 2022).</vt:lpstr>
      <vt:lpstr>Critical Evaluation  Effectiveness of Walmart’s Sustainability Strategy (Neebe, 2020): Positive Aspects: Strong alignment with evolving consumer demands for sustainability, leading to enhanced brand reputation and operational cost reduction. Limitations: Challenges in scaling and standardizing these initiatives across diverse global operations. Walmart's Role in the Retail Sector's Environmental Impact (Vadakkepatt et al., 2021): Contribution to Emission Reduction: Significant efforts through Project Gigaton, but the overall impact on global retail sector emissions needs further assessment. Balancing Economic Growth with Environmental Responsibility: Striking a balance between profitability and sustainability can be complex and requires ongoing innovation and adaptation. Future Sustainability Prospects in Retail (Volpe and Boland, 2022): Innovations and Challenges: The need for continuous innovation in sustainable practices, especially in waste reduction and renewable energy. Walmart as a Benchmark: Walmart sets a benchmark for other retailers, but its strategies need to be adaptable to different market contexts and scales. Stakeholder Engagement and Transparency (Bravi, 2021): Importance of Stakeholder Trust: Walmart’s efforts in engaging suppliers and communities are commendable, yet maintaining transparency and trust is a continuous process. Monitoring and Reporting: Regular monitoring and transparent reporting of sustainability progress are essential to validate the effectiveness of Walmart's initiatives. </vt:lpstr>
      <vt:lpstr>References</vt:lpstr>
      <vt:lpstr>     BMMB7026D  PART 1 MANAGING Marketing change (Walmart)      </vt:lpstr>
      <vt:lpstr>Promotion and price cause impulse buying behaviour </vt:lpstr>
      <vt:lpstr>Complex buying behaviour of customers </vt:lpstr>
      <vt:lpstr>Habitual buying behaviour </vt:lpstr>
      <vt:lpstr>Supply chain innovation </vt:lpstr>
      <vt:lpstr>Groceries delivered to the car door </vt:lpstr>
      <vt:lpstr>References </vt:lpstr>
      <vt:lpstr>BMMB7026D</vt:lpstr>
      <vt:lpstr>An issue of your own identification </vt:lpstr>
      <vt:lpstr>Payment and credit card verifications:  </vt:lpstr>
      <vt:lpstr>ORDER TRACKING:</vt:lpstr>
      <vt:lpstr>4 TIPES TO DRIVE WALMART </vt:lpstr>
      <vt:lpstr>FOCUS ON BRAND REPUTATION:</vt:lpstr>
      <vt:lpstr>Don’t Run a Low Inventory: </vt:lpstr>
      <vt:lpstr>Reference: </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BMMB7026D PART 1 GROUP PRESENTATION MANAGING MARKETING CHANGE</dc:title>
  <dc:creator>admin</dc:creator>
  <cp:lastModifiedBy>Maqbool Siddiqi</cp:lastModifiedBy>
  <cp:revision>56</cp:revision>
  <dcterms:created xsi:type="dcterms:W3CDTF">2023-11-05T13:41:30Z</dcterms:created>
  <dcterms:modified xsi:type="dcterms:W3CDTF">2023-11-27T12:37:07Z</dcterms:modified>
</cp:coreProperties>
</file>