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3529" autoAdjust="0"/>
  </p:normalViewPr>
  <p:slideViewPr>
    <p:cSldViewPr snapToGrid="0">
      <p:cViewPr varScale="1">
        <p:scale>
          <a:sx n="57" d="100"/>
          <a:sy n="57" d="100"/>
        </p:scale>
        <p:origin x="12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5E1FB7-B024-4389-AC13-8BFF5D004F32}" type="datetimeFigureOut">
              <a:rPr lang="en-IN" smtClean="0"/>
              <a:t>24-02-2025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8737E1-47D0-4CFC-A181-F8B08E52C164}" type="slidenum">
              <a:rPr lang="en-IN" smtClean="0"/>
              <a:t>‹#›</a:t>
            </a:fld>
            <a:endParaRPr lang="en-IN"/>
          </a:p>
        </p:txBody>
      </p:sp>
    </p:spTree>
    <p:extLst>
      <p:ext uri="{BB962C8B-B14F-4D97-AF65-F5344CB8AC3E}">
        <p14:creationId xmlns:p14="http://schemas.microsoft.com/office/powerpoint/2010/main" val="25861234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AI is transforming the hospitality sector at a breakneck pace, improving companies' customer service, trimming expenses, and generating additional revenue. With personalized guests, automated operations, and everything in between, AI is becoming a success key for the sector.</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BF8737E1-47D0-4CFC-A181-F8B08E52C164}" type="slidenum">
              <a:rPr lang="en-IN" smtClean="0"/>
              <a:t>2</a:t>
            </a:fld>
            <a:endParaRPr lang="en-IN"/>
          </a:p>
        </p:txBody>
      </p:sp>
    </p:spTree>
    <p:extLst>
      <p:ext uri="{BB962C8B-B14F-4D97-AF65-F5344CB8AC3E}">
        <p14:creationId xmlns:p14="http://schemas.microsoft.com/office/powerpoint/2010/main" val="12578584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Increased demand for consumption necessitates tourism and hospitality sectors to implement sophisticated technology such as AI to deliver personalized, effective, and uniform service. AI continues to become omnipresent in operational management and in servicing customers, and companies have no alternative but to become competitive with its use.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BF8737E1-47D0-4CFC-A181-F8B08E52C164}" type="slidenum">
              <a:rPr lang="en-IN" smtClean="0"/>
              <a:t>3</a:t>
            </a:fld>
            <a:endParaRPr lang="en-IN"/>
          </a:p>
        </p:txBody>
      </p:sp>
    </p:spTree>
    <p:extLst>
      <p:ext uri="{BB962C8B-B14F-4D97-AF65-F5344CB8AC3E}">
        <p14:creationId xmlns:p14="http://schemas.microsoft.com/office/powerpoint/2010/main" val="42494480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rPr>
              <a:t>Some of the key theories discussed in relation to them include personalization, through which AI individualizes experiences for visitors, and predictive analysis, through which one can make prediction in terms of behavior in relation to a customer</a:t>
            </a:r>
            <a:endParaRPr lang="en-IN" dirty="0"/>
          </a:p>
        </p:txBody>
      </p:sp>
      <p:sp>
        <p:nvSpPr>
          <p:cNvPr id="4" name="Slide Number Placeholder 3"/>
          <p:cNvSpPr>
            <a:spLocks noGrp="1"/>
          </p:cNvSpPr>
          <p:nvPr>
            <p:ph type="sldNum" sz="quarter" idx="5"/>
          </p:nvPr>
        </p:nvSpPr>
        <p:spPr/>
        <p:txBody>
          <a:bodyPr/>
          <a:lstStyle/>
          <a:p>
            <a:fld id="{BF8737E1-47D0-4CFC-A181-F8B08E52C164}" type="slidenum">
              <a:rPr lang="en-IN" smtClean="0"/>
              <a:t>4</a:t>
            </a:fld>
            <a:endParaRPr lang="en-IN"/>
          </a:p>
        </p:txBody>
      </p:sp>
    </p:spTree>
    <p:extLst>
      <p:ext uri="{BB962C8B-B14F-4D97-AF65-F5344CB8AC3E}">
        <p14:creationId xmlns:p14="http://schemas.microsoft.com/office/powerpoint/2010/main" val="20423658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Current studies confirm that AI optimizes operational effectiveness and optimizes service for visitors. With such seeming advantages, however, comes a high price, concerns regarding privacy, and workers' hesitation towards new technology, and these become significant barriers for effective AI integration.</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BF8737E1-47D0-4CFC-A181-F8B08E52C164}" type="slidenum">
              <a:rPr lang="en-IN" smtClean="0"/>
              <a:t>5</a:t>
            </a:fld>
            <a:endParaRPr lang="en-IN"/>
          </a:p>
        </p:txBody>
      </p:sp>
    </p:spTree>
    <p:extLst>
      <p:ext uri="{BB962C8B-B14F-4D97-AF65-F5344CB8AC3E}">
        <p14:creationId xmlns:p14="http://schemas.microsoft.com/office/powerpoint/2010/main" val="39515786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present work utilizes secondary sources of information including case studies and industry reports in a discussion of AI and its application in operational management, customer service, and individualization in hospitality.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BF8737E1-47D0-4CFC-A181-F8B08E52C164}" type="slidenum">
              <a:rPr lang="en-IN" smtClean="0"/>
              <a:t>6</a:t>
            </a:fld>
            <a:endParaRPr lang="en-IN"/>
          </a:p>
        </p:txBody>
      </p:sp>
    </p:spTree>
    <p:extLst>
      <p:ext uri="{BB962C8B-B14F-4D97-AF65-F5344CB8AC3E}">
        <p14:creationId xmlns:p14="http://schemas.microsoft.com/office/powerpoint/2010/main" val="10597343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application of AI in hospitality can be analyzed using the PESTEL model with political, for example, laws regarding protecting information, financial, for instance, startup expenses, social, for example, loss of jobs, and technological, for instance, technological development, factors driving hospitality towards AI integration.</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BF8737E1-47D0-4CFC-A181-F8B08E52C164}" type="slidenum">
              <a:rPr lang="en-IN" smtClean="0"/>
              <a:t>7</a:t>
            </a:fld>
            <a:endParaRPr lang="en-IN"/>
          </a:p>
        </p:txBody>
      </p:sp>
    </p:spTree>
    <p:extLst>
      <p:ext uri="{BB962C8B-B14F-4D97-AF65-F5344CB8AC3E}">
        <p14:creationId xmlns:p14="http://schemas.microsoft.com/office/powerpoint/2010/main" val="8529465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Privacy is a concern for visitors, and companies must have AI technology work in compliance with privacy laws. Information must be kept for trust and offering personalized service with AI technology.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BF8737E1-47D0-4CFC-A181-F8B08E52C164}" type="slidenum">
              <a:rPr lang="en-IN" smtClean="0"/>
              <a:t>8</a:t>
            </a:fld>
            <a:endParaRPr lang="en-IN"/>
          </a:p>
        </p:txBody>
      </p:sp>
    </p:spTree>
    <p:extLst>
      <p:ext uri="{BB962C8B-B14F-4D97-AF65-F5344CB8AC3E}">
        <p14:creationId xmlns:p14="http://schemas.microsoft.com/office/powerpoint/2010/main" val="20973989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Adoption of AI comes with high initial costs but brings long-term financial savings. AI aids in automation of repetitive processes, price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optimisation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enhancing customer service through personalized experiences, and these work towards increased profitability.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BF8737E1-47D0-4CFC-A181-F8B08E52C164}" type="slidenum">
              <a:rPr lang="en-IN" smtClean="0"/>
              <a:t>9</a:t>
            </a:fld>
            <a:endParaRPr lang="en-IN"/>
          </a:p>
        </p:txBody>
      </p:sp>
    </p:spTree>
    <p:extLst>
      <p:ext uri="{BB962C8B-B14F-4D97-AF65-F5344CB8AC3E}">
        <p14:creationId xmlns:p14="http://schemas.microsoft.com/office/powerpoint/2010/main" val="41847115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With changing aspirations of consumers towards technology-facilitated, personalized experiences, AI can respond to such requirements in a grand manner. With changing age groups, AI will have to adapt in tune with a dash of humanity, particularly for older visitors, for whom interpersonal contact holds a lot of value.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BF8737E1-47D0-4CFC-A181-F8B08E52C164}" type="slidenum">
              <a:rPr lang="en-IN" smtClean="0"/>
              <a:t>10</a:t>
            </a:fld>
            <a:endParaRPr lang="en-IN"/>
          </a:p>
        </p:txBody>
      </p:sp>
    </p:spTree>
    <p:extLst>
      <p:ext uri="{BB962C8B-B14F-4D97-AF65-F5344CB8AC3E}">
        <p14:creationId xmlns:p14="http://schemas.microsoft.com/office/powerpoint/2010/main" val="30595443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 merged model, with both humans and AI, can merge both worlds' best in one offering. Information security will have to be high, and small companies will have to seek out AI alternatives that can scale. Staff training will make AI accessible and enable service improvements to be delivered.</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BF8737E1-47D0-4CFC-A181-F8B08E52C164}" type="slidenum">
              <a:rPr lang="en-IN" smtClean="0"/>
              <a:t>11</a:t>
            </a:fld>
            <a:endParaRPr lang="en-IN"/>
          </a:p>
        </p:txBody>
      </p:sp>
    </p:spTree>
    <p:extLst>
      <p:ext uri="{BB962C8B-B14F-4D97-AF65-F5344CB8AC3E}">
        <p14:creationId xmlns:p14="http://schemas.microsoft.com/office/powerpoint/2010/main" val="26562633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conclusion, AI possesses a lot of potential for hospitality, but its application must be handled with care. There will have to be a careful balancing act between technological advancement and having a strong interpersonal relation with visitors and safeguarding information, and it will shape future AI in tourism and hospitality success.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BF8737E1-47D0-4CFC-A181-F8B08E52C164}" type="slidenum">
              <a:rPr lang="en-IN" smtClean="0"/>
              <a:t>12</a:t>
            </a:fld>
            <a:endParaRPr lang="en-IN"/>
          </a:p>
        </p:txBody>
      </p:sp>
    </p:spTree>
    <p:extLst>
      <p:ext uri="{BB962C8B-B14F-4D97-AF65-F5344CB8AC3E}">
        <p14:creationId xmlns:p14="http://schemas.microsoft.com/office/powerpoint/2010/main" val="41839623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2C4DB-ECEB-3FD3-E7B0-185B89B35E4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42A1C73B-32E6-45C1-255E-DEF2B62A88E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089560E6-F966-B09F-9733-3FEC61C878D1}"/>
              </a:ext>
            </a:extLst>
          </p:cNvPr>
          <p:cNvSpPr>
            <a:spLocks noGrp="1"/>
          </p:cNvSpPr>
          <p:nvPr>
            <p:ph type="dt" sz="half" idx="10"/>
          </p:nvPr>
        </p:nvSpPr>
        <p:spPr/>
        <p:txBody>
          <a:bodyPr/>
          <a:lstStyle/>
          <a:p>
            <a:fld id="{EECD5D84-9BAE-434B-9684-A2AFC5B6D2B5}" type="datetimeFigureOut">
              <a:rPr lang="en-IN" smtClean="0"/>
              <a:t>24-02-2025</a:t>
            </a:fld>
            <a:endParaRPr lang="en-IN"/>
          </a:p>
        </p:txBody>
      </p:sp>
      <p:sp>
        <p:nvSpPr>
          <p:cNvPr id="5" name="Footer Placeholder 4">
            <a:extLst>
              <a:ext uri="{FF2B5EF4-FFF2-40B4-BE49-F238E27FC236}">
                <a16:creationId xmlns:a16="http://schemas.microsoft.com/office/drawing/2014/main" id="{C499014D-8AAC-1452-7F65-666996C79F6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740E4D4-A03B-A6BA-5023-7701B66FCCFA}"/>
              </a:ext>
            </a:extLst>
          </p:cNvPr>
          <p:cNvSpPr>
            <a:spLocks noGrp="1"/>
          </p:cNvSpPr>
          <p:nvPr>
            <p:ph type="sldNum" sz="quarter" idx="12"/>
          </p:nvPr>
        </p:nvSpPr>
        <p:spPr/>
        <p:txBody>
          <a:bodyPr/>
          <a:lstStyle/>
          <a:p>
            <a:fld id="{46E11011-637C-46A4-9BB1-837500E28D11}" type="slidenum">
              <a:rPr lang="en-IN" smtClean="0"/>
              <a:t>‹#›</a:t>
            </a:fld>
            <a:endParaRPr lang="en-IN"/>
          </a:p>
        </p:txBody>
      </p:sp>
    </p:spTree>
    <p:extLst>
      <p:ext uri="{BB962C8B-B14F-4D97-AF65-F5344CB8AC3E}">
        <p14:creationId xmlns:p14="http://schemas.microsoft.com/office/powerpoint/2010/main" val="4108775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25647-8E76-5A7C-FA1B-D31A87481484}"/>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2E563651-63BD-2F23-9CC4-F5F6CE77A6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1B5EC7A-23CA-5F9F-361D-65ED0704ACF7}"/>
              </a:ext>
            </a:extLst>
          </p:cNvPr>
          <p:cNvSpPr>
            <a:spLocks noGrp="1"/>
          </p:cNvSpPr>
          <p:nvPr>
            <p:ph type="dt" sz="half" idx="10"/>
          </p:nvPr>
        </p:nvSpPr>
        <p:spPr/>
        <p:txBody>
          <a:bodyPr/>
          <a:lstStyle/>
          <a:p>
            <a:fld id="{EECD5D84-9BAE-434B-9684-A2AFC5B6D2B5}" type="datetimeFigureOut">
              <a:rPr lang="en-IN" smtClean="0"/>
              <a:t>24-02-2025</a:t>
            </a:fld>
            <a:endParaRPr lang="en-IN"/>
          </a:p>
        </p:txBody>
      </p:sp>
      <p:sp>
        <p:nvSpPr>
          <p:cNvPr id="5" name="Footer Placeholder 4">
            <a:extLst>
              <a:ext uri="{FF2B5EF4-FFF2-40B4-BE49-F238E27FC236}">
                <a16:creationId xmlns:a16="http://schemas.microsoft.com/office/drawing/2014/main" id="{5B3C67FE-5B09-E643-CFEB-BA5734DC4E5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C3CC913-0377-7005-0C1F-D7A9BDDBC082}"/>
              </a:ext>
            </a:extLst>
          </p:cNvPr>
          <p:cNvSpPr>
            <a:spLocks noGrp="1"/>
          </p:cNvSpPr>
          <p:nvPr>
            <p:ph type="sldNum" sz="quarter" idx="12"/>
          </p:nvPr>
        </p:nvSpPr>
        <p:spPr/>
        <p:txBody>
          <a:bodyPr/>
          <a:lstStyle/>
          <a:p>
            <a:fld id="{46E11011-637C-46A4-9BB1-837500E28D11}" type="slidenum">
              <a:rPr lang="en-IN" smtClean="0"/>
              <a:t>‹#›</a:t>
            </a:fld>
            <a:endParaRPr lang="en-IN"/>
          </a:p>
        </p:txBody>
      </p:sp>
    </p:spTree>
    <p:extLst>
      <p:ext uri="{BB962C8B-B14F-4D97-AF65-F5344CB8AC3E}">
        <p14:creationId xmlns:p14="http://schemas.microsoft.com/office/powerpoint/2010/main" val="20027484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797A0-B8AD-AFE4-6297-60F3B2649B0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3B9DF1F3-951A-0CAF-462E-E3A9A358F1F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8ACF250-F96A-570A-4A2F-C75E8097BD92}"/>
              </a:ext>
            </a:extLst>
          </p:cNvPr>
          <p:cNvSpPr>
            <a:spLocks noGrp="1"/>
          </p:cNvSpPr>
          <p:nvPr>
            <p:ph type="dt" sz="half" idx="10"/>
          </p:nvPr>
        </p:nvSpPr>
        <p:spPr/>
        <p:txBody>
          <a:bodyPr/>
          <a:lstStyle/>
          <a:p>
            <a:fld id="{EECD5D84-9BAE-434B-9684-A2AFC5B6D2B5}" type="datetimeFigureOut">
              <a:rPr lang="en-IN" smtClean="0"/>
              <a:t>24-02-2025</a:t>
            </a:fld>
            <a:endParaRPr lang="en-IN"/>
          </a:p>
        </p:txBody>
      </p:sp>
      <p:sp>
        <p:nvSpPr>
          <p:cNvPr id="5" name="Footer Placeholder 4">
            <a:extLst>
              <a:ext uri="{FF2B5EF4-FFF2-40B4-BE49-F238E27FC236}">
                <a16:creationId xmlns:a16="http://schemas.microsoft.com/office/drawing/2014/main" id="{C4DDB5D0-9EA7-3855-BFA4-E56D8C168C5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07315AB-B630-5571-42A5-CF45550F165A}"/>
              </a:ext>
            </a:extLst>
          </p:cNvPr>
          <p:cNvSpPr>
            <a:spLocks noGrp="1"/>
          </p:cNvSpPr>
          <p:nvPr>
            <p:ph type="sldNum" sz="quarter" idx="12"/>
          </p:nvPr>
        </p:nvSpPr>
        <p:spPr/>
        <p:txBody>
          <a:bodyPr/>
          <a:lstStyle/>
          <a:p>
            <a:fld id="{46E11011-637C-46A4-9BB1-837500E28D11}" type="slidenum">
              <a:rPr lang="en-IN" smtClean="0"/>
              <a:t>‹#›</a:t>
            </a:fld>
            <a:endParaRPr lang="en-IN"/>
          </a:p>
        </p:txBody>
      </p:sp>
    </p:spTree>
    <p:extLst>
      <p:ext uri="{BB962C8B-B14F-4D97-AF65-F5344CB8AC3E}">
        <p14:creationId xmlns:p14="http://schemas.microsoft.com/office/powerpoint/2010/main" val="20021078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A0B12-6182-6666-013B-20DF95A3F277}"/>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37864C1C-C6FD-E5E4-6FAF-F8697B281EC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55DCC4FC-A4D7-81B7-6F29-B9B7CD0F49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27708F4B-F6DF-3CF9-5E27-D7C09693BC5F}"/>
              </a:ext>
            </a:extLst>
          </p:cNvPr>
          <p:cNvSpPr>
            <a:spLocks noGrp="1"/>
          </p:cNvSpPr>
          <p:nvPr>
            <p:ph type="dt" sz="half" idx="10"/>
          </p:nvPr>
        </p:nvSpPr>
        <p:spPr/>
        <p:txBody>
          <a:bodyPr/>
          <a:lstStyle/>
          <a:p>
            <a:fld id="{EECD5D84-9BAE-434B-9684-A2AFC5B6D2B5}" type="datetimeFigureOut">
              <a:rPr lang="en-IN" smtClean="0"/>
              <a:t>24-02-2025</a:t>
            </a:fld>
            <a:endParaRPr lang="en-IN"/>
          </a:p>
        </p:txBody>
      </p:sp>
      <p:sp>
        <p:nvSpPr>
          <p:cNvPr id="6" name="Footer Placeholder 5">
            <a:extLst>
              <a:ext uri="{FF2B5EF4-FFF2-40B4-BE49-F238E27FC236}">
                <a16:creationId xmlns:a16="http://schemas.microsoft.com/office/drawing/2014/main" id="{4E315329-FBD1-A474-834A-7722A7D457B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8C8609C-00FB-B5F5-12EA-E637F1A4F2CB}"/>
              </a:ext>
            </a:extLst>
          </p:cNvPr>
          <p:cNvSpPr>
            <a:spLocks noGrp="1"/>
          </p:cNvSpPr>
          <p:nvPr>
            <p:ph type="sldNum" sz="quarter" idx="12"/>
          </p:nvPr>
        </p:nvSpPr>
        <p:spPr/>
        <p:txBody>
          <a:bodyPr/>
          <a:lstStyle/>
          <a:p>
            <a:fld id="{46E11011-637C-46A4-9BB1-837500E28D11}" type="slidenum">
              <a:rPr lang="en-IN" smtClean="0"/>
              <a:t>‹#›</a:t>
            </a:fld>
            <a:endParaRPr lang="en-IN"/>
          </a:p>
        </p:txBody>
      </p:sp>
    </p:spTree>
    <p:extLst>
      <p:ext uri="{BB962C8B-B14F-4D97-AF65-F5344CB8AC3E}">
        <p14:creationId xmlns:p14="http://schemas.microsoft.com/office/powerpoint/2010/main" val="1706310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E86A1-078A-7480-006D-349D526DEA9A}"/>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5EF1829C-FE0B-C216-B569-681EB7D2027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9B6F52-2B35-777B-C0E4-10B258B1D04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D9E364F3-9BEE-4511-3DD3-A41EEA4F8E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7686A35-6A9D-4889-6771-912A7689258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3D425C94-F7AC-2D25-7182-FF44DB482F00}"/>
              </a:ext>
            </a:extLst>
          </p:cNvPr>
          <p:cNvSpPr>
            <a:spLocks noGrp="1"/>
          </p:cNvSpPr>
          <p:nvPr>
            <p:ph type="dt" sz="half" idx="10"/>
          </p:nvPr>
        </p:nvSpPr>
        <p:spPr/>
        <p:txBody>
          <a:bodyPr/>
          <a:lstStyle/>
          <a:p>
            <a:fld id="{EECD5D84-9BAE-434B-9684-A2AFC5B6D2B5}" type="datetimeFigureOut">
              <a:rPr lang="en-IN" smtClean="0"/>
              <a:t>24-02-2025</a:t>
            </a:fld>
            <a:endParaRPr lang="en-IN"/>
          </a:p>
        </p:txBody>
      </p:sp>
      <p:sp>
        <p:nvSpPr>
          <p:cNvPr id="8" name="Footer Placeholder 7">
            <a:extLst>
              <a:ext uri="{FF2B5EF4-FFF2-40B4-BE49-F238E27FC236}">
                <a16:creationId xmlns:a16="http://schemas.microsoft.com/office/drawing/2014/main" id="{8F047401-9DFD-3E4E-7900-7C80979C0D68}"/>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DE40E714-54B7-7B9A-7B4A-AFE9E9E258D0}"/>
              </a:ext>
            </a:extLst>
          </p:cNvPr>
          <p:cNvSpPr>
            <a:spLocks noGrp="1"/>
          </p:cNvSpPr>
          <p:nvPr>
            <p:ph type="sldNum" sz="quarter" idx="12"/>
          </p:nvPr>
        </p:nvSpPr>
        <p:spPr/>
        <p:txBody>
          <a:bodyPr/>
          <a:lstStyle/>
          <a:p>
            <a:fld id="{46E11011-637C-46A4-9BB1-837500E28D11}" type="slidenum">
              <a:rPr lang="en-IN" smtClean="0"/>
              <a:t>‹#›</a:t>
            </a:fld>
            <a:endParaRPr lang="en-IN"/>
          </a:p>
        </p:txBody>
      </p:sp>
    </p:spTree>
    <p:extLst>
      <p:ext uri="{BB962C8B-B14F-4D97-AF65-F5344CB8AC3E}">
        <p14:creationId xmlns:p14="http://schemas.microsoft.com/office/powerpoint/2010/main" val="10120183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774D2-408C-3267-5024-E07F0AF76E98}"/>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AB11E77C-BFED-29DA-C70A-DC09334264C4}"/>
              </a:ext>
            </a:extLst>
          </p:cNvPr>
          <p:cNvSpPr>
            <a:spLocks noGrp="1"/>
          </p:cNvSpPr>
          <p:nvPr>
            <p:ph type="dt" sz="half" idx="10"/>
          </p:nvPr>
        </p:nvSpPr>
        <p:spPr/>
        <p:txBody>
          <a:bodyPr/>
          <a:lstStyle/>
          <a:p>
            <a:fld id="{EECD5D84-9BAE-434B-9684-A2AFC5B6D2B5}" type="datetimeFigureOut">
              <a:rPr lang="en-IN" smtClean="0"/>
              <a:t>24-02-2025</a:t>
            </a:fld>
            <a:endParaRPr lang="en-IN"/>
          </a:p>
        </p:txBody>
      </p:sp>
      <p:sp>
        <p:nvSpPr>
          <p:cNvPr id="4" name="Footer Placeholder 3">
            <a:extLst>
              <a:ext uri="{FF2B5EF4-FFF2-40B4-BE49-F238E27FC236}">
                <a16:creationId xmlns:a16="http://schemas.microsoft.com/office/drawing/2014/main" id="{A4B510DA-AA0A-5C4B-CCDF-1031083CF2C3}"/>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41346E9C-8647-6AAA-87A4-F6A7E9C0EE6A}"/>
              </a:ext>
            </a:extLst>
          </p:cNvPr>
          <p:cNvSpPr>
            <a:spLocks noGrp="1"/>
          </p:cNvSpPr>
          <p:nvPr>
            <p:ph type="sldNum" sz="quarter" idx="12"/>
          </p:nvPr>
        </p:nvSpPr>
        <p:spPr/>
        <p:txBody>
          <a:bodyPr/>
          <a:lstStyle/>
          <a:p>
            <a:fld id="{46E11011-637C-46A4-9BB1-837500E28D11}" type="slidenum">
              <a:rPr lang="en-IN" smtClean="0"/>
              <a:t>‹#›</a:t>
            </a:fld>
            <a:endParaRPr lang="en-IN"/>
          </a:p>
        </p:txBody>
      </p:sp>
    </p:spTree>
    <p:extLst>
      <p:ext uri="{BB962C8B-B14F-4D97-AF65-F5344CB8AC3E}">
        <p14:creationId xmlns:p14="http://schemas.microsoft.com/office/powerpoint/2010/main" val="6758109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E85B5D-770A-4509-FBDB-BC679C5F0E8E}"/>
              </a:ext>
            </a:extLst>
          </p:cNvPr>
          <p:cNvSpPr>
            <a:spLocks noGrp="1"/>
          </p:cNvSpPr>
          <p:nvPr>
            <p:ph type="dt" sz="half" idx="10"/>
          </p:nvPr>
        </p:nvSpPr>
        <p:spPr/>
        <p:txBody>
          <a:bodyPr/>
          <a:lstStyle/>
          <a:p>
            <a:fld id="{EECD5D84-9BAE-434B-9684-A2AFC5B6D2B5}" type="datetimeFigureOut">
              <a:rPr lang="en-IN" smtClean="0"/>
              <a:t>24-02-2025</a:t>
            </a:fld>
            <a:endParaRPr lang="en-IN"/>
          </a:p>
        </p:txBody>
      </p:sp>
      <p:sp>
        <p:nvSpPr>
          <p:cNvPr id="3" name="Footer Placeholder 2">
            <a:extLst>
              <a:ext uri="{FF2B5EF4-FFF2-40B4-BE49-F238E27FC236}">
                <a16:creationId xmlns:a16="http://schemas.microsoft.com/office/drawing/2014/main" id="{AD0A88DD-E78D-86E8-B077-A4EEB30E352E}"/>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085FAEEC-BB06-8C52-7633-2A6F73C5DBBC}"/>
              </a:ext>
            </a:extLst>
          </p:cNvPr>
          <p:cNvSpPr>
            <a:spLocks noGrp="1"/>
          </p:cNvSpPr>
          <p:nvPr>
            <p:ph type="sldNum" sz="quarter" idx="12"/>
          </p:nvPr>
        </p:nvSpPr>
        <p:spPr/>
        <p:txBody>
          <a:bodyPr/>
          <a:lstStyle/>
          <a:p>
            <a:fld id="{46E11011-637C-46A4-9BB1-837500E28D11}" type="slidenum">
              <a:rPr lang="en-IN" smtClean="0"/>
              <a:t>‹#›</a:t>
            </a:fld>
            <a:endParaRPr lang="en-IN"/>
          </a:p>
        </p:txBody>
      </p:sp>
    </p:spTree>
    <p:extLst>
      <p:ext uri="{BB962C8B-B14F-4D97-AF65-F5344CB8AC3E}">
        <p14:creationId xmlns:p14="http://schemas.microsoft.com/office/powerpoint/2010/main" val="36350192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AD92C-4166-7326-DACF-1E1EF0C4CE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425CFC0D-4A64-565D-BC64-84C25C6C164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B5E1D3AB-EF04-756D-759D-59A74C16C9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A26568-F16D-5B1F-3DE7-47F9DD3B6F8F}"/>
              </a:ext>
            </a:extLst>
          </p:cNvPr>
          <p:cNvSpPr>
            <a:spLocks noGrp="1"/>
          </p:cNvSpPr>
          <p:nvPr>
            <p:ph type="dt" sz="half" idx="10"/>
          </p:nvPr>
        </p:nvSpPr>
        <p:spPr/>
        <p:txBody>
          <a:bodyPr/>
          <a:lstStyle/>
          <a:p>
            <a:fld id="{EECD5D84-9BAE-434B-9684-A2AFC5B6D2B5}" type="datetimeFigureOut">
              <a:rPr lang="en-IN" smtClean="0"/>
              <a:t>24-02-2025</a:t>
            </a:fld>
            <a:endParaRPr lang="en-IN"/>
          </a:p>
        </p:txBody>
      </p:sp>
      <p:sp>
        <p:nvSpPr>
          <p:cNvPr id="6" name="Footer Placeholder 5">
            <a:extLst>
              <a:ext uri="{FF2B5EF4-FFF2-40B4-BE49-F238E27FC236}">
                <a16:creationId xmlns:a16="http://schemas.microsoft.com/office/drawing/2014/main" id="{12B1B489-55E6-ED32-F753-32FB143FDB6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7450214-87EC-7485-2CE6-6559B33257D6}"/>
              </a:ext>
            </a:extLst>
          </p:cNvPr>
          <p:cNvSpPr>
            <a:spLocks noGrp="1"/>
          </p:cNvSpPr>
          <p:nvPr>
            <p:ph type="sldNum" sz="quarter" idx="12"/>
          </p:nvPr>
        </p:nvSpPr>
        <p:spPr/>
        <p:txBody>
          <a:bodyPr/>
          <a:lstStyle/>
          <a:p>
            <a:fld id="{46E11011-637C-46A4-9BB1-837500E28D11}" type="slidenum">
              <a:rPr lang="en-IN" smtClean="0"/>
              <a:t>‹#›</a:t>
            </a:fld>
            <a:endParaRPr lang="en-IN"/>
          </a:p>
        </p:txBody>
      </p:sp>
    </p:spTree>
    <p:extLst>
      <p:ext uri="{BB962C8B-B14F-4D97-AF65-F5344CB8AC3E}">
        <p14:creationId xmlns:p14="http://schemas.microsoft.com/office/powerpoint/2010/main" val="17458385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D7813-BF3F-873E-C97A-68808DB230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25CECD1B-F53D-2946-D572-FA2B67B821E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0F8B6131-248D-F1AB-8E32-CF0CCED815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FA0D69-A3E2-DDDC-B756-162EB94A2121}"/>
              </a:ext>
            </a:extLst>
          </p:cNvPr>
          <p:cNvSpPr>
            <a:spLocks noGrp="1"/>
          </p:cNvSpPr>
          <p:nvPr>
            <p:ph type="dt" sz="half" idx="10"/>
          </p:nvPr>
        </p:nvSpPr>
        <p:spPr/>
        <p:txBody>
          <a:bodyPr/>
          <a:lstStyle/>
          <a:p>
            <a:fld id="{EECD5D84-9BAE-434B-9684-A2AFC5B6D2B5}" type="datetimeFigureOut">
              <a:rPr lang="en-IN" smtClean="0"/>
              <a:t>24-02-2025</a:t>
            </a:fld>
            <a:endParaRPr lang="en-IN"/>
          </a:p>
        </p:txBody>
      </p:sp>
      <p:sp>
        <p:nvSpPr>
          <p:cNvPr id="6" name="Footer Placeholder 5">
            <a:extLst>
              <a:ext uri="{FF2B5EF4-FFF2-40B4-BE49-F238E27FC236}">
                <a16:creationId xmlns:a16="http://schemas.microsoft.com/office/drawing/2014/main" id="{2B98D8D7-9C97-1EF5-B6D4-43592C582C0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E38B592-D38E-36D5-9F44-2BDAF6BEFEFA}"/>
              </a:ext>
            </a:extLst>
          </p:cNvPr>
          <p:cNvSpPr>
            <a:spLocks noGrp="1"/>
          </p:cNvSpPr>
          <p:nvPr>
            <p:ph type="sldNum" sz="quarter" idx="12"/>
          </p:nvPr>
        </p:nvSpPr>
        <p:spPr/>
        <p:txBody>
          <a:bodyPr/>
          <a:lstStyle/>
          <a:p>
            <a:fld id="{46E11011-637C-46A4-9BB1-837500E28D11}" type="slidenum">
              <a:rPr lang="en-IN" smtClean="0"/>
              <a:t>‹#›</a:t>
            </a:fld>
            <a:endParaRPr lang="en-IN"/>
          </a:p>
        </p:txBody>
      </p:sp>
    </p:spTree>
    <p:extLst>
      <p:ext uri="{BB962C8B-B14F-4D97-AF65-F5344CB8AC3E}">
        <p14:creationId xmlns:p14="http://schemas.microsoft.com/office/powerpoint/2010/main" val="4186446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2380D-60DB-2F7B-ABA2-077FB930BD36}"/>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1DECB814-C68E-7C1E-09E8-BDF33E7FF3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C220DD9-713D-43F1-DB9A-58D551D7A7E7}"/>
              </a:ext>
            </a:extLst>
          </p:cNvPr>
          <p:cNvSpPr>
            <a:spLocks noGrp="1"/>
          </p:cNvSpPr>
          <p:nvPr>
            <p:ph type="dt" sz="half" idx="10"/>
          </p:nvPr>
        </p:nvSpPr>
        <p:spPr/>
        <p:txBody>
          <a:bodyPr/>
          <a:lstStyle/>
          <a:p>
            <a:fld id="{EECD5D84-9BAE-434B-9684-A2AFC5B6D2B5}" type="datetimeFigureOut">
              <a:rPr lang="en-IN" smtClean="0"/>
              <a:t>24-02-2025</a:t>
            </a:fld>
            <a:endParaRPr lang="en-IN"/>
          </a:p>
        </p:txBody>
      </p:sp>
      <p:sp>
        <p:nvSpPr>
          <p:cNvPr id="5" name="Footer Placeholder 4">
            <a:extLst>
              <a:ext uri="{FF2B5EF4-FFF2-40B4-BE49-F238E27FC236}">
                <a16:creationId xmlns:a16="http://schemas.microsoft.com/office/drawing/2014/main" id="{454D2F45-6990-0CB8-B432-DE5DCB187E0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164CED0-29F3-3612-0054-664A29944306}"/>
              </a:ext>
            </a:extLst>
          </p:cNvPr>
          <p:cNvSpPr>
            <a:spLocks noGrp="1"/>
          </p:cNvSpPr>
          <p:nvPr>
            <p:ph type="sldNum" sz="quarter" idx="12"/>
          </p:nvPr>
        </p:nvSpPr>
        <p:spPr/>
        <p:txBody>
          <a:bodyPr/>
          <a:lstStyle/>
          <a:p>
            <a:fld id="{46E11011-637C-46A4-9BB1-837500E28D11}" type="slidenum">
              <a:rPr lang="en-IN" smtClean="0"/>
              <a:t>‹#›</a:t>
            </a:fld>
            <a:endParaRPr lang="en-IN"/>
          </a:p>
        </p:txBody>
      </p:sp>
    </p:spTree>
    <p:extLst>
      <p:ext uri="{BB962C8B-B14F-4D97-AF65-F5344CB8AC3E}">
        <p14:creationId xmlns:p14="http://schemas.microsoft.com/office/powerpoint/2010/main" val="32587986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2F03DE-AD12-EAD1-0357-4C7EBB3EBC4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CADB60E6-4473-CEAA-2216-AB334CE91B1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22DB02D-6A15-971E-D231-91FBBA10AE7A}"/>
              </a:ext>
            </a:extLst>
          </p:cNvPr>
          <p:cNvSpPr>
            <a:spLocks noGrp="1"/>
          </p:cNvSpPr>
          <p:nvPr>
            <p:ph type="dt" sz="half" idx="10"/>
          </p:nvPr>
        </p:nvSpPr>
        <p:spPr/>
        <p:txBody>
          <a:bodyPr/>
          <a:lstStyle/>
          <a:p>
            <a:fld id="{EECD5D84-9BAE-434B-9684-A2AFC5B6D2B5}" type="datetimeFigureOut">
              <a:rPr lang="en-IN" smtClean="0"/>
              <a:t>24-02-2025</a:t>
            </a:fld>
            <a:endParaRPr lang="en-IN"/>
          </a:p>
        </p:txBody>
      </p:sp>
      <p:sp>
        <p:nvSpPr>
          <p:cNvPr id="5" name="Footer Placeholder 4">
            <a:extLst>
              <a:ext uri="{FF2B5EF4-FFF2-40B4-BE49-F238E27FC236}">
                <a16:creationId xmlns:a16="http://schemas.microsoft.com/office/drawing/2014/main" id="{AEB1C8FD-CD9C-FEAC-083A-427FB021A25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32FF7AF-DA3A-48E5-1EF5-B83C9E174FBD}"/>
              </a:ext>
            </a:extLst>
          </p:cNvPr>
          <p:cNvSpPr>
            <a:spLocks noGrp="1"/>
          </p:cNvSpPr>
          <p:nvPr>
            <p:ph type="sldNum" sz="quarter" idx="12"/>
          </p:nvPr>
        </p:nvSpPr>
        <p:spPr/>
        <p:txBody>
          <a:bodyPr/>
          <a:lstStyle/>
          <a:p>
            <a:fld id="{46E11011-637C-46A4-9BB1-837500E28D11}" type="slidenum">
              <a:rPr lang="en-IN" smtClean="0"/>
              <a:t>‹#›</a:t>
            </a:fld>
            <a:endParaRPr lang="en-IN"/>
          </a:p>
        </p:txBody>
      </p:sp>
    </p:spTree>
    <p:extLst>
      <p:ext uri="{BB962C8B-B14F-4D97-AF65-F5344CB8AC3E}">
        <p14:creationId xmlns:p14="http://schemas.microsoft.com/office/powerpoint/2010/main" val="35152169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09025B-A259-A38B-3BAC-AE91D590E2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2BA229C8-B59B-D05E-6B5A-78FC736AA9B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672CDB1-0774-6298-54B1-431CF8E4C7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ECD5D84-9BAE-434B-9684-A2AFC5B6D2B5}" type="datetimeFigureOut">
              <a:rPr lang="en-IN" smtClean="0"/>
              <a:t>24-02-2025</a:t>
            </a:fld>
            <a:endParaRPr lang="en-IN"/>
          </a:p>
        </p:txBody>
      </p:sp>
      <p:sp>
        <p:nvSpPr>
          <p:cNvPr id="5" name="Footer Placeholder 4">
            <a:extLst>
              <a:ext uri="{FF2B5EF4-FFF2-40B4-BE49-F238E27FC236}">
                <a16:creationId xmlns:a16="http://schemas.microsoft.com/office/drawing/2014/main" id="{B15DF256-3CF5-D9D8-C03D-40DC5329A2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8767471F-2AEE-3B95-55B6-9954277D7FF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6E11011-637C-46A4-9BB1-837500E28D11}" type="slidenum">
              <a:rPr lang="en-IN" smtClean="0"/>
              <a:t>‹#›</a:t>
            </a:fld>
            <a:endParaRPr lang="en-IN"/>
          </a:p>
        </p:txBody>
      </p:sp>
    </p:spTree>
    <p:extLst>
      <p:ext uri="{BB962C8B-B14F-4D97-AF65-F5344CB8AC3E}">
        <p14:creationId xmlns:p14="http://schemas.microsoft.com/office/powerpoint/2010/main" val="22692300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13.xml.rels><?xml version="1.0" encoding="UTF-8" standalone="yes"?>
<Relationships xmlns="http://schemas.openxmlformats.org/package/2006/relationships"><Relationship Id="rId8" Type="http://schemas.openxmlformats.org/officeDocument/2006/relationships/hyperlink" Target="https://dialnet.unirioja.es/descarga/articulo/9532037.pdf" TargetMode="External"/><Relationship Id="rId3" Type="http://schemas.openxmlformats.org/officeDocument/2006/relationships/hyperlink" Target="https://eprints.bournemouth.ac.uk/35430/1/ASHTON%2C%20Mark%20Thomas_M.Res._2020.pdf" TargetMode="External"/><Relationship Id="rId7" Type="http://schemas.openxmlformats.org/officeDocument/2006/relationships/hyperlink" Target="http://editor.classicopenlibrary.com/id/eprint/1786/1/Ghosh2662024JERR117352.pdf" TargetMode="External"/><Relationship Id="rId2" Type="http://schemas.openxmlformats.org/officeDocument/2006/relationships/hyperlink" Target="https://www.sciencedirect.com/science/article/pii/S1551741123002802" TargetMode="External"/><Relationship Id="rId1" Type="http://schemas.openxmlformats.org/officeDocument/2006/relationships/slideLayout" Target="../slideLayouts/slideLayout2.xml"/><Relationship Id="rId6" Type="http://schemas.openxmlformats.org/officeDocument/2006/relationships/hyperlink" Target="https://durham-repository.worktribe.com/preview/1208395/35910.pdf" TargetMode="External"/><Relationship Id="rId11" Type="http://schemas.openxmlformats.org/officeDocument/2006/relationships/hyperlink" Target="https://www.tandfonline.com/doi/pdf/10.1080/13683500.2023.2300030" TargetMode="External"/><Relationship Id="rId5" Type="http://schemas.openxmlformats.org/officeDocument/2006/relationships/hyperlink" Target="https://pure.ulster.ac.uk/files/98492847/Zohreh_et_al_AI_in_Tourism_Main_Manuscript_accepted_version_.pdf" TargetMode="External"/><Relationship Id="rId10" Type="http://schemas.openxmlformats.org/officeDocument/2006/relationships/hyperlink" Target="https://www.academia.edu/download/86531338/2022_Nguyen_Tuan_Customer_readiness_customer_participation_link_in_e_services.pdf" TargetMode="External"/><Relationship Id="rId4" Type="http://schemas.openxmlformats.org/officeDocument/2006/relationships/hyperlink" Target="https://www.chandigarhphilosophers.com/index.php/ijmrp/article/download/88/73" TargetMode="External"/><Relationship Id="rId9" Type="http://schemas.openxmlformats.org/officeDocument/2006/relationships/hyperlink" Target="https://www.sciencedirect.com/science/article/pii/S2444569X2400111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AFC454B-A080-4D23-B177-6D5356C6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427"/>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1" name="Oval 20">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8029" y="333478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474479" y="1096414"/>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14C1D95-AA79-4089-29D4-744BD8C03B79}"/>
              </a:ext>
            </a:extLst>
          </p:cNvPr>
          <p:cNvSpPr>
            <a:spLocks noGrp="1"/>
          </p:cNvSpPr>
          <p:nvPr>
            <p:ph type="ctrTitle"/>
          </p:nvPr>
        </p:nvSpPr>
        <p:spPr>
          <a:xfrm>
            <a:off x="4038600" y="1939159"/>
            <a:ext cx="7644627" cy="2751086"/>
          </a:xfrm>
        </p:spPr>
        <p:txBody>
          <a:bodyPr>
            <a:normAutofit/>
          </a:bodyPr>
          <a:lstStyle/>
          <a:p>
            <a:pPr algn="r"/>
            <a:r>
              <a:rPr lang="en-IN" sz="5600" b="1">
                <a:effectLst/>
                <a:latin typeface="Times New Roman" panose="02020603050405020304" pitchFamily="18" charset="0"/>
                <a:ea typeface="Calibri" panose="020F0502020204030204" pitchFamily="34" charset="0"/>
              </a:rPr>
              <a:t>The Impact of Artificial Intelligence (AI) in Tourism and Hospitality</a:t>
            </a:r>
            <a:endParaRPr lang="en-IN" sz="5600" b="1"/>
          </a:p>
        </p:txBody>
      </p:sp>
      <p:sp>
        <p:nvSpPr>
          <p:cNvPr id="3" name="Subtitle 2">
            <a:extLst>
              <a:ext uri="{FF2B5EF4-FFF2-40B4-BE49-F238E27FC236}">
                <a16:creationId xmlns:a16="http://schemas.microsoft.com/office/drawing/2014/main" id="{138899B6-3EE2-8870-C738-52E9F7742818}"/>
              </a:ext>
            </a:extLst>
          </p:cNvPr>
          <p:cNvSpPr>
            <a:spLocks noGrp="1"/>
          </p:cNvSpPr>
          <p:nvPr>
            <p:ph type="subTitle" idx="1"/>
          </p:nvPr>
        </p:nvSpPr>
        <p:spPr>
          <a:xfrm>
            <a:off x="4038600" y="4782320"/>
            <a:ext cx="7644627" cy="1329443"/>
          </a:xfrm>
        </p:spPr>
        <p:txBody>
          <a:bodyPr>
            <a:normAutofit lnSpcReduction="10000"/>
          </a:bodyPr>
          <a:lstStyle/>
          <a:p>
            <a:pPr algn="r"/>
            <a:r>
              <a:rPr lang="en-IN" b="1" dirty="0">
                <a:latin typeface="Times New Roman" panose="02020603050405020304" pitchFamily="18" charset="0"/>
                <a:cs typeface="Times New Roman" panose="02020603050405020304" pitchFamily="18" charset="0"/>
              </a:rPr>
              <a:t>Student Name: Lavinia – Mariana Apostol </a:t>
            </a:r>
          </a:p>
          <a:p>
            <a:pPr algn="r"/>
            <a:r>
              <a:rPr lang="en-IN" b="1" dirty="0">
                <a:latin typeface="Times New Roman" panose="02020603050405020304" pitchFamily="18" charset="0"/>
                <a:cs typeface="Times New Roman" panose="02020603050405020304" pitchFamily="18" charset="0"/>
              </a:rPr>
              <a:t>Student ID:2131344</a:t>
            </a:r>
          </a:p>
          <a:p>
            <a:pPr algn="r"/>
            <a:r>
              <a:rPr lang="en-IN" b="1" dirty="0">
                <a:latin typeface="Times New Roman" panose="02020603050405020304" pitchFamily="18" charset="0"/>
                <a:cs typeface="Times New Roman" panose="02020603050405020304" pitchFamily="18" charset="0"/>
              </a:rPr>
              <a:t>Lecturer Name: Natalie Brailsford </a:t>
            </a:r>
          </a:p>
        </p:txBody>
      </p:sp>
    </p:spTree>
    <p:extLst>
      <p:ext uri="{BB962C8B-B14F-4D97-AF65-F5344CB8AC3E}">
        <p14:creationId xmlns:p14="http://schemas.microsoft.com/office/powerpoint/2010/main" val="15174294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AFB67E-BAF6-5C99-05F9-974A3E4509DA}"/>
              </a:ext>
            </a:extLst>
          </p:cNvPr>
          <p:cNvSpPr>
            <a:spLocks noGrp="1"/>
          </p:cNvSpPr>
          <p:nvPr>
            <p:ph type="title"/>
          </p:nvPr>
        </p:nvSpPr>
        <p:spPr>
          <a:xfrm>
            <a:off x="686834" y="1153572"/>
            <a:ext cx="3200400" cy="4461163"/>
          </a:xfrm>
        </p:spPr>
        <p:txBody>
          <a:bodyPr>
            <a:normAutofit/>
          </a:bodyPr>
          <a:lstStyle/>
          <a:p>
            <a:r>
              <a:rPr lang="en-IN" sz="4100" b="1">
                <a:solidFill>
                  <a:srgbClr val="FFFFFF"/>
                </a:solidFill>
                <a:effectLst/>
                <a:latin typeface="Times New Roman" panose="02020603050405020304" pitchFamily="18" charset="0"/>
                <a:ea typeface="Calibri" panose="020F0502020204030204" pitchFamily="34" charset="0"/>
              </a:rPr>
              <a:t>Introduction - Overview of the Theme</a:t>
            </a:r>
            <a:endParaRPr lang="en-IN"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2638CEA-19EF-356C-6B86-7952A38EC5FB}"/>
              </a:ext>
            </a:extLst>
          </p:cNvPr>
          <p:cNvSpPr>
            <a:spLocks noGrp="1"/>
          </p:cNvSpPr>
          <p:nvPr>
            <p:ph idx="1"/>
          </p:nvPr>
        </p:nvSpPr>
        <p:spPr>
          <a:xfrm>
            <a:off x="4447308" y="591344"/>
            <a:ext cx="6906491" cy="5585619"/>
          </a:xfrm>
        </p:spPr>
        <p:txBody>
          <a:bodyPr anchor="ctr">
            <a:normAutofit/>
          </a:bodyPr>
          <a:lstStyle/>
          <a:p>
            <a:pPr marL="0" indent="0">
              <a:spcAft>
                <a:spcPts val="1000"/>
              </a:spcAft>
              <a:buNone/>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Selected Topic: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Tourism and hospitality and artificial intelligence (AI).</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spcAft>
                <a:spcPts val="10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AI refers to machines that mimic human intelligence to perform such operations as thinking, learning, and decision-making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Doborjeh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2022).</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spcAft>
                <a:spcPts val="1000"/>
              </a:spcAft>
              <a:buNone/>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Importance &amp; Relevance: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AI empowers personalized experiences, efficiency, and new sources of revenue in hospitality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Hotel operations and guests' service increasingly involve such tools and techniques including chatbots, predictive analysis, and automation (Ashton,  2021).</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spcAft>
                <a:spcPts val="1000"/>
              </a:spcAft>
              <a:buNone/>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Industrial Context</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hospitality industry is a competitive and service-intensive one, and technology, and AI in general, is therefore critical in attaining competitive edge.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IN" sz="1800" dirty="0"/>
          </a:p>
        </p:txBody>
      </p:sp>
    </p:spTree>
    <p:extLst>
      <p:ext uri="{BB962C8B-B14F-4D97-AF65-F5344CB8AC3E}">
        <p14:creationId xmlns:p14="http://schemas.microsoft.com/office/powerpoint/2010/main" val="42862962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6AEB67-B689-CBDD-D167-FAA5EEFD402A}"/>
              </a:ext>
            </a:extLst>
          </p:cNvPr>
          <p:cNvSpPr>
            <a:spLocks noGrp="1"/>
          </p:cNvSpPr>
          <p:nvPr>
            <p:ph type="title"/>
          </p:nvPr>
        </p:nvSpPr>
        <p:spPr>
          <a:xfrm>
            <a:off x="686834" y="1153572"/>
            <a:ext cx="3200400" cy="4461163"/>
          </a:xfrm>
        </p:spPr>
        <p:txBody>
          <a:bodyPr>
            <a:normAutofit/>
          </a:bodyPr>
          <a:lstStyle/>
          <a:p>
            <a:r>
              <a:rPr lang="en-IN" b="1" dirty="0">
                <a:solidFill>
                  <a:srgbClr val="FFFFFF"/>
                </a:solidFill>
                <a:effectLst/>
                <a:latin typeface="Times New Roman" panose="02020603050405020304" pitchFamily="18" charset="0"/>
                <a:ea typeface="Calibri" panose="020F0502020204030204" pitchFamily="34" charset="0"/>
              </a:rPr>
              <a:t>Industry Background</a:t>
            </a:r>
            <a:endParaRPr lang="en-IN"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8C0CB6C-DBFF-0031-007A-C5A390225BD9}"/>
              </a:ext>
            </a:extLst>
          </p:cNvPr>
          <p:cNvSpPr>
            <a:spLocks noGrp="1"/>
          </p:cNvSpPr>
          <p:nvPr>
            <p:ph idx="1"/>
          </p:nvPr>
        </p:nvSpPr>
        <p:spPr>
          <a:xfrm>
            <a:off x="4447308" y="591344"/>
            <a:ext cx="6906491" cy="5585619"/>
          </a:xfrm>
        </p:spPr>
        <p:txBody>
          <a:bodyPr anchor="ctr">
            <a:normAutofit/>
          </a:bodyPr>
          <a:lstStyle/>
          <a:p>
            <a:pPr marL="0" indent="0">
              <a:spcAft>
                <a:spcPts val="1000"/>
              </a:spcAft>
              <a:buNone/>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Tourism and Hospitality Industry: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spcAft>
                <a:spcPts val="10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 multi-trillion-dollar global economy sustained through visitor enjoyment and pleasure.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spcAft>
                <a:spcPts val="1000"/>
              </a:spcAft>
              <a:buNone/>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Tech Transformation</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spcAft>
                <a:spcPts val="10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growing demand for individualized, omnichannel experiences makes AI a necessity for driving guests' experiences and service delivery (Ghosh, Ness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Salunkhe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2024)</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spcAft>
                <a:spcPts val="1000"/>
              </a:spcAft>
              <a:buNone/>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AI Impact Areas: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Customer service: AI chatbots and virtual assistants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Operational Efficiency: AI streamlines bookings, check-ins, and maintenance processes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spcAft>
                <a:spcPts val="10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Personalization: Personalized experiences and visitor marketing via machine algorithms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IN" sz="1800" dirty="0"/>
          </a:p>
        </p:txBody>
      </p:sp>
    </p:spTree>
    <p:extLst>
      <p:ext uri="{BB962C8B-B14F-4D97-AF65-F5344CB8AC3E}">
        <p14:creationId xmlns:p14="http://schemas.microsoft.com/office/powerpoint/2010/main" val="10155446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E3F9F9-FD98-61E0-9287-997D45F21D5C}"/>
              </a:ext>
            </a:extLst>
          </p:cNvPr>
          <p:cNvSpPr>
            <a:spLocks noGrp="1"/>
          </p:cNvSpPr>
          <p:nvPr>
            <p:ph type="title"/>
          </p:nvPr>
        </p:nvSpPr>
        <p:spPr>
          <a:xfrm>
            <a:off x="645065" y="1463040"/>
            <a:ext cx="3796306" cy="2690949"/>
          </a:xfrm>
        </p:spPr>
        <p:txBody>
          <a:bodyPr anchor="t">
            <a:normAutofit/>
          </a:bodyPr>
          <a:lstStyle/>
          <a:p>
            <a:r>
              <a:rPr lang="en-IN" b="1">
                <a:effectLst/>
                <a:latin typeface="Times New Roman" panose="02020603050405020304" pitchFamily="18" charset="0"/>
                <a:ea typeface="Calibri" panose="020F0502020204030204" pitchFamily="34" charset="0"/>
              </a:rPr>
              <a:t>Literature Review - Key Theories and Concepts</a:t>
            </a:r>
            <a:endParaRPr lang="en-IN"/>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Content Placeholder 2">
            <a:extLst>
              <a:ext uri="{FF2B5EF4-FFF2-40B4-BE49-F238E27FC236}">
                <a16:creationId xmlns:a16="http://schemas.microsoft.com/office/drawing/2014/main" id="{DCDE6AB7-D3C5-DE08-18C4-8A4613E6E68C}"/>
              </a:ext>
            </a:extLst>
          </p:cNvPr>
          <p:cNvSpPr>
            <a:spLocks noGrp="1"/>
          </p:cNvSpPr>
          <p:nvPr>
            <p:ph idx="1"/>
          </p:nvPr>
        </p:nvSpPr>
        <p:spPr>
          <a:xfrm>
            <a:off x="5343374" y="893871"/>
            <a:ext cx="5542387" cy="4300447"/>
          </a:xfrm>
        </p:spPr>
        <p:txBody>
          <a:bodyPr anchor="t">
            <a:noAutofit/>
          </a:bodyPr>
          <a:lstStyle/>
          <a:p>
            <a:pPr marL="0" indent="0">
              <a:spcAft>
                <a:spcPts val="10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AI helps in personalized service in guests’ behavior and preference trends.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spcAft>
                <a:spcPts val="1000"/>
              </a:spcAft>
              <a:buNone/>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Predictive Analytics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spcAft>
                <a:spcPts val="10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AI handles information processing in demand trends forecasting, occupancy, and guests' needs (Henriques, and Pereira, 2024).</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spcAft>
                <a:spcPts val="1000"/>
              </a:spcAft>
              <a:buNone/>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Automation</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spcAft>
                <a:spcPts val="10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Daily routine operations such as check-ins/check-outs are performed through AI, cutting down both time and manpower expense.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spcAft>
                <a:spcPts val="1000"/>
              </a:spcAft>
              <a:buNone/>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Sentiment Analysis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AI processes feedback and review in a quest to gauge satisfaction and identify improvement areas.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1800" dirty="0"/>
          </a:p>
        </p:txBody>
      </p:sp>
    </p:spTree>
    <p:extLst>
      <p:ext uri="{BB962C8B-B14F-4D97-AF65-F5344CB8AC3E}">
        <p14:creationId xmlns:p14="http://schemas.microsoft.com/office/powerpoint/2010/main" val="27471967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F8EC3383-2C2D-282C-45F7-73EDB573D17F}"/>
              </a:ext>
            </a:extLst>
          </p:cNvPr>
          <p:cNvSpPr>
            <a:spLocks noGrp="1"/>
          </p:cNvSpPr>
          <p:nvPr>
            <p:ph type="title"/>
          </p:nvPr>
        </p:nvSpPr>
        <p:spPr>
          <a:xfrm>
            <a:off x="640080" y="1243013"/>
            <a:ext cx="3855720" cy="4371974"/>
          </a:xfrm>
        </p:spPr>
        <p:txBody>
          <a:bodyPr>
            <a:normAutofit/>
          </a:bodyPr>
          <a:lstStyle/>
          <a:p>
            <a:r>
              <a:rPr lang="en-IN" sz="3600" b="1">
                <a:solidFill>
                  <a:schemeClr val="tx2"/>
                </a:solidFill>
                <a:effectLst/>
                <a:latin typeface="Times New Roman" panose="02020603050405020304" pitchFamily="18" charset="0"/>
                <a:ea typeface="Calibri" panose="020F0502020204030204" pitchFamily="34" charset="0"/>
              </a:rPr>
              <a:t>Literature Review - Latest Findings</a:t>
            </a:r>
            <a:endParaRPr lang="en-IN" sz="3600">
              <a:solidFill>
                <a:schemeClr val="tx2"/>
              </a:solidFill>
            </a:endParaRPr>
          </a:p>
        </p:txBody>
      </p:sp>
      <p:sp>
        <p:nvSpPr>
          <p:cNvPr id="3" name="Content Placeholder 2">
            <a:extLst>
              <a:ext uri="{FF2B5EF4-FFF2-40B4-BE49-F238E27FC236}">
                <a16:creationId xmlns:a16="http://schemas.microsoft.com/office/drawing/2014/main" id="{00F598AE-8E70-41C4-1AB7-3FEFEFF2B2AD}"/>
              </a:ext>
            </a:extLst>
          </p:cNvPr>
          <p:cNvSpPr>
            <a:spLocks noGrp="1"/>
          </p:cNvSpPr>
          <p:nvPr>
            <p:ph idx="1"/>
          </p:nvPr>
        </p:nvSpPr>
        <p:spPr>
          <a:xfrm>
            <a:off x="5486401" y="993604"/>
            <a:ext cx="6568751" cy="5230368"/>
          </a:xfrm>
        </p:spPr>
        <p:txBody>
          <a:bodyPr anchor="ctr">
            <a:noAutofit/>
          </a:bodyPr>
          <a:lstStyle/>
          <a:p>
            <a:pPr marL="0" indent="0">
              <a:spcAft>
                <a:spcPts val="1000"/>
              </a:spcAft>
              <a:buNone/>
            </a:pPr>
            <a:r>
              <a:rPr lang="en-US" sz="1800" b="1"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Higher Customer Satisfaction:</a:t>
            </a:r>
            <a:endParaRPr lang="en-IN" sz="18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1000"/>
              </a:spcAft>
            </a:pPr>
            <a:r>
              <a:rPr lang="en-US" sz="18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AI enables rapid, personalized experiences for consumers (e.g., chatbots, virtual concierges)</a:t>
            </a:r>
            <a:endParaRPr lang="en-IN" sz="18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spcAft>
                <a:spcPts val="1000"/>
              </a:spcAft>
              <a:buNone/>
            </a:pPr>
            <a:r>
              <a:rPr lang="en-US" sz="1800" b="1"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Cost Cutting</a:t>
            </a:r>
            <a:endParaRPr lang="en-IN" sz="18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1000"/>
              </a:spcAft>
            </a:pPr>
            <a:r>
              <a:rPr lang="en-US" sz="18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Automation keeps manpower expenses down, and AI-powered predictive maintenance reduces failure-related expenses.</a:t>
            </a:r>
            <a:endParaRPr lang="en-IN" sz="18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spcAft>
                <a:spcPts val="1000"/>
              </a:spcAft>
              <a:buNone/>
            </a:pPr>
            <a:r>
              <a:rPr lang="en-US" sz="1800" b="1"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Adoption Challenges</a:t>
            </a:r>
            <a:endParaRPr lang="en-IN" sz="18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1000"/>
              </a:spcAft>
            </a:pPr>
            <a:r>
              <a:rPr lang="en-US" sz="18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High installation expenses, loss of jobs, and information privacy concerns have long been deterrents.</a:t>
            </a:r>
            <a:endParaRPr lang="en-IN" sz="18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spcAft>
                <a:spcPts val="1000"/>
              </a:spcAft>
              <a:buNone/>
            </a:pPr>
            <a:r>
              <a:rPr lang="en-US" sz="1800" b="1"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The future</a:t>
            </a:r>
            <a:endParaRPr lang="en-IN" sz="18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1000"/>
              </a:spcAft>
            </a:pPr>
            <a:r>
              <a:rPr lang="en-US" sz="18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The role played by AI will become increasingly important, with NLP and machine learning both developing immensely (</a:t>
            </a:r>
            <a:r>
              <a:rPr lang="en-US" sz="1800" dirty="0" err="1">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Alqahtani</a:t>
            </a:r>
            <a:r>
              <a:rPr lang="en-US" sz="18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 et al., 2023).</a:t>
            </a:r>
            <a:endParaRPr lang="en-IN" sz="18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1800" dirty="0">
              <a:solidFill>
                <a:schemeClr val="tx2"/>
              </a:solidFill>
            </a:endParaRPr>
          </a:p>
        </p:txBody>
      </p:sp>
    </p:spTree>
    <p:extLst>
      <p:ext uri="{BB962C8B-B14F-4D97-AF65-F5344CB8AC3E}">
        <p14:creationId xmlns:p14="http://schemas.microsoft.com/office/powerpoint/2010/main" val="3354611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33" name="Arc 103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B47F5D7-FE7F-2E59-3FB6-A683A798BDC7}"/>
              </a:ext>
            </a:extLst>
          </p:cNvPr>
          <p:cNvSpPr>
            <a:spLocks noGrp="1"/>
          </p:cNvSpPr>
          <p:nvPr>
            <p:ph type="title"/>
          </p:nvPr>
        </p:nvSpPr>
        <p:spPr>
          <a:xfrm>
            <a:off x="5894962" y="479493"/>
            <a:ext cx="5458838" cy="1325563"/>
          </a:xfrm>
        </p:spPr>
        <p:txBody>
          <a:bodyPr>
            <a:normAutofit/>
          </a:bodyPr>
          <a:lstStyle/>
          <a:p>
            <a:r>
              <a:rPr lang="en-IN" b="1">
                <a:effectLst/>
                <a:latin typeface="Times New Roman" panose="02020603050405020304" pitchFamily="18" charset="0"/>
                <a:ea typeface="Calibri" panose="020F0502020204030204" pitchFamily="34" charset="0"/>
              </a:rPr>
              <a:t>Method - Research Approach</a:t>
            </a:r>
            <a:endParaRPr lang="en-IN"/>
          </a:p>
        </p:txBody>
      </p:sp>
      <p:sp>
        <p:nvSpPr>
          <p:cNvPr id="1035" name="Freeform: Shape 103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Artificial Intelligence (AI) In ...">
            <a:extLst>
              <a:ext uri="{FF2B5EF4-FFF2-40B4-BE49-F238E27FC236}">
                <a16:creationId xmlns:a16="http://schemas.microsoft.com/office/drawing/2014/main" id="{66171623-7C4A-DFF2-2612-E6289053DB3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3182" y="1554916"/>
            <a:ext cx="4777381" cy="357842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B258526-FEDE-E794-9D6A-5570DF7788D9}"/>
              </a:ext>
            </a:extLst>
          </p:cNvPr>
          <p:cNvSpPr>
            <a:spLocks noGrp="1"/>
          </p:cNvSpPr>
          <p:nvPr>
            <p:ph idx="1"/>
          </p:nvPr>
        </p:nvSpPr>
        <p:spPr>
          <a:xfrm>
            <a:off x="6286848" y="2452178"/>
            <a:ext cx="5458838" cy="2578226"/>
          </a:xfrm>
        </p:spPr>
        <p:txBody>
          <a:bodyPr>
            <a:normAutofit/>
          </a:bodyPr>
          <a:lstStyle/>
          <a:p>
            <a:pPr marL="0" indent="0">
              <a:spcAft>
                <a:spcPts val="1000"/>
              </a:spcAft>
              <a:buNone/>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Methodology: Secondary data analysis.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Analyzing academic and case studies, and industry reports about AI in hospitality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spcAft>
                <a:spcPts val="1000"/>
              </a:spcAft>
              <a:buNone/>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Focus Areas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use of AI in tourism and hospitality in individualization, operational efficiency, and service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1800" dirty="0"/>
          </a:p>
        </p:txBody>
      </p:sp>
    </p:spTree>
    <p:extLst>
      <p:ext uri="{BB962C8B-B14F-4D97-AF65-F5344CB8AC3E}">
        <p14:creationId xmlns:p14="http://schemas.microsoft.com/office/powerpoint/2010/main" val="38990368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FB9A5B6-EF25-F683-FCC2-21490F2C2982}"/>
              </a:ext>
            </a:extLst>
          </p:cNvPr>
          <p:cNvSpPr>
            <a:spLocks noGrp="1"/>
          </p:cNvSpPr>
          <p:nvPr>
            <p:ph type="title"/>
          </p:nvPr>
        </p:nvSpPr>
        <p:spPr>
          <a:xfrm>
            <a:off x="838200" y="1412488"/>
            <a:ext cx="2899189" cy="4363844"/>
          </a:xfrm>
        </p:spPr>
        <p:txBody>
          <a:bodyPr anchor="t">
            <a:normAutofit/>
          </a:bodyPr>
          <a:lstStyle/>
          <a:p>
            <a:r>
              <a:rPr lang="en-IN" sz="4000" b="1">
                <a:solidFill>
                  <a:srgbClr val="FFFFFF"/>
                </a:solidFill>
                <a:effectLst/>
                <a:latin typeface="Times New Roman" panose="02020603050405020304" pitchFamily="18" charset="0"/>
                <a:ea typeface="Calibri" panose="020F0502020204030204" pitchFamily="34" charset="0"/>
              </a:rPr>
              <a:t>Theme Impact Analysis - PESTEL Framework</a:t>
            </a:r>
            <a:endParaRPr lang="en-IN" sz="4000">
              <a:solidFill>
                <a:srgbClr val="FFFFFF"/>
              </a:solidFill>
            </a:endParaRPr>
          </a:p>
        </p:txBody>
      </p:sp>
      <p:sp>
        <p:nvSpPr>
          <p:cNvPr id="3" name="Content Placeholder 2">
            <a:extLst>
              <a:ext uri="{FF2B5EF4-FFF2-40B4-BE49-F238E27FC236}">
                <a16:creationId xmlns:a16="http://schemas.microsoft.com/office/drawing/2014/main" id="{404ABF17-721D-3C3E-D204-2FE25CA800CF}"/>
              </a:ext>
            </a:extLst>
          </p:cNvPr>
          <p:cNvSpPr>
            <a:spLocks noGrp="1"/>
          </p:cNvSpPr>
          <p:nvPr>
            <p:ph sz="half" idx="1"/>
          </p:nvPr>
        </p:nvSpPr>
        <p:spPr>
          <a:xfrm>
            <a:off x="4059050" y="135293"/>
            <a:ext cx="4059047" cy="5747657"/>
          </a:xfrm>
        </p:spPr>
        <p:txBody>
          <a:bodyPr>
            <a:noAutofit/>
          </a:bodyPr>
          <a:lstStyle/>
          <a:p>
            <a:pPr algn="just">
              <a:spcAft>
                <a:spcPts val="1000"/>
              </a:spcAft>
            </a:pPr>
            <a:r>
              <a:rPr lang="en-US" sz="1300" b="1" dirty="0">
                <a:effectLst/>
                <a:latin typeface="Times New Roman" panose="02020603050405020304" pitchFamily="18" charset="0"/>
                <a:ea typeface="Calibri" panose="020F0502020204030204" pitchFamily="34" charset="0"/>
                <a:cs typeface="Times New Roman" panose="02020603050405020304" pitchFamily="18" charset="0"/>
              </a:rPr>
              <a:t>Political</a:t>
            </a:r>
            <a:endParaRPr lang="en-IN" sz="1300" dirty="0">
              <a:effectLst/>
              <a:latin typeface="Times New Roman" panose="02020603050405020304" pitchFamily="18" charset="0"/>
              <a:ea typeface="Calibri" panose="020F0502020204030204" pitchFamily="34" charset="0"/>
              <a:cs typeface="Times New Roman" panose="02020603050405020304" pitchFamily="18" charset="0"/>
            </a:endParaRPr>
          </a:p>
          <a:p>
            <a:pPr lvl="1" algn="just">
              <a:spcAft>
                <a:spcPts val="1000"/>
              </a:spcAft>
            </a:pPr>
            <a:r>
              <a:rPr lang="en-US" sz="1300" dirty="0">
                <a:effectLst/>
                <a:latin typeface="Times New Roman" panose="02020603050405020304" pitchFamily="18" charset="0"/>
                <a:ea typeface="Calibri" panose="020F0502020204030204" pitchFamily="34" charset="0"/>
                <a:cs typeface="Times New Roman" panose="02020603050405020304" pitchFamily="18" charset="0"/>
              </a:rPr>
              <a:t>Data Protection Laws: GDPR and similar legislation have a bearing on AI in hospitality and its processing of guests' data</a:t>
            </a:r>
            <a:endParaRPr lang="en-IN" sz="1300" dirty="0">
              <a:latin typeface="Times New Roman" panose="02020603050405020304" pitchFamily="18" charset="0"/>
              <a:ea typeface="Calibri" panose="020F0502020204030204" pitchFamily="34" charset="0"/>
              <a:cs typeface="Times New Roman" panose="02020603050405020304" pitchFamily="18" charset="0"/>
            </a:endParaRPr>
          </a:p>
          <a:p>
            <a:pPr lvl="1" algn="just">
              <a:spcAft>
                <a:spcPts val="1000"/>
              </a:spcAft>
            </a:pPr>
            <a:r>
              <a:rPr lang="en-US" sz="1300" dirty="0">
                <a:effectLst/>
                <a:latin typeface="Times New Roman" panose="02020603050405020304" pitchFamily="18" charset="0"/>
                <a:ea typeface="Calibri" panose="020F0502020204030204" pitchFamily="34" charset="0"/>
                <a:cs typeface="Times New Roman" panose="02020603050405020304" pitchFamily="18" charset="0"/>
              </a:rPr>
              <a:t>Government Policies: Government policies promote technology use with grants, incentives in terms of taxes, and funding for innovation for AI in tourism and hospitality (Sharma. Et al., 2024).</a:t>
            </a:r>
            <a:endParaRPr lang="en-IN" sz="13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1000"/>
              </a:spcAft>
            </a:pPr>
            <a:r>
              <a:rPr lang="en-US" sz="1300" b="1" dirty="0">
                <a:effectLst/>
                <a:latin typeface="Times New Roman" panose="02020603050405020304" pitchFamily="18" charset="0"/>
                <a:ea typeface="Calibri" panose="020F0502020204030204" pitchFamily="34" charset="0"/>
                <a:cs typeface="Times New Roman" panose="02020603050405020304" pitchFamily="18" charset="0"/>
              </a:rPr>
              <a:t>Economical</a:t>
            </a:r>
            <a:endParaRPr lang="en-IN" sz="1300" dirty="0">
              <a:effectLst/>
              <a:latin typeface="Times New Roman" panose="02020603050405020304" pitchFamily="18" charset="0"/>
              <a:ea typeface="Calibri" panose="020F0502020204030204" pitchFamily="34" charset="0"/>
              <a:cs typeface="Times New Roman" panose="02020603050405020304" pitchFamily="18" charset="0"/>
            </a:endParaRPr>
          </a:p>
          <a:p>
            <a:pPr lvl="1" algn="just">
              <a:spcAft>
                <a:spcPts val="1000"/>
              </a:spcAft>
            </a:pPr>
            <a:r>
              <a:rPr lang="en-US" sz="1300" dirty="0">
                <a:effectLst/>
                <a:latin typeface="Times New Roman" panose="02020603050405020304" pitchFamily="18" charset="0"/>
                <a:ea typeface="Calibri" panose="020F0502020204030204" pitchFamily="34" charset="0"/>
                <a:cs typeface="Times New Roman" panose="02020603050405020304" pitchFamily="18" charset="0"/>
              </a:rPr>
              <a:t>Initial Investment: There is a significant installation expense when one considers taking AI, but ROI is high in the long run.</a:t>
            </a:r>
            <a:endParaRPr lang="en-IN" sz="1300" dirty="0">
              <a:effectLst/>
              <a:latin typeface="Times New Roman" panose="02020603050405020304" pitchFamily="18" charset="0"/>
              <a:ea typeface="Calibri" panose="020F0502020204030204" pitchFamily="34" charset="0"/>
              <a:cs typeface="Times New Roman" panose="02020603050405020304" pitchFamily="18" charset="0"/>
            </a:endParaRPr>
          </a:p>
          <a:p>
            <a:pPr lvl="1" algn="just">
              <a:spcAft>
                <a:spcPts val="1000"/>
              </a:spcAft>
            </a:pPr>
            <a:r>
              <a:rPr lang="en-US" sz="1300" dirty="0">
                <a:effectLst/>
                <a:latin typeface="Times New Roman" panose="02020603050405020304" pitchFamily="18" charset="0"/>
                <a:ea typeface="Calibri" panose="020F0502020204030204" pitchFamily="34" charset="0"/>
                <a:cs typeface="Times New Roman" panose="02020603050405020304" pitchFamily="18" charset="0"/>
              </a:rPr>
              <a:t>Cost Effectiveness: AI reduces operational costs through automation of processes including checking in, queries, and maintenance scheduling.</a:t>
            </a:r>
            <a:endParaRPr lang="en-IN" sz="13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1000"/>
              </a:spcAft>
            </a:pPr>
            <a:r>
              <a:rPr lang="en-US" sz="1300" b="1" dirty="0">
                <a:effectLst/>
                <a:latin typeface="Times New Roman" panose="02020603050405020304" pitchFamily="18" charset="0"/>
                <a:ea typeface="Calibri" panose="020F0502020204030204" pitchFamily="34" charset="0"/>
                <a:cs typeface="Times New Roman" panose="02020603050405020304" pitchFamily="18" charset="0"/>
              </a:rPr>
              <a:t>Social</a:t>
            </a:r>
            <a:endParaRPr lang="en-IN" sz="1300" dirty="0">
              <a:effectLst/>
              <a:latin typeface="Times New Roman" panose="02020603050405020304" pitchFamily="18" charset="0"/>
              <a:ea typeface="Calibri" panose="020F0502020204030204" pitchFamily="34" charset="0"/>
              <a:cs typeface="Times New Roman" panose="02020603050405020304" pitchFamily="18" charset="0"/>
            </a:endParaRPr>
          </a:p>
          <a:p>
            <a:pPr lvl="1" algn="just">
              <a:spcAft>
                <a:spcPts val="1000"/>
              </a:spcAft>
            </a:pPr>
            <a:r>
              <a:rPr lang="en-US" sz="1300" dirty="0">
                <a:effectLst/>
                <a:latin typeface="Times New Roman" panose="02020603050405020304" pitchFamily="18" charset="0"/>
                <a:ea typeface="Calibri" panose="020F0502020204030204" pitchFamily="34" charset="0"/>
                <a:cs typeface="Times New Roman" panose="02020603050405020304" pitchFamily="18" charset="0"/>
              </a:rPr>
              <a:t>Customer Expectation: Customers increasingly require personalized, technology-facilitated service. AI empowers them to respond with such demand in terms of personalized service and smart hospitality service (Tuan,  2022).</a:t>
            </a:r>
            <a:endParaRPr lang="en-IN" sz="1300" dirty="0">
              <a:effectLst/>
              <a:latin typeface="Times New Roman" panose="02020603050405020304" pitchFamily="18" charset="0"/>
              <a:ea typeface="Calibri" panose="020F0502020204030204" pitchFamily="34" charset="0"/>
              <a:cs typeface="Times New Roman" panose="02020603050405020304" pitchFamily="18" charset="0"/>
            </a:endParaRPr>
          </a:p>
          <a:p>
            <a:pPr lvl="1" algn="just">
              <a:spcAft>
                <a:spcPts val="1000"/>
              </a:spcAft>
            </a:pPr>
            <a:r>
              <a:rPr lang="en-US" sz="1300" dirty="0">
                <a:effectLst/>
                <a:latin typeface="Times New Roman" panose="02020603050405020304" pitchFamily="18" charset="0"/>
                <a:ea typeface="Calibri" panose="020F0502020204030204" pitchFamily="34" charset="0"/>
                <a:cs typeface="Times New Roman" panose="02020603050405020304" pitchFamily="18" charset="0"/>
              </a:rPr>
              <a:t>Displacement of Jobs: AI assuming jobs, particularly in face-to-face contact jobs, can have a bearing on workforce morale and acceptance in society.</a:t>
            </a:r>
            <a:endParaRPr lang="en-IN" sz="1300" dirty="0">
              <a:effectLst/>
              <a:latin typeface="Times New Roman" panose="02020603050405020304" pitchFamily="18" charset="0"/>
              <a:ea typeface="Calibri" panose="020F0502020204030204" pitchFamily="34" charset="0"/>
              <a:cs typeface="Times New Roman" panose="02020603050405020304" pitchFamily="18" charset="0"/>
            </a:endParaRP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B8DC6A0D-49E7-0622-3A77-D0593A6FC192}"/>
              </a:ext>
            </a:extLst>
          </p:cNvPr>
          <p:cNvSpPr>
            <a:spLocks noGrp="1"/>
          </p:cNvSpPr>
          <p:nvPr>
            <p:ph sz="half" idx="2"/>
          </p:nvPr>
        </p:nvSpPr>
        <p:spPr>
          <a:xfrm>
            <a:off x="8220276" y="13995"/>
            <a:ext cx="3853536" cy="6494106"/>
          </a:xfrm>
        </p:spPr>
        <p:txBody>
          <a:bodyPr>
            <a:noAutofit/>
          </a:bodyPr>
          <a:lstStyle/>
          <a:p>
            <a:pPr algn="just">
              <a:spcAft>
                <a:spcPts val="1000"/>
              </a:spcAft>
            </a:pPr>
            <a:r>
              <a:rPr lang="en-US" sz="1300" b="1" dirty="0">
                <a:effectLst/>
                <a:latin typeface="Times New Roman" panose="02020603050405020304" pitchFamily="18" charset="0"/>
                <a:ea typeface="Calibri" panose="020F0502020204030204" pitchFamily="34" charset="0"/>
                <a:cs typeface="Times New Roman" panose="02020603050405020304" pitchFamily="18" charset="0"/>
              </a:rPr>
              <a:t>Technical</a:t>
            </a:r>
            <a:endParaRPr lang="en-IN" sz="1300" dirty="0">
              <a:effectLst/>
              <a:latin typeface="Times New Roman" panose="02020603050405020304" pitchFamily="18" charset="0"/>
              <a:ea typeface="Calibri" panose="020F0502020204030204" pitchFamily="34" charset="0"/>
              <a:cs typeface="Times New Roman" panose="02020603050405020304" pitchFamily="18" charset="0"/>
            </a:endParaRPr>
          </a:p>
          <a:p>
            <a:pPr lvl="1" algn="just">
              <a:spcAft>
                <a:spcPts val="1000"/>
              </a:spcAft>
            </a:pPr>
            <a:r>
              <a:rPr lang="en-US" sz="1300" dirty="0">
                <a:effectLst/>
                <a:latin typeface="Times New Roman" panose="02020603050405020304" pitchFamily="18" charset="0"/>
                <a:ea typeface="Calibri" panose="020F0502020204030204" pitchFamily="34" charset="0"/>
                <a:cs typeface="Times New Roman" panose="02020603050405020304" pitchFamily="18" charset="0"/>
              </a:rPr>
              <a:t>AI Innovations: On an ongoing basis, artificial intelligence, robotic engineering, and language processing refresh AI capabilities in hospitality.</a:t>
            </a:r>
            <a:endParaRPr lang="en-IN" sz="1300" dirty="0">
              <a:effectLst/>
              <a:latin typeface="Times New Roman" panose="02020603050405020304" pitchFamily="18" charset="0"/>
              <a:ea typeface="Calibri" panose="020F0502020204030204" pitchFamily="34" charset="0"/>
              <a:cs typeface="Times New Roman" panose="02020603050405020304" pitchFamily="18" charset="0"/>
            </a:endParaRPr>
          </a:p>
          <a:p>
            <a:pPr lvl="1" algn="just">
              <a:spcAft>
                <a:spcPts val="1000"/>
              </a:spcAft>
            </a:pPr>
            <a:r>
              <a:rPr lang="en-US" sz="1300" dirty="0">
                <a:effectLst/>
                <a:latin typeface="Times New Roman" panose="02020603050405020304" pitchFamily="18" charset="0"/>
                <a:ea typeface="Calibri" panose="020F0502020204030204" pitchFamily="34" charset="0"/>
                <a:cs typeface="Times New Roman" panose="02020603050405020304" pitchFamily="18" charset="0"/>
              </a:rPr>
              <a:t>IoT Integration: Integration with AI and the Internet of Things (IoT) enables hotels to deliver sophisticated, personalized experiences such as smart rooms and in-room automation (Das, 2023).</a:t>
            </a:r>
            <a:endParaRPr lang="en-IN" sz="13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1000"/>
              </a:spcAft>
            </a:pPr>
            <a:r>
              <a:rPr lang="en-US" sz="1300" b="1" dirty="0">
                <a:effectLst/>
                <a:latin typeface="Times New Roman" panose="02020603050405020304" pitchFamily="18" charset="0"/>
                <a:ea typeface="Calibri" panose="020F0502020204030204" pitchFamily="34" charset="0"/>
                <a:cs typeface="Times New Roman" panose="02020603050405020304" pitchFamily="18" charset="0"/>
              </a:rPr>
              <a:t>Environmental</a:t>
            </a:r>
            <a:endParaRPr lang="en-IN" sz="13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lvl="1" indent="0" algn="just">
              <a:spcAft>
                <a:spcPts val="1000"/>
              </a:spcAft>
              <a:buNone/>
            </a:pPr>
            <a:r>
              <a:rPr lang="en-US" sz="1300" dirty="0">
                <a:latin typeface="Times New Roman" panose="02020603050405020304" pitchFamily="18" charset="0"/>
                <a:ea typeface="Calibri" panose="020F0502020204030204" pitchFamily="34" charset="0"/>
                <a:cs typeface="Times New Roman" panose="02020603050405020304" pitchFamily="18" charset="0"/>
              </a:rPr>
              <a:t>S</a:t>
            </a:r>
            <a:r>
              <a:rPr lang="en-US" sz="1300" dirty="0">
                <a:effectLst/>
                <a:latin typeface="Times New Roman" panose="02020603050405020304" pitchFamily="18" charset="0"/>
                <a:ea typeface="Calibri" panose="020F0502020204030204" pitchFamily="34" charset="0"/>
                <a:cs typeface="Times New Roman" panose="02020603050405020304" pitchFamily="18" charset="0"/>
              </a:rPr>
              <a:t>ustainability: AI can work towards reduced use of energy through efficient use of energy, and hence environmentally sound operations.</a:t>
            </a:r>
            <a:endParaRPr lang="en-IN" sz="1300" dirty="0">
              <a:effectLst/>
              <a:latin typeface="Times New Roman" panose="02020603050405020304" pitchFamily="18" charset="0"/>
              <a:ea typeface="Calibri" panose="020F0502020204030204" pitchFamily="34" charset="0"/>
              <a:cs typeface="Times New Roman" panose="02020603050405020304" pitchFamily="18" charset="0"/>
            </a:endParaRPr>
          </a:p>
          <a:p>
            <a:pPr lvl="1" algn="just">
              <a:spcAft>
                <a:spcPts val="1000"/>
              </a:spcAft>
            </a:pPr>
            <a:r>
              <a:rPr lang="en-US" sz="1300" dirty="0">
                <a:effectLst/>
                <a:latin typeface="Times New Roman" panose="02020603050405020304" pitchFamily="18" charset="0"/>
                <a:ea typeface="Calibri" panose="020F0502020204030204" pitchFamily="34" charset="0"/>
                <a:cs typeface="Times New Roman" panose="02020603050405020304" pitchFamily="18" charset="0"/>
              </a:rPr>
              <a:t>Reduced Waste: AI technology can utilize assets in an efficient manner and simplify supply chains through predictive processes, and hotels can effectively manage through them.</a:t>
            </a:r>
            <a:endParaRPr lang="en-IN" sz="13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1000"/>
              </a:spcAft>
            </a:pPr>
            <a:r>
              <a:rPr lang="en-US" sz="1300" b="1" dirty="0">
                <a:effectLst/>
                <a:latin typeface="Times New Roman" panose="02020603050405020304" pitchFamily="18" charset="0"/>
                <a:ea typeface="Calibri" panose="020F0502020204030204" pitchFamily="34" charset="0"/>
                <a:cs typeface="Times New Roman" panose="02020603050405020304" pitchFamily="18" charset="0"/>
              </a:rPr>
              <a:t>Legal</a:t>
            </a:r>
            <a:endParaRPr lang="en-IN" sz="1300" dirty="0">
              <a:effectLst/>
              <a:latin typeface="Times New Roman" panose="02020603050405020304" pitchFamily="18" charset="0"/>
              <a:ea typeface="Calibri" panose="020F0502020204030204" pitchFamily="34" charset="0"/>
              <a:cs typeface="Times New Roman" panose="02020603050405020304" pitchFamily="18" charset="0"/>
            </a:endParaRPr>
          </a:p>
          <a:p>
            <a:pPr lvl="1" algn="just">
              <a:spcAft>
                <a:spcPts val="1000"/>
              </a:spcAft>
            </a:pPr>
            <a:r>
              <a:rPr lang="en-US" sz="1300" dirty="0">
                <a:effectLst/>
                <a:latin typeface="Times New Roman" panose="02020603050405020304" pitchFamily="18" charset="0"/>
                <a:ea typeface="Calibri" panose="020F0502020204030204" pitchFamily="34" charset="0"/>
                <a:cs typeface="Times New Roman" panose="02020603050405020304" pitchFamily="18" charset="0"/>
              </a:rPr>
              <a:t>Data Protection Laws: AI processing of guests' information must comply with legal frameworks such as GDPR, CCPA, etc., to avoid legal repercussions.</a:t>
            </a:r>
            <a:endParaRPr lang="en-IN" sz="1300" dirty="0">
              <a:effectLst/>
              <a:latin typeface="Times New Roman" panose="02020603050405020304" pitchFamily="18" charset="0"/>
              <a:ea typeface="Calibri" panose="020F0502020204030204" pitchFamily="34" charset="0"/>
              <a:cs typeface="Times New Roman" panose="02020603050405020304" pitchFamily="18" charset="0"/>
            </a:endParaRPr>
          </a:p>
          <a:p>
            <a:pPr lvl="1" algn="just">
              <a:spcAft>
                <a:spcPts val="1000"/>
              </a:spcAft>
            </a:pPr>
            <a:r>
              <a:rPr lang="en-US" sz="1300" dirty="0">
                <a:effectLst/>
                <a:latin typeface="Times New Roman" panose="02020603050405020304" pitchFamily="18" charset="0"/>
                <a:ea typeface="Calibri" panose="020F0502020204030204" pitchFamily="34" charset="0"/>
                <a:cs typeface="Times New Roman" panose="02020603050405020304" pitchFamily="18" charset="0"/>
              </a:rPr>
              <a:t>Workers' and </a:t>
            </a:r>
            <a:r>
              <a:rPr lang="en-US" sz="1300" dirty="0" err="1">
                <a:effectLst/>
                <a:latin typeface="Times New Roman" panose="02020603050405020304" pitchFamily="18" charset="0"/>
                <a:ea typeface="Calibri" panose="020F0502020204030204" pitchFamily="34" charset="0"/>
                <a:cs typeface="Times New Roman" panose="02020603050405020304" pitchFamily="18" charset="0"/>
              </a:rPr>
              <a:t>Labour</a:t>
            </a:r>
            <a:r>
              <a:rPr lang="en-US" sz="1300" dirty="0">
                <a:effectLst/>
                <a:latin typeface="Times New Roman" panose="02020603050405020304" pitchFamily="18" charset="0"/>
                <a:ea typeface="Calibri" panose="020F0502020204030204" pitchFamily="34" charset="0"/>
                <a:cs typeface="Times New Roman" panose="02020603050405020304" pitchFamily="18" charset="0"/>
              </a:rPr>
              <a:t> Laws: There will have to be consideration in terms of legislation for AI work automation, such as workers' welfare and </a:t>
            </a:r>
            <a:r>
              <a:rPr lang="en-US" sz="1300" dirty="0" err="1">
                <a:effectLst/>
                <a:latin typeface="Times New Roman" panose="02020603050405020304" pitchFamily="18" charset="0"/>
                <a:ea typeface="Calibri" panose="020F0502020204030204" pitchFamily="34" charset="0"/>
                <a:cs typeface="Times New Roman" panose="02020603050405020304" pitchFamily="18" charset="0"/>
              </a:rPr>
              <a:t>labour</a:t>
            </a:r>
            <a:r>
              <a:rPr lang="en-US" sz="1300" dirty="0">
                <a:effectLst/>
                <a:latin typeface="Times New Roman" panose="02020603050405020304" pitchFamily="18" charset="0"/>
                <a:ea typeface="Calibri" panose="020F0502020204030204" pitchFamily="34" charset="0"/>
                <a:cs typeface="Times New Roman" panose="02020603050405020304" pitchFamily="18" charset="0"/>
              </a:rPr>
              <a:t> displacements.</a:t>
            </a:r>
            <a:endParaRPr lang="en-IN" sz="13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IN" sz="1300" dirty="0"/>
          </a:p>
        </p:txBody>
      </p:sp>
    </p:spTree>
    <p:extLst>
      <p:ext uri="{BB962C8B-B14F-4D97-AF65-F5344CB8AC3E}">
        <p14:creationId xmlns:p14="http://schemas.microsoft.com/office/powerpoint/2010/main" val="33501194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57" name="Arc 2056">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6A9262-0F18-9FD2-64FB-B199588829B2}"/>
              </a:ext>
            </a:extLst>
          </p:cNvPr>
          <p:cNvSpPr>
            <a:spLocks noGrp="1"/>
          </p:cNvSpPr>
          <p:nvPr>
            <p:ph type="title"/>
          </p:nvPr>
        </p:nvSpPr>
        <p:spPr>
          <a:xfrm>
            <a:off x="5894962" y="479493"/>
            <a:ext cx="5458838" cy="1325563"/>
          </a:xfrm>
        </p:spPr>
        <p:txBody>
          <a:bodyPr>
            <a:normAutofit/>
          </a:bodyPr>
          <a:lstStyle/>
          <a:p>
            <a:r>
              <a:rPr lang="en-IN" sz="4100" b="1">
                <a:effectLst/>
                <a:latin typeface="Times New Roman" panose="02020603050405020304" pitchFamily="18" charset="0"/>
                <a:ea typeface="Calibri" panose="020F0502020204030204" pitchFamily="34" charset="0"/>
              </a:rPr>
              <a:t>Political Factors - Data Privacy and Regulation</a:t>
            </a:r>
            <a:endParaRPr lang="en-IN" sz="4100"/>
          </a:p>
        </p:txBody>
      </p:sp>
      <p:sp>
        <p:nvSpPr>
          <p:cNvPr id="2059" name="Freeform: Shape 2058">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GDPR Compliance Checklist: A Guide for ...">
            <a:extLst>
              <a:ext uri="{FF2B5EF4-FFF2-40B4-BE49-F238E27FC236}">
                <a16:creationId xmlns:a16="http://schemas.microsoft.com/office/drawing/2014/main" id="{BEAC51A3-CE85-AA89-EA7A-DF2FD7A8516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4B0B11F-FD3F-4EDD-E582-77538EE528EC}"/>
              </a:ext>
            </a:extLst>
          </p:cNvPr>
          <p:cNvSpPr>
            <a:spLocks noGrp="1"/>
          </p:cNvSpPr>
          <p:nvPr>
            <p:ph idx="1"/>
          </p:nvPr>
        </p:nvSpPr>
        <p:spPr>
          <a:xfrm>
            <a:off x="5894961" y="1984443"/>
            <a:ext cx="6020231" cy="4192520"/>
          </a:xfrm>
        </p:spPr>
        <p:txBody>
          <a:bodyPr>
            <a:normAutofit/>
          </a:bodyPr>
          <a:lstStyle/>
          <a:p>
            <a:pPr marL="0" indent="0">
              <a:spcAft>
                <a:spcPts val="1000"/>
              </a:spcAft>
              <a:buNone/>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Privacy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AI is dependent on visitor information for individualization, but its privacy must be handled with care.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spcAft>
                <a:spcPts val="1000"/>
              </a:spcAft>
              <a:buNone/>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Laws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Compliance with laws such as GDPR aids in avoiding penalties and maintaining guests' trust intact</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Balancing Personalization with Privacy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1800" dirty="0">
                <a:effectLst/>
                <a:latin typeface="Times New Roman" panose="02020603050405020304" pitchFamily="18" charset="0"/>
                <a:ea typeface="Calibri" panose="020F0502020204030204" pitchFamily="34" charset="0"/>
              </a:rPr>
              <a:t>Personalization must be achieved without compromising data security</a:t>
            </a:r>
            <a:endParaRPr lang="en-IN" sz="1800" dirty="0"/>
          </a:p>
        </p:txBody>
      </p:sp>
    </p:spTree>
    <p:extLst>
      <p:ext uri="{BB962C8B-B14F-4D97-AF65-F5344CB8AC3E}">
        <p14:creationId xmlns:p14="http://schemas.microsoft.com/office/powerpoint/2010/main" val="2556654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06514B-6979-3A51-545E-017C8B153CF3}"/>
              </a:ext>
            </a:extLst>
          </p:cNvPr>
          <p:cNvSpPr>
            <a:spLocks noGrp="1"/>
          </p:cNvSpPr>
          <p:nvPr>
            <p:ph type="title"/>
          </p:nvPr>
        </p:nvSpPr>
        <p:spPr>
          <a:xfrm>
            <a:off x="804672" y="802955"/>
            <a:ext cx="4766330" cy="1454051"/>
          </a:xfrm>
        </p:spPr>
        <p:txBody>
          <a:bodyPr>
            <a:normAutofit/>
          </a:bodyPr>
          <a:lstStyle/>
          <a:p>
            <a:r>
              <a:rPr lang="en-IN" sz="3300" b="1">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Economic Factors - Costs and ROI of AI</a:t>
            </a:r>
            <a:br>
              <a:rPr lang="en-IN" sz="330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br>
            <a:endParaRPr lang="en-IN" sz="3300">
              <a:solidFill>
                <a:schemeClr val="tx2"/>
              </a:solidFill>
            </a:endParaRPr>
          </a:p>
        </p:txBody>
      </p:sp>
      <p:sp>
        <p:nvSpPr>
          <p:cNvPr id="3" name="Content Placeholder 2">
            <a:extLst>
              <a:ext uri="{FF2B5EF4-FFF2-40B4-BE49-F238E27FC236}">
                <a16:creationId xmlns:a16="http://schemas.microsoft.com/office/drawing/2014/main" id="{292DF9BD-229F-DBA2-D98F-D00686F3C741}"/>
              </a:ext>
            </a:extLst>
          </p:cNvPr>
          <p:cNvSpPr>
            <a:spLocks noGrp="1"/>
          </p:cNvSpPr>
          <p:nvPr>
            <p:ph idx="1"/>
          </p:nvPr>
        </p:nvSpPr>
        <p:spPr>
          <a:xfrm>
            <a:off x="429208" y="2421683"/>
            <a:ext cx="5505061" cy="3353476"/>
          </a:xfrm>
        </p:spPr>
        <p:txBody>
          <a:bodyPr anchor="t">
            <a:noAutofit/>
          </a:bodyPr>
          <a:lstStyle/>
          <a:p>
            <a:pPr marL="0" indent="0">
              <a:spcAft>
                <a:spcPts val="1000"/>
              </a:spcAft>
              <a:buNone/>
            </a:pPr>
            <a:r>
              <a:rPr lang="en-US" sz="1800" b="1"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Implementation Costs</a:t>
            </a:r>
            <a:endParaRPr lang="en-IN" sz="18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1000"/>
              </a:spcAft>
            </a:pPr>
            <a:r>
              <a:rPr lang="en-US" sz="18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High initial investments in AI infrastructure and tools</a:t>
            </a:r>
            <a:endParaRPr lang="en-IN" sz="18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spcAft>
                <a:spcPts val="1000"/>
              </a:spcAft>
              <a:buNone/>
            </a:pPr>
            <a:r>
              <a:rPr lang="en-US" sz="1800" b="1"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Long-term ROI</a:t>
            </a:r>
            <a:endParaRPr lang="en-IN" sz="18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1000"/>
              </a:spcAft>
            </a:pPr>
            <a:r>
              <a:rPr lang="en-US" sz="18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AI reduces </a:t>
            </a:r>
            <a:r>
              <a:rPr lang="en-US" sz="1800" dirty="0" err="1">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labour</a:t>
            </a:r>
            <a:r>
              <a:rPr lang="en-US" sz="18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 costs and maximizes operational efficiency, converting into a boost in profitability.</a:t>
            </a:r>
            <a:endParaRPr lang="en-IN" sz="18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spcAft>
                <a:spcPts val="1000"/>
              </a:spcAft>
              <a:buNone/>
            </a:pPr>
            <a:r>
              <a:rPr lang="en-US" sz="1800" b="1"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Revenue </a:t>
            </a:r>
            <a:r>
              <a:rPr lang="en-US" sz="1800" b="1" dirty="0" err="1">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Optimisation</a:t>
            </a:r>
            <a:endParaRPr lang="en-IN" sz="18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1000"/>
              </a:spcAft>
            </a:pPr>
            <a:r>
              <a:rPr lang="en-US" sz="18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AI real-time pricing and personalized discounts drive additional revenue</a:t>
            </a:r>
            <a:endParaRPr lang="en-IN" sz="18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1800" dirty="0">
              <a:solidFill>
                <a:schemeClr val="tx2"/>
              </a:solidFill>
            </a:endParaRPr>
          </a:p>
        </p:txBody>
      </p:sp>
      <p:grpSp>
        <p:nvGrpSpPr>
          <p:cNvPr id="3083" name="Group 308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3084" name="Freeform: Shape 308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Freeform: Shape 308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6" name="Freeform: Shape 308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Freeform: Shape 308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074" name="Picture 2" descr="Measuring ROI for Artificial ...">
            <a:extLst>
              <a:ext uri="{FF2B5EF4-FFF2-40B4-BE49-F238E27FC236}">
                <a16:creationId xmlns:a16="http://schemas.microsoft.com/office/drawing/2014/main" id="{C59232E3-CA36-0079-C6C5-7316F6851C9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08392" y="2773994"/>
            <a:ext cx="4142232" cy="22335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15724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FCC0CB-894A-F47B-D6B1-219616CCD2E9}"/>
              </a:ext>
            </a:extLst>
          </p:cNvPr>
          <p:cNvSpPr>
            <a:spLocks noGrp="1"/>
          </p:cNvSpPr>
          <p:nvPr>
            <p:ph type="title"/>
          </p:nvPr>
        </p:nvSpPr>
        <p:spPr>
          <a:xfrm>
            <a:off x="686834" y="1153572"/>
            <a:ext cx="3200400" cy="4461163"/>
          </a:xfrm>
        </p:spPr>
        <p:txBody>
          <a:bodyPr>
            <a:normAutofit/>
          </a:bodyPr>
          <a:lstStyle/>
          <a:p>
            <a:r>
              <a:rPr lang="en-IN" sz="4100" b="1"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Social Factors - Guest Expectations and AI Adoption</a:t>
            </a:r>
            <a:br>
              <a:rPr lang="en-IN" sz="4100"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br>
            <a:endParaRPr lang="en-IN" sz="41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DF22BA4-797F-79C5-A599-32FBBB98713B}"/>
              </a:ext>
            </a:extLst>
          </p:cNvPr>
          <p:cNvSpPr>
            <a:spLocks noGrp="1"/>
          </p:cNvSpPr>
          <p:nvPr>
            <p:ph idx="1"/>
          </p:nvPr>
        </p:nvSpPr>
        <p:spPr>
          <a:xfrm>
            <a:off x="4447308" y="591344"/>
            <a:ext cx="6906491" cy="5585619"/>
          </a:xfrm>
        </p:spPr>
        <p:txBody>
          <a:bodyPr anchor="ctr">
            <a:normAutofit/>
          </a:bodyPr>
          <a:lstStyle/>
          <a:p>
            <a:pPr marL="0" indent="0">
              <a:spcAft>
                <a:spcPts val="1000"/>
              </a:spcAft>
              <a:buNone/>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Exceptions for Personal</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They demand personalized experiences and real-time, immediate service.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spcAft>
                <a:spcPts val="1000"/>
              </a:spcAft>
              <a:buNone/>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Differing Gener</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Younger guests enjoy AI experiences, but older guests can prefer direct contact (Wang,  2024).</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spcAft>
                <a:spcPts val="1000"/>
              </a:spcAft>
              <a:buNone/>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Human Interaction and AI:</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AI is best for repetitive work, but for complex queries, a human service is best.</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1800" dirty="0"/>
          </a:p>
        </p:txBody>
      </p:sp>
    </p:spTree>
    <p:extLst>
      <p:ext uri="{BB962C8B-B14F-4D97-AF65-F5344CB8AC3E}">
        <p14:creationId xmlns:p14="http://schemas.microsoft.com/office/powerpoint/2010/main" val="13096917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CD535B-9111-2930-4FA7-DDA2E9161EB8}"/>
              </a:ext>
            </a:extLst>
          </p:cNvPr>
          <p:cNvSpPr>
            <a:spLocks noGrp="1"/>
          </p:cNvSpPr>
          <p:nvPr>
            <p:ph type="title"/>
          </p:nvPr>
        </p:nvSpPr>
        <p:spPr>
          <a:xfrm>
            <a:off x="793662" y="386930"/>
            <a:ext cx="10066122" cy="1298448"/>
          </a:xfrm>
        </p:spPr>
        <p:txBody>
          <a:bodyPr anchor="b">
            <a:normAutofit/>
          </a:bodyPr>
          <a:lstStyle/>
          <a:p>
            <a:r>
              <a:rPr lang="en-IN" sz="4800" b="1">
                <a:effectLst/>
                <a:latin typeface="Times New Roman" panose="02020603050405020304" pitchFamily="18" charset="0"/>
                <a:ea typeface="Calibri" panose="020F0502020204030204" pitchFamily="34" charset="0"/>
              </a:rPr>
              <a:t>Recommendations for the Future</a:t>
            </a:r>
            <a:endParaRPr lang="en-IN" sz="4800"/>
          </a:p>
        </p:txBody>
      </p:sp>
      <p:sp>
        <p:nvSpPr>
          <p:cNvPr id="4105" name="Rectangle 410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Rectangle 410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D71DA2-CB62-07BF-03F3-990D97F4A739}"/>
              </a:ext>
            </a:extLst>
          </p:cNvPr>
          <p:cNvSpPr>
            <a:spLocks noGrp="1"/>
          </p:cNvSpPr>
          <p:nvPr>
            <p:ph idx="1"/>
          </p:nvPr>
        </p:nvSpPr>
        <p:spPr>
          <a:xfrm>
            <a:off x="808638" y="2780068"/>
            <a:ext cx="8023768" cy="3639450"/>
          </a:xfrm>
        </p:spPr>
        <p:txBody>
          <a:bodyPr anchor="ctr">
            <a:noAutofit/>
          </a:bodyPr>
          <a:lstStyle/>
          <a:p>
            <a:pPr marL="0" indent="0" algn="just">
              <a:spcAft>
                <a:spcPts val="1000"/>
              </a:spcAft>
              <a:buNone/>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Hybrid AI Model:</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Combine artificial intelligence with human service to enrich guests' experiences and serve a variety of requirements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Filieri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2022)</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spcAft>
                <a:spcPts val="1000"/>
              </a:spcAft>
              <a:buNone/>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Data Security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Prioritize strong controls for safeguarding sensitive information to comply with and gain trust with visitors.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spcAft>
                <a:spcPts val="1000"/>
              </a:spcAft>
              <a:buNone/>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Cost-effective Solutions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Explore cheap AI alternatives for budget hotels to outdo big chains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spcAft>
                <a:spcPts val="1000"/>
              </a:spcAft>
              <a:buNone/>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Training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Provide training for workers in effective working with AI tools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IN" sz="1800" dirty="0"/>
          </a:p>
        </p:txBody>
      </p:sp>
      <p:pic>
        <p:nvPicPr>
          <p:cNvPr id="4098" name="Picture 2" descr="Safeguarding sensitive information ...">
            <a:extLst>
              <a:ext uri="{FF2B5EF4-FFF2-40B4-BE49-F238E27FC236}">
                <a16:creationId xmlns:a16="http://schemas.microsoft.com/office/drawing/2014/main" id="{5CFDFF9B-CA00-17AC-413F-A990AABD854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817429" y="3449317"/>
            <a:ext cx="3130789" cy="1775514"/>
          </a:xfrm>
          <a:prstGeom prst="rect">
            <a:avLst/>
          </a:prstGeom>
          <a:noFill/>
          <a:extLst>
            <a:ext uri="{909E8E84-426E-40DD-AFC4-6F175D3DCCD1}">
              <a14:hiddenFill xmlns:a14="http://schemas.microsoft.com/office/drawing/2010/main">
                <a:solidFill>
                  <a:srgbClr val="FFFFFF"/>
                </a:solidFill>
              </a14:hiddenFill>
            </a:ext>
          </a:extLst>
        </p:spPr>
      </p:pic>
      <p:sp>
        <p:nvSpPr>
          <p:cNvPr id="4109" name="Rectangle 4108">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45787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446D8D-3C36-ED1A-B17A-BA5A8A1DC782}"/>
              </a:ext>
            </a:extLst>
          </p:cNvPr>
          <p:cNvSpPr>
            <a:spLocks noGrp="1"/>
          </p:cNvSpPr>
          <p:nvPr>
            <p:ph type="title"/>
          </p:nvPr>
        </p:nvSpPr>
        <p:spPr>
          <a:xfrm>
            <a:off x="793662" y="386930"/>
            <a:ext cx="10066122" cy="1298448"/>
          </a:xfrm>
        </p:spPr>
        <p:txBody>
          <a:bodyPr anchor="b">
            <a:normAutofit/>
          </a:bodyPr>
          <a:lstStyle/>
          <a:p>
            <a:r>
              <a:rPr lang="en-IN" sz="4800" b="1">
                <a:effectLst/>
                <a:latin typeface="Times New Roman" panose="02020603050405020304" pitchFamily="18" charset="0"/>
                <a:ea typeface="Calibri" panose="020F0502020204030204" pitchFamily="34" charset="0"/>
              </a:rPr>
              <a:t>Conclusion</a:t>
            </a:r>
            <a:endParaRPr lang="en-IN" sz="4800"/>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9971DA-7B67-CB1B-AA6B-98987847A267}"/>
              </a:ext>
            </a:extLst>
          </p:cNvPr>
          <p:cNvSpPr>
            <a:spLocks noGrp="1"/>
          </p:cNvSpPr>
          <p:nvPr>
            <p:ph idx="1"/>
          </p:nvPr>
        </p:nvSpPr>
        <p:spPr>
          <a:xfrm>
            <a:off x="793660" y="2599509"/>
            <a:ext cx="5835887" cy="3639450"/>
          </a:xfrm>
        </p:spPr>
        <p:txBody>
          <a:bodyPr anchor="ctr">
            <a:noAutofit/>
          </a:bodyPr>
          <a:lstStyle/>
          <a:p>
            <a:pPr marL="0" indent="0" algn="just">
              <a:spcAft>
                <a:spcPts val="1000"/>
              </a:spcAft>
              <a:buNone/>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Key Insights: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AI is revolutionizing hospitality with its increased personalized experiences, efficiency, and yield.</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following include high start-up expenses, balancing automation with interpersonal contact, and concerns over information privacy.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spcAft>
                <a:spcPts val="1000"/>
              </a:spcAft>
              <a:buNone/>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Final Thought:</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future for hospitality and AI is bright, but successful integration will require careful planning and a regard for guests' experiences.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IN" sz="1800" dirty="0"/>
          </a:p>
        </p:txBody>
      </p:sp>
      <p:pic>
        <p:nvPicPr>
          <p:cNvPr id="7" name="Graphic 6" descr="Head with Gears">
            <a:extLst>
              <a:ext uri="{FF2B5EF4-FFF2-40B4-BE49-F238E27FC236}">
                <a16:creationId xmlns:a16="http://schemas.microsoft.com/office/drawing/2014/main" id="{EE33C62C-13DA-1580-8C92-5220AC54192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9548" y="2484255"/>
            <a:ext cx="3714244" cy="3714244"/>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591436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C34A2B8-A1C1-D6A0-F988-701AA2D69D0A}"/>
              </a:ext>
            </a:extLst>
          </p:cNvPr>
          <p:cNvSpPr>
            <a:spLocks noGrp="1"/>
          </p:cNvSpPr>
          <p:nvPr>
            <p:ph type="title"/>
          </p:nvPr>
        </p:nvSpPr>
        <p:spPr>
          <a:xfrm>
            <a:off x="838200" y="365125"/>
            <a:ext cx="10515600" cy="1325563"/>
          </a:xfrm>
        </p:spPr>
        <p:txBody>
          <a:bodyPr>
            <a:normAutofit/>
          </a:bodyPr>
          <a:lstStyle/>
          <a:p>
            <a:r>
              <a:rPr lang="en-IN"/>
              <a:t>References</a:t>
            </a:r>
            <a:endParaRPr lang="en-IN" dirty="0"/>
          </a:p>
        </p:txBody>
      </p:sp>
      <p:sp>
        <p:nvSpPr>
          <p:cNvPr id="16" name="Arc 1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57F8183-FE05-C68B-DD10-DCAE294B18C8}"/>
              </a:ext>
            </a:extLst>
          </p:cNvPr>
          <p:cNvSpPr>
            <a:spLocks noGrp="1"/>
          </p:cNvSpPr>
          <p:nvPr>
            <p:ph idx="1"/>
          </p:nvPr>
        </p:nvSpPr>
        <p:spPr>
          <a:xfrm>
            <a:off x="1166326" y="1287624"/>
            <a:ext cx="10187473" cy="5309119"/>
          </a:xfrm>
        </p:spPr>
        <p:txBody>
          <a:bodyPr>
            <a:normAutofit/>
          </a:bodyPr>
          <a:lstStyle/>
          <a:p>
            <a:pPr marL="180000" indent="-180000">
              <a:spcAft>
                <a:spcPts val="1000"/>
              </a:spcAft>
            </a:pP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Alqahtani</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T., </a:t>
            </a: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Badreldin</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H.A., </a:t>
            </a: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Alrashed</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M., Alshaya, A.I., Alghamdi, S.S., bin Saleh, K., </a:t>
            </a: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Alowais</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S.A., Alshaya, O.A., Rahman, I., Al Yami, M.S. and </a:t>
            </a: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Albekairy</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A.M. (2023) ‘The emergent role of artificial intelligence, natural learning processing, and large language models in higher education and research’, </a:t>
            </a:r>
            <a:r>
              <a:rPr lang="en-US" sz="900" i="1" dirty="0">
                <a:effectLst/>
                <a:latin typeface="Times New Roman" panose="02020603050405020304" pitchFamily="18" charset="0"/>
                <a:ea typeface="Calibri" panose="020F0502020204030204" pitchFamily="34" charset="0"/>
                <a:cs typeface="Times New Roman" panose="02020603050405020304" pitchFamily="18" charset="0"/>
              </a:rPr>
              <a:t>Research in Social and Administrative Pharmacy</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900" i="1" dirty="0">
                <a:effectLst/>
                <a:latin typeface="Times New Roman" panose="02020603050405020304" pitchFamily="18" charset="0"/>
                <a:ea typeface="Calibri" panose="020F0502020204030204" pitchFamily="34" charset="0"/>
                <a:cs typeface="Times New Roman" panose="02020603050405020304" pitchFamily="18" charset="0"/>
              </a:rPr>
              <a:t>19</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(8), pp.1236-1242.</a:t>
            </a:r>
            <a:r>
              <a:rPr lang="en-US" sz="900" u="sng" dirty="0">
                <a:effectLst/>
                <a:latin typeface="Times New Roman" panose="02020603050405020304" pitchFamily="18" charset="0"/>
                <a:ea typeface="Calibri" panose="020F0502020204030204" pitchFamily="34" charset="0"/>
                <a:cs typeface="Times New Roman" panose="02020603050405020304" pitchFamily="18" charset="0"/>
                <a:hlinkClick r:id="rId2"/>
              </a:rPr>
              <a:t>https://www.sciencedirect.com/science/article/pii/S1551741123002802</a:t>
            </a:r>
            <a:endParaRPr lang="en-IN" sz="900" dirty="0">
              <a:effectLst/>
              <a:latin typeface="Times New Roman" panose="02020603050405020304" pitchFamily="18" charset="0"/>
              <a:ea typeface="Calibri" panose="020F0502020204030204" pitchFamily="34" charset="0"/>
              <a:cs typeface="Times New Roman" panose="02020603050405020304" pitchFamily="18" charset="0"/>
            </a:endParaRPr>
          </a:p>
          <a:p>
            <a:pPr marL="180000" indent="-180000">
              <a:spcAft>
                <a:spcPts val="1000"/>
              </a:spcAft>
            </a:pPr>
            <a:r>
              <a:rPr lang="en-US" sz="900" dirty="0">
                <a:effectLst/>
                <a:latin typeface="Times New Roman" panose="02020603050405020304" pitchFamily="18" charset="0"/>
                <a:ea typeface="Calibri" panose="020F0502020204030204" pitchFamily="34" charset="0"/>
                <a:cs typeface="Times New Roman" panose="02020603050405020304" pitchFamily="18" charset="0"/>
              </a:rPr>
              <a:t>Ashton, M.T. (2021) ‘Robotics, artificial intelligence and service automation in hotel service process design: can customer dominant logic provide improved value</a:t>
            </a:r>
            <a:r>
              <a:rPr lang="en-US" sz="900" i="1" dirty="0">
                <a:effectLst/>
                <a:latin typeface="Times New Roman" panose="02020603050405020304" pitchFamily="18" charset="0"/>
                <a:ea typeface="Calibri" panose="020F0502020204030204" pitchFamily="34" charset="0"/>
                <a:cs typeface="Times New Roman" panose="02020603050405020304" pitchFamily="18" charset="0"/>
              </a:rPr>
              <a:t>?’, (Doctoral dissertation, Bournemouth University</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900" u="sng" dirty="0">
                <a:effectLst/>
                <a:latin typeface="Times New Roman" panose="02020603050405020304" pitchFamily="18" charset="0"/>
                <a:ea typeface="Calibri" panose="020F0502020204030204" pitchFamily="34" charset="0"/>
                <a:cs typeface="Times New Roman" panose="02020603050405020304" pitchFamily="18" charset="0"/>
                <a:hlinkClick r:id="rId3"/>
              </a:rPr>
              <a:t>https://eprints.bournemouth.ac.uk/35430/1/ASHTON%2C%20Mark%20Thomas_M.Res._2020.pdf</a:t>
            </a:r>
            <a:endParaRPr lang="en-IN" sz="900" dirty="0">
              <a:effectLst/>
              <a:latin typeface="Times New Roman" panose="02020603050405020304" pitchFamily="18" charset="0"/>
              <a:ea typeface="Calibri" panose="020F0502020204030204" pitchFamily="34" charset="0"/>
              <a:cs typeface="Times New Roman" panose="02020603050405020304" pitchFamily="18" charset="0"/>
            </a:endParaRPr>
          </a:p>
          <a:p>
            <a:pPr marL="180000" indent="-180000">
              <a:spcAft>
                <a:spcPts val="1000"/>
              </a:spcAft>
            </a:pPr>
            <a:r>
              <a:rPr lang="en-US" sz="900" dirty="0">
                <a:effectLst/>
                <a:latin typeface="Times New Roman" panose="02020603050405020304" pitchFamily="18" charset="0"/>
                <a:ea typeface="Calibri" panose="020F0502020204030204" pitchFamily="34" charset="0"/>
                <a:cs typeface="Times New Roman" panose="02020603050405020304" pitchFamily="18" charset="0"/>
              </a:rPr>
              <a:t>Das, M.P. (2023) ‘Technology and Guest experience: innovations reshaping hotel management’, </a:t>
            </a:r>
            <a:r>
              <a:rPr lang="en-US" sz="9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for Multidimensional Research Perspectives</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900" i="1" dirty="0">
                <a:effectLst/>
                <a:latin typeface="Times New Roman" panose="02020603050405020304" pitchFamily="18" charset="0"/>
                <a:ea typeface="Calibri" panose="020F0502020204030204" pitchFamily="34" charset="0"/>
                <a:cs typeface="Times New Roman" panose="02020603050405020304" pitchFamily="18" charset="0"/>
              </a:rPr>
              <a:t>1</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(3), pp.76-95.</a:t>
            </a:r>
            <a:r>
              <a:rPr lang="en-US" sz="900" u="sng" dirty="0">
                <a:effectLst/>
                <a:latin typeface="Times New Roman" panose="02020603050405020304" pitchFamily="18" charset="0"/>
                <a:ea typeface="Calibri" panose="020F0502020204030204" pitchFamily="34" charset="0"/>
                <a:cs typeface="Times New Roman" panose="02020603050405020304" pitchFamily="18" charset="0"/>
                <a:hlinkClick r:id="rId4"/>
              </a:rPr>
              <a:t>https://www.chandigarhphilosophers.com/index.php/ijmrp/article/download/88/73</a:t>
            </a:r>
            <a:endParaRPr lang="en-IN" sz="900" dirty="0">
              <a:effectLst/>
              <a:latin typeface="Times New Roman" panose="02020603050405020304" pitchFamily="18" charset="0"/>
              <a:ea typeface="Calibri" panose="020F0502020204030204" pitchFamily="34" charset="0"/>
              <a:cs typeface="Times New Roman" panose="02020603050405020304" pitchFamily="18" charset="0"/>
            </a:endParaRPr>
          </a:p>
          <a:p>
            <a:pPr marL="180000" indent="-180000">
              <a:spcAft>
                <a:spcPts val="1000"/>
              </a:spcAft>
            </a:pP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Doborjeh</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Z., </a:t>
            </a: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Hemmington</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N., </a:t>
            </a: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Doborjeh</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M. and </a:t>
            </a: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Kasabov</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N. (2022) ‘Artificial intelligence: a systematic review of methods and applications in hospitality and tourism’, </a:t>
            </a:r>
            <a:r>
              <a:rPr lang="en-US" sz="9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900" i="1" dirty="0">
                <a:effectLst/>
                <a:latin typeface="Times New Roman" panose="02020603050405020304" pitchFamily="18" charset="0"/>
                <a:ea typeface="Calibri" panose="020F0502020204030204" pitchFamily="34" charset="0"/>
                <a:cs typeface="Times New Roman" panose="02020603050405020304" pitchFamily="18" charset="0"/>
              </a:rPr>
              <a:t>34</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(3), pp.1154-1176.</a:t>
            </a:r>
            <a:r>
              <a:rPr lang="en-US" sz="900" u="sng" dirty="0">
                <a:effectLst/>
                <a:latin typeface="Times New Roman" panose="02020603050405020304" pitchFamily="18" charset="0"/>
                <a:ea typeface="Calibri" panose="020F0502020204030204" pitchFamily="34" charset="0"/>
                <a:cs typeface="Times New Roman" panose="02020603050405020304" pitchFamily="18" charset="0"/>
                <a:hlinkClick r:id="rId5"/>
              </a:rPr>
              <a:t>https://pure.ulster.ac.uk/files/98492847/Zohreh_et_al_AI_in_Tourism_Main_Manuscript_accepted_version_.pdf</a:t>
            </a:r>
            <a:endParaRPr lang="en-IN" sz="900" dirty="0">
              <a:effectLst/>
              <a:latin typeface="Times New Roman" panose="02020603050405020304" pitchFamily="18" charset="0"/>
              <a:ea typeface="Calibri" panose="020F0502020204030204" pitchFamily="34" charset="0"/>
              <a:cs typeface="Times New Roman" panose="02020603050405020304" pitchFamily="18" charset="0"/>
            </a:endParaRPr>
          </a:p>
          <a:p>
            <a:pPr marL="180000" indent="-180000">
              <a:spcAft>
                <a:spcPts val="1000"/>
              </a:spcAft>
            </a:pP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Filieri</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R., Lin, Z., Li, Y., Lu, X. and Yang, X. (2022) ‘Customer emotions in service robot encounters: A hybrid machine-human intelligence approach’, </a:t>
            </a:r>
            <a:r>
              <a:rPr lang="en-US" sz="900" i="1" dirty="0">
                <a:effectLst/>
                <a:latin typeface="Times New Roman" panose="02020603050405020304" pitchFamily="18" charset="0"/>
                <a:ea typeface="Calibri" panose="020F0502020204030204" pitchFamily="34" charset="0"/>
                <a:cs typeface="Times New Roman" panose="02020603050405020304" pitchFamily="18" charset="0"/>
              </a:rPr>
              <a:t>Journal of Service Research</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900" i="1" dirty="0">
                <a:effectLst/>
                <a:latin typeface="Times New Roman" panose="02020603050405020304" pitchFamily="18" charset="0"/>
                <a:ea typeface="Calibri" panose="020F0502020204030204" pitchFamily="34" charset="0"/>
                <a:cs typeface="Times New Roman" panose="02020603050405020304" pitchFamily="18" charset="0"/>
              </a:rPr>
              <a:t>25</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(4), pp.614-629.</a:t>
            </a:r>
            <a:r>
              <a:rPr lang="en-US" sz="900" u="sng" dirty="0">
                <a:effectLst/>
                <a:latin typeface="Times New Roman" panose="02020603050405020304" pitchFamily="18" charset="0"/>
                <a:ea typeface="Calibri" panose="020F0502020204030204" pitchFamily="34" charset="0"/>
                <a:cs typeface="Times New Roman" panose="02020603050405020304" pitchFamily="18" charset="0"/>
                <a:hlinkClick r:id="rId6"/>
              </a:rPr>
              <a:t>https://durham-repository.worktribe.com/preview/1208395/35910.pdf</a:t>
            </a:r>
            <a:endParaRPr lang="en-IN" sz="900" dirty="0">
              <a:effectLst/>
              <a:latin typeface="Times New Roman" panose="02020603050405020304" pitchFamily="18" charset="0"/>
              <a:ea typeface="Calibri" panose="020F0502020204030204" pitchFamily="34" charset="0"/>
              <a:cs typeface="Times New Roman" panose="02020603050405020304" pitchFamily="18" charset="0"/>
            </a:endParaRPr>
          </a:p>
          <a:p>
            <a:pPr marL="180000" indent="-180000">
              <a:spcAft>
                <a:spcPts val="1000"/>
              </a:spcAft>
            </a:pPr>
            <a:r>
              <a:rPr lang="en-US" sz="900" dirty="0">
                <a:effectLst/>
                <a:latin typeface="Times New Roman" panose="02020603050405020304" pitchFamily="18" charset="0"/>
                <a:ea typeface="Calibri" panose="020F0502020204030204" pitchFamily="34" charset="0"/>
                <a:cs typeface="Times New Roman" panose="02020603050405020304" pitchFamily="18" charset="0"/>
              </a:rPr>
              <a:t>Ghosh, S., Ness, S. and </a:t>
            </a: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Salunkhe</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S. (2024) ‘The Role of AI Enabled Chatbots in Omnichannel Customer Service’, </a:t>
            </a:r>
            <a:r>
              <a:rPr lang="en-US" sz="900" i="1" dirty="0">
                <a:effectLst/>
                <a:latin typeface="Times New Roman" panose="02020603050405020304" pitchFamily="18" charset="0"/>
                <a:ea typeface="Calibri" panose="020F0502020204030204" pitchFamily="34" charset="0"/>
                <a:cs typeface="Times New Roman" panose="02020603050405020304" pitchFamily="18" charset="0"/>
              </a:rPr>
              <a:t>Journal of Engineering Research and Reports</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900" i="1" dirty="0">
                <a:effectLst/>
                <a:latin typeface="Times New Roman" panose="02020603050405020304" pitchFamily="18" charset="0"/>
                <a:ea typeface="Calibri" panose="020F0502020204030204" pitchFamily="34" charset="0"/>
                <a:cs typeface="Times New Roman" panose="02020603050405020304" pitchFamily="18" charset="0"/>
              </a:rPr>
              <a:t>26</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(6), pp.327-345.</a:t>
            </a:r>
            <a:r>
              <a:rPr lang="en-US" sz="900" u="sng" dirty="0">
                <a:effectLst/>
                <a:latin typeface="Times New Roman" panose="02020603050405020304" pitchFamily="18" charset="0"/>
                <a:ea typeface="Calibri" panose="020F0502020204030204" pitchFamily="34" charset="0"/>
                <a:cs typeface="Times New Roman" panose="02020603050405020304" pitchFamily="18" charset="0"/>
                <a:hlinkClick r:id="rId7"/>
              </a:rPr>
              <a:t>http://editor.classicopenlibrary.com/id/</a:t>
            </a:r>
            <a:r>
              <a:rPr lang="en-US" sz="900" u="sng" dirty="0" err="1">
                <a:effectLst/>
                <a:latin typeface="Times New Roman" panose="02020603050405020304" pitchFamily="18" charset="0"/>
                <a:ea typeface="Calibri" panose="020F0502020204030204" pitchFamily="34" charset="0"/>
                <a:cs typeface="Times New Roman" panose="02020603050405020304" pitchFamily="18" charset="0"/>
                <a:hlinkClick r:id="rId7"/>
              </a:rPr>
              <a:t>eprint</a:t>
            </a:r>
            <a:r>
              <a:rPr lang="en-US" sz="900" u="sng" dirty="0">
                <a:effectLst/>
                <a:latin typeface="Times New Roman" panose="02020603050405020304" pitchFamily="18" charset="0"/>
                <a:ea typeface="Calibri" panose="020F0502020204030204" pitchFamily="34" charset="0"/>
                <a:cs typeface="Times New Roman" panose="02020603050405020304" pitchFamily="18" charset="0"/>
                <a:hlinkClick r:id="rId7"/>
              </a:rPr>
              <a:t>/1786/1/Ghosh2662024JERR117352.pdf</a:t>
            </a:r>
            <a:endParaRPr lang="en-IN" sz="900" dirty="0">
              <a:effectLst/>
              <a:latin typeface="Times New Roman" panose="02020603050405020304" pitchFamily="18" charset="0"/>
              <a:ea typeface="Calibri" panose="020F0502020204030204" pitchFamily="34" charset="0"/>
              <a:cs typeface="Times New Roman" panose="02020603050405020304" pitchFamily="18" charset="0"/>
            </a:endParaRPr>
          </a:p>
          <a:p>
            <a:pPr marL="180000" indent="-180000">
              <a:spcAft>
                <a:spcPts val="1000"/>
              </a:spcAft>
            </a:pPr>
            <a:r>
              <a:rPr lang="en-US" sz="900" dirty="0">
                <a:effectLst/>
                <a:latin typeface="Times New Roman" panose="02020603050405020304" pitchFamily="18" charset="0"/>
                <a:ea typeface="Calibri" panose="020F0502020204030204" pitchFamily="34" charset="0"/>
                <a:cs typeface="Times New Roman" panose="02020603050405020304" pitchFamily="18" charset="0"/>
              </a:rPr>
              <a:t>Henriques, H. and Pereira, L.N. (2024) ‘Hotel demand forecasting models and methods using artificial intelligence: A systematic literature review’, </a:t>
            </a:r>
            <a:r>
              <a:rPr lang="en-US" sz="900" i="1" dirty="0">
                <a:effectLst/>
                <a:latin typeface="Times New Roman" panose="02020603050405020304" pitchFamily="18" charset="0"/>
                <a:ea typeface="Calibri" panose="020F0502020204030204" pitchFamily="34" charset="0"/>
                <a:cs typeface="Times New Roman" panose="02020603050405020304" pitchFamily="18" charset="0"/>
              </a:rPr>
              <a:t>Tourism &amp; Management Studies</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900" i="1" dirty="0">
                <a:effectLst/>
                <a:latin typeface="Times New Roman" panose="02020603050405020304" pitchFamily="18" charset="0"/>
                <a:ea typeface="Calibri" panose="020F0502020204030204" pitchFamily="34" charset="0"/>
                <a:cs typeface="Times New Roman" panose="02020603050405020304" pitchFamily="18" charset="0"/>
              </a:rPr>
              <a:t>20</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(3), pp.39-51.</a:t>
            </a:r>
            <a:r>
              <a:rPr lang="en-US" sz="900" u="sng" dirty="0">
                <a:effectLst/>
                <a:latin typeface="Times New Roman" panose="02020603050405020304" pitchFamily="18" charset="0"/>
                <a:ea typeface="Calibri" panose="020F0502020204030204" pitchFamily="34" charset="0"/>
                <a:cs typeface="Times New Roman" panose="02020603050405020304" pitchFamily="18" charset="0"/>
                <a:hlinkClick r:id="rId8"/>
              </a:rPr>
              <a:t>https://dialnet.unirioja.es/</a:t>
            </a:r>
            <a:r>
              <a:rPr lang="en-US" sz="900" u="sng" dirty="0" err="1">
                <a:effectLst/>
                <a:latin typeface="Times New Roman" panose="02020603050405020304" pitchFamily="18" charset="0"/>
                <a:ea typeface="Calibri" panose="020F0502020204030204" pitchFamily="34" charset="0"/>
                <a:cs typeface="Times New Roman" panose="02020603050405020304" pitchFamily="18" charset="0"/>
                <a:hlinkClick r:id="rId8"/>
              </a:rPr>
              <a:t>descarga</a:t>
            </a:r>
            <a:r>
              <a:rPr lang="en-US" sz="900" u="sng" dirty="0">
                <a:effectLst/>
                <a:latin typeface="Times New Roman" panose="02020603050405020304" pitchFamily="18" charset="0"/>
                <a:ea typeface="Calibri" panose="020F0502020204030204" pitchFamily="34" charset="0"/>
                <a:cs typeface="Times New Roman" panose="02020603050405020304" pitchFamily="18" charset="0"/>
                <a:hlinkClick r:id="rId8"/>
              </a:rPr>
              <a:t>/</a:t>
            </a:r>
            <a:r>
              <a:rPr lang="en-US" sz="900" u="sng" dirty="0" err="1">
                <a:effectLst/>
                <a:latin typeface="Times New Roman" panose="02020603050405020304" pitchFamily="18" charset="0"/>
                <a:ea typeface="Calibri" panose="020F0502020204030204" pitchFamily="34" charset="0"/>
                <a:cs typeface="Times New Roman" panose="02020603050405020304" pitchFamily="18" charset="0"/>
                <a:hlinkClick r:id="rId8"/>
              </a:rPr>
              <a:t>articulo</a:t>
            </a:r>
            <a:r>
              <a:rPr lang="en-US" sz="900" u="sng" dirty="0">
                <a:effectLst/>
                <a:latin typeface="Times New Roman" panose="02020603050405020304" pitchFamily="18" charset="0"/>
                <a:ea typeface="Calibri" panose="020F0502020204030204" pitchFamily="34" charset="0"/>
                <a:cs typeface="Times New Roman" panose="02020603050405020304" pitchFamily="18" charset="0"/>
                <a:hlinkClick r:id="rId8"/>
              </a:rPr>
              <a:t>/9532037.pdf</a:t>
            </a:r>
            <a:endParaRPr lang="en-IN" sz="900" u="sng" dirty="0">
              <a:latin typeface="Times New Roman" panose="02020603050405020304" pitchFamily="18" charset="0"/>
              <a:ea typeface="Calibri" panose="020F0502020204030204" pitchFamily="34" charset="0"/>
              <a:cs typeface="Times New Roman" panose="02020603050405020304" pitchFamily="18" charset="0"/>
            </a:endParaRPr>
          </a:p>
          <a:p>
            <a:pPr marL="180000" indent="-180000">
              <a:spcAft>
                <a:spcPts val="1000"/>
              </a:spcAft>
            </a:pPr>
            <a:r>
              <a:rPr lang="en-US" sz="900" dirty="0">
                <a:effectLst/>
                <a:latin typeface="Times New Roman" panose="02020603050405020304" pitchFamily="18" charset="0"/>
                <a:ea typeface="Calibri" panose="020F0502020204030204" pitchFamily="34" charset="0"/>
                <a:cs typeface="Times New Roman" panose="02020603050405020304" pitchFamily="18" charset="0"/>
              </a:rPr>
              <a:t>Sharma, G.D., Taheri, B., Cichon, D., Parihar, J.S. and Kharbanda, A. (2024) ‘Using innovation and entrepreneurship for creating edge in service firms: A review research of tourism and hospitality industry’, </a:t>
            </a:r>
            <a:r>
              <a:rPr lang="en-US" sz="900" i="1" dirty="0">
                <a:effectLst/>
                <a:latin typeface="Times New Roman" panose="02020603050405020304" pitchFamily="18" charset="0"/>
                <a:ea typeface="Calibri" panose="020F0502020204030204" pitchFamily="34" charset="0"/>
                <a:cs typeface="Times New Roman" panose="02020603050405020304" pitchFamily="18" charset="0"/>
              </a:rPr>
              <a:t>Journal of Innovation &amp; Knowledge</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900" i="1" dirty="0">
                <a:effectLst/>
                <a:latin typeface="Times New Roman" panose="02020603050405020304" pitchFamily="18" charset="0"/>
                <a:ea typeface="Calibri" panose="020F0502020204030204" pitchFamily="34" charset="0"/>
                <a:cs typeface="Times New Roman" panose="02020603050405020304" pitchFamily="18" charset="0"/>
              </a:rPr>
              <a:t>9</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(4), p.100572.</a:t>
            </a:r>
            <a:r>
              <a:rPr lang="en-US" sz="900" u="sng" dirty="0">
                <a:effectLst/>
                <a:latin typeface="Times New Roman" panose="02020603050405020304" pitchFamily="18" charset="0"/>
                <a:ea typeface="Calibri" panose="020F0502020204030204" pitchFamily="34" charset="0"/>
                <a:cs typeface="Times New Roman" panose="02020603050405020304" pitchFamily="18" charset="0"/>
                <a:hlinkClick r:id="rId9"/>
              </a:rPr>
              <a:t>https://www.sciencedirect.com/science/article/pii/S2444569X24001112</a:t>
            </a:r>
            <a:endParaRPr lang="en-IN" sz="900" dirty="0">
              <a:effectLst/>
              <a:latin typeface="Times New Roman" panose="02020603050405020304" pitchFamily="18" charset="0"/>
              <a:ea typeface="Calibri" panose="020F0502020204030204" pitchFamily="34" charset="0"/>
              <a:cs typeface="Times New Roman" panose="02020603050405020304" pitchFamily="18" charset="0"/>
            </a:endParaRPr>
          </a:p>
          <a:p>
            <a:pPr marL="180000" indent="-180000">
              <a:spcAft>
                <a:spcPts val="1000"/>
              </a:spcAft>
            </a:pPr>
            <a:r>
              <a:rPr lang="en-US" sz="900" dirty="0">
                <a:effectLst/>
                <a:latin typeface="Times New Roman" panose="02020603050405020304" pitchFamily="18" charset="0"/>
                <a:ea typeface="Calibri" panose="020F0502020204030204" pitchFamily="34" charset="0"/>
                <a:cs typeface="Times New Roman" panose="02020603050405020304" pitchFamily="18" charset="0"/>
              </a:rPr>
              <a:t>Tuan, N.M. (2022) ‘Customer readiness–customer participation link in e-services’, </a:t>
            </a:r>
            <a:r>
              <a:rPr lang="en-US" sz="900" i="1" dirty="0">
                <a:effectLst/>
                <a:latin typeface="Times New Roman" panose="02020603050405020304" pitchFamily="18" charset="0"/>
                <a:ea typeface="Calibri" panose="020F0502020204030204" pitchFamily="34" charset="0"/>
                <a:cs typeface="Times New Roman" panose="02020603050405020304" pitchFamily="18" charset="0"/>
              </a:rPr>
              <a:t>The Service Industries Journal</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900" i="1" dirty="0">
                <a:effectLst/>
                <a:latin typeface="Times New Roman" panose="02020603050405020304" pitchFamily="18" charset="0"/>
                <a:ea typeface="Calibri" panose="020F0502020204030204" pitchFamily="34" charset="0"/>
                <a:cs typeface="Times New Roman" panose="02020603050405020304" pitchFamily="18" charset="0"/>
              </a:rPr>
              <a:t>42</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(9-10), pp.738-769.</a:t>
            </a:r>
            <a:r>
              <a:rPr lang="en-US" sz="900" u="sng" dirty="0">
                <a:effectLst/>
                <a:latin typeface="Times New Roman" panose="02020603050405020304" pitchFamily="18" charset="0"/>
                <a:ea typeface="Calibri" panose="020F0502020204030204" pitchFamily="34" charset="0"/>
                <a:cs typeface="Times New Roman" panose="02020603050405020304" pitchFamily="18" charset="0"/>
                <a:hlinkClick r:id="rId10"/>
              </a:rPr>
              <a:t>https://www.academia.edu/download/86531338/2022_Nguyen_Tuan_Customer_readiness_customer_participation_link_in_e_services.pdf</a:t>
            </a:r>
            <a:endParaRPr lang="en-IN" sz="900" dirty="0">
              <a:effectLst/>
              <a:latin typeface="Times New Roman" panose="02020603050405020304" pitchFamily="18" charset="0"/>
              <a:ea typeface="Calibri" panose="020F0502020204030204" pitchFamily="34" charset="0"/>
              <a:cs typeface="Times New Roman" panose="02020603050405020304" pitchFamily="18" charset="0"/>
            </a:endParaRPr>
          </a:p>
          <a:p>
            <a:pPr marL="180000" indent="-180000">
              <a:spcAft>
                <a:spcPts val="1000"/>
              </a:spcAft>
            </a:pPr>
            <a:r>
              <a:rPr lang="en-US" sz="900" dirty="0">
                <a:effectLst/>
                <a:latin typeface="Times New Roman" panose="02020603050405020304" pitchFamily="18" charset="0"/>
                <a:ea typeface="Calibri" panose="020F0502020204030204" pitchFamily="34" charset="0"/>
                <a:cs typeface="Times New Roman" panose="02020603050405020304" pitchFamily="18" charset="0"/>
              </a:rPr>
              <a:t>Wang, P.Q. (2024) ‘Personalizing guest experience with generative AI in the hotel industry: there's more to it than meets a Kiwi’s eye’, </a:t>
            </a:r>
            <a:r>
              <a:rPr lang="en-US" sz="900" i="1" dirty="0">
                <a:effectLst/>
                <a:latin typeface="Times New Roman" panose="02020603050405020304" pitchFamily="18" charset="0"/>
                <a:ea typeface="Calibri" panose="020F0502020204030204" pitchFamily="34" charset="0"/>
                <a:cs typeface="Times New Roman" panose="02020603050405020304" pitchFamily="18" charset="0"/>
              </a:rPr>
              <a:t>Current Issues in Tourism</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pp.1-18.</a:t>
            </a:r>
            <a:r>
              <a:rPr lang="en-US" sz="900" u="sng" dirty="0">
                <a:effectLst/>
                <a:latin typeface="Times New Roman" panose="02020603050405020304" pitchFamily="18" charset="0"/>
                <a:ea typeface="Calibri" panose="020F0502020204030204" pitchFamily="34" charset="0"/>
                <a:cs typeface="Times New Roman" panose="02020603050405020304" pitchFamily="18" charset="0"/>
                <a:hlinkClick r:id="rId11"/>
              </a:rPr>
              <a:t>https://www.tandfonline.com/doi/pdf/10.1080/13683500.2023.2300030</a:t>
            </a:r>
            <a:endParaRPr lang="en-IN" sz="9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617225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156</TotalTime>
  <Words>2304</Words>
  <Application>Microsoft Office PowerPoint</Application>
  <PresentationFormat>Widescreen</PresentationFormat>
  <Paragraphs>131</Paragraphs>
  <Slides>13</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Aptos</vt:lpstr>
      <vt:lpstr>Aptos Display</vt:lpstr>
      <vt:lpstr>Arial</vt:lpstr>
      <vt:lpstr>Calibri</vt:lpstr>
      <vt:lpstr>Symbol</vt:lpstr>
      <vt:lpstr>Times New Roman</vt:lpstr>
      <vt:lpstr>Office Theme</vt:lpstr>
      <vt:lpstr>The Impact of Artificial Intelligence (AI) in Tourism and Hospitality</vt:lpstr>
      <vt:lpstr>Introduction - Overview of the Theme</vt:lpstr>
      <vt:lpstr>Industry Background</vt:lpstr>
      <vt:lpstr>Literature Review - Key Theories and Concepts</vt:lpstr>
      <vt:lpstr>Literature Review - Latest Findings</vt:lpstr>
      <vt:lpstr>Method - Research Approach</vt:lpstr>
      <vt:lpstr>Theme Impact Analysis - PESTEL Framework</vt:lpstr>
      <vt:lpstr>Political Factors - Data Privacy and Regulation</vt:lpstr>
      <vt:lpstr>Economic Factors - Costs and ROI of AI </vt:lpstr>
      <vt:lpstr>Social Factors - Guest Expectations and AI Adoption </vt:lpstr>
      <vt:lpstr>Recommendations for the Future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lavinia apostol</dc:creator>
  <cp:lastModifiedBy>Lavinia-Mariana Apostol (2131344)</cp:lastModifiedBy>
  <cp:revision>4</cp:revision>
  <dcterms:created xsi:type="dcterms:W3CDTF">2025-02-01T06:48:12Z</dcterms:created>
  <dcterms:modified xsi:type="dcterms:W3CDTF">2025-02-24T12:45:45Z</dcterms:modified>
</cp:coreProperties>
</file>