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67" r:id="rId2"/>
    <p:sldId id="269" r:id="rId3"/>
    <p:sldId id="270" r:id="rId4"/>
    <p:sldId id="298" r:id="rId5"/>
    <p:sldId id="299" r:id="rId6"/>
    <p:sldId id="290" r:id="rId7"/>
    <p:sldId id="300" r:id="rId8"/>
    <p:sldId id="287" r:id="rId9"/>
    <p:sldId id="288" r:id="rId10"/>
    <p:sldId id="314" r:id="rId11"/>
    <p:sldId id="271" r:id="rId12"/>
    <p:sldId id="315" r:id="rId13"/>
    <p:sldId id="316" r:id="rId14"/>
    <p:sldId id="320" r:id="rId15"/>
    <p:sldId id="317" r:id="rId16"/>
    <p:sldId id="318" r:id="rId17"/>
    <p:sldId id="319" r:id="rId18"/>
    <p:sldId id="291" r:id="rId19"/>
    <p:sldId id="321" r:id="rId20"/>
    <p:sldId id="297" r:id="rId21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395" autoAdjust="0"/>
    <p:restoredTop sz="94660"/>
  </p:normalViewPr>
  <p:slideViewPr>
    <p:cSldViewPr>
      <p:cViewPr varScale="1">
        <p:scale>
          <a:sx n="87" d="100"/>
          <a:sy n="87" d="100"/>
        </p:scale>
        <p:origin x="99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32" d="100"/>
          <a:sy n="32" d="100"/>
        </p:scale>
        <p:origin x="-1699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24ADDE7-5992-4FA3-86B1-53F54D045D5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F6574ED7-C1A3-4BF2-84F8-C3C5A9ADCC60}" type="datetimeFigureOut">
              <a:rPr lang="en-US"/>
              <a:pPr>
                <a:defRPr/>
              </a:pPr>
              <a:t>1/28/2019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7ADD057-2DC4-48F2-838F-EEE14DF73B14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BC86154-AB8D-4C52-9F71-E469A0DEEBFD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BCDE35F-DE24-4699-80F6-42FD44AC7475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0445604-4DE8-434F-A216-4587CABCA9F2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B19B488-E01E-4683-9F79-F101B9009A08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4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DA3F9CB-60C4-4B83-8435-F63702E2E001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DC8248A-35CE-4246-B544-ED39129C8012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6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475B2B7A-EFAD-401A-B993-CB450F0A70B1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7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3A82135-03BD-43EB-AD58-817B120772FF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04AD574-4091-4DD2-9D8E-2D9F921E06C0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9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2EF7F8A-9EA2-4ACF-AA5B-21B89037B3AE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10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99619E1-1C73-4A89-AAF2-102F6CCCC466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11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A7A46EE-25BC-42B8-BF78-4C988BBFB2C1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12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657E47E-FB5D-45E7-BCD2-1CDB4A9D6A36}" type="slidenum">
              <a:rPr lang="en-GB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18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 userDrawn="1"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GB" altLang="en-US" smtClean="0">
              <a:latin typeface="Calibri" pitchFamily="34" charset="0"/>
            </a:endParaRPr>
          </a:p>
        </p:txBody>
      </p:sp>
      <p:sp>
        <p:nvSpPr>
          <p:cNvPr id="5" name="TextBox 4"/>
          <p:cNvSpPr txBox="1"/>
          <p:nvPr userDrawn="1"/>
        </p:nvSpPr>
        <p:spPr>
          <a:xfrm>
            <a:off x="714375" y="500063"/>
            <a:ext cx="7786688" cy="144621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400" b="1" dirty="0">
                <a:latin typeface="Arial" charset="0"/>
              </a:rPr>
              <a:t>Leicester Institute</a:t>
            </a:r>
          </a:p>
          <a:p>
            <a:pPr algn="ctr">
              <a:defRPr/>
            </a:pPr>
            <a:r>
              <a:rPr lang="en-GB" sz="4400" b="1" dirty="0">
                <a:latin typeface="Arial" charset="0"/>
              </a:rPr>
              <a:t>of Legal Practice</a:t>
            </a:r>
          </a:p>
        </p:txBody>
      </p:sp>
      <p:sp>
        <p:nvSpPr>
          <p:cNvPr id="6" name="Rectangle 4"/>
          <p:cNvSpPr>
            <a:spLocks noChangeArrowheads="1"/>
          </p:cNvSpPr>
          <p:nvPr userDrawn="1"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GB" altLang="en-US" smtClean="0"/>
          </a:p>
        </p:txBody>
      </p:sp>
      <p:sp>
        <p:nvSpPr>
          <p:cNvPr id="7" name="Rectangle 6"/>
          <p:cNvSpPr>
            <a:spLocks noChangeArrowheads="1"/>
          </p:cNvSpPr>
          <p:nvPr userDrawn="1"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GB" altLang="en-US" smtClean="0"/>
          </a:p>
        </p:txBody>
      </p:sp>
      <p:graphicFrame>
        <p:nvGraphicFramePr>
          <p:cNvPr id="8" name="Object 5"/>
          <p:cNvGraphicFramePr>
            <a:graphicFrameLocks noChangeAspect="1"/>
          </p:cNvGraphicFramePr>
          <p:nvPr userDrawn="1"/>
        </p:nvGraphicFramePr>
        <p:xfrm>
          <a:off x="179388" y="5805488"/>
          <a:ext cx="2016125" cy="1052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18" name="Photo Editor Photo" r:id="rId3" imgW="13275191" imgH="5700254" progId="MSPhotoEd.3">
                  <p:embed/>
                </p:oleObj>
              </mc:Choice>
              <mc:Fallback>
                <p:oleObj name="Photo Editor Photo" r:id="rId3" imgW="13275191" imgH="5700254" progId="MSPhotoEd.3">
                  <p:embed/>
                  <p:pic>
                    <p:nvPicPr>
                      <p:cNvPr id="205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5805488"/>
                        <a:ext cx="2016125" cy="1052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28868"/>
            <a:ext cx="6400800" cy="3209932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5C136C3-B242-4429-A544-70D599BEF47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9957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>
            <a:spLocks noChangeArrowheads="1"/>
          </p:cNvSpPr>
          <p:nvPr userDrawn="1"/>
        </p:nvSpPr>
        <p:spPr bwMode="auto">
          <a:xfrm>
            <a:off x="6786563" y="6143625"/>
            <a:ext cx="20002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1600" b="1" smtClean="0"/>
              <a:t>Leicester Institute</a:t>
            </a:r>
          </a:p>
          <a:p>
            <a:pPr algn="ctr" eaLnBrk="1" hangingPunct="1">
              <a:defRPr/>
            </a:pPr>
            <a:r>
              <a:rPr lang="en-GB" altLang="en-US" sz="1600" b="1" smtClean="0"/>
              <a:t>of Legal Practice</a:t>
            </a:r>
          </a:p>
        </p:txBody>
      </p:sp>
      <p:graphicFrame>
        <p:nvGraphicFramePr>
          <p:cNvPr id="5" name="Object 5"/>
          <p:cNvGraphicFramePr>
            <a:graphicFrameLocks noChangeAspect="1"/>
          </p:cNvGraphicFramePr>
          <p:nvPr userDrawn="1"/>
        </p:nvGraphicFramePr>
        <p:xfrm>
          <a:off x="179388" y="6092825"/>
          <a:ext cx="1368425" cy="765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42" name="Photo Editor Photo" r:id="rId3" imgW="13275191" imgH="5700254" progId="MSPhotoEd.3">
                  <p:embed/>
                </p:oleObj>
              </mc:Choice>
              <mc:Fallback>
                <p:oleObj name="Photo Editor Photo" r:id="rId3" imgW="13275191" imgH="5700254" progId="MSPhotoEd.3">
                  <p:embed/>
                  <p:pic>
                    <p:nvPicPr>
                      <p:cNvPr id="307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6092825"/>
                        <a:ext cx="1368425" cy="765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00" y="216000"/>
            <a:ext cx="7928690" cy="1284174"/>
          </a:xfrm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>
            <a:lvl1pPr>
              <a:defRPr b="1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3500438" y="6356350"/>
            <a:ext cx="2133600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014AEEE2-6436-4244-A34A-3E8A84F2C4C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9508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4B3E2D-F172-4608-A485-E7529F827EC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8805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 userDrawn="1"/>
        </p:nvSpPr>
        <p:spPr bwMode="auto">
          <a:xfrm>
            <a:off x="6786563" y="6143625"/>
            <a:ext cx="20002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1600" b="1" smtClean="0"/>
              <a:t>Leicester Institute</a:t>
            </a:r>
          </a:p>
          <a:p>
            <a:pPr algn="ctr" eaLnBrk="1" hangingPunct="1">
              <a:defRPr/>
            </a:pPr>
            <a:r>
              <a:rPr lang="en-GB" altLang="en-US" sz="1600" b="1" smtClean="0"/>
              <a:t>of Legal Practice</a:t>
            </a:r>
          </a:p>
        </p:txBody>
      </p:sp>
      <p:graphicFrame>
        <p:nvGraphicFramePr>
          <p:cNvPr id="6" name="Object 7"/>
          <p:cNvGraphicFramePr>
            <a:graphicFrameLocks noChangeAspect="1"/>
          </p:cNvGraphicFramePr>
          <p:nvPr userDrawn="1"/>
        </p:nvGraphicFramePr>
        <p:xfrm>
          <a:off x="179388" y="6092825"/>
          <a:ext cx="1368425" cy="765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66" name="Photo Editor Photo" r:id="rId3" imgW="13275191" imgH="5700254" progId="MSPhotoEd.3">
                  <p:embed/>
                </p:oleObj>
              </mc:Choice>
              <mc:Fallback>
                <p:oleObj name="Photo Editor Photo" r:id="rId3" imgW="13275191" imgH="5700254" progId="MSPhotoEd.3">
                  <p:embed/>
                  <p:pic>
                    <p:nvPicPr>
                      <p:cNvPr id="5123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6092825"/>
                        <a:ext cx="1368425" cy="765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 w="9525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GB" sz="4400" b="1" kern="120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3500438" y="6356350"/>
            <a:ext cx="2133600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5BE7F6C2-D789-49CA-8498-668BA5C3A6B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5453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92B6AA-F4AE-4D91-B0F6-08F98FD4849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7098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5"/>
          <p:cNvGraphicFramePr>
            <a:graphicFrameLocks noChangeAspect="1"/>
          </p:cNvGraphicFramePr>
          <p:nvPr userDrawn="1"/>
        </p:nvGraphicFramePr>
        <p:xfrm>
          <a:off x="179388" y="6092825"/>
          <a:ext cx="1368425" cy="765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0" name="Photo Editor Photo" r:id="rId3" imgW="13275191" imgH="5700254" progId="MSPhotoEd.3">
                  <p:embed/>
                </p:oleObj>
              </mc:Choice>
              <mc:Fallback>
                <p:oleObj name="Photo Editor Photo" r:id="rId3" imgW="13275191" imgH="5700254" progId="MSPhotoEd.3">
                  <p:embed/>
                  <p:pic>
                    <p:nvPicPr>
                      <p:cNvPr id="717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6092825"/>
                        <a:ext cx="1368425" cy="765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 w="9525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GB" sz="4400" b="1" kern="120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3643313" y="6356350"/>
            <a:ext cx="2133600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48EC7E85-2ACA-49BD-B3E7-F616930757D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7148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4BA06C-9BAF-4C02-AEED-E467957A940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1065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A2C2FC-5BC7-46DF-96F0-107790FC8A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6909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D05267-C273-4742-B109-9CEA799D258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7416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C8371B-D365-4DAB-BB77-24C42EF6B6B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2083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5A60C1-01BF-4644-B614-F172428DE2B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1950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34857D68-1E5D-4156-AEAF-4F7CE467CCD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28" r:id="rId1"/>
    <p:sldLayoutId id="2147484129" r:id="rId2"/>
    <p:sldLayoutId id="2147484130" r:id="rId3"/>
    <p:sldLayoutId id="2147484131" r:id="rId4"/>
    <p:sldLayoutId id="2147484132" r:id="rId5"/>
    <p:sldLayoutId id="2147484133" r:id="rId6"/>
    <p:sldLayoutId id="2147484134" r:id="rId7"/>
    <p:sldLayoutId id="2147484135" r:id="rId8"/>
    <p:sldLayoutId id="2147484136" r:id="rId9"/>
    <p:sldLayoutId id="2147484137" r:id="rId10"/>
    <p:sldLayoutId id="2147484138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755650" y="2428875"/>
            <a:ext cx="7704138" cy="3209925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en-GB" sz="4000" b="1" dirty="0" smtClean="0">
                <a:solidFill>
                  <a:schemeClr val="tx1"/>
                </a:solidFill>
                <a:latin typeface="Arial" charset="0"/>
              </a:rPr>
              <a:t>Property Law</a:t>
            </a:r>
          </a:p>
          <a:p>
            <a:pPr>
              <a:buFont typeface="Arial" charset="0"/>
              <a:buNone/>
              <a:defRPr/>
            </a:pPr>
            <a:endParaRPr lang="en-GB" sz="4000" b="1" dirty="0" smtClean="0">
              <a:solidFill>
                <a:schemeClr val="tx1"/>
              </a:solidFill>
              <a:latin typeface="Arial" charset="0"/>
            </a:endParaRPr>
          </a:p>
          <a:p>
            <a:pPr>
              <a:buFont typeface="Arial" charset="0"/>
              <a:buNone/>
              <a:defRPr/>
            </a:pPr>
            <a:r>
              <a:rPr lang="en-GB" sz="4000" b="1" dirty="0" smtClean="0">
                <a:solidFill>
                  <a:schemeClr val="tx1"/>
                </a:solidFill>
                <a:latin typeface="Arial" charset="0"/>
              </a:rPr>
              <a:t>The Nature of a </a:t>
            </a:r>
            <a:r>
              <a:rPr lang="en-GB" sz="4000" b="1" smtClean="0">
                <a:solidFill>
                  <a:schemeClr val="tx1"/>
                </a:solidFill>
                <a:latin typeface="Arial" charset="0"/>
              </a:rPr>
              <a:t>Leasehold Estate (1)</a:t>
            </a:r>
            <a:endParaRPr lang="en-GB" sz="40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C798EF7-3F52-4648-AF3A-AAD4C0C7420B}" type="slidenum">
              <a:rPr lang="en-GB" altLang="en-US">
                <a:latin typeface="Calibri" panose="020F0502020204030204" pitchFamily="34" charset="0"/>
              </a:rPr>
              <a:pPr eaLnBrk="1" hangingPunct="1"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/>
              <a:t>Summary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395288" y="1628775"/>
            <a:ext cx="8229600" cy="4287838"/>
          </a:xfrm>
        </p:spPr>
        <p:txBody>
          <a:bodyPr/>
          <a:lstStyle/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Terminology</a:t>
            </a:r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Types of Lease</a:t>
            </a:r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Why may having a Leasehold Interest be so important?</a:t>
            </a:r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Essential Requirements of a Lease</a:t>
            </a:r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Exclusive Possession</a:t>
            </a:r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Formalities</a:t>
            </a:r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Enforceability of Leasehold Covenants</a:t>
            </a:r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Leasehold Covenants pre </a:t>
            </a:r>
            <a:r>
              <a:rPr lang="en-GB" altLang="en-US" sz="2000" i="1" smtClean="0"/>
              <a:t>Landlord &amp; Tenant (Covenants) Act 1995</a:t>
            </a:r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Leasehold Covenants post </a:t>
            </a:r>
            <a:r>
              <a:rPr lang="en-GB" altLang="en-US" sz="2000" i="1" smtClean="0"/>
              <a:t>Landlord &amp; Tenant (Covenants) Act 1995</a:t>
            </a:r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Remedies for Breach of Covenant</a:t>
            </a:r>
            <a:endParaRPr lang="en-GB" altLang="en-US" sz="2000" i="1" smtClean="0"/>
          </a:p>
          <a:p>
            <a:pPr eaLnBrk="1" hangingPunct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000" smtClean="0"/>
              <a:t>Determination of a Lease</a:t>
            </a:r>
          </a:p>
        </p:txBody>
      </p:sp>
      <p:sp>
        <p:nvSpPr>
          <p:cNvPr id="14340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06A6CAC2-C887-4D7E-B39F-880E2D4A6C5F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Terminology (1)</a:t>
            </a:r>
            <a:br>
              <a:rPr lang="en-GB" sz="3600" dirty="0" smtClean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340225"/>
          </a:xfrm>
        </p:spPr>
        <p:txBody>
          <a:bodyPr/>
          <a:lstStyle/>
          <a:p>
            <a:pPr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Leasehold interest can be referred to as:</a:t>
            </a:r>
          </a:p>
          <a:p>
            <a:pPr lvl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Term of years absolute;</a:t>
            </a:r>
          </a:p>
          <a:p>
            <a:pPr lvl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Term of years;</a:t>
            </a:r>
          </a:p>
          <a:p>
            <a:pPr lvl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Leasehold;</a:t>
            </a:r>
          </a:p>
          <a:p>
            <a:pPr lvl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Lease; or</a:t>
            </a:r>
          </a:p>
          <a:p>
            <a:pPr lvl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Tenancy.</a:t>
            </a:r>
          </a:p>
          <a:p>
            <a:pPr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Person who grants the lease referred to as:</a:t>
            </a:r>
          </a:p>
          <a:p>
            <a:pPr lvl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Landlord;</a:t>
            </a:r>
          </a:p>
          <a:p>
            <a:pPr lvl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Lessor;</a:t>
            </a:r>
          </a:p>
          <a:p>
            <a:pPr lvl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Seller [in the Contract]; or sometimes</a:t>
            </a:r>
          </a:p>
          <a:p>
            <a:pPr lvl="1">
              <a:lnSpc>
                <a:spcPts val="2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Freeholder.</a:t>
            </a:r>
          </a:p>
        </p:txBody>
      </p:sp>
      <p:sp>
        <p:nvSpPr>
          <p:cNvPr id="15364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2BC8A03-2329-43FF-B090-0C24EC7854B1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365" name="Picture 7" descr="C:\Documents and Settings\kdeakin\Local Settings\Temporary Internet Files\Content.IE5\KJVKZYVQ\MC90028234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2133600"/>
            <a:ext cx="1841500" cy="186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Terminology (2)</a:t>
            </a:r>
            <a:br>
              <a:rPr lang="en-GB" sz="3600" dirty="0" smtClean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484688"/>
          </a:xfrm>
        </p:spPr>
        <p:txBody>
          <a:bodyPr/>
          <a:lstStyle/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Person who takes the lease referred to as:</a:t>
            </a:r>
          </a:p>
          <a:p>
            <a:pPr lvl="1"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Tenant;</a:t>
            </a:r>
          </a:p>
          <a:p>
            <a:pPr lvl="1"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Lessee;</a:t>
            </a:r>
          </a:p>
          <a:p>
            <a:pPr lvl="1"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Leaseholder; or </a:t>
            </a:r>
          </a:p>
          <a:p>
            <a:pPr lvl="1"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Buyer [in the Contract].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Person to whom property returns at the end of the lease term is known as the “reversioner”</a:t>
            </a:r>
          </a:p>
          <a:p>
            <a:pPr>
              <a:lnSpc>
                <a:spcPts val="33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“Term” means the duration of the lease</a:t>
            </a:r>
          </a:p>
        </p:txBody>
      </p:sp>
      <p:sp>
        <p:nvSpPr>
          <p:cNvPr id="16388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9BEC8EC-3742-4D52-897E-F11603EA5CC2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389" name="Picture 5" descr="C:\Documents and Settings\kdeakin\Local Settings\Temporary Internet Files\Content.IE5\3GHAAU7H\MM90028358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2565400"/>
            <a:ext cx="1431925" cy="163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Terminology (3)</a:t>
            </a:r>
            <a:br>
              <a:rPr lang="en-GB" sz="3600" dirty="0" smtClean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340225"/>
          </a:xfrm>
        </p:spPr>
        <p:txBody>
          <a:bodyPr/>
          <a:lstStyle/>
          <a:p>
            <a:pPr>
              <a:lnSpc>
                <a:spcPts val="3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Grant means creating a new leasehold interest (to include a new sub-lease - see below)</a:t>
            </a:r>
          </a:p>
          <a:p>
            <a:pPr>
              <a:lnSpc>
                <a:spcPts val="3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Assignment  means an existing lease is sold to a new tenant - so transfer what is left of an existing lease or sub-lease</a:t>
            </a:r>
          </a:p>
          <a:p>
            <a:pPr>
              <a:lnSpc>
                <a:spcPts val="3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The new tenant can stay in the property for the rest of the lease term - that is known as the “unexpired residue” of the lease</a:t>
            </a:r>
          </a:p>
          <a:p>
            <a:pPr>
              <a:lnSpc>
                <a:spcPts val="31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Sub-lease / underlease means the creation of a lease for a lesser term out of a lease of a greater term</a:t>
            </a:r>
          </a:p>
        </p:txBody>
      </p:sp>
      <p:sp>
        <p:nvSpPr>
          <p:cNvPr id="17412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A76FC3E9-B3BA-4628-89DD-0001F4FE23FE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Types of Lease</a:t>
            </a:r>
            <a:br>
              <a:rPr lang="en-GB" sz="3600" dirty="0" smtClean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395288" y="1628775"/>
            <a:ext cx="8229600" cy="4340225"/>
          </a:xfrm>
        </p:spPr>
        <p:txBody>
          <a:bodyPr/>
          <a:lstStyle/>
          <a:p>
            <a:pPr>
              <a:lnSpc>
                <a:spcPts val="27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Fixed term - means that the term is fixed at the outset, E.g. a term of 5 years from and including 1 January 2016</a:t>
            </a:r>
          </a:p>
          <a:p>
            <a:pPr>
              <a:lnSpc>
                <a:spcPts val="27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smtClean="0"/>
          </a:p>
          <a:p>
            <a:pPr>
              <a:lnSpc>
                <a:spcPts val="27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Periodic - end date not fixed at outset so term continues until terminated by one of parties; E.g. monthly - could be terminated by the Landlord by the service of a Notice to Quit on the Tenant</a:t>
            </a:r>
          </a:p>
          <a:p>
            <a:pPr>
              <a:lnSpc>
                <a:spcPts val="27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smtClean="0"/>
          </a:p>
          <a:p>
            <a:pPr>
              <a:lnSpc>
                <a:spcPts val="27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Tenancy at will - an arrangement of indefinite occupation determinable at will by notice given by either the Landlord or the Tenant</a:t>
            </a:r>
          </a:p>
          <a:p>
            <a:pPr>
              <a:lnSpc>
                <a:spcPts val="27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smtClean="0"/>
          </a:p>
        </p:txBody>
      </p:sp>
      <p:sp>
        <p:nvSpPr>
          <p:cNvPr id="18436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A7689592-9162-4706-A487-B4B347B9B41D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>Why may having a Leasehold Interest be so important?</a:t>
            </a:r>
            <a:endParaRPr lang="en-GB" sz="3600" dirty="0" smtClean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323850" y="1628775"/>
            <a:ext cx="8424863" cy="4525963"/>
          </a:xfrm>
        </p:spPr>
        <p:txBody>
          <a:bodyPr/>
          <a:lstStyle/>
          <a:p>
            <a:pPr>
              <a:lnSpc>
                <a:spcPts val="32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If there is no lease the “occupier” will not have statutory protection:</a:t>
            </a:r>
          </a:p>
          <a:p>
            <a:pPr lvl="1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For residential premises, depending on when occupation started, via the </a:t>
            </a:r>
            <a:r>
              <a:rPr lang="en-GB" altLang="en-US" sz="2400" i="1" smtClean="0"/>
              <a:t>Rent Act 1977</a:t>
            </a:r>
            <a:r>
              <a:rPr lang="en-GB" altLang="en-US" sz="2400" smtClean="0"/>
              <a:t> or </a:t>
            </a:r>
            <a:r>
              <a:rPr lang="en-GB" altLang="en-US" sz="2400" i="1" smtClean="0"/>
              <a:t>Housing Acts</a:t>
            </a:r>
            <a:r>
              <a:rPr lang="en-GB" altLang="en-US" sz="2400" smtClean="0"/>
              <a:t> </a:t>
            </a:r>
            <a:r>
              <a:rPr lang="en-GB" altLang="en-US" sz="2400" i="1" smtClean="0"/>
              <a:t>1988</a:t>
            </a:r>
            <a:r>
              <a:rPr lang="en-GB" altLang="en-US" sz="2400" smtClean="0"/>
              <a:t> and</a:t>
            </a:r>
            <a:r>
              <a:rPr lang="en-GB" altLang="en-US" sz="2400" i="1" smtClean="0"/>
              <a:t>1996;</a:t>
            </a:r>
          </a:p>
          <a:p>
            <a:pPr lvl="1">
              <a:lnSpc>
                <a:spcPts val="32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For business premises, via the </a:t>
            </a:r>
            <a:r>
              <a:rPr lang="en-GB" altLang="en-US" sz="2400" i="1" smtClean="0"/>
              <a:t>Landlord and Tenant Act 1954</a:t>
            </a:r>
            <a:r>
              <a:rPr lang="en-GB" altLang="en-US" sz="2400" smtClean="0"/>
              <a:t>.</a:t>
            </a:r>
          </a:p>
          <a:p>
            <a:pPr>
              <a:lnSpc>
                <a:spcPts val="32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If they do not have a leasehold interest what interest may they have?  Examples include licensee or trespasser!</a:t>
            </a:r>
          </a:p>
          <a:p>
            <a:pPr>
              <a:lnSpc>
                <a:spcPts val="32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smtClean="0"/>
          </a:p>
        </p:txBody>
      </p:sp>
      <p:sp>
        <p:nvSpPr>
          <p:cNvPr id="19460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5E4C583-E1EB-4F43-936F-09852EFA1146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Essential Requirements </a:t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of a Lease (1)</a:t>
            </a:r>
            <a:br>
              <a:rPr lang="en-GB" sz="3600" dirty="0" smtClean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323850" y="1628775"/>
            <a:ext cx="8351838" cy="4248150"/>
          </a:xfrm>
        </p:spPr>
        <p:txBody>
          <a:bodyPr/>
          <a:lstStyle/>
          <a:p>
            <a:pPr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An arrangement can not be called a lease unless it satisfies the following criteria:</a:t>
            </a:r>
          </a:p>
          <a:p>
            <a:pPr lvl="1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altLang="en-US" sz="2400" smtClean="0"/>
              <a:t>1. Parties must be legally competent</a:t>
            </a:r>
          </a:p>
          <a:p>
            <a:pPr lvl="1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altLang="en-US" sz="2400" smtClean="0"/>
              <a:t>2. Lease must have a fixed maximum duration:</a:t>
            </a:r>
          </a:p>
          <a:p>
            <a:pPr lvl="2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mtClean="0"/>
              <a:t>Reversion must always exist;</a:t>
            </a:r>
          </a:p>
          <a:p>
            <a:pPr lvl="2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mtClean="0"/>
              <a:t>Commencement date must be certain - fixed or easily ascertainable;</a:t>
            </a:r>
          </a:p>
          <a:p>
            <a:pPr lvl="2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mtClean="0"/>
              <a:t>Term may be of any length; and</a:t>
            </a:r>
          </a:p>
          <a:p>
            <a:pPr lvl="2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mtClean="0"/>
              <a:t>Maximum duration must be ascertainable - if it is not the lease is void.</a:t>
            </a:r>
          </a:p>
          <a:p>
            <a:pPr lvl="1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smtClean="0"/>
          </a:p>
        </p:txBody>
      </p:sp>
      <p:sp>
        <p:nvSpPr>
          <p:cNvPr id="20484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A5D3AD02-AB64-4B01-A7CF-F8E8185FFCC1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>
                <a:latin typeface="Arial" charset="0"/>
                <a:cs typeface="Arial" charset="0"/>
              </a:rPr>
              <a:t>Essential Requirements </a:t>
            </a:r>
            <a:br>
              <a:rPr lang="en-GB" sz="3600" dirty="0">
                <a:latin typeface="Arial" charset="0"/>
                <a:cs typeface="Arial" charset="0"/>
              </a:rPr>
            </a:br>
            <a:r>
              <a:rPr lang="en-GB" sz="3600" dirty="0">
                <a:latin typeface="Arial" charset="0"/>
                <a:cs typeface="Arial" charset="0"/>
              </a:rPr>
              <a:t>of a Lease </a:t>
            </a:r>
            <a:r>
              <a:rPr lang="en-GB" sz="3600" dirty="0" smtClean="0">
                <a:latin typeface="Arial" charset="0"/>
                <a:cs typeface="Arial" charset="0"/>
              </a:rPr>
              <a:t>(2)</a:t>
            </a:r>
            <a:r>
              <a:rPr lang="en-GB" sz="3600" dirty="0">
                <a:latin typeface="Arial" charset="0"/>
                <a:cs typeface="Arial" charset="0"/>
              </a:rPr>
              <a:t/>
            </a:r>
            <a:br>
              <a:rPr lang="en-GB" sz="3600" dirty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248150"/>
          </a:xfrm>
        </p:spPr>
        <p:txBody>
          <a:bodyPr/>
          <a:lstStyle/>
          <a:p>
            <a:pPr eaLnBrk="1" hangingPunct="1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Maximum duration:</a:t>
            </a:r>
          </a:p>
          <a:p>
            <a:pPr lvl="1" eaLnBrk="1" hangingPunct="1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b="1" i="1" smtClean="0"/>
              <a:t>Lace v Chantler</a:t>
            </a:r>
            <a:r>
              <a:rPr lang="en-GB" altLang="en-US" sz="2400" smtClean="0"/>
              <a:t> </a:t>
            </a:r>
            <a:r>
              <a:rPr lang="en-GB" altLang="en-US" sz="2400" b="1" i="1" smtClean="0"/>
              <a:t>[1944] </a:t>
            </a:r>
            <a:r>
              <a:rPr lang="en-GB" altLang="en-US" sz="2400" i="1" smtClean="0"/>
              <a:t>- </a:t>
            </a:r>
            <a:r>
              <a:rPr lang="en-GB" altLang="en-US" sz="2400" smtClean="0"/>
              <a:t>a lease                             “for the duration of the war” was void;</a:t>
            </a:r>
          </a:p>
          <a:p>
            <a:pPr lvl="1" eaLnBrk="1" hangingPunct="1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b="1" i="1" smtClean="0"/>
              <a:t>Prudential Assurance Co Ltd v London Residuary Body</a:t>
            </a:r>
            <a:r>
              <a:rPr lang="en-GB" altLang="en-US" sz="2400" smtClean="0"/>
              <a:t> </a:t>
            </a:r>
            <a:r>
              <a:rPr lang="en-GB" altLang="en-US" sz="2400" b="1" i="1" smtClean="0"/>
              <a:t>[1992] </a:t>
            </a:r>
            <a:r>
              <a:rPr lang="en-GB" altLang="en-US" sz="2400" smtClean="0"/>
              <a:t>- a lease of a parcel of land “until needed for widening the road” was not valid but could take effect as a tenancy from year to year. </a:t>
            </a:r>
          </a:p>
          <a:p>
            <a:pPr>
              <a:lnSpc>
                <a:spcPts val="2800"/>
              </a:lnSpc>
              <a:spcBef>
                <a:spcPct val="0"/>
              </a:spcBef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altLang="en-US" sz="2400" smtClean="0"/>
              <a:t>	3. Premises must be identified with certainty; </a:t>
            </a:r>
          </a:p>
          <a:p>
            <a:pPr>
              <a:lnSpc>
                <a:spcPts val="2800"/>
              </a:lnSpc>
              <a:spcBef>
                <a:spcPct val="0"/>
              </a:spcBef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altLang="en-US" sz="2400" smtClean="0"/>
              <a:t>	4. The lease must confer a right of “exclusive possession” on the tenant - there is a lot of case law on this aspect. </a:t>
            </a:r>
          </a:p>
        </p:txBody>
      </p:sp>
      <p:sp>
        <p:nvSpPr>
          <p:cNvPr id="21508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CAAF10C-9F40-42CE-AE89-BA4BF5F7FDE2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509" name="Picture 5" descr="C:\Documents and Settings\kdeakin\Local Settings\Temporary Internet Files\Content.IE5\Y8R97CYF\MC90044191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1916113"/>
            <a:ext cx="2197100" cy="74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 Exclusive Possession (1)  </a:t>
            </a:r>
            <a:br>
              <a:rPr lang="en-GB" sz="3600" dirty="0" smtClean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95288" y="1484313"/>
            <a:ext cx="8424862" cy="4525962"/>
          </a:xfrm>
        </p:spPr>
        <p:txBody>
          <a:bodyPr/>
          <a:lstStyle/>
          <a:p>
            <a:pPr>
              <a:lnSpc>
                <a:spcPts val="25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Much of the case law seeks to determine if the interest is a “lease” or a “licence”</a:t>
            </a:r>
          </a:p>
          <a:p>
            <a:pPr lvl="1">
              <a:lnSpc>
                <a:spcPts val="25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b="1" i="1" smtClean="0"/>
              <a:t>Facchini v Bryson</a:t>
            </a:r>
            <a:r>
              <a:rPr lang="en-GB" altLang="en-US" sz="2400" smtClean="0"/>
              <a:t> </a:t>
            </a:r>
            <a:r>
              <a:rPr lang="en-GB" altLang="en-US" sz="2400" b="1" i="1" smtClean="0"/>
              <a:t>[1952] - </a:t>
            </a:r>
            <a:r>
              <a:rPr lang="en-GB" altLang="en-US" sz="2400" smtClean="0"/>
              <a:t>usually exclusive possession denotes a lease but that may well not apply to family arrangements &amp; acts of generosity;</a:t>
            </a:r>
          </a:p>
          <a:p>
            <a:pPr lvl="1">
              <a:lnSpc>
                <a:spcPts val="25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b="1" i="1" smtClean="0"/>
              <a:t>Somma v Hazelhurst and Savelli</a:t>
            </a:r>
            <a:r>
              <a:rPr lang="en-GB" altLang="en-US" sz="2400" smtClean="0"/>
              <a:t> </a:t>
            </a:r>
            <a:r>
              <a:rPr lang="en-GB" altLang="en-US" sz="2400" b="1" i="1" smtClean="0"/>
              <a:t>[1978];</a:t>
            </a:r>
          </a:p>
          <a:p>
            <a:pPr lvl="1">
              <a:lnSpc>
                <a:spcPts val="25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b="1" i="1" smtClean="0"/>
              <a:t>Street v Mountford</a:t>
            </a:r>
            <a:r>
              <a:rPr lang="en-GB" altLang="en-US" sz="2400" smtClean="0"/>
              <a:t> </a:t>
            </a:r>
            <a:r>
              <a:rPr lang="en-GB" altLang="en-US" sz="2400" b="1" i="1" smtClean="0"/>
              <a:t>[1985] - </a:t>
            </a:r>
            <a:r>
              <a:rPr lang="en-GB" altLang="en-US" sz="2400" smtClean="0"/>
              <a:t>Mrs M occupied a flat owned by Mr S &amp; agreement gave her exclusive possession but said it was a licence &amp; she signed a declaration stating “[Mrs M] understands &amp; accepts that a licence in the above form does not &amp; is not intended to give her a tenancy protected under the Rent Acts.” Held: Lease;</a:t>
            </a:r>
            <a:endParaRPr lang="en-GB" altLang="en-US" sz="2400" b="1" i="1" smtClean="0"/>
          </a:p>
        </p:txBody>
      </p:sp>
      <p:sp>
        <p:nvSpPr>
          <p:cNvPr id="22532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8CBFFA98-E048-4F62-9BD9-1300E5499B30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 Exclusive Possession (2)  </a:t>
            </a:r>
            <a:br>
              <a:rPr lang="en-GB" sz="3600" dirty="0" smtClean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250825" y="1484313"/>
            <a:ext cx="8353425" cy="4525962"/>
          </a:xfrm>
        </p:spPr>
        <p:txBody>
          <a:bodyPr/>
          <a:lstStyle/>
          <a:p>
            <a:pPr lvl="1">
              <a:lnSpc>
                <a:spcPts val="3200"/>
              </a:lnSpc>
              <a:buFont typeface="Arial" charset="0"/>
              <a:buChar char="–"/>
              <a:defRPr/>
            </a:pPr>
            <a:r>
              <a:rPr lang="en-GB" altLang="en-US" sz="2400" b="1" i="1" dirty="0" err="1" smtClean="0">
                <a:latin typeface="Arial" charset="0"/>
                <a:cs typeface="Arial" charset="0"/>
              </a:rPr>
              <a:t>Antoniades</a:t>
            </a:r>
            <a:r>
              <a:rPr lang="en-GB" altLang="en-US" sz="2400" b="1" i="1" dirty="0" smtClean="0">
                <a:latin typeface="Arial" charset="0"/>
                <a:cs typeface="Arial" charset="0"/>
              </a:rPr>
              <a:t> v Villiers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b="1" i="1" dirty="0" smtClean="0">
                <a:latin typeface="Arial" charset="0"/>
                <a:cs typeface="Arial" charset="0"/>
              </a:rPr>
              <a:t>[1988] - </a:t>
            </a:r>
            <a:r>
              <a:rPr lang="en-GB" altLang="en-US" sz="2400" dirty="0" smtClean="0">
                <a:latin typeface="Arial" charset="0"/>
                <a:cs typeface="Arial" charset="0"/>
              </a:rPr>
              <a:t>A couple took a one bedroom flat under what landlord had called a “licence agreement” - it stated that each occupier was liable for half the rent each (trying to show that there was no “joint” liability so there could not be a joint tenancy in co-ownership terms) &amp; it also stated that landlord could share the flat with them or introduce a third party who would share with them - similar facts to </a:t>
            </a:r>
            <a:r>
              <a:rPr lang="en-GB" altLang="en-US" sz="2400" b="1" dirty="0" err="1" smtClean="0">
                <a:latin typeface="Arial" charset="0"/>
                <a:cs typeface="Arial" charset="0"/>
              </a:rPr>
              <a:t>Somma</a:t>
            </a:r>
            <a:r>
              <a:rPr lang="en-GB" altLang="en-US" sz="2400" b="1" dirty="0" smtClean="0">
                <a:latin typeface="Arial" charset="0"/>
                <a:cs typeface="Arial" charset="0"/>
              </a:rPr>
              <a:t> v </a:t>
            </a:r>
            <a:r>
              <a:rPr lang="en-GB" altLang="en-US" sz="2400" b="1" dirty="0" err="1" smtClean="0">
                <a:latin typeface="Arial" charset="0"/>
                <a:cs typeface="Arial" charset="0"/>
              </a:rPr>
              <a:t>Hazelhurst</a:t>
            </a:r>
            <a:r>
              <a:rPr lang="en-GB" altLang="en-US" sz="2400" b="1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smtClean="0">
                <a:latin typeface="Arial" charset="0"/>
                <a:cs typeface="Arial" charset="0"/>
              </a:rPr>
              <a:t>but different outcome. Held: Lease;</a:t>
            </a:r>
            <a:endParaRPr lang="en-GB" altLang="en-US" sz="2400" b="1" i="1" dirty="0" smtClean="0">
              <a:latin typeface="Arial" charset="0"/>
              <a:cs typeface="Arial" charset="0"/>
            </a:endParaRPr>
          </a:p>
          <a:p>
            <a:pPr marL="457200" lvl="1" indent="0">
              <a:lnSpc>
                <a:spcPts val="3200"/>
              </a:lnSpc>
              <a:buFont typeface="Arial" charset="0"/>
              <a:buNone/>
              <a:defRPr/>
            </a:pPr>
            <a:r>
              <a:rPr lang="en-GB" altLang="en-US" sz="2400" dirty="0" smtClean="0">
                <a:latin typeface="Arial" charset="0"/>
                <a:cs typeface="Arial" charset="0"/>
              </a:rPr>
              <a:t>NB:  This case was decided at the same time as </a:t>
            </a:r>
            <a:r>
              <a:rPr lang="en-GB" altLang="en-US" sz="2400" b="1" i="1" dirty="0" smtClean="0">
                <a:latin typeface="Arial" charset="0"/>
                <a:cs typeface="Arial" charset="0"/>
              </a:rPr>
              <a:t>AG </a:t>
            </a:r>
            <a:r>
              <a:rPr lang="en-GB" altLang="en-US" sz="2400" b="1" i="1" dirty="0">
                <a:latin typeface="Arial" charset="0"/>
                <a:cs typeface="Arial" charset="0"/>
              </a:rPr>
              <a:t>Securities v Vaughan </a:t>
            </a:r>
            <a:endParaRPr lang="en-GB" altLang="en-US" sz="2400" b="1" i="1" dirty="0" smtClean="0">
              <a:latin typeface="Arial" charset="0"/>
              <a:cs typeface="Arial" charset="0"/>
            </a:endParaRPr>
          </a:p>
        </p:txBody>
      </p:sp>
      <p:sp>
        <p:nvSpPr>
          <p:cNvPr id="23556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9AC5454A-F505-404F-B04C-FF8C37E71E15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/>
            </a:r>
            <a:br>
              <a:rPr lang="en-GB" sz="3600" dirty="0" smtClean="0">
                <a:latin typeface="Arial" charset="0"/>
                <a:cs typeface="Arial" charset="0"/>
              </a:rPr>
            </a:br>
            <a:r>
              <a:rPr lang="en-GB" sz="3600" dirty="0" smtClean="0">
                <a:latin typeface="Arial" charset="0"/>
                <a:cs typeface="Arial" charset="0"/>
              </a:rPr>
              <a:t> Exclusive Possession (3)  </a:t>
            </a:r>
            <a:br>
              <a:rPr lang="en-GB" sz="3600" dirty="0" smtClean="0">
                <a:latin typeface="Arial" charset="0"/>
                <a:cs typeface="Arial" charset="0"/>
              </a:rPr>
            </a:br>
            <a:endParaRPr lang="en-GB" sz="3600" dirty="0" smtClean="0"/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250825" y="1484313"/>
            <a:ext cx="8353425" cy="4525962"/>
          </a:xfrm>
        </p:spPr>
        <p:txBody>
          <a:bodyPr/>
          <a:lstStyle/>
          <a:p>
            <a:pPr lvl="1">
              <a:lnSpc>
                <a:spcPts val="2800"/>
              </a:lnSpc>
            </a:pPr>
            <a:r>
              <a:rPr lang="en-GB" altLang="en-US" sz="2400" b="1" i="1" smtClean="0"/>
              <a:t>AG Securities v Vaughan [1988] - </a:t>
            </a:r>
            <a:r>
              <a:rPr lang="en-GB" altLang="en-US" sz="2400" smtClean="0"/>
              <a:t>Each agreement was described as a “licence” &amp; the occupiers signed separate agreements on different dates. The rent payable under each agreement was different &amp; the occupiers were selected by the owner &amp; did not know one another. When an occupier left, the landlord replaced him. Held: Licencees;</a:t>
            </a:r>
            <a:endParaRPr lang="en-GB" altLang="en-US" sz="2400" b="1" i="1" smtClean="0"/>
          </a:p>
          <a:p>
            <a:pPr lvl="1">
              <a:lnSpc>
                <a:spcPts val="28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b="1" i="1" smtClean="0"/>
              <a:t>Bruton v London &amp; Quadrant Housing Trust</a:t>
            </a:r>
            <a:r>
              <a:rPr lang="en-GB" altLang="en-US" sz="2400" smtClean="0"/>
              <a:t> </a:t>
            </a:r>
            <a:r>
              <a:rPr lang="en-GB" altLang="en-US" sz="2400" b="1" i="1" smtClean="0"/>
              <a:t>[1999] - </a:t>
            </a:r>
            <a:r>
              <a:rPr lang="en-GB" altLang="en-US" sz="2400" smtClean="0"/>
              <a:t>B occupied a flat owned by Lambeth BC who had granted a licence to LQHT permitting LQHT to provide accommodation to homeless people.  Held: B had a non-proprietary lease - it did not matter that LQHT held no legal estate in the property.</a:t>
            </a:r>
            <a:endParaRPr lang="en-GB" altLang="en-US" sz="2400" b="1" i="1" smtClean="0"/>
          </a:p>
        </p:txBody>
      </p:sp>
      <p:sp>
        <p:nvSpPr>
          <p:cNvPr id="24580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FFBC0568-BD07-4E25-82B8-8945839CAE61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7927975" cy="1284288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Exclusive Possession (4)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98CC290-BBDD-4CDC-B16A-7894AA429835}" type="slidenum">
              <a:rPr lang="en-GB" altLang="en-US">
                <a:latin typeface="Calibri" panose="020F0502020204030204" pitchFamily="34" charset="0"/>
              </a:rPr>
              <a:pPr eaLnBrk="1" hangingPunct="1"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  <p:pic>
        <p:nvPicPr>
          <p:cNvPr id="25604" name="Picture 2" descr="C:\Users\SianT\Desktop\exc poss but no leas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90725" y="1600200"/>
            <a:ext cx="5162550" cy="4525963"/>
          </a:xfr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7927975" cy="1284288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980BDB-CD5E-459E-B11D-4BA53A46380C}" type="slidenum">
              <a:rPr lang="en-GB" altLang="en-US">
                <a:latin typeface="Calibri" panose="020F0502020204030204" pitchFamily="34" charset="0"/>
              </a:rPr>
              <a:pPr eaLnBrk="1" hangingPunct="1"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  <p:pic>
        <p:nvPicPr>
          <p:cNvPr id="26628" name="Picture 2" descr="C:\Users\SianT\Desktop\other circ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50963" y="333375"/>
            <a:ext cx="6461125" cy="5792788"/>
          </a:xfr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7927975" cy="1284288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Licences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2B507DA-8E96-42B9-B54E-DB703AE7FB15}" type="slidenum">
              <a:rPr lang="en-GB" altLang="en-US">
                <a:latin typeface="Calibri" panose="020F0502020204030204" pitchFamily="34" charset="0"/>
              </a:rPr>
              <a:pPr eaLnBrk="1" hangingPunct="1"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  <p:pic>
        <p:nvPicPr>
          <p:cNvPr id="27652" name="Picture 2" descr="C:\Users\SianT\Desktop\licenc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47638"/>
            <a:ext cx="7488237" cy="5978525"/>
          </a:xfr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7927975" cy="1284288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9890746-CA73-4411-A49F-0E83FCAA467C}" type="slidenum">
              <a:rPr lang="en-GB" altLang="en-US">
                <a:latin typeface="Calibri" panose="020F0502020204030204" pitchFamily="34" charset="0"/>
              </a:rPr>
              <a:pPr eaLnBrk="1" hangingPunct="1"/>
              <a:t>16</a:t>
            </a:fld>
            <a:endParaRPr lang="en-GB" altLang="en-US">
              <a:latin typeface="Calibri" panose="020F0502020204030204" pitchFamily="34" charset="0"/>
            </a:endParaRPr>
          </a:p>
        </p:txBody>
      </p:sp>
      <p:pic>
        <p:nvPicPr>
          <p:cNvPr id="28676" name="Picture 2" descr="C:\Users\SianT\Desktop\lodgers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35150" y="476250"/>
            <a:ext cx="5480050" cy="5329238"/>
          </a:xfr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7927975" cy="1284288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CB9B474-DC29-4C95-A53E-7099E4BD8CB5}" type="slidenum">
              <a:rPr lang="en-GB" altLang="en-US">
                <a:latin typeface="Calibri" panose="020F0502020204030204" pitchFamily="34" charset="0"/>
              </a:rPr>
              <a:pPr eaLnBrk="1" hangingPunct="1"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  <p:pic>
        <p:nvPicPr>
          <p:cNvPr id="29700" name="Picture 2" descr="C:\Users\SianT\Desktop\sharing accomodation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38313" y="333375"/>
            <a:ext cx="5667375" cy="5792788"/>
          </a:xfr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latin typeface="Arial" charset="0"/>
                <a:cs typeface="Arial" charset="0"/>
              </a:rPr>
              <a:t>Formalities</a:t>
            </a:r>
            <a:endParaRPr lang="en-GB" sz="3600" dirty="0" smtClean="0"/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323850" y="1628775"/>
            <a:ext cx="8424863" cy="4525963"/>
          </a:xfrm>
        </p:spPr>
        <p:txBody>
          <a:bodyPr/>
          <a:lstStyle/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Contract / Agreement for Lease - any contract to create a lease must be in writing &amp; signed by both parties (</a:t>
            </a:r>
            <a:r>
              <a:rPr lang="en-GB" altLang="en-US" sz="2400" i="1" smtClean="0"/>
              <a:t>LP(MP)A 1989; s2</a:t>
            </a:r>
            <a:r>
              <a:rPr lang="en-GB" altLang="en-US" sz="2400" smtClean="0"/>
              <a:t>) with the exception of any lease covered by </a:t>
            </a:r>
            <a:r>
              <a:rPr lang="en-GB" altLang="en-US" sz="2400" i="1" smtClean="0"/>
              <a:t>LPA 1925; s54(2)</a:t>
            </a:r>
            <a:endParaRPr lang="en-GB" altLang="en-US" sz="2400" smtClean="0"/>
          </a:p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Lease - must comply with </a:t>
            </a:r>
            <a:r>
              <a:rPr lang="en-GB" altLang="en-US" sz="2400" i="1" smtClean="0"/>
              <a:t>LPA 1925; s52</a:t>
            </a:r>
            <a:r>
              <a:rPr lang="en-GB" altLang="en-US" sz="2400" smtClean="0"/>
              <a:t> - E.g. must be made as a deed</a:t>
            </a:r>
          </a:p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r>
              <a:rPr lang="en-GB" altLang="en-US" sz="2400" smtClean="0"/>
              <a:t>The exception to this is contained in </a:t>
            </a:r>
            <a:r>
              <a:rPr lang="en-GB" altLang="en-US" sz="2400" i="1" smtClean="0"/>
              <a:t>LPA 1925; s54(2)</a:t>
            </a:r>
            <a:r>
              <a:rPr lang="en-GB" altLang="en-US" sz="2400" smtClean="0"/>
              <a:t> where the lease is for a period not exceeding three years at the best rent available without taking a fine </a:t>
            </a:r>
          </a:p>
          <a:p>
            <a:pPr>
              <a:lnSpc>
                <a:spcPts val="3600"/>
              </a:lnSpc>
              <a:spcBef>
                <a:spcPct val="0"/>
              </a:spcBef>
              <a:spcAft>
                <a:spcPts val="1200"/>
              </a:spcAft>
            </a:pPr>
            <a:endParaRPr lang="en-GB" altLang="en-US" sz="2400" smtClean="0"/>
          </a:p>
        </p:txBody>
      </p:sp>
      <p:sp>
        <p:nvSpPr>
          <p:cNvPr id="30724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64520B10-A6EF-4B77-A063-4A35B00C9DCA}" type="slidenum"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7927975" cy="1284288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B0E9E4D-76B5-4DF7-9BCC-C5F2C99B3B0F}" type="slidenum">
              <a:rPr lang="en-GB" altLang="en-US">
                <a:latin typeface="Calibri" panose="020F0502020204030204" pitchFamily="34" charset="0"/>
              </a:rPr>
              <a:pPr eaLnBrk="1" hangingPunct="1"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  <p:pic>
        <p:nvPicPr>
          <p:cNvPr id="31748" name="Picture 2" descr="C:\Users\SianT\Desktop\equitable leases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620713"/>
            <a:ext cx="6553200" cy="5505450"/>
          </a:xfr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088" y="215900"/>
            <a:ext cx="7927975" cy="1284288"/>
          </a:xfrm>
        </p:spPr>
        <p:txBody>
          <a:bodyPr/>
          <a:lstStyle/>
          <a:p>
            <a:pPr>
              <a:defRPr/>
            </a:pPr>
            <a:r>
              <a:rPr lang="en-GB" sz="3600" dirty="0" smtClean="0"/>
              <a:t>Any Questions?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004BE31-F32C-413D-8A92-8048C2FD4A40}" type="slidenum">
              <a:rPr lang="en-GB" altLang="en-US">
                <a:latin typeface="Calibri" panose="020F0502020204030204" pitchFamily="34" charset="0"/>
              </a:rPr>
              <a:pPr eaLnBrk="1" hangingPunct="1"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  <p:pic>
        <p:nvPicPr>
          <p:cNvPr id="32772" name="Picture 5" descr="C:\Users\kdeakin\AppData\Local\Microsoft\Windows\Temporary Internet Files\Content.IE5\AAC4HC2U\MP9003988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1552575"/>
            <a:ext cx="5608637" cy="400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1020</TotalTime>
  <Words>1048</Words>
  <Application>Microsoft Office PowerPoint</Application>
  <PresentationFormat>On-screen Show (4:3)</PresentationFormat>
  <Paragraphs>116</Paragraphs>
  <Slides>20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Office Theme</vt:lpstr>
      <vt:lpstr>Microsoft Photo Editor 3.0 Photo</vt:lpstr>
      <vt:lpstr>PowerPoint Presentation</vt:lpstr>
      <vt:lpstr>Summary</vt:lpstr>
      <vt:lpstr> Terminology (1) </vt:lpstr>
      <vt:lpstr> Terminology (2) </vt:lpstr>
      <vt:lpstr> Terminology (3) </vt:lpstr>
      <vt:lpstr> Types of Lease </vt:lpstr>
      <vt:lpstr>Why may having a Leasehold Interest be so important?</vt:lpstr>
      <vt:lpstr> Essential Requirements  of a Lease (1) </vt:lpstr>
      <vt:lpstr> Essential Requirements  of a Lease (2) </vt:lpstr>
      <vt:lpstr>  Exclusive Possession (1)   </vt:lpstr>
      <vt:lpstr>  Exclusive Possession (2)   </vt:lpstr>
      <vt:lpstr>  Exclusive Possession (3)   </vt:lpstr>
      <vt:lpstr>Exclusive Possession (4)</vt:lpstr>
      <vt:lpstr>PowerPoint Presentation</vt:lpstr>
      <vt:lpstr>Licences</vt:lpstr>
      <vt:lpstr>PowerPoint Presentation</vt:lpstr>
      <vt:lpstr>PowerPoint Presentation</vt:lpstr>
      <vt:lpstr>Formalities</vt:lpstr>
      <vt:lpstr>PowerPoint Presentation</vt:lpstr>
      <vt:lpstr>Any Questions?</vt:lpstr>
    </vt:vector>
  </TitlesOfParts>
  <Company>De Montfort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Leicester Institute  of Legal Practice</dc:title>
  <dc:creator>imagetest</dc:creator>
  <cp:lastModifiedBy>Mike Swanson</cp:lastModifiedBy>
  <cp:revision>98</cp:revision>
  <dcterms:created xsi:type="dcterms:W3CDTF">2009-06-03T10:01:58Z</dcterms:created>
  <dcterms:modified xsi:type="dcterms:W3CDTF">2019-01-28T15:25:43Z</dcterms:modified>
</cp:coreProperties>
</file>