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2"/>
  </p:notesMasterIdLst>
  <p:sldIdLst>
    <p:sldId id="404" r:id="rId3"/>
    <p:sldId id="342" r:id="rId4"/>
    <p:sldId id="694" r:id="rId5"/>
    <p:sldId id="379" r:id="rId6"/>
    <p:sldId id="695" r:id="rId7"/>
    <p:sldId id="693" r:id="rId8"/>
    <p:sldId id="697" r:id="rId9"/>
    <p:sldId id="729" r:id="rId10"/>
    <p:sldId id="392" r:id="rId11"/>
    <p:sldId id="654" r:id="rId12"/>
    <p:sldId id="657" r:id="rId13"/>
    <p:sldId id="655" r:id="rId14"/>
    <p:sldId id="628" r:id="rId15"/>
    <p:sldId id="713" r:id="rId16"/>
    <p:sldId id="664" r:id="rId17"/>
    <p:sldId id="709" r:id="rId18"/>
    <p:sldId id="692" r:id="rId19"/>
    <p:sldId id="701" r:id="rId20"/>
    <p:sldId id="70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591CD-684E-4978-8B56-0490E2CDA60B}" v="1005" dt="2025-08-26T17:32:40.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105" d="100"/>
          <a:sy n="105"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14:50:58.525"/>
    </inkml:context>
    <inkml:brush xml:id="br0">
      <inkml:brushProperty name="width" value="0.035" units="cm"/>
      <inkml:brushProperty name="height" value="0.035" units="cm"/>
    </inkml:brush>
  </inkml:definitions>
  <inkml:trace contextRef="#ctx0" brushRef="#br0">0 0 24575,'0'996'0,"2"-973"0,0 0 0,1-1 0,9 29 0,-6-24 0,6 49 0,-12 115 0,2 21 0,14-139 124,-5-27-1613,-6-20-5337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14:51:02.440"/>
    </inkml:context>
    <inkml:brush xml:id="br0">
      <inkml:brushProperty name="width" value="0.035" units="cm"/>
      <inkml:brushProperty name="height" value="0.035" units="cm"/>
    </inkml:brush>
  </inkml:definitions>
  <inkml:trace contextRef="#ctx0" brushRef="#br0">153 5 24575,'89'-1'0,"-45"-2"0,1 3 0,-1 1 0,1 2 0,-1 2 0,74 19 0,-83-13 0,0 2 0,-1 1 0,-1 2 0,-1 1 0,32 22 0,22 12 0,-70-44 0,-1 1 0,0 0 0,0 1 0,-1 1 0,-1 1 0,0 0 0,0 0 0,19 24 0,-5 1 0,-3-4 0,22 38 0,-39-58 0,-1-1 0,-1 1 0,0 0 0,-1 0 0,0 1 0,-1-1 0,3 21 0,11 75 0,-9-71 0,4 74 0,-11-77 0,1-8 0,-2 0 0,-5 39 0,4-58 0,0 1 0,-1-1 0,0 1 0,0-1 0,-1 0 0,0 0 0,0 0 0,-1-1 0,0 1 0,0-1 0,-1 0 0,1 0 0,-7 6 0,-24 21 0,-1-2 0,-1-2 0,-1-1 0,-2-2 0,0-1 0,-2-3 0,-44 18 0,-276 94 0,347-129 0,-15 5 0,-1-1 0,-1-2 0,1-1 0,-1-2 0,0-1 0,-1-1 0,-44-3 0,71 0 0,0 0 0,0 0 0,1 0 0,-1-1 0,0 0 0,1 0 0,-1 0 0,1-1 0,-1 1 0,1-1 0,0-1 0,0 1 0,1-1 0,-1 0 0,1 0 0,-1 0 0,1 0 0,1-1 0,-1 0 0,1 0 0,-1 0 0,1 0 0,1 0 0,-1-1 0,1 1 0,0-1 0,0 0 0,-1-9 0,-3-15 0,2 0 0,0-1 0,3 1 0,2-42 0,-1 48 0,0 20 0,0-7 0,1 0 0,-1 0 0,6-19 0,-6 29 0,0 0 0,0-1 0,0 1 0,0 0 0,0 0 0,1 0 0,-1 0 0,0 0 0,1 0 0,-1 0 0,1 0 0,-1 0 0,1 0 0,0 0 0,-1 0 0,1 0 0,0 0 0,0 1 0,-1-1 0,1 0 0,0 1 0,0-1 0,0 0 0,0 1 0,0-1 0,0 1 0,0-1 0,0 1 0,0 0 0,0-1 0,0 1 0,0 0 0,1 0 0,-1 0 0,0 0 0,0 0 0,0 0 0,0 0 0,0 0 0,0 0 0,0 0 0,1 1 0,-1-1 0,0 0 0,0 1 0,0-1 0,0 1 0,0-1 0,1 2 0,20 14 0,-1 0 0,-1 2 0,-1 0 0,25 30 0,20 19 0,-7-18 0,2-3 0,1-2 0,3-3 0,1-2 0,78 33 0,-7-6 0,193 88 0,-110-41 0,-172-93-116,8 2-300,-1 3-1,53 33 1,-87-45-6410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14:51:05.743"/>
    </inkml:context>
    <inkml:brush xml:id="br0">
      <inkml:brushProperty name="width" value="0.035" units="cm"/>
      <inkml:brushProperty name="height" value="0.03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14:51:12.719"/>
    </inkml:context>
    <inkml:brush xml:id="br0">
      <inkml:brushProperty name="width" value="0.035" units="cm"/>
      <inkml:brushProperty name="height" value="0.035" units="cm"/>
    </inkml:brush>
  </inkml:definitions>
  <inkml:trace contextRef="#ctx0" brushRef="#br0">0 274 24575,'0'-5'0,"0"-6"0,5-2 0,2-3 0,-1-5 0,4 2 0,1-1 0,-2-2 0,2 3 0,0-1 0,2 3 0,0 0 0,2 2 0,-1-1 0,2 3 0,-2-3 0,-3 3-8191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8T14:51:15.335"/>
    </inkml:context>
    <inkml:brush xml:id="br0">
      <inkml:brushProperty name="width" value="0.035" units="cm"/>
      <inkml:brushProperty name="height" value="0.035" units="cm"/>
    </inkml:brush>
  </inkml:definitions>
  <inkml:trace contextRef="#ctx0" brushRef="#br0">0 29 24301,'1004'-29'0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6E361-9E1E-4E12-AB70-A030899DA4E3}"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1EDCA4-2DC0-4394-96F3-760C8F3EC9BA}" type="slidenum">
              <a:rPr lang="en-GB" smtClean="0"/>
              <a:t>‹#›</a:t>
            </a:fld>
            <a:endParaRPr lang="en-GB"/>
          </a:p>
        </p:txBody>
      </p:sp>
    </p:spTree>
    <p:extLst>
      <p:ext uri="{BB962C8B-B14F-4D97-AF65-F5344CB8AC3E}">
        <p14:creationId xmlns:p14="http://schemas.microsoft.com/office/powerpoint/2010/main" val="1666611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Signpost to the students that they </a:t>
            </a:r>
            <a:r>
              <a:rPr lang="en-GB" dirty="0" err="1">
                <a:solidFill>
                  <a:srgbClr val="FF0000"/>
                </a:solidFill>
              </a:rPr>
              <a:t>ll</a:t>
            </a:r>
            <a:r>
              <a:rPr lang="en-GB" dirty="0">
                <a:solidFill>
                  <a:srgbClr val="FF0000"/>
                </a:solidFill>
              </a:rPr>
              <a:t> have the opportunity to check your similarity using Turnitin.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5E76B-657B-4414-8AFE-946DD58DA8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3906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BA0DA-70D3-1CC5-EC3D-80A55DEA75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359957-9411-9146-3A89-097F9A840F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D0C628-AD7F-EE9F-5BC3-8C5E3A7A177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Signpost to the students that they </a:t>
            </a:r>
            <a:r>
              <a:rPr lang="en-GB" dirty="0" err="1">
                <a:solidFill>
                  <a:srgbClr val="FF0000"/>
                </a:solidFill>
              </a:rPr>
              <a:t>ll</a:t>
            </a:r>
            <a:r>
              <a:rPr lang="en-GB" dirty="0">
                <a:solidFill>
                  <a:srgbClr val="FF0000"/>
                </a:solidFill>
              </a:rPr>
              <a:t> have the opportunity to check your similarity using Turnitin.</a:t>
            </a:r>
          </a:p>
          <a:p>
            <a:endParaRPr lang="en-GB" dirty="0"/>
          </a:p>
        </p:txBody>
      </p:sp>
      <p:sp>
        <p:nvSpPr>
          <p:cNvPr id="4" name="Slide Number Placeholder 3">
            <a:extLst>
              <a:ext uri="{FF2B5EF4-FFF2-40B4-BE49-F238E27FC236}">
                <a16:creationId xmlns:a16="http://schemas.microsoft.com/office/drawing/2014/main" id="{545003C7-F3D1-698D-954A-00D2533AC79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5E76B-657B-4414-8AFE-946DD58DA8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69096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209F4-16EC-6DF7-F0E1-6158D6136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85F5B6-D6DD-30A5-FC65-20E2CD9ACE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E07871-BA62-CE5C-5B8F-04987886BE2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Support the students through this process- how to access Turnitin and submit their tasks to the right submission link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FF0000"/>
              </a:solidFill>
            </a:endParaRPr>
          </a:p>
          <a:p>
            <a:endParaRPr lang="en-GB" dirty="0"/>
          </a:p>
        </p:txBody>
      </p:sp>
      <p:sp>
        <p:nvSpPr>
          <p:cNvPr id="4" name="Slide Number Placeholder 3">
            <a:extLst>
              <a:ext uri="{FF2B5EF4-FFF2-40B4-BE49-F238E27FC236}">
                <a16:creationId xmlns:a16="http://schemas.microsoft.com/office/drawing/2014/main" id="{941BC875-58AC-CD0F-47A3-6D9E4BFC9B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5E76B-657B-4414-8AFE-946DD58DA8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67047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44727-1814-9110-9165-69440411BB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374A84-5710-41C9-E7E4-1BE0556646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574517-E53E-5517-3D40-669B556DE3A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Signpost to the students that they </a:t>
            </a:r>
            <a:r>
              <a:rPr lang="en-GB" dirty="0" err="1">
                <a:solidFill>
                  <a:srgbClr val="FF0000"/>
                </a:solidFill>
              </a:rPr>
              <a:t>ll</a:t>
            </a:r>
            <a:r>
              <a:rPr lang="en-GB" dirty="0">
                <a:solidFill>
                  <a:srgbClr val="FF0000"/>
                </a:solidFill>
              </a:rPr>
              <a:t> have the opportunity to check your similarity using Turnitin.</a:t>
            </a:r>
          </a:p>
          <a:p>
            <a:endParaRPr lang="en-GB" dirty="0"/>
          </a:p>
        </p:txBody>
      </p:sp>
      <p:sp>
        <p:nvSpPr>
          <p:cNvPr id="4" name="Slide Number Placeholder 3">
            <a:extLst>
              <a:ext uri="{FF2B5EF4-FFF2-40B4-BE49-F238E27FC236}">
                <a16:creationId xmlns:a16="http://schemas.microsoft.com/office/drawing/2014/main" id="{A86342AA-D291-8D49-EFD1-AFC8CA79177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A5E76B-657B-4414-8AFE-946DD58DA8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81559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dirty="0"/>
              <a:t>Types of academic writing - </a:t>
            </a:r>
            <a:r>
              <a:rPr lang="en-GB" sz="1200" dirty="0"/>
              <a:t>Academic writing is writing for academic purposes, for example in </a:t>
            </a:r>
            <a:br>
              <a:rPr lang="en-GB" sz="1200" b="1" dirty="0"/>
            </a:br>
            <a:r>
              <a:rPr lang="en-GB" sz="1200" b="1" dirty="0"/>
              <a:t>notes, essays </a:t>
            </a:r>
            <a:r>
              <a:rPr lang="en-GB" sz="1200" dirty="0"/>
              <a:t>and</a:t>
            </a:r>
            <a:r>
              <a:rPr lang="en-GB" sz="1200" b="1" dirty="0"/>
              <a:t> reports</a:t>
            </a:r>
          </a:p>
          <a:p>
            <a:pPr marL="342900" indent="-342900">
              <a:buFont typeface="Arial" panose="020B0604020202020204" pitchFamily="34" charset="0"/>
              <a:buChar char="•"/>
            </a:pPr>
            <a:endParaRPr lang="en-GB" sz="1200" b="1" dirty="0"/>
          </a:p>
          <a:p>
            <a:pPr marL="342900" indent="-342900">
              <a:buFont typeface="Arial" panose="020B0604020202020204" pitchFamily="34" charset="0"/>
              <a:buChar char="•"/>
            </a:pPr>
            <a:r>
              <a:rPr lang="en-GB" sz="1200" b="1" dirty="0"/>
              <a:t>notes</a:t>
            </a:r>
            <a:r>
              <a:rPr lang="en-GB" sz="1200" dirty="0"/>
              <a:t> – short, fast, efficient, usually as a tool for </a:t>
            </a:r>
            <a:r>
              <a:rPr lang="en-GB" sz="1200" i="1" dirty="0"/>
              <a:t>your own use </a:t>
            </a:r>
            <a:r>
              <a:rPr lang="en-GB" sz="1200" dirty="0"/>
              <a:t>in study or research.  </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200" dirty="0"/>
              <a:t>Notes help you record, arrange, process information; plan / structure essays and reports</a:t>
            </a:r>
          </a:p>
          <a:p>
            <a:pPr marL="342900" indent="-342900">
              <a:buFont typeface="Arial" panose="020B0604020202020204" pitchFamily="34" charset="0"/>
              <a:buChar char="•"/>
            </a:pPr>
            <a:endParaRPr lang="en-GB" sz="1200" dirty="0"/>
          </a:p>
          <a:p>
            <a:pPr marL="342900" indent="-342900">
              <a:buFont typeface="Arial" panose="020B0604020202020204" pitchFamily="34" charset="0"/>
              <a:buChar char="•"/>
            </a:pPr>
            <a:r>
              <a:rPr lang="en-GB" sz="1200" b="1" dirty="0"/>
              <a:t>essays and reports </a:t>
            </a:r>
            <a:r>
              <a:rPr lang="en-GB" sz="1200" dirty="0"/>
              <a:t>– usually a tool for sharing and discussing ideas, information and research </a:t>
            </a:r>
            <a:r>
              <a:rPr lang="en-GB" sz="1200" i="1" dirty="0"/>
              <a:t>with other people/the wider academic community. </a:t>
            </a:r>
          </a:p>
          <a:p>
            <a:pPr marL="0" indent="0">
              <a:buFont typeface="Arial" panose="020B0604020202020204" pitchFamily="34" charset="0"/>
              <a:buNone/>
            </a:pPr>
            <a:endParaRPr lang="en-GB" sz="1200" i="1" dirty="0"/>
          </a:p>
          <a:p>
            <a:pPr marL="800100" lvl="1" indent="-342900">
              <a:buFont typeface="Arial" panose="020B0604020202020204" pitchFamily="34" charset="0"/>
              <a:buChar char="•"/>
            </a:pPr>
            <a:r>
              <a:rPr lang="en-GB" sz="1200" i="1" dirty="0"/>
              <a:t>It could be worth it differentiating - </a:t>
            </a:r>
            <a:r>
              <a:rPr lang="en-GB" sz="2800" b="1" dirty="0"/>
              <a:t>student academic writing</a:t>
            </a:r>
            <a:r>
              <a:rPr lang="en-GB" sz="2800" dirty="0"/>
              <a:t> (used in student assessment at university, or in courses which prepare you  for university study) and </a:t>
            </a:r>
            <a:r>
              <a:rPr lang="en-GB" sz="2800" b="1" dirty="0"/>
              <a:t>expert academic writing</a:t>
            </a:r>
            <a:r>
              <a:rPr lang="en-GB" sz="2800" dirty="0"/>
              <a:t> (meant for publication in an academic journal or book)</a:t>
            </a:r>
          </a:p>
          <a:p>
            <a:pPr marL="342900" indent="-342900">
              <a:buFont typeface="Arial" panose="020B0604020202020204" pitchFamily="34" charset="0"/>
              <a:buChar char="•"/>
            </a:pPr>
            <a:endParaRPr lang="en-GB" sz="2800" dirty="0"/>
          </a:p>
          <a:p>
            <a:pPr marL="0" indent="0">
              <a:buFont typeface="Arial" panose="020B0604020202020204" pitchFamily="34" charset="0"/>
              <a:buNone/>
            </a:pPr>
            <a:endParaRPr lang="en-GB" sz="1200" i="1"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2119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explain these in detail to students and play the video on Academic writing style to support your explanation - https://www.youtube.com/watch?v=n9d9EXWIkuI&amp;t=108s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0304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913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98E0E-04A0-68C8-4EEA-3E9A74F44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BE76C-D5CD-0BC2-3C69-ABE7D1D965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056DC3-2C38-4067-78DB-ED14466DE687}"/>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AA89B2D6-681C-7920-9823-EE4109B4495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74645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be encouraged to discuss these faults.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452275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 https://www.youtube.com/watch?v=XZGn4oGzN4c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741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842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source on Moodle https://libguides.staffs.ac.uk/academic_writing/linking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1592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75456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2323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28893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6133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2211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3636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277465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5264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52760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41499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7759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33392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668D1-00AD-016F-6784-4234CD7428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8ABFC4-5E77-4AD2-17A3-6D8627678C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C9A720-E943-2068-7256-7C40BD45B310}"/>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AD1231B0-D3F0-CEBA-2D41-40B72C20F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3C9A2-8B23-FFA6-3FBB-7E60D83E3C5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540255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4F0B-86D0-BEB2-F957-1589779494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6CF1A-77FA-9A44-3512-403828D170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1BA8B4-04D1-365A-E11A-F19DCD1DEB46}"/>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F6F2A712-1F4E-5664-DB30-66484583D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1298B-A461-4E50-BB1B-5EE0E4A8B80E}"/>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6526644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E9BC4-E42C-8781-24A8-E5E029C5F9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213FE1-264B-A603-338F-DFFC03FAED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9D63C1-02C7-5C95-329C-41871BE20828}"/>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F3DED4F8-6728-DDE5-3C1C-718F5D768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9B3DD8-4C88-341D-3C44-77E8B0035A9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4028357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AF2CA-9B98-EE5F-D82C-E9F3FF2905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D37FFA-1BAE-336F-B133-A4737D11C0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42BF09-3B76-78AB-89C0-B03A92F8F2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94CA53-E6D8-8351-8642-7BC18C01D951}"/>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6" name="Footer Placeholder 5">
            <a:extLst>
              <a:ext uri="{FF2B5EF4-FFF2-40B4-BE49-F238E27FC236}">
                <a16:creationId xmlns:a16="http://schemas.microsoft.com/office/drawing/2014/main" id="{6C8013A3-DDBF-F119-E966-FEBC53A8D6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BC0053-5965-2696-4AD8-DF4B80ACF5EA}"/>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14159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D29B-6D11-FBC8-8A5B-CEF88BC86E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107C5-33E0-F16C-F779-03B027418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9EE3A0-575F-5353-EEE2-252A0DD46E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AE976-5DC9-4F7B-9A2B-477C4C6A4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11DAA6-660C-A45A-855A-D72F3CD32A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961C90-54CD-2B81-FA77-AB7B991BCBD8}"/>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8" name="Footer Placeholder 7">
            <a:extLst>
              <a:ext uri="{FF2B5EF4-FFF2-40B4-BE49-F238E27FC236}">
                <a16:creationId xmlns:a16="http://schemas.microsoft.com/office/drawing/2014/main" id="{5B934518-C9A4-B055-56ED-3B25887247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F80E4B-D152-32FC-818D-250846FB579C}"/>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1914547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EE6A-CCB3-1BA3-A6C8-D8A6126C89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E578CA-DF7A-DCBD-4C4E-E14BF57D55F2}"/>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4" name="Footer Placeholder 3">
            <a:extLst>
              <a:ext uri="{FF2B5EF4-FFF2-40B4-BE49-F238E27FC236}">
                <a16:creationId xmlns:a16="http://schemas.microsoft.com/office/drawing/2014/main" id="{B10BEE0F-48A1-B1DD-533A-7FD80BD49A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31F467-427D-D1E8-FB09-8D297B802BA3}"/>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936723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5FE770-DAED-9D6A-BC4F-B5E45E8F2B88}"/>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3" name="Footer Placeholder 2">
            <a:extLst>
              <a:ext uri="{FF2B5EF4-FFF2-40B4-BE49-F238E27FC236}">
                <a16:creationId xmlns:a16="http://schemas.microsoft.com/office/drawing/2014/main" id="{FF00BBCD-5C23-AEE2-2271-7DDC46D3AE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1E01E6-66CB-8BFA-987C-2B004B933FFA}"/>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2050178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34A6-8A98-6A0B-A0EA-8DADBAEE4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9622FF-6926-8F66-EEC9-4EEB67578B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75BBFD-A11E-5B76-990F-C116FF8ACE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9DB131-5F60-4B82-7374-79117DC3F0E5}"/>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6" name="Footer Placeholder 5">
            <a:extLst>
              <a:ext uri="{FF2B5EF4-FFF2-40B4-BE49-F238E27FC236}">
                <a16:creationId xmlns:a16="http://schemas.microsoft.com/office/drawing/2014/main" id="{407FACD3-83CC-D7AB-E823-49E48B984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D9CFC6-AA1C-1753-46B1-C89DADA831E4}"/>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4179096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415C2-95DB-A76E-4A8F-C14FD8523C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964E42-074D-589C-CA55-9C60312728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EF27B8-1B29-F902-E742-92E94EC55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D3CEA-33EB-3188-AD7D-96CB66C3E773}"/>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6" name="Footer Placeholder 5">
            <a:extLst>
              <a:ext uri="{FF2B5EF4-FFF2-40B4-BE49-F238E27FC236}">
                <a16:creationId xmlns:a16="http://schemas.microsoft.com/office/drawing/2014/main" id="{A9465C04-DCCE-74FB-F7AD-CDF06B0D6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49759E-D302-2618-92EF-A034F7BA8D68}"/>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1193689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4066-B75A-A33A-661E-7E227DC662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4C3E68-A596-3432-33B6-3F4C06B442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38ACC-774D-5745-E640-67CBD25755BB}"/>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2F9EB028-AF74-A4B5-C23C-74E754D07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1E28D-1F2A-71A5-BE2A-0D5AF696E283}"/>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27487548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13D8BB-9B31-4D49-DE94-83BDEB4769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84C31B-D80E-553E-668F-18E71A443C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35530-2239-FF2D-FB3E-4F1C0FFCCBCA}"/>
              </a:ext>
            </a:extLst>
          </p:cNvPr>
          <p:cNvSpPr>
            <a:spLocks noGrp="1"/>
          </p:cNvSpPr>
          <p:nvPr>
            <p:ph type="dt" sz="half" idx="10"/>
          </p:nvPr>
        </p:nvSpPr>
        <p:spPr/>
        <p:txBody>
          <a:body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83EDA98E-1AD2-42D0-EC0E-4B206D721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20F34-F137-8E3C-85FD-FFBBFBC3C861}"/>
              </a:ext>
            </a:extLst>
          </p:cNvPr>
          <p:cNvSpPr>
            <a:spLocks noGrp="1"/>
          </p:cNvSpPr>
          <p:nvPr>
            <p:ph type="sldNum" sz="quarter" idx="12"/>
          </p:nvPr>
        </p:nvSpPr>
        <p:spPr/>
        <p:txBody>
          <a:bodyPr/>
          <a:lstStyle/>
          <a:p>
            <a:fld id="{C4E9D68D-8258-40E7-921C-B003BD86E105}" type="slidenum">
              <a:rPr lang="en-GB" smtClean="0"/>
              <a:t>‹#›</a:t>
            </a:fld>
            <a:endParaRPr lang="en-GB"/>
          </a:p>
        </p:txBody>
      </p:sp>
    </p:spTree>
    <p:extLst>
      <p:ext uri="{BB962C8B-B14F-4D97-AF65-F5344CB8AC3E}">
        <p14:creationId xmlns:p14="http://schemas.microsoft.com/office/powerpoint/2010/main" val="3809731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9616436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B5780-B983-F8B3-64AC-8608FA2C30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2390FC-C39A-4D35-AF78-485FFA33A4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7C0FFC-D4B6-0A40-F20E-E6B739777D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6410C1-4065-4322-AE72-D4553898A0AF}" type="datetimeFigureOut">
              <a:rPr lang="en-GB" smtClean="0"/>
              <a:t>02/06/2026</a:t>
            </a:fld>
            <a:endParaRPr lang="en-GB"/>
          </a:p>
        </p:txBody>
      </p:sp>
      <p:sp>
        <p:nvSpPr>
          <p:cNvPr id="5" name="Footer Placeholder 4">
            <a:extLst>
              <a:ext uri="{FF2B5EF4-FFF2-40B4-BE49-F238E27FC236}">
                <a16:creationId xmlns:a16="http://schemas.microsoft.com/office/drawing/2014/main" id="{BD9BB377-3310-251E-69E3-D5EBEE95BD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2B74A3-6D6E-328E-4383-28C2955831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E9D68D-8258-40E7-921C-B003BD86E105}" type="slidenum">
              <a:rPr lang="en-GB" smtClean="0"/>
              <a:t>‹#›</a:t>
            </a:fld>
            <a:endParaRPr lang="en-GB"/>
          </a:p>
        </p:txBody>
      </p:sp>
    </p:spTree>
    <p:extLst>
      <p:ext uri="{BB962C8B-B14F-4D97-AF65-F5344CB8AC3E}">
        <p14:creationId xmlns:p14="http://schemas.microsoft.com/office/powerpoint/2010/main" val="292868818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00.png"/><Relationship Id="rId3" Type="http://schemas.openxmlformats.org/officeDocument/2006/relationships/image" Target="../media/image4.png"/><Relationship Id="rId7" Type="http://schemas.openxmlformats.org/officeDocument/2006/relationships/image" Target="../media/image70.png"/><Relationship Id="rId12" Type="http://schemas.openxmlformats.org/officeDocument/2006/relationships/customXml" Target="../ink/ink4.xml"/><Relationship Id="rId17" Type="http://schemas.openxmlformats.org/officeDocument/2006/relationships/image" Target="../media/image6.png"/><Relationship Id="rId2" Type="http://schemas.openxmlformats.org/officeDocument/2006/relationships/notesSlide" Target="../notesSlides/notesSlide3.xml"/><Relationship Id="rId16" Type="http://schemas.openxmlformats.org/officeDocument/2006/relationships/image" Target="../media/image5.png"/><Relationship Id="rId1" Type="http://schemas.openxmlformats.org/officeDocument/2006/relationships/slideLayout" Target="../slideLayouts/slideLayout14.xml"/><Relationship Id="rId11" Type="http://schemas.openxmlformats.org/officeDocument/2006/relationships/image" Target="../media/image90.png"/><Relationship Id="rId15" Type="http://schemas.openxmlformats.org/officeDocument/2006/relationships/image" Target="../media/image11.png"/><Relationship Id="rId10" Type="http://schemas.openxmlformats.org/officeDocument/2006/relationships/customXml" Target="../ink/ink3.xml"/><Relationship Id="rId4" Type="http://schemas.openxmlformats.org/officeDocument/2006/relationships/customXml" Target="../ink/ink1.xml"/><Relationship Id="rId9" Type="http://schemas.openxmlformats.org/officeDocument/2006/relationships/image" Target="../media/image80.png"/><Relationship Id="rId14" Type="http://schemas.openxmlformats.org/officeDocument/2006/relationships/customXml" Target="../ink/ink5.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video" Target="https://www.youtube.com/embed/n9d9EXWIkuI?feature=oembed" TargetMode="External"/><Relationship Id="rId5" Type="http://schemas.openxmlformats.org/officeDocument/2006/relationships/hyperlink" Target="https://www.youtube.com/watch?v=n9d9EXWIkuI&amp;t=108s"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XZGn4oGzN4c?feature=oembed" TargetMode="Externa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hyperlink" Target="https://www.youtube.com/watch?v=XZGn4oGzN4c"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fr/boule-point-d-interrogation-l-homme-605592/"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en/chain-chain-links-chains-metal-1434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70611C-1203-8DA2-50A9-6D35B91DF700}"/>
              </a:ext>
            </a:extLst>
          </p:cNvPr>
          <p:cNvSpPr txBox="1"/>
          <p:nvPr/>
        </p:nvSpPr>
        <p:spPr>
          <a:xfrm>
            <a:off x="785037" y="1039789"/>
            <a:ext cx="10621926" cy="5509200"/>
          </a:xfrm>
          <a:prstGeom prst="rect">
            <a:avLst/>
          </a:prstGeom>
          <a:noFill/>
        </p:spPr>
        <p:txBody>
          <a:bodyPr wrap="square">
            <a:spAutoFit/>
          </a:bodyPr>
          <a:lstStyle/>
          <a:p>
            <a:pPr algn="ctr"/>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3200" dirty="0"/>
            </a:br>
            <a:r>
              <a:rPr lang="en-GB" sz="3200" b="1" dirty="0">
                <a:solidFill>
                  <a:schemeClr val="accent2">
                    <a:lumMod val="20000"/>
                    <a:lumOff val="80000"/>
                  </a:schemeClr>
                </a:solidFill>
              </a:rPr>
              <a:t>Academic Skills</a:t>
            </a:r>
            <a:br>
              <a:rPr lang="en-GB" sz="3200" b="1" dirty="0">
                <a:solidFill>
                  <a:schemeClr val="accent2">
                    <a:lumMod val="20000"/>
                    <a:lumOff val="80000"/>
                  </a:schemeClr>
                </a:solidFill>
              </a:rPr>
            </a:br>
            <a:r>
              <a:rPr lang="en-GB" sz="3200" b="1" dirty="0">
                <a:solidFill>
                  <a:schemeClr val="accent2">
                    <a:lumMod val="20000"/>
                    <a:lumOff val="80000"/>
                  </a:schemeClr>
                </a:solidFill>
              </a:rPr>
              <a:t>(LCLM 4001)</a:t>
            </a:r>
            <a:br>
              <a:rPr lang="en-GB" sz="3200" b="1" dirty="0">
                <a:solidFill>
                  <a:schemeClr val="accent2">
                    <a:lumMod val="20000"/>
                    <a:lumOff val="80000"/>
                  </a:schemeClr>
                </a:solidFill>
              </a:rPr>
            </a:br>
            <a:br>
              <a:rPr lang="en-GB" sz="3200" b="1" dirty="0">
                <a:solidFill>
                  <a:schemeClr val="accent2">
                    <a:lumMod val="40000"/>
                    <a:lumOff val="60000"/>
                  </a:schemeClr>
                </a:solidFill>
              </a:rPr>
            </a:br>
            <a:r>
              <a:rPr lang="en-GB" sz="3200" b="1" dirty="0">
                <a:solidFill>
                  <a:srgbClr val="92D050"/>
                </a:solidFill>
              </a:rPr>
              <a:t>Session 7-</a:t>
            </a:r>
            <a:br>
              <a:rPr lang="en-GB" sz="3200" b="1" dirty="0">
                <a:solidFill>
                  <a:srgbClr val="92D050"/>
                </a:solidFill>
              </a:rPr>
            </a:br>
            <a:r>
              <a:rPr lang="en-GB" sz="3200" b="1" dirty="0">
                <a:solidFill>
                  <a:srgbClr val="92D050"/>
                </a:solidFill>
              </a:rPr>
              <a:t>Academic Writing and Signposting </a:t>
            </a:r>
          </a:p>
          <a:p>
            <a:pPr algn="ctr"/>
            <a:br>
              <a:rPr lang="en-GB" sz="3200" b="1" dirty="0">
                <a:solidFill>
                  <a:schemeClr val="accent2">
                    <a:lumMod val="20000"/>
                    <a:lumOff val="80000"/>
                  </a:schemeClr>
                </a:solidFill>
              </a:rPr>
            </a:br>
            <a:br>
              <a:rPr lang="en-GB" sz="3200" b="1" dirty="0">
                <a:solidFill>
                  <a:schemeClr val="accent2">
                    <a:lumMod val="20000"/>
                    <a:lumOff val="80000"/>
                  </a:schemeClr>
                </a:solidFill>
              </a:rPr>
            </a:br>
            <a:endParaRPr lang="en-GB" sz="3200" dirty="0"/>
          </a:p>
        </p:txBody>
      </p:sp>
    </p:spTree>
    <p:extLst>
      <p:ext uri="{BB962C8B-B14F-4D97-AF65-F5344CB8AC3E}">
        <p14:creationId xmlns:p14="http://schemas.microsoft.com/office/powerpoint/2010/main" val="54284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The session will be divided into 3 parts:</a:t>
            </a:r>
          </a:p>
          <a:p>
            <a:pPr marL="0" indent="0">
              <a:buNone/>
            </a:pPr>
            <a:endParaRPr lang="en-GB" b="1" dirty="0"/>
          </a:p>
          <a:p>
            <a:pPr>
              <a:lnSpc>
                <a:spcPct val="90000"/>
              </a:lnSpc>
              <a:buFontTx/>
              <a:buChar char="-"/>
              <a:defRPr/>
            </a:pPr>
            <a:r>
              <a:rPr lang="en-US" dirty="0"/>
              <a:t>Revision of Note-taking strategies </a:t>
            </a:r>
          </a:p>
          <a:p>
            <a:pPr marL="0" indent="0">
              <a:lnSpc>
                <a:spcPct val="90000"/>
              </a:lnSpc>
              <a:buNone/>
              <a:defRPr/>
            </a:pPr>
            <a:endParaRPr lang="en-GB" b="1" dirty="0"/>
          </a:p>
          <a:p>
            <a:pPr>
              <a:lnSpc>
                <a:spcPct val="90000"/>
              </a:lnSpc>
              <a:buFontTx/>
              <a:buChar char="-"/>
              <a:defRPr/>
            </a:pPr>
            <a:r>
              <a:rPr lang="en-US" dirty="0"/>
              <a:t>Academic writing and signposting</a:t>
            </a:r>
          </a:p>
          <a:p>
            <a:pPr>
              <a:lnSpc>
                <a:spcPct val="90000"/>
              </a:lnSpc>
              <a:buFontTx/>
              <a:buChar char="-"/>
              <a:defRPr/>
            </a:pPr>
            <a:endParaRPr lang="en-GB" dirty="0"/>
          </a:p>
          <a:p>
            <a:pPr>
              <a:lnSpc>
                <a:spcPct val="90000"/>
              </a:lnSpc>
              <a:buFontTx/>
              <a:buChar char="-"/>
              <a:defRPr/>
            </a:pPr>
            <a:endParaRPr lang="en-US" dirty="0"/>
          </a:p>
          <a:p>
            <a:pPr marL="0" indent="0">
              <a:lnSpc>
                <a:spcPct val="90000"/>
              </a:lnSpc>
              <a:buNone/>
              <a:defRPr/>
            </a:pPr>
            <a:endParaRPr lang="en-GB" b="1"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0B149-617E-8AE3-144A-3BD6FBC91D1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371C8E-A2DF-5958-E759-9488B67989B2}"/>
              </a:ext>
            </a:extLst>
          </p:cNvPr>
          <p:cNvSpPr>
            <a:spLocks noGrp="1"/>
          </p:cNvSpPr>
          <p:nvPr>
            <p:ph idx="1"/>
          </p:nvPr>
        </p:nvSpPr>
        <p:spPr>
          <a:xfrm>
            <a:off x="1884581" y="197695"/>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US" sz="5400" b="1" dirty="0"/>
              <a:t>Revision and Using Turnitin</a:t>
            </a:r>
            <a:endParaRPr lang="en-GB" sz="5400" b="1" dirty="0"/>
          </a:p>
        </p:txBody>
      </p:sp>
    </p:spTree>
    <p:extLst>
      <p:ext uri="{BB962C8B-B14F-4D97-AF65-F5344CB8AC3E}">
        <p14:creationId xmlns:p14="http://schemas.microsoft.com/office/powerpoint/2010/main" val="418283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49C2D-206E-D25F-93D9-9657EFF9D4C0}"/>
              </a:ext>
            </a:extLst>
          </p:cNvPr>
          <p:cNvSpPr>
            <a:spLocks noGrp="1"/>
          </p:cNvSpPr>
          <p:nvPr>
            <p:ph type="title"/>
          </p:nvPr>
        </p:nvSpPr>
        <p:spPr>
          <a:xfrm>
            <a:off x="807492" y="109537"/>
            <a:ext cx="10456856" cy="1143000"/>
          </a:xfrm>
        </p:spPr>
        <p:txBody>
          <a:bodyPr>
            <a:normAutofit fontScale="90000"/>
          </a:bodyPr>
          <a:lstStyle/>
          <a:p>
            <a:pPr algn="ctr"/>
            <a:r>
              <a:rPr lang="en-GB" b="1" dirty="0"/>
              <a:t>Revision: Recall your note-taking strategies?</a:t>
            </a:r>
            <a:br>
              <a:rPr lang="en-GB" b="1" dirty="0"/>
            </a:br>
            <a:r>
              <a:rPr lang="en-GB" b="1" dirty="0"/>
              <a:t>Take 30 minutes</a:t>
            </a:r>
          </a:p>
        </p:txBody>
      </p:sp>
      <p:sp>
        <p:nvSpPr>
          <p:cNvPr id="8" name="Content Placeholder 7">
            <a:extLst>
              <a:ext uri="{FF2B5EF4-FFF2-40B4-BE49-F238E27FC236}">
                <a16:creationId xmlns:a16="http://schemas.microsoft.com/office/drawing/2014/main" id="{1496C3D1-8502-1DF0-B0C1-485E5B5A6DF1}"/>
              </a:ext>
            </a:extLst>
          </p:cNvPr>
          <p:cNvSpPr>
            <a:spLocks noGrp="1"/>
          </p:cNvSpPr>
          <p:nvPr>
            <p:ph idx="1"/>
          </p:nvPr>
        </p:nvSpPr>
        <p:spPr/>
        <p:txBody>
          <a:bodyPr>
            <a:normAutofit/>
          </a:bodyPr>
          <a:lstStyle/>
          <a:p>
            <a:pPr marL="0" indent="0">
              <a:buNone/>
            </a:pPr>
            <a:endParaRPr lang="en-GB" dirty="0">
              <a:latin typeface="Myriad Pro"/>
            </a:endParaRPr>
          </a:p>
          <a:p>
            <a:pPr marL="0" indent="0">
              <a:buNone/>
            </a:pPr>
            <a:r>
              <a:rPr lang="en-GB" dirty="0">
                <a:latin typeface="Myriad Pro"/>
              </a:rPr>
              <a:t>Read the passage in the next slide and </a:t>
            </a:r>
          </a:p>
          <a:p>
            <a:pPr marL="0" indent="0">
              <a:buNone/>
            </a:pPr>
            <a:endParaRPr lang="en-GB" b="1" dirty="0">
              <a:latin typeface="Myriad Pro"/>
            </a:endParaRPr>
          </a:p>
          <a:p>
            <a:pPr marL="0" indent="0">
              <a:buNone/>
            </a:pPr>
            <a:r>
              <a:rPr lang="en-GB" b="1" dirty="0">
                <a:latin typeface="Myriad Pro"/>
              </a:rPr>
              <a:t>A-</a:t>
            </a:r>
            <a:r>
              <a:rPr lang="en-GB" dirty="0">
                <a:latin typeface="Myriad Pro"/>
              </a:rPr>
              <a:t> Practice taking  diagrammatic notes using shapes</a:t>
            </a:r>
          </a:p>
          <a:p>
            <a:pPr marL="0" indent="0">
              <a:buNone/>
            </a:pPr>
            <a:endParaRPr lang="en-GB" dirty="0">
              <a:latin typeface="Myriad Pro"/>
            </a:endParaRPr>
          </a:p>
          <a:p>
            <a:pPr marL="0" indent="0">
              <a:buNone/>
            </a:pPr>
            <a:r>
              <a:rPr lang="en-GB" b="1" dirty="0">
                <a:latin typeface="Myriad Pro"/>
              </a:rPr>
              <a:t>B-</a:t>
            </a:r>
            <a:r>
              <a:rPr lang="en-GB" dirty="0">
                <a:latin typeface="Myriad Pro"/>
              </a:rPr>
              <a:t> Practice taking diagrammatic notes on paper, email to yourself (student email), download the image, and attach to the work document you have on your screen. </a:t>
            </a:r>
          </a:p>
          <a:p>
            <a:pPr marL="0" indent="0">
              <a:buNone/>
            </a:pPr>
            <a:endParaRPr lang="en-GB" dirty="0">
              <a:latin typeface="Myriad Pro"/>
            </a:endParaRPr>
          </a:p>
        </p:txBody>
      </p:sp>
    </p:spTree>
    <p:extLst>
      <p:ext uri="{BB962C8B-B14F-4D97-AF65-F5344CB8AC3E}">
        <p14:creationId xmlns:p14="http://schemas.microsoft.com/office/powerpoint/2010/main" val="1169186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59D70-7F1A-7C4D-9A3E-31A704674C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101CFE-0DC6-80C9-23DD-43ED904943A9}"/>
              </a:ext>
            </a:extLst>
          </p:cNvPr>
          <p:cNvSpPr>
            <a:spLocks noGrp="1"/>
          </p:cNvSpPr>
          <p:nvPr>
            <p:ph idx="1"/>
          </p:nvPr>
        </p:nvSpPr>
        <p:spPr>
          <a:xfrm>
            <a:off x="457200" y="1252537"/>
            <a:ext cx="11323092" cy="4924426"/>
          </a:xfrm>
        </p:spPr>
        <p:txBody>
          <a:bodyPr>
            <a:noAutofit/>
          </a:bodyPr>
          <a:lstStyle/>
          <a:p>
            <a:r>
              <a:rPr lang="en-GB" dirty="0" err="1">
                <a:latin typeface="Myriad Pro"/>
              </a:rPr>
              <a:t>Turnitin</a:t>
            </a:r>
            <a:r>
              <a:rPr lang="en-GB" dirty="0">
                <a:latin typeface="Myriad Pro"/>
              </a:rPr>
              <a:t> is a web-based plagiarism prevention system used by most universities in the UK. There are three main uses of Turnitin:</a:t>
            </a:r>
          </a:p>
          <a:p>
            <a:endParaRPr lang="en-GB" dirty="0">
              <a:latin typeface="Myriad Pro"/>
            </a:endParaRPr>
          </a:p>
          <a:p>
            <a:pPr lvl="1"/>
            <a:r>
              <a:rPr lang="en-GB" sz="2800" dirty="0">
                <a:latin typeface="Myriad Pro"/>
              </a:rPr>
              <a:t>To act as a deterrent against plagiarism.</a:t>
            </a:r>
          </a:p>
          <a:p>
            <a:pPr lvl="1"/>
            <a:endParaRPr lang="en-GB" sz="2800" dirty="0">
              <a:latin typeface="Myriad Pro"/>
            </a:endParaRPr>
          </a:p>
          <a:p>
            <a:pPr lvl="1"/>
            <a:r>
              <a:rPr lang="en-GB" sz="2800" dirty="0">
                <a:latin typeface="Myriad Pro"/>
              </a:rPr>
              <a:t>To provide reports which can help identify occurrences of plagiarism.</a:t>
            </a:r>
          </a:p>
          <a:p>
            <a:pPr lvl="1"/>
            <a:endParaRPr lang="en-GB" sz="2800" dirty="0">
              <a:latin typeface="Myriad Pro"/>
            </a:endParaRPr>
          </a:p>
          <a:p>
            <a:pPr lvl="1"/>
            <a:r>
              <a:rPr lang="en-GB" sz="2800" dirty="0">
                <a:latin typeface="Myriad Pro"/>
              </a:rPr>
              <a:t>To provide students with an opportunity to identify and correct possible occurrences of plagiarism in their work and improve their academic writing</a:t>
            </a:r>
            <a:r>
              <a:rPr lang="en-GB" sz="2800" dirty="0">
                <a:solidFill>
                  <a:srgbClr val="00B050"/>
                </a:solidFill>
                <a:latin typeface="Myriad Pro"/>
              </a:rPr>
              <a:t>.</a:t>
            </a:r>
          </a:p>
        </p:txBody>
      </p:sp>
      <p:pic>
        <p:nvPicPr>
          <p:cNvPr id="4" name="Picture 3">
            <a:extLst>
              <a:ext uri="{FF2B5EF4-FFF2-40B4-BE49-F238E27FC236}">
                <a16:creationId xmlns:a16="http://schemas.microsoft.com/office/drawing/2014/main" id="{B94AD945-F3CB-5411-E3AE-AC1532CA67C5}"/>
              </a:ext>
            </a:extLst>
          </p:cNvPr>
          <p:cNvPicPr>
            <a:picLocks noChangeAspect="1"/>
          </p:cNvPicPr>
          <p:nvPr/>
        </p:nvPicPr>
        <p:blipFill>
          <a:blip r:embed="rId3" cstate="print"/>
          <a:stretch>
            <a:fillRect/>
          </a:stretch>
        </p:blipFill>
        <p:spPr>
          <a:xfrm rot="19545478">
            <a:off x="10321724" y="312075"/>
            <a:ext cx="1468697" cy="737925"/>
          </a:xfrm>
          <a:prstGeom prst="rect">
            <a:avLst/>
          </a:prstGeom>
        </p:spPr>
      </p:pic>
      <p:sp>
        <p:nvSpPr>
          <p:cNvPr id="2" name="Title 1">
            <a:extLst>
              <a:ext uri="{FF2B5EF4-FFF2-40B4-BE49-F238E27FC236}">
                <a16:creationId xmlns:a16="http://schemas.microsoft.com/office/drawing/2014/main" id="{4AF04520-085A-3377-6E7F-2A8E92E8DA45}"/>
              </a:ext>
            </a:extLst>
          </p:cNvPr>
          <p:cNvSpPr>
            <a:spLocks noGrp="1"/>
          </p:cNvSpPr>
          <p:nvPr>
            <p:ph type="title"/>
          </p:nvPr>
        </p:nvSpPr>
        <p:spPr>
          <a:xfrm>
            <a:off x="807492" y="109537"/>
            <a:ext cx="9162545" cy="1143000"/>
          </a:xfrm>
        </p:spPr>
        <p:txBody>
          <a:bodyPr>
            <a:normAutofit/>
          </a:bodyPr>
          <a:lstStyle/>
          <a:p>
            <a:pPr algn="ctr"/>
            <a:r>
              <a:rPr lang="en-GB" b="1" dirty="0"/>
              <a:t>What is Turnitin</a:t>
            </a:r>
          </a:p>
        </p:txBody>
      </p:sp>
    </p:spTree>
    <p:extLst>
      <p:ext uri="{BB962C8B-B14F-4D97-AF65-F5344CB8AC3E}">
        <p14:creationId xmlns:p14="http://schemas.microsoft.com/office/powerpoint/2010/main" val="252647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9255E7-4D1F-9D03-4634-D6985277C16F}"/>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20" name="Rectangle 19">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017EE3-7E6D-F5FE-F6D8-BA6FC8F61676}"/>
              </a:ext>
            </a:extLst>
          </p:cNvPr>
          <p:cNvSpPr>
            <a:spLocks noGrp="1"/>
          </p:cNvSpPr>
          <p:nvPr>
            <p:ph type="title"/>
          </p:nvPr>
        </p:nvSpPr>
        <p:spPr>
          <a:xfrm>
            <a:off x="635744" y="249230"/>
            <a:ext cx="9477377" cy="1030515"/>
          </a:xfrm>
        </p:spPr>
        <p:txBody>
          <a:bodyPr anchor="ctr">
            <a:normAutofit/>
          </a:bodyPr>
          <a:lstStyle/>
          <a:p>
            <a:r>
              <a:rPr lang="en-GB" sz="4000" b="1" dirty="0">
                <a:solidFill>
                  <a:srgbClr val="FFFFFF"/>
                </a:solidFill>
              </a:rPr>
              <a:t>Using Turnitin: An essential guide</a:t>
            </a:r>
          </a:p>
        </p:txBody>
      </p:sp>
      <p:sp>
        <p:nvSpPr>
          <p:cNvPr id="3" name="Content Placeholder 2">
            <a:extLst>
              <a:ext uri="{FF2B5EF4-FFF2-40B4-BE49-F238E27FC236}">
                <a16:creationId xmlns:a16="http://schemas.microsoft.com/office/drawing/2014/main" id="{2F549630-525F-7B22-63EB-5EE8A70AB057}"/>
              </a:ext>
            </a:extLst>
          </p:cNvPr>
          <p:cNvSpPr>
            <a:spLocks noGrp="1"/>
          </p:cNvSpPr>
          <p:nvPr>
            <p:ph idx="1"/>
          </p:nvPr>
        </p:nvSpPr>
        <p:spPr>
          <a:xfrm>
            <a:off x="1027041" y="5153420"/>
            <a:ext cx="10740889" cy="1385266"/>
          </a:xfrm>
        </p:spPr>
        <p:txBody>
          <a:bodyPr>
            <a:normAutofit/>
          </a:bodyPr>
          <a:lstStyle/>
          <a:p>
            <a:r>
              <a:rPr lang="en-GB" sz="2400" dirty="0"/>
              <a:t>Step 1 &gt; Locate this tile on Moodle		</a:t>
            </a:r>
          </a:p>
          <a:p>
            <a:endParaRPr lang="en-GB" sz="2400" dirty="0"/>
          </a:p>
          <a:p>
            <a:r>
              <a:rPr lang="en-GB" sz="2400" dirty="0"/>
              <a:t>Step 2&gt; Download this PDF file and read as we demonstrate in Class  </a:t>
            </a:r>
          </a:p>
        </p:txBody>
      </p:sp>
      <p:pic>
        <p:nvPicPr>
          <p:cNvPr id="4" name="Picture 3">
            <a:extLst>
              <a:ext uri="{FF2B5EF4-FFF2-40B4-BE49-F238E27FC236}">
                <a16:creationId xmlns:a16="http://schemas.microsoft.com/office/drawing/2014/main" id="{57C1AEA8-312F-2B18-D1F8-BCD63A9DAC04}"/>
              </a:ext>
            </a:extLst>
          </p:cNvPr>
          <p:cNvPicPr>
            <a:picLocks noChangeAspect="1"/>
          </p:cNvPicPr>
          <p:nvPr/>
        </p:nvPicPr>
        <p:blipFill>
          <a:blip r:embed="rId3" cstate="print"/>
          <a:stretch>
            <a:fillRect/>
          </a:stretch>
        </p:blipFill>
        <p:spPr>
          <a:xfrm rot="19545478">
            <a:off x="10375442" y="364719"/>
            <a:ext cx="1222220" cy="614086"/>
          </a:xfrm>
          <a:prstGeom prst="rect">
            <a:avLst/>
          </a:prstGeom>
        </p:spPr>
      </p:pic>
      <mc:AlternateContent xmlns:mc="http://schemas.openxmlformats.org/markup-compatibility/2006" xmlns:p14="http://schemas.microsoft.com/office/powerpoint/2010/main">
        <mc:Choice Requires="p14">
          <p:contentPart p14:bwMode="auto" r:id="rId4">
            <p14:nvContentPartPr>
              <p14:cNvPr id="13" name="Ink 12">
                <a:extLst>
                  <a:ext uri="{FF2B5EF4-FFF2-40B4-BE49-F238E27FC236}">
                    <a16:creationId xmlns:a16="http://schemas.microsoft.com/office/drawing/2014/main" id="{187F4D68-7F05-F249-C045-4046CDF6EB84}"/>
                  </a:ext>
                </a:extLst>
              </p14:cNvPr>
              <p14:cNvContentPartPr/>
              <p14:nvPr/>
            </p14:nvContentPartPr>
            <p14:xfrm>
              <a:off x="330845" y="2066953"/>
              <a:ext cx="25560" cy="636120"/>
            </p14:xfrm>
          </p:contentPart>
        </mc:Choice>
        <mc:Fallback xmlns="">
          <p:pic>
            <p:nvPicPr>
              <p:cNvPr id="13" name="Ink 12">
                <a:extLst>
                  <a:ext uri="{FF2B5EF4-FFF2-40B4-BE49-F238E27FC236}">
                    <a16:creationId xmlns:a16="http://schemas.microsoft.com/office/drawing/2014/main" id="{187F4D68-7F05-F249-C045-4046CDF6EB84}"/>
                  </a:ext>
                </a:extLst>
              </p:cNvPr>
              <p:cNvPicPr/>
              <p:nvPr/>
            </p:nvPicPr>
            <p:blipFill>
              <a:blip r:embed="rId7"/>
              <a:stretch>
                <a:fillRect/>
              </a:stretch>
            </p:blipFill>
            <p:spPr>
              <a:xfrm>
                <a:off x="324725" y="2060833"/>
                <a:ext cx="37800" cy="648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CC1BCE51-EBFD-6805-5167-0FD512C4E05C}"/>
                  </a:ext>
                </a:extLst>
              </p14:cNvPr>
              <p14:cNvContentPartPr/>
              <p14:nvPr/>
            </p14:nvContentPartPr>
            <p14:xfrm>
              <a:off x="6968525" y="2171353"/>
              <a:ext cx="591840" cy="722520"/>
            </p14:xfrm>
          </p:contentPart>
        </mc:Choice>
        <mc:Fallback xmlns="">
          <p:pic>
            <p:nvPicPr>
              <p:cNvPr id="14" name="Ink 13">
                <a:extLst>
                  <a:ext uri="{FF2B5EF4-FFF2-40B4-BE49-F238E27FC236}">
                    <a16:creationId xmlns:a16="http://schemas.microsoft.com/office/drawing/2014/main" id="{CC1BCE51-EBFD-6805-5167-0FD512C4E05C}"/>
                  </a:ext>
                </a:extLst>
              </p:cNvPr>
              <p:cNvPicPr/>
              <p:nvPr/>
            </p:nvPicPr>
            <p:blipFill>
              <a:blip r:embed="rId9"/>
              <a:stretch>
                <a:fillRect/>
              </a:stretch>
            </p:blipFill>
            <p:spPr>
              <a:xfrm>
                <a:off x="6962405" y="2165233"/>
                <a:ext cx="604080" cy="7347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E8F2555C-EA02-4DED-603A-47AF832054DD}"/>
                  </a:ext>
                </a:extLst>
              </p14:cNvPr>
              <p14:cNvContentPartPr/>
              <p14:nvPr/>
            </p14:nvContentPartPr>
            <p14:xfrm>
              <a:off x="8427965" y="5830393"/>
              <a:ext cx="360" cy="360"/>
            </p14:xfrm>
          </p:contentPart>
        </mc:Choice>
        <mc:Fallback xmlns="">
          <p:pic>
            <p:nvPicPr>
              <p:cNvPr id="15" name="Ink 14">
                <a:extLst>
                  <a:ext uri="{FF2B5EF4-FFF2-40B4-BE49-F238E27FC236}">
                    <a16:creationId xmlns:a16="http://schemas.microsoft.com/office/drawing/2014/main" id="{E8F2555C-EA02-4DED-603A-47AF832054DD}"/>
                  </a:ext>
                </a:extLst>
              </p:cNvPr>
              <p:cNvPicPr/>
              <p:nvPr/>
            </p:nvPicPr>
            <p:blipFill>
              <a:blip r:embed="rId11"/>
              <a:stretch>
                <a:fillRect/>
              </a:stretch>
            </p:blipFill>
            <p:spPr>
              <a:xfrm>
                <a:off x="8421845" y="5824273"/>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778F89D0-FDBA-1DB7-E2FB-471EF46D8E60}"/>
                  </a:ext>
                </a:extLst>
              </p14:cNvPr>
              <p14:cNvContentPartPr/>
              <p14:nvPr/>
            </p14:nvContentPartPr>
            <p14:xfrm>
              <a:off x="244222" y="2069900"/>
              <a:ext cx="60120" cy="99000"/>
            </p14:xfrm>
          </p:contentPart>
        </mc:Choice>
        <mc:Fallback xmlns="">
          <p:pic>
            <p:nvPicPr>
              <p:cNvPr id="16" name="Ink 15">
                <a:extLst>
                  <a:ext uri="{FF2B5EF4-FFF2-40B4-BE49-F238E27FC236}">
                    <a16:creationId xmlns:a16="http://schemas.microsoft.com/office/drawing/2014/main" id="{778F89D0-FDBA-1DB7-E2FB-471EF46D8E60}"/>
                  </a:ext>
                </a:extLst>
              </p:cNvPr>
              <p:cNvPicPr/>
              <p:nvPr/>
            </p:nvPicPr>
            <p:blipFill>
              <a:blip r:embed="rId13"/>
              <a:stretch>
                <a:fillRect/>
              </a:stretch>
            </p:blipFill>
            <p:spPr>
              <a:xfrm>
                <a:off x="238102" y="2063780"/>
                <a:ext cx="7236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3" name="Ink 22">
                <a:extLst>
                  <a:ext uri="{FF2B5EF4-FFF2-40B4-BE49-F238E27FC236}">
                    <a16:creationId xmlns:a16="http://schemas.microsoft.com/office/drawing/2014/main" id="{DBB73DEF-9288-9A93-C4A4-8274C75431FD}"/>
                  </a:ext>
                </a:extLst>
              </p14:cNvPr>
              <p14:cNvContentPartPr/>
              <p14:nvPr/>
            </p14:nvContentPartPr>
            <p14:xfrm>
              <a:off x="148462" y="2711060"/>
              <a:ext cx="361800" cy="10800"/>
            </p14:xfrm>
          </p:contentPart>
        </mc:Choice>
        <mc:Fallback xmlns="">
          <p:pic>
            <p:nvPicPr>
              <p:cNvPr id="23" name="Ink 22">
                <a:extLst>
                  <a:ext uri="{FF2B5EF4-FFF2-40B4-BE49-F238E27FC236}">
                    <a16:creationId xmlns:a16="http://schemas.microsoft.com/office/drawing/2014/main" id="{DBB73DEF-9288-9A93-C4A4-8274C75431FD}"/>
                  </a:ext>
                </a:extLst>
              </p:cNvPr>
              <p:cNvPicPr/>
              <p:nvPr/>
            </p:nvPicPr>
            <p:blipFill>
              <a:blip r:embed="rId15"/>
              <a:stretch>
                <a:fillRect/>
              </a:stretch>
            </p:blipFill>
            <p:spPr>
              <a:xfrm>
                <a:off x="142342" y="2704940"/>
                <a:ext cx="374040" cy="23040"/>
              </a:xfrm>
              <a:prstGeom prst="rect">
                <a:avLst/>
              </a:prstGeom>
            </p:spPr>
          </p:pic>
        </mc:Fallback>
      </mc:AlternateContent>
      <p:pic>
        <p:nvPicPr>
          <p:cNvPr id="7" name="Picture 6">
            <a:extLst>
              <a:ext uri="{FF2B5EF4-FFF2-40B4-BE49-F238E27FC236}">
                <a16:creationId xmlns:a16="http://schemas.microsoft.com/office/drawing/2014/main" id="{844B8411-1B8A-AFD8-93ED-BDEADD7CC18A}"/>
              </a:ext>
            </a:extLst>
          </p:cNvPr>
          <p:cNvPicPr>
            <a:picLocks noChangeAspect="1"/>
          </p:cNvPicPr>
          <p:nvPr/>
        </p:nvPicPr>
        <p:blipFill>
          <a:blip r:embed="rId16"/>
          <a:stretch>
            <a:fillRect/>
          </a:stretch>
        </p:blipFill>
        <p:spPr>
          <a:xfrm>
            <a:off x="1776719" y="2168900"/>
            <a:ext cx="3535265" cy="2687818"/>
          </a:xfrm>
          <a:prstGeom prst="rect">
            <a:avLst/>
          </a:prstGeom>
        </p:spPr>
      </p:pic>
      <p:pic>
        <p:nvPicPr>
          <p:cNvPr id="9" name="Picture 8">
            <a:extLst>
              <a:ext uri="{FF2B5EF4-FFF2-40B4-BE49-F238E27FC236}">
                <a16:creationId xmlns:a16="http://schemas.microsoft.com/office/drawing/2014/main" id="{6FB921A4-A153-FB4F-5661-EB114CB3802F}"/>
              </a:ext>
            </a:extLst>
          </p:cNvPr>
          <p:cNvPicPr>
            <a:picLocks noChangeAspect="1"/>
          </p:cNvPicPr>
          <p:nvPr/>
        </p:nvPicPr>
        <p:blipFill>
          <a:blip r:embed="rId17"/>
          <a:stretch>
            <a:fillRect/>
          </a:stretch>
        </p:blipFill>
        <p:spPr>
          <a:xfrm>
            <a:off x="7832861" y="2021927"/>
            <a:ext cx="3724730" cy="2834792"/>
          </a:xfrm>
          <a:prstGeom prst="rect">
            <a:avLst/>
          </a:prstGeom>
        </p:spPr>
      </p:pic>
    </p:spTree>
    <p:extLst>
      <p:ext uri="{BB962C8B-B14F-4D97-AF65-F5344CB8AC3E}">
        <p14:creationId xmlns:p14="http://schemas.microsoft.com/office/powerpoint/2010/main" val="292631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1"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0B717B-3E3F-D9F0-19FF-8F189EBC671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6D80A-3E11-092C-7340-78FB934D015F}"/>
              </a:ext>
            </a:extLst>
          </p:cNvPr>
          <p:cNvSpPr>
            <a:spLocks noGrp="1"/>
          </p:cNvSpPr>
          <p:nvPr>
            <p:ph type="title"/>
          </p:nvPr>
        </p:nvSpPr>
        <p:spPr>
          <a:xfrm>
            <a:off x="0" y="3275220"/>
            <a:ext cx="4809068" cy="1307413"/>
          </a:xfrm>
        </p:spPr>
        <p:txBody>
          <a:bodyPr anchor="t">
            <a:normAutofit/>
          </a:bodyPr>
          <a:lstStyle/>
          <a:p>
            <a:pPr algn="ctr"/>
            <a:r>
              <a:rPr lang="en-GB" sz="4000" b="1" dirty="0"/>
              <a:t>Take 25minutes</a:t>
            </a:r>
          </a:p>
        </p:txBody>
      </p:sp>
      <p:pic>
        <p:nvPicPr>
          <p:cNvPr id="12" name="Graphic 11" descr="Document">
            <a:extLst>
              <a:ext uri="{FF2B5EF4-FFF2-40B4-BE49-F238E27FC236}">
                <a16:creationId xmlns:a16="http://schemas.microsoft.com/office/drawing/2014/main" id="{FA3E15B5-4FA0-6E69-9AA8-5F117347D7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08297" y="2200386"/>
            <a:ext cx="914400" cy="914400"/>
          </a:xfrm>
          <a:prstGeom prst="rect">
            <a:avLst/>
          </a:prstGeom>
        </p:spPr>
      </p:pic>
      <p:sp>
        <p:nvSpPr>
          <p:cNvPr id="8" name="Content Placeholder 7">
            <a:extLst>
              <a:ext uri="{FF2B5EF4-FFF2-40B4-BE49-F238E27FC236}">
                <a16:creationId xmlns:a16="http://schemas.microsoft.com/office/drawing/2014/main" id="{D9B94914-7288-2F14-7F07-FA13CBED34E2}"/>
              </a:ext>
            </a:extLst>
          </p:cNvPr>
          <p:cNvSpPr>
            <a:spLocks noGrp="1"/>
          </p:cNvSpPr>
          <p:nvPr>
            <p:ph idx="1"/>
          </p:nvPr>
        </p:nvSpPr>
        <p:spPr>
          <a:xfrm>
            <a:off x="4880344" y="643467"/>
            <a:ext cx="6795189" cy="5746700"/>
          </a:xfrm>
        </p:spPr>
        <p:style>
          <a:lnRef idx="1">
            <a:schemeClr val="accent5"/>
          </a:lnRef>
          <a:fillRef idx="2">
            <a:schemeClr val="accent5"/>
          </a:fillRef>
          <a:effectRef idx="1">
            <a:schemeClr val="accent5"/>
          </a:effectRef>
          <a:fontRef idx="minor">
            <a:schemeClr val="dk1"/>
          </a:fontRef>
        </p:style>
        <p:txBody>
          <a:bodyPr anchor="ctr">
            <a:normAutofit/>
          </a:bodyPr>
          <a:lstStyle/>
          <a:p>
            <a:pPr marL="0" indent="0">
              <a:buNone/>
            </a:pPr>
            <a:endParaRPr lang="en-GB" sz="2400" dirty="0"/>
          </a:p>
          <a:p>
            <a:pPr marL="0" indent="0">
              <a:buNone/>
            </a:pPr>
            <a:r>
              <a:rPr lang="en-GB" sz="2400" dirty="0"/>
              <a:t>Familiarise yourself with submitting documents on Turnitin use the draft submission to practice. </a:t>
            </a:r>
          </a:p>
          <a:p>
            <a:pPr marL="0" indent="0">
              <a:buNone/>
            </a:pPr>
            <a:endParaRPr lang="en-GB" sz="2400" dirty="0"/>
          </a:p>
          <a:p>
            <a:pPr marL="0" indent="0">
              <a:buNone/>
            </a:pPr>
            <a:r>
              <a:rPr lang="en-GB" sz="2400" b="1" dirty="0"/>
              <a:t>AS YOU PRACTICE, DO NOT MAKE ANY SUBMISSION TO THE FINAL SUBMISSION LINK. THE FINAL SUBMISSION LINK IS RESERVED FOR YOU TO SUBMIT THE ACTUAL TASK 2.</a:t>
            </a:r>
          </a:p>
        </p:txBody>
      </p:sp>
    </p:spTree>
    <p:extLst>
      <p:ext uri="{BB962C8B-B14F-4D97-AF65-F5344CB8AC3E}">
        <p14:creationId xmlns:p14="http://schemas.microsoft.com/office/powerpoint/2010/main" val="140153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149791" y="188641"/>
            <a:ext cx="1028473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2</a:t>
            </a:r>
          </a:p>
          <a:p>
            <a:pPr marL="0" indent="0" algn="ctr">
              <a:buNone/>
            </a:pPr>
            <a:r>
              <a:rPr lang="en-US" sz="5400" b="1" dirty="0"/>
              <a:t>Academic Writing</a:t>
            </a:r>
          </a:p>
          <a:p>
            <a:pPr marL="0" indent="0" algn="ctr">
              <a:buNone/>
            </a:pPr>
            <a:r>
              <a:rPr lang="en-US" sz="5400" b="1" dirty="0"/>
              <a:t>&amp;</a:t>
            </a:r>
          </a:p>
          <a:p>
            <a:pPr marL="0" indent="0" algn="ctr">
              <a:buNone/>
            </a:pPr>
            <a:r>
              <a:rPr lang="en-US" sz="5400" b="1" dirty="0"/>
              <a:t> Signposting</a:t>
            </a:r>
            <a:endParaRPr lang="en-GB" sz="5400" b="1" dirty="0"/>
          </a:p>
        </p:txBody>
      </p:sp>
    </p:spTree>
    <p:extLst>
      <p:ext uri="{BB962C8B-B14F-4D97-AF65-F5344CB8AC3E}">
        <p14:creationId xmlns:p14="http://schemas.microsoft.com/office/powerpoint/2010/main" val="267541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p:txBody>
          <a:bodyPr/>
          <a:lstStyle/>
          <a:p>
            <a:r>
              <a:rPr lang="en-GB" b="1" dirty="0"/>
              <a:t>Defining Academic writing</a:t>
            </a:r>
          </a:p>
        </p:txBody>
      </p:sp>
      <p:sp>
        <p:nvSpPr>
          <p:cNvPr id="3" name="Content Placeholder 2">
            <a:extLst>
              <a:ext uri="{FF2B5EF4-FFF2-40B4-BE49-F238E27FC236}">
                <a16:creationId xmlns:a16="http://schemas.microsoft.com/office/drawing/2014/main" id="{0EC8D304-53FB-F88A-88E6-9ED0FCAF9021}"/>
              </a:ext>
            </a:extLst>
          </p:cNvPr>
          <p:cNvSpPr>
            <a:spLocks noGrp="1"/>
          </p:cNvSpPr>
          <p:nvPr>
            <p:ph idx="1"/>
          </p:nvPr>
        </p:nvSpPr>
        <p:spPr>
          <a:xfrm>
            <a:off x="399495" y="1196753"/>
            <a:ext cx="10972800" cy="4449445"/>
          </a:xfrm>
        </p:spPr>
        <p:txBody>
          <a:bodyPr>
            <a:noAutofit/>
          </a:bodyPr>
          <a:lstStyle/>
          <a:p>
            <a:pPr marL="0" indent="0">
              <a:buNone/>
            </a:pPr>
            <a:endParaRPr lang="en-GB" sz="2000" dirty="0">
              <a:solidFill>
                <a:srgbClr val="424A52"/>
              </a:solidFill>
              <a:highlight>
                <a:srgbClr val="FFFFFF"/>
              </a:highlight>
            </a:endParaRPr>
          </a:p>
          <a:p>
            <a:pPr marL="0" indent="0">
              <a:buNone/>
            </a:pPr>
            <a:endParaRPr lang="en-GB" sz="2000" dirty="0">
              <a:solidFill>
                <a:srgbClr val="424A52"/>
              </a:solidFill>
              <a:highlight>
                <a:srgbClr val="FFFFFF"/>
              </a:highlight>
            </a:endParaRPr>
          </a:p>
          <a:p>
            <a:pPr marL="0" indent="0">
              <a:buNone/>
            </a:pPr>
            <a:endParaRPr lang="en-GB" sz="2800" b="0" i="0" dirty="0">
              <a:solidFill>
                <a:srgbClr val="424A52"/>
              </a:solidFill>
              <a:effectLst/>
              <a:highlight>
                <a:srgbClr val="FFFFFF"/>
              </a:highlight>
            </a:endParaRPr>
          </a:p>
          <a:p>
            <a:pPr marL="0" indent="0" algn="ctr">
              <a:buNone/>
            </a:pPr>
            <a:r>
              <a:rPr lang="en-GB" sz="2800" b="0" i="0" dirty="0">
                <a:effectLst/>
                <a:highlight>
                  <a:srgbClr val="FFFFFF"/>
                </a:highlight>
              </a:rPr>
              <a:t>Academic writing is a formal style of writing. It is well structured and precise. Unlike other forms of writing such as journalism it needs to be objective, which involves minimising emotion and dramatic emphasis to focus on the evidence</a:t>
            </a:r>
            <a:r>
              <a:rPr lang="en-GB" sz="2800" b="0" i="0" dirty="0">
                <a:solidFill>
                  <a:srgbClr val="424A52"/>
                </a:solidFill>
                <a:effectLst/>
                <a:highlight>
                  <a:srgbClr val="FFFFFF"/>
                </a:highlight>
              </a:rPr>
              <a:t>.   </a:t>
            </a:r>
          </a:p>
          <a:p>
            <a:pPr marL="0" indent="0" algn="r">
              <a:buNone/>
            </a:pPr>
            <a:endParaRPr lang="en-GB" sz="1200" b="1" dirty="0">
              <a:solidFill>
                <a:srgbClr val="424A52"/>
              </a:solidFill>
              <a:highlight>
                <a:srgbClr val="FFFFFF"/>
              </a:highlight>
              <a:latin typeface="Helvetica" panose="020B0604020202020204" pitchFamily="34" charset="0"/>
            </a:endParaRPr>
          </a:p>
          <a:p>
            <a:pPr marL="0" indent="0" algn="r">
              <a:buNone/>
            </a:pPr>
            <a:r>
              <a:rPr lang="en-GB" sz="1200" b="1" dirty="0">
                <a:solidFill>
                  <a:srgbClr val="424A52"/>
                </a:solidFill>
                <a:highlight>
                  <a:srgbClr val="FFFFFF"/>
                </a:highlight>
                <a:latin typeface="Helvetica" panose="020B0604020202020204" pitchFamily="34" charset="0"/>
              </a:rPr>
              <a:t>Oxford Brookes University</a:t>
            </a:r>
          </a:p>
          <a:p>
            <a:pPr marL="0" indent="0" algn="r">
              <a:buNone/>
            </a:pPr>
            <a:endParaRPr lang="en-GB" sz="1200" b="1" dirty="0">
              <a:solidFill>
                <a:srgbClr val="424A52"/>
              </a:solidFill>
              <a:highlight>
                <a:srgbClr val="FFFFFF"/>
              </a:highlight>
              <a:latin typeface="Helvetica" panose="020B0604020202020204" pitchFamily="34" charset="0"/>
            </a:endParaRPr>
          </a:p>
          <a:p>
            <a:pPr marL="0" indent="0">
              <a:buNone/>
            </a:pPr>
            <a:endParaRPr lang="en-GB" sz="1200" dirty="0" err="1">
              <a:solidFill>
                <a:srgbClr val="424A52"/>
              </a:solidFill>
              <a:highlight>
                <a:srgbClr val="FFFFFF"/>
              </a:highlight>
              <a:latin typeface="Helvetica" panose="020B0604020202020204" pitchFamily="34" charset="0"/>
            </a:endParaRPr>
          </a:p>
        </p:txBody>
      </p:sp>
      <p:pic>
        <p:nvPicPr>
          <p:cNvPr id="3074" name="Picture 2" descr="275,600+ Light Bulb Idea Stock Photos, Pictures &amp; Royalty-Free Images -  iStock | Idea, Light bulb, Insight">
            <a:extLst>
              <a:ext uri="{FF2B5EF4-FFF2-40B4-BE49-F238E27FC236}">
                <a16:creationId xmlns:a16="http://schemas.microsoft.com/office/drawing/2014/main" id="{6DE12373-BB02-ACAB-4FAD-4A0369F0E6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8566" y="0"/>
            <a:ext cx="1903834" cy="1903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7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a:xfrm>
            <a:off x="609600" y="274638"/>
            <a:ext cx="10972800" cy="1143000"/>
          </a:xfrm>
        </p:spPr>
        <p:txBody>
          <a:bodyPr anchor="ctr">
            <a:normAutofit/>
          </a:bodyPr>
          <a:lstStyle/>
          <a:p>
            <a:r>
              <a:rPr lang="en-GB" b="1" dirty="0"/>
              <a:t>How to identify an Academic writing</a:t>
            </a:r>
          </a:p>
        </p:txBody>
      </p:sp>
      <p:sp>
        <p:nvSpPr>
          <p:cNvPr id="3" name="Content Placeholder 2">
            <a:extLst>
              <a:ext uri="{FF2B5EF4-FFF2-40B4-BE49-F238E27FC236}">
                <a16:creationId xmlns:a16="http://schemas.microsoft.com/office/drawing/2014/main" id="{0EC8D304-53FB-F88A-88E6-9ED0FCAF9021}"/>
              </a:ext>
            </a:extLst>
          </p:cNvPr>
          <p:cNvSpPr>
            <a:spLocks noGrp="1"/>
          </p:cNvSpPr>
          <p:nvPr>
            <p:ph sz="half" idx="1"/>
          </p:nvPr>
        </p:nvSpPr>
        <p:spPr>
          <a:xfrm>
            <a:off x="609599" y="1417638"/>
            <a:ext cx="7909249" cy="4171603"/>
          </a:xfrm>
        </p:spPr>
        <p:txBody>
          <a:bodyPr>
            <a:normAutofit fontScale="77500" lnSpcReduction="20000"/>
          </a:bodyPr>
          <a:lstStyle/>
          <a:p>
            <a:pPr marL="0" indent="0">
              <a:buNone/>
            </a:pPr>
            <a:r>
              <a:rPr lang="en-GB" dirty="0">
                <a:highlight>
                  <a:srgbClr val="FFFFFF"/>
                </a:highlight>
              </a:rPr>
              <a:t>An Academic piece must demonstrate the following:</a:t>
            </a:r>
          </a:p>
          <a:p>
            <a:pPr marL="0" indent="0">
              <a:buNone/>
            </a:pPr>
            <a:endParaRPr lang="en-GB" dirty="0">
              <a:highlight>
                <a:srgbClr val="FFFFFF"/>
              </a:highlight>
            </a:endParaRPr>
          </a:p>
          <a:p>
            <a:pPr>
              <a:buFontTx/>
              <a:buChar char="-"/>
            </a:pPr>
            <a:r>
              <a:rPr lang="en-GB" sz="2200" dirty="0">
                <a:highlight>
                  <a:srgbClr val="FFFFFF"/>
                </a:highlight>
              </a:rPr>
              <a:t>Be written </a:t>
            </a:r>
            <a:r>
              <a:rPr lang="en-GB" sz="2200" b="0" i="0" dirty="0">
                <a:effectLst/>
                <a:highlight>
                  <a:srgbClr val="FFFFFF"/>
                </a:highlight>
              </a:rPr>
              <a:t>in a formal academic style devoid of assumptions, slangs or emotional responses.</a:t>
            </a:r>
          </a:p>
          <a:p>
            <a:pPr>
              <a:buFontTx/>
              <a:buChar char="-"/>
            </a:pPr>
            <a:endParaRPr lang="en-GB" sz="2200" b="0" i="0" dirty="0">
              <a:effectLst/>
              <a:highlight>
                <a:srgbClr val="FFFFFF"/>
              </a:highlight>
            </a:endParaRPr>
          </a:p>
          <a:p>
            <a:pPr>
              <a:buFontTx/>
              <a:buChar char="-"/>
            </a:pPr>
            <a:r>
              <a:rPr lang="en-GB" sz="2200" dirty="0">
                <a:highlight>
                  <a:srgbClr val="FFFFFF"/>
                </a:highlight>
              </a:rPr>
              <a:t>Must have a clear structure – introduction, main points in a logical order, and a conclusion.</a:t>
            </a:r>
          </a:p>
          <a:p>
            <a:pPr>
              <a:buFontTx/>
              <a:buChar char="-"/>
            </a:pPr>
            <a:endParaRPr lang="en-GB" sz="2200" dirty="0">
              <a:highlight>
                <a:srgbClr val="FFFFFF"/>
              </a:highlight>
            </a:endParaRPr>
          </a:p>
          <a:p>
            <a:pPr>
              <a:buFontTx/>
              <a:buChar char="-"/>
            </a:pPr>
            <a:r>
              <a:rPr lang="en-GB" sz="2200" dirty="0">
                <a:highlight>
                  <a:srgbClr val="FFFFFF"/>
                </a:highlight>
              </a:rPr>
              <a:t>Concise and precise (not vague, complicated, or involve the use of fancy vocabulary).</a:t>
            </a:r>
          </a:p>
          <a:p>
            <a:pPr>
              <a:buFontTx/>
              <a:buChar char="-"/>
            </a:pPr>
            <a:endParaRPr lang="en-GB" sz="2200" dirty="0">
              <a:highlight>
                <a:srgbClr val="FFFFFF"/>
              </a:highlight>
            </a:endParaRPr>
          </a:p>
          <a:p>
            <a:pPr>
              <a:buFontTx/>
              <a:buChar char="-"/>
            </a:pPr>
            <a:r>
              <a:rPr lang="en-GB" sz="2200" dirty="0">
                <a:highlight>
                  <a:srgbClr val="FFFFFF"/>
                </a:highlight>
              </a:rPr>
              <a:t>Be supported with evidence from credible sources (intext- citation and references).</a:t>
            </a:r>
          </a:p>
          <a:p>
            <a:pPr>
              <a:buFontTx/>
              <a:buChar char="-"/>
            </a:pPr>
            <a:endParaRPr lang="en-GB" sz="2200" dirty="0">
              <a:highlight>
                <a:srgbClr val="FFFFFF"/>
              </a:highlight>
            </a:endParaRPr>
          </a:p>
          <a:p>
            <a:pPr>
              <a:buFontTx/>
              <a:buChar char="-"/>
            </a:pPr>
            <a:r>
              <a:rPr lang="en-GB" sz="2200" dirty="0">
                <a:highlight>
                  <a:srgbClr val="FFFFFF"/>
                </a:highlight>
              </a:rPr>
              <a:t>Critical, balanced, and objective.</a:t>
            </a:r>
          </a:p>
          <a:p>
            <a:pPr marL="0" indent="0">
              <a:buNone/>
            </a:pPr>
            <a:endParaRPr lang="en-GB" dirty="0">
              <a:highlight>
                <a:srgbClr val="FFFFFF"/>
              </a:highlight>
            </a:endParaRPr>
          </a:p>
        </p:txBody>
      </p:sp>
      <p:pic>
        <p:nvPicPr>
          <p:cNvPr id="5" name="Online Media 4" title="Academic Style">
            <a:hlinkClick r:id="" action="ppaction://media"/>
            <a:extLst>
              <a:ext uri="{FF2B5EF4-FFF2-40B4-BE49-F238E27FC236}">
                <a16:creationId xmlns:a16="http://schemas.microsoft.com/office/drawing/2014/main" id="{526EE64E-BABF-2FEC-97B3-BA1D63A2C80E}"/>
              </a:ext>
            </a:extLst>
          </p:cNvPr>
          <p:cNvPicPr>
            <a:picLocks noRot="1" noChangeAspect="1"/>
          </p:cNvPicPr>
          <p:nvPr>
            <a:videoFile r:link="rId1"/>
          </p:nvPr>
        </p:nvPicPr>
        <p:blipFill>
          <a:blip r:embed="rId4"/>
          <a:stretch>
            <a:fillRect/>
          </a:stretch>
        </p:blipFill>
        <p:spPr>
          <a:xfrm>
            <a:off x="8611639" y="2125362"/>
            <a:ext cx="3436199" cy="2535924"/>
          </a:xfrm>
          <a:prstGeom prst="rect">
            <a:avLst/>
          </a:prstGeom>
        </p:spPr>
      </p:pic>
      <p:sp>
        <p:nvSpPr>
          <p:cNvPr id="4" name="TextBox 3">
            <a:extLst>
              <a:ext uri="{FF2B5EF4-FFF2-40B4-BE49-F238E27FC236}">
                <a16:creationId xmlns:a16="http://schemas.microsoft.com/office/drawing/2014/main" id="{8F09808B-0B6C-BFBB-3432-82C6109B767F}"/>
              </a:ext>
            </a:extLst>
          </p:cNvPr>
          <p:cNvSpPr txBox="1"/>
          <p:nvPr/>
        </p:nvSpPr>
        <p:spPr>
          <a:xfrm>
            <a:off x="8899451" y="4759474"/>
            <a:ext cx="294521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5"/>
              </a:rPr>
              <a:t>Academic Writing Style</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5125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9" fill="hold" display="0">
                  <p:stCondLst>
                    <p:cond delay="indefinite"/>
                  </p:stCondLst>
                </p:cTn>
                <p:tgtEl>
                  <p:spTgt spid="5"/>
                </p:tgtEl>
              </p:cMediaNode>
            </p:video>
            <p:seq concurrent="1" nextAc="seek">
              <p:cTn id="50" restart="whenNotActive" fill="hold" evtFilter="cancelBubble" nodeType="interactiveSeq">
                <p:stCondLst>
                  <p:cond evt="onClick" delay="0">
                    <p:tgtEl>
                      <p:spTgt spid="5"/>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 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Following all you have learned from the video, r</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ead</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the extracts provided in the next 2 slides and do the following:</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Identify which is an academic writing, and which is not.</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Give reasons to support your point (s) </a:t>
            </a:r>
          </a:p>
          <a:p>
            <a:pPr marL="285750" marR="0" lvl="0" indent="-28575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Share your thoughts with the class</a:t>
            </a: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24465" y="332656"/>
            <a:ext cx="1551241" cy="1084982"/>
          </a:xfrm>
          <a:prstGeom prst="rect">
            <a:avLst/>
          </a:prstGeom>
          <a:solidFill>
            <a:srgbClr val="FFFFFF"/>
          </a:solidFill>
        </p:spPr>
      </p:pic>
    </p:spTree>
    <p:extLst>
      <p:ext uri="{BB962C8B-B14F-4D97-AF65-F5344CB8AC3E}">
        <p14:creationId xmlns:p14="http://schemas.microsoft.com/office/powerpoint/2010/main" val="35132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3EC2-2B42-E28B-A8E5-E01D401812CA}"/>
              </a:ext>
            </a:extLst>
          </p:cNvPr>
          <p:cNvSpPr>
            <a:spLocks noGrp="1"/>
          </p:cNvSpPr>
          <p:nvPr>
            <p:ph type="title"/>
          </p:nvPr>
        </p:nvSpPr>
        <p:spPr>
          <a:xfrm>
            <a:off x="609600" y="274638"/>
            <a:ext cx="10972800" cy="524352"/>
          </a:xfrm>
        </p:spPr>
        <p:txBody>
          <a:bodyPr>
            <a:normAutofit fontScale="90000"/>
          </a:bodyPr>
          <a:lstStyle/>
          <a:p>
            <a:pPr algn="r"/>
            <a:r>
              <a:rPr lang="en-GB" b="1" dirty="0"/>
              <a:t> 						-A</a:t>
            </a:r>
          </a:p>
        </p:txBody>
      </p:sp>
      <p:pic>
        <p:nvPicPr>
          <p:cNvPr id="5" name="Picture 4">
            <a:extLst>
              <a:ext uri="{FF2B5EF4-FFF2-40B4-BE49-F238E27FC236}">
                <a16:creationId xmlns:a16="http://schemas.microsoft.com/office/drawing/2014/main" id="{B188E8A4-C16E-520D-13D7-A1B2BF831F47}"/>
              </a:ext>
            </a:extLst>
          </p:cNvPr>
          <p:cNvPicPr>
            <a:picLocks noChangeAspect="1"/>
          </p:cNvPicPr>
          <p:nvPr/>
        </p:nvPicPr>
        <p:blipFill>
          <a:blip r:embed="rId2">
            <a:duotone>
              <a:prstClr val="black"/>
              <a:schemeClr val="accent6">
                <a:tint val="45000"/>
                <a:satMod val="400000"/>
              </a:schemeClr>
            </a:duotone>
          </a:blip>
          <a:stretch>
            <a:fillRect/>
          </a:stretch>
        </p:blipFill>
        <p:spPr>
          <a:xfrm>
            <a:off x="1040408" y="692458"/>
            <a:ext cx="9899780" cy="4950751"/>
          </a:xfrm>
          <a:prstGeom prst="rect">
            <a:avLst/>
          </a:prstGeom>
          <a:ln/>
        </p:spPr>
        <p:style>
          <a:lnRef idx="2">
            <a:schemeClr val="accent6"/>
          </a:lnRef>
          <a:fillRef idx="1">
            <a:schemeClr val="lt1"/>
          </a:fillRef>
          <a:effectRef idx="0">
            <a:schemeClr val="accent6"/>
          </a:effectRef>
          <a:fontRef idx="minor">
            <a:schemeClr val="dk1"/>
          </a:fontRef>
        </p:style>
      </p:pic>
    </p:spTree>
    <p:extLst>
      <p:ext uri="{BB962C8B-B14F-4D97-AF65-F5344CB8AC3E}">
        <p14:creationId xmlns:p14="http://schemas.microsoft.com/office/powerpoint/2010/main" val="398827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1948545" y="1705026"/>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1948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Helvetica" pitchFamily="2" charset="0"/>
              <a:ea typeface="+mj-ea"/>
              <a:cs typeface="+mj-cs"/>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1850888" y="152933"/>
            <a:ext cx="9494774" cy="889770"/>
          </a:xfrm>
        </p:spPr>
        <p:txBody>
          <a:bodyPr>
            <a:noAutofit/>
          </a:bodyPr>
          <a:lstStyle/>
          <a:p>
            <a:pPr algn="r"/>
            <a:r>
              <a:rPr lang="en-GB" sz="3200" b="1" dirty="0"/>
              <a:t>B</a:t>
            </a:r>
          </a:p>
        </p:txBody>
      </p:sp>
      <p:sp>
        <p:nvSpPr>
          <p:cNvPr id="4" name="TextBox 3">
            <a:extLst>
              <a:ext uri="{FF2B5EF4-FFF2-40B4-BE49-F238E27FC236}">
                <a16:creationId xmlns:a16="http://schemas.microsoft.com/office/drawing/2014/main" id="{404ADADA-4558-AD76-F0D4-F7C29113F864}"/>
              </a:ext>
            </a:extLst>
          </p:cNvPr>
          <p:cNvSpPr txBox="1"/>
          <p:nvPr/>
        </p:nvSpPr>
        <p:spPr>
          <a:xfrm>
            <a:off x="680621" y="850485"/>
            <a:ext cx="10830757" cy="430887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a:t>
            </a:r>
            <a:r>
              <a:rPr kumimoji="0" lang="en-GB" sz="2000" b="0" i="1" u="none" strike="noStrike" kern="1200" cap="none" spc="0" normalizeH="0" baseline="0" noProof="0" dirty="0">
                <a:ln>
                  <a:noFill/>
                </a:ln>
                <a:solidFill>
                  <a:prstClr val="black"/>
                </a:solidFill>
                <a:effectLst/>
                <a:uLnTx/>
                <a:uFillTx/>
                <a:latin typeface="Myriad Pro"/>
                <a:ea typeface="+mn-ea"/>
                <a:cs typeface="+mn-cs"/>
              </a:rPr>
              <a:t>6. Plurality system of elections.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No changes have been made in the plurality single-member district method of electing the House of Commons, but this electoral system has come under increasing criticism, mainly because of the disproportional results it produced in the 1970s (Finer, 1975). For instance, the Labour party won an absolute parliamentary majority of 319 out of 635 seats with only 39.3 percent of the total vote in the October 1974 elections, while the Liberals won only 13 seats with 18.6 percent of the vote-almost half of the Labour vote.”</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Myriad Pro"/>
                <a:ea typeface="+mn-ea"/>
                <a:cs typeface="+mn-cs"/>
              </a:rPr>
              <a:t>Finer, S. E. (1975) ‘Introduction: Adversary Politics and Electoral Reform,’ in Finer, S. E., ed., </a:t>
            </a:r>
            <a:r>
              <a:rPr kumimoji="0" lang="en-GB" sz="1100" b="0" i="1" u="none" strike="noStrike" kern="1200" cap="none" spc="0" normalizeH="0" baseline="0" noProof="0" dirty="0">
                <a:ln>
                  <a:noFill/>
                </a:ln>
                <a:solidFill>
                  <a:prstClr val="black"/>
                </a:solidFill>
                <a:effectLst/>
                <a:uLnTx/>
                <a:uFillTx/>
                <a:latin typeface="Myriad Pro"/>
                <a:ea typeface="+mn-ea"/>
                <a:cs typeface="+mn-cs"/>
              </a:rPr>
              <a:t>Adversary Politics and Electoral Reform. </a:t>
            </a:r>
            <a:r>
              <a:rPr kumimoji="0" lang="en-GB" sz="1100" b="0" i="0" u="none" strike="noStrike" kern="1200" cap="none" spc="0" normalizeH="0" baseline="0" noProof="0" dirty="0">
                <a:ln>
                  <a:noFill/>
                </a:ln>
                <a:solidFill>
                  <a:prstClr val="black"/>
                </a:solidFill>
                <a:effectLst/>
                <a:uLnTx/>
                <a:uFillTx/>
                <a:latin typeface="Myriad Pro"/>
                <a:ea typeface="+mn-ea"/>
                <a:cs typeface="+mn-cs"/>
              </a:rPr>
              <a:t>London: Anthony Wigram, pp. 6-12.</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2200" b="0" i="0" u="none" strike="noStrike" kern="1200" cap="none" spc="0" normalizeH="0" baseline="0" noProof="0" dirty="0">
                <a:ln>
                  <a:noFill/>
                </a:ln>
                <a:solidFill>
                  <a:prstClr val="black"/>
                </a:solidFill>
                <a:effectLst/>
                <a:uLnTx/>
                <a:uFillTx/>
                <a:latin typeface="Myriad Pro"/>
                <a:ea typeface="+mn-ea"/>
                <a:cs typeface="+mn-cs"/>
              </a:rPr>
            </a:b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6993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E78F8-0CBE-7666-1F36-B42BCF40A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7EE96-C1B2-F591-1F0E-CA3FF8DCEE71}"/>
              </a:ext>
            </a:extLst>
          </p:cNvPr>
          <p:cNvSpPr>
            <a:spLocks noGrp="1"/>
          </p:cNvSpPr>
          <p:nvPr>
            <p:ph type="title"/>
          </p:nvPr>
        </p:nvSpPr>
        <p:spPr>
          <a:xfrm>
            <a:off x="985520" y="274638"/>
            <a:ext cx="8229600" cy="1143000"/>
          </a:xfrm>
        </p:spPr>
        <p:txBody>
          <a:bodyPr vert="horz" lIns="91440" tIns="45720" rIns="91440" bIns="45720" rtlCol="0" anchor="ctr">
            <a:normAutofit/>
          </a:bodyPr>
          <a:lstStyle/>
          <a:p>
            <a:r>
              <a:rPr lang="en-GB" b="1" dirty="0"/>
              <a:t> Activity 2- Take 20minutes</a:t>
            </a:r>
          </a:p>
        </p:txBody>
      </p:sp>
      <p:sp>
        <p:nvSpPr>
          <p:cNvPr id="5" name="Title 1">
            <a:extLst>
              <a:ext uri="{FF2B5EF4-FFF2-40B4-BE49-F238E27FC236}">
                <a16:creationId xmlns:a16="http://schemas.microsoft.com/office/drawing/2014/main" id="{4B9B4E48-FF2E-94CB-B1C2-B7F3B27E1160}"/>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Going by all you know about Academic Writing, r</a:t>
            </a:r>
            <a:r>
              <a:rPr kumimoji="0" lang="en-US" altLang="en-US" sz="3200" b="0" i="0" u="none" strike="noStrike" kern="1200" cap="none" spc="0" normalizeH="0" baseline="0" noProof="0" dirty="0" err="1">
                <a:ln>
                  <a:noFill/>
                </a:ln>
                <a:solidFill>
                  <a:prstClr val="black"/>
                </a:solidFill>
                <a:effectLst/>
                <a:uLnTx/>
                <a:uFillTx/>
                <a:latin typeface="Myriad Pro"/>
                <a:ea typeface="+mj-ea"/>
                <a:cs typeface="+mj-cs"/>
              </a:rPr>
              <a:t>ead</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the paragraph provided in the next slide. </a:t>
            </a:r>
            <a:r>
              <a:rPr kumimoji="0" lang="en-GB" sz="3200" b="1" i="0" u="none" strike="noStrike" kern="1200" cap="none" spc="0" normalizeH="0" baseline="0" noProof="0" dirty="0">
                <a:ln>
                  <a:noFill/>
                </a:ln>
                <a:solidFill>
                  <a:prstClr val="black"/>
                </a:solidFill>
                <a:effectLst/>
                <a:uLnTx/>
                <a:uFillTx/>
                <a:latin typeface="Helvetica" pitchFamily="2" charset="0"/>
                <a:ea typeface="+mj-ea"/>
                <a:cs typeface="+mj-cs"/>
              </a:rPr>
              <a:t>Do you find any faults? If yes, rewrite the paragraph correcting the faults you have identified.</a:t>
            </a: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2AB25B5C-6751-3DBE-27E2-BA2819AEBBA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24465" y="332656"/>
            <a:ext cx="1551241" cy="1084982"/>
          </a:xfrm>
          <a:prstGeom prst="rect">
            <a:avLst/>
          </a:prstGeom>
          <a:solidFill>
            <a:srgbClr val="FFFFFF"/>
          </a:solidFill>
        </p:spPr>
      </p:pic>
    </p:spTree>
    <p:extLst>
      <p:ext uri="{BB962C8B-B14F-4D97-AF65-F5344CB8AC3E}">
        <p14:creationId xmlns:p14="http://schemas.microsoft.com/office/powerpoint/2010/main" val="2693999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1948545" y="1705026"/>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TextBox 5">
            <a:extLst>
              <a:ext uri="{FF2B5EF4-FFF2-40B4-BE49-F238E27FC236}">
                <a16:creationId xmlns:a16="http://schemas.microsoft.com/office/drawing/2014/main" id="{FA9787BB-5054-1541-B9DE-982B62686ED8}"/>
              </a:ext>
            </a:extLst>
          </p:cNvPr>
          <p:cNvSpPr txBox="1"/>
          <p:nvPr/>
        </p:nvSpPr>
        <p:spPr>
          <a:xfrm>
            <a:off x="811823" y="1464845"/>
            <a:ext cx="10568354" cy="377026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marL="0" marR="0" lvl="0" indent="0" algn="just"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Studying at a British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uni</a:t>
            </a:r>
            <a:r>
              <a:rPr kumimoji="0" lang="en-GB" sz="2400" b="0" i="0" u="none" strike="noStrike" kern="1200" cap="none" spc="0" normalizeH="0" baseline="0" noProof="0" dirty="0">
                <a:ln>
                  <a:noFill/>
                </a:ln>
                <a:solidFill>
                  <a:prstClr val="black"/>
                </a:solidFill>
                <a:effectLst/>
                <a:uLnTx/>
                <a:uFillTx/>
                <a:latin typeface="Myriad Pro"/>
                <a:ea typeface="+mn-ea"/>
                <a:cs typeface="+mn-cs"/>
              </a:rPr>
              <a:t> can be a bit of a rollercoaster, to be honest. Sometimes its all rainbows, and other times its sunshine. You're thrown into a world where the workload is simply overwhelming. Suddenly, those high school essays you thought were pretty decent no longer meet the required standards, and understanding the grad</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ing</a:t>
            </a:r>
            <a:r>
              <a:rPr kumimoji="0" lang="en-GB" sz="2400" b="0" i="0" u="none" strike="noStrike" kern="1200" cap="none" spc="0" normalizeH="0" baseline="0" noProof="0" dirty="0">
                <a:ln>
                  <a:noFill/>
                </a:ln>
                <a:solidFill>
                  <a:prstClr val="black"/>
                </a:solidFill>
                <a:effectLst/>
                <a:uLnTx/>
                <a:uFillTx/>
                <a:latin typeface="Myriad Pro"/>
                <a:ea typeface="+mn-ea"/>
                <a:cs typeface="+mn-cs"/>
              </a:rPr>
              <a:t> system—it's like trying to decode some Egyptian code. However, it's not all doom and gloom. You meet people from all over the globe and learn about stuff you never knew existed. So, while it's not always easy, studying at a British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uni</a:t>
            </a:r>
            <a:r>
              <a:rPr kumimoji="0" lang="en-GB" sz="2400" b="0" i="0" u="none" strike="noStrike" kern="1200" cap="none" spc="0" normalizeH="0" baseline="0" noProof="0" dirty="0">
                <a:ln>
                  <a:noFill/>
                </a:ln>
                <a:solidFill>
                  <a:prstClr val="black"/>
                </a:solidFill>
                <a:effectLst/>
                <a:uLnTx/>
                <a:uFillTx/>
                <a:latin typeface="Myriad Pro"/>
                <a:ea typeface="+mn-ea"/>
                <a:cs typeface="+mn-cs"/>
              </a:rPr>
              <a:t> is most def. worth taking</a:t>
            </a:r>
            <a:r>
              <a:rPr kumimoji="0" lang="en-GB" sz="2000" b="0" i="0" u="none" strike="noStrike" kern="1200" cap="none" spc="0" normalizeH="0" baseline="0" noProof="0" dirty="0">
                <a:ln>
                  <a:noFill/>
                </a:ln>
                <a:solidFill>
                  <a:prstClr val="black"/>
                </a:solidFill>
                <a:effectLst/>
                <a:uLnTx/>
                <a:uFillTx/>
                <a:latin typeface="Myriad Pro"/>
                <a:ea typeface="+mn-ea"/>
                <a:cs typeface="+mn-cs"/>
              </a:rPr>
              <a:t>.</a:t>
            </a: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7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1948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marL="0" marR="0" lvl="0" indent="0" algn="l" defTabSz="685800" rtl="0" eaLnBrk="1" fontAlgn="auto" latinLnBrk="0" hangingPunct="1">
              <a:lnSpc>
                <a:spcPct val="90000"/>
              </a:lnSpc>
              <a:spcBef>
                <a:spcPct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Helvetica" pitchFamily="2" charset="0"/>
              <a:ea typeface="+mj-ea"/>
              <a:cs typeface="+mj-cs"/>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523783" y="100587"/>
            <a:ext cx="10644326" cy="1088219"/>
          </a:xfrm>
        </p:spPr>
        <p:txBody>
          <a:bodyPr>
            <a:noAutofit/>
          </a:bodyPr>
          <a:lstStyle/>
          <a:p>
            <a:br>
              <a:rPr lang="en-GB" sz="3200" b="1" dirty="0">
                <a:latin typeface="Helvetica" pitchFamily="2" charset="0"/>
              </a:rPr>
            </a:br>
            <a:r>
              <a:rPr lang="en-GB" sz="3200" b="1" dirty="0">
                <a:latin typeface="Helvetica" pitchFamily="2" charset="0"/>
              </a:rPr>
              <a:t>Read the extract below. Do you find any faults? If yes, attempt correcting them. </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3468489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99AFB-6970-5CB2-0F8C-743C8F14F28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EE6D75-1CE8-5792-52BB-CA9CCE2F8CC7}"/>
              </a:ext>
            </a:extLst>
          </p:cNvPr>
          <p:cNvSpPr>
            <a:spLocks noGrp="1"/>
          </p:cNvSpPr>
          <p:nvPr>
            <p:ph idx="1"/>
          </p:nvPr>
        </p:nvSpPr>
        <p:spPr>
          <a:xfrm>
            <a:off x="1395693" y="233909"/>
            <a:ext cx="9260235"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US" sz="5400" b="1" dirty="0"/>
              <a:t>Signposting</a:t>
            </a:r>
            <a:endParaRPr lang="en-GB" sz="5400" b="1" dirty="0"/>
          </a:p>
        </p:txBody>
      </p:sp>
    </p:spTree>
    <p:extLst>
      <p:ext uri="{BB962C8B-B14F-4D97-AF65-F5344CB8AC3E}">
        <p14:creationId xmlns:p14="http://schemas.microsoft.com/office/powerpoint/2010/main" val="129735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3"/>
            <a:ext cx="11138265" cy="1260093"/>
          </a:xfrm>
        </p:spPr>
        <p:txBody>
          <a:bodyPr>
            <a:normAutofit/>
          </a:bodyPr>
          <a:lstStyle/>
          <a:p>
            <a:r>
              <a:rPr lang="en-GB" sz="4000" b="1" dirty="0"/>
              <a:t>What is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fontScale="85000" lnSpcReduction="10000"/>
          </a:bodyPr>
          <a:lstStyle/>
          <a:p>
            <a:pPr marL="0" indent="0" algn="ctr">
              <a:buNone/>
            </a:pPr>
            <a:endParaRPr lang="en-GB" b="0" i="0" dirty="0">
              <a:effectLst/>
              <a:latin typeface="Open Sans" panose="020B0606030504020204" pitchFamily="34" charset="0"/>
            </a:endParaRPr>
          </a:p>
          <a:p>
            <a:pPr marL="0" indent="0" algn="ctr">
              <a:buNone/>
            </a:pPr>
            <a:r>
              <a:rPr lang="en-GB" sz="3600" b="0" i="0" dirty="0">
                <a:effectLst/>
                <a:latin typeface="Myriad Pro"/>
              </a:rPr>
              <a:t>Signposting means using words to tell your reader about the content of your essay to help them understand as clearly as </a:t>
            </a:r>
            <a:r>
              <a:rPr lang="en-GB" sz="3600" b="0" i="0" dirty="0">
                <a:effectLst/>
              </a:rPr>
              <a:t>possible.</a:t>
            </a:r>
          </a:p>
          <a:p>
            <a:pPr marL="0" indent="0" algn="ctr">
              <a:buNone/>
            </a:pPr>
            <a:r>
              <a:rPr lang="en-GB" sz="1800" dirty="0"/>
              <a:t>(</a:t>
            </a:r>
            <a:r>
              <a:rPr lang="en-US" sz="1800" dirty="0"/>
              <a:t>There are additional resources on Moodle Week 8, where you can learn more about signposting and integrating sources</a:t>
            </a:r>
            <a:r>
              <a:rPr lang="en-GB" sz="1800" dirty="0"/>
              <a:t>)</a:t>
            </a:r>
            <a:endParaRPr lang="en-US" sz="1800" dirty="0"/>
          </a:p>
          <a:p>
            <a:pPr marL="0" indent="0" algn="ctr">
              <a:buNone/>
            </a:pPr>
            <a:endParaRPr lang="en-GB" sz="3600" b="0" i="0" dirty="0">
              <a:effectLst/>
            </a:endParaRPr>
          </a:p>
          <a:p>
            <a:pPr marL="0" indent="0" algn="r">
              <a:buNone/>
            </a:pPr>
            <a:endParaRPr lang="en-GB" sz="3600" dirty="0"/>
          </a:p>
          <a:p>
            <a:pPr marL="0" indent="0" algn="r">
              <a:buNone/>
            </a:pPr>
            <a:endParaRPr lang="en-GB" sz="1600" dirty="0"/>
          </a:p>
          <a:p>
            <a:pPr marL="0" indent="0" algn="r">
              <a:buNone/>
            </a:pPr>
            <a:r>
              <a:rPr lang="en-GB" sz="1600" dirty="0">
                <a:hlinkClick r:id="rId4"/>
              </a:rPr>
              <a:t>https://www.youtube.com/watch?v=XZGn4oGzN4c</a:t>
            </a:r>
            <a:r>
              <a:rPr lang="en-GB" sz="1600" dirty="0"/>
              <a:t> </a:t>
            </a:r>
          </a:p>
          <a:p>
            <a:pPr marL="0" indent="0" algn="r">
              <a:buNone/>
            </a:pPr>
            <a:r>
              <a:rPr lang="en-GB" sz="1600" dirty="0"/>
              <a:t>(University of Portsmouth, 2024)</a:t>
            </a:r>
          </a:p>
        </p:txBody>
      </p:sp>
      <p:pic>
        <p:nvPicPr>
          <p:cNvPr id="4" name="Picture 3">
            <a:extLst>
              <a:ext uri="{FF2B5EF4-FFF2-40B4-BE49-F238E27FC236}">
                <a16:creationId xmlns:a16="http://schemas.microsoft.com/office/drawing/2014/main" id="{5B8C8239-20B7-6873-6E93-D5CBFD53A65A}"/>
              </a:ext>
            </a:extLst>
          </p:cNvPr>
          <p:cNvPicPr>
            <a:picLocks noChangeAspect="1"/>
          </p:cNvPicPr>
          <p:nvPr/>
        </p:nvPicPr>
        <p:blipFill>
          <a:blip r:embed="rId5"/>
          <a:stretch>
            <a:fillRect/>
          </a:stretch>
        </p:blipFill>
        <p:spPr>
          <a:xfrm>
            <a:off x="9150272" y="429711"/>
            <a:ext cx="1234878" cy="1102797"/>
          </a:xfrm>
          <a:prstGeom prst="rect">
            <a:avLst/>
          </a:prstGeom>
        </p:spPr>
      </p:pic>
      <p:pic>
        <p:nvPicPr>
          <p:cNvPr id="5" name="Online Media 4" title="Academic Writing: Signposting">
            <a:hlinkClick r:id="" action="ppaction://media"/>
            <a:extLst>
              <a:ext uri="{FF2B5EF4-FFF2-40B4-BE49-F238E27FC236}">
                <a16:creationId xmlns:a16="http://schemas.microsoft.com/office/drawing/2014/main" id="{C8851DC5-06FC-8AB8-2B30-CC29081E09A5}"/>
              </a:ext>
            </a:extLst>
          </p:cNvPr>
          <p:cNvPicPr>
            <a:picLocks noRot="1" noChangeAspect="1"/>
          </p:cNvPicPr>
          <p:nvPr>
            <a:videoFile r:link="rId1"/>
          </p:nvPr>
        </p:nvPicPr>
        <p:blipFill>
          <a:blip r:embed="rId6"/>
          <a:stretch>
            <a:fillRect/>
          </a:stretch>
        </p:blipFill>
        <p:spPr>
          <a:xfrm>
            <a:off x="1266508" y="3971700"/>
            <a:ext cx="3112452" cy="1758540"/>
          </a:xfrm>
          <a:prstGeom prst="rect">
            <a:avLst/>
          </a:prstGeom>
        </p:spPr>
      </p:pic>
    </p:spTree>
    <p:extLst>
      <p:ext uri="{BB962C8B-B14F-4D97-AF65-F5344CB8AC3E}">
        <p14:creationId xmlns:p14="http://schemas.microsoft.com/office/powerpoint/2010/main" val="2337169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1" presetClass="mediacall" presetSubtype="0" fill="hold" nodeType="withEffect">
                                  <p:stCondLst>
                                    <p:cond delay="0"/>
                                  </p:stCondLst>
                                  <p:childTnLst>
                                    <p:cmd type="call" cmd="playFrom(0.0)">
                                      <p:cBhvr>
                                        <p:cTn id="14" dur="1" fill="hold"/>
                                        <p:tgtEl>
                                          <p:spTgt spid="5"/>
                                        </p:tgtEl>
                                      </p:cBhvr>
                                    </p:cmd>
                                  </p:childTnLst>
                                </p:cTn>
                              </p:par>
                              <p:par>
                                <p:cTn id="15" presetID="2" presetClass="mediacall" presetSubtype="0" fill="hold" nodeType="withEffect">
                                  <p:stCondLst>
                                    <p:cond delay="0"/>
                                  </p:stCondLst>
                                  <p:childTnLst>
                                    <p:cmd type="call" cmd="togglePause">
                                      <p:cBhvr>
                                        <p:cTn id="16" dur="1" fill="hold"/>
                                        <p:tgtEl>
                                          <p:spTgt spid="5"/>
                                        </p:tgtEl>
                                      </p:cBhvr>
                                    </p:cmd>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5"/>
                </p:tgtEl>
              </p:cMediaNode>
            </p:video>
          </p:childTnLst>
        </p:cTn>
      </p:par>
    </p:tnLst>
    <p:bldLst>
      <p:bldP spid="2" grpId="0"/>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dirty="0"/>
              <a:t>Importance of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a:bodyPr>
          <a:lstStyle/>
          <a:p>
            <a:pPr>
              <a:buFont typeface="Wingdings" panose="05000000000000000000" pitchFamily="2" charset="2"/>
              <a:buChar char="§"/>
            </a:pPr>
            <a:r>
              <a:rPr lang="en-GB" dirty="0"/>
              <a:t>Demonstrates the flow of the essay</a:t>
            </a:r>
          </a:p>
          <a:p>
            <a:pPr>
              <a:buFont typeface="Wingdings" panose="05000000000000000000" pitchFamily="2" charset="2"/>
              <a:buChar char="§"/>
            </a:pPr>
            <a:r>
              <a:rPr lang="en-GB" dirty="0"/>
              <a:t>Helps to guide the reader through your writing.</a:t>
            </a:r>
          </a:p>
          <a:p>
            <a:pPr>
              <a:buFont typeface="Wingdings" panose="05000000000000000000" pitchFamily="2" charset="2"/>
              <a:buChar char="§"/>
            </a:pPr>
            <a:r>
              <a:rPr lang="en-GB" dirty="0"/>
              <a:t>Allows you to keep track of your essay.</a:t>
            </a:r>
          </a:p>
          <a:p>
            <a:pPr>
              <a:buFont typeface="Wingdings" panose="05000000000000000000" pitchFamily="2" charset="2"/>
              <a:buChar char="§"/>
            </a:pPr>
            <a:r>
              <a:rPr lang="en-GB" dirty="0"/>
              <a:t>Helps you to link ideas properly</a:t>
            </a:r>
          </a:p>
          <a:p>
            <a:pPr>
              <a:buFont typeface="Wingdings" panose="05000000000000000000" pitchFamily="2" charset="2"/>
              <a:buChar char="§"/>
            </a:pPr>
            <a:r>
              <a:rPr lang="en-GB" dirty="0"/>
              <a:t>Reflects engagement with primary and secondary sources</a:t>
            </a:r>
          </a:p>
          <a:p>
            <a:pPr marL="0" indent="0">
              <a:buNone/>
            </a:pPr>
            <a:endParaRPr lang="en-GB" dirty="0"/>
          </a:p>
          <a:p>
            <a:pPr>
              <a:buFont typeface="Wingdings" panose="05000000000000000000" pitchFamily="2" charset="2"/>
              <a:buChar char="§"/>
            </a:pPr>
            <a:endParaRPr lang="en-GB" dirty="0"/>
          </a:p>
        </p:txBody>
      </p:sp>
      <p:pic>
        <p:nvPicPr>
          <p:cNvPr id="10" name="Picture 9" descr="A person pushing a ball with question marks&#10;&#10;Description automatically generated">
            <a:extLst>
              <a:ext uri="{FF2B5EF4-FFF2-40B4-BE49-F238E27FC236}">
                <a16:creationId xmlns:a16="http://schemas.microsoft.com/office/drawing/2014/main" id="{2E34D64F-5361-EC7F-EAAC-2CD3BA6C51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4099" y="309584"/>
            <a:ext cx="1721033" cy="957241"/>
          </a:xfrm>
          <a:prstGeom prst="rect">
            <a:avLst/>
          </a:prstGeom>
        </p:spPr>
      </p:pic>
    </p:spTree>
    <p:extLst>
      <p:ext uri="{BB962C8B-B14F-4D97-AF65-F5344CB8AC3E}">
        <p14:creationId xmlns:p14="http://schemas.microsoft.com/office/powerpoint/2010/main" val="1637995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dirty="0"/>
              <a:t>How do I signpost?</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lnSpcReduction="10000"/>
          </a:bodyPr>
          <a:lstStyle/>
          <a:p>
            <a:pPr marL="0" indent="0">
              <a:buNone/>
            </a:pPr>
            <a:r>
              <a:rPr lang="en-GB" dirty="0"/>
              <a:t>Signposting is achieved by linking sentences properly within the paragraph and in the overall body of the writing. </a:t>
            </a:r>
          </a:p>
          <a:p>
            <a:pPr marL="0" indent="0">
              <a:buNone/>
            </a:pPr>
            <a:endParaRPr lang="en-GB" dirty="0"/>
          </a:p>
          <a:p>
            <a:pPr>
              <a:buFont typeface="Wingdings" panose="05000000000000000000" pitchFamily="2" charset="2"/>
              <a:buChar char="§"/>
            </a:pPr>
            <a:r>
              <a:rPr lang="en-GB" sz="1900" dirty="0"/>
              <a:t>In the introduction- with words like examine, focus on, analyse, evaluate, explore, examine, review etc</a:t>
            </a:r>
          </a:p>
          <a:p>
            <a:pPr>
              <a:buFont typeface="Wingdings" panose="05000000000000000000" pitchFamily="2" charset="2"/>
              <a:buChar char="§"/>
            </a:pPr>
            <a:r>
              <a:rPr lang="en-GB" sz="1900" dirty="0"/>
              <a:t>Introducing evidence - For example/illustrate, according to, the data indicates/suggests/implies that etc</a:t>
            </a:r>
          </a:p>
          <a:p>
            <a:pPr>
              <a:buFont typeface="Wingdings" panose="05000000000000000000" pitchFamily="2" charset="2"/>
              <a:buChar char="§"/>
            </a:pPr>
            <a:r>
              <a:rPr lang="en-GB" sz="1900" dirty="0"/>
              <a:t>Explanation – Furthermore, in addition, moreover, etc</a:t>
            </a:r>
          </a:p>
          <a:p>
            <a:pPr>
              <a:buFont typeface="Wingdings" panose="05000000000000000000" pitchFamily="2" charset="2"/>
              <a:buChar char="§"/>
            </a:pPr>
            <a:r>
              <a:rPr lang="en-GB" sz="1900" dirty="0"/>
              <a:t>Link – This shows, this reveals, therefore, this infers, etc</a:t>
            </a:r>
          </a:p>
          <a:p>
            <a:pPr>
              <a:buFont typeface="Wingdings" panose="05000000000000000000" pitchFamily="2" charset="2"/>
              <a:buChar char="§"/>
            </a:pPr>
            <a:r>
              <a:rPr lang="en-GB" sz="1900" dirty="0"/>
              <a:t>Concluding – In summary, overall, ultimately, lastly, finally, altogether, in brief etc.</a:t>
            </a:r>
          </a:p>
          <a:p>
            <a:pPr marL="0" indent="0">
              <a:buNone/>
            </a:pPr>
            <a:endParaRPr lang="en-GB" dirty="0"/>
          </a:p>
          <a:p>
            <a:pPr marL="0" indent="0">
              <a:buNone/>
            </a:pPr>
            <a:endParaRPr lang="en-GB" dirty="0"/>
          </a:p>
        </p:txBody>
      </p:sp>
      <p:pic>
        <p:nvPicPr>
          <p:cNvPr id="8" name="Picture 7" descr="Close-up of a rusty chain&#10;&#10;Description automatically generated">
            <a:extLst>
              <a:ext uri="{FF2B5EF4-FFF2-40B4-BE49-F238E27FC236}">
                <a16:creationId xmlns:a16="http://schemas.microsoft.com/office/drawing/2014/main" id="{D5D4D1E2-26E8-CFB0-B9D9-FB5A950A24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96894" y="78752"/>
            <a:ext cx="1620800" cy="999489"/>
          </a:xfrm>
          <a:prstGeom prst="rect">
            <a:avLst/>
          </a:prstGeom>
        </p:spPr>
      </p:pic>
    </p:spTree>
    <p:extLst>
      <p:ext uri="{BB962C8B-B14F-4D97-AF65-F5344CB8AC3E}">
        <p14:creationId xmlns:p14="http://schemas.microsoft.com/office/powerpoint/2010/main" val="3062527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1332</Words>
  <Application>Microsoft Office PowerPoint</Application>
  <PresentationFormat>Widescreen</PresentationFormat>
  <Paragraphs>143</Paragraphs>
  <Slides>19</Slides>
  <Notes>12</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Myriad Pro</vt:lpstr>
      <vt:lpstr>Aptos</vt:lpstr>
      <vt:lpstr>Aptos Display</vt:lpstr>
      <vt:lpstr>Arial</vt:lpstr>
      <vt:lpstr>Helvetica</vt:lpstr>
      <vt:lpstr>Open Sans</vt:lpstr>
      <vt:lpstr>Wingdings</vt:lpstr>
      <vt:lpstr>20140311PresentationUWTSDTemplate</vt:lpstr>
      <vt:lpstr>Office Theme</vt:lpstr>
      <vt:lpstr>PowerPoint Presentation</vt:lpstr>
      <vt:lpstr>Today’s session</vt:lpstr>
      <vt:lpstr>PowerPoint Presentation</vt:lpstr>
      <vt:lpstr>Revision: Recall your note-taking strategies? Take 30 minutes</vt:lpstr>
      <vt:lpstr>What is Turnitin</vt:lpstr>
      <vt:lpstr>Using Turnitin: An essential guide</vt:lpstr>
      <vt:lpstr>Take 25minutes</vt:lpstr>
      <vt:lpstr>PowerPoint Presentation</vt:lpstr>
      <vt:lpstr>Defining Academic writing</vt:lpstr>
      <vt:lpstr>How to identify an Academic writing</vt:lpstr>
      <vt:lpstr> Activity 1</vt:lpstr>
      <vt:lpstr>       -A</vt:lpstr>
      <vt:lpstr>B</vt:lpstr>
      <vt:lpstr> Activity 2- Take 20minutes</vt:lpstr>
      <vt:lpstr> Read the extract below. Do you find any faults? If yes, attempt correcting them.  </vt:lpstr>
      <vt:lpstr>PowerPoint Presentation</vt:lpstr>
      <vt:lpstr>What is signposting?</vt:lpstr>
      <vt:lpstr>Importance of signposting</vt:lpstr>
      <vt:lpstr>How do I signpost?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Jakub Ceglarz</cp:lastModifiedBy>
  <cp:revision>13</cp:revision>
  <dcterms:created xsi:type="dcterms:W3CDTF">2025-01-28T14:01:02Z</dcterms:created>
  <dcterms:modified xsi:type="dcterms:W3CDTF">2026-06-02T10:44:40Z</dcterms:modified>
</cp:coreProperties>
</file>