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23"/>
  </p:notesMasterIdLst>
  <p:sldIdLst>
    <p:sldId id="322" r:id="rId5"/>
    <p:sldId id="325" r:id="rId6"/>
    <p:sldId id="309" r:id="rId7"/>
    <p:sldId id="310" r:id="rId8"/>
    <p:sldId id="311" r:id="rId9"/>
    <p:sldId id="312" r:id="rId10"/>
    <p:sldId id="317" r:id="rId11"/>
    <p:sldId id="320" r:id="rId12"/>
    <p:sldId id="313" r:id="rId13"/>
    <p:sldId id="314" r:id="rId14"/>
    <p:sldId id="257" r:id="rId15"/>
    <p:sldId id="258" r:id="rId16"/>
    <p:sldId id="262" r:id="rId17"/>
    <p:sldId id="260" r:id="rId18"/>
    <p:sldId id="259" r:id="rId19"/>
    <p:sldId id="263" r:id="rId20"/>
    <p:sldId id="315" r:id="rId21"/>
    <p:sldId id="323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83792BE-AA1B-49FF-A1B2-BC89B9CE7B73}" v="20" dt="2025-07-02T23:16:24.872"/>
    <p1510:client id="{C3678982-D29F-499F-A5DC-84C226A801B9}" v="5" dt="2025-07-02T23:21:10.72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00" autoAdjust="0"/>
    <p:restoredTop sz="81943" autoAdjust="0"/>
  </p:normalViewPr>
  <p:slideViewPr>
    <p:cSldViewPr snapToGrid="0">
      <p:cViewPr varScale="1">
        <p:scale>
          <a:sx n="90" d="100"/>
          <a:sy n="90" d="100"/>
        </p:scale>
        <p:origin x="110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28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svg"/><Relationship Id="rId1" Type="http://schemas.openxmlformats.org/officeDocument/2006/relationships/image" Target="../media/image4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svg"/><Relationship Id="rId1" Type="http://schemas.openxmlformats.org/officeDocument/2006/relationships/image" Target="../media/image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1A66772-F185-4D58-B8BB-E9370D7A7A2B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40FC4FFE-8987-4A26-B7F4-8A516F18ADAE}">
      <dgm:prSet/>
      <dgm:spPr>
        <a:xfrm>
          <a:off x="35606" y="2725540"/>
          <a:ext cx="2981250" cy="720000"/>
        </a:xfrm>
        <a:prstGeom prst="rect">
          <a:avLst/>
        </a:prstGeom>
        <a:noFill/>
        <a:ln>
          <a:noFill/>
        </a:ln>
        <a:effectLst/>
      </dgm:spPr>
      <dgm:t>
        <a:bodyPr/>
        <a:lstStyle/>
        <a:p>
          <a:pPr>
            <a:lnSpc>
              <a:spcPct val="100000"/>
            </a:lnSpc>
            <a:buNone/>
            <a:defRPr cap="all"/>
          </a:pPr>
          <a:r>
            <a:rPr lang="en-US" cap="all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Speak Pro" panose="020F0502020204030204"/>
              <a:ea typeface="+mn-ea"/>
              <a:cs typeface="+mn-cs"/>
            </a:rPr>
            <a:t>We</a:t>
          </a:r>
          <a:r>
            <a:rPr lang="en-US" cap="all" baseline="0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Speak Pro" panose="020F0502020204030204"/>
              <a:ea typeface="+mn-ea"/>
              <a:cs typeface="+mn-cs"/>
            </a:rPr>
            <a:t> will explore the background and Purpose of LinkedIn.</a:t>
          </a:r>
          <a:endParaRPr lang="en-US" cap="all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Speak Pro" panose="020F0502020204030204"/>
            <a:ea typeface="+mn-ea"/>
            <a:cs typeface="+mn-cs"/>
          </a:endParaRPr>
        </a:p>
      </dgm:t>
    </dgm:pt>
    <dgm:pt modelId="{CAD7EF86-FB23-41F6-BF42-040B36DEFDB1}" type="parTrans" cxnId="{C7AD8469-3C68-4AF9-AB82-79B0043AA120}">
      <dgm:prSet/>
      <dgm:spPr/>
      <dgm:t>
        <a:bodyPr/>
        <a:lstStyle/>
        <a:p>
          <a:endParaRPr lang="en-US"/>
        </a:p>
      </dgm:t>
    </dgm:pt>
    <dgm:pt modelId="{5B62599A-5C9B-48E7-896E-EA782AC60C8B}" type="sibTrans" cxnId="{C7AD8469-3C68-4AF9-AB82-79B0043AA120}">
      <dgm:prSet/>
      <dgm:spPr/>
      <dgm:t>
        <a:bodyPr/>
        <a:lstStyle/>
        <a:p>
          <a:endParaRPr lang="en-US"/>
        </a:p>
      </dgm:t>
    </dgm:pt>
    <dgm:pt modelId="{49225C73-1633-42F1-AB3B-7CB183E5F8B8}">
      <dgm:prSet/>
      <dgm:spPr>
        <a:xfrm>
          <a:off x="3538574" y="2725540"/>
          <a:ext cx="2981250" cy="720000"/>
        </a:xfrm>
        <a:prstGeom prst="rect">
          <a:avLst/>
        </a:prstGeom>
        <a:noFill/>
        <a:ln>
          <a:noFill/>
        </a:ln>
        <a:effectLst/>
      </dgm:spPr>
      <dgm:t>
        <a:bodyPr/>
        <a:lstStyle/>
        <a:p>
          <a:pPr>
            <a:lnSpc>
              <a:spcPct val="100000"/>
            </a:lnSpc>
            <a:buNone/>
            <a:defRPr cap="all"/>
          </a:pPr>
          <a:r>
            <a:rPr lang="en-US" cap="all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Speak Pro" panose="020F0502020204030204"/>
              <a:ea typeface="+mn-ea"/>
              <a:cs typeface="+mn-cs"/>
            </a:rPr>
            <a:t>Examine how employers use linkedin as a recruitment and training tool. </a:t>
          </a:r>
        </a:p>
      </dgm:t>
    </dgm:pt>
    <dgm:pt modelId="{1A0E2090-1D4F-438A-8766-B6030CE01ADD}" type="parTrans" cxnId="{A9154303-8225-4248-91DC-1B0156A35F07}">
      <dgm:prSet/>
      <dgm:spPr/>
      <dgm:t>
        <a:bodyPr/>
        <a:lstStyle/>
        <a:p>
          <a:endParaRPr lang="en-US"/>
        </a:p>
      </dgm:t>
    </dgm:pt>
    <dgm:pt modelId="{9646853A-8964-4519-A5B1-0B7D18B2983D}" type="sibTrans" cxnId="{A9154303-8225-4248-91DC-1B0156A35F07}">
      <dgm:prSet/>
      <dgm:spPr/>
      <dgm:t>
        <a:bodyPr/>
        <a:lstStyle/>
        <a:p>
          <a:endParaRPr lang="en-US"/>
        </a:p>
      </dgm:t>
    </dgm:pt>
    <dgm:pt modelId="{1C383F32-22E8-4F62-A3E0-BDC3D5F48992}">
      <dgm:prSet/>
      <dgm:spPr>
        <a:xfrm>
          <a:off x="7041543" y="2725540"/>
          <a:ext cx="2981250" cy="720000"/>
        </a:xfrm>
        <a:prstGeom prst="rect">
          <a:avLst/>
        </a:prstGeom>
        <a:noFill/>
        <a:ln>
          <a:noFill/>
        </a:ln>
        <a:effectLst/>
      </dgm:spPr>
      <dgm:t>
        <a:bodyPr/>
        <a:lstStyle/>
        <a:p>
          <a:pPr>
            <a:lnSpc>
              <a:spcPct val="100000"/>
            </a:lnSpc>
            <a:buNone/>
            <a:defRPr cap="all"/>
          </a:pPr>
          <a:r>
            <a:rPr lang="en-US" cap="all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Speak Pro" panose="020F0502020204030204"/>
              <a:ea typeface="+mn-ea"/>
              <a:cs typeface="+mn-cs"/>
            </a:rPr>
            <a:t>Spend time setting up or updating own linkedin profiles</a:t>
          </a:r>
        </a:p>
      </dgm:t>
    </dgm:pt>
    <dgm:pt modelId="{A7920A2F-3244-4159-AF04-6A1D38B7B317}" type="parTrans" cxnId="{C4CCE57E-E871-46D6-BAD5-880252C95D22}">
      <dgm:prSet/>
      <dgm:spPr/>
      <dgm:t>
        <a:bodyPr/>
        <a:lstStyle/>
        <a:p>
          <a:endParaRPr lang="en-US"/>
        </a:p>
      </dgm:t>
    </dgm:pt>
    <dgm:pt modelId="{8500F72A-2C6D-4FDF-9C1D-CA691380EB0B}" type="sibTrans" cxnId="{C4CCE57E-E871-46D6-BAD5-880252C95D22}">
      <dgm:prSet/>
      <dgm:spPr/>
      <dgm:t>
        <a:bodyPr/>
        <a:lstStyle/>
        <a:p>
          <a:endParaRPr lang="en-US"/>
        </a:p>
      </dgm:t>
    </dgm:pt>
    <dgm:pt modelId="{B6056BFB-47D7-4C5F-BA11-2CB63C56A52D}" type="pres">
      <dgm:prSet presAssocID="{01A66772-F185-4D58-B8BB-E9370D7A7A2B}" presName="root" presStyleCnt="0">
        <dgm:presLayoutVars>
          <dgm:dir/>
          <dgm:resizeHandles val="exact"/>
        </dgm:presLayoutVars>
      </dgm:prSet>
      <dgm:spPr/>
    </dgm:pt>
    <dgm:pt modelId="{311B26C8-22B1-4363-B621-DD56FB7418C8}" type="pres">
      <dgm:prSet presAssocID="{40FC4FFE-8987-4A26-B7F4-8A516F18ADAE}" presName="compNode" presStyleCnt="0"/>
      <dgm:spPr/>
    </dgm:pt>
    <dgm:pt modelId="{A201D7A7-914C-4D24-8B82-EE40155AB0BE}" type="pres">
      <dgm:prSet presAssocID="{40FC4FFE-8987-4A26-B7F4-8A516F18ADAE}" presName="iconBgRect" presStyleLbl="bgShp" presStyleIdx="0" presStyleCnt="3"/>
      <dgm:spPr>
        <a:xfrm>
          <a:off x="616949" y="340539"/>
          <a:ext cx="1818562" cy="1818562"/>
        </a:xfrm>
        <a:prstGeom prst="ellipse">
          <a:avLst/>
        </a:prstGeom>
        <a:solidFill>
          <a:srgbClr val="ED583E">
            <a:hueOff val="0"/>
            <a:satOff val="0"/>
            <a:lumOff val="0"/>
            <a:alphaOff val="0"/>
          </a:srgbClr>
        </a:solidFill>
        <a:ln>
          <a:noFill/>
        </a:ln>
        <a:effectLst/>
      </dgm:spPr>
    </dgm:pt>
    <dgm:pt modelId="{8FA2F131-CD01-4CBD-B7A5-1B9B5E7F0402}" type="pres">
      <dgm:prSet presAssocID="{40FC4FFE-8987-4A26-B7F4-8A516F18ADAE}" presName="iconRect" presStyleLbl="node1" presStyleIdx="0" presStyleCnt="3" custLinFactNeighborX="-2988"/>
      <dgm:spPr>
        <a:xfrm>
          <a:off x="973334" y="728102"/>
          <a:ext cx="1043437" cy="1043437"/>
        </a:xfrm>
        <a:prstGeom prst="rect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1"/>
              </a:ext>
            </a:extLst>
          </a:blip>
          <a:srcRect/>
          <a:stretch>
            <a:fillRect/>
          </a:stretch>
        </a:blipFill>
        <a:ln w="15875" cap="flat" cmpd="sng" algn="ctr">
          <a:noFill/>
          <a:prstDash val="solid"/>
        </a:ln>
        <a:effectLst/>
      </dgm:spPr>
      <dgm:extLst>
        <a:ext uri="{E40237B7-FDA0-4F09-8148-C483321AD2D9}">
          <dgm14:cNvPr xmlns:dgm14="http://schemas.microsoft.com/office/drawing/2010/diagram" id="0" name="" descr="Magnifying glass with solid fill"/>
        </a:ext>
      </dgm:extLst>
    </dgm:pt>
    <dgm:pt modelId="{F755F00C-B2DB-4097-B4BC-8F1BACC938B7}" type="pres">
      <dgm:prSet presAssocID="{40FC4FFE-8987-4A26-B7F4-8A516F18ADAE}" presName="spaceRect" presStyleCnt="0"/>
      <dgm:spPr/>
    </dgm:pt>
    <dgm:pt modelId="{08F4E96D-0DB6-4476-8C51-7CC7EC2F227B}" type="pres">
      <dgm:prSet presAssocID="{40FC4FFE-8987-4A26-B7F4-8A516F18ADAE}" presName="textRect" presStyleLbl="revTx" presStyleIdx="0" presStyleCnt="3">
        <dgm:presLayoutVars>
          <dgm:chMax val="1"/>
          <dgm:chPref val="1"/>
        </dgm:presLayoutVars>
      </dgm:prSet>
      <dgm:spPr/>
    </dgm:pt>
    <dgm:pt modelId="{5AB3C10D-885E-4522-AB39-7ED4318D191A}" type="pres">
      <dgm:prSet presAssocID="{5B62599A-5C9B-48E7-896E-EA782AC60C8B}" presName="sibTrans" presStyleCnt="0"/>
      <dgm:spPr/>
    </dgm:pt>
    <dgm:pt modelId="{2F278BF9-E1B2-4A1C-B065-C19A7B904219}" type="pres">
      <dgm:prSet presAssocID="{49225C73-1633-42F1-AB3B-7CB183E5F8B8}" presName="compNode" presStyleCnt="0"/>
      <dgm:spPr/>
    </dgm:pt>
    <dgm:pt modelId="{543C18BC-1989-44B2-9862-C670C61D3452}" type="pres">
      <dgm:prSet presAssocID="{49225C73-1633-42F1-AB3B-7CB183E5F8B8}" presName="iconBgRect" presStyleLbl="bgShp" presStyleIdx="1" presStyleCnt="3"/>
      <dgm:spPr>
        <a:xfrm>
          <a:off x="4119918" y="340539"/>
          <a:ext cx="1818562" cy="1818562"/>
        </a:xfrm>
        <a:prstGeom prst="ellipse">
          <a:avLst/>
        </a:prstGeom>
        <a:solidFill>
          <a:srgbClr val="D3BA59">
            <a:hueOff val="0"/>
            <a:satOff val="0"/>
            <a:lumOff val="0"/>
            <a:alphaOff val="0"/>
          </a:srgbClr>
        </a:solidFill>
        <a:ln>
          <a:noFill/>
        </a:ln>
        <a:effectLst/>
      </dgm:spPr>
    </dgm:pt>
    <dgm:pt modelId="{E94F35BC-9C76-400A-BBCA-0032259E2E5A}" type="pres">
      <dgm:prSet presAssocID="{49225C73-1633-42F1-AB3B-7CB183E5F8B8}" presName="iconRect" presStyleLbl="node1" presStyleIdx="1" presStyleCnt="3"/>
      <dgm:spPr>
        <a:xfrm>
          <a:off x="4507481" y="728102"/>
          <a:ext cx="1043437" cy="104343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503A6D04-9ADD-43CC-9847-497CD48F2D11}" type="pres">
      <dgm:prSet presAssocID="{49225C73-1633-42F1-AB3B-7CB183E5F8B8}" presName="spaceRect" presStyleCnt="0"/>
      <dgm:spPr/>
    </dgm:pt>
    <dgm:pt modelId="{20363298-B2A6-463D-A7BE-F9F67404E389}" type="pres">
      <dgm:prSet presAssocID="{49225C73-1633-42F1-AB3B-7CB183E5F8B8}" presName="textRect" presStyleLbl="revTx" presStyleIdx="1" presStyleCnt="3">
        <dgm:presLayoutVars>
          <dgm:chMax val="1"/>
          <dgm:chPref val="1"/>
        </dgm:presLayoutVars>
      </dgm:prSet>
      <dgm:spPr/>
    </dgm:pt>
    <dgm:pt modelId="{A47947BB-708D-4F7E-B072-3C2E42B34B24}" type="pres">
      <dgm:prSet presAssocID="{9646853A-8964-4519-A5B1-0B7D18B2983D}" presName="sibTrans" presStyleCnt="0"/>
      <dgm:spPr/>
    </dgm:pt>
    <dgm:pt modelId="{BDCD0AC9-D564-4025-AD8A-36664A6CBE31}" type="pres">
      <dgm:prSet presAssocID="{1C383F32-22E8-4F62-A3E0-BDC3D5F48992}" presName="compNode" presStyleCnt="0"/>
      <dgm:spPr/>
    </dgm:pt>
    <dgm:pt modelId="{5BDDFF18-9AEC-4E5E-B9AA-33D86F01A63E}" type="pres">
      <dgm:prSet presAssocID="{1C383F32-22E8-4F62-A3E0-BDC3D5F48992}" presName="iconBgRect" presStyleLbl="bgShp" presStyleIdx="2" presStyleCnt="3"/>
      <dgm:spPr>
        <a:xfrm>
          <a:off x="7622887" y="340539"/>
          <a:ext cx="1818562" cy="1818562"/>
        </a:xfrm>
        <a:prstGeom prst="ellipse">
          <a:avLst/>
        </a:prstGeom>
        <a:solidFill>
          <a:srgbClr val="4C94AC">
            <a:hueOff val="0"/>
            <a:satOff val="0"/>
            <a:lumOff val="0"/>
            <a:alphaOff val="0"/>
          </a:srgbClr>
        </a:solidFill>
        <a:ln>
          <a:noFill/>
        </a:ln>
        <a:effectLst/>
      </dgm:spPr>
    </dgm:pt>
    <dgm:pt modelId="{F09AEBFF-D2D3-4FFF-AD65-C3CEAEEB10F2}" type="pres">
      <dgm:prSet presAssocID="{1C383F32-22E8-4F62-A3E0-BDC3D5F48992}" presName="iconRect" presStyleLbl="node1" presStyleIdx="2" presStyleCnt="3"/>
      <dgm:spPr>
        <a:xfrm>
          <a:off x="8010450" y="728102"/>
          <a:ext cx="1043437" cy="104343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F2EBFBCF-0520-415A-A886-3C4F90D208EF}" type="pres">
      <dgm:prSet presAssocID="{1C383F32-22E8-4F62-A3E0-BDC3D5F48992}" presName="spaceRect" presStyleCnt="0"/>
      <dgm:spPr/>
    </dgm:pt>
    <dgm:pt modelId="{AB9CAFAA-6939-48A6-A89B-19D1A94B9EA1}" type="pres">
      <dgm:prSet presAssocID="{1C383F32-22E8-4F62-A3E0-BDC3D5F48992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A9154303-8225-4248-91DC-1B0156A35F07}" srcId="{01A66772-F185-4D58-B8BB-E9370D7A7A2B}" destId="{49225C73-1633-42F1-AB3B-7CB183E5F8B8}" srcOrd="1" destOrd="0" parTransId="{1A0E2090-1D4F-438A-8766-B6030CE01ADD}" sibTransId="{9646853A-8964-4519-A5B1-0B7D18B2983D}"/>
    <dgm:cxn modelId="{BA953D32-2DFF-47FE-AF26-C6B9E63D38DF}" type="presOf" srcId="{49225C73-1633-42F1-AB3B-7CB183E5F8B8}" destId="{20363298-B2A6-463D-A7BE-F9F67404E389}" srcOrd="0" destOrd="0" presId="urn:microsoft.com/office/officeart/2018/5/layout/IconLeafLabelList"/>
    <dgm:cxn modelId="{EC450542-0ED9-4BD6-9E85-5709B80794C5}" type="presOf" srcId="{01A66772-F185-4D58-B8BB-E9370D7A7A2B}" destId="{B6056BFB-47D7-4C5F-BA11-2CB63C56A52D}" srcOrd="0" destOrd="0" presId="urn:microsoft.com/office/officeart/2018/5/layout/IconLeafLabelList"/>
    <dgm:cxn modelId="{C7AD8469-3C68-4AF9-AB82-79B0043AA120}" srcId="{01A66772-F185-4D58-B8BB-E9370D7A7A2B}" destId="{40FC4FFE-8987-4A26-B7F4-8A516F18ADAE}" srcOrd="0" destOrd="0" parTransId="{CAD7EF86-FB23-41F6-BF42-040B36DEFDB1}" sibTransId="{5B62599A-5C9B-48E7-896E-EA782AC60C8B}"/>
    <dgm:cxn modelId="{C4CCE57E-E871-46D6-BAD5-880252C95D22}" srcId="{01A66772-F185-4D58-B8BB-E9370D7A7A2B}" destId="{1C383F32-22E8-4F62-A3E0-BDC3D5F48992}" srcOrd="2" destOrd="0" parTransId="{A7920A2F-3244-4159-AF04-6A1D38B7B317}" sibTransId="{8500F72A-2C6D-4FDF-9C1D-CA691380EB0B}"/>
    <dgm:cxn modelId="{D55FAE9C-CF3C-44F3-9D1E-DE6DF574E6D9}" type="presOf" srcId="{1C383F32-22E8-4F62-A3E0-BDC3D5F48992}" destId="{AB9CAFAA-6939-48A6-A89B-19D1A94B9EA1}" srcOrd="0" destOrd="0" presId="urn:microsoft.com/office/officeart/2018/5/layout/IconLeafLabelList"/>
    <dgm:cxn modelId="{A85983B4-FADF-419C-BC71-B5F0871C3055}" type="presOf" srcId="{40FC4FFE-8987-4A26-B7F4-8A516F18ADAE}" destId="{08F4E96D-0DB6-4476-8C51-7CC7EC2F227B}" srcOrd="0" destOrd="0" presId="urn:microsoft.com/office/officeart/2018/5/layout/IconLeafLabelList"/>
    <dgm:cxn modelId="{A3E74EE8-8900-4EBD-8983-3BF0AFD6DCC7}" type="presParOf" srcId="{B6056BFB-47D7-4C5F-BA11-2CB63C56A52D}" destId="{311B26C8-22B1-4363-B621-DD56FB7418C8}" srcOrd="0" destOrd="0" presId="urn:microsoft.com/office/officeart/2018/5/layout/IconLeafLabelList"/>
    <dgm:cxn modelId="{044EA9E0-B51B-492A-BE32-015CEAD0BAC9}" type="presParOf" srcId="{311B26C8-22B1-4363-B621-DD56FB7418C8}" destId="{A201D7A7-914C-4D24-8B82-EE40155AB0BE}" srcOrd="0" destOrd="0" presId="urn:microsoft.com/office/officeart/2018/5/layout/IconLeafLabelList"/>
    <dgm:cxn modelId="{08373EC6-14CB-429D-9495-F32683B931D7}" type="presParOf" srcId="{311B26C8-22B1-4363-B621-DD56FB7418C8}" destId="{8FA2F131-CD01-4CBD-B7A5-1B9B5E7F0402}" srcOrd="1" destOrd="0" presId="urn:microsoft.com/office/officeart/2018/5/layout/IconLeafLabelList"/>
    <dgm:cxn modelId="{9AB500F0-62A2-4E73-B4F4-5056804C8D6A}" type="presParOf" srcId="{311B26C8-22B1-4363-B621-DD56FB7418C8}" destId="{F755F00C-B2DB-4097-B4BC-8F1BACC938B7}" srcOrd="2" destOrd="0" presId="urn:microsoft.com/office/officeart/2018/5/layout/IconLeafLabelList"/>
    <dgm:cxn modelId="{676606A7-6564-4CEB-ACE0-4FF9A3A04E67}" type="presParOf" srcId="{311B26C8-22B1-4363-B621-DD56FB7418C8}" destId="{08F4E96D-0DB6-4476-8C51-7CC7EC2F227B}" srcOrd="3" destOrd="0" presId="urn:microsoft.com/office/officeart/2018/5/layout/IconLeafLabelList"/>
    <dgm:cxn modelId="{EAE0F94A-A454-4049-84F7-9EC90E847A03}" type="presParOf" srcId="{B6056BFB-47D7-4C5F-BA11-2CB63C56A52D}" destId="{5AB3C10D-885E-4522-AB39-7ED4318D191A}" srcOrd="1" destOrd="0" presId="urn:microsoft.com/office/officeart/2018/5/layout/IconLeafLabelList"/>
    <dgm:cxn modelId="{B0B5B21A-5ADD-4500-9A67-9B26AF543EBA}" type="presParOf" srcId="{B6056BFB-47D7-4C5F-BA11-2CB63C56A52D}" destId="{2F278BF9-E1B2-4A1C-B065-C19A7B904219}" srcOrd="2" destOrd="0" presId="urn:microsoft.com/office/officeart/2018/5/layout/IconLeafLabelList"/>
    <dgm:cxn modelId="{11FEAF2C-54F7-4E9C-A1D6-5FA0BF7F3665}" type="presParOf" srcId="{2F278BF9-E1B2-4A1C-B065-C19A7B904219}" destId="{543C18BC-1989-44B2-9862-C670C61D3452}" srcOrd="0" destOrd="0" presId="urn:microsoft.com/office/officeart/2018/5/layout/IconLeafLabelList"/>
    <dgm:cxn modelId="{92C17ECB-A80D-4A0E-95CF-40A53D32275F}" type="presParOf" srcId="{2F278BF9-E1B2-4A1C-B065-C19A7B904219}" destId="{E94F35BC-9C76-400A-BBCA-0032259E2E5A}" srcOrd="1" destOrd="0" presId="urn:microsoft.com/office/officeart/2018/5/layout/IconLeafLabelList"/>
    <dgm:cxn modelId="{54E5AE33-4BE6-44E7-871B-1103A0BA7A56}" type="presParOf" srcId="{2F278BF9-E1B2-4A1C-B065-C19A7B904219}" destId="{503A6D04-9ADD-43CC-9847-497CD48F2D11}" srcOrd="2" destOrd="0" presId="urn:microsoft.com/office/officeart/2018/5/layout/IconLeafLabelList"/>
    <dgm:cxn modelId="{3575FCA0-4FCE-460A-8D84-2C767D311A20}" type="presParOf" srcId="{2F278BF9-E1B2-4A1C-B065-C19A7B904219}" destId="{20363298-B2A6-463D-A7BE-F9F67404E389}" srcOrd="3" destOrd="0" presId="urn:microsoft.com/office/officeart/2018/5/layout/IconLeafLabelList"/>
    <dgm:cxn modelId="{4FD22448-C17B-4C43-BAB3-A0B7AA9BCE0D}" type="presParOf" srcId="{B6056BFB-47D7-4C5F-BA11-2CB63C56A52D}" destId="{A47947BB-708D-4F7E-B072-3C2E42B34B24}" srcOrd="3" destOrd="0" presId="urn:microsoft.com/office/officeart/2018/5/layout/IconLeafLabelList"/>
    <dgm:cxn modelId="{75E30F4F-0E76-457B-9D4F-CDE27C2F7F77}" type="presParOf" srcId="{B6056BFB-47D7-4C5F-BA11-2CB63C56A52D}" destId="{BDCD0AC9-D564-4025-AD8A-36664A6CBE31}" srcOrd="4" destOrd="0" presId="urn:microsoft.com/office/officeart/2018/5/layout/IconLeafLabelList"/>
    <dgm:cxn modelId="{C6A367E7-6A7C-42CB-94E4-8EA78AEF87BF}" type="presParOf" srcId="{BDCD0AC9-D564-4025-AD8A-36664A6CBE31}" destId="{5BDDFF18-9AEC-4E5E-B9AA-33D86F01A63E}" srcOrd="0" destOrd="0" presId="urn:microsoft.com/office/officeart/2018/5/layout/IconLeafLabelList"/>
    <dgm:cxn modelId="{B180CBEB-FA9F-4E52-8CA3-A65CB80BB91B}" type="presParOf" srcId="{BDCD0AC9-D564-4025-AD8A-36664A6CBE31}" destId="{F09AEBFF-D2D3-4FFF-AD65-C3CEAEEB10F2}" srcOrd="1" destOrd="0" presId="urn:microsoft.com/office/officeart/2018/5/layout/IconLeafLabelList"/>
    <dgm:cxn modelId="{170B020E-1E19-4EB4-A72C-4FCF01A7DD7E}" type="presParOf" srcId="{BDCD0AC9-D564-4025-AD8A-36664A6CBE31}" destId="{F2EBFBCF-0520-415A-A886-3C4F90D208EF}" srcOrd="2" destOrd="0" presId="urn:microsoft.com/office/officeart/2018/5/layout/IconLeafLabelList"/>
    <dgm:cxn modelId="{CADD8F7D-722C-42A0-AF21-39A3559F8D7B}" type="presParOf" srcId="{BDCD0AC9-D564-4025-AD8A-36664A6CBE31}" destId="{AB9CAFAA-6939-48A6-A89B-19D1A94B9EA1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8AA16D6-E756-4161-A615-2DFF79A8C56D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2DC49F9C-A93D-4CA1-A1C2-3CAA77AC305E}">
      <dgm:prSet phldrT="[Text]"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Get registered for LinkedIn Learning</a:t>
          </a:r>
          <a:endParaRPr lang="en-GB" dirty="0"/>
        </a:p>
      </dgm:t>
    </dgm:pt>
    <dgm:pt modelId="{65159DFE-9CAC-4DA9-AB47-F895628B2926}" type="parTrans" cxnId="{CC1F5D60-3DCA-4345-ACC3-7A736363700C}">
      <dgm:prSet/>
      <dgm:spPr/>
      <dgm:t>
        <a:bodyPr/>
        <a:lstStyle/>
        <a:p>
          <a:endParaRPr lang="en-GB"/>
        </a:p>
      </dgm:t>
    </dgm:pt>
    <dgm:pt modelId="{28EDD60D-3ECD-4EEC-9B15-AAC8A00CBC7C}" type="sibTrans" cxnId="{CC1F5D60-3DCA-4345-ACC3-7A736363700C}">
      <dgm:prSet/>
      <dgm:spPr/>
      <dgm:t>
        <a:bodyPr/>
        <a:lstStyle/>
        <a:p>
          <a:endParaRPr lang="en-GB"/>
        </a:p>
      </dgm:t>
    </dgm:pt>
    <dgm:pt modelId="{A02A3894-4F75-4341-A696-F2F3C819122B}">
      <dgm:prSet phldrT="[Text]"/>
      <dgm:spPr/>
      <dgm:t>
        <a:bodyPr/>
        <a:lstStyle/>
        <a:p>
          <a:r>
            <a:rPr lang="en-GB" dirty="0"/>
            <a:t>Use UWTSD quick links to access. </a:t>
          </a:r>
        </a:p>
      </dgm:t>
    </dgm:pt>
    <dgm:pt modelId="{1B5F97ED-67B4-4F6A-A994-9B7BA69EA129}" type="parTrans" cxnId="{F9D98F6D-23C2-4B0A-993E-49FF31853E2D}">
      <dgm:prSet/>
      <dgm:spPr/>
      <dgm:t>
        <a:bodyPr/>
        <a:lstStyle/>
        <a:p>
          <a:endParaRPr lang="en-GB"/>
        </a:p>
      </dgm:t>
    </dgm:pt>
    <dgm:pt modelId="{974DEA77-BBA7-4431-830C-53BD2BED9F67}" type="sibTrans" cxnId="{F9D98F6D-23C2-4B0A-993E-49FF31853E2D}">
      <dgm:prSet/>
      <dgm:spPr/>
      <dgm:t>
        <a:bodyPr/>
        <a:lstStyle/>
        <a:p>
          <a:endParaRPr lang="en-GB"/>
        </a:p>
      </dgm:t>
    </dgm:pt>
    <dgm:pt modelId="{E679DCF0-39CB-4373-BDB4-8D169366AD1E}">
      <dgm:prSet phldrT="[Text]"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Create your own LinkedIn Profile. </a:t>
          </a:r>
          <a:endParaRPr lang="en-GB" dirty="0"/>
        </a:p>
      </dgm:t>
    </dgm:pt>
    <dgm:pt modelId="{7E3D47E6-0E6C-4ED2-A887-01F315EB07DD}" type="parTrans" cxnId="{7E196AE9-8A6B-4D7E-B65F-3673A3D0B744}">
      <dgm:prSet/>
      <dgm:spPr/>
      <dgm:t>
        <a:bodyPr/>
        <a:lstStyle/>
        <a:p>
          <a:endParaRPr lang="en-GB"/>
        </a:p>
      </dgm:t>
    </dgm:pt>
    <dgm:pt modelId="{32EA2E99-0BBD-4791-A212-CE72ACF93D71}" type="sibTrans" cxnId="{7E196AE9-8A6B-4D7E-B65F-3673A3D0B744}">
      <dgm:prSet/>
      <dgm:spPr/>
      <dgm:t>
        <a:bodyPr/>
        <a:lstStyle/>
        <a:p>
          <a:endParaRPr lang="en-GB"/>
        </a:p>
      </dgm:t>
    </dgm:pt>
    <dgm:pt modelId="{ACC1FA92-F77C-4EF0-80E2-0DDA8BEC5BB4}">
      <dgm:prSet phldrT="[Text]"/>
      <dgm:spPr/>
      <dgm:t>
        <a:bodyPr/>
        <a:lstStyle/>
        <a:p>
          <a:pPr>
            <a:buNone/>
          </a:pPr>
          <a:r>
            <a:rPr lang="en-GB" dirty="0"/>
            <a:t>When complete, take a screenshot and share with your lecturer via email. </a:t>
          </a:r>
        </a:p>
      </dgm:t>
    </dgm:pt>
    <dgm:pt modelId="{DFC4DAD8-CC05-48E3-8CCA-1FDC691129D5}" type="parTrans" cxnId="{BF135EB2-81AE-4430-BEA4-B431A9860045}">
      <dgm:prSet/>
      <dgm:spPr/>
      <dgm:t>
        <a:bodyPr/>
        <a:lstStyle/>
        <a:p>
          <a:endParaRPr lang="en-GB"/>
        </a:p>
      </dgm:t>
    </dgm:pt>
    <dgm:pt modelId="{1306E515-E357-463E-B8F8-D0EAA596CCFB}" type="sibTrans" cxnId="{BF135EB2-81AE-4430-BEA4-B431A9860045}">
      <dgm:prSet/>
      <dgm:spPr/>
      <dgm:t>
        <a:bodyPr/>
        <a:lstStyle/>
        <a:p>
          <a:endParaRPr lang="en-GB"/>
        </a:p>
      </dgm:t>
    </dgm:pt>
    <dgm:pt modelId="{E88302D9-E5D4-4BF3-9801-C6476ADE6D78}" type="pres">
      <dgm:prSet presAssocID="{B8AA16D6-E756-4161-A615-2DFF79A8C56D}" presName="linear" presStyleCnt="0">
        <dgm:presLayoutVars>
          <dgm:animLvl val="lvl"/>
          <dgm:resizeHandles val="exact"/>
        </dgm:presLayoutVars>
      </dgm:prSet>
      <dgm:spPr/>
    </dgm:pt>
    <dgm:pt modelId="{0A7F209F-F904-4DF8-95A9-59BCDE0619CA}" type="pres">
      <dgm:prSet presAssocID="{2DC49F9C-A93D-4CA1-A1C2-3CAA77AC305E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5F608E39-9AEC-48A8-8470-E7D3F42F872C}" type="pres">
      <dgm:prSet presAssocID="{2DC49F9C-A93D-4CA1-A1C2-3CAA77AC305E}" presName="childText" presStyleLbl="revTx" presStyleIdx="0" presStyleCnt="2">
        <dgm:presLayoutVars>
          <dgm:bulletEnabled val="1"/>
        </dgm:presLayoutVars>
      </dgm:prSet>
      <dgm:spPr/>
    </dgm:pt>
    <dgm:pt modelId="{53AE9E34-2993-4623-B430-A996C5E4A3DF}" type="pres">
      <dgm:prSet presAssocID="{E679DCF0-39CB-4373-BDB4-8D169366AD1E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CC6AAC96-F07E-4FF7-8515-E745F9627A08}" type="pres">
      <dgm:prSet presAssocID="{E679DCF0-39CB-4373-BDB4-8D169366AD1E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96E0FF08-F4F5-4817-8F32-138EE72902BC}" type="presOf" srcId="{B8AA16D6-E756-4161-A615-2DFF79A8C56D}" destId="{E88302D9-E5D4-4BF3-9801-C6476ADE6D78}" srcOrd="0" destOrd="0" presId="urn:microsoft.com/office/officeart/2005/8/layout/vList2"/>
    <dgm:cxn modelId="{ACA97120-BA7E-49F6-996B-5BA99A667D94}" type="presOf" srcId="{2DC49F9C-A93D-4CA1-A1C2-3CAA77AC305E}" destId="{0A7F209F-F904-4DF8-95A9-59BCDE0619CA}" srcOrd="0" destOrd="0" presId="urn:microsoft.com/office/officeart/2005/8/layout/vList2"/>
    <dgm:cxn modelId="{CE773C3C-3AED-4D57-ACC0-701F5EAFF489}" type="presOf" srcId="{E679DCF0-39CB-4373-BDB4-8D169366AD1E}" destId="{53AE9E34-2993-4623-B430-A996C5E4A3DF}" srcOrd="0" destOrd="0" presId="urn:microsoft.com/office/officeart/2005/8/layout/vList2"/>
    <dgm:cxn modelId="{CC1F5D60-3DCA-4345-ACC3-7A736363700C}" srcId="{B8AA16D6-E756-4161-A615-2DFF79A8C56D}" destId="{2DC49F9C-A93D-4CA1-A1C2-3CAA77AC305E}" srcOrd="0" destOrd="0" parTransId="{65159DFE-9CAC-4DA9-AB47-F895628B2926}" sibTransId="{28EDD60D-3ECD-4EEC-9B15-AAC8A00CBC7C}"/>
    <dgm:cxn modelId="{51043D61-0CFD-446C-9846-6E4977C0D3DB}" type="presOf" srcId="{ACC1FA92-F77C-4EF0-80E2-0DDA8BEC5BB4}" destId="{CC6AAC96-F07E-4FF7-8515-E745F9627A08}" srcOrd="0" destOrd="0" presId="urn:microsoft.com/office/officeart/2005/8/layout/vList2"/>
    <dgm:cxn modelId="{F9D98F6D-23C2-4B0A-993E-49FF31853E2D}" srcId="{2DC49F9C-A93D-4CA1-A1C2-3CAA77AC305E}" destId="{A02A3894-4F75-4341-A696-F2F3C819122B}" srcOrd="0" destOrd="0" parTransId="{1B5F97ED-67B4-4F6A-A994-9B7BA69EA129}" sibTransId="{974DEA77-BBA7-4431-830C-53BD2BED9F67}"/>
    <dgm:cxn modelId="{EC724F7A-316A-46E4-9538-E90FB22D3E4D}" type="presOf" srcId="{A02A3894-4F75-4341-A696-F2F3C819122B}" destId="{5F608E39-9AEC-48A8-8470-E7D3F42F872C}" srcOrd="0" destOrd="0" presId="urn:microsoft.com/office/officeart/2005/8/layout/vList2"/>
    <dgm:cxn modelId="{BF135EB2-81AE-4430-BEA4-B431A9860045}" srcId="{E679DCF0-39CB-4373-BDB4-8D169366AD1E}" destId="{ACC1FA92-F77C-4EF0-80E2-0DDA8BEC5BB4}" srcOrd="0" destOrd="0" parTransId="{DFC4DAD8-CC05-48E3-8CCA-1FDC691129D5}" sibTransId="{1306E515-E357-463E-B8F8-D0EAA596CCFB}"/>
    <dgm:cxn modelId="{7E196AE9-8A6B-4D7E-B65F-3673A3D0B744}" srcId="{B8AA16D6-E756-4161-A615-2DFF79A8C56D}" destId="{E679DCF0-39CB-4373-BDB4-8D169366AD1E}" srcOrd="1" destOrd="0" parTransId="{7E3D47E6-0E6C-4ED2-A887-01F315EB07DD}" sibTransId="{32EA2E99-0BBD-4791-A212-CE72ACF93D71}"/>
    <dgm:cxn modelId="{F425E967-DD8E-4094-8152-C03922AF1D15}" type="presParOf" srcId="{E88302D9-E5D4-4BF3-9801-C6476ADE6D78}" destId="{0A7F209F-F904-4DF8-95A9-59BCDE0619CA}" srcOrd="0" destOrd="0" presId="urn:microsoft.com/office/officeart/2005/8/layout/vList2"/>
    <dgm:cxn modelId="{6848EA9F-DBCD-4073-8DEE-6EFC841A017A}" type="presParOf" srcId="{E88302D9-E5D4-4BF3-9801-C6476ADE6D78}" destId="{5F608E39-9AEC-48A8-8470-E7D3F42F872C}" srcOrd="1" destOrd="0" presId="urn:microsoft.com/office/officeart/2005/8/layout/vList2"/>
    <dgm:cxn modelId="{06D0E62D-F7A9-4FA8-9997-7B045511256F}" type="presParOf" srcId="{E88302D9-E5D4-4BF3-9801-C6476ADE6D78}" destId="{53AE9E34-2993-4623-B430-A996C5E4A3DF}" srcOrd="2" destOrd="0" presId="urn:microsoft.com/office/officeart/2005/8/layout/vList2"/>
    <dgm:cxn modelId="{B893DC43-0AA8-486C-B2D5-4404ADBCB3F5}" type="presParOf" srcId="{E88302D9-E5D4-4BF3-9801-C6476ADE6D78}" destId="{CC6AAC96-F07E-4FF7-8515-E745F9627A08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01D7A7-914C-4D24-8B82-EE40155AB0BE}">
      <dsp:nvSpPr>
        <dsp:cNvPr id="0" name=""/>
        <dsp:cNvSpPr/>
      </dsp:nvSpPr>
      <dsp:spPr>
        <a:xfrm>
          <a:off x="616949" y="349732"/>
          <a:ext cx="1818562" cy="1818562"/>
        </a:xfrm>
        <a:prstGeom prst="ellipse">
          <a:avLst/>
        </a:prstGeom>
        <a:solidFill>
          <a:srgbClr val="ED583E">
            <a:hueOff val="0"/>
            <a:satOff val="0"/>
            <a:lumOff val="0"/>
            <a:alphaOff val="0"/>
          </a:srgb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A2F131-CD01-4CBD-B7A5-1B9B5E7F0402}">
      <dsp:nvSpPr>
        <dsp:cNvPr id="0" name=""/>
        <dsp:cNvSpPr/>
      </dsp:nvSpPr>
      <dsp:spPr>
        <a:xfrm>
          <a:off x="973334" y="737295"/>
          <a:ext cx="1043437" cy="1043437"/>
        </a:xfrm>
        <a:prstGeom prst="rect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1"/>
              </a:ext>
            </a:extLst>
          </a:blip>
          <a:srcRect/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F4E96D-0DB6-4476-8C51-7CC7EC2F227B}">
      <dsp:nvSpPr>
        <dsp:cNvPr id="0" name=""/>
        <dsp:cNvSpPr/>
      </dsp:nvSpPr>
      <dsp:spPr>
        <a:xfrm>
          <a:off x="35606" y="2734733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 cap="all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Speak Pro" panose="020F0502020204030204"/>
              <a:ea typeface="+mn-ea"/>
              <a:cs typeface="+mn-cs"/>
            </a:rPr>
            <a:t>We</a:t>
          </a:r>
          <a:r>
            <a:rPr lang="en-US" sz="1600" kern="1200" cap="all" baseline="0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Speak Pro" panose="020F0502020204030204"/>
              <a:ea typeface="+mn-ea"/>
              <a:cs typeface="+mn-cs"/>
            </a:rPr>
            <a:t> will explore the background and Purpose of LinkedIn.</a:t>
          </a:r>
          <a:endParaRPr lang="en-US" sz="1600" kern="1200" cap="all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Speak Pro" panose="020F0502020204030204"/>
            <a:ea typeface="+mn-ea"/>
            <a:cs typeface="+mn-cs"/>
          </a:endParaRPr>
        </a:p>
      </dsp:txBody>
      <dsp:txXfrm>
        <a:off x="35606" y="2734733"/>
        <a:ext cx="2981250" cy="720000"/>
      </dsp:txXfrm>
    </dsp:sp>
    <dsp:sp modelId="{543C18BC-1989-44B2-9862-C670C61D3452}">
      <dsp:nvSpPr>
        <dsp:cNvPr id="0" name=""/>
        <dsp:cNvSpPr/>
      </dsp:nvSpPr>
      <dsp:spPr>
        <a:xfrm>
          <a:off x="4119918" y="349732"/>
          <a:ext cx="1818562" cy="1818562"/>
        </a:xfrm>
        <a:prstGeom prst="ellipse">
          <a:avLst/>
        </a:prstGeom>
        <a:solidFill>
          <a:srgbClr val="D3BA59">
            <a:hueOff val="0"/>
            <a:satOff val="0"/>
            <a:lumOff val="0"/>
            <a:alphaOff val="0"/>
          </a:srgb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4F35BC-9C76-400A-BBCA-0032259E2E5A}">
      <dsp:nvSpPr>
        <dsp:cNvPr id="0" name=""/>
        <dsp:cNvSpPr/>
      </dsp:nvSpPr>
      <dsp:spPr>
        <a:xfrm>
          <a:off x="4507481" y="737295"/>
          <a:ext cx="1043437" cy="104343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363298-B2A6-463D-A7BE-F9F67404E389}">
      <dsp:nvSpPr>
        <dsp:cNvPr id="0" name=""/>
        <dsp:cNvSpPr/>
      </dsp:nvSpPr>
      <dsp:spPr>
        <a:xfrm>
          <a:off x="3538574" y="2734733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 cap="all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Speak Pro" panose="020F0502020204030204"/>
              <a:ea typeface="+mn-ea"/>
              <a:cs typeface="+mn-cs"/>
            </a:rPr>
            <a:t>Examine how employers use linkedin as a recruitment and training tool. </a:t>
          </a:r>
        </a:p>
      </dsp:txBody>
      <dsp:txXfrm>
        <a:off x="3538574" y="2734733"/>
        <a:ext cx="2981250" cy="720000"/>
      </dsp:txXfrm>
    </dsp:sp>
    <dsp:sp modelId="{5BDDFF18-9AEC-4E5E-B9AA-33D86F01A63E}">
      <dsp:nvSpPr>
        <dsp:cNvPr id="0" name=""/>
        <dsp:cNvSpPr/>
      </dsp:nvSpPr>
      <dsp:spPr>
        <a:xfrm>
          <a:off x="7622887" y="349732"/>
          <a:ext cx="1818562" cy="1818562"/>
        </a:xfrm>
        <a:prstGeom prst="ellipse">
          <a:avLst/>
        </a:prstGeom>
        <a:solidFill>
          <a:srgbClr val="4C94AC">
            <a:hueOff val="0"/>
            <a:satOff val="0"/>
            <a:lumOff val="0"/>
            <a:alphaOff val="0"/>
          </a:srgb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9AEBFF-D2D3-4FFF-AD65-C3CEAEEB10F2}">
      <dsp:nvSpPr>
        <dsp:cNvPr id="0" name=""/>
        <dsp:cNvSpPr/>
      </dsp:nvSpPr>
      <dsp:spPr>
        <a:xfrm>
          <a:off x="8010450" y="737295"/>
          <a:ext cx="1043437" cy="104343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9CAFAA-6939-48A6-A89B-19D1A94B9EA1}">
      <dsp:nvSpPr>
        <dsp:cNvPr id="0" name=""/>
        <dsp:cNvSpPr/>
      </dsp:nvSpPr>
      <dsp:spPr>
        <a:xfrm>
          <a:off x="7041543" y="2734733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 cap="all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Speak Pro" panose="020F0502020204030204"/>
              <a:ea typeface="+mn-ea"/>
              <a:cs typeface="+mn-cs"/>
            </a:rPr>
            <a:t>Spend time setting up or updating own linkedin profiles</a:t>
          </a:r>
        </a:p>
      </dsp:txBody>
      <dsp:txXfrm>
        <a:off x="7041543" y="2734733"/>
        <a:ext cx="298125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7F209F-F904-4DF8-95A9-59BCDE0619CA}">
      <dsp:nvSpPr>
        <dsp:cNvPr id="0" name=""/>
        <dsp:cNvSpPr/>
      </dsp:nvSpPr>
      <dsp:spPr>
        <a:xfrm>
          <a:off x="0" y="40529"/>
          <a:ext cx="9235440" cy="9827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 dirty="0">
              <a:latin typeface="Arial" panose="020B0604020202020204" pitchFamily="34" charset="0"/>
              <a:cs typeface="Arial" panose="020B0604020202020204" pitchFamily="34" charset="0"/>
            </a:rPr>
            <a:t>Get registered for LinkedIn Learning</a:t>
          </a:r>
          <a:endParaRPr lang="en-GB" sz="4200" kern="1200" dirty="0"/>
        </a:p>
      </dsp:txBody>
      <dsp:txXfrm>
        <a:off x="47976" y="88505"/>
        <a:ext cx="9139488" cy="886847"/>
      </dsp:txXfrm>
    </dsp:sp>
    <dsp:sp modelId="{5F608E39-9AEC-48A8-8470-E7D3F42F872C}">
      <dsp:nvSpPr>
        <dsp:cNvPr id="0" name=""/>
        <dsp:cNvSpPr/>
      </dsp:nvSpPr>
      <dsp:spPr>
        <a:xfrm>
          <a:off x="0" y="1023329"/>
          <a:ext cx="9235440" cy="6955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3225" tIns="53340" rIns="298704" bIns="53340" numCol="1" spcCol="1270" anchor="t" anchorCtr="0">
          <a:noAutofit/>
        </a:bodyPr>
        <a:lstStyle/>
        <a:p>
          <a:pPr marL="285750" lvl="1" indent="-285750" algn="l" defTabSz="1466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300" kern="1200" dirty="0"/>
            <a:t>Use UWTSD quick links to access. </a:t>
          </a:r>
        </a:p>
      </dsp:txBody>
      <dsp:txXfrm>
        <a:off x="0" y="1023329"/>
        <a:ext cx="9235440" cy="695520"/>
      </dsp:txXfrm>
    </dsp:sp>
    <dsp:sp modelId="{53AE9E34-2993-4623-B430-A996C5E4A3DF}">
      <dsp:nvSpPr>
        <dsp:cNvPr id="0" name=""/>
        <dsp:cNvSpPr/>
      </dsp:nvSpPr>
      <dsp:spPr>
        <a:xfrm>
          <a:off x="0" y="1718849"/>
          <a:ext cx="9235440" cy="9827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 dirty="0">
              <a:latin typeface="Arial" panose="020B0604020202020204" pitchFamily="34" charset="0"/>
              <a:cs typeface="Arial" panose="020B0604020202020204" pitchFamily="34" charset="0"/>
            </a:rPr>
            <a:t>Create your own LinkedIn Profile. </a:t>
          </a:r>
          <a:endParaRPr lang="en-GB" sz="4200" kern="1200" dirty="0"/>
        </a:p>
      </dsp:txBody>
      <dsp:txXfrm>
        <a:off x="47976" y="1766825"/>
        <a:ext cx="9139488" cy="886847"/>
      </dsp:txXfrm>
    </dsp:sp>
    <dsp:sp modelId="{CC6AAC96-F07E-4FF7-8515-E745F9627A08}">
      <dsp:nvSpPr>
        <dsp:cNvPr id="0" name=""/>
        <dsp:cNvSpPr/>
      </dsp:nvSpPr>
      <dsp:spPr>
        <a:xfrm>
          <a:off x="0" y="2701648"/>
          <a:ext cx="9235440" cy="9780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3225" tIns="53340" rIns="298704" bIns="53340" numCol="1" spcCol="1270" anchor="t" anchorCtr="0">
          <a:noAutofit/>
        </a:bodyPr>
        <a:lstStyle/>
        <a:p>
          <a:pPr marL="285750" lvl="1" indent="-285750" algn="l" defTabSz="1466850">
            <a:lnSpc>
              <a:spcPct val="90000"/>
            </a:lnSpc>
            <a:spcBef>
              <a:spcPct val="0"/>
            </a:spcBef>
            <a:spcAft>
              <a:spcPct val="20000"/>
            </a:spcAft>
            <a:buNone/>
          </a:pPr>
          <a:r>
            <a:rPr lang="en-GB" sz="3300" kern="1200" dirty="0"/>
            <a:t>When complete, take a screenshot and share with your lecturer via email. </a:t>
          </a:r>
        </a:p>
      </dsp:txBody>
      <dsp:txXfrm>
        <a:off x="0" y="2701648"/>
        <a:ext cx="9235440" cy="97807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6E0123-759B-4C3D-B405-B3546C8D247D}" type="datetimeFigureOut">
              <a:rPr lang="en-GB" smtClean="0"/>
              <a:t>04/06/2026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D761150-0457-4455-965B-A659E88A28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13675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140BE4-0CAC-4760-B312-E66A3543D32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97457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Introduce the premise of LinkedIn.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Highlight the key vocabulary in the quote. </a:t>
            </a:r>
          </a:p>
          <a:p>
            <a:r>
              <a:rPr lang="en-GB" b="1" dirty="0"/>
              <a:t>Professional</a:t>
            </a:r>
            <a:r>
              <a:rPr lang="en-GB" dirty="0"/>
              <a:t> – work not play, future colleagues, current colleagues, future employees will be able to see your profile. </a:t>
            </a:r>
          </a:p>
          <a:p>
            <a:r>
              <a:rPr lang="en-GB" b="1" dirty="0"/>
              <a:t>Social Media </a:t>
            </a:r>
            <a:r>
              <a:rPr lang="en-GB" dirty="0"/>
              <a:t>– Whilst this is a social space, the rules of digital safety and professionalism apply. </a:t>
            </a:r>
          </a:p>
          <a:p>
            <a:r>
              <a:rPr lang="en-GB" b="1" dirty="0"/>
              <a:t>Network</a:t>
            </a:r>
            <a:r>
              <a:rPr lang="en-GB" dirty="0"/>
              <a:t> – Consider the links that you create with others, your network should reflect your professional identity and career aspirations – not </a:t>
            </a:r>
            <a:r>
              <a:rPr lang="en-GB" dirty="0" err="1"/>
              <a:t>facebook</a:t>
            </a:r>
            <a:r>
              <a:rPr lang="en-GB" dirty="0"/>
              <a:t> friends on another platform </a:t>
            </a:r>
            <a:r>
              <a:rPr lang="en-GB" dirty="0">
                <a:sym typeface="Wingdings" panose="05000000000000000000" pitchFamily="2" charset="2"/>
              </a:rPr>
              <a:t>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761150-0457-4455-965B-A659E88A28A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689674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Make it clear that Facebook and LinkedIn are different. However, </a:t>
            </a:r>
            <a:r>
              <a:rPr lang="en-GB" dirty="0" err="1"/>
              <a:t>Zide</a:t>
            </a:r>
            <a:r>
              <a:rPr lang="en-GB" dirty="0"/>
              <a:t> et al 2014 found that a large proportion of employers will cross reference LinkedIn and Facebook, so be mindful of maintaining a professional image on both or have updated privacy settings to ensure your pictures and your friend’s photos of you do not get viewed by possible future employers.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761150-0457-4455-965B-A659E88A28A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460428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Visit - https://business.linkedin.com/talent-solutions/recruiter/recruiter-features by clicking the link embedded in the image. This tour video is no longer available but the features for employers are listed.  </a:t>
            </a:r>
          </a:p>
          <a:p>
            <a:r>
              <a:rPr lang="en-GB" dirty="0"/>
              <a:t>Remind the students that any LinkedIn profile could appear in the employers search, even if you are no actively looking for a job.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761150-0457-4455-965B-A659E88A28A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609427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links to https://www.youtube.com/watch?v=EJJEAc0tqUc a short video by </a:t>
            </a:r>
            <a:r>
              <a:rPr lang="en-GB" dirty="0" err="1"/>
              <a:t>linkedIn</a:t>
            </a:r>
            <a:r>
              <a:rPr lang="en-GB" dirty="0"/>
              <a:t> about how to boost your profile in three quick actions.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761150-0457-4455-965B-A659E88A28A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052456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https://www.youtube.com/watch?v=RSmXZOyff4U</a:t>
            </a:r>
          </a:p>
          <a:p>
            <a:endParaRPr lang="en-GB" dirty="0"/>
          </a:p>
          <a:p>
            <a:r>
              <a:rPr lang="en-GB" dirty="0"/>
              <a:t>Watch the video about how to enhance your profile image without paying a professional photographer. </a:t>
            </a:r>
          </a:p>
          <a:p>
            <a:endParaRPr lang="en-GB" dirty="0"/>
          </a:p>
          <a:p>
            <a:r>
              <a:rPr lang="en-GB" dirty="0"/>
              <a:t>Those students with photos already may want to evaluate if they could edit and improve it.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761150-0457-4455-965B-A659E88A28A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769147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https://youtu.be/JX81l0jIzXo?t=728 – This will link to the section of the </a:t>
            </a:r>
            <a:r>
              <a:rPr lang="en-GB" dirty="0" err="1"/>
              <a:t>LinkeIn</a:t>
            </a:r>
            <a:r>
              <a:rPr lang="en-GB" dirty="0"/>
              <a:t> 101 tutorial  which focuses on boosting your profile. (on </a:t>
            </a:r>
            <a:r>
              <a:rPr lang="en-GB" dirty="0" err="1"/>
              <a:t>youtube</a:t>
            </a:r>
            <a:r>
              <a:rPr lang="en-GB" dirty="0"/>
              <a:t> from </a:t>
            </a:r>
            <a:r>
              <a:rPr lang="en-GB" dirty="0" err="1"/>
              <a:t>Linkedin</a:t>
            </a:r>
            <a:r>
              <a:rPr lang="en-GB" dirty="0"/>
              <a:t>) </a:t>
            </a:r>
          </a:p>
          <a:p>
            <a:endParaRPr lang="en-GB" dirty="0"/>
          </a:p>
          <a:p>
            <a:r>
              <a:rPr lang="en-GB" dirty="0"/>
              <a:t>Watch as much of the 101 tutorial as your want as a class. The link starts the video at the most relevant point.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761150-0457-4455-965B-A659E88A28A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30951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Demonstrate to students how to access the UWTSD Digit Centre – we visited this is week 1 but want to ensure everyone in signed up to LinkedIn Learning and this will create a LinkedIn profile for any students without one or link any active accounts with their university account and any LinkedIn learning will appear as a badge on their profiles.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761150-0457-4455-965B-A659E88A28A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71936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799053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can be a long activity. Ensure that students that are less able get support but ensure more able students are pushed. </a:t>
            </a:r>
          </a:p>
          <a:p>
            <a:endParaRPr lang="en-GB" dirty="0"/>
          </a:p>
          <a:p>
            <a:r>
              <a:rPr lang="en-GB" dirty="0"/>
              <a:t>State the time for completion of the task.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761150-0457-4455-965B-A659E88A28AA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52200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6/4/2026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72932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6/4/2026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89807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6/4/2026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23314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6/4/2026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76118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6/4/2026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28083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6/4/2026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17711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6/4/2026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0701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6/4/2026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13020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6/4/2026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88268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Quot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4315626" y="0"/>
            <a:ext cx="7876375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7" name="Rectangle 6"/>
          <p:cNvSpPr/>
          <p:nvPr userDrawn="1"/>
        </p:nvSpPr>
        <p:spPr>
          <a:xfrm>
            <a:off x="0" y="0"/>
            <a:ext cx="4315627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6222" y="1263535"/>
            <a:ext cx="3670481" cy="3641841"/>
          </a:xfrm>
        </p:spPr>
        <p:txBody>
          <a:bodyPr>
            <a:normAutofit/>
          </a:bodyPr>
          <a:lstStyle>
            <a:lvl1pPr marL="0" indent="0" algn="l">
              <a:buNone/>
              <a:defRPr sz="3000" i="1" baseline="0">
                <a:solidFill>
                  <a:schemeClr val="bg1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46" y="218256"/>
            <a:ext cx="1023113" cy="1023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75152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background with a logo&#10;&#10;Description automatically generated">
            <a:extLst>
              <a:ext uri="{FF2B5EF4-FFF2-40B4-BE49-F238E27FC236}">
                <a16:creationId xmlns:a16="http://schemas.microsoft.com/office/drawing/2014/main" id="{428A2852-A043-B582-AD32-FD952299B74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43252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63B6A318-EF11-49E8-E8AE-15107F6C178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07619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6/4/2026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160147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84" r:id="rId12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6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hyperlink" Target="https://business.linkedin.com/talent-solutions/recruiter/recruiter-features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EJJEAc0tqUc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RSmXZOyff4U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JX81l0jIzXo?t=728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22.png"/><Relationship Id="rId5" Type="http://schemas.openxmlformats.org/officeDocument/2006/relationships/image" Target="../media/image21.svg"/><Relationship Id="rId4" Type="http://schemas.openxmlformats.org/officeDocument/2006/relationships/image" Target="../media/image20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7" Type="http://schemas.openxmlformats.org/officeDocument/2006/relationships/image" Target="../media/image27.png"/><Relationship Id="rId2" Type="http://schemas.openxmlformats.org/officeDocument/2006/relationships/hyperlink" Target="https://lnkd.in/equPUue" TargetMode="Externa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openxmlformats.org/officeDocument/2006/relationships/image" Target="../media/image21.sv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hyperlink" Target="mailto:123456@uwtsd.ac.uk" TargetMode="Externa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30.png"/><Relationship Id="rId5" Type="http://schemas.openxmlformats.org/officeDocument/2006/relationships/image" Target="../media/image21.svg"/><Relationship Id="rId4" Type="http://schemas.openxmlformats.org/officeDocument/2006/relationships/image" Target="../media/image29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21.svg"/><Relationship Id="rId4" Type="http://schemas.openxmlformats.org/officeDocument/2006/relationships/image" Target="../media/image35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38.png"/><Relationship Id="rId4" Type="http://schemas.openxmlformats.org/officeDocument/2006/relationships/image" Target="../media/image37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E4202B6-44AA-B398-C3E6-A88631FDA35E}"/>
              </a:ext>
            </a:extLst>
          </p:cNvPr>
          <p:cNvSpPr txBox="1"/>
          <p:nvPr/>
        </p:nvSpPr>
        <p:spPr>
          <a:xfrm>
            <a:off x="2241147" y="1134502"/>
            <a:ext cx="8135007" cy="123110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LINKED IN</a:t>
            </a:r>
          </a:p>
          <a:p>
            <a:pPr algn="ctr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LCLM4002</a:t>
            </a:r>
          </a:p>
          <a:p>
            <a:pPr algn="ctr"/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22438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7FFFDE-9C27-E523-1FAB-9A559F694F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During the session… </a:t>
            </a:r>
            <a:endParaRPr lang="en-GB" dirty="0"/>
          </a:p>
        </p:txBody>
      </p:sp>
      <p:graphicFrame>
        <p:nvGraphicFramePr>
          <p:cNvPr id="4" name="Content Placeholder 2" descr="SmartArt graphic">
            <a:extLst>
              <a:ext uri="{FF2B5EF4-FFF2-40B4-BE49-F238E27FC236}">
                <a16:creationId xmlns:a16="http://schemas.microsoft.com/office/drawing/2014/main" id="{326EBA04-A93B-F74A-E277-C6489A1A5010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733582083"/>
              </p:ext>
            </p:extLst>
          </p:nvPr>
        </p:nvGraphicFramePr>
        <p:xfrm>
          <a:off x="1096963" y="1825625"/>
          <a:ext cx="10058400" cy="38044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351825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CF2FA5-F0A3-4346-AEEE-A90D542E8D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LinkedIn?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EA64891-1A2F-4046-802A-BF503216E09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004545" y="2192616"/>
            <a:ext cx="2647950" cy="1038225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532F22B-CB51-4864-A230-2F9C1D3A0C7E}"/>
              </a:ext>
            </a:extLst>
          </p:cNvPr>
          <p:cNvSpPr txBox="1"/>
          <p:nvPr/>
        </p:nvSpPr>
        <p:spPr>
          <a:xfrm>
            <a:off x="4176584" y="2192616"/>
            <a:ext cx="612895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“LinkedIn is a social media site used almost exclusively for building professional relations. It is a networking site that has become a widely recognised tool since its launch in 2003.” 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Zide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et al 2014, p584) </a:t>
            </a: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60A85F01-7E9B-4320-944B-FCEE84C049F7}"/>
              </a:ext>
            </a:extLst>
          </p:cNvPr>
          <p:cNvSpPr/>
          <p:nvPr/>
        </p:nvSpPr>
        <p:spPr>
          <a:xfrm>
            <a:off x="733168" y="4874801"/>
            <a:ext cx="3351770" cy="1200329"/>
          </a:xfrm>
          <a:custGeom>
            <a:avLst/>
            <a:gdLst>
              <a:gd name="connsiteX0" fmla="*/ 0 w 2258540"/>
              <a:gd name="connsiteY0" fmla="*/ 23371 h 233709"/>
              <a:gd name="connsiteX1" fmla="*/ 23371 w 2258540"/>
              <a:gd name="connsiteY1" fmla="*/ 0 h 233709"/>
              <a:gd name="connsiteX2" fmla="*/ 2235169 w 2258540"/>
              <a:gd name="connsiteY2" fmla="*/ 0 h 233709"/>
              <a:gd name="connsiteX3" fmla="*/ 2258540 w 2258540"/>
              <a:gd name="connsiteY3" fmla="*/ 23371 h 233709"/>
              <a:gd name="connsiteX4" fmla="*/ 2258540 w 2258540"/>
              <a:gd name="connsiteY4" fmla="*/ 210338 h 233709"/>
              <a:gd name="connsiteX5" fmla="*/ 2235169 w 2258540"/>
              <a:gd name="connsiteY5" fmla="*/ 233709 h 233709"/>
              <a:gd name="connsiteX6" fmla="*/ 23371 w 2258540"/>
              <a:gd name="connsiteY6" fmla="*/ 233709 h 233709"/>
              <a:gd name="connsiteX7" fmla="*/ 0 w 2258540"/>
              <a:gd name="connsiteY7" fmla="*/ 210338 h 233709"/>
              <a:gd name="connsiteX8" fmla="*/ 0 w 2258540"/>
              <a:gd name="connsiteY8" fmla="*/ 23371 h 2337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58540" h="233709">
                <a:moveTo>
                  <a:pt x="0" y="23371"/>
                </a:moveTo>
                <a:cubicBezTo>
                  <a:pt x="0" y="10464"/>
                  <a:pt x="10464" y="0"/>
                  <a:pt x="23371" y="0"/>
                </a:cubicBezTo>
                <a:lnTo>
                  <a:pt x="2235169" y="0"/>
                </a:lnTo>
                <a:cubicBezTo>
                  <a:pt x="2248076" y="0"/>
                  <a:pt x="2258540" y="10464"/>
                  <a:pt x="2258540" y="23371"/>
                </a:cubicBezTo>
                <a:lnTo>
                  <a:pt x="2258540" y="210338"/>
                </a:lnTo>
                <a:cubicBezTo>
                  <a:pt x="2258540" y="223245"/>
                  <a:pt x="2248076" y="233709"/>
                  <a:pt x="2235169" y="233709"/>
                </a:cubicBezTo>
                <a:lnTo>
                  <a:pt x="23371" y="233709"/>
                </a:lnTo>
                <a:cubicBezTo>
                  <a:pt x="10464" y="233709"/>
                  <a:pt x="0" y="223245"/>
                  <a:pt x="0" y="210338"/>
                </a:cubicBezTo>
                <a:lnTo>
                  <a:pt x="0" y="23371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shade val="80000"/>
              <a:hueOff val="0"/>
              <a:satOff val="0"/>
              <a:lumOff val="0"/>
              <a:alphaOff val="0"/>
            </a:schemeClr>
          </a:fillRef>
          <a:effectRef idx="0">
            <a:schemeClr val="accent5">
              <a:shade val="80000"/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33515" tIns="24625" rIns="33515" bIns="24625" numCol="1" spcCol="1270" anchor="ctr" anchorCtr="0">
            <a:noAutofit/>
          </a:bodyPr>
          <a:lstStyle/>
          <a:p>
            <a:pPr marL="0" lvl="0" indent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3600" kern="1200" dirty="0">
                <a:latin typeface="Arial" panose="020B0604020202020204" pitchFamily="34" charset="0"/>
                <a:cs typeface="Arial" panose="020B0604020202020204" pitchFamily="34" charset="0"/>
              </a:rPr>
              <a:t>Professional 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4465200-34CB-4863-A201-F2EB1288BE6E}"/>
              </a:ext>
            </a:extLst>
          </p:cNvPr>
          <p:cNvSpPr/>
          <p:nvPr/>
        </p:nvSpPr>
        <p:spPr>
          <a:xfrm>
            <a:off x="4420114" y="4902512"/>
            <a:ext cx="3351770" cy="1200329"/>
          </a:xfrm>
          <a:custGeom>
            <a:avLst/>
            <a:gdLst>
              <a:gd name="connsiteX0" fmla="*/ 0 w 2258540"/>
              <a:gd name="connsiteY0" fmla="*/ 23371 h 233709"/>
              <a:gd name="connsiteX1" fmla="*/ 23371 w 2258540"/>
              <a:gd name="connsiteY1" fmla="*/ 0 h 233709"/>
              <a:gd name="connsiteX2" fmla="*/ 2235169 w 2258540"/>
              <a:gd name="connsiteY2" fmla="*/ 0 h 233709"/>
              <a:gd name="connsiteX3" fmla="*/ 2258540 w 2258540"/>
              <a:gd name="connsiteY3" fmla="*/ 23371 h 233709"/>
              <a:gd name="connsiteX4" fmla="*/ 2258540 w 2258540"/>
              <a:gd name="connsiteY4" fmla="*/ 210338 h 233709"/>
              <a:gd name="connsiteX5" fmla="*/ 2235169 w 2258540"/>
              <a:gd name="connsiteY5" fmla="*/ 233709 h 233709"/>
              <a:gd name="connsiteX6" fmla="*/ 23371 w 2258540"/>
              <a:gd name="connsiteY6" fmla="*/ 233709 h 233709"/>
              <a:gd name="connsiteX7" fmla="*/ 0 w 2258540"/>
              <a:gd name="connsiteY7" fmla="*/ 210338 h 233709"/>
              <a:gd name="connsiteX8" fmla="*/ 0 w 2258540"/>
              <a:gd name="connsiteY8" fmla="*/ 23371 h 2337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58540" h="233709">
                <a:moveTo>
                  <a:pt x="0" y="23371"/>
                </a:moveTo>
                <a:cubicBezTo>
                  <a:pt x="0" y="10464"/>
                  <a:pt x="10464" y="0"/>
                  <a:pt x="23371" y="0"/>
                </a:cubicBezTo>
                <a:lnTo>
                  <a:pt x="2235169" y="0"/>
                </a:lnTo>
                <a:cubicBezTo>
                  <a:pt x="2248076" y="0"/>
                  <a:pt x="2258540" y="10464"/>
                  <a:pt x="2258540" y="23371"/>
                </a:cubicBezTo>
                <a:lnTo>
                  <a:pt x="2258540" y="210338"/>
                </a:lnTo>
                <a:cubicBezTo>
                  <a:pt x="2258540" y="223245"/>
                  <a:pt x="2248076" y="233709"/>
                  <a:pt x="2235169" y="233709"/>
                </a:cubicBezTo>
                <a:lnTo>
                  <a:pt x="23371" y="233709"/>
                </a:lnTo>
                <a:cubicBezTo>
                  <a:pt x="10464" y="233709"/>
                  <a:pt x="0" y="223245"/>
                  <a:pt x="0" y="210338"/>
                </a:cubicBezTo>
                <a:lnTo>
                  <a:pt x="0" y="23371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shade val="80000"/>
              <a:hueOff val="0"/>
              <a:satOff val="0"/>
              <a:lumOff val="0"/>
              <a:alphaOff val="0"/>
            </a:schemeClr>
          </a:fillRef>
          <a:effectRef idx="0">
            <a:schemeClr val="accent5">
              <a:shade val="80000"/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33515" tIns="24625" rIns="33515" bIns="24625" numCol="1" spcCol="1270" anchor="ctr" anchorCtr="0">
            <a:noAutofit/>
          </a:bodyPr>
          <a:lstStyle/>
          <a:p>
            <a:pPr marL="0" lvl="0" indent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3600" kern="1200" dirty="0">
                <a:latin typeface="Arial" panose="020B0604020202020204" pitchFamily="34" charset="0"/>
                <a:cs typeface="Arial" panose="020B0604020202020204" pitchFamily="34" charset="0"/>
              </a:rPr>
              <a:t>Social Media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6ADC00CD-7FB5-4AB7-89EE-8C1F618DC826}"/>
              </a:ext>
            </a:extLst>
          </p:cNvPr>
          <p:cNvSpPr/>
          <p:nvPr/>
        </p:nvSpPr>
        <p:spPr>
          <a:xfrm>
            <a:off x="8107062" y="4874807"/>
            <a:ext cx="3351770" cy="1200329"/>
          </a:xfrm>
          <a:custGeom>
            <a:avLst/>
            <a:gdLst>
              <a:gd name="connsiteX0" fmla="*/ 0 w 2258540"/>
              <a:gd name="connsiteY0" fmla="*/ 23371 h 233709"/>
              <a:gd name="connsiteX1" fmla="*/ 23371 w 2258540"/>
              <a:gd name="connsiteY1" fmla="*/ 0 h 233709"/>
              <a:gd name="connsiteX2" fmla="*/ 2235169 w 2258540"/>
              <a:gd name="connsiteY2" fmla="*/ 0 h 233709"/>
              <a:gd name="connsiteX3" fmla="*/ 2258540 w 2258540"/>
              <a:gd name="connsiteY3" fmla="*/ 23371 h 233709"/>
              <a:gd name="connsiteX4" fmla="*/ 2258540 w 2258540"/>
              <a:gd name="connsiteY4" fmla="*/ 210338 h 233709"/>
              <a:gd name="connsiteX5" fmla="*/ 2235169 w 2258540"/>
              <a:gd name="connsiteY5" fmla="*/ 233709 h 233709"/>
              <a:gd name="connsiteX6" fmla="*/ 23371 w 2258540"/>
              <a:gd name="connsiteY6" fmla="*/ 233709 h 233709"/>
              <a:gd name="connsiteX7" fmla="*/ 0 w 2258540"/>
              <a:gd name="connsiteY7" fmla="*/ 210338 h 233709"/>
              <a:gd name="connsiteX8" fmla="*/ 0 w 2258540"/>
              <a:gd name="connsiteY8" fmla="*/ 23371 h 2337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58540" h="233709">
                <a:moveTo>
                  <a:pt x="0" y="23371"/>
                </a:moveTo>
                <a:cubicBezTo>
                  <a:pt x="0" y="10464"/>
                  <a:pt x="10464" y="0"/>
                  <a:pt x="23371" y="0"/>
                </a:cubicBezTo>
                <a:lnTo>
                  <a:pt x="2235169" y="0"/>
                </a:lnTo>
                <a:cubicBezTo>
                  <a:pt x="2248076" y="0"/>
                  <a:pt x="2258540" y="10464"/>
                  <a:pt x="2258540" y="23371"/>
                </a:cubicBezTo>
                <a:lnTo>
                  <a:pt x="2258540" y="210338"/>
                </a:lnTo>
                <a:cubicBezTo>
                  <a:pt x="2258540" y="223245"/>
                  <a:pt x="2248076" y="233709"/>
                  <a:pt x="2235169" y="233709"/>
                </a:cubicBezTo>
                <a:lnTo>
                  <a:pt x="23371" y="233709"/>
                </a:lnTo>
                <a:cubicBezTo>
                  <a:pt x="10464" y="233709"/>
                  <a:pt x="0" y="223245"/>
                  <a:pt x="0" y="210338"/>
                </a:cubicBezTo>
                <a:lnTo>
                  <a:pt x="0" y="23371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shade val="80000"/>
              <a:hueOff val="0"/>
              <a:satOff val="0"/>
              <a:lumOff val="0"/>
              <a:alphaOff val="0"/>
            </a:schemeClr>
          </a:fillRef>
          <a:effectRef idx="0">
            <a:schemeClr val="accent5">
              <a:shade val="80000"/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33515" tIns="24625" rIns="33515" bIns="24625" numCol="1" spcCol="1270" anchor="ctr" anchorCtr="0">
            <a:noAutofit/>
          </a:bodyPr>
          <a:lstStyle/>
          <a:p>
            <a:pPr marL="0" lvl="0" indent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3600" kern="1200" dirty="0">
                <a:latin typeface="Arial" panose="020B0604020202020204" pitchFamily="34" charset="0"/>
                <a:cs typeface="Arial" panose="020B0604020202020204" pitchFamily="34" charset="0"/>
              </a:rPr>
              <a:t>Network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CCF7A59-4978-45A5-83E4-3D63EB56D660}"/>
              </a:ext>
            </a:extLst>
          </p:cNvPr>
          <p:cNvSpPr txBox="1"/>
          <p:nvPr/>
        </p:nvSpPr>
        <p:spPr>
          <a:xfrm>
            <a:off x="4176584" y="3658359"/>
            <a:ext cx="644698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LinkedIn is t</a:t>
            </a:r>
            <a:r>
              <a:rPr lang="en-GB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 world's largest professional network with more than 850 million members in more than 200 countries and territories worldwide.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463154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9" grpId="0" animBg="1"/>
      <p:bldP spid="10" grpId="0" animBg="1"/>
      <p:bldP spid="11" grpId="0" animBg="1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5" name="Rectangle 2054">
            <a:extLst>
              <a:ext uri="{FF2B5EF4-FFF2-40B4-BE49-F238E27FC236}">
                <a16:creationId xmlns:a16="http://schemas.microsoft.com/office/drawing/2014/main" id="{61B2A784-4501-42A8-86DF-DB27DE3950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256" cy="6400800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D8D1F0-F170-4984-AEB1-550323F81A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6772" y="1144980"/>
            <a:ext cx="5063458" cy="1560716"/>
          </a:xfrm>
        </p:spPr>
        <p:txBody>
          <a:bodyPr>
            <a:normAutofit/>
          </a:bodyPr>
          <a:lstStyle/>
          <a:p>
            <a:r>
              <a:rPr lang="en-GB" dirty="0"/>
              <a:t>How is it different to Facebook? </a:t>
            </a:r>
          </a:p>
        </p:txBody>
      </p:sp>
      <p:sp>
        <p:nvSpPr>
          <p:cNvPr id="2057" name="Rectangle 2056">
            <a:extLst>
              <a:ext uri="{FF2B5EF4-FFF2-40B4-BE49-F238E27FC236}">
                <a16:creationId xmlns:a16="http://schemas.microsoft.com/office/drawing/2014/main" id="{8A330AB8-A767-46C8-ABEF-2477854EF6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5498" y="0"/>
            <a:ext cx="4901184" cy="4021058"/>
          </a:xfrm>
          <a:prstGeom prst="rect">
            <a:avLst/>
          </a:prstGeom>
          <a:solidFill>
            <a:srgbClr val="36415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Image result for facebook">
            <a:extLst>
              <a:ext uri="{FF2B5EF4-FFF2-40B4-BE49-F238E27FC236}">
                <a16:creationId xmlns:a16="http://schemas.microsoft.com/office/drawing/2014/main" id="{06B53D77-324D-4EE1-9C5E-DA0D4A787E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547423" y="401862"/>
            <a:ext cx="3217333" cy="32173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59" name="Rectangle 2058">
            <a:extLst>
              <a:ext uri="{FF2B5EF4-FFF2-40B4-BE49-F238E27FC236}">
                <a16:creationId xmlns:a16="http://schemas.microsoft.com/office/drawing/2014/main" id="{88E62604-C40E-4D56-9D66-FD94B0CA40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5498" y="4241249"/>
            <a:ext cx="4901184" cy="2616751"/>
          </a:xfrm>
          <a:prstGeom prst="rect">
            <a:avLst/>
          </a:prstGeom>
          <a:solidFill>
            <a:srgbClr val="36415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E4EB19F3-A81D-4455-AD3C-483490D32EF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1441" y="4746691"/>
            <a:ext cx="4169299" cy="163472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7A74E0-326F-4BC6-A75F-6E11F7E4CA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6772" y="2978639"/>
            <a:ext cx="5063457" cy="2729196"/>
          </a:xfrm>
        </p:spPr>
        <p:txBody>
          <a:bodyPr>
            <a:normAutofit lnSpcReduction="1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Facebook and LinkedIn have different purposes and should be viewed as different by you as a user.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“Facebook is particularly focused on facilitating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personal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self-presentation, LinkedIn’s interface caters towards the need for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professional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self-promotion.” van Dijck (2013, p199) </a:t>
            </a:r>
          </a:p>
        </p:txBody>
      </p:sp>
    </p:spTree>
    <p:extLst>
      <p:ext uri="{BB962C8B-B14F-4D97-AF65-F5344CB8AC3E}">
        <p14:creationId xmlns:p14="http://schemas.microsoft.com/office/powerpoint/2010/main" val="10489918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B9107E-87A5-4021-B5C1-83E63DB01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do recruiters use LinkedIn?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F875309-1395-406E-88B3-EDA3D26D03B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587087" y="2000323"/>
            <a:ext cx="4576040" cy="833554"/>
          </a:xfrm>
        </p:spPr>
      </p:pic>
      <p:pic>
        <p:nvPicPr>
          <p:cNvPr id="7" name="Picture 6">
            <a:hlinkClick r:id="rId4"/>
            <a:extLst>
              <a:ext uri="{FF2B5EF4-FFF2-40B4-BE49-F238E27FC236}">
                <a16:creationId xmlns:a16="http://schemas.microsoft.com/office/drawing/2014/main" id="{DB9D9834-EBBA-4465-925C-A50F4574B0B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85101" y="2255147"/>
            <a:ext cx="5552354" cy="324092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230524F-861C-4529-A946-9A83BC54A0FE}"/>
              </a:ext>
            </a:extLst>
          </p:cNvPr>
          <p:cNvSpPr txBox="1"/>
          <p:nvPr/>
        </p:nvSpPr>
        <p:spPr>
          <a:xfrm>
            <a:off x="359569" y="2833877"/>
            <a:ext cx="502458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For the past decade LinkedIn has led the way in direct recruitment.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Zide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et al (2014) described that LinkedIn profile has replaced the resume or CV. Despite being potentially bias, as photos are viewed, LinkedIn remains most employers tool of choice for recruitment.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Even if employers are not using Talent Solutions, connections can be made via LinkedIn. </a:t>
            </a:r>
          </a:p>
        </p:txBody>
      </p:sp>
    </p:spTree>
    <p:extLst>
      <p:ext uri="{BB962C8B-B14F-4D97-AF65-F5344CB8AC3E}">
        <p14:creationId xmlns:p14="http://schemas.microsoft.com/office/powerpoint/2010/main" val="39435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33428ACC-71EC-4171-9527-10983BA6B4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0FC3CC-C5F3-4680-A6EF-28D6936E60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41110" y="639098"/>
            <a:ext cx="3401961" cy="349479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>
                <a:solidFill>
                  <a:schemeClr val="tx1">
                    <a:lumMod val="85000"/>
                    <a:lumOff val="15000"/>
                  </a:schemeClr>
                </a:solidFill>
              </a:rPr>
              <a:t>What are employers looking for?</a:t>
            </a:r>
          </a:p>
        </p:txBody>
      </p:sp>
      <p:pic>
        <p:nvPicPr>
          <p:cNvPr id="5" name="Content Placeholder 4">
            <a:hlinkClick r:id="rId3"/>
            <a:extLst>
              <a:ext uri="{FF2B5EF4-FFF2-40B4-BE49-F238E27FC236}">
                <a16:creationId xmlns:a16="http://schemas.microsoft.com/office/drawing/2014/main" id="{B2198374-442E-482F-8499-69FC008D3E6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633999" y="1369982"/>
            <a:ext cx="6912217" cy="3594353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BA22713B-ABB6-4391-97F9-0449A2B9B6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209305" y="4294754"/>
            <a:ext cx="32004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Rectangle 17">
            <a:extLst>
              <a:ext uri="{FF2B5EF4-FFF2-40B4-BE49-F238E27FC236}">
                <a16:creationId xmlns:a16="http://schemas.microsoft.com/office/drawing/2014/main" id="{8D4480B4-953D-41FA-9052-09AB3A026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24942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1FF85F-E091-4ECA-A6BE-1058CDE5A5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Maximising your professional profile. </a:t>
            </a:r>
          </a:p>
        </p:txBody>
      </p:sp>
      <p:pic>
        <p:nvPicPr>
          <p:cNvPr id="5" name="Content Placeholder 4">
            <a:hlinkClick r:id="rId3"/>
            <a:extLst>
              <a:ext uri="{FF2B5EF4-FFF2-40B4-BE49-F238E27FC236}">
                <a16:creationId xmlns:a16="http://schemas.microsoft.com/office/drawing/2014/main" id="{F6696C30-DA88-4442-A74F-9C8341F70A1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5574954" y="2209800"/>
            <a:ext cx="6023191" cy="3351848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6B0656F-0F1E-44B8-AB20-F855BEF3E5CB}"/>
              </a:ext>
            </a:extLst>
          </p:cNvPr>
          <p:cNvSpPr txBox="1"/>
          <p:nvPr/>
        </p:nvSpPr>
        <p:spPr>
          <a:xfrm>
            <a:off x="698500" y="2209800"/>
            <a:ext cx="47117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Your photo will be your first impression with your (potentially) new employer and colleagues. Ensure it has maximum impact.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A5CD0D7-ABF6-44DE-A96A-5AF7DBFCEB4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8500" y="3885724"/>
            <a:ext cx="3778078" cy="196094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6A640CC-2D40-4324-A359-FD9CDFDADCAE}"/>
              </a:ext>
            </a:extLst>
          </p:cNvPr>
          <p:cNvSpPr txBox="1"/>
          <p:nvPr/>
        </p:nvSpPr>
        <p:spPr>
          <a:xfrm>
            <a:off x="698500" y="5846664"/>
            <a:ext cx="2489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 poor example. </a:t>
            </a:r>
          </a:p>
        </p:txBody>
      </p:sp>
    </p:spTree>
    <p:extLst>
      <p:ext uri="{BB962C8B-B14F-4D97-AF65-F5344CB8AC3E}">
        <p14:creationId xmlns:p14="http://schemas.microsoft.com/office/powerpoint/2010/main" val="39095503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EE11AA-4A57-4B8B-9AEA-300D3AE9BB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Maximising your professional profile. </a:t>
            </a:r>
            <a:endParaRPr lang="en-GB" b="1" dirty="0"/>
          </a:p>
        </p:txBody>
      </p:sp>
      <p:pic>
        <p:nvPicPr>
          <p:cNvPr id="5" name="Content Placeholder 4">
            <a:hlinkClick r:id="rId3"/>
            <a:extLst>
              <a:ext uri="{FF2B5EF4-FFF2-40B4-BE49-F238E27FC236}">
                <a16:creationId xmlns:a16="http://schemas.microsoft.com/office/drawing/2014/main" id="{F323CD19-2928-4149-8665-B605A5BED05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4211196" y="2006600"/>
            <a:ext cx="7203054" cy="3760788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B26A46A-528D-4DEA-9D60-6DFD2EBDB5C0}"/>
              </a:ext>
            </a:extLst>
          </p:cNvPr>
          <p:cNvSpPr txBox="1"/>
          <p:nvPr/>
        </p:nvSpPr>
        <p:spPr>
          <a:xfrm>
            <a:off x="660400" y="2580641"/>
            <a:ext cx="328168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LinkedIn has a huge number of features that can feel overwhelming but watch this guidance on what to focus on in order to maximise the impact of your profile</a:t>
            </a:r>
            <a:r>
              <a:rPr lang="en-GB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10524774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E7DE6D-9B6A-43A5-81C3-679828391E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LinkedIn Learning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962194-FA15-4C5F-A038-25623F628B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94479" y="2108201"/>
            <a:ext cx="7151053" cy="2514599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LinkedIn offers a learning platform. UWTSD subscribes to this platform, as a student at UWTSD you can use the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DigiCentre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to access the LinkedIn learning.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Use you full university email address to signup to the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LinkedIII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n learning platform via the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DigiCentre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001EA29-B473-40C7-8456-90377A4635E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6467" y="2108201"/>
            <a:ext cx="2943225" cy="9525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D7A82F0-C798-4F0C-9456-D94C1BE4924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22679" y="3222625"/>
            <a:ext cx="2590800" cy="2571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738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535446-B73A-4B78-BD27-3555415821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</a:t>
            </a:r>
            <a:r>
              <a:rPr lang="en-GB" dirty="0" err="1"/>
              <a:t>DigiCentre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C5C2CE7-EB39-4E7C-BAA3-242B2C92D3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6698" y="4341849"/>
            <a:ext cx="2108402" cy="2024735"/>
          </a:xfrm>
          <a:prstGeom prst="rect">
            <a:avLst/>
          </a:prstGeom>
        </p:spPr>
      </p:pic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CC2A1A15-E803-4FB4-95E4-D1A29F54CBC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65367" y="2027237"/>
            <a:ext cx="2039733" cy="202473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232A56E-59FF-4E7B-B97A-E5FE4FB2883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97580" y="2136098"/>
            <a:ext cx="7226300" cy="3800264"/>
          </a:xfrm>
          <a:prstGeom prst="rect">
            <a:avLst/>
          </a:prstGeom>
        </p:spPr>
      </p:pic>
      <p:sp>
        <p:nvSpPr>
          <p:cNvPr id="9" name="Oval 8">
            <a:extLst>
              <a:ext uri="{FF2B5EF4-FFF2-40B4-BE49-F238E27FC236}">
                <a16:creationId xmlns:a16="http://schemas.microsoft.com/office/drawing/2014/main" id="{44271A56-2466-4AB5-8577-8662D43DB67A}"/>
              </a:ext>
            </a:extLst>
          </p:cNvPr>
          <p:cNvSpPr/>
          <p:nvPr/>
        </p:nvSpPr>
        <p:spPr>
          <a:xfrm>
            <a:off x="7132320" y="4978400"/>
            <a:ext cx="2519680" cy="52832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82450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8CCD8BFA-3410-C06C-D1C3-342347DD8BEF}"/>
              </a:ext>
            </a:extLst>
          </p:cNvPr>
          <p:cNvSpPr txBox="1"/>
          <p:nvPr/>
        </p:nvSpPr>
        <p:spPr>
          <a:xfrm>
            <a:off x="4452166" y="205489"/>
            <a:ext cx="6657112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57175" indent="-257175">
              <a:buFont typeface="Arial" panose="020B0604020202020204" pitchFamily="34" charset="0"/>
              <a:buChar char="•"/>
            </a:pPr>
            <a:r>
              <a:rPr lang="en-GB" dirty="0"/>
              <a:t>On the main university page go to quick links which is located at the top of the page</a:t>
            </a:r>
          </a:p>
          <a:p>
            <a:pPr marL="214313" indent="-214313">
              <a:buFont typeface="Arial" panose="020B0604020202020204" pitchFamily="34" charset="0"/>
              <a:buChar char="•"/>
            </a:pPr>
            <a:endParaRPr lang="en-GB" dirty="0"/>
          </a:p>
          <a:p>
            <a:pPr marL="214313" indent="-214313">
              <a:buFont typeface="Arial" panose="020B0604020202020204" pitchFamily="34" charset="0"/>
              <a:buChar char="•"/>
            </a:pPr>
            <a:endParaRPr lang="en-GB" dirty="0"/>
          </a:p>
          <a:p>
            <a:pPr marL="214313" indent="-214313">
              <a:buFont typeface="Arial" panose="020B0604020202020204" pitchFamily="34" charset="0"/>
              <a:buChar char="•"/>
            </a:pPr>
            <a:endParaRPr lang="en-GB" dirty="0"/>
          </a:p>
          <a:p>
            <a:pPr marL="214313" indent="-214313">
              <a:buFont typeface="Arial" panose="020B0604020202020204" pitchFamily="34" charset="0"/>
              <a:buChar char="•"/>
            </a:pPr>
            <a:endParaRPr lang="en-GB" dirty="0"/>
          </a:p>
          <a:p>
            <a:pPr marL="214313" indent="-214313">
              <a:buFont typeface="Arial" panose="020B0604020202020204" pitchFamily="34" charset="0"/>
              <a:buChar char="•"/>
            </a:pPr>
            <a:r>
              <a:rPr lang="en-GB" dirty="0"/>
              <a:t>When you are in, find the icon for the </a:t>
            </a:r>
            <a:r>
              <a:rPr lang="en-GB" dirty="0" err="1"/>
              <a:t>DigiCentre</a:t>
            </a:r>
            <a:r>
              <a:rPr lang="en-GB" dirty="0"/>
              <a:t> which look like this</a:t>
            </a:r>
          </a:p>
          <a:p>
            <a:pPr marL="214313" indent="-214313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  <a:p>
            <a:pPr marL="214313" indent="-214313">
              <a:buFont typeface="Arial" panose="020B0604020202020204" pitchFamily="34" charset="0"/>
              <a:buChar char="•"/>
            </a:pPr>
            <a:endParaRPr lang="en-GB" dirty="0"/>
          </a:p>
          <a:p>
            <a:pPr marL="214313" indent="-214313">
              <a:buFont typeface="Arial" panose="020B0604020202020204" pitchFamily="34" charset="0"/>
              <a:buChar char="•"/>
            </a:pPr>
            <a:endParaRPr lang="en-GB" dirty="0"/>
          </a:p>
          <a:p>
            <a:pPr marL="214313" indent="-214313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pPr marL="214313" indent="-214313">
              <a:buFont typeface="Arial" panose="020B0604020202020204" pitchFamily="34" charset="0"/>
              <a:buChar char="•"/>
            </a:pPr>
            <a:r>
              <a:rPr lang="en-GB" dirty="0"/>
              <a:t>The scroll down a little and find the icon for Student that look like this</a:t>
            </a:r>
          </a:p>
          <a:p>
            <a:pPr marL="214313" indent="-214313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485D1F8-1C12-46C5-BFB7-207E7A233E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4490" y="1396267"/>
            <a:ext cx="3670481" cy="3641841"/>
          </a:xfrm>
        </p:spPr>
        <p:txBody>
          <a:bodyPr>
            <a:normAutofit/>
          </a:bodyPr>
          <a:lstStyle/>
          <a:p>
            <a:r>
              <a:rPr lang="en-GB" sz="3600" dirty="0"/>
              <a:t>How to get to the </a:t>
            </a:r>
            <a:r>
              <a:rPr lang="en-GB" sz="3600" dirty="0" err="1"/>
              <a:t>DigiCentre</a:t>
            </a:r>
            <a:r>
              <a:rPr lang="en-GB" sz="3600" dirty="0"/>
              <a:t> and student section?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CB44B91-ABAB-94F4-464D-A5C77BD0DFE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16181" y="830070"/>
            <a:ext cx="2953265" cy="542436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5D5AF554-BDCA-86A2-288C-05EB0627BEEE}"/>
              </a:ext>
            </a:extLst>
          </p:cNvPr>
          <p:cNvSpPr/>
          <p:nvPr/>
        </p:nvSpPr>
        <p:spPr>
          <a:xfrm>
            <a:off x="7769441" y="846803"/>
            <a:ext cx="1122075" cy="525703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FAF73F82-06D2-3FEA-F001-3C9728F36DD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81631" y="2250540"/>
            <a:ext cx="1913579" cy="1873150"/>
          </a:xfrm>
          <a:prstGeom prst="rect">
            <a:avLst/>
          </a:prstGeom>
        </p:spPr>
      </p:pic>
      <p:pic>
        <p:nvPicPr>
          <p:cNvPr id="13" name="Graphic 12" descr="Arrow: Rotate right with solid fill">
            <a:extLst>
              <a:ext uri="{FF2B5EF4-FFF2-40B4-BE49-F238E27FC236}">
                <a16:creationId xmlns:a16="http://schemas.microsoft.com/office/drawing/2014/main" id="{4C7AC028-2B91-A9E8-C500-60ECB7AD35C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rot="5400000">
            <a:off x="10151666" y="164916"/>
            <a:ext cx="925799" cy="1739579"/>
          </a:xfrm>
          <a:prstGeom prst="rect">
            <a:avLst/>
          </a:prstGeom>
        </p:spPr>
      </p:pic>
      <p:pic>
        <p:nvPicPr>
          <p:cNvPr id="14" name="Graphic 13" descr="Arrow: Rotate right with solid fill">
            <a:extLst>
              <a:ext uri="{FF2B5EF4-FFF2-40B4-BE49-F238E27FC236}">
                <a16:creationId xmlns:a16="http://schemas.microsoft.com/office/drawing/2014/main" id="{F9019E00-85B4-BCB2-1C70-B4CA7EF8791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rot="5400000">
            <a:off x="10429483" y="4421089"/>
            <a:ext cx="1126807" cy="1227172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646092A7-0FC8-519E-59FA-EEFAE29A61F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456552" y="4752242"/>
            <a:ext cx="1893510" cy="1873150"/>
          </a:xfrm>
          <a:prstGeom prst="rect">
            <a:avLst/>
          </a:prstGeom>
        </p:spPr>
      </p:pic>
      <p:pic>
        <p:nvPicPr>
          <p:cNvPr id="17" name="Picture 16" descr="Graphical user interface, icon, arrow&#10;&#10;Description automatically generated">
            <a:extLst>
              <a:ext uri="{FF2B5EF4-FFF2-40B4-BE49-F238E27FC236}">
                <a16:creationId xmlns:a16="http://schemas.microsoft.com/office/drawing/2014/main" id="{213373C4-092F-4AA1-4EDA-1482BE26ED4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8353" y="3946445"/>
            <a:ext cx="2582757" cy="2582757"/>
          </a:xfrm>
          <a:prstGeom prst="rect">
            <a:avLst/>
          </a:prstGeom>
        </p:spPr>
      </p:pic>
      <p:pic>
        <p:nvPicPr>
          <p:cNvPr id="18" name="Graphic 17" descr="Arrow: Rotate right with solid fill">
            <a:extLst>
              <a:ext uri="{FF2B5EF4-FFF2-40B4-BE49-F238E27FC236}">
                <a16:creationId xmlns:a16="http://schemas.microsoft.com/office/drawing/2014/main" id="{677EB6D0-058C-963E-9115-3F3FD9145FC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rot="5400000">
            <a:off x="10646378" y="1631802"/>
            <a:ext cx="925799" cy="17395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825558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9159F48D-9FB0-4CB7-BD42-9756A06A54F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6223" y="1423023"/>
            <a:ext cx="3670481" cy="3641841"/>
          </a:xfrm>
        </p:spPr>
        <p:txBody>
          <a:bodyPr>
            <a:normAutofit/>
          </a:bodyPr>
          <a:lstStyle/>
          <a:p>
            <a:r>
              <a:rPr lang="en-GB" sz="3600" dirty="0"/>
              <a:t>Where to go in the student section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C823101-A1D2-6B5C-D39E-481F2441F75E}"/>
              </a:ext>
            </a:extLst>
          </p:cNvPr>
          <p:cNvSpPr txBox="1"/>
          <p:nvPr/>
        </p:nvSpPr>
        <p:spPr>
          <a:xfrm>
            <a:off x="4502142" y="279810"/>
            <a:ext cx="7403635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14313" indent="-214313">
              <a:buFont typeface="Arial" panose="020B0604020202020204" pitchFamily="34" charset="0"/>
              <a:buChar char="•"/>
            </a:pPr>
            <a:r>
              <a:rPr lang="en-GB" sz="2000" dirty="0"/>
              <a:t>When in the student section in the first paragraph find the hyperlink text that says – (</a:t>
            </a:r>
            <a:r>
              <a:rPr lang="en-GB" sz="2000" b="1" u="sng" dirty="0">
                <a:solidFill>
                  <a:srgbClr val="000000"/>
                </a:solidFill>
                <a:latin typeface="-apple-system"/>
                <a:hlinkClick r:id="rId2"/>
              </a:rPr>
              <a:t>registered before using any of the LinkedIn Learning courses</a:t>
            </a:r>
            <a:r>
              <a:rPr lang="en-GB" sz="2000" dirty="0">
                <a:solidFill>
                  <a:srgbClr val="212529"/>
                </a:solidFill>
                <a:latin typeface="-apple-system"/>
              </a:rPr>
              <a:t>)</a:t>
            </a:r>
          </a:p>
          <a:p>
            <a:pPr marL="214313" indent="-214313">
              <a:buFont typeface="Arial" panose="020B0604020202020204" pitchFamily="34" charset="0"/>
              <a:buChar char="•"/>
            </a:pPr>
            <a:endParaRPr lang="en-GB" sz="2000" dirty="0">
              <a:solidFill>
                <a:srgbClr val="212529"/>
              </a:solidFill>
              <a:latin typeface="-apple-system"/>
            </a:endParaRPr>
          </a:p>
          <a:p>
            <a:pPr marL="214313" indent="-214313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212529"/>
                </a:solidFill>
                <a:latin typeface="-apple-system"/>
              </a:rPr>
              <a:t>You will be prompted to click a blue box for this university as you can see.</a:t>
            </a:r>
          </a:p>
        </p:txBody>
      </p:sp>
      <p:pic>
        <p:nvPicPr>
          <p:cNvPr id="1030" name="Picture 6" descr="Image">
            <a:extLst>
              <a:ext uri="{FF2B5EF4-FFF2-40B4-BE49-F238E27FC236}">
                <a16:creationId xmlns:a16="http://schemas.microsoft.com/office/drawing/2014/main" id="{BC4C58D7-A464-4751-D2E0-EFFE09920DA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526" b="28473"/>
          <a:stretch/>
        </p:blipFill>
        <p:spPr bwMode="auto">
          <a:xfrm>
            <a:off x="8503669" y="2002645"/>
            <a:ext cx="2387633" cy="31507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2521E5A7-E892-AC55-BDDB-98B145B37581}"/>
              </a:ext>
            </a:extLst>
          </p:cNvPr>
          <p:cNvSpPr/>
          <p:nvPr/>
        </p:nvSpPr>
        <p:spPr>
          <a:xfrm>
            <a:off x="8577618" y="3948045"/>
            <a:ext cx="2214207" cy="630780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pic>
        <p:nvPicPr>
          <p:cNvPr id="15" name="Graphic 14" descr="Arrow: Rotate right with solid fill">
            <a:extLst>
              <a:ext uri="{FF2B5EF4-FFF2-40B4-BE49-F238E27FC236}">
                <a16:creationId xmlns:a16="http://schemas.microsoft.com/office/drawing/2014/main" id="{3C0209D9-04A8-3998-89F0-A718E1CD8FA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 rot="5863572">
            <a:off x="10657724" y="1820277"/>
            <a:ext cx="1618795" cy="1422154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32D41339-E173-0A8A-48EF-318B0FB64C4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83940" y="3352676"/>
            <a:ext cx="2740785" cy="3117381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3165A865-871B-C1B1-CC95-D4B4D7C77F3B}"/>
              </a:ext>
            </a:extLst>
          </p:cNvPr>
          <p:cNvSpPr txBox="1"/>
          <p:nvPr/>
        </p:nvSpPr>
        <p:spPr>
          <a:xfrm>
            <a:off x="7324725" y="5639060"/>
            <a:ext cx="4621473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sz="2400" dirty="0">
              <a:solidFill>
                <a:srgbClr val="212529"/>
              </a:solidFill>
              <a:latin typeface="-apple-system"/>
            </a:endParaRPr>
          </a:p>
          <a:p>
            <a:pPr marL="214313" indent="-214313">
              <a:buFont typeface="Arial" panose="020B0604020202020204" pitchFamily="34" charset="0"/>
              <a:buChar char="•"/>
            </a:pPr>
            <a:r>
              <a:rPr lang="en-GB" sz="2400" dirty="0"/>
              <a:t>Next just click “Sounds good” </a:t>
            </a:r>
          </a:p>
        </p:txBody>
      </p:sp>
      <p:pic>
        <p:nvPicPr>
          <p:cNvPr id="21" name="Graphic 20" descr="Arrow: Counter-clockwise curve with solid fill">
            <a:extLst>
              <a:ext uri="{FF2B5EF4-FFF2-40B4-BE49-F238E27FC236}">
                <a16:creationId xmlns:a16="http://schemas.microsoft.com/office/drawing/2014/main" id="{9CE42F4F-D874-7672-B878-A8244A58B07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 rot="18550077">
            <a:off x="7077345" y="4877102"/>
            <a:ext cx="1394116" cy="1642352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CBCA334D-D1E1-74E9-C857-928F869A4B6F}"/>
              </a:ext>
            </a:extLst>
          </p:cNvPr>
          <p:cNvSpPr txBox="1"/>
          <p:nvPr/>
        </p:nvSpPr>
        <p:spPr>
          <a:xfrm>
            <a:off x="4351293" y="2218802"/>
            <a:ext cx="3382299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14313" indent="-214313" algn="ctr">
              <a:buFont typeface="Arial" panose="020B0604020202020204" pitchFamily="34" charset="0"/>
              <a:buChar char="•"/>
            </a:pPr>
            <a:r>
              <a:rPr lang="en-GB" sz="1350" dirty="0"/>
              <a:t>If you don’t see this go to the next step</a:t>
            </a:r>
          </a:p>
        </p:txBody>
      </p:sp>
      <p:pic>
        <p:nvPicPr>
          <p:cNvPr id="24" name="Picture 23" descr="A picture containing text, seat&#10;&#10;Description automatically generated">
            <a:extLst>
              <a:ext uri="{FF2B5EF4-FFF2-40B4-BE49-F238E27FC236}">
                <a16:creationId xmlns:a16="http://schemas.microsoft.com/office/drawing/2014/main" id="{5FB5A322-B527-7CB2-BF38-40727A46C5E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6665" y="3941220"/>
            <a:ext cx="2568331" cy="25683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700817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2DD4D7AA-491D-8925-1EEA-CF28E25D41D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8807" y="1423024"/>
            <a:ext cx="3670481" cy="364184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4050"/>
              <a:t>Usernames</a:t>
            </a:r>
            <a:r>
              <a:rPr lang="en-GB" sz="4050" dirty="0"/>
              <a:t> &amp; passwords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9AA18C8-014A-B12B-C4E4-2767FECAC805}"/>
              </a:ext>
            </a:extLst>
          </p:cNvPr>
          <p:cNvSpPr txBox="1"/>
          <p:nvPr/>
        </p:nvSpPr>
        <p:spPr>
          <a:xfrm>
            <a:off x="4465527" y="225307"/>
            <a:ext cx="7357947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14313" indent="-214313">
              <a:buFont typeface="Arial" panose="020B0604020202020204" pitchFamily="34" charset="0"/>
              <a:buChar char="•"/>
            </a:pPr>
            <a:r>
              <a:rPr lang="en-GB" sz="2400" dirty="0"/>
              <a:t>Next you will see this page open. You will be required to put in your login details. It is important that you use this style of login - </a:t>
            </a:r>
            <a:r>
              <a:rPr lang="en-GB" sz="2400" u="sng" dirty="0">
                <a:hlinkClick r:id="rId2"/>
              </a:rPr>
              <a:t>123456@uwtsd.ac.uk</a:t>
            </a:r>
            <a:endParaRPr lang="en-GB" sz="2400" dirty="0"/>
          </a:p>
          <a:p>
            <a:endParaRPr lang="en-GB" sz="24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F9848E8-07F1-31F1-0A4F-0FBD97C66A7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83792" y="3729562"/>
            <a:ext cx="2979532" cy="290313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DD0A268-D6A0-3AED-6456-7732513E71A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46961" y="1500391"/>
            <a:ext cx="2796891" cy="256817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9C017F1-E13F-584B-B287-8C891082618F}"/>
              </a:ext>
            </a:extLst>
          </p:cNvPr>
          <p:cNvSpPr txBox="1"/>
          <p:nvPr/>
        </p:nvSpPr>
        <p:spPr>
          <a:xfrm>
            <a:off x="7564415" y="6060638"/>
            <a:ext cx="457029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Then put in your password </a:t>
            </a:r>
          </a:p>
        </p:txBody>
      </p:sp>
      <p:pic>
        <p:nvPicPr>
          <p:cNvPr id="10" name="Graphic 9" descr="Arrow: Rotate right with solid fill">
            <a:extLst>
              <a:ext uri="{FF2B5EF4-FFF2-40B4-BE49-F238E27FC236}">
                <a16:creationId xmlns:a16="http://schemas.microsoft.com/office/drawing/2014/main" id="{62DAB304-7239-8687-5B63-46A2AEBEE90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rot="4188133">
            <a:off x="8973446" y="1142072"/>
            <a:ext cx="1752230" cy="1539380"/>
          </a:xfrm>
          <a:prstGeom prst="rect">
            <a:avLst/>
          </a:prstGeom>
        </p:spPr>
      </p:pic>
      <p:pic>
        <p:nvPicPr>
          <p:cNvPr id="11" name="Graphic 10" descr="Arrow: Rotate right with solid fill">
            <a:extLst>
              <a:ext uri="{FF2B5EF4-FFF2-40B4-BE49-F238E27FC236}">
                <a16:creationId xmlns:a16="http://schemas.microsoft.com/office/drawing/2014/main" id="{0C714555-0487-D8B5-476F-9045A75F526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rot="15214669" flipV="1">
            <a:off x="7145899" y="4494637"/>
            <a:ext cx="1738124" cy="1515422"/>
          </a:xfrm>
          <a:prstGeom prst="rect">
            <a:avLst/>
          </a:prstGeom>
        </p:spPr>
      </p:pic>
      <p:pic>
        <p:nvPicPr>
          <p:cNvPr id="12" name="Picture 11" descr="Shape, icon, arrow&#10;&#10;Description automatically generated">
            <a:extLst>
              <a:ext uri="{FF2B5EF4-FFF2-40B4-BE49-F238E27FC236}">
                <a16:creationId xmlns:a16="http://schemas.microsoft.com/office/drawing/2014/main" id="{EEE2B53B-2553-748C-93A5-1B32C29AEE5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503" y="3941212"/>
            <a:ext cx="2581091" cy="25810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193485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2A15CC49-5151-881C-C70F-FBB43FCA5D3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4050" dirty="0"/>
              <a:t>2FA &amp; learning interests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E983E9B-68F7-E136-E072-561F609DF6DF}"/>
              </a:ext>
            </a:extLst>
          </p:cNvPr>
          <p:cNvSpPr txBox="1"/>
          <p:nvPr/>
        </p:nvSpPr>
        <p:spPr>
          <a:xfrm>
            <a:off x="4424610" y="237577"/>
            <a:ext cx="7481168" cy="2246769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457200" indent="-457200">
              <a:buFont typeface="Arial"/>
              <a:buChar char="•"/>
            </a:pPr>
            <a:r>
              <a:rPr lang="en-GB" sz="2800" dirty="0"/>
              <a:t>You will be asked to authenticate by either using the app or by text/call</a:t>
            </a:r>
            <a:endParaRPr lang="en-GB" sz="2800"/>
          </a:p>
          <a:p>
            <a:pPr marL="213995" indent="-213995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213995" indent="-213995">
              <a:buFont typeface="Arial" panose="020B0604020202020204" pitchFamily="34" charset="0"/>
              <a:buChar char="•"/>
            </a:pPr>
            <a:r>
              <a:rPr lang="en-GB" sz="2800" dirty="0"/>
              <a:t>Then you can choose areas of interest to you.</a:t>
            </a:r>
            <a:endParaRPr lang="en-GB" sz="2800" dirty="0">
              <a:cs typeface="Calibri Light"/>
            </a:endParaRPr>
          </a:p>
          <a:p>
            <a:endParaRPr lang="en-GB" sz="2800" dirty="0"/>
          </a:p>
        </p:txBody>
      </p:sp>
      <p:pic>
        <p:nvPicPr>
          <p:cNvPr id="8" name="Picture 2" descr="Image">
            <a:extLst>
              <a:ext uri="{FF2B5EF4-FFF2-40B4-BE49-F238E27FC236}">
                <a16:creationId xmlns:a16="http://schemas.microsoft.com/office/drawing/2014/main" id="{F3DDBB58-CAB7-89C3-398E-0331730A91E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719" b="14912"/>
          <a:stretch/>
        </p:blipFill>
        <p:spPr bwMode="auto">
          <a:xfrm>
            <a:off x="5987679" y="2516642"/>
            <a:ext cx="2542337" cy="42550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Graphic 10" descr="Arrow: Rotate right with solid fill">
            <a:extLst>
              <a:ext uri="{FF2B5EF4-FFF2-40B4-BE49-F238E27FC236}">
                <a16:creationId xmlns:a16="http://schemas.microsoft.com/office/drawing/2014/main" id="{76884884-45B1-2206-3172-7A6F89F823B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5400000">
            <a:off x="7838960" y="2463306"/>
            <a:ext cx="1867653" cy="1867653"/>
          </a:xfrm>
          <a:prstGeom prst="rect">
            <a:avLst/>
          </a:prstGeom>
        </p:spPr>
      </p:pic>
      <p:pic>
        <p:nvPicPr>
          <p:cNvPr id="12" name="Picture 11" descr="Shape, icon, arrow&#10;&#10;Description automatically generated">
            <a:extLst>
              <a:ext uri="{FF2B5EF4-FFF2-40B4-BE49-F238E27FC236}">
                <a16:creationId xmlns:a16="http://schemas.microsoft.com/office/drawing/2014/main" id="{D1600CD6-72F0-1B20-7A22-745D47F0ECA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2425" y="3932935"/>
            <a:ext cx="2586635" cy="25866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702636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4AD1C8C7-ABFD-2641-BF56-9A0A5189D3A1}"/>
              </a:ext>
            </a:extLst>
          </p:cNvPr>
          <p:cNvSpPr txBox="1"/>
          <p:nvPr/>
        </p:nvSpPr>
        <p:spPr>
          <a:xfrm>
            <a:off x="4995886" y="465456"/>
            <a:ext cx="503459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14313" indent="-214313">
              <a:buFont typeface="Arial" panose="020B0604020202020204" pitchFamily="34" charset="0"/>
              <a:buChar char="•"/>
            </a:pPr>
            <a:r>
              <a:rPr lang="en-GB" sz="2800" dirty="0"/>
              <a:t>You can just click “Maybe Later” on the weekly goal section</a:t>
            </a:r>
          </a:p>
          <a:p>
            <a:pPr marL="214313" indent="-214313">
              <a:buFont typeface="Arial" panose="020B0604020202020204" pitchFamily="34" charset="0"/>
              <a:buChar char="•"/>
            </a:pPr>
            <a:endParaRPr lang="en-GB" sz="2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0FB9C97-58F6-4C88-9699-59820C84D04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4050" dirty="0"/>
              <a:t>Goals &amp; connecting accounts</a:t>
            </a:r>
          </a:p>
        </p:txBody>
      </p:sp>
      <p:pic>
        <p:nvPicPr>
          <p:cNvPr id="3076" name="Picture 4" descr="Image">
            <a:extLst>
              <a:ext uri="{FF2B5EF4-FFF2-40B4-BE49-F238E27FC236}">
                <a16:creationId xmlns:a16="http://schemas.microsoft.com/office/drawing/2014/main" id="{63B555BA-273A-A596-9EA4-E5BBBEC0F14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825" b="5791"/>
          <a:stretch/>
        </p:blipFill>
        <p:spPr bwMode="auto">
          <a:xfrm>
            <a:off x="9937658" y="0"/>
            <a:ext cx="2235522" cy="3839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Image">
            <a:extLst>
              <a:ext uri="{FF2B5EF4-FFF2-40B4-BE49-F238E27FC236}">
                <a16:creationId xmlns:a16="http://schemas.microsoft.com/office/drawing/2014/main" id="{9627B076-562E-85F5-8ED7-FECED2754AB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308" b="15259"/>
          <a:stretch/>
        </p:blipFill>
        <p:spPr bwMode="auto">
          <a:xfrm>
            <a:off x="4526298" y="2823081"/>
            <a:ext cx="2416762" cy="3839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47137D7-CFAD-6D71-8FD5-02516E69FF94}"/>
              </a:ext>
            </a:extLst>
          </p:cNvPr>
          <p:cNvSpPr txBox="1"/>
          <p:nvPr/>
        </p:nvSpPr>
        <p:spPr>
          <a:xfrm>
            <a:off x="6943060" y="4499423"/>
            <a:ext cx="5248940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14313" indent="-214313">
              <a:buFont typeface="Arial" panose="020B0604020202020204" pitchFamily="34" charset="0"/>
              <a:buChar char="•"/>
            </a:pPr>
            <a:r>
              <a:rPr lang="en-GB" sz="2800" dirty="0"/>
              <a:t>Then you can link your professional LinkedIn account. If you do not have a LinkedIn account then just click “Not now”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B94BE0-6A88-46BB-662C-30DFDE87473C}"/>
              </a:ext>
            </a:extLst>
          </p:cNvPr>
          <p:cNvSpPr/>
          <p:nvPr/>
        </p:nvSpPr>
        <p:spPr>
          <a:xfrm>
            <a:off x="10122011" y="3466068"/>
            <a:ext cx="925457" cy="27104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pic>
        <p:nvPicPr>
          <p:cNvPr id="14" name="Picture 13" descr="Shape&#10;&#10;Description automatically generated">
            <a:extLst>
              <a:ext uri="{FF2B5EF4-FFF2-40B4-BE49-F238E27FC236}">
                <a16:creationId xmlns:a16="http://schemas.microsoft.com/office/drawing/2014/main" id="{0EA40895-C105-B4BC-48B2-0A5DD53592C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8144" y="3933575"/>
            <a:ext cx="2586635" cy="2586635"/>
          </a:xfrm>
          <a:prstGeom prst="rect">
            <a:avLst/>
          </a:prstGeom>
        </p:spPr>
      </p:pic>
      <p:pic>
        <p:nvPicPr>
          <p:cNvPr id="16" name="Graphic 15" descr="Arrow: Rotate right with solid fill">
            <a:extLst>
              <a:ext uri="{FF2B5EF4-FFF2-40B4-BE49-F238E27FC236}">
                <a16:creationId xmlns:a16="http://schemas.microsoft.com/office/drawing/2014/main" id="{2392C634-3115-FA6E-F59A-ADEAC224DA8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rot="12359218" flipV="1">
            <a:off x="6160443" y="3664484"/>
            <a:ext cx="1340672" cy="1257439"/>
          </a:xfrm>
          <a:prstGeom prst="rect">
            <a:avLst/>
          </a:prstGeom>
        </p:spPr>
      </p:pic>
      <p:pic>
        <p:nvPicPr>
          <p:cNvPr id="17" name="Graphic 16" descr="Arrow: Rotate right with solid fill">
            <a:extLst>
              <a:ext uri="{FF2B5EF4-FFF2-40B4-BE49-F238E27FC236}">
                <a16:creationId xmlns:a16="http://schemas.microsoft.com/office/drawing/2014/main" id="{B18916EF-D054-50A6-2C77-D944F865FCB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rot="4413855" flipV="1">
            <a:off x="8456377" y="1144354"/>
            <a:ext cx="1506566" cy="17454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105310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F4B2A707-8CD5-32A8-03E1-13408E51669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6221" y="1391125"/>
            <a:ext cx="3670481" cy="3641841"/>
          </a:xfrm>
        </p:spPr>
        <p:txBody>
          <a:bodyPr>
            <a:normAutofit/>
          </a:bodyPr>
          <a:lstStyle/>
          <a:p>
            <a:r>
              <a:rPr lang="en-GB" sz="3600" dirty="0"/>
              <a:t>Final steps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538E918-C874-5A28-5E45-6D902167A89D}"/>
              </a:ext>
            </a:extLst>
          </p:cNvPr>
          <p:cNvSpPr txBox="1"/>
          <p:nvPr/>
        </p:nvSpPr>
        <p:spPr>
          <a:xfrm>
            <a:off x="4467651" y="300051"/>
            <a:ext cx="7143102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14313" indent="-214313">
              <a:buFont typeface="Arial" panose="020B0604020202020204" pitchFamily="34" charset="0"/>
              <a:buChar char="•"/>
            </a:pPr>
            <a:r>
              <a:rPr lang="en-GB" sz="2800" dirty="0"/>
              <a:t>Congrats you are all done and just need to click “Start Learning”</a:t>
            </a:r>
          </a:p>
        </p:txBody>
      </p:sp>
      <p:pic>
        <p:nvPicPr>
          <p:cNvPr id="5122" name="Picture 2" descr="Image">
            <a:extLst>
              <a:ext uri="{FF2B5EF4-FFF2-40B4-BE49-F238E27FC236}">
                <a16:creationId xmlns:a16="http://schemas.microsoft.com/office/drawing/2014/main" id="{EF3E07A7-D7FD-70D4-C41D-203C7970BCD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965" b="43682"/>
          <a:stretch/>
        </p:blipFill>
        <p:spPr bwMode="auto">
          <a:xfrm>
            <a:off x="8235299" y="777104"/>
            <a:ext cx="2581025" cy="2755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Graphic 5" descr="Arrow: Rotate right with solid fill">
            <a:extLst>
              <a:ext uri="{FF2B5EF4-FFF2-40B4-BE49-F238E27FC236}">
                <a16:creationId xmlns:a16="http://schemas.microsoft.com/office/drawing/2014/main" id="{A40C5A4F-CFBC-94C4-12DA-888EB0F5BDB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16200000" flipH="1">
            <a:off x="7041519" y="796622"/>
            <a:ext cx="1365664" cy="154384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D666C55-A467-D041-15DE-E709D923F06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5676" y="3867570"/>
            <a:ext cx="4590289" cy="2591609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524A86E-6B77-D67A-D479-9506C35CA89B}"/>
              </a:ext>
            </a:extLst>
          </p:cNvPr>
          <p:cNvSpPr txBox="1"/>
          <p:nvPr/>
        </p:nvSpPr>
        <p:spPr>
          <a:xfrm>
            <a:off x="9035965" y="3842637"/>
            <a:ext cx="2971667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Now you can go ahead and search for courses that can help improve your digital skills.</a:t>
            </a:r>
          </a:p>
        </p:txBody>
      </p:sp>
      <p:pic>
        <p:nvPicPr>
          <p:cNvPr id="15" name="Picture 14" descr="Shape, icon&#10;&#10;Description automatically generated">
            <a:extLst>
              <a:ext uri="{FF2B5EF4-FFF2-40B4-BE49-F238E27FC236}">
                <a16:creationId xmlns:a16="http://schemas.microsoft.com/office/drawing/2014/main" id="{112F068A-2848-1A66-7FE2-AAACF9BD793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8145" y="3933575"/>
            <a:ext cx="2586634" cy="25866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680749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39F908-CF43-42F3-88B9-38FE1B1C97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 a LinkedIn Profile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921E80E7-661E-4798-9478-746C4C5B7E2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65699978"/>
              </p:ext>
            </p:extLst>
          </p:nvPr>
        </p:nvGraphicFramePr>
        <p:xfrm>
          <a:off x="1330960" y="2164080"/>
          <a:ext cx="9235440" cy="372025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24108251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2A0866-47DE-D0DF-827F-1D901607C5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378B23-31DF-CAAF-5422-DE91FE4199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GB" altLang="en-US" dirty="0">
                <a:solidFill>
                  <a:srgbClr val="3A3A3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van Dijck, J. (2013) ‘“You have one identity”: performing the self on Facebook and LinkedIn’, Media, culture &amp; society, 35(2), pp. 199–215. Available at: https://doi.org/10.1177/0163443712468605.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br>
              <a:rPr lang="en-GB" altLang="en-US" dirty="0">
                <a:solidFill>
                  <a:srgbClr val="3A3A3A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altLang="en-US" dirty="0">
              <a:solidFill>
                <a:srgbClr val="3A3A3A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en-US" altLang="en-US" dirty="0">
              <a:solidFill>
                <a:srgbClr val="3A3A3A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en-US" altLang="en-US" dirty="0">
              <a:solidFill>
                <a:srgbClr val="3A3A3A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US" altLang="en-US" dirty="0">
                <a:solidFill>
                  <a:srgbClr val="3A3A3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Zide, J., Elman, B. and Shahani-Denning, C. (2014) ‘LinkedIn and recruitment: how profiles differ across occupations’, </a:t>
            </a:r>
            <a:r>
              <a:rPr lang="en-US" altLang="en-US" i="1" dirty="0">
                <a:solidFill>
                  <a:srgbClr val="3A3A3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Employee relations</a:t>
            </a:r>
            <a:r>
              <a:rPr lang="en-US" altLang="en-US" dirty="0">
                <a:solidFill>
                  <a:srgbClr val="3A3A3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36(5), pp. 583–604. 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US" altLang="en-US" dirty="0">
                <a:solidFill>
                  <a:srgbClr val="3A3A3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Available at: https://doi.org/10.1108/ER-07-2013-0086.</a:t>
            </a:r>
            <a:endParaRPr lang="en-US" altLang="en-US" sz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br>
              <a:rPr lang="en-US" altLang="en-US" sz="2400" dirty="0">
                <a:solidFill>
                  <a:schemeClr val="tx1"/>
                </a:solidFill>
                <a:latin typeface="Arial" panose="020B0604020202020204" pitchFamily="34" charset="0"/>
              </a:rPr>
            </a:br>
            <a:endParaRPr lang="en-US" altLang="en-US" sz="24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2347499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VTI">
  <a:themeElements>
    <a:clrScheme name="">
      <a:dk1>
        <a:srgbClr val="000000"/>
      </a:dk1>
      <a:lt1>
        <a:srgbClr val="FFFFFF"/>
      </a:lt1>
      <a:dk2>
        <a:srgbClr val="243541"/>
      </a:dk2>
      <a:lt2>
        <a:srgbClr val="E2E5E8"/>
      </a:lt2>
      <a:accent1>
        <a:srgbClr val="E88B33"/>
      </a:accent1>
      <a:accent2>
        <a:srgbClr val="AEA33A"/>
      </a:accent2>
      <a:accent3>
        <a:srgbClr val="8CAB4A"/>
      </a:accent3>
      <a:accent4>
        <a:srgbClr val="57B636"/>
      </a:accent4>
      <a:accent5>
        <a:srgbClr val="2EBA43"/>
      </a:accent5>
      <a:accent6>
        <a:srgbClr val="33B67D"/>
      </a:accent6>
      <a:hlink>
        <a:srgbClr val="5F84A8"/>
      </a:hlink>
      <a:folHlink>
        <a:srgbClr val="7F7F7F"/>
      </a:folHlink>
    </a:clrScheme>
    <a:fontScheme name="Retrospect">
      <a:majorFont>
        <a:latin typeface="Georgia Pro Cond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Speak Pro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77BF7F1F3F93E4997B21D6B9868348F" ma:contentTypeVersion="14" ma:contentTypeDescription="Create a new document." ma:contentTypeScope="" ma:versionID="3f176d0473faba8071212e01c601e3e4">
  <xsd:schema xmlns:xsd="http://www.w3.org/2001/XMLSchema" xmlns:xs="http://www.w3.org/2001/XMLSchema" xmlns:p="http://schemas.microsoft.com/office/2006/metadata/properties" xmlns:ns3="a7bdb143-267e-438d-bcbf-e88b565c1722" xmlns:ns4="8425509b-c587-4994-9466-01f6efb644d9" targetNamespace="http://schemas.microsoft.com/office/2006/metadata/properties" ma:root="true" ma:fieldsID="7d4b7d7ebd7a13ff225a54257f3a9bb3" ns3:_="" ns4:_="">
    <xsd:import namespace="a7bdb143-267e-438d-bcbf-e88b565c1722"/>
    <xsd:import namespace="8425509b-c587-4994-9466-01f6efb644d9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ServiceSystemTags" minOccurs="0"/>
                <xsd:element ref="ns3:MediaServiceGenerationTime" minOccurs="0"/>
                <xsd:element ref="ns3:MediaServiceEventHashCode" minOccurs="0"/>
                <xsd:element ref="ns3:MediaLengthInSeconds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7bdb143-267e-438d-bcbf-e88b565c172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SystemTags" ma:index="17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CR" ma:index="2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425509b-c587-4994-9466-01f6efb644d9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a7bdb143-267e-438d-bcbf-e88b565c1722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4F1940A1-8E09-4334-8140-FC8E6E81B31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7bdb143-267e-438d-bcbf-e88b565c1722"/>
    <ds:schemaRef ds:uri="8425509b-c587-4994-9466-01f6efb644d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F3CD65D-61A5-43C9-A837-6EC73C7DA8AB}">
  <ds:schemaRefs>
    <ds:schemaRef ds:uri="http://purl.org/dc/dcmitype/"/>
    <ds:schemaRef ds:uri="http://purl.org/dc/terms/"/>
    <ds:schemaRef ds:uri="http://schemas.microsoft.com/office/2006/documentManagement/types"/>
    <ds:schemaRef ds:uri="http://schemas.openxmlformats.org/package/2006/metadata/core-properties"/>
    <ds:schemaRef ds:uri="http://purl.org/dc/elements/1.1/"/>
    <ds:schemaRef ds:uri="8425509b-c587-4994-9466-01f6efb644d9"/>
    <ds:schemaRef ds:uri="http://schemas.microsoft.com/office/2006/metadata/properties"/>
    <ds:schemaRef ds:uri="http://schemas.microsoft.com/office/infopath/2007/PartnerControls"/>
    <ds:schemaRef ds:uri="a7bdb143-267e-438d-bcbf-e88b565c1722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31F006B4-A9E1-4F39-85C8-FB836F9193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{EB407620-54B2-47F8-A4DB-A67BBE2524DE}tf11437505_win32</Template>
  <TotalTime>0</TotalTime>
  <Words>1220</Words>
  <Application>Microsoft Office PowerPoint</Application>
  <PresentationFormat>Widescreen</PresentationFormat>
  <Paragraphs>114</Paragraphs>
  <Slides>18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6" baseType="lpstr">
      <vt:lpstr>-apple-system</vt:lpstr>
      <vt:lpstr>Arial</vt:lpstr>
      <vt:lpstr>Calibri</vt:lpstr>
      <vt:lpstr>Calibri Light</vt:lpstr>
      <vt:lpstr>Georgia Pro Cond Light</vt:lpstr>
      <vt:lpstr>Speak Pro</vt:lpstr>
      <vt:lpstr>Wingdings</vt:lpstr>
      <vt:lpstr>RetrospectVTI</vt:lpstr>
      <vt:lpstr>PowerPoint Presentation</vt:lpstr>
      <vt:lpstr>During the session… </vt:lpstr>
      <vt:lpstr>What is LinkedIn?</vt:lpstr>
      <vt:lpstr>How is it different to Facebook? </vt:lpstr>
      <vt:lpstr>How do recruiters use LinkedIn?</vt:lpstr>
      <vt:lpstr>What are employers looking for?</vt:lpstr>
      <vt:lpstr>Maximising your professional profile. </vt:lpstr>
      <vt:lpstr>Maximising your professional profile. </vt:lpstr>
      <vt:lpstr>LinkedIn Learning</vt:lpstr>
      <vt:lpstr>The DigiCentre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Creating a LinkedIn Profile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LinkedIn</dc:title>
  <dc:creator>Rebecca Stewart</dc:creator>
  <cp:lastModifiedBy>Jakub Ceglarz</cp:lastModifiedBy>
  <cp:revision>12</cp:revision>
  <dcterms:created xsi:type="dcterms:W3CDTF">2022-10-25T17:40:44Z</dcterms:created>
  <dcterms:modified xsi:type="dcterms:W3CDTF">2026-06-04T12:25:57Z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0x010100B77BF7F1F3F93E4997B21D6B9868348F</vt:lpwstr>
  </property>
</Properties>
</file>