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9"/>
  </p:notesMasterIdLst>
  <p:sldIdLst>
    <p:sldId id="256" r:id="rId2"/>
    <p:sldId id="260" r:id="rId3"/>
    <p:sldId id="258" r:id="rId4"/>
    <p:sldId id="259" r:id="rId5"/>
    <p:sldId id="262" r:id="rId6"/>
    <p:sldId id="261" r:id="rId7"/>
    <p:sldId id="257"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94660"/>
  </p:normalViewPr>
  <p:slideViewPr>
    <p:cSldViewPr snapToGrid="0">
      <p:cViewPr varScale="1">
        <p:scale>
          <a:sx n="86" d="100"/>
          <a:sy n="86" d="100"/>
        </p:scale>
        <p:origin x="28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788B4A-4A68-4801-AB9A-6A0D5B22CAD8}" type="datetimeFigureOut">
              <a:rPr lang="en-GB" smtClean="0"/>
              <a:t>28/04/2020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5F7C24-C3FF-400D-8562-78D91456A2B5}" type="slidenum">
              <a:rPr lang="en-GB" smtClean="0"/>
              <a:t>‹#›</a:t>
            </a:fld>
            <a:endParaRPr lang="en-GB"/>
          </a:p>
        </p:txBody>
      </p:sp>
    </p:spTree>
    <p:extLst>
      <p:ext uri="{BB962C8B-B14F-4D97-AF65-F5344CB8AC3E}">
        <p14:creationId xmlns:p14="http://schemas.microsoft.com/office/powerpoint/2010/main" val="407481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Romance of the three Kingdoms in Chinese television, more specifically the production from 1994 and the series from 2010. Romance of The Three Kingdoms shown on television the mandarin should say &lt;&lt;&lt;&lt;</a:t>
            </a:r>
            <a:r>
              <a:rPr lang="en-GB" sz="1200" kern="1200" dirty="0" err="1">
                <a:solidFill>
                  <a:schemeClr val="tx1"/>
                </a:solidFill>
                <a:effectLst/>
                <a:latin typeface="+mn-lt"/>
                <a:ea typeface="+mn-ea"/>
                <a:cs typeface="+mn-cs"/>
              </a:rPr>
              <a:t>Sānguó</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yǎnyì</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zài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diànshì</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shàng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xiǎnshì</a:t>
            </a:r>
            <a:r>
              <a:rPr lang="en-GB" sz="1200" kern="1200" dirty="0">
                <a:solidFill>
                  <a:schemeClr val="tx1"/>
                </a:solidFill>
                <a:effectLst/>
                <a:latin typeface="+mn-lt"/>
                <a:ea typeface="+mn-ea"/>
                <a:cs typeface="+mn-cs"/>
              </a:rPr>
              <a:t> </a:t>
            </a:r>
            <a:r>
              <a:rPr lang="en-GB" dirty="0">
                <a:effectLst/>
              </a:rPr>
              <a:t> </a:t>
            </a:r>
            <a:r>
              <a:rPr lang="en-GB" sz="1200" kern="1200" dirty="0">
                <a:solidFill>
                  <a:schemeClr val="tx1"/>
                </a:solidFill>
                <a:effectLst/>
                <a:latin typeface="+mn-lt"/>
                <a:ea typeface="+mn-ea"/>
                <a:cs typeface="+mn-cs"/>
              </a:rPr>
              <a:t>When deciding what to focus on the Three Kingdoms tv series I had access to, however just watching the show would not provide much insight to me a non-</a:t>
            </a:r>
            <a:r>
              <a:rPr lang="en-GB" sz="1200" kern="1200" dirty="0" err="1">
                <a:solidFill>
                  <a:schemeClr val="tx1"/>
                </a:solidFill>
                <a:effectLst/>
                <a:latin typeface="+mn-lt"/>
                <a:ea typeface="+mn-ea"/>
                <a:cs typeface="+mn-cs"/>
              </a:rPr>
              <a:t>chinese</a:t>
            </a:r>
            <a:r>
              <a:rPr lang="en-GB" sz="1200" kern="1200" dirty="0">
                <a:solidFill>
                  <a:schemeClr val="tx1"/>
                </a:solidFill>
                <a:effectLst/>
                <a:latin typeface="+mn-lt"/>
                <a:ea typeface="+mn-ea"/>
                <a:cs typeface="+mn-cs"/>
              </a:rPr>
              <a:t> person without trying to understand the larger picture. So, my case study from sitting down and watching an 80+ episode tv series and try and draw interesting representations, but instead began to look at where these three kingdoms fit into the b8igger picture. The political ideals and Morales that the stories presented and how they were seemingly received. </a:t>
            </a:r>
          </a:p>
          <a:p>
            <a:endParaRPr lang="en-GB" dirty="0"/>
          </a:p>
        </p:txBody>
      </p:sp>
      <p:sp>
        <p:nvSpPr>
          <p:cNvPr id="4" name="Slide Number Placeholder 3"/>
          <p:cNvSpPr>
            <a:spLocks noGrp="1"/>
          </p:cNvSpPr>
          <p:nvPr>
            <p:ph type="sldNum" sz="quarter" idx="5"/>
          </p:nvPr>
        </p:nvSpPr>
        <p:spPr/>
        <p:txBody>
          <a:bodyPr/>
          <a:lstStyle/>
          <a:p>
            <a:fld id="{CC5F7C24-C3FF-400D-8562-78D91456A2B5}" type="slidenum">
              <a:rPr lang="en-GB" smtClean="0"/>
              <a:t>1</a:t>
            </a:fld>
            <a:endParaRPr lang="en-GB"/>
          </a:p>
        </p:txBody>
      </p:sp>
    </p:spTree>
    <p:extLst>
      <p:ext uri="{BB962C8B-B14F-4D97-AF65-F5344CB8AC3E}">
        <p14:creationId xmlns:p14="http://schemas.microsoft.com/office/powerpoint/2010/main" val="24033087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C5F7C24-C3FF-400D-8562-78D91456A2B5}" type="slidenum">
              <a:rPr lang="en-GB" smtClean="0"/>
              <a:t>2</a:t>
            </a:fld>
            <a:endParaRPr lang="en-GB"/>
          </a:p>
        </p:txBody>
      </p:sp>
    </p:spTree>
    <p:extLst>
      <p:ext uri="{BB962C8B-B14F-4D97-AF65-F5344CB8AC3E}">
        <p14:creationId xmlns:p14="http://schemas.microsoft.com/office/powerpoint/2010/main" val="12642769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E7AE45E-49F7-4DA9-BE9C-A27F4F9464F7}" type="datetimeFigureOut">
              <a:rPr lang="en-GB" smtClean="0"/>
              <a:t>28/04/2020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E7563F-11AF-4BA9-B313-DBD5B9CF99DE}" type="slidenum">
              <a:rPr lang="en-GB" smtClean="0"/>
              <a:t>‹#›</a:t>
            </a:fld>
            <a:endParaRPr lang="en-GB"/>
          </a:p>
        </p:txBody>
      </p:sp>
    </p:spTree>
    <p:extLst>
      <p:ext uri="{BB962C8B-B14F-4D97-AF65-F5344CB8AC3E}">
        <p14:creationId xmlns:p14="http://schemas.microsoft.com/office/powerpoint/2010/main" val="2015387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E7AE45E-49F7-4DA9-BE9C-A27F4F9464F7}" type="datetimeFigureOut">
              <a:rPr lang="en-GB" smtClean="0"/>
              <a:t>28/04/2020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E7563F-11AF-4BA9-B313-DBD5B9CF99DE}" type="slidenum">
              <a:rPr lang="en-GB" smtClean="0"/>
              <a:t>‹#›</a:t>
            </a:fld>
            <a:endParaRPr lang="en-GB"/>
          </a:p>
        </p:txBody>
      </p:sp>
    </p:spTree>
    <p:extLst>
      <p:ext uri="{BB962C8B-B14F-4D97-AF65-F5344CB8AC3E}">
        <p14:creationId xmlns:p14="http://schemas.microsoft.com/office/powerpoint/2010/main" val="3693983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7AE45E-49F7-4DA9-BE9C-A27F4F9464F7}" type="datetimeFigureOut">
              <a:rPr lang="en-GB" smtClean="0"/>
              <a:t>28/04/2020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E7563F-11AF-4BA9-B313-DBD5B9CF99DE}" type="slidenum">
              <a:rPr lang="en-GB" smtClean="0"/>
              <a:t>‹#›</a:t>
            </a:fld>
            <a:endParaRPr lang="en-GB"/>
          </a:p>
        </p:txBody>
      </p:sp>
    </p:spTree>
    <p:extLst>
      <p:ext uri="{BB962C8B-B14F-4D97-AF65-F5344CB8AC3E}">
        <p14:creationId xmlns:p14="http://schemas.microsoft.com/office/powerpoint/2010/main" val="24889463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E7AE45E-49F7-4DA9-BE9C-A27F4F9464F7}" type="datetimeFigureOut">
              <a:rPr lang="en-GB" smtClean="0"/>
              <a:t>28/04/2020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E7563F-11AF-4BA9-B313-DBD5B9CF99DE}" type="slidenum">
              <a:rPr lang="en-GB" smtClean="0"/>
              <a:t>‹#›</a:t>
            </a:fld>
            <a:endParaRPr lang="en-GB"/>
          </a:p>
        </p:txBody>
      </p:sp>
    </p:spTree>
    <p:extLst>
      <p:ext uri="{BB962C8B-B14F-4D97-AF65-F5344CB8AC3E}">
        <p14:creationId xmlns:p14="http://schemas.microsoft.com/office/powerpoint/2010/main" val="8362219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E7AE45E-49F7-4DA9-BE9C-A27F4F9464F7}" type="datetimeFigureOut">
              <a:rPr lang="en-GB" smtClean="0"/>
              <a:t>28/04/2020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DE7563F-11AF-4BA9-B313-DBD5B9CF99DE}" type="slidenum">
              <a:rPr lang="en-GB" smtClean="0"/>
              <a:t>‹#›</a:t>
            </a:fld>
            <a:endParaRPr lang="en-GB"/>
          </a:p>
        </p:txBody>
      </p:sp>
    </p:spTree>
    <p:extLst>
      <p:ext uri="{BB962C8B-B14F-4D97-AF65-F5344CB8AC3E}">
        <p14:creationId xmlns:p14="http://schemas.microsoft.com/office/powerpoint/2010/main" val="4152955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E7AE45E-49F7-4DA9-BE9C-A27F4F9464F7}" type="datetimeFigureOut">
              <a:rPr lang="en-GB" smtClean="0"/>
              <a:t>28/04/2020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DE7563F-11AF-4BA9-B313-DBD5B9CF99DE}" type="slidenum">
              <a:rPr lang="en-GB" smtClean="0"/>
              <a:t>‹#›</a:t>
            </a:fld>
            <a:endParaRPr lang="en-GB"/>
          </a:p>
        </p:txBody>
      </p:sp>
    </p:spTree>
    <p:extLst>
      <p:ext uri="{BB962C8B-B14F-4D97-AF65-F5344CB8AC3E}">
        <p14:creationId xmlns:p14="http://schemas.microsoft.com/office/powerpoint/2010/main" val="22848673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E7AE45E-49F7-4DA9-BE9C-A27F4F9464F7}" type="datetimeFigureOut">
              <a:rPr lang="en-GB" smtClean="0"/>
              <a:t>28/04/2020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DE7563F-11AF-4BA9-B313-DBD5B9CF99DE}" type="slidenum">
              <a:rPr lang="en-GB" smtClean="0"/>
              <a:t>‹#›</a:t>
            </a:fld>
            <a:endParaRPr lang="en-GB"/>
          </a:p>
        </p:txBody>
      </p:sp>
    </p:spTree>
    <p:extLst>
      <p:ext uri="{BB962C8B-B14F-4D97-AF65-F5344CB8AC3E}">
        <p14:creationId xmlns:p14="http://schemas.microsoft.com/office/powerpoint/2010/main" val="37241975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E7AE45E-49F7-4DA9-BE9C-A27F4F9464F7}" type="datetimeFigureOut">
              <a:rPr lang="en-GB" smtClean="0"/>
              <a:t>28/04/2020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E7563F-11AF-4BA9-B313-DBD5B9CF99DE}" type="slidenum">
              <a:rPr lang="en-GB" smtClean="0"/>
              <a:t>‹#›</a:t>
            </a:fld>
            <a:endParaRPr lang="en-GB"/>
          </a:p>
        </p:txBody>
      </p:sp>
    </p:spTree>
    <p:extLst>
      <p:ext uri="{BB962C8B-B14F-4D97-AF65-F5344CB8AC3E}">
        <p14:creationId xmlns:p14="http://schemas.microsoft.com/office/powerpoint/2010/main" val="41652146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FE7AE45E-49F7-4DA9-BE9C-A27F4F9464F7}" type="datetimeFigureOut">
              <a:rPr lang="en-GB" smtClean="0"/>
              <a:t>28/04/2020</a:t>
            </a:fld>
            <a:endParaRPr lang="en-GB"/>
          </a:p>
        </p:txBody>
      </p:sp>
      <p:sp>
        <p:nvSpPr>
          <p:cNvPr id="6" name="Footer Placeholder 5"/>
          <p:cNvSpPr>
            <a:spLocks noGrp="1"/>
          </p:cNvSpPr>
          <p:nvPr>
            <p:ph type="ftr" sz="quarter" idx="11"/>
          </p:nvPr>
        </p:nvSpPr>
        <p:spPr>
          <a:xfrm>
            <a:off x="1141412" y="5883275"/>
            <a:ext cx="5105400" cy="365125"/>
          </a:xfrm>
        </p:spPr>
        <p:txBody>
          <a:bodyPr/>
          <a:lstStyle/>
          <a:p>
            <a:endParaRPr lang="en-GB"/>
          </a:p>
        </p:txBody>
      </p:sp>
      <p:sp>
        <p:nvSpPr>
          <p:cNvPr id="7" name="Slide Number Placeholder 6"/>
          <p:cNvSpPr>
            <a:spLocks noGrp="1"/>
          </p:cNvSpPr>
          <p:nvPr>
            <p:ph type="sldNum" sz="quarter" idx="12"/>
          </p:nvPr>
        </p:nvSpPr>
        <p:spPr>
          <a:xfrm>
            <a:off x="10742612" y="5883275"/>
            <a:ext cx="322567" cy="365125"/>
          </a:xfrm>
        </p:spPr>
        <p:txBody>
          <a:bodyPr/>
          <a:lstStyle/>
          <a:p>
            <a:fld id="{ADE7563F-11AF-4BA9-B313-DBD5B9CF99DE}" type="slidenum">
              <a:rPr lang="en-GB" smtClean="0"/>
              <a:t>‹#›</a:t>
            </a:fld>
            <a:endParaRPr lang="en-GB"/>
          </a:p>
        </p:txBody>
      </p:sp>
    </p:spTree>
    <p:extLst>
      <p:ext uri="{BB962C8B-B14F-4D97-AF65-F5344CB8AC3E}">
        <p14:creationId xmlns:p14="http://schemas.microsoft.com/office/powerpoint/2010/main" val="33154335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E7AE45E-49F7-4DA9-BE9C-A27F4F9464F7}" type="datetimeFigureOut">
              <a:rPr lang="en-GB" smtClean="0"/>
              <a:t>28/04/2020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E7563F-11AF-4BA9-B313-DBD5B9CF99DE}" type="slidenum">
              <a:rPr lang="en-GB" smtClean="0"/>
              <a:t>‹#›</a:t>
            </a:fld>
            <a:endParaRPr lang="en-GB"/>
          </a:p>
        </p:txBody>
      </p:sp>
    </p:spTree>
    <p:extLst>
      <p:ext uri="{BB962C8B-B14F-4D97-AF65-F5344CB8AC3E}">
        <p14:creationId xmlns:p14="http://schemas.microsoft.com/office/powerpoint/2010/main" val="22591218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7AE45E-49F7-4DA9-BE9C-A27F4F9464F7}" type="datetimeFigureOut">
              <a:rPr lang="en-GB" smtClean="0"/>
              <a:t>28/04/2020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E7563F-11AF-4BA9-B313-DBD5B9CF99DE}" type="slidenum">
              <a:rPr lang="en-GB" smtClean="0"/>
              <a:t>‹#›</a:t>
            </a:fld>
            <a:endParaRPr lang="en-GB"/>
          </a:p>
        </p:txBody>
      </p:sp>
    </p:spTree>
    <p:extLst>
      <p:ext uri="{BB962C8B-B14F-4D97-AF65-F5344CB8AC3E}">
        <p14:creationId xmlns:p14="http://schemas.microsoft.com/office/powerpoint/2010/main" val="20394331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FE7AE45E-49F7-4DA9-BE9C-A27F4F9464F7}" type="datetimeFigureOut">
              <a:rPr lang="en-GB" smtClean="0"/>
              <a:t>28/04/2020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E7563F-11AF-4BA9-B313-DBD5B9CF99DE}" type="slidenum">
              <a:rPr lang="en-GB" smtClean="0"/>
              <a:t>‹#›</a:t>
            </a:fld>
            <a:endParaRPr lang="en-GB"/>
          </a:p>
        </p:txBody>
      </p:sp>
    </p:spTree>
    <p:extLst>
      <p:ext uri="{BB962C8B-B14F-4D97-AF65-F5344CB8AC3E}">
        <p14:creationId xmlns:p14="http://schemas.microsoft.com/office/powerpoint/2010/main" val="11028577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FE7AE45E-49F7-4DA9-BE9C-A27F4F9464F7}" type="datetimeFigureOut">
              <a:rPr lang="en-GB" smtClean="0"/>
              <a:t>28/04/2020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E7563F-11AF-4BA9-B313-DBD5B9CF99DE}" type="slidenum">
              <a:rPr lang="en-GB" smtClean="0"/>
              <a:t>‹#›</a:t>
            </a:fld>
            <a:endParaRPr lang="en-GB"/>
          </a:p>
        </p:txBody>
      </p:sp>
    </p:spTree>
    <p:extLst>
      <p:ext uri="{BB962C8B-B14F-4D97-AF65-F5344CB8AC3E}">
        <p14:creationId xmlns:p14="http://schemas.microsoft.com/office/powerpoint/2010/main" val="1155328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7AE45E-49F7-4DA9-BE9C-A27F4F9464F7}" type="datetimeFigureOut">
              <a:rPr lang="en-GB" smtClean="0"/>
              <a:t>28/04/2020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E7563F-11AF-4BA9-B313-DBD5B9CF99DE}" type="slidenum">
              <a:rPr lang="en-GB" smtClean="0"/>
              <a:t>‹#›</a:t>
            </a:fld>
            <a:endParaRPr lang="en-GB"/>
          </a:p>
        </p:txBody>
      </p:sp>
    </p:spTree>
    <p:extLst>
      <p:ext uri="{BB962C8B-B14F-4D97-AF65-F5344CB8AC3E}">
        <p14:creationId xmlns:p14="http://schemas.microsoft.com/office/powerpoint/2010/main" val="206977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7AE45E-49F7-4DA9-BE9C-A27F4F9464F7}" type="datetimeFigureOut">
              <a:rPr lang="en-GB" smtClean="0"/>
              <a:t>28/04/2020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E7563F-11AF-4BA9-B313-DBD5B9CF99DE}" type="slidenum">
              <a:rPr lang="en-GB" smtClean="0"/>
              <a:t>‹#›</a:t>
            </a:fld>
            <a:endParaRPr lang="en-GB"/>
          </a:p>
        </p:txBody>
      </p:sp>
    </p:spTree>
    <p:extLst>
      <p:ext uri="{BB962C8B-B14F-4D97-AF65-F5344CB8AC3E}">
        <p14:creationId xmlns:p14="http://schemas.microsoft.com/office/powerpoint/2010/main" val="33071103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E7AE45E-49F7-4DA9-BE9C-A27F4F9464F7}" type="datetimeFigureOut">
              <a:rPr lang="en-GB" smtClean="0"/>
              <a:t>28/04/2020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E7563F-11AF-4BA9-B313-DBD5B9CF99DE}" type="slidenum">
              <a:rPr lang="en-GB" smtClean="0"/>
              <a:t>‹#›</a:t>
            </a:fld>
            <a:endParaRPr lang="en-GB"/>
          </a:p>
        </p:txBody>
      </p:sp>
    </p:spTree>
    <p:extLst>
      <p:ext uri="{BB962C8B-B14F-4D97-AF65-F5344CB8AC3E}">
        <p14:creationId xmlns:p14="http://schemas.microsoft.com/office/powerpoint/2010/main" val="13440720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E7AE45E-49F7-4DA9-BE9C-A27F4F9464F7}" type="datetimeFigureOut">
              <a:rPr lang="en-GB" smtClean="0"/>
              <a:t>28/04/2020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E7563F-11AF-4BA9-B313-DBD5B9CF99DE}" type="slidenum">
              <a:rPr lang="en-GB" smtClean="0"/>
              <a:t>‹#›</a:t>
            </a:fld>
            <a:endParaRPr lang="en-GB"/>
          </a:p>
        </p:txBody>
      </p:sp>
    </p:spTree>
    <p:extLst>
      <p:ext uri="{BB962C8B-B14F-4D97-AF65-F5344CB8AC3E}">
        <p14:creationId xmlns:p14="http://schemas.microsoft.com/office/powerpoint/2010/main" val="3759188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FE7AE45E-49F7-4DA9-BE9C-A27F4F9464F7}" type="datetimeFigureOut">
              <a:rPr lang="en-GB" smtClean="0"/>
              <a:t>28/04/2020</a:t>
            </a:fld>
            <a:endParaRPr lang="en-GB"/>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GB"/>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ADE7563F-11AF-4BA9-B313-DBD5B9CF99DE}" type="slidenum">
              <a:rPr lang="en-GB" smtClean="0"/>
              <a:t>‹#›</a:t>
            </a:fld>
            <a:endParaRPr lang="en-GB"/>
          </a:p>
        </p:txBody>
      </p:sp>
    </p:spTree>
    <p:extLst>
      <p:ext uri="{BB962C8B-B14F-4D97-AF65-F5344CB8AC3E}">
        <p14:creationId xmlns:p14="http://schemas.microsoft.com/office/powerpoint/2010/main" val="2657518238"/>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image" Target="../media/image8.jpg"/><Relationship Id="rId3" Type="http://schemas.openxmlformats.org/officeDocument/2006/relationships/image" Target="../media/image3.jpg"/><Relationship Id="rId7" Type="http://schemas.openxmlformats.org/officeDocument/2006/relationships/image" Target="../media/image7.jp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6.jpg"/><Relationship Id="rId5" Type="http://schemas.openxmlformats.org/officeDocument/2006/relationships/image" Target="../media/image5.jpg"/><Relationship Id="rId4" Type="http://schemas.openxmlformats.org/officeDocument/2006/relationships/image" Target="../media/image4.jpg"/><Relationship Id="rId9" Type="http://schemas.openxmlformats.org/officeDocument/2006/relationships/image" Target="../media/image9.jpg"/></Relationships>
</file>

<file path=ppt/slides/_rels/slide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media.hoover.org/sites/default/files/documents/CLM28JM.pdf"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creativecommons.org/licenses/by/3.0" TargetMode="External"/><Relationship Id="rId2" Type="http://schemas.openxmlformats.org/officeDocument/2006/relationships/hyperlink" Target="https://creativecommons.org/licenses/by-sa/4.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FAE5F-EAE8-4A74-B4CA-EA1DEA06506D}"/>
              </a:ext>
            </a:extLst>
          </p:cNvPr>
          <p:cNvSpPr>
            <a:spLocks noGrp="1"/>
          </p:cNvSpPr>
          <p:nvPr>
            <p:ph type="ctrTitle"/>
          </p:nvPr>
        </p:nvSpPr>
        <p:spPr>
          <a:xfrm>
            <a:off x="1751012" y="617482"/>
            <a:ext cx="8676222" cy="2354318"/>
          </a:xfrm>
        </p:spPr>
        <p:txBody>
          <a:bodyPr>
            <a:normAutofit fontScale="90000"/>
          </a:bodyPr>
          <a:lstStyle/>
          <a:p>
            <a:r>
              <a:rPr lang="en-GB" dirty="0"/>
              <a:t>‘Romance of The Three Kingdoms’</a:t>
            </a:r>
            <a:br>
              <a:rPr lang="en-GB" dirty="0"/>
            </a:br>
            <a:r>
              <a:rPr lang="en-GB" dirty="0"/>
              <a:t>Through Chinese Television</a:t>
            </a:r>
          </a:p>
        </p:txBody>
      </p:sp>
      <p:sp>
        <p:nvSpPr>
          <p:cNvPr id="5" name="Subtitle 4">
            <a:extLst>
              <a:ext uri="{FF2B5EF4-FFF2-40B4-BE49-F238E27FC236}">
                <a16:creationId xmlns:a16="http://schemas.microsoft.com/office/drawing/2014/main" id="{3E5C7850-01EE-46CD-83A4-D0E30A801C9D}"/>
              </a:ext>
            </a:extLst>
          </p:cNvPr>
          <p:cNvSpPr>
            <a:spLocks noGrp="1"/>
          </p:cNvSpPr>
          <p:nvPr>
            <p:ph type="subTitle" idx="1"/>
          </p:nvPr>
        </p:nvSpPr>
        <p:spPr/>
        <p:txBody>
          <a:bodyPr>
            <a:normAutofit/>
          </a:bodyPr>
          <a:lstStyle/>
          <a:p>
            <a:r>
              <a:rPr lang="zh-CN" altLang="en-US" sz="4800" dirty="0">
                <a:effectLst/>
              </a:rPr>
              <a:t>三国演义 在电视上显示</a:t>
            </a:r>
            <a:endParaRPr lang="en-GB" sz="4800" dirty="0"/>
          </a:p>
        </p:txBody>
      </p:sp>
    </p:spTree>
    <p:extLst>
      <p:ext uri="{BB962C8B-B14F-4D97-AF65-F5344CB8AC3E}">
        <p14:creationId xmlns:p14="http://schemas.microsoft.com/office/powerpoint/2010/main" val="15048793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26DA6-9109-4384-B4D4-DB83C8BC8102}"/>
              </a:ext>
            </a:extLst>
          </p:cNvPr>
          <p:cNvSpPr>
            <a:spLocks noGrp="1"/>
          </p:cNvSpPr>
          <p:nvPr>
            <p:ph type="title"/>
          </p:nvPr>
        </p:nvSpPr>
        <p:spPr>
          <a:xfrm>
            <a:off x="643192" y="609600"/>
            <a:ext cx="3643674" cy="1905000"/>
          </a:xfrm>
        </p:spPr>
        <p:txBody>
          <a:bodyPr>
            <a:normAutofit/>
          </a:bodyPr>
          <a:lstStyle/>
          <a:p>
            <a:r>
              <a:rPr lang="en-GB" sz="2800" dirty="0"/>
              <a:t>Critical Acclaim But why?</a:t>
            </a:r>
          </a:p>
        </p:txBody>
      </p:sp>
      <p:sp>
        <p:nvSpPr>
          <p:cNvPr id="3" name="Content Placeholder 2">
            <a:extLst>
              <a:ext uri="{FF2B5EF4-FFF2-40B4-BE49-F238E27FC236}">
                <a16:creationId xmlns:a16="http://schemas.microsoft.com/office/drawing/2014/main" id="{7480E397-4AB6-49CD-A765-0F5D87BE8E46}"/>
              </a:ext>
            </a:extLst>
          </p:cNvPr>
          <p:cNvSpPr>
            <a:spLocks noGrp="1"/>
          </p:cNvSpPr>
          <p:nvPr>
            <p:ph idx="1"/>
          </p:nvPr>
        </p:nvSpPr>
        <p:spPr>
          <a:xfrm>
            <a:off x="5029662" y="5728251"/>
            <a:ext cx="3643674" cy="3216276"/>
          </a:xfrm>
        </p:spPr>
        <p:txBody>
          <a:bodyPr anchor="t">
            <a:normAutofit/>
          </a:bodyPr>
          <a:lstStyle/>
          <a:p>
            <a:r>
              <a:rPr lang="en-GB" sz="1800" dirty="0"/>
              <a:t>Figure 1(IMDb.2020)</a:t>
            </a:r>
          </a:p>
        </p:txBody>
      </p:sp>
      <p:pic>
        <p:nvPicPr>
          <p:cNvPr id="4" name="Picture 3">
            <a:extLst>
              <a:ext uri="{FF2B5EF4-FFF2-40B4-BE49-F238E27FC236}">
                <a16:creationId xmlns:a16="http://schemas.microsoft.com/office/drawing/2014/main" id="{1039746C-38FE-46F7-A0F8-5CC5212E6A58}"/>
              </a:ext>
            </a:extLst>
          </p:cNvPr>
          <p:cNvPicPr>
            <a:picLocks noChangeAspect="1"/>
          </p:cNvPicPr>
          <p:nvPr/>
        </p:nvPicPr>
        <p:blipFill>
          <a:blip r:embed="rId4"/>
          <a:stretch>
            <a:fillRect/>
          </a:stretch>
        </p:blipFill>
        <p:spPr>
          <a:xfrm>
            <a:off x="4630994" y="940683"/>
            <a:ext cx="6916633" cy="4656592"/>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5" name="TextBox 4">
            <a:extLst>
              <a:ext uri="{FF2B5EF4-FFF2-40B4-BE49-F238E27FC236}">
                <a16:creationId xmlns:a16="http://schemas.microsoft.com/office/drawing/2014/main" id="{2BEC4E9F-4A1E-4D2A-AB64-DEBC4E3A205F}"/>
              </a:ext>
            </a:extLst>
          </p:cNvPr>
          <p:cNvSpPr txBox="1"/>
          <p:nvPr/>
        </p:nvSpPr>
        <p:spPr>
          <a:xfrm>
            <a:off x="644373" y="3061252"/>
            <a:ext cx="3742097" cy="3416320"/>
          </a:xfrm>
          <a:prstGeom prst="rect">
            <a:avLst/>
          </a:prstGeom>
          <a:noFill/>
        </p:spPr>
        <p:txBody>
          <a:bodyPr wrap="square" rtlCol="0">
            <a:spAutoFit/>
          </a:bodyPr>
          <a:lstStyle/>
          <a:p>
            <a:r>
              <a:rPr lang="en-GB" dirty="0"/>
              <a:t>ACTORS?</a:t>
            </a:r>
          </a:p>
          <a:p>
            <a:endParaRPr lang="en-GB" dirty="0"/>
          </a:p>
          <a:p>
            <a:r>
              <a:rPr lang="en-GB" dirty="0"/>
              <a:t>STAND OUT STORY?</a:t>
            </a:r>
          </a:p>
          <a:p>
            <a:endParaRPr lang="en-GB" dirty="0"/>
          </a:p>
          <a:p>
            <a:r>
              <a:rPr lang="en-GB" dirty="0"/>
              <a:t>PRODUCTION VALUE?</a:t>
            </a:r>
          </a:p>
          <a:p>
            <a:endParaRPr lang="en-GB" dirty="0"/>
          </a:p>
          <a:p>
            <a:r>
              <a:rPr lang="en-GB" dirty="0"/>
              <a:t>ALL OF THE ABOVE?</a:t>
            </a:r>
          </a:p>
          <a:p>
            <a:endParaRPr lang="en-GB" dirty="0"/>
          </a:p>
          <a:p>
            <a:endParaRPr lang="en-GB" dirty="0"/>
          </a:p>
          <a:p>
            <a:r>
              <a:rPr lang="en-GB" dirty="0"/>
              <a:t>WAS SOURCE MATERIAL STRAYED FROM TO ACHIEVE A BETTER PRODUCTION?</a:t>
            </a:r>
          </a:p>
        </p:txBody>
      </p:sp>
    </p:spTree>
    <p:extLst>
      <p:ext uri="{BB962C8B-B14F-4D97-AF65-F5344CB8AC3E}">
        <p14:creationId xmlns:p14="http://schemas.microsoft.com/office/powerpoint/2010/main" val="24374679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useBgFill="1">
        <p:nvSpPr>
          <p:cNvPr id="21" name="Rectangle 17">
            <a:extLst>
              <a:ext uri="{FF2B5EF4-FFF2-40B4-BE49-F238E27FC236}">
                <a16:creationId xmlns:a16="http://schemas.microsoft.com/office/drawing/2014/main" id="{981B9CFD-6570-44E4-A274-2518DB1BA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70319A-749F-499C-9D34-4B012BB4E74C}"/>
              </a:ext>
            </a:extLst>
          </p:cNvPr>
          <p:cNvSpPr>
            <a:spLocks noGrp="1"/>
          </p:cNvSpPr>
          <p:nvPr>
            <p:ph type="title"/>
          </p:nvPr>
        </p:nvSpPr>
        <p:spPr>
          <a:xfrm>
            <a:off x="862427" y="609599"/>
            <a:ext cx="3283970" cy="1463478"/>
          </a:xfrm>
        </p:spPr>
        <p:txBody>
          <a:bodyPr>
            <a:normAutofit/>
          </a:bodyPr>
          <a:lstStyle/>
          <a:p>
            <a:endParaRPr lang="en-GB" dirty="0"/>
          </a:p>
        </p:txBody>
      </p:sp>
      <p:pic>
        <p:nvPicPr>
          <p:cNvPr id="5" name="Content Placeholder 4" descr="A person sitting in a field&#10;&#10;Description automatically generated">
            <a:extLst>
              <a:ext uri="{FF2B5EF4-FFF2-40B4-BE49-F238E27FC236}">
                <a16:creationId xmlns:a16="http://schemas.microsoft.com/office/drawing/2014/main" id="{1E760E46-E6EC-44F9-A202-FE69118D5B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21943" y="460249"/>
            <a:ext cx="2086848" cy="2619274"/>
          </a:xfrm>
          <a:prstGeom prst="rect">
            <a:avLst/>
          </a:prstGeom>
        </p:spPr>
      </p:pic>
      <p:pic>
        <p:nvPicPr>
          <p:cNvPr id="7" name="Picture 6" descr="A person wearing a suit and tie&#10;&#10;Description automatically generated">
            <a:extLst>
              <a:ext uri="{FF2B5EF4-FFF2-40B4-BE49-F238E27FC236}">
                <a16:creationId xmlns:a16="http://schemas.microsoft.com/office/drawing/2014/main" id="{4C334328-7CB3-4C56-BF71-F413786A693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330934" y="457200"/>
            <a:ext cx="1965781" cy="2622319"/>
          </a:xfrm>
          <a:prstGeom prst="rect">
            <a:avLst/>
          </a:prstGeom>
        </p:spPr>
      </p:pic>
      <p:cxnSp>
        <p:nvCxnSpPr>
          <p:cNvPr id="20" name="Straight Connector 19">
            <a:extLst>
              <a:ext uri="{FF2B5EF4-FFF2-40B4-BE49-F238E27FC236}">
                <a16:creationId xmlns:a16="http://schemas.microsoft.com/office/drawing/2014/main" id="{E8470FD2-B13A-4556-9D05-BC82BFE6BD2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2972" y="20963"/>
            <a:ext cx="0" cy="6858000"/>
          </a:xfrm>
          <a:prstGeom prst="line">
            <a:avLst/>
          </a:prstGeom>
          <a:ln w="38100" cap="sq">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3DCF570-5FFA-4422-B8A3-C28A303EF1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94479" y="3429000"/>
            <a:ext cx="7498080" cy="0"/>
          </a:xfrm>
          <a:prstGeom prst="line">
            <a:avLst/>
          </a:prstGeom>
          <a:ln w="38100" cap="sq">
            <a:solidFill>
              <a:schemeClr val="tx1"/>
            </a:solidFill>
            <a:miter lim="800000"/>
          </a:ln>
        </p:spPr>
        <p:style>
          <a:lnRef idx="1">
            <a:schemeClr val="accent1"/>
          </a:lnRef>
          <a:fillRef idx="0">
            <a:schemeClr val="accent1"/>
          </a:fillRef>
          <a:effectRef idx="0">
            <a:schemeClr val="accent1"/>
          </a:effectRef>
          <a:fontRef idx="minor">
            <a:schemeClr val="tx1"/>
          </a:fontRef>
        </p:style>
      </p:cxnSp>
      <p:pic>
        <p:nvPicPr>
          <p:cNvPr id="9" name="Picture 8" descr="A person wearing a suit and tie smiling at the camera&#10;&#10;Description automatically generated">
            <a:extLst>
              <a:ext uri="{FF2B5EF4-FFF2-40B4-BE49-F238E27FC236}">
                <a16:creationId xmlns:a16="http://schemas.microsoft.com/office/drawing/2014/main" id="{1B7D9066-CA39-48A7-A0E2-2BA52338601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412832" y="3886200"/>
            <a:ext cx="2192406" cy="2622329"/>
          </a:xfrm>
          <a:prstGeom prst="rect">
            <a:avLst/>
          </a:prstGeom>
        </p:spPr>
      </p:pic>
      <p:cxnSp>
        <p:nvCxnSpPr>
          <p:cNvPr id="24" name="Straight Connector 23">
            <a:extLst>
              <a:ext uri="{FF2B5EF4-FFF2-40B4-BE49-F238E27FC236}">
                <a16:creationId xmlns:a16="http://schemas.microsoft.com/office/drawing/2014/main" id="{8E32D90B-5FD5-41C6-B6BA-4C814B3076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443519" y="20963"/>
            <a:ext cx="0" cy="6858000"/>
          </a:xfrm>
          <a:prstGeom prst="line">
            <a:avLst/>
          </a:prstGeom>
          <a:ln w="38100" cap="sq">
            <a:solidFill>
              <a:schemeClr val="tx1"/>
            </a:solidFill>
            <a:miter lim="800000"/>
          </a:ln>
        </p:spPr>
        <p:style>
          <a:lnRef idx="1">
            <a:schemeClr val="accent1"/>
          </a:lnRef>
          <a:fillRef idx="0">
            <a:schemeClr val="accent1"/>
          </a:fillRef>
          <a:effectRef idx="0">
            <a:schemeClr val="accent1"/>
          </a:effectRef>
          <a:fontRef idx="minor">
            <a:schemeClr val="tx1"/>
          </a:fontRef>
        </p:style>
      </p:cxnSp>
      <p:pic>
        <p:nvPicPr>
          <p:cNvPr id="11" name="Picture 10" descr="A person sitting at a table&#10;&#10;Description automatically generated">
            <a:extLst>
              <a:ext uri="{FF2B5EF4-FFF2-40B4-BE49-F238E27FC236}">
                <a16:creationId xmlns:a16="http://schemas.microsoft.com/office/drawing/2014/main" id="{53A6D13B-D55C-40E5-A453-706C455839A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60444" y="3928099"/>
            <a:ext cx="1988049" cy="2580420"/>
          </a:xfrm>
          <a:prstGeom prst="rect">
            <a:avLst/>
          </a:prstGeom>
        </p:spPr>
      </p:pic>
      <p:pic>
        <p:nvPicPr>
          <p:cNvPr id="17" name="Picture 16" descr="A close up of a logo&#10;&#10;Description automatically generated">
            <a:extLst>
              <a:ext uri="{FF2B5EF4-FFF2-40B4-BE49-F238E27FC236}">
                <a16:creationId xmlns:a16="http://schemas.microsoft.com/office/drawing/2014/main" id="{1A319F54-3EB8-44E5-86EB-D7B84E1AF01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842222" y="457200"/>
            <a:ext cx="2370910" cy="2622331"/>
          </a:xfrm>
          <a:prstGeom prst="rect">
            <a:avLst/>
          </a:prstGeom>
        </p:spPr>
      </p:pic>
      <p:pic>
        <p:nvPicPr>
          <p:cNvPr id="13" name="Content Placeholder 12" descr="A group of people posing for a photo&#10;&#10;Description automatically generated">
            <a:extLst>
              <a:ext uri="{FF2B5EF4-FFF2-40B4-BE49-F238E27FC236}">
                <a16:creationId xmlns:a16="http://schemas.microsoft.com/office/drawing/2014/main" id="{79BAAFC3-1DD0-4491-9D40-2CF057ED79F2}"/>
              </a:ext>
            </a:extLst>
          </p:cNvPr>
          <p:cNvPicPr>
            <a:picLocks noGrp="1" noChangeAspect="1"/>
          </p:cNvPicPr>
          <p:nvPr>
            <p:ph idx="1"/>
          </p:nvPr>
        </p:nvPicPr>
        <p:blipFill>
          <a:blip r:embed="rId8">
            <a:extLst>
              <a:ext uri="{28A0092B-C50C-407E-A947-70E740481C1C}">
                <a14:useLocalDpi xmlns:a14="http://schemas.microsoft.com/office/drawing/2010/main" val="0"/>
              </a:ext>
            </a:extLst>
          </a:blip>
          <a:stretch>
            <a:fillRect/>
          </a:stretch>
        </p:blipFill>
        <p:spPr>
          <a:xfrm>
            <a:off x="2842221" y="3886200"/>
            <a:ext cx="2413485" cy="2622331"/>
          </a:xfrm>
        </p:spPr>
      </p:pic>
      <p:pic>
        <p:nvPicPr>
          <p:cNvPr id="23" name="Picture 22" descr="A close up of a sign&#10;&#10;Description automatically generated">
            <a:extLst>
              <a:ext uri="{FF2B5EF4-FFF2-40B4-BE49-F238E27FC236}">
                <a16:creationId xmlns:a16="http://schemas.microsoft.com/office/drawing/2014/main" id="{9809A047-1062-4C78-A92A-97A6178279C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04217" y="1898387"/>
            <a:ext cx="2468355" cy="3526221"/>
          </a:xfrm>
          <a:prstGeom prst="rect">
            <a:avLst/>
          </a:prstGeom>
        </p:spPr>
      </p:pic>
      <p:sp>
        <p:nvSpPr>
          <p:cNvPr id="25" name="Arrow: Bent 24">
            <a:extLst>
              <a:ext uri="{FF2B5EF4-FFF2-40B4-BE49-F238E27FC236}">
                <a16:creationId xmlns:a16="http://schemas.microsoft.com/office/drawing/2014/main" id="{80E872FC-3B2D-42B0-9A19-36A234B33996}"/>
              </a:ext>
            </a:extLst>
          </p:cNvPr>
          <p:cNvSpPr/>
          <p:nvPr/>
        </p:nvSpPr>
        <p:spPr>
          <a:xfrm>
            <a:off x="1734190" y="1203365"/>
            <a:ext cx="869059" cy="675283"/>
          </a:xfrm>
          <a:prstGeom prst="ben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0000"/>
              </a:solidFill>
            </a:endParaRPr>
          </a:p>
        </p:txBody>
      </p:sp>
      <p:sp>
        <p:nvSpPr>
          <p:cNvPr id="29" name="Arrow: Bent 28">
            <a:extLst>
              <a:ext uri="{FF2B5EF4-FFF2-40B4-BE49-F238E27FC236}">
                <a16:creationId xmlns:a16="http://schemas.microsoft.com/office/drawing/2014/main" id="{D919B0FC-2B5F-443A-BD7F-63A9B1B56CA7}"/>
              </a:ext>
            </a:extLst>
          </p:cNvPr>
          <p:cNvSpPr/>
          <p:nvPr/>
        </p:nvSpPr>
        <p:spPr>
          <a:xfrm flipV="1">
            <a:off x="1664352" y="5444347"/>
            <a:ext cx="869059" cy="675283"/>
          </a:xfrm>
          <a:prstGeom prst="ben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30" name="Arrow: Quad 29">
            <a:extLst>
              <a:ext uri="{FF2B5EF4-FFF2-40B4-BE49-F238E27FC236}">
                <a16:creationId xmlns:a16="http://schemas.microsoft.com/office/drawing/2014/main" id="{C975FF9F-0BAE-4F7D-8917-10BCCDE550C9}"/>
              </a:ext>
            </a:extLst>
          </p:cNvPr>
          <p:cNvSpPr/>
          <p:nvPr/>
        </p:nvSpPr>
        <p:spPr>
          <a:xfrm>
            <a:off x="7762363" y="2761531"/>
            <a:ext cx="1324302" cy="1376864"/>
          </a:xfrm>
          <a:prstGeom prst="quad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2" name="Straight Arrow Connector 31">
            <a:extLst>
              <a:ext uri="{FF2B5EF4-FFF2-40B4-BE49-F238E27FC236}">
                <a16:creationId xmlns:a16="http://schemas.microsoft.com/office/drawing/2014/main" id="{C462EEBC-B64F-45E0-B9D8-7017381FC962}"/>
              </a:ext>
            </a:extLst>
          </p:cNvPr>
          <p:cNvCxnSpPr/>
          <p:nvPr/>
        </p:nvCxnSpPr>
        <p:spPr>
          <a:xfrm flipH="1" flipV="1">
            <a:off x="7762363" y="2761531"/>
            <a:ext cx="299071" cy="31798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B5715FB4-99AE-4974-90B5-03E1719D1FD3}"/>
              </a:ext>
            </a:extLst>
          </p:cNvPr>
          <p:cNvCxnSpPr>
            <a:cxnSpLocks/>
          </p:cNvCxnSpPr>
          <p:nvPr/>
        </p:nvCxnSpPr>
        <p:spPr>
          <a:xfrm rot="10800000" flipH="1" flipV="1">
            <a:off x="8769122" y="3816387"/>
            <a:ext cx="299071" cy="31798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11FC3ED2-31E0-4841-94A5-F5F0CC8C7378}"/>
              </a:ext>
            </a:extLst>
          </p:cNvPr>
          <p:cNvCxnSpPr>
            <a:cxnSpLocks/>
          </p:cNvCxnSpPr>
          <p:nvPr/>
        </p:nvCxnSpPr>
        <p:spPr>
          <a:xfrm rot="5400000" flipH="1" flipV="1">
            <a:off x="8774316" y="2791344"/>
            <a:ext cx="299071" cy="31798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C7FFA652-1542-4ABB-B12A-DC4888692DA5}"/>
              </a:ext>
            </a:extLst>
          </p:cNvPr>
          <p:cNvCxnSpPr>
            <a:cxnSpLocks/>
          </p:cNvCxnSpPr>
          <p:nvPr/>
        </p:nvCxnSpPr>
        <p:spPr>
          <a:xfrm rot="16200000" flipH="1" flipV="1">
            <a:off x="7775400" y="3769678"/>
            <a:ext cx="299071" cy="31798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7" name="TextBox 36">
            <a:extLst>
              <a:ext uri="{FF2B5EF4-FFF2-40B4-BE49-F238E27FC236}">
                <a16:creationId xmlns:a16="http://schemas.microsoft.com/office/drawing/2014/main" id="{EA73C9E4-2851-4A97-B687-B98E6AD28BDE}"/>
              </a:ext>
            </a:extLst>
          </p:cNvPr>
          <p:cNvSpPr txBox="1"/>
          <p:nvPr/>
        </p:nvSpPr>
        <p:spPr>
          <a:xfrm>
            <a:off x="7581805" y="1399027"/>
            <a:ext cx="914400" cy="646331"/>
          </a:xfrm>
          <a:prstGeom prst="rect">
            <a:avLst/>
          </a:prstGeom>
          <a:noFill/>
        </p:spPr>
        <p:txBody>
          <a:bodyPr wrap="square" rtlCol="0">
            <a:spAutoFit/>
          </a:bodyPr>
          <a:lstStyle/>
          <a:p>
            <a:r>
              <a:rPr lang="en-GB" dirty="0"/>
              <a:t>Figure2</a:t>
            </a:r>
          </a:p>
        </p:txBody>
      </p:sp>
      <p:sp>
        <p:nvSpPr>
          <p:cNvPr id="38" name="TextBox 37">
            <a:extLst>
              <a:ext uri="{FF2B5EF4-FFF2-40B4-BE49-F238E27FC236}">
                <a16:creationId xmlns:a16="http://schemas.microsoft.com/office/drawing/2014/main" id="{6AE26C60-C7CE-430F-B97E-6BE02D7CBB25}"/>
              </a:ext>
            </a:extLst>
          </p:cNvPr>
          <p:cNvSpPr txBox="1"/>
          <p:nvPr/>
        </p:nvSpPr>
        <p:spPr>
          <a:xfrm>
            <a:off x="9741160" y="6508519"/>
            <a:ext cx="1051891" cy="646331"/>
          </a:xfrm>
          <a:prstGeom prst="rect">
            <a:avLst/>
          </a:prstGeom>
          <a:noFill/>
        </p:spPr>
        <p:txBody>
          <a:bodyPr wrap="none" rtlCol="0">
            <a:spAutoFit/>
          </a:bodyPr>
          <a:lstStyle/>
          <a:p>
            <a:r>
              <a:rPr lang="en-GB" dirty="0"/>
              <a:t>Figure 3</a:t>
            </a:r>
          </a:p>
          <a:p>
            <a:endParaRPr lang="en-GB" dirty="0"/>
          </a:p>
        </p:txBody>
      </p:sp>
      <p:sp>
        <p:nvSpPr>
          <p:cNvPr id="39" name="TextBox 38">
            <a:extLst>
              <a:ext uri="{FF2B5EF4-FFF2-40B4-BE49-F238E27FC236}">
                <a16:creationId xmlns:a16="http://schemas.microsoft.com/office/drawing/2014/main" id="{BDE43837-71C6-435D-9C56-9E4F7CCFDAD9}"/>
              </a:ext>
            </a:extLst>
          </p:cNvPr>
          <p:cNvSpPr txBox="1"/>
          <p:nvPr/>
        </p:nvSpPr>
        <p:spPr>
          <a:xfrm>
            <a:off x="6184215" y="6461218"/>
            <a:ext cx="1051891" cy="646331"/>
          </a:xfrm>
          <a:prstGeom prst="rect">
            <a:avLst/>
          </a:prstGeom>
          <a:noFill/>
        </p:spPr>
        <p:txBody>
          <a:bodyPr wrap="none" rtlCol="0">
            <a:spAutoFit/>
          </a:bodyPr>
          <a:lstStyle/>
          <a:p>
            <a:r>
              <a:rPr lang="en-GB" dirty="0"/>
              <a:t>Figure 4</a:t>
            </a:r>
          </a:p>
          <a:p>
            <a:endParaRPr lang="en-GB" dirty="0"/>
          </a:p>
        </p:txBody>
      </p:sp>
      <p:sp>
        <p:nvSpPr>
          <p:cNvPr id="40" name="TextBox 39">
            <a:extLst>
              <a:ext uri="{FF2B5EF4-FFF2-40B4-BE49-F238E27FC236}">
                <a16:creationId xmlns:a16="http://schemas.microsoft.com/office/drawing/2014/main" id="{176E7539-85AD-4D1C-B935-B124BA204B6D}"/>
              </a:ext>
            </a:extLst>
          </p:cNvPr>
          <p:cNvSpPr txBox="1"/>
          <p:nvPr/>
        </p:nvSpPr>
        <p:spPr>
          <a:xfrm>
            <a:off x="9866104" y="3084048"/>
            <a:ext cx="1051891" cy="646331"/>
          </a:xfrm>
          <a:prstGeom prst="rect">
            <a:avLst/>
          </a:prstGeom>
          <a:noFill/>
        </p:spPr>
        <p:txBody>
          <a:bodyPr wrap="none" rtlCol="0">
            <a:spAutoFit/>
          </a:bodyPr>
          <a:lstStyle/>
          <a:p>
            <a:r>
              <a:rPr lang="en-GB" dirty="0"/>
              <a:t>Figure 5</a:t>
            </a:r>
          </a:p>
          <a:p>
            <a:endParaRPr lang="en-GB" dirty="0"/>
          </a:p>
        </p:txBody>
      </p:sp>
    </p:spTree>
    <p:extLst>
      <p:ext uri="{BB962C8B-B14F-4D97-AF65-F5344CB8AC3E}">
        <p14:creationId xmlns:p14="http://schemas.microsoft.com/office/powerpoint/2010/main" val="1709218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B5011-F634-4377-813D-AF39FC5D7FED}"/>
              </a:ext>
            </a:extLst>
          </p:cNvPr>
          <p:cNvSpPr>
            <a:spLocks noGrp="1"/>
          </p:cNvSpPr>
          <p:nvPr>
            <p:ph type="title"/>
          </p:nvPr>
        </p:nvSpPr>
        <p:spPr>
          <a:xfrm>
            <a:off x="643191" y="609600"/>
            <a:ext cx="6573685" cy="1905000"/>
          </a:xfrm>
        </p:spPr>
        <p:txBody>
          <a:bodyPr>
            <a:normAutofit/>
          </a:bodyPr>
          <a:lstStyle/>
          <a:p>
            <a:r>
              <a:rPr lang="en-GB" dirty="0"/>
              <a:t>Characters that will last forever</a:t>
            </a:r>
          </a:p>
        </p:txBody>
      </p:sp>
      <p:sp>
        <p:nvSpPr>
          <p:cNvPr id="9" name="Content Placeholder 8">
            <a:extLst>
              <a:ext uri="{FF2B5EF4-FFF2-40B4-BE49-F238E27FC236}">
                <a16:creationId xmlns:a16="http://schemas.microsoft.com/office/drawing/2014/main" id="{A3C423A0-F439-49E4-B143-1B5D4A4553E3}"/>
              </a:ext>
            </a:extLst>
          </p:cNvPr>
          <p:cNvSpPr>
            <a:spLocks noGrp="1"/>
          </p:cNvSpPr>
          <p:nvPr>
            <p:ph idx="1"/>
          </p:nvPr>
        </p:nvSpPr>
        <p:spPr>
          <a:xfrm>
            <a:off x="643192" y="2666999"/>
            <a:ext cx="6573684" cy="3216276"/>
          </a:xfrm>
        </p:spPr>
        <p:txBody>
          <a:bodyPr anchor="t">
            <a:normAutofit/>
          </a:bodyPr>
          <a:lstStyle/>
          <a:p>
            <a:pPr marL="0" indent="0">
              <a:buNone/>
            </a:pPr>
            <a:r>
              <a:rPr lang="en-US" dirty="0"/>
              <a:t>Heroes fill the scenes of battles and they have some rousing dialogues and beliefs, at a time whilst the morality of the Chinese populace was becoming scrutinized. What other characters to help set an example, coincided extremely well with Hu Jintao’s ‘8 </a:t>
            </a:r>
            <a:r>
              <a:rPr lang="en-GB" dirty="0"/>
              <a:t>honours</a:t>
            </a:r>
            <a:r>
              <a:rPr lang="en-US" dirty="0"/>
              <a:t> and shames’ (Mulvenon.2009)</a:t>
            </a:r>
          </a:p>
        </p:txBody>
      </p:sp>
      <p:pic>
        <p:nvPicPr>
          <p:cNvPr id="5" name="Content Placeholder 4" descr="A picture containing drawing&#10;&#10;Description automatically generated">
            <a:extLst>
              <a:ext uri="{FF2B5EF4-FFF2-40B4-BE49-F238E27FC236}">
                <a16:creationId xmlns:a16="http://schemas.microsoft.com/office/drawing/2014/main" id="{D4B10DF7-0FC6-48C0-8814-6229BDE97F3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70839" y="1003003"/>
            <a:ext cx="3976788" cy="4531952"/>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6" name="TextBox 5">
            <a:extLst>
              <a:ext uri="{FF2B5EF4-FFF2-40B4-BE49-F238E27FC236}">
                <a16:creationId xmlns:a16="http://schemas.microsoft.com/office/drawing/2014/main" id="{ECB81D7E-68C4-4AA1-A299-FE0058BA93AB}"/>
              </a:ext>
            </a:extLst>
          </p:cNvPr>
          <p:cNvSpPr txBox="1"/>
          <p:nvPr/>
        </p:nvSpPr>
        <p:spPr>
          <a:xfrm>
            <a:off x="7740943" y="5545465"/>
            <a:ext cx="3636579" cy="923330"/>
          </a:xfrm>
          <a:prstGeom prst="rect">
            <a:avLst/>
          </a:prstGeom>
          <a:noFill/>
        </p:spPr>
        <p:txBody>
          <a:bodyPr wrap="square" rtlCol="0">
            <a:spAutoFit/>
          </a:bodyPr>
          <a:lstStyle/>
          <a:p>
            <a:r>
              <a:rPr lang="en-GB" dirty="0"/>
              <a:t>Guan Yu, Revered in Confucianism, Buddhism and Daoism</a:t>
            </a:r>
          </a:p>
        </p:txBody>
      </p:sp>
    </p:spTree>
    <p:extLst>
      <p:ext uri="{BB962C8B-B14F-4D97-AF65-F5344CB8AC3E}">
        <p14:creationId xmlns:p14="http://schemas.microsoft.com/office/powerpoint/2010/main" val="23609163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458FF-1D47-4198-ADCE-634F381B0778}"/>
              </a:ext>
            </a:extLst>
          </p:cNvPr>
          <p:cNvSpPr>
            <a:spLocks noGrp="1"/>
          </p:cNvSpPr>
          <p:nvPr>
            <p:ph type="title"/>
          </p:nvPr>
        </p:nvSpPr>
        <p:spPr>
          <a:xfrm>
            <a:off x="438978" y="1542758"/>
            <a:ext cx="5532656" cy="2994247"/>
          </a:xfrm>
        </p:spPr>
        <p:txBody>
          <a:bodyPr>
            <a:normAutofit fontScale="90000"/>
          </a:bodyPr>
          <a:lstStyle/>
          <a:p>
            <a:r>
              <a:rPr lang="en-GB" dirty="0"/>
              <a:t>From </a:t>
            </a:r>
            <a:r>
              <a:rPr lang="en-GB" dirty="0" err="1"/>
              <a:t>Zhuge</a:t>
            </a:r>
            <a:r>
              <a:rPr lang="en-GB" dirty="0"/>
              <a:t> Liang</a:t>
            </a:r>
            <a:br>
              <a:rPr lang="en-GB" dirty="0"/>
            </a:br>
            <a:r>
              <a:rPr lang="en-GB" dirty="0"/>
              <a:t> to </a:t>
            </a:r>
            <a:br>
              <a:rPr lang="en-GB" dirty="0"/>
            </a:br>
            <a:r>
              <a:rPr lang="en-GB" dirty="0"/>
              <a:t>Mao Zedong?</a:t>
            </a:r>
            <a:br>
              <a:rPr lang="en-GB" dirty="0"/>
            </a:br>
            <a:br>
              <a:rPr lang="en-GB" dirty="0"/>
            </a:br>
            <a:r>
              <a:rPr lang="en-GB" dirty="0"/>
              <a:t>Is this of any significance?</a:t>
            </a:r>
            <a:br>
              <a:rPr lang="en-GB" dirty="0"/>
            </a:br>
            <a:endParaRPr lang="en-GB" dirty="0"/>
          </a:p>
        </p:txBody>
      </p:sp>
      <p:pic>
        <p:nvPicPr>
          <p:cNvPr id="10" name="Content Placeholder 9" descr="A close up of a person&#10;&#10;Description automatically generated">
            <a:extLst>
              <a:ext uri="{FF2B5EF4-FFF2-40B4-BE49-F238E27FC236}">
                <a16:creationId xmlns:a16="http://schemas.microsoft.com/office/drawing/2014/main" id="{C775112C-B0E1-4233-A31D-52345606066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872227" y="1630762"/>
            <a:ext cx="2372282" cy="3112031"/>
          </a:xfrm>
        </p:spPr>
      </p:pic>
      <p:pic>
        <p:nvPicPr>
          <p:cNvPr id="6" name="Picture 5">
            <a:extLst>
              <a:ext uri="{FF2B5EF4-FFF2-40B4-BE49-F238E27FC236}">
                <a16:creationId xmlns:a16="http://schemas.microsoft.com/office/drawing/2014/main" id="{E4BD892D-C640-4B5D-BA86-82B6FC7E8685}"/>
              </a:ext>
            </a:extLst>
          </p:cNvPr>
          <p:cNvPicPr>
            <a:picLocks noChangeAspect="1"/>
          </p:cNvPicPr>
          <p:nvPr/>
        </p:nvPicPr>
        <p:blipFill>
          <a:blip r:embed="rId3"/>
          <a:stretch>
            <a:fillRect/>
          </a:stretch>
        </p:blipFill>
        <p:spPr>
          <a:xfrm>
            <a:off x="8244509" y="718722"/>
            <a:ext cx="3733800" cy="5753100"/>
          </a:xfrm>
          <a:prstGeom prst="rect">
            <a:avLst/>
          </a:prstGeom>
        </p:spPr>
      </p:pic>
      <p:sp>
        <p:nvSpPr>
          <p:cNvPr id="7" name="Arrow: Right 6">
            <a:extLst>
              <a:ext uri="{FF2B5EF4-FFF2-40B4-BE49-F238E27FC236}">
                <a16:creationId xmlns:a16="http://schemas.microsoft.com/office/drawing/2014/main" id="{AFEA3020-766F-4DC9-8463-EE29C1A7D6CD}"/>
              </a:ext>
            </a:extLst>
          </p:cNvPr>
          <p:cNvSpPr/>
          <p:nvPr/>
        </p:nvSpPr>
        <p:spPr>
          <a:xfrm>
            <a:off x="5597900" y="5412561"/>
            <a:ext cx="2743200" cy="94848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8DB37181-E26A-4AF4-B7DA-A98CC8BF206F}"/>
              </a:ext>
            </a:extLst>
          </p:cNvPr>
          <p:cNvSpPr txBox="1"/>
          <p:nvPr/>
        </p:nvSpPr>
        <p:spPr>
          <a:xfrm>
            <a:off x="5783359" y="4742794"/>
            <a:ext cx="2372282" cy="923330"/>
          </a:xfrm>
          <a:prstGeom prst="rect">
            <a:avLst/>
          </a:prstGeom>
          <a:noFill/>
        </p:spPr>
        <p:txBody>
          <a:bodyPr wrap="square" rtlCol="0">
            <a:spAutoFit/>
          </a:bodyPr>
          <a:lstStyle/>
          <a:p>
            <a:r>
              <a:rPr lang="en-GB" dirty="0"/>
              <a:t>Since 2011 alone he has portrayed Mao 11 times</a:t>
            </a:r>
          </a:p>
        </p:txBody>
      </p:sp>
    </p:spTree>
    <p:extLst>
      <p:ext uri="{BB962C8B-B14F-4D97-AF65-F5344CB8AC3E}">
        <p14:creationId xmlns:p14="http://schemas.microsoft.com/office/powerpoint/2010/main" val="6290094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C9AB6-EAC3-45D6-8DA9-7C5FC6B5ED7C}"/>
              </a:ext>
            </a:extLst>
          </p:cNvPr>
          <p:cNvSpPr>
            <a:spLocks noGrp="1"/>
          </p:cNvSpPr>
          <p:nvPr>
            <p:ph type="title"/>
          </p:nvPr>
        </p:nvSpPr>
        <p:spPr>
          <a:xfrm>
            <a:off x="1141413" y="609600"/>
            <a:ext cx="9905998" cy="451945"/>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7E6C1A65-CDE4-40C1-B7DF-4776E434CF22}"/>
              </a:ext>
            </a:extLst>
          </p:cNvPr>
          <p:cNvSpPr>
            <a:spLocks noGrp="1"/>
          </p:cNvSpPr>
          <p:nvPr>
            <p:ph idx="1"/>
          </p:nvPr>
        </p:nvSpPr>
        <p:spPr>
          <a:xfrm>
            <a:off x="1067841" y="1219200"/>
            <a:ext cx="9905998" cy="5381298"/>
          </a:xfrm>
        </p:spPr>
        <p:txBody>
          <a:bodyPr>
            <a:normAutofit fontScale="85000" lnSpcReduction="10000"/>
          </a:bodyPr>
          <a:lstStyle/>
          <a:p>
            <a:pPr marL="0" indent="0">
              <a:buNone/>
            </a:pPr>
            <a:r>
              <a:rPr lang="en-GB" dirty="0" err="1">
                <a:effectLst/>
              </a:rPr>
              <a:t>Besio</a:t>
            </a:r>
            <a:r>
              <a:rPr lang="en-GB" dirty="0">
                <a:effectLst/>
              </a:rPr>
              <a:t>, K. and Tung, C., 2007. </a:t>
            </a:r>
            <a:r>
              <a:rPr lang="en-GB" i="1" dirty="0">
                <a:effectLst/>
              </a:rPr>
              <a:t>Three Kingdoms and Chinese Culture, Ch IV</a:t>
            </a:r>
            <a:r>
              <a:rPr lang="en-GB" dirty="0">
                <a:effectLst/>
              </a:rPr>
              <a:t>. Albany: State University of New York Press.</a:t>
            </a:r>
          </a:p>
          <a:p>
            <a:pPr marL="0" indent="0">
              <a:buNone/>
            </a:pPr>
            <a:r>
              <a:rPr lang="en-GB" dirty="0">
                <a:effectLst/>
              </a:rPr>
              <a:t>China.org.cn. 2009. </a:t>
            </a:r>
            <a:r>
              <a:rPr lang="en-GB" i="1" dirty="0">
                <a:effectLst/>
              </a:rPr>
              <a:t>New 'Three Kingdoms', The Most Expensive Of All Time -- </a:t>
            </a:r>
            <a:r>
              <a:rPr lang="en-GB" i="1" dirty="0" err="1">
                <a:effectLst/>
              </a:rPr>
              <a:t>China.Org.Cn</a:t>
            </a:r>
            <a:r>
              <a:rPr lang="en-GB" dirty="0">
                <a:effectLst/>
              </a:rPr>
              <a:t>. [online] Available at: &lt;http://www.china.org.cn/culture/2009-09/27/content_18612367.htm&gt; [Accessed 28 April 2020].</a:t>
            </a:r>
          </a:p>
          <a:p>
            <a:pPr marL="0" indent="0">
              <a:buNone/>
            </a:pPr>
            <a:r>
              <a:rPr lang="en-GB" dirty="0">
                <a:effectLst/>
              </a:rPr>
              <a:t>China.org.cn. 2010. </a:t>
            </a:r>
            <a:r>
              <a:rPr lang="en-GB" i="1" dirty="0">
                <a:effectLst/>
              </a:rPr>
              <a:t>Ancient Classic, Modern Tale - </a:t>
            </a:r>
            <a:r>
              <a:rPr lang="en-GB" i="1" dirty="0" err="1">
                <a:effectLst/>
              </a:rPr>
              <a:t>China.Org.Cn</a:t>
            </a:r>
            <a:r>
              <a:rPr lang="en-GB" dirty="0">
                <a:effectLst/>
              </a:rPr>
              <a:t>. [online] Available at: &lt;http://www.china.org.cn/arts/2010-05/28/content_20136982.htm&gt; </a:t>
            </a:r>
          </a:p>
          <a:p>
            <a:pPr marL="0" indent="0">
              <a:buNone/>
            </a:pPr>
            <a:r>
              <a:rPr lang="en-GB" dirty="0" err="1">
                <a:effectLst/>
              </a:rPr>
              <a:t>Mulvenon</a:t>
            </a:r>
            <a:r>
              <a:rPr lang="en-GB" dirty="0">
                <a:effectLst/>
              </a:rPr>
              <a:t>, J., 2009. </a:t>
            </a:r>
            <a:r>
              <a:rPr lang="en-GB" i="1" dirty="0">
                <a:effectLst/>
              </a:rPr>
              <a:t>Hu Jintao And The “Core Values Of Military Personnel”</a:t>
            </a:r>
            <a:r>
              <a:rPr lang="en-GB" dirty="0">
                <a:effectLst/>
              </a:rPr>
              <a:t>. [</a:t>
            </a:r>
            <a:r>
              <a:rPr lang="en-GB" dirty="0" err="1">
                <a:effectLst/>
              </a:rPr>
              <a:t>ebook</a:t>
            </a:r>
            <a:r>
              <a:rPr lang="en-GB" dirty="0">
                <a:effectLst/>
              </a:rPr>
              <a:t>] China Leadership Monitor. Available at: </a:t>
            </a:r>
            <a:r>
              <a:rPr lang="en-GB" dirty="0">
                <a:effectLst/>
                <a:hlinkClick r:id="rId2"/>
              </a:rPr>
              <a:t>https://media.hoover.org/sites/default/files/documents/CLM28JM.pdf</a:t>
            </a:r>
            <a:endParaRPr lang="en-GB" dirty="0">
              <a:effectLst/>
            </a:endParaRPr>
          </a:p>
          <a:p>
            <a:pPr marL="0" indent="0">
              <a:buNone/>
            </a:pPr>
            <a:r>
              <a:rPr lang="en-GB" dirty="0">
                <a:effectLst/>
              </a:rPr>
              <a:t>Lai, H. and Lu, Y., 2012. </a:t>
            </a:r>
            <a:r>
              <a:rPr lang="en-GB" i="1" dirty="0">
                <a:effectLst/>
              </a:rPr>
              <a:t>China's Soft Power And International Relations</a:t>
            </a:r>
            <a:r>
              <a:rPr lang="en-GB" dirty="0">
                <a:effectLst/>
              </a:rPr>
              <a:t>. London: Routledge.</a:t>
            </a:r>
          </a:p>
          <a:p>
            <a:pPr marL="0" indent="0">
              <a:buNone/>
            </a:pPr>
            <a:r>
              <a:rPr lang="en-GB" dirty="0">
                <a:effectLst/>
              </a:rPr>
              <a:t>South China Morning Post. 2009. </a:t>
            </a:r>
            <a:r>
              <a:rPr lang="en-GB" i="1" dirty="0">
                <a:effectLst/>
              </a:rPr>
              <a:t>Tang </a:t>
            </a:r>
            <a:r>
              <a:rPr lang="en-GB" i="1" dirty="0" err="1">
                <a:effectLst/>
              </a:rPr>
              <a:t>Guoqiang</a:t>
            </a:r>
            <a:r>
              <a:rPr lang="en-GB" dirty="0">
                <a:effectLst/>
              </a:rPr>
              <a:t>. [online] Available at: &lt;https://www.scmp.com/article/668079/tang-guoqiang&gt; </a:t>
            </a:r>
          </a:p>
          <a:p>
            <a:pPr marL="0" indent="0">
              <a:buNone/>
            </a:pPr>
            <a:r>
              <a:rPr lang="en-GB" dirty="0">
                <a:effectLst/>
              </a:rPr>
              <a:t>IMDb. 2020. </a:t>
            </a:r>
            <a:r>
              <a:rPr lang="en-GB" i="1" dirty="0">
                <a:effectLst/>
              </a:rPr>
              <a:t>San Guo - </a:t>
            </a:r>
            <a:r>
              <a:rPr lang="en-GB" i="1" dirty="0" err="1">
                <a:effectLst/>
              </a:rPr>
              <a:t>Imdb</a:t>
            </a:r>
            <a:r>
              <a:rPr lang="en-GB" dirty="0">
                <a:effectLst/>
              </a:rPr>
              <a:t>. [online] Available at: &lt;https://www.imdb.com/title/tt1514753/awards?ref_=tt_ql_op_1&gt; [Accessed 28 April 2020].</a:t>
            </a:r>
          </a:p>
          <a:p>
            <a:pPr marL="0" indent="0">
              <a:buNone/>
            </a:pPr>
            <a:r>
              <a:rPr lang="en-GB" dirty="0">
                <a:effectLst/>
              </a:rPr>
              <a:t>IMDb. 2020. </a:t>
            </a:r>
            <a:r>
              <a:rPr lang="en-GB" i="1" dirty="0">
                <a:effectLst/>
              </a:rPr>
              <a:t>San Guo Yan Yi - </a:t>
            </a:r>
            <a:r>
              <a:rPr lang="en-GB" i="1" dirty="0" err="1">
                <a:effectLst/>
              </a:rPr>
              <a:t>Imdb</a:t>
            </a:r>
            <a:r>
              <a:rPr lang="en-GB" dirty="0">
                <a:effectLst/>
              </a:rPr>
              <a:t>. [online] Available at: &lt;https://www.imdb.com/title/tt0108914/awards?ref_=tt_ql_op_1&gt; </a:t>
            </a:r>
          </a:p>
          <a:p>
            <a:pPr marL="0" indent="0">
              <a:buNone/>
            </a:pPr>
            <a:endParaRPr lang="en-GB" dirty="0"/>
          </a:p>
        </p:txBody>
      </p:sp>
    </p:spTree>
    <p:extLst>
      <p:ext uri="{BB962C8B-B14F-4D97-AF65-F5344CB8AC3E}">
        <p14:creationId xmlns:p14="http://schemas.microsoft.com/office/powerpoint/2010/main" val="556826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650F3-21D9-4BDF-B8B1-29E9B9EFC4E5}"/>
              </a:ext>
            </a:extLst>
          </p:cNvPr>
          <p:cNvSpPr>
            <a:spLocks noGrp="1"/>
          </p:cNvSpPr>
          <p:nvPr>
            <p:ph type="title"/>
          </p:nvPr>
        </p:nvSpPr>
        <p:spPr>
          <a:xfrm>
            <a:off x="838200" y="0"/>
            <a:ext cx="10515600" cy="1325563"/>
          </a:xfrm>
        </p:spPr>
        <p:txBody>
          <a:bodyPr/>
          <a:lstStyle/>
          <a:p>
            <a:r>
              <a:rPr lang="en-GB" dirty="0"/>
              <a:t>Images used</a:t>
            </a:r>
          </a:p>
        </p:txBody>
      </p:sp>
      <p:sp>
        <p:nvSpPr>
          <p:cNvPr id="3" name="Content Placeholder 2">
            <a:extLst>
              <a:ext uri="{FF2B5EF4-FFF2-40B4-BE49-F238E27FC236}">
                <a16:creationId xmlns:a16="http://schemas.microsoft.com/office/drawing/2014/main" id="{F38FD07B-1A2C-499B-B597-672A3A239ABE}"/>
              </a:ext>
            </a:extLst>
          </p:cNvPr>
          <p:cNvSpPr>
            <a:spLocks noGrp="1"/>
          </p:cNvSpPr>
          <p:nvPr>
            <p:ph idx="1"/>
          </p:nvPr>
        </p:nvSpPr>
        <p:spPr>
          <a:xfrm>
            <a:off x="838200" y="1166648"/>
            <a:ext cx="10515600" cy="5326227"/>
          </a:xfrm>
        </p:spPr>
        <p:txBody>
          <a:bodyPr>
            <a:normAutofit fontScale="92500" lnSpcReduction="20000"/>
          </a:bodyPr>
          <a:lstStyle/>
          <a:p>
            <a:pPr marL="0" indent="0">
              <a:buNone/>
            </a:pPr>
            <a:r>
              <a:rPr lang="en-GB" dirty="0"/>
              <a:t>Figure 1: IMDb Awards List for San Guo </a:t>
            </a:r>
            <a:r>
              <a:rPr lang="en-GB" dirty="0" err="1"/>
              <a:t>Yanyi</a:t>
            </a:r>
            <a:r>
              <a:rPr lang="en-GB" dirty="0"/>
              <a:t> 1994</a:t>
            </a:r>
          </a:p>
          <a:p>
            <a:pPr marL="0" indent="0">
              <a:buNone/>
            </a:pPr>
            <a:r>
              <a:rPr lang="en-GB" dirty="0">
                <a:effectLst/>
              </a:rPr>
              <a:t>IMDb. 2020. </a:t>
            </a:r>
            <a:r>
              <a:rPr lang="en-GB" i="1" dirty="0">
                <a:effectLst/>
              </a:rPr>
              <a:t>San Guo Yan Yi - </a:t>
            </a:r>
            <a:r>
              <a:rPr lang="en-GB" i="1" dirty="0" err="1">
                <a:effectLst/>
              </a:rPr>
              <a:t>Imdb</a:t>
            </a:r>
            <a:r>
              <a:rPr lang="en-GB" dirty="0">
                <a:effectLst/>
              </a:rPr>
              <a:t>. [online] Available at: &lt;https://www.imdb.com/title/tt0108914/awards?ref_=tt_ql_op_1&gt; [Accessed 28 April 2020].</a:t>
            </a:r>
            <a:endParaRPr lang="en-GB" dirty="0"/>
          </a:p>
          <a:p>
            <a:pPr marL="0" indent="0">
              <a:buNone/>
            </a:pPr>
            <a:r>
              <a:rPr lang="en-GB" dirty="0"/>
              <a:t>SY / CC BY-SA (</a:t>
            </a:r>
            <a:r>
              <a:rPr lang="en-GB" dirty="0">
                <a:hlinkClick r:id="rId2"/>
              </a:rPr>
              <a:t>https://creativecommons.org/licenses/by-sa/4.0</a:t>
            </a:r>
            <a:r>
              <a:rPr lang="en-GB" dirty="0"/>
              <a:t>)</a:t>
            </a:r>
          </a:p>
          <a:p>
            <a:pPr marL="0" indent="0">
              <a:buNone/>
            </a:pPr>
            <a:r>
              <a:rPr lang="en-GB" dirty="0"/>
              <a:t>Figure 2: Mao Zedong. </a:t>
            </a:r>
          </a:p>
          <a:p>
            <a:pPr marL="0" indent="0">
              <a:buNone/>
            </a:pPr>
            <a:r>
              <a:rPr lang="en-GB" dirty="0"/>
              <a:t>Figure 3: Hu Jintao </a:t>
            </a:r>
          </a:p>
          <a:p>
            <a:pPr marL="0" indent="0">
              <a:buNone/>
            </a:pPr>
            <a:r>
              <a:rPr lang="nb-NO" dirty="0"/>
              <a:t>HELENE C. STIKKEL / Public domain</a:t>
            </a:r>
          </a:p>
          <a:p>
            <a:pPr marL="0" indent="0">
              <a:buNone/>
            </a:pPr>
            <a:r>
              <a:rPr lang="nb-NO" dirty="0"/>
              <a:t>Figure 4: Jiang Zemin </a:t>
            </a:r>
          </a:p>
          <a:p>
            <a:pPr marL="0" indent="0">
              <a:buNone/>
            </a:pPr>
            <a:r>
              <a:rPr lang="pl-PL" dirty="0"/>
              <a:t>Kremlin.ru / CC BY (</a:t>
            </a:r>
            <a:r>
              <a:rPr lang="pl-PL" dirty="0">
                <a:hlinkClick r:id="rId3"/>
              </a:rPr>
              <a:t>https://creativecommons.org/licenses/by/3.0</a:t>
            </a:r>
            <a:r>
              <a:rPr lang="pl-PL" dirty="0"/>
              <a:t>)</a:t>
            </a:r>
            <a:endParaRPr lang="en-GB" dirty="0"/>
          </a:p>
          <a:p>
            <a:pPr marL="0" indent="0">
              <a:buNone/>
            </a:pPr>
            <a:r>
              <a:rPr lang="en-GB" dirty="0"/>
              <a:t>Figure 5: Deng Xiaoping</a:t>
            </a:r>
          </a:p>
          <a:p>
            <a:pPr marL="0" indent="0">
              <a:buNone/>
            </a:pPr>
            <a:r>
              <a:rPr lang="en-GB" dirty="0"/>
              <a:t>Figure 6: Box Art for DVD Boxset of “</a:t>
            </a:r>
            <a:r>
              <a:rPr lang="en-GB" i="1" dirty="0" err="1"/>
              <a:t>Sānguó</a:t>
            </a:r>
            <a:r>
              <a:rPr lang="en-GB" i="1" dirty="0"/>
              <a:t> </a:t>
            </a:r>
            <a:r>
              <a:rPr lang="en-GB" i="1" dirty="0" err="1"/>
              <a:t>Yǎnyì</a:t>
            </a:r>
            <a:r>
              <a:rPr lang="en-GB" i="1" dirty="0"/>
              <a:t>”</a:t>
            </a:r>
          </a:p>
          <a:p>
            <a:pPr marL="0" indent="0">
              <a:buNone/>
            </a:pPr>
            <a:r>
              <a:rPr lang="en-GB" i="1" dirty="0"/>
              <a:t>Figure 7: </a:t>
            </a:r>
            <a:r>
              <a:rPr lang="en-GB" i="1" dirty="0" err="1"/>
              <a:t>Guoqiang</a:t>
            </a:r>
            <a:r>
              <a:rPr lang="en-GB" i="1" dirty="0"/>
              <a:t> Tang as </a:t>
            </a:r>
            <a:r>
              <a:rPr lang="en-GB" i="1" dirty="0" err="1"/>
              <a:t>Zuge</a:t>
            </a:r>
            <a:r>
              <a:rPr lang="en-GB" i="1" dirty="0"/>
              <a:t> Liang</a:t>
            </a:r>
          </a:p>
          <a:p>
            <a:pPr marL="0" indent="0">
              <a:buNone/>
            </a:pPr>
            <a:r>
              <a:rPr lang="en-GB" dirty="0">
                <a:effectLst/>
              </a:rPr>
              <a:t>Hkcinemagic.com. 2020. </a:t>
            </a:r>
            <a:r>
              <a:rPr lang="en-GB" i="1" dirty="0">
                <a:effectLst/>
              </a:rPr>
              <a:t>Hong Kong </a:t>
            </a:r>
            <a:r>
              <a:rPr lang="en-GB" i="1" dirty="0" err="1">
                <a:effectLst/>
              </a:rPr>
              <a:t>Cinemagic</a:t>
            </a:r>
            <a:r>
              <a:rPr lang="en-GB" i="1" dirty="0">
                <a:effectLst/>
              </a:rPr>
              <a:t> - Gallery Tang Guo </a:t>
            </a:r>
            <a:r>
              <a:rPr lang="en-GB" i="1" dirty="0" err="1">
                <a:effectLst/>
              </a:rPr>
              <a:t>Qiang</a:t>
            </a:r>
            <a:r>
              <a:rPr lang="en-GB" dirty="0">
                <a:effectLst/>
              </a:rPr>
              <a:t>. [online] Available at: &lt;http://www.hkcinemagic.com/en/gallery.asp?pid=14750&amp;id=51688&gt; [Accessed 28 April 2020].</a:t>
            </a:r>
            <a:endParaRPr lang="en-GB" dirty="0"/>
          </a:p>
        </p:txBody>
      </p:sp>
    </p:spTree>
    <p:extLst>
      <p:ext uri="{BB962C8B-B14F-4D97-AF65-F5344CB8AC3E}">
        <p14:creationId xmlns:p14="http://schemas.microsoft.com/office/powerpoint/2010/main" val="5763892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TotalTime>
  <Words>818</Words>
  <Application>Microsoft Office PowerPoint</Application>
  <PresentationFormat>Widescreen</PresentationFormat>
  <Paragraphs>48</Paragraphs>
  <Slides>7</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Century Gothic</vt:lpstr>
      <vt:lpstr>Mesh</vt:lpstr>
      <vt:lpstr>‘Romance of The Three Kingdoms’ Through Chinese Television</vt:lpstr>
      <vt:lpstr>Critical Acclaim But why?</vt:lpstr>
      <vt:lpstr>PowerPoint Presentation</vt:lpstr>
      <vt:lpstr>Characters that will last forever</vt:lpstr>
      <vt:lpstr>From Zhuge Liang  to  Mao Zedong?  Is this of any significance? </vt:lpstr>
      <vt:lpstr>References</vt:lpstr>
      <vt:lpstr>Images used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‘Romance of The Three Kingdoms’ Through Chinese Television</dc:title>
  <dc:creator>Ant Mc</dc:creator>
  <cp:lastModifiedBy>Ant Mc</cp:lastModifiedBy>
  <cp:revision>5</cp:revision>
  <dcterms:created xsi:type="dcterms:W3CDTF">2020-04-28T21:06:30Z</dcterms:created>
  <dcterms:modified xsi:type="dcterms:W3CDTF">2020-04-28T21:47:42Z</dcterms:modified>
</cp:coreProperties>
</file>