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4"/>
  </p:sldMasterIdLst>
  <p:notesMasterIdLst>
    <p:notesMasterId r:id="rId25"/>
  </p:notesMasterIdLst>
  <p:sldIdLst>
    <p:sldId id="256" r:id="rId5"/>
    <p:sldId id="268" r:id="rId6"/>
    <p:sldId id="269" r:id="rId7"/>
    <p:sldId id="290" r:id="rId8"/>
    <p:sldId id="272" r:id="rId9"/>
    <p:sldId id="275" r:id="rId10"/>
    <p:sldId id="273" r:id="rId11"/>
    <p:sldId id="276" r:id="rId12"/>
    <p:sldId id="274" r:id="rId13"/>
    <p:sldId id="277" r:id="rId14"/>
    <p:sldId id="291" r:id="rId15"/>
    <p:sldId id="293" r:id="rId16"/>
    <p:sldId id="294" r:id="rId17"/>
    <p:sldId id="282" r:id="rId18"/>
    <p:sldId id="299" r:id="rId19"/>
    <p:sldId id="278" r:id="rId20"/>
    <p:sldId id="295" r:id="rId21"/>
    <p:sldId id="296" r:id="rId22"/>
    <p:sldId id="297" r:id="rId23"/>
    <p:sldId id="29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050" autoAdjust="0"/>
  </p:normalViewPr>
  <p:slideViewPr>
    <p:cSldViewPr snapToGrid="0">
      <p:cViewPr varScale="1">
        <p:scale>
          <a:sx n="70" d="100"/>
          <a:sy n="70" d="100"/>
        </p:scale>
        <p:origin x="738" y="60"/>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6F2E2C-EB96-492F-B000-3229F7A91BF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20BC495-C20E-47CD-B6C9-1FB2AA5F68FB}">
      <dgm:prSet custT="1"/>
      <dgm:spPr/>
      <dgm:t>
        <a:bodyPr/>
        <a:lstStyle/>
        <a:p>
          <a:r>
            <a:rPr lang="en-GB" sz="1600" b="1" i="0" dirty="0"/>
            <a:t>Radioactive Fallout: </a:t>
          </a:r>
          <a:r>
            <a:rPr lang="en-GB" sz="1600" i="0" dirty="0"/>
            <a:t>150,000 square kilometres of Belarus, Russia, and Ukraine were contaminated, spreading up to 500 kilometres north of the plant. </a:t>
          </a:r>
        </a:p>
        <a:p>
          <a:endParaRPr lang="en-GB" sz="1600" i="0" dirty="0"/>
        </a:p>
        <a:p>
          <a:r>
            <a:rPr lang="en-GB" sz="1600" i="0" dirty="0"/>
            <a:t>Radioactive fallout affected much of the northern hemisphere, though the released quantities were often low </a:t>
          </a:r>
          <a:r>
            <a:rPr lang="en-GB" sz="1200" i="0" dirty="0"/>
            <a:t>(IAEA, 2024).</a:t>
          </a:r>
          <a:endParaRPr lang="en-US" sz="1200" dirty="0"/>
        </a:p>
      </dgm:t>
    </dgm:pt>
    <dgm:pt modelId="{D59461EF-2072-4A2B-BBBD-262E5DC747DC}" type="parTrans" cxnId="{F45B4900-EA37-4F52-95FA-41E99E811839}">
      <dgm:prSet/>
      <dgm:spPr/>
      <dgm:t>
        <a:bodyPr/>
        <a:lstStyle/>
        <a:p>
          <a:endParaRPr lang="en-US"/>
        </a:p>
      </dgm:t>
    </dgm:pt>
    <dgm:pt modelId="{7CE15D01-1869-4702-861F-6A7169C287AF}" type="sibTrans" cxnId="{F45B4900-EA37-4F52-95FA-41E99E811839}">
      <dgm:prSet/>
      <dgm:spPr/>
      <dgm:t>
        <a:bodyPr/>
        <a:lstStyle/>
        <a:p>
          <a:endParaRPr lang="en-US"/>
        </a:p>
      </dgm:t>
    </dgm:pt>
    <dgm:pt modelId="{D4DE2DDD-BA4D-4617-87FF-B1C1D7DDD468}">
      <dgm:prSet custT="1"/>
      <dgm:spPr/>
      <dgm:t>
        <a:bodyPr/>
        <a:lstStyle/>
        <a:p>
          <a:endParaRPr lang="en-GB" sz="1600" b="1" dirty="0"/>
        </a:p>
        <a:p>
          <a:r>
            <a:rPr lang="en-GB" sz="1600" b="1" dirty="0"/>
            <a:t>UK</a:t>
          </a:r>
          <a:r>
            <a:rPr lang="en-GB" sz="1600" dirty="0"/>
            <a:t>: </a:t>
          </a:r>
          <a:r>
            <a:rPr lang="en-GB" sz="1600" b="0" i="0" dirty="0"/>
            <a:t>The government placed restrictions on sheep farming on 10,000 farms, including 334 in North Wales, due to concerns about radioactive material in the grass </a:t>
          </a:r>
          <a:r>
            <a:rPr lang="en-GB" sz="1200" b="0" i="0" dirty="0"/>
            <a:t>(O’Keeffe and Burrows, n.d.; BBC, 2012).</a:t>
          </a:r>
          <a:endParaRPr lang="en-US" sz="1200" dirty="0"/>
        </a:p>
      </dgm:t>
    </dgm:pt>
    <dgm:pt modelId="{290B2FB8-F268-4E8E-B2FD-3C5C58FA9F41}" type="parTrans" cxnId="{CD3A8F4B-234A-4DF3-9FE6-5F20790CA144}">
      <dgm:prSet/>
      <dgm:spPr/>
      <dgm:t>
        <a:bodyPr/>
        <a:lstStyle/>
        <a:p>
          <a:endParaRPr lang="en-US"/>
        </a:p>
      </dgm:t>
    </dgm:pt>
    <dgm:pt modelId="{417B00F6-F07A-4C9F-A50C-541AE640F6B1}" type="sibTrans" cxnId="{CD3A8F4B-234A-4DF3-9FE6-5F20790CA144}">
      <dgm:prSet/>
      <dgm:spPr/>
      <dgm:t>
        <a:bodyPr/>
        <a:lstStyle/>
        <a:p>
          <a:endParaRPr lang="en-US"/>
        </a:p>
      </dgm:t>
    </dgm:pt>
    <dgm:pt modelId="{ED3B9528-84EB-4A97-B947-3F9C90C5DE1E}">
      <dgm:prSet custT="1"/>
      <dgm:spPr/>
      <dgm:t>
        <a:bodyPr/>
        <a:lstStyle/>
        <a:p>
          <a:endParaRPr lang="en-GB" sz="1600" b="1" i="0" dirty="0"/>
        </a:p>
        <a:p>
          <a:r>
            <a:rPr lang="en-GB" sz="1600" b="1" i="0" dirty="0"/>
            <a:t>Restrictions</a:t>
          </a:r>
          <a:r>
            <a:rPr lang="en-GB" sz="1600" i="0" dirty="0"/>
            <a:t> on hundreds of Welsh and Cumbrian sheep farms were finally lifted in 2012 </a:t>
          </a:r>
          <a:r>
            <a:rPr lang="en-GB" sz="1200" b="1" i="0" dirty="0"/>
            <a:t>(</a:t>
          </a:r>
          <a:r>
            <a:rPr lang="en-GB" sz="1200" b="0" i="0" dirty="0"/>
            <a:t>O’Keeffe and Burrows, n.d.; BBC, 2012).</a:t>
          </a:r>
          <a:endParaRPr lang="en-US" sz="1200" dirty="0"/>
        </a:p>
      </dgm:t>
    </dgm:pt>
    <dgm:pt modelId="{2A966416-1D9F-431B-B7A1-4F30E7252037}" type="parTrans" cxnId="{85164E63-6FD4-4462-9F6C-0C721BD140C3}">
      <dgm:prSet/>
      <dgm:spPr/>
      <dgm:t>
        <a:bodyPr/>
        <a:lstStyle/>
        <a:p>
          <a:endParaRPr lang="en-US"/>
        </a:p>
      </dgm:t>
    </dgm:pt>
    <dgm:pt modelId="{89E1F77A-239E-4876-B868-D988581E33B7}" type="sibTrans" cxnId="{85164E63-6FD4-4462-9F6C-0C721BD140C3}">
      <dgm:prSet/>
      <dgm:spPr/>
      <dgm:t>
        <a:bodyPr/>
        <a:lstStyle/>
        <a:p>
          <a:endParaRPr lang="en-US"/>
        </a:p>
      </dgm:t>
    </dgm:pt>
    <dgm:pt modelId="{9C2A9C3A-BC4D-4017-BE13-DDACC888EE42}" type="pres">
      <dgm:prSet presAssocID="{B96F2E2C-EB96-492F-B000-3229F7A91BF6}" presName="vert0" presStyleCnt="0">
        <dgm:presLayoutVars>
          <dgm:dir/>
          <dgm:animOne val="branch"/>
          <dgm:animLvl val="lvl"/>
        </dgm:presLayoutVars>
      </dgm:prSet>
      <dgm:spPr/>
    </dgm:pt>
    <dgm:pt modelId="{3D256C41-081C-4BC3-88EA-FD2BC2D545C6}" type="pres">
      <dgm:prSet presAssocID="{B20BC495-C20E-47CD-B6C9-1FB2AA5F68FB}" presName="thickLine" presStyleLbl="alignNode1" presStyleIdx="0" presStyleCnt="3"/>
      <dgm:spPr/>
    </dgm:pt>
    <dgm:pt modelId="{3AB3A81F-0655-4CE1-8C64-3332C5F7755E}" type="pres">
      <dgm:prSet presAssocID="{B20BC495-C20E-47CD-B6C9-1FB2AA5F68FB}" presName="horz1" presStyleCnt="0"/>
      <dgm:spPr/>
    </dgm:pt>
    <dgm:pt modelId="{6822E613-C4A3-4068-9D1A-F81457FC088B}" type="pres">
      <dgm:prSet presAssocID="{B20BC495-C20E-47CD-B6C9-1FB2AA5F68FB}" presName="tx1" presStyleLbl="revTx" presStyleIdx="0" presStyleCnt="3"/>
      <dgm:spPr/>
    </dgm:pt>
    <dgm:pt modelId="{E931EB3E-A53B-4B6D-8F9A-DB62B7B7BCE3}" type="pres">
      <dgm:prSet presAssocID="{B20BC495-C20E-47CD-B6C9-1FB2AA5F68FB}" presName="vert1" presStyleCnt="0"/>
      <dgm:spPr/>
    </dgm:pt>
    <dgm:pt modelId="{4BA93850-04F1-40D2-97C2-AD696F07584A}" type="pres">
      <dgm:prSet presAssocID="{D4DE2DDD-BA4D-4617-87FF-B1C1D7DDD468}" presName="thickLine" presStyleLbl="alignNode1" presStyleIdx="1" presStyleCnt="3"/>
      <dgm:spPr/>
    </dgm:pt>
    <dgm:pt modelId="{6F923721-0667-445D-B9AC-5E5EED649DFF}" type="pres">
      <dgm:prSet presAssocID="{D4DE2DDD-BA4D-4617-87FF-B1C1D7DDD468}" presName="horz1" presStyleCnt="0"/>
      <dgm:spPr/>
    </dgm:pt>
    <dgm:pt modelId="{2F5DC0ED-13C5-405C-A6FC-00EE5E336E95}" type="pres">
      <dgm:prSet presAssocID="{D4DE2DDD-BA4D-4617-87FF-B1C1D7DDD468}" presName="tx1" presStyleLbl="revTx" presStyleIdx="1" presStyleCnt="3"/>
      <dgm:spPr/>
    </dgm:pt>
    <dgm:pt modelId="{5FF41385-31B6-4CC3-A554-E30119C1F78D}" type="pres">
      <dgm:prSet presAssocID="{D4DE2DDD-BA4D-4617-87FF-B1C1D7DDD468}" presName="vert1" presStyleCnt="0"/>
      <dgm:spPr/>
    </dgm:pt>
    <dgm:pt modelId="{F2D87F4F-4FD2-49B4-9EB4-2CCADB752E70}" type="pres">
      <dgm:prSet presAssocID="{ED3B9528-84EB-4A97-B947-3F9C90C5DE1E}" presName="thickLine" presStyleLbl="alignNode1" presStyleIdx="2" presStyleCnt="3"/>
      <dgm:spPr/>
    </dgm:pt>
    <dgm:pt modelId="{751B1B7E-663A-4FCE-AF10-6A6C7C32730B}" type="pres">
      <dgm:prSet presAssocID="{ED3B9528-84EB-4A97-B947-3F9C90C5DE1E}" presName="horz1" presStyleCnt="0"/>
      <dgm:spPr/>
    </dgm:pt>
    <dgm:pt modelId="{712A4286-5762-408A-8F2A-2DCC7A626F28}" type="pres">
      <dgm:prSet presAssocID="{ED3B9528-84EB-4A97-B947-3F9C90C5DE1E}" presName="tx1" presStyleLbl="revTx" presStyleIdx="2" presStyleCnt="3"/>
      <dgm:spPr/>
    </dgm:pt>
    <dgm:pt modelId="{B21D2B07-A3AD-44CC-BC03-E951A9B1B6A8}" type="pres">
      <dgm:prSet presAssocID="{ED3B9528-84EB-4A97-B947-3F9C90C5DE1E}" presName="vert1" presStyleCnt="0"/>
      <dgm:spPr/>
    </dgm:pt>
  </dgm:ptLst>
  <dgm:cxnLst>
    <dgm:cxn modelId="{F45B4900-EA37-4F52-95FA-41E99E811839}" srcId="{B96F2E2C-EB96-492F-B000-3229F7A91BF6}" destId="{B20BC495-C20E-47CD-B6C9-1FB2AA5F68FB}" srcOrd="0" destOrd="0" parTransId="{D59461EF-2072-4A2B-BBBD-262E5DC747DC}" sibTransId="{7CE15D01-1869-4702-861F-6A7169C287AF}"/>
    <dgm:cxn modelId="{85164E63-6FD4-4462-9F6C-0C721BD140C3}" srcId="{B96F2E2C-EB96-492F-B000-3229F7A91BF6}" destId="{ED3B9528-84EB-4A97-B947-3F9C90C5DE1E}" srcOrd="2" destOrd="0" parTransId="{2A966416-1D9F-431B-B7A1-4F30E7252037}" sibTransId="{89E1F77A-239E-4876-B868-D988581E33B7}"/>
    <dgm:cxn modelId="{CD3A8F4B-234A-4DF3-9FE6-5F20790CA144}" srcId="{B96F2E2C-EB96-492F-B000-3229F7A91BF6}" destId="{D4DE2DDD-BA4D-4617-87FF-B1C1D7DDD468}" srcOrd="1" destOrd="0" parTransId="{290B2FB8-F268-4E8E-B2FD-3C5C58FA9F41}" sibTransId="{417B00F6-F07A-4C9F-A50C-541AE640F6B1}"/>
    <dgm:cxn modelId="{B8F82982-F153-4A88-A298-FB08FB477B2B}" type="presOf" srcId="{ED3B9528-84EB-4A97-B947-3F9C90C5DE1E}" destId="{712A4286-5762-408A-8F2A-2DCC7A626F28}" srcOrd="0" destOrd="0" presId="urn:microsoft.com/office/officeart/2008/layout/LinedList"/>
    <dgm:cxn modelId="{3D4CA482-D8AD-4BDA-B14B-9FEF16CBD441}" type="presOf" srcId="{D4DE2DDD-BA4D-4617-87FF-B1C1D7DDD468}" destId="{2F5DC0ED-13C5-405C-A6FC-00EE5E336E95}" srcOrd="0" destOrd="0" presId="urn:microsoft.com/office/officeart/2008/layout/LinedList"/>
    <dgm:cxn modelId="{4E334199-AA5E-4771-85CA-D07A41B91A95}" type="presOf" srcId="{B20BC495-C20E-47CD-B6C9-1FB2AA5F68FB}" destId="{6822E613-C4A3-4068-9D1A-F81457FC088B}" srcOrd="0" destOrd="0" presId="urn:microsoft.com/office/officeart/2008/layout/LinedList"/>
    <dgm:cxn modelId="{28749DD8-EB50-4A31-BF62-677844BE46ED}" type="presOf" srcId="{B96F2E2C-EB96-492F-B000-3229F7A91BF6}" destId="{9C2A9C3A-BC4D-4017-BE13-DDACC888EE42}" srcOrd="0" destOrd="0" presId="urn:microsoft.com/office/officeart/2008/layout/LinedList"/>
    <dgm:cxn modelId="{3505763F-8AC6-48A8-AE3D-65B9192C5C6D}" type="presParOf" srcId="{9C2A9C3A-BC4D-4017-BE13-DDACC888EE42}" destId="{3D256C41-081C-4BC3-88EA-FD2BC2D545C6}" srcOrd="0" destOrd="0" presId="urn:microsoft.com/office/officeart/2008/layout/LinedList"/>
    <dgm:cxn modelId="{8BAD8DEE-CFB2-4280-BCAC-7693F535DDA8}" type="presParOf" srcId="{9C2A9C3A-BC4D-4017-BE13-DDACC888EE42}" destId="{3AB3A81F-0655-4CE1-8C64-3332C5F7755E}" srcOrd="1" destOrd="0" presId="urn:microsoft.com/office/officeart/2008/layout/LinedList"/>
    <dgm:cxn modelId="{94D1678E-789A-4C6D-A66B-06DFA058D15B}" type="presParOf" srcId="{3AB3A81F-0655-4CE1-8C64-3332C5F7755E}" destId="{6822E613-C4A3-4068-9D1A-F81457FC088B}" srcOrd="0" destOrd="0" presId="urn:microsoft.com/office/officeart/2008/layout/LinedList"/>
    <dgm:cxn modelId="{68EF83B5-66D7-4ED0-B86A-30DBAED61A21}" type="presParOf" srcId="{3AB3A81F-0655-4CE1-8C64-3332C5F7755E}" destId="{E931EB3E-A53B-4B6D-8F9A-DB62B7B7BCE3}" srcOrd="1" destOrd="0" presId="urn:microsoft.com/office/officeart/2008/layout/LinedList"/>
    <dgm:cxn modelId="{6CDCB29B-7088-4B78-B4E2-BA2FCA777D60}" type="presParOf" srcId="{9C2A9C3A-BC4D-4017-BE13-DDACC888EE42}" destId="{4BA93850-04F1-40D2-97C2-AD696F07584A}" srcOrd="2" destOrd="0" presId="urn:microsoft.com/office/officeart/2008/layout/LinedList"/>
    <dgm:cxn modelId="{256EAE26-DB5D-4CC7-9740-72286BA0408F}" type="presParOf" srcId="{9C2A9C3A-BC4D-4017-BE13-DDACC888EE42}" destId="{6F923721-0667-445D-B9AC-5E5EED649DFF}" srcOrd="3" destOrd="0" presId="urn:microsoft.com/office/officeart/2008/layout/LinedList"/>
    <dgm:cxn modelId="{AEBFFDE0-A772-4616-A849-EDA488D5E321}" type="presParOf" srcId="{6F923721-0667-445D-B9AC-5E5EED649DFF}" destId="{2F5DC0ED-13C5-405C-A6FC-00EE5E336E95}" srcOrd="0" destOrd="0" presId="urn:microsoft.com/office/officeart/2008/layout/LinedList"/>
    <dgm:cxn modelId="{BB3505F8-6497-46FC-B0B0-09B2BEAABC83}" type="presParOf" srcId="{6F923721-0667-445D-B9AC-5E5EED649DFF}" destId="{5FF41385-31B6-4CC3-A554-E30119C1F78D}" srcOrd="1" destOrd="0" presId="urn:microsoft.com/office/officeart/2008/layout/LinedList"/>
    <dgm:cxn modelId="{933C0267-89D5-43A0-AF4B-1180E0181F4E}" type="presParOf" srcId="{9C2A9C3A-BC4D-4017-BE13-DDACC888EE42}" destId="{F2D87F4F-4FD2-49B4-9EB4-2CCADB752E70}" srcOrd="4" destOrd="0" presId="urn:microsoft.com/office/officeart/2008/layout/LinedList"/>
    <dgm:cxn modelId="{BE60E300-F133-4C7F-BF14-A7FB75FDB013}" type="presParOf" srcId="{9C2A9C3A-BC4D-4017-BE13-DDACC888EE42}" destId="{751B1B7E-663A-4FCE-AF10-6A6C7C32730B}" srcOrd="5" destOrd="0" presId="urn:microsoft.com/office/officeart/2008/layout/LinedList"/>
    <dgm:cxn modelId="{3C6834E2-CF00-47EF-A5AF-427CD18706DC}" type="presParOf" srcId="{751B1B7E-663A-4FCE-AF10-6A6C7C32730B}" destId="{712A4286-5762-408A-8F2A-2DCC7A626F28}" srcOrd="0" destOrd="0" presId="urn:microsoft.com/office/officeart/2008/layout/LinedList"/>
    <dgm:cxn modelId="{CC998A83-45EC-43C3-9CCF-D642AD2A69F0}" type="presParOf" srcId="{751B1B7E-663A-4FCE-AF10-6A6C7C32730B}" destId="{B21D2B07-A3AD-44CC-BC03-E951A9B1B6A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256C41-081C-4BC3-88EA-FD2BC2D545C6}">
      <dsp:nvSpPr>
        <dsp:cNvPr id="0" name=""/>
        <dsp:cNvSpPr/>
      </dsp:nvSpPr>
      <dsp:spPr>
        <a:xfrm>
          <a:off x="0" y="2720"/>
          <a:ext cx="687877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22E613-C4A3-4068-9D1A-F81457FC088B}">
      <dsp:nvSpPr>
        <dsp:cNvPr id="0" name=""/>
        <dsp:cNvSpPr/>
      </dsp:nvSpPr>
      <dsp:spPr>
        <a:xfrm>
          <a:off x="0" y="2720"/>
          <a:ext cx="6878779" cy="1855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i="0" kern="1200" dirty="0"/>
            <a:t>Radioactive Fallout: </a:t>
          </a:r>
          <a:r>
            <a:rPr lang="en-GB" sz="1600" i="0" kern="1200" dirty="0"/>
            <a:t>150,000 square kilometres of Belarus, Russia, and Ukraine were contaminated, spreading up to 500 kilometres north of the plant. </a:t>
          </a:r>
        </a:p>
        <a:p>
          <a:pPr marL="0" lvl="0" indent="0" algn="l" defTabSz="711200">
            <a:lnSpc>
              <a:spcPct val="90000"/>
            </a:lnSpc>
            <a:spcBef>
              <a:spcPct val="0"/>
            </a:spcBef>
            <a:spcAft>
              <a:spcPct val="35000"/>
            </a:spcAft>
            <a:buNone/>
          </a:pPr>
          <a:endParaRPr lang="en-GB" sz="1600" i="0" kern="1200" dirty="0"/>
        </a:p>
        <a:p>
          <a:pPr marL="0" lvl="0" indent="0" algn="l" defTabSz="711200">
            <a:lnSpc>
              <a:spcPct val="90000"/>
            </a:lnSpc>
            <a:spcBef>
              <a:spcPct val="0"/>
            </a:spcBef>
            <a:spcAft>
              <a:spcPct val="35000"/>
            </a:spcAft>
            <a:buNone/>
          </a:pPr>
          <a:r>
            <a:rPr lang="en-GB" sz="1600" i="0" kern="1200" dirty="0"/>
            <a:t>Radioactive fallout affected much of the northern hemisphere, though the released quantities were often low </a:t>
          </a:r>
          <a:r>
            <a:rPr lang="en-GB" sz="1200" i="0" kern="1200" dirty="0"/>
            <a:t>(IAEA, 2024).</a:t>
          </a:r>
          <a:endParaRPr lang="en-US" sz="1200" kern="1200" dirty="0"/>
        </a:p>
      </dsp:txBody>
      <dsp:txXfrm>
        <a:off x="0" y="2720"/>
        <a:ext cx="6878779" cy="1855105"/>
      </dsp:txXfrm>
    </dsp:sp>
    <dsp:sp modelId="{4BA93850-04F1-40D2-97C2-AD696F07584A}">
      <dsp:nvSpPr>
        <dsp:cNvPr id="0" name=""/>
        <dsp:cNvSpPr/>
      </dsp:nvSpPr>
      <dsp:spPr>
        <a:xfrm>
          <a:off x="0" y="1857825"/>
          <a:ext cx="687877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5DC0ED-13C5-405C-A6FC-00EE5E336E95}">
      <dsp:nvSpPr>
        <dsp:cNvPr id="0" name=""/>
        <dsp:cNvSpPr/>
      </dsp:nvSpPr>
      <dsp:spPr>
        <a:xfrm>
          <a:off x="0" y="1857825"/>
          <a:ext cx="6878779" cy="1855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GB" sz="1600" b="1" kern="1200" dirty="0"/>
        </a:p>
        <a:p>
          <a:pPr marL="0" lvl="0" indent="0" algn="l" defTabSz="711200">
            <a:lnSpc>
              <a:spcPct val="90000"/>
            </a:lnSpc>
            <a:spcBef>
              <a:spcPct val="0"/>
            </a:spcBef>
            <a:spcAft>
              <a:spcPct val="35000"/>
            </a:spcAft>
            <a:buNone/>
          </a:pPr>
          <a:r>
            <a:rPr lang="en-GB" sz="1600" b="1" kern="1200" dirty="0"/>
            <a:t>UK</a:t>
          </a:r>
          <a:r>
            <a:rPr lang="en-GB" sz="1600" kern="1200" dirty="0"/>
            <a:t>: </a:t>
          </a:r>
          <a:r>
            <a:rPr lang="en-GB" sz="1600" b="0" i="0" kern="1200" dirty="0"/>
            <a:t>The government placed restrictions on sheep farming on 10,000 farms, including 334 in North Wales, due to concerns about radioactive material in the grass </a:t>
          </a:r>
          <a:r>
            <a:rPr lang="en-GB" sz="1200" b="0" i="0" kern="1200" dirty="0"/>
            <a:t>(O’Keeffe and Burrows, n.d.; BBC, 2012).</a:t>
          </a:r>
          <a:endParaRPr lang="en-US" sz="1200" kern="1200" dirty="0"/>
        </a:p>
      </dsp:txBody>
      <dsp:txXfrm>
        <a:off x="0" y="1857825"/>
        <a:ext cx="6878779" cy="1855105"/>
      </dsp:txXfrm>
    </dsp:sp>
    <dsp:sp modelId="{F2D87F4F-4FD2-49B4-9EB4-2CCADB752E70}">
      <dsp:nvSpPr>
        <dsp:cNvPr id="0" name=""/>
        <dsp:cNvSpPr/>
      </dsp:nvSpPr>
      <dsp:spPr>
        <a:xfrm>
          <a:off x="0" y="3712930"/>
          <a:ext cx="687877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2A4286-5762-408A-8F2A-2DCC7A626F28}">
      <dsp:nvSpPr>
        <dsp:cNvPr id="0" name=""/>
        <dsp:cNvSpPr/>
      </dsp:nvSpPr>
      <dsp:spPr>
        <a:xfrm>
          <a:off x="0" y="3712930"/>
          <a:ext cx="6878779" cy="1855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GB" sz="1600" b="1" i="0" kern="1200" dirty="0"/>
        </a:p>
        <a:p>
          <a:pPr marL="0" lvl="0" indent="0" algn="l" defTabSz="711200">
            <a:lnSpc>
              <a:spcPct val="90000"/>
            </a:lnSpc>
            <a:spcBef>
              <a:spcPct val="0"/>
            </a:spcBef>
            <a:spcAft>
              <a:spcPct val="35000"/>
            </a:spcAft>
            <a:buNone/>
          </a:pPr>
          <a:r>
            <a:rPr lang="en-GB" sz="1600" b="1" i="0" kern="1200" dirty="0"/>
            <a:t>Restrictions</a:t>
          </a:r>
          <a:r>
            <a:rPr lang="en-GB" sz="1600" i="0" kern="1200" dirty="0"/>
            <a:t> on hundreds of Welsh and Cumbrian sheep farms were finally lifted in 2012 </a:t>
          </a:r>
          <a:r>
            <a:rPr lang="en-GB" sz="1200" b="1" i="0" kern="1200" dirty="0"/>
            <a:t>(</a:t>
          </a:r>
          <a:r>
            <a:rPr lang="en-GB" sz="1200" b="0" i="0" kern="1200" dirty="0"/>
            <a:t>O’Keeffe and Burrows, n.d.; BBC, 2012).</a:t>
          </a:r>
          <a:endParaRPr lang="en-US" sz="1200" kern="1200" dirty="0"/>
        </a:p>
      </dsp:txBody>
      <dsp:txXfrm>
        <a:off x="0" y="3712930"/>
        <a:ext cx="6878779" cy="185510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DB9F93-317F-4D06-91D7-C073A920C005}" type="datetimeFigureOut">
              <a:rPr lang="en-GB" smtClean="0"/>
              <a:t>12/03/2025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7FEC4E-4D4B-4C9D-817D-F220FFC8D184}" type="slidenum">
              <a:rPr lang="en-GB" smtClean="0"/>
              <a:t>‹#›</a:t>
            </a:fld>
            <a:endParaRPr lang="en-GB"/>
          </a:p>
        </p:txBody>
      </p:sp>
    </p:spTree>
    <p:extLst>
      <p:ext uri="{BB962C8B-B14F-4D97-AF65-F5344CB8AC3E}">
        <p14:creationId xmlns:p14="http://schemas.microsoft.com/office/powerpoint/2010/main" val="29615498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7FEC4E-4D4B-4C9D-817D-F220FFC8D184}" type="slidenum">
              <a:rPr lang="en-GB" smtClean="0"/>
              <a:t>1</a:t>
            </a:fld>
            <a:endParaRPr lang="en-GB"/>
          </a:p>
        </p:txBody>
      </p:sp>
    </p:spTree>
    <p:extLst>
      <p:ext uri="{BB962C8B-B14F-4D97-AF65-F5344CB8AC3E}">
        <p14:creationId xmlns:p14="http://schemas.microsoft.com/office/powerpoint/2010/main" val="42921411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A7FEC4E-4D4B-4C9D-817D-F220FFC8D184}" type="slidenum">
              <a:rPr lang="en-GB" smtClean="0"/>
              <a:t>2</a:t>
            </a:fld>
            <a:endParaRPr lang="en-GB"/>
          </a:p>
        </p:txBody>
      </p:sp>
    </p:spTree>
    <p:extLst>
      <p:ext uri="{BB962C8B-B14F-4D97-AF65-F5344CB8AC3E}">
        <p14:creationId xmlns:p14="http://schemas.microsoft.com/office/powerpoint/2010/main" val="5730015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AA7FEC4E-4D4B-4C9D-817D-F220FFC8D184}" type="slidenum">
              <a:rPr lang="en-GB" smtClean="0"/>
              <a:t>3</a:t>
            </a:fld>
            <a:endParaRPr lang="en-GB"/>
          </a:p>
        </p:txBody>
      </p:sp>
    </p:spTree>
    <p:extLst>
      <p:ext uri="{BB962C8B-B14F-4D97-AF65-F5344CB8AC3E}">
        <p14:creationId xmlns:p14="http://schemas.microsoft.com/office/powerpoint/2010/main" val="24447033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7FEC4E-4D4B-4C9D-817D-F220FFC8D184}" type="slidenum">
              <a:rPr lang="en-GB" smtClean="0"/>
              <a:t>4</a:t>
            </a:fld>
            <a:endParaRPr lang="en-GB"/>
          </a:p>
        </p:txBody>
      </p:sp>
    </p:spTree>
    <p:extLst>
      <p:ext uri="{BB962C8B-B14F-4D97-AF65-F5344CB8AC3E}">
        <p14:creationId xmlns:p14="http://schemas.microsoft.com/office/powerpoint/2010/main" val="10540331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7FEC4E-4D4B-4C9D-817D-F220FFC8D184}" type="slidenum">
              <a:rPr lang="en-GB" smtClean="0"/>
              <a:t>5</a:t>
            </a:fld>
            <a:endParaRPr lang="en-GB"/>
          </a:p>
        </p:txBody>
      </p:sp>
    </p:spTree>
    <p:extLst>
      <p:ext uri="{BB962C8B-B14F-4D97-AF65-F5344CB8AC3E}">
        <p14:creationId xmlns:p14="http://schemas.microsoft.com/office/powerpoint/2010/main" val="30820511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7FEC4E-4D4B-4C9D-817D-F220FFC8D184}" type="slidenum">
              <a:rPr lang="en-GB" smtClean="0"/>
              <a:t>7</a:t>
            </a:fld>
            <a:endParaRPr lang="en-GB"/>
          </a:p>
        </p:txBody>
      </p:sp>
    </p:spTree>
    <p:extLst>
      <p:ext uri="{BB962C8B-B14F-4D97-AF65-F5344CB8AC3E}">
        <p14:creationId xmlns:p14="http://schemas.microsoft.com/office/powerpoint/2010/main" val="12286210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7FEC4E-4D4B-4C9D-817D-F220FFC8D184}" type="slidenum">
              <a:rPr lang="en-GB" smtClean="0"/>
              <a:t>9</a:t>
            </a:fld>
            <a:endParaRPr lang="en-GB"/>
          </a:p>
        </p:txBody>
      </p:sp>
    </p:spTree>
    <p:extLst>
      <p:ext uri="{BB962C8B-B14F-4D97-AF65-F5344CB8AC3E}">
        <p14:creationId xmlns:p14="http://schemas.microsoft.com/office/powerpoint/2010/main" val="29648656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7FEC4E-4D4B-4C9D-817D-F220FFC8D184}" type="slidenum">
              <a:rPr lang="en-GB" smtClean="0"/>
              <a:t>10</a:t>
            </a:fld>
            <a:endParaRPr lang="en-GB"/>
          </a:p>
        </p:txBody>
      </p:sp>
    </p:spTree>
    <p:extLst>
      <p:ext uri="{BB962C8B-B14F-4D97-AF65-F5344CB8AC3E}">
        <p14:creationId xmlns:p14="http://schemas.microsoft.com/office/powerpoint/2010/main" val="32296244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7FEC4E-4D4B-4C9D-817D-F220FFC8D184}" type="slidenum">
              <a:rPr lang="en-GB" smtClean="0"/>
              <a:t>12</a:t>
            </a:fld>
            <a:endParaRPr lang="en-GB"/>
          </a:p>
        </p:txBody>
      </p:sp>
    </p:spTree>
    <p:extLst>
      <p:ext uri="{BB962C8B-B14F-4D97-AF65-F5344CB8AC3E}">
        <p14:creationId xmlns:p14="http://schemas.microsoft.com/office/powerpoint/2010/main" val="4741789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7FEC4E-4D4B-4C9D-817D-F220FFC8D184}" type="slidenum">
              <a:rPr lang="en-GB" smtClean="0"/>
              <a:t>13</a:t>
            </a:fld>
            <a:endParaRPr lang="en-GB"/>
          </a:p>
        </p:txBody>
      </p:sp>
    </p:spTree>
    <p:extLst>
      <p:ext uri="{BB962C8B-B14F-4D97-AF65-F5344CB8AC3E}">
        <p14:creationId xmlns:p14="http://schemas.microsoft.com/office/powerpoint/2010/main" val="17687122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7FEC4E-4D4B-4C9D-817D-F220FFC8D184}" type="slidenum">
              <a:rPr lang="en-GB" smtClean="0"/>
              <a:t>16</a:t>
            </a:fld>
            <a:endParaRPr lang="en-GB"/>
          </a:p>
        </p:txBody>
      </p:sp>
    </p:spTree>
    <p:extLst>
      <p:ext uri="{BB962C8B-B14F-4D97-AF65-F5344CB8AC3E}">
        <p14:creationId xmlns:p14="http://schemas.microsoft.com/office/powerpoint/2010/main" val="30678184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F017D-EE9D-9A30-1569-EFD9531343D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40E9DD1-EC4E-65DC-CE95-3287154CBB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F486F4-2714-868D-18DA-17D14D3E91F2}"/>
              </a:ext>
            </a:extLst>
          </p:cNvPr>
          <p:cNvSpPr>
            <a:spLocks noGrp="1"/>
          </p:cNvSpPr>
          <p:nvPr>
            <p:ph type="dt" sz="half" idx="10"/>
          </p:nvPr>
        </p:nvSpPr>
        <p:spPr/>
        <p:txBody>
          <a:bodyPr/>
          <a:lstStyle/>
          <a:p>
            <a:fld id="{3391A759-BFF8-4B5B-9ECE-D93AC303B331}" type="datetime1">
              <a:rPr lang="en-US" smtClean="0"/>
              <a:t>3/12/2025</a:t>
            </a:fld>
            <a:endParaRPr lang="en-US"/>
          </a:p>
        </p:txBody>
      </p:sp>
      <p:sp>
        <p:nvSpPr>
          <p:cNvPr id="5" name="Footer Placeholder 4">
            <a:extLst>
              <a:ext uri="{FF2B5EF4-FFF2-40B4-BE49-F238E27FC236}">
                <a16:creationId xmlns:a16="http://schemas.microsoft.com/office/drawing/2014/main" id="{25684AC1-3D99-FD55-7ECA-D959778DC78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8AC63A-5A8C-542A-3253-2660DCFCD52F}"/>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0446952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E04D3-962C-8B71-8D3D-8969A6BD3F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4BA650-149C-D475-B786-D1AA73795F9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67730E-0863-1A0F-A382-4276E40A46B1}"/>
              </a:ext>
            </a:extLst>
          </p:cNvPr>
          <p:cNvSpPr>
            <a:spLocks noGrp="1"/>
          </p:cNvSpPr>
          <p:nvPr>
            <p:ph type="dt" sz="half" idx="10"/>
          </p:nvPr>
        </p:nvSpPr>
        <p:spPr/>
        <p:txBody>
          <a:bodyPr/>
          <a:lstStyle/>
          <a:p>
            <a:fld id="{EEBAB316-A2E6-49F2-825C-64AA951E4184}" type="datetime1">
              <a:rPr lang="en-US" smtClean="0"/>
              <a:t>3/12/2025</a:t>
            </a:fld>
            <a:endParaRPr lang="en-US"/>
          </a:p>
        </p:txBody>
      </p:sp>
      <p:sp>
        <p:nvSpPr>
          <p:cNvPr id="5" name="Footer Placeholder 4">
            <a:extLst>
              <a:ext uri="{FF2B5EF4-FFF2-40B4-BE49-F238E27FC236}">
                <a16:creationId xmlns:a16="http://schemas.microsoft.com/office/drawing/2014/main" id="{DF3C758B-2B51-CE34-6517-790880B06CC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D7C77B4-693F-5B74-5A21-AE649EF1C5AE}"/>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269542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815E9-8F6E-93B9-5820-637FD1C29CE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62A2AB-EBE0-7246-BDDD-3E5320ADA53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DD3FBB-AAB1-1290-EE2F-AA6AE991E947}"/>
              </a:ext>
            </a:extLst>
          </p:cNvPr>
          <p:cNvSpPr>
            <a:spLocks noGrp="1"/>
          </p:cNvSpPr>
          <p:nvPr>
            <p:ph type="dt" sz="half" idx="10"/>
          </p:nvPr>
        </p:nvSpPr>
        <p:spPr/>
        <p:txBody>
          <a:bodyPr/>
          <a:lstStyle/>
          <a:p>
            <a:fld id="{5AE9748B-ADD6-4C5A-8C2A-A39721276E74}" type="datetime1">
              <a:rPr lang="en-US" smtClean="0"/>
              <a:t>3/12/2025</a:t>
            </a:fld>
            <a:endParaRPr lang="en-US"/>
          </a:p>
        </p:txBody>
      </p:sp>
      <p:sp>
        <p:nvSpPr>
          <p:cNvPr id="5" name="Footer Placeholder 4">
            <a:extLst>
              <a:ext uri="{FF2B5EF4-FFF2-40B4-BE49-F238E27FC236}">
                <a16:creationId xmlns:a16="http://schemas.microsoft.com/office/drawing/2014/main" id="{3774D345-ED69-A32F-9157-537FFB6DC31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1FA22ED-120B-752D-4FF2-C12C4D1F3AD2}"/>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4607484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B7F2A-A710-E29B-41C0-351A5C2AD6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9A479A-A182-C0AF-5BCF-315DEBE03D3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D0CC74F-9C55-1FF8-AC71-22FBC9C838C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29A6BC2-CE5A-FF71-56A0-CAFEDF31EFBB}"/>
              </a:ext>
            </a:extLst>
          </p:cNvPr>
          <p:cNvSpPr>
            <a:spLocks noGrp="1"/>
          </p:cNvSpPr>
          <p:nvPr>
            <p:ph type="dt" sz="half" idx="10"/>
          </p:nvPr>
        </p:nvSpPr>
        <p:spPr/>
        <p:txBody>
          <a:bodyPr/>
          <a:lstStyle/>
          <a:p>
            <a:fld id="{7241FB0F-3C5C-4949-B933-9C7E511ED094}" type="datetime1">
              <a:rPr lang="en-US" smtClean="0"/>
              <a:t>3/12/2025</a:t>
            </a:fld>
            <a:endParaRPr lang="en-US"/>
          </a:p>
        </p:txBody>
      </p:sp>
      <p:sp>
        <p:nvSpPr>
          <p:cNvPr id="6" name="Footer Placeholder 5">
            <a:extLst>
              <a:ext uri="{FF2B5EF4-FFF2-40B4-BE49-F238E27FC236}">
                <a16:creationId xmlns:a16="http://schemas.microsoft.com/office/drawing/2014/main" id="{1163D9BF-56FB-95F9-977D-2AAE6F40DE1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A4D20A3-CD08-7A19-C73D-8F44FCA77EF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999805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C67D6-D9AC-CFB5-6AD1-B8A0A92285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D22D1D-C0BC-0AAF-C23A-7C4B2CDF9E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376F6D4-9DA2-A4D6-A83C-176BD0C65FB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95D8300-7C43-C5D2-9548-E141DDCC5B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80B7D8-92B1-9525-AADA-F7545D9B8FC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5C5E587-ADAA-711A-A444-58932AAEAF71}"/>
              </a:ext>
            </a:extLst>
          </p:cNvPr>
          <p:cNvSpPr>
            <a:spLocks noGrp="1"/>
          </p:cNvSpPr>
          <p:nvPr>
            <p:ph type="dt" sz="half" idx="10"/>
          </p:nvPr>
        </p:nvSpPr>
        <p:spPr/>
        <p:txBody>
          <a:bodyPr/>
          <a:lstStyle/>
          <a:p>
            <a:fld id="{C2F01D58-E949-4BCB-829A-BBF80E38D59C}" type="datetime1">
              <a:rPr lang="en-US" smtClean="0"/>
              <a:t>3/12/2025</a:t>
            </a:fld>
            <a:endParaRPr lang="en-US"/>
          </a:p>
        </p:txBody>
      </p:sp>
      <p:sp>
        <p:nvSpPr>
          <p:cNvPr id="8" name="Footer Placeholder 7">
            <a:extLst>
              <a:ext uri="{FF2B5EF4-FFF2-40B4-BE49-F238E27FC236}">
                <a16:creationId xmlns:a16="http://schemas.microsoft.com/office/drawing/2014/main" id="{6B8703A9-5D81-49C1-D21C-A045BD5198D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F423886-1FB9-FA6D-7DA7-FABDD25E6895}"/>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3000829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EB2BF-7083-195F-1130-84492953A1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EF5386C-0DD5-3991-21D8-BF2791C4B0F9}"/>
              </a:ext>
            </a:extLst>
          </p:cNvPr>
          <p:cNvSpPr>
            <a:spLocks noGrp="1"/>
          </p:cNvSpPr>
          <p:nvPr>
            <p:ph type="dt" sz="half" idx="10"/>
          </p:nvPr>
        </p:nvSpPr>
        <p:spPr/>
        <p:txBody>
          <a:bodyPr/>
          <a:lstStyle/>
          <a:p>
            <a:fld id="{FF10A846-0DA4-4D92-9BF1-DE8C52C1F4DF}" type="datetime1">
              <a:rPr lang="en-US" smtClean="0"/>
              <a:t>3/12/2025</a:t>
            </a:fld>
            <a:endParaRPr lang="en-US"/>
          </a:p>
        </p:txBody>
      </p:sp>
      <p:sp>
        <p:nvSpPr>
          <p:cNvPr id="4" name="Footer Placeholder 3">
            <a:extLst>
              <a:ext uri="{FF2B5EF4-FFF2-40B4-BE49-F238E27FC236}">
                <a16:creationId xmlns:a16="http://schemas.microsoft.com/office/drawing/2014/main" id="{C7811394-9D95-2798-62C4-45396D88D4C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61D3F38-4BE9-8D72-38C6-48B3E80F9117}"/>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9994111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F6DD42-8DA7-2D4C-80D6-C60D2D551634}"/>
              </a:ext>
            </a:extLst>
          </p:cNvPr>
          <p:cNvSpPr>
            <a:spLocks noGrp="1"/>
          </p:cNvSpPr>
          <p:nvPr>
            <p:ph type="dt" sz="half" idx="10"/>
          </p:nvPr>
        </p:nvSpPr>
        <p:spPr/>
        <p:txBody>
          <a:bodyPr/>
          <a:lstStyle/>
          <a:p>
            <a:fld id="{E9412331-4A9C-472F-A7FA-968157338839}" type="datetime1">
              <a:rPr lang="en-US" smtClean="0"/>
              <a:t>3/12/2025</a:t>
            </a:fld>
            <a:endParaRPr lang="en-US"/>
          </a:p>
        </p:txBody>
      </p:sp>
      <p:sp>
        <p:nvSpPr>
          <p:cNvPr id="3" name="Footer Placeholder 2">
            <a:extLst>
              <a:ext uri="{FF2B5EF4-FFF2-40B4-BE49-F238E27FC236}">
                <a16:creationId xmlns:a16="http://schemas.microsoft.com/office/drawing/2014/main" id="{D8667638-2337-4716-657D-DCB573743AD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01299CE6-FCD7-BD89-75AD-28707A313C5D}"/>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108391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71595-E438-B257-BB40-E582AD33EA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6890768-D3FB-CAC8-329E-A7DD10832F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6F3E2E9-00EE-2EAB-3187-3C85F212DB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07FEE0-89DF-7B34-E793-D74B3D1A8347}"/>
              </a:ext>
            </a:extLst>
          </p:cNvPr>
          <p:cNvSpPr>
            <a:spLocks noGrp="1"/>
          </p:cNvSpPr>
          <p:nvPr>
            <p:ph type="dt" sz="half" idx="10"/>
          </p:nvPr>
        </p:nvSpPr>
        <p:spPr/>
        <p:txBody>
          <a:bodyPr/>
          <a:lstStyle/>
          <a:p>
            <a:fld id="{A2197F3D-ED52-43FD-A26D-318B71534485}" type="datetime1">
              <a:rPr lang="en-US" smtClean="0"/>
              <a:t>3/12/2025</a:t>
            </a:fld>
            <a:endParaRPr lang="en-US"/>
          </a:p>
        </p:txBody>
      </p:sp>
      <p:sp>
        <p:nvSpPr>
          <p:cNvPr id="6" name="Footer Placeholder 5">
            <a:extLst>
              <a:ext uri="{FF2B5EF4-FFF2-40B4-BE49-F238E27FC236}">
                <a16:creationId xmlns:a16="http://schemas.microsoft.com/office/drawing/2014/main" id="{FE196FB9-E416-AAE4-7EF6-19E8C22A11C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6F1BFB7-B949-0883-3A2A-E4C028AEDD13}"/>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6132445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C50B9-44D9-DA11-93FA-E46BC924EB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CA3882B-14CF-4F4E-6884-136FAF8BFC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70E3C0-E2AE-18A4-A712-447428D5BC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1D3645-97AA-0AF5-DFC2-82149C4331DD}"/>
              </a:ext>
            </a:extLst>
          </p:cNvPr>
          <p:cNvSpPr>
            <a:spLocks noGrp="1"/>
          </p:cNvSpPr>
          <p:nvPr>
            <p:ph type="dt" sz="half" idx="10"/>
          </p:nvPr>
        </p:nvSpPr>
        <p:spPr/>
        <p:txBody>
          <a:bodyPr/>
          <a:lstStyle/>
          <a:p>
            <a:fld id="{3D291FA4-6264-4BB8-B3B5-77711EED2D82}" type="datetime1">
              <a:rPr lang="en-US" smtClean="0"/>
              <a:t>3/12/2025</a:t>
            </a:fld>
            <a:endParaRPr lang="en-US"/>
          </a:p>
        </p:txBody>
      </p:sp>
      <p:sp>
        <p:nvSpPr>
          <p:cNvPr id="6" name="Footer Placeholder 5">
            <a:extLst>
              <a:ext uri="{FF2B5EF4-FFF2-40B4-BE49-F238E27FC236}">
                <a16:creationId xmlns:a16="http://schemas.microsoft.com/office/drawing/2014/main" id="{6E2B52C9-3CDE-477B-2DC8-EAFD1202B7E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246EBA3-7358-8489-271D-912A50D38504}"/>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437099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FA7EE-CCA0-3113-FA52-620D2DAACB8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5ADF4D-2806-4DF6-39B9-74D3A9339CE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1ACBB4-C566-D3DB-20CD-4CB2B87D61E0}"/>
              </a:ext>
            </a:extLst>
          </p:cNvPr>
          <p:cNvSpPr>
            <a:spLocks noGrp="1"/>
          </p:cNvSpPr>
          <p:nvPr>
            <p:ph type="dt" sz="half" idx="10"/>
          </p:nvPr>
        </p:nvSpPr>
        <p:spPr/>
        <p:txBody>
          <a:bodyPr/>
          <a:lstStyle/>
          <a:p>
            <a:fld id="{6DFDF398-5DA3-4937-BE3F-7CA1B9158252}" type="datetime1">
              <a:rPr lang="en-US" smtClean="0"/>
              <a:t>3/12/2025</a:t>
            </a:fld>
            <a:endParaRPr lang="en-US"/>
          </a:p>
        </p:txBody>
      </p:sp>
      <p:sp>
        <p:nvSpPr>
          <p:cNvPr id="5" name="Footer Placeholder 4">
            <a:extLst>
              <a:ext uri="{FF2B5EF4-FFF2-40B4-BE49-F238E27FC236}">
                <a16:creationId xmlns:a16="http://schemas.microsoft.com/office/drawing/2014/main" id="{3DB239AB-8364-0291-ACD7-469A1F7C9D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77CF579-C903-4651-B217-EC170245820C}"/>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573698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9FC7E6-E43C-8371-9E8D-AA8C7AC332D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E8C60DC-6650-5E2E-1C73-84603BCE3A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3DC66A-B713-9642-FCCE-CB3C51BB6E7D}"/>
              </a:ext>
            </a:extLst>
          </p:cNvPr>
          <p:cNvSpPr>
            <a:spLocks noGrp="1"/>
          </p:cNvSpPr>
          <p:nvPr>
            <p:ph type="dt" sz="half" idx="10"/>
          </p:nvPr>
        </p:nvSpPr>
        <p:spPr/>
        <p:txBody>
          <a:bodyPr/>
          <a:lstStyle/>
          <a:p>
            <a:fld id="{8F191ED9-F929-4A92-90F9-3C9C84ABBE83}" type="datetime1">
              <a:rPr lang="en-US" smtClean="0"/>
              <a:t>3/12/2025</a:t>
            </a:fld>
            <a:endParaRPr lang="en-US"/>
          </a:p>
        </p:txBody>
      </p:sp>
      <p:sp>
        <p:nvSpPr>
          <p:cNvPr id="5" name="Footer Placeholder 4">
            <a:extLst>
              <a:ext uri="{FF2B5EF4-FFF2-40B4-BE49-F238E27FC236}">
                <a16:creationId xmlns:a16="http://schemas.microsoft.com/office/drawing/2014/main" id="{7F3079BC-243A-9B73-4F19-034337286E0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84E6232-8F82-7CCA-8F24-B81B5C49033A}"/>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743315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84962E5-B98D-1DC7-D954-CE500CDB33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FDA9C3-1AA5-102B-8994-DFCABA1554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6C9104-8196-E563-909A-3978A89BBC4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7F6A1D9-D323-4F4E-8655-25E2D32CE742}" type="datetime1">
              <a:rPr lang="en-US" smtClean="0"/>
              <a:t>3/12/2025</a:t>
            </a:fld>
            <a:endParaRPr lang="en-US"/>
          </a:p>
        </p:txBody>
      </p:sp>
      <p:sp>
        <p:nvSpPr>
          <p:cNvPr id="5" name="Footer Placeholder 4">
            <a:extLst>
              <a:ext uri="{FF2B5EF4-FFF2-40B4-BE49-F238E27FC236}">
                <a16:creationId xmlns:a16="http://schemas.microsoft.com/office/drawing/2014/main" id="{D7DFF0DD-71E5-74AD-F8D9-5B1D45E4358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8A80A46A-8400-FAF8-AF39-4A8B18AE8B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FDF98CC-160E-494C-8C3C-8CDC5FA257DE}" type="slidenum">
              <a:rPr lang="en-US" smtClean="0"/>
              <a:pPr/>
              <a:t>‹#›</a:t>
            </a:fld>
            <a:endParaRPr lang="en-US" dirty="0"/>
          </a:p>
        </p:txBody>
      </p:sp>
    </p:spTree>
    <p:extLst>
      <p:ext uri="{BB962C8B-B14F-4D97-AF65-F5344CB8AC3E}">
        <p14:creationId xmlns:p14="http://schemas.microsoft.com/office/powerpoint/2010/main" val="2095195475"/>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1.pn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image" Target="../media/image13.jpeg"/><Relationship Id="rId4" Type="http://schemas.openxmlformats.org/officeDocument/2006/relationships/diagramData" Target="../diagrams/data1.xml"/><Relationship Id="rId9"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15.jpeg"/><Relationship Id="rId7"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image" Target="../media/image21.jpeg"/><Relationship Id="rId7" Type="http://schemas.openxmlformats.org/officeDocument/2006/relationships/image" Target="../media/image25.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jpeg"/></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29.jpeg"/><Relationship Id="rId4" Type="http://schemas.openxmlformats.org/officeDocument/2006/relationships/image" Target="../media/image28.jpeg"/></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36.jpeg"/><Relationship Id="rId5" Type="http://schemas.openxmlformats.org/officeDocument/2006/relationships/image" Target="../media/image35.png"/><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image" Target="../media/image42.jpeg"/><Relationship Id="rId2" Type="http://schemas.openxmlformats.org/officeDocument/2006/relationships/image" Target="../media/image37.png"/><Relationship Id="rId1" Type="http://schemas.openxmlformats.org/officeDocument/2006/relationships/slideLayout" Target="../slideLayouts/slideLayout7.xml"/><Relationship Id="rId6" Type="http://schemas.openxmlformats.org/officeDocument/2006/relationships/image" Target="../media/image41.png"/><Relationship Id="rId5" Type="http://schemas.openxmlformats.org/officeDocument/2006/relationships/image" Target="../media/image40.jpeg"/><Relationship Id="rId4" Type="http://schemas.openxmlformats.org/officeDocument/2006/relationships/image" Target="../media/image39.jpe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1.xml"/><Relationship Id="rId7" Type="http://schemas.openxmlformats.org/officeDocument/2006/relationships/image" Target="../media/image46.jpeg"/><Relationship Id="rId2" Type="http://schemas.openxmlformats.org/officeDocument/2006/relationships/slideLayout" Target="../slideLayouts/slideLayout7.xml"/><Relationship Id="rId1" Type="http://schemas.openxmlformats.org/officeDocument/2006/relationships/video" Target="https://www.youtube.com/embed/phvAMyqX6uU?feature=oembed" TargetMode="External"/><Relationship Id="rId6" Type="http://schemas.openxmlformats.org/officeDocument/2006/relationships/image" Target="../media/image45.jpeg"/><Relationship Id="rId5" Type="http://schemas.openxmlformats.org/officeDocument/2006/relationships/image" Target="../media/image44.jpeg"/><Relationship Id="rId4" Type="http://schemas.openxmlformats.org/officeDocument/2006/relationships/image" Target="../media/image43.jpeg"/></Relationships>
</file>

<file path=ppt/slides/_rels/slide17.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1016/j.jenvrad.2019.01.005" TargetMode="External"/><Relationship Id="rId13" Type="http://schemas.openxmlformats.org/officeDocument/2006/relationships/hyperlink" Target="https://grahamgilmore.com/blog/2019/07/03/pripyat-amusement-park" TargetMode="External"/><Relationship Id="rId3" Type="http://schemas.openxmlformats.org/officeDocument/2006/relationships/hyperlink" Target="https://doi.org/10.1007/s11469-017-9844-x" TargetMode="External"/><Relationship Id="rId7" Type="http://schemas.openxmlformats.org/officeDocument/2006/relationships/hyperlink" Target="https://www.bbc.co.uk/news/newsbeat-48608713" TargetMode="External"/><Relationship Id="rId12" Type="http://schemas.openxmlformats.org/officeDocument/2006/relationships/hyperlink" Target="https://www.esquire.com/uk/culture/a27882635/chernobyl-influencers-tourism/" TargetMode="External"/><Relationship Id="rId2" Type="http://schemas.openxmlformats.org/officeDocument/2006/relationships/hyperlink" Target="https://www.atlasobscura.com/articles/chernobyl-pripyat-before-disaster" TargetMode="External"/><Relationship Id="rId1" Type="http://schemas.openxmlformats.org/officeDocument/2006/relationships/slideLayout" Target="../slideLayouts/slideLayout7.xml"/><Relationship Id="rId6" Type="http://schemas.openxmlformats.org/officeDocument/2006/relationships/hyperlink" Target="https://www.bbc.co.uk/programmes/articles/5MHVmn5vwDQ1svWdHChyPXG/nine-of-the-world-s-dark-tourism-destinations" TargetMode="External"/><Relationship Id="rId11" Type="http://schemas.openxmlformats.org/officeDocument/2006/relationships/hyperlink" Target="https://www.cbsnews.com/pictures/horrifying-photos-of-chernobyl-and-its-aftermath/" TargetMode="External"/><Relationship Id="rId5" Type="http://schemas.openxmlformats.org/officeDocument/2006/relationships/hyperlink" Target="https://www.bbc.co.uk/news/uk-wales-17472698" TargetMode="External"/><Relationship Id="rId10" Type="http://schemas.openxmlformats.org/officeDocument/2006/relationships/hyperlink" Target="https://doi.org/10.1080/09669582.2016.1263309" TargetMode="External"/><Relationship Id="rId4" Type="http://schemas.openxmlformats.org/officeDocument/2006/relationships/hyperlink" Target="https://www.researchgate.net/publication/323591865_THE_CHERNOBYL_EXCLUSION_ZONE_AS_A_TOURIST_ATTRACTION_REFLECTIONS_ON_THE_TURISTIFICATION_OF_THE_ZONE" TargetMode="External"/><Relationship Id="rId9" Type="http://schemas.openxmlformats.org/officeDocument/2006/relationships/hyperlink" Target="https://www.businessinsider.com/chernobyl-nuclear-power-plant-exclusion-zone-tourism-photos-2019-8"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manchestereveningnews.co.uk/news/tv/chernobyl-social-media-influencers-visitors-16424347" TargetMode="External"/><Relationship Id="rId13" Type="http://schemas.openxmlformats.org/officeDocument/2006/relationships/hyperlink" Target="https://doi.org/10.1016/j.paid.2015.05.004" TargetMode="External"/><Relationship Id="rId3" Type="http://schemas.openxmlformats.org/officeDocument/2006/relationships/hyperlink" Target="https://www.iaea.org/newscenter/focus/chernobyl/faqs" TargetMode="External"/><Relationship Id="rId7" Type="http://schemas.openxmlformats.org/officeDocument/2006/relationships/hyperlink" Target="https://www.thesun.co.uk/news/9276402/chernobyl-instagram-influencer-selfies-nuclear-zone/" TargetMode="External"/><Relationship Id="rId12" Type="http://schemas.openxmlformats.org/officeDocument/2006/relationships/hyperlink" Target="https://www.reuters.com/article/world/hbo-show-success-drives-chernobyl-tourism-boom-idUSKCN1T51OF/#:~:text=CHERNOBYL%2C%20Ukraine%20(Reuters)%20%2D,that%20neighbours%20it%20for%20themselves" TargetMode="External"/><Relationship Id="rId2" Type="http://schemas.openxmlformats.org/officeDocument/2006/relationships/hyperlink" Target="https://globalnews.ca/news/2651522/chernobyl-30-years-later-one-mans-journey-into-apocalyptic-city-in-photos/" TargetMode="External"/><Relationship Id="rId1" Type="http://schemas.openxmlformats.org/officeDocument/2006/relationships/slideLayout" Target="../slideLayouts/slideLayout7.xml"/><Relationship Id="rId6" Type="http://schemas.openxmlformats.org/officeDocument/2006/relationships/hyperlink" Target="https://doi.org/10.1080/1743873X.2023.2292147" TargetMode="External"/><Relationship Id="rId11" Type="http://schemas.openxmlformats.org/officeDocument/2006/relationships/hyperlink" Target="https://www.bbc.co.uk/news/extra/yhc2px09n2/newsround-chernobyl-anniversary-disaster#:~:text=Many%20parts%20of%20the%20UK,10%20years%20after%20the%20accident" TargetMode="External"/><Relationship Id="rId5" Type="http://schemas.openxmlformats.org/officeDocument/2006/relationships/hyperlink" Target="https://www.independent.co.uk/travel/inspiration/dark-tourism-destinations-tragic-histories-b2703410.html" TargetMode="External"/><Relationship Id="rId15" Type="http://schemas.openxmlformats.org/officeDocument/2006/relationships/hyperlink" Target="https://doi.org/10.3390/diagnostics11050907" TargetMode="External"/><Relationship Id="rId10" Type="http://schemas.openxmlformats.org/officeDocument/2006/relationships/hyperlink" Target="https://www.news.com.au/lifestyle/real-life/instagram-influencers-slammed-for-taking-sexy-hazmat-selfies-in-chernobyl-nuclear-death-zone/news-story/b1f7a683f538da4463bfef75bd2304e1" TargetMode="External"/><Relationship Id="rId4" Type="http://schemas.openxmlformats.org/officeDocument/2006/relationships/hyperlink" Target="https://www.independent.co.uk/travel/news-and-advice/chernobyl-selfies-influencer-instagram-posts-pictures-ukraine-hbo-series-a8953456.html?utm_source=chatgpt.com" TargetMode="External"/><Relationship Id="rId9" Type="http://schemas.openxmlformats.org/officeDocument/2006/relationships/hyperlink" Target="https://www.nytimes.com/2025/02/14/world/europe/chernobyl-drone-blast-scene.html" TargetMode="External"/><Relationship Id="rId14" Type="http://schemas.openxmlformats.org/officeDocument/2006/relationships/hyperlink" Target="https://www.statista.com/statistics/1231428/number-of-tourists-in-chernobyl-exclusion-zone/"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tripadvisor.co.uk/Attraction_Review-g298058-d13153674-Reviews-Duga_Radar_Russian_Woodpecker-Chernobyl_Kiev_Oblast.html" TargetMode="External"/><Relationship Id="rId13" Type="http://schemas.openxmlformats.org/officeDocument/2006/relationships/hyperlink" Target="https://au.news.yahoo.com/instagram-influencers-called-tasteless-over-chernobyl-selfies-133618165.html" TargetMode="External"/><Relationship Id="rId3" Type="http://schemas.openxmlformats.org/officeDocument/2006/relationships/hyperlink" Target="https://www.theguardian.com/world/2010/dec/13/chernobyl-now-open-to-tourists" TargetMode="External"/><Relationship Id="rId7" Type="http://schemas.openxmlformats.org/officeDocument/2006/relationships/hyperlink" Target="https://www.tripadvisor.co.uk/Attraction_Review-g294474-d3370334-Reviews-CHERNOBYL_TOUR-Kyiv.html" TargetMode="External"/><Relationship Id="rId12" Type="http://schemas.openxmlformats.org/officeDocument/2006/relationships/hyperlink" Target="https://world-nuclear.org/information-library/safety-and-security/safety-of-plants/chernobyl-accident" TargetMode="External"/><Relationship Id="rId2" Type="http://schemas.openxmlformats.org/officeDocument/2006/relationships/hyperlink" Target="https://www.theatlantic.com/photo/2019/06/chernobyl-disaster-photos-1986/590878/" TargetMode="External"/><Relationship Id="rId1" Type="http://schemas.openxmlformats.org/officeDocument/2006/relationships/slideLayout" Target="../slideLayouts/slideLayout7.xml"/><Relationship Id="rId6" Type="http://schemas.openxmlformats.org/officeDocument/2006/relationships/hyperlink" Target="https://tribune.com.pk/story/1991093/instagram-influencers-slammed-taking-inappropriate-selfies-chernobyl" TargetMode="External"/><Relationship Id="rId11" Type="http://schemas.openxmlformats.org/officeDocument/2006/relationships/hyperlink" Target="https://en.wikipedia.org/wiki/Chernobyl_exclusion_zone" TargetMode="External"/><Relationship Id="rId5" Type="http://schemas.openxmlformats.org/officeDocument/2006/relationships/hyperlink" Target="https://www.telegraph.co.uk/news/2024/08/07/ukraine-war-crime-dark-tourism/" TargetMode="External"/><Relationship Id="rId15" Type="http://schemas.openxmlformats.org/officeDocument/2006/relationships/hyperlink" Target="https://youtube.com/shorts/phvAMyqX6uU?si=mIiIZ2hndWveK1gS" TargetMode="External"/><Relationship Id="rId10" Type="http://schemas.openxmlformats.org/officeDocument/2006/relationships/hyperlink" Target="https://www.wmagazine.com/gallery/chernobyl-hbo-tourism-instagram-influencers" TargetMode="External"/><Relationship Id="rId4" Type="http://schemas.openxmlformats.org/officeDocument/2006/relationships/hyperlink" Target="https://www.theguardian.com/tv-and-radio/2019/jun/12/chernobyl-writer-urges-instagram-tourists-to-respect-nuclear-disaster-site" TargetMode="External"/><Relationship Id="rId9" Type="http://schemas.openxmlformats.org/officeDocument/2006/relationships/hyperlink" Target="https://www.uclan.ac.uk/research/institutes/beoi/dark-tourism" TargetMode="External"/><Relationship Id="rId14" Type="http://schemas.openxmlformats.org/officeDocument/2006/relationships/hyperlink" Target="https://doi.org/10.1080/13683500.2013.82026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n abandoned amusement park&#10;&#10;AI-generated content may be incorrect.">
            <a:extLst>
              <a:ext uri="{FF2B5EF4-FFF2-40B4-BE49-F238E27FC236}">
                <a16:creationId xmlns:a16="http://schemas.microsoft.com/office/drawing/2014/main" id="{63794CCD-7789-BD13-B4C0-67DF3CB5764A}"/>
              </a:ext>
            </a:extLst>
          </p:cNvPr>
          <p:cNvPicPr>
            <a:picLocks noChangeAspect="1"/>
          </p:cNvPicPr>
          <p:nvPr/>
        </p:nvPicPr>
        <p:blipFill>
          <a:blip r:embed="rId3">
            <a:extLst>
              <a:ext uri="{28A0092B-C50C-407E-A947-70E740481C1C}">
                <a14:useLocalDpi xmlns:a14="http://schemas.microsoft.com/office/drawing/2010/main" val="0"/>
              </a:ext>
            </a:extLst>
          </a:blip>
          <a:srcRect l="9091" t="18846" b="4546"/>
          <a:stretch/>
        </p:blipFill>
        <p:spPr>
          <a:xfrm>
            <a:off x="20" y="10"/>
            <a:ext cx="12191980" cy="6857990"/>
          </a:xfrm>
          <a:prstGeom prst="rect">
            <a:avLst/>
          </a:prstGeom>
        </p:spPr>
      </p:pic>
      <p:sp>
        <p:nvSpPr>
          <p:cNvPr id="7" name="TextBox 6">
            <a:extLst>
              <a:ext uri="{FF2B5EF4-FFF2-40B4-BE49-F238E27FC236}">
                <a16:creationId xmlns:a16="http://schemas.microsoft.com/office/drawing/2014/main" id="{A60B8A2C-7F00-CC28-9428-C848A99B16C1}"/>
              </a:ext>
            </a:extLst>
          </p:cNvPr>
          <p:cNvSpPr txBox="1"/>
          <p:nvPr/>
        </p:nvSpPr>
        <p:spPr>
          <a:xfrm>
            <a:off x="-589548" y="3942905"/>
            <a:ext cx="13371095" cy="1732935"/>
          </a:xfrm>
          <a:prstGeom prst="rect">
            <a:avLst/>
          </a:prstGeom>
          <a:ln>
            <a:noFill/>
          </a:ln>
        </p:spPr>
        <p:txBody>
          <a:bodyPr vert="horz" lIns="91440" tIns="45720" rIns="91440" bIns="45720" rtlCol="0" anchor="ctr" anchorCtr="0">
            <a:noAutofit/>
          </a:bodyPr>
          <a:lstStyle/>
          <a:p>
            <a:pPr algn="ctr">
              <a:lnSpc>
                <a:spcPct val="90000"/>
              </a:lnSpc>
              <a:spcBef>
                <a:spcPct val="0"/>
              </a:spcBef>
              <a:spcAft>
                <a:spcPts val="600"/>
              </a:spcAft>
            </a:pPr>
            <a:r>
              <a:rPr lang="en-GB" sz="4800" i="1" dirty="0">
                <a:effectLst>
                  <a:outerShdw blurRad="38100" dist="38100" dir="2700000" algn="tl">
                    <a:srgbClr val="000000">
                      <a:alpha val="43137"/>
                    </a:srgbClr>
                  </a:outerShdw>
                </a:effectLst>
              </a:rPr>
              <a:t>CHERNOBYL</a:t>
            </a:r>
          </a:p>
          <a:p>
            <a:pPr algn="ctr">
              <a:lnSpc>
                <a:spcPct val="90000"/>
              </a:lnSpc>
              <a:spcBef>
                <a:spcPct val="0"/>
              </a:spcBef>
              <a:spcAft>
                <a:spcPts val="600"/>
              </a:spcAft>
            </a:pPr>
            <a:r>
              <a:rPr lang="en-GB" sz="4000" i="1" dirty="0">
                <a:effectLst>
                  <a:outerShdw blurRad="38100" dist="38100" dir="2700000" algn="tl">
                    <a:srgbClr val="000000">
                      <a:alpha val="43137"/>
                    </a:srgbClr>
                  </a:outerShdw>
                </a:effectLst>
              </a:rPr>
              <a:t>Dark Tourism and Social Media Influencers</a:t>
            </a:r>
            <a:endParaRPr lang="en-US" sz="4000" i="1" cap="all" spc="30" dirty="0">
              <a:effectLst>
                <a:outerShdw blurRad="38100" dist="38100" dir="2700000" algn="tl">
                  <a:srgbClr val="000000">
                    <a:alpha val="43137"/>
                  </a:srgbClr>
                </a:outerShdw>
              </a:effectLst>
              <a:latin typeface="+mj-lt"/>
              <a:ea typeface="+mj-ea"/>
              <a:cs typeface="+mj-cs"/>
            </a:endParaRPr>
          </a:p>
        </p:txBody>
      </p:sp>
      <p:sp>
        <p:nvSpPr>
          <p:cNvPr id="8" name="TextBox 7">
            <a:extLst>
              <a:ext uri="{FF2B5EF4-FFF2-40B4-BE49-F238E27FC236}">
                <a16:creationId xmlns:a16="http://schemas.microsoft.com/office/drawing/2014/main" id="{E72E4666-CBB7-1A6C-121C-A831141D4F5B}"/>
              </a:ext>
            </a:extLst>
          </p:cNvPr>
          <p:cNvSpPr txBox="1"/>
          <p:nvPr/>
        </p:nvSpPr>
        <p:spPr>
          <a:xfrm>
            <a:off x="10857448" y="6642546"/>
            <a:ext cx="2123768" cy="215444"/>
          </a:xfrm>
          <a:prstGeom prst="rect">
            <a:avLst/>
          </a:prstGeom>
          <a:noFill/>
        </p:spPr>
        <p:txBody>
          <a:bodyPr wrap="square" rtlCol="0">
            <a:spAutoFit/>
          </a:bodyPr>
          <a:lstStyle/>
          <a:p>
            <a:r>
              <a:rPr lang="en-GB" sz="800">
                <a:solidFill>
                  <a:schemeClr val="bg1"/>
                </a:solidFill>
                <a:effectLst/>
                <a:ea typeface="Aptos" panose="020B0004020202020204" pitchFamily="34" charset="0"/>
              </a:rPr>
              <a:t>(Gilmore</a:t>
            </a:r>
            <a:r>
              <a:rPr lang="en-GB" sz="800" dirty="0">
                <a:solidFill>
                  <a:schemeClr val="bg1"/>
                </a:solidFill>
                <a:effectLst/>
                <a:ea typeface="Aptos" panose="020B0004020202020204" pitchFamily="34" charset="0"/>
              </a:rPr>
              <a:t>, 2022)</a:t>
            </a:r>
            <a:endParaRPr lang="en-GB" sz="800" dirty="0">
              <a:solidFill>
                <a:schemeClr val="bg1"/>
              </a:solidFill>
            </a:endParaRPr>
          </a:p>
        </p:txBody>
      </p:sp>
      <p:sp>
        <p:nvSpPr>
          <p:cNvPr id="2" name="TextBox 1">
            <a:extLst>
              <a:ext uri="{FF2B5EF4-FFF2-40B4-BE49-F238E27FC236}">
                <a16:creationId xmlns:a16="http://schemas.microsoft.com/office/drawing/2014/main" id="{54F6CCAB-DA4B-D732-EE2C-E3A247B3E0DE}"/>
              </a:ext>
            </a:extLst>
          </p:cNvPr>
          <p:cNvSpPr txBox="1"/>
          <p:nvPr/>
        </p:nvSpPr>
        <p:spPr>
          <a:xfrm>
            <a:off x="4074695" y="6211659"/>
            <a:ext cx="4748463" cy="646331"/>
          </a:xfrm>
          <a:prstGeom prst="rect">
            <a:avLst/>
          </a:prstGeom>
          <a:noFill/>
        </p:spPr>
        <p:txBody>
          <a:bodyPr wrap="square" rtlCol="0">
            <a:spAutoFit/>
          </a:bodyPr>
          <a:lstStyle/>
          <a:p>
            <a:pPr algn="ctr"/>
            <a:r>
              <a:rPr lang="en-GB" dirty="0"/>
              <a:t>Richard Bakewell (2204367) </a:t>
            </a:r>
          </a:p>
          <a:p>
            <a:pPr algn="ctr"/>
            <a:r>
              <a:rPr lang="en-GB" dirty="0"/>
              <a:t>Module: HPHE5013</a:t>
            </a:r>
          </a:p>
        </p:txBody>
      </p:sp>
    </p:spTree>
    <p:extLst>
      <p:ext uri="{BB962C8B-B14F-4D97-AF65-F5344CB8AC3E}">
        <p14:creationId xmlns:p14="http://schemas.microsoft.com/office/powerpoint/2010/main" val="181351146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DB62A6-1C0B-27B6-7ABA-BB0E1E70FB58}"/>
              </a:ext>
            </a:extLst>
          </p:cNvPr>
          <p:cNvSpPr txBox="1"/>
          <p:nvPr/>
        </p:nvSpPr>
        <p:spPr>
          <a:xfrm>
            <a:off x="1531374" y="186874"/>
            <a:ext cx="9129252" cy="707886"/>
          </a:xfrm>
          <a:prstGeom prst="rect">
            <a:avLst/>
          </a:prstGeom>
          <a:noFill/>
        </p:spPr>
        <p:txBody>
          <a:bodyPr wrap="square" rtlCol="0">
            <a:spAutoFit/>
          </a:bodyPr>
          <a:lstStyle/>
          <a:p>
            <a:pPr algn="ctr"/>
            <a:r>
              <a:rPr lang="en-GB" sz="4000" b="1" dirty="0">
                <a:effectLst>
                  <a:outerShdw blurRad="38100" dist="38100" dir="2700000" algn="tl">
                    <a:srgbClr val="000000">
                      <a:alpha val="43137"/>
                    </a:srgbClr>
                  </a:outerShdw>
                </a:effectLst>
              </a:rPr>
              <a:t>THE CHERNOBYL DISASTER</a:t>
            </a:r>
          </a:p>
        </p:txBody>
      </p:sp>
      <p:pic>
        <p:nvPicPr>
          <p:cNvPr id="1026" name="Picture 2" descr="Location of Chernobyl and other nuclear power plants in Ukraine">
            <a:extLst>
              <a:ext uri="{FF2B5EF4-FFF2-40B4-BE49-F238E27FC236}">
                <a16:creationId xmlns:a16="http://schemas.microsoft.com/office/drawing/2014/main" id="{AF30B85A-B658-0C60-D95F-68F2820A69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9213" y="1054204"/>
            <a:ext cx="4143068" cy="314873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1D5C21D-CE8D-0BC9-4654-807160961C9C}"/>
              </a:ext>
            </a:extLst>
          </p:cNvPr>
          <p:cNvSpPr txBox="1"/>
          <p:nvPr/>
        </p:nvSpPr>
        <p:spPr>
          <a:xfrm>
            <a:off x="4615629" y="1054204"/>
            <a:ext cx="7316429" cy="4524315"/>
          </a:xfrm>
          <a:prstGeom prst="rect">
            <a:avLst/>
          </a:prstGeom>
          <a:noFill/>
        </p:spPr>
        <p:txBody>
          <a:bodyPr wrap="square" rtlCol="0">
            <a:spAutoFit/>
          </a:bodyPr>
          <a:lstStyle/>
          <a:p>
            <a:pPr marL="285750" indent="-285750">
              <a:buFont typeface="Arial" panose="020B0604020202020204" pitchFamily="34" charset="0"/>
              <a:buChar char="•"/>
            </a:pPr>
            <a:r>
              <a:rPr lang="en-GB" sz="1600" dirty="0"/>
              <a:t>The </a:t>
            </a:r>
            <a:r>
              <a:rPr lang="en-GB" sz="1600" b="1" dirty="0"/>
              <a:t>Chernobyl Nuclear Power Plant</a:t>
            </a:r>
            <a:r>
              <a:rPr lang="en-GB" sz="1600" dirty="0"/>
              <a:t> disaster occurred on </a:t>
            </a:r>
            <a:r>
              <a:rPr lang="en-GB" sz="1600" b="1" dirty="0"/>
              <a:t>26</a:t>
            </a:r>
            <a:r>
              <a:rPr lang="en-GB" sz="1600" b="1" baseline="30000" dirty="0"/>
              <a:t>th</a:t>
            </a:r>
            <a:r>
              <a:rPr lang="en-GB" sz="1600" b="1" dirty="0"/>
              <a:t> April 1986</a:t>
            </a:r>
            <a:r>
              <a:rPr lang="en-GB" sz="1600" dirty="0"/>
              <a:t> in Ukraine (then part of the Soviet Union) </a:t>
            </a:r>
            <a:r>
              <a:rPr lang="en-GB" sz="1200" dirty="0"/>
              <a:t>(IAEA, 2024).</a:t>
            </a:r>
          </a:p>
          <a:p>
            <a:endParaRPr lang="en-GB" sz="1600" dirty="0"/>
          </a:p>
          <a:p>
            <a:endParaRPr lang="en-GB" sz="1600" dirty="0"/>
          </a:p>
          <a:p>
            <a:pPr marL="285750" indent="-285750">
              <a:buFont typeface="Arial" panose="020B0604020202020204" pitchFamily="34" charset="0"/>
              <a:buChar char="•"/>
            </a:pPr>
            <a:r>
              <a:rPr lang="en-GB" sz="1600" b="1" i="0" dirty="0">
                <a:solidFill>
                  <a:srgbClr val="1C1C1C"/>
                </a:solidFill>
                <a:effectLst/>
              </a:rPr>
              <a:t>Reactor 4 </a:t>
            </a:r>
            <a:r>
              <a:rPr lang="en-GB" sz="1600" b="0" i="0" dirty="0">
                <a:solidFill>
                  <a:srgbClr val="1C1C1C"/>
                </a:solidFill>
                <a:effectLst/>
              </a:rPr>
              <a:t>exploded during a safety test, releasing radioactive materials and contaminating much of Europe </a:t>
            </a:r>
            <a:r>
              <a:rPr lang="en-GB" sz="1200" dirty="0"/>
              <a:t>(IAEA, 2024).</a:t>
            </a:r>
          </a:p>
          <a:p>
            <a:endParaRPr lang="en-GB" sz="1600" dirty="0"/>
          </a:p>
          <a:p>
            <a:endParaRPr lang="en-GB" sz="1600" dirty="0"/>
          </a:p>
          <a:p>
            <a:pPr marL="285750" indent="-285750">
              <a:buFont typeface="Arial" panose="020B0604020202020204" pitchFamily="34" charset="0"/>
              <a:buChar char="•"/>
            </a:pPr>
            <a:r>
              <a:rPr lang="en-GB" sz="1600" b="0" i="0" dirty="0">
                <a:effectLst/>
              </a:rPr>
              <a:t>The </a:t>
            </a:r>
            <a:r>
              <a:rPr lang="en-GB" sz="1600" b="1" i="0" dirty="0">
                <a:effectLst/>
              </a:rPr>
              <a:t>explosion</a:t>
            </a:r>
            <a:r>
              <a:rPr lang="en-GB" sz="1600" b="0" i="0" dirty="0">
                <a:effectLst/>
              </a:rPr>
              <a:t> killed two workers, while twenty-seven others died later from radiation sickness </a:t>
            </a:r>
            <a:r>
              <a:rPr lang="en-GB" sz="1200" dirty="0">
                <a:solidFill>
                  <a:srgbClr val="333333"/>
                </a:solidFill>
              </a:rPr>
              <a:t>(</a:t>
            </a:r>
            <a:r>
              <a:rPr lang="en-GB" sz="1200" dirty="0"/>
              <a:t>IAEA, 2024).</a:t>
            </a:r>
            <a:endParaRPr lang="en-GB" sz="1200" b="0" i="0" dirty="0">
              <a:solidFill>
                <a:srgbClr val="333333"/>
              </a:solidFill>
              <a:effectLst/>
            </a:endParaRPr>
          </a:p>
          <a:p>
            <a:pPr marL="285750" indent="-285750">
              <a:buFont typeface="Arial" panose="020B0604020202020204" pitchFamily="34" charset="0"/>
              <a:buChar char="•"/>
            </a:pPr>
            <a:endParaRPr lang="en-GB" sz="1600" dirty="0">
              <a:solidFill>
                <a:srgbClr val="333333"/>
              </a:solidFill>
            </a:endParaRPr>
          </a:p>
          <a:p>
            <a:pPr marL="285750" indent="-285750">
              <a:buFont typeface="Arial" panose="020B0604020202020204" pitchFamily="34" charset="0"/>
              <a:buChar char="•"/>
            </a:pPr>
            <a:endParaRPr lang="en-GB" sz="1600" dirty="0">
              <a:solidFill>
                <a:srgbClr val="333333"/>
              </a:solidFill>
            </a:endParaRPr>
          </a:p>
          <a:p>
            <a:pPr marL="285750" indent="-285750">
              <a:buFont typeface="Arial" panose="020B0604020202020204" pitchFamily="34" charset="0"/>
              <a:buChar char="•"/>
            </a:pPr>
            <a:r>
              <a:rPr lang="en-GB" sz="1600" b="0" i="0" dirty="0">
                <a:effectLst/>
              </a:rPr>
              <a:t>The town of </a:t>
            </a:r>
            <a:r>
              <a:rPr lang="en-GB" sz="1600" b="1" i="0" dirty="0">
                <a:effectLst/>
              </a:rPr>
              <a:t>Pripyat,</a:t>
            </a:r>
            <a:r>
              <a:rPr lang="en-GB" sz="1600" b="0" i="0" dirty="0">
                <a:effectLst/>
              </a:rPr>
              <a:t> which lay only three kilometres from the plant, was completely evacuated 36 hours after the accident</a:t>
            </a:r>
            <a:r>
              <a:rPr lang="en-GB" sz="1600" dirty="0"/>
              <a:t> </a:t>
            </a:r>
            <a:r>
              <a:rPr lang="en-GB" sz="1200" dirty="0">
                <a:solidFill>
                  <a:srgbClr val="333333"/>
                </a:solidFill>
              </a:rPr>
              <a:t>(</a:t>
            </a:r>
            <a:r>
              <a:rPr lang="en-GB" sz="1200" dirty="0"/>
              <a:t>IAEA, 2024).</a:t>
            </a:r>
          </a:p>
          <a:p>
            <a:endParaRPr lang="en-GB" sz="1600" dirty="0">
              <a:solidFill>
                <a:srgbClr val="333333"/>
              </a:solidFill>
            </a:endParaRPr>
          </a:p>
          <a:p>
            <a:endParaRPr lang="en-GB" sz="1600" dirty="0">
              <a:solidFill>
                <a:srgbClr val="333333"/>
              </a:solidFill>
            </a:endParaRPr>
          </a:p>
          <a:p>
            <a:pPr marL="285750" indent="-285750">
              <a:buFont typeface="Arial" panose="020B0604020202020204" pitchFamily="34" charset="0"/>
              <a:buChar char="•"/>
            </a:pPr>
            <a:r>
              <a:rPr lang="en-GB" sz="1600" b="0" i="0" dirty="0">
                <a:solidFill>
                  <a:srgbClr val="333333"/>
                </a:solidFill>
                <a:effectLst/>
              </a:rPr>
              <a:t>The </a:t>
            </a:r>
            <a:r>
              <a:rPr lang="en-GB" sz="1600" b="1" i="0" dirty="0">
                <a:solidFill>
                  <a:srgbClr val="333333"/>
                </a:solidFill>
                <a:effectLst/>
              </a:rPr>
              <a:t>Exclusion Zone </a:t>
            </a:r>
            <a:r>
              <a:rPr lang="en-GB" sz="1600" i="0" dirty="0">
                <a:solidFill>
                  <a:srgbClr val="333333"/>
                </a:solidFill>
                <a:effectLst/>
              </a:rPr>
              <a:t>(30 km radius) </a:t>
            </a:r>
            <a:r>
              <a:rPr lang="en-GB" sz="1600" dirty="0"/>
              <a:t>was established to prevent human exposure to dangerous levels of radiation </a:t>
            </a:r>
            <a:r>
              <a:rPr lang="en-GB" sz="1200" dirty="0">
                <a:solidFill>
                  <a:srgbClr val="333333"/>
                </a:solidFill>
              </a:rPr>
              <a:t>(Beresford </a:t>
            </a:r>
            <a:r>
              <a:rPr lang="en-GB" sz="1200" i="1" dirty="0">
                <a:solidFill>
                  <a:srgbClr val="333333"/>
                </a:solidFill>
              </a:rPr>
              <a:t>et al., </a:t>
            </a:r>
            <a:r>
              <a:rPr lang="en-GB" sz="1200" dirty="0">
                <a:solidFill>
                  <a:srgbClr val="333333"/>
                </a:solidFill>
              </a:rPr>
              <a:t>2020)</a:t>
            </a:r>
            <a:endParaRPr lang="en-GB" sz="1200" b="0" i="0" dirty="0">
              <a:effectLst/>
            </a:endParaRPr>
          </a:p>
        </p:txBody>
      </p:sp>
      <p:sp>
        <p:nvSpPr>
          <p:cNvPr id="4" name="TextBox 3">
            <a:extLst>
              <a:ext uri="{FF2B5EF4-FFF2-40B4-BE49-F238E27FC236}">
                <a16:creationId xmlns:a16="http://schemas.microsoft.com/office/drawing/2014/main" id="{6E0E8E56-6903-BEDD-8E35-0D6B35B17B85}"/>
              </a:ext>
            </a:extLst>
          </p:cNvPr>
          <p:cNvSpPr txBox="1"/>
          <p:nvPr/>
        </p:nvSpPr>
        <p:spPr>
          <a:xfrm>
            <a:off x="3232937" y="4018902"/>
            <a:ext cx="1814051" cy="184666"/>
          </a:xfrm>
          <a:prstGeom prst="rect">
            <a:avLst/>
          </a:prstGeom>
          <a:noFill/>
        </p:spPr>
        <p:txBody>
          <a:bodyPr wrap="square" rtlCol="0">
            <a:spAutoFit/>
          </a:bodyPr>
          <a:lstStyle/>
          <a:p>
            <a:r>
              <a:rPr lang="en-GB" sz="600" dirty="0"/>
              <a:t>(World Nuclear Association, 2025)</a:t>
            </a:r>
          </a:p>
        </p:txBody>
      </p:sp>
      <p:pic>
        <p:nvPicPr>
          <p:cNvPr id="6" name="Picture 6" descr="Chernobyl Schedule and Inclusions — The Dirty Dozen Expeditions">
            <a:extLst>
              <a:ext uri="{FF2B5EF4-FFF2-40B4-BE49-F238E27FC236}">
                <a16:creationId xmlns:a16="http://schemas.microsoft.com/office/drawing/2014/main" id="{7B4A0BF5-56B8-0D87-7CB3-9289F6C2CC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5762" y="5020965"/>
            <a:ext cx="1446231" cy="104851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8" descr="Map showing the &quot;30-Kilometre Zone&quot; (red) around the Chernobyl Nuclear Power Plant and the Polesie State Radioecological Reserve (orange) in neighbouring Belarus">
            <a:extLst>
              <a:ext uri="{FF2B5EF4-FFF2-40B4-BE49-F238E27FC236}">
                <a16:creationId xmlns:a16="http://schemas.microsoft.com/office/drawing/2014/main" id="{2B6988DA-8BE9-28BD-D988-233BC3EF86C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9213" y="4347549"/>
            <a:ext cx="4143068" cy="239535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606E98D2-F0CA-5539-F17C-D3D17AE31AF7}"/>
              </a:ext>
            </a:extLst>
          </p:cNvPr>
          <p:cNvSpPr txBox="1"/>
          <p:nvPr/>
        </p:nvSpPr>
        <p:spPr>
          <a:xfrm>
            <a:off x="3510599" y="6558233"/>
            <a:ext cx="1106129" cy="184666"/>
          </a:xfrm>
          <a:prstGeom prst="rect">
            <a:avLst/>
          </a:prstGeom>
          <a:noFill/>
        </p:spPr>
        <p:txBody>
          <a:bodyPr wrap="square" rtlCol="0">
            <a:spAutoFit/>
          </a:bodyPr>
          <a:lstStyle/>
          <a:p>
            <a:r>
              <a:rPr lang="en-GB" sz="600" dirty="0"/>
              <a:t>(Wikipedia, 2025)</a:t>
            </a:r>
          </a:p>
        </p:txBody>
      </p:sp>
      <p:sp>
        <p:nvSpPr>
          <p:cNvPr id="5" name="Arrow: Down 4">
            <a:extLst>
              <a:ext uri="{FF2B5EF4-FFF2-40B4-BE49-F238E27FC236}">
                <a16:creationId xmlns:a16="http://schemas.microsoft.com/office/drawing/2014/main" id="{496C1570-F81A-51EA-DBBA-B4C068A9AB86}"/>
              </a:ext>
            </a:extLst>
          </p:cNvPr>
          <p:cNvSpPr/>
          <p:nvPr/>
        </p:nvSpPr>
        <p:spPr>
          <a:xfrm rot="2485831">
            <a:off x="3101393" y="4738574"/>
            <a:ext cx="112547" cy="437731"/>
          </a:xfrm>
          <a:prstGeom prst="down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34773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45">
            <a:extLst>
              <a:ext uri="{FF2B5EF4-FFF2-40B4-BE49-F238E27FC236}">
                <a16:creationId xmlns:a16="http://schemas.microsoft.com/office/drawing/2014/main" id="{72A4EC06-1934-41CA-947A-1A2AD6634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n aerial view of a destroyed building&#10;&#10;AI-generated content may be incorrect.">
            <a:extLst>
              <a:ext uri="{FF2B5EF4-FFF2-40B4-BE49-F238E27FC236}">
                <a16:creationId xmlns:a16="http://schemas.microsoft.com/office/drawing/2014/main" id="{D6C925B3-7857-76FC-2918-DDBA371414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8689" r="2" b="2"/>
          <a:stretch/>
        </p:blipFill>
        <p:spPr bwMode="auto">
          <a:xfrm>
            <a:off x="2295" y="10"/>
            <a:ext cx="7493441" cy="4515944"/>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a:extLst>
              <a:ext uri="{FF2B5EF4-FFF2-40B4-BE49-F238E27FC236}">
                <a16:creationId xmlns:a16="http://schemas.microsoft.com/office/drawing/2014/main" id="{5682D107-5124-7B05-B1AB-E1A44ABA8B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25378" r="2" b="2"/>
          <a:stretch/>
        </p:blipFill>
        <p:spPr bwMode="auto">
          <a:xfrm>
            <a:off x="7581163" y="-1"/>
            <a:ext cx="4607118" cy="218305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A destroyed building with rubble&#10;&#10;AI-generated content may be incorrect.">
            <a:extLst>
              <a:ext uri="{FF2B5EF4-FFF2-40B4-BE49-F238E27FC236}">
                <a16:creationId xmlns:a16="http://schemas.microsoft.com/office/drawing/2014/main" id="{114E4AF5-7B5C-0DBA-70A7-AAADD0EEC72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24239" r="2" b="2230"/>
          <a:stretch/>
        </p:blipFill>
        <p:spPr bwMode="auto">
          <a:xfrm>
            <a:off x="7590895" y="2274491"/>
            <a:ext cx="4601105" cy="2241463"/>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A person wearing a gas mask&#10;&#10;AI-generated content may be incorrect.">
            <a:extLst>
              <a:ext uri="{FF2B5EF4-FFF2-40B4-BE49-F238E27FC236}">
                <a16:creationId xmlns:a16="http://schemas.microsoft.com/office/drawing/2014/main" id="{F468100D-028A-7B20-1C88-DE2959DC4F6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r="5" b="10722"/>
          <a:stretch/>
        </p:blipFill>
        <p:spPr bwMode="auto">
          <a:xfrm>
            <a:off x="-3717" y="4607392"/>
            <a:ext cx="3707011" cy="225060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 group of people wearing masks and gas masks&#10;&#10;AI-generated content may be incorrect.">
            <a:extLst>
              <a:ext uri="{FF2B5EF4-FFF2-40B4-BE49-F238E27FC236}">
                <a16:creationId xmlns:a16="http://schemas.microsoft.com/office/drawing/2014/main" id="{923A1826-BDC6-CFD7-A27E-18C2752C253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r="-5" b="7003"/>
          <a:stretch/>
        </p:blipFill>
        <p:spPr bwMode="auto">
          <a:xfrm>
            <a:off x="3794735" y="4607393"/>
            <a:ext cx="3694988" cy="225060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 group of people in gas masks&#10;&#10;AI-generated content may be incorrect.">
            <a:extLst>
              <a:ext uri="{FF2B5EF4-FFF2-40B4-BE49-F238E27FC236}">
                <a16:creationId xmlns:a16="http://schemas.microsoft.com/office/drawing/2014/main" id="{E283E8DB-DB91-29F6-4F18-26254030475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t="793" r="2" b="26106"/>
          <a:stretch/>
        </p:blipFill>
        <p:spPr bwMode="auto">
          <a:xfrm>
            <a:off x="7581164" y="4607392"/>
            <a:ext cx="4595097" cy="225060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F26C797-8C7E-837D-B9DB-5883BD933A0B}"/>
              </a:ext>
            </a:extLst>
          </p:cNvPr>
          <p:cNvSpPr txBox="1"/>
          <p:nvPr/>
        </p:nvSpPr>
        <p:spPr>
          <a:xfrm>
            <a:off x="10315931" y="6489244"/>
            <a:ext cx="1918741" cy="307777"/>
          </a:xfrm>
          <a:prstGeom prst="rect">
            <a:avLst/>
          </a:prstGeom>
          <a:noFill/>
        </p:spPr>
        <p:txBody>
          <a:bodyPr wrap="square" rtlCol="0">
            <a:spAutoFit/>
          </a:bodyPr>
          <a:lstStyle/>
          <a:p>
            <a:r>
              <a:rPr lang="en-GB" sz="1400" dirty="0"/>
              <a:t>The Atlantic, 2019</a:t>
            </a:r>
          </a:p>
        </p:txBody>
      </p:sp>
    </p:spTree>
    <p:extLst>
      <p:ext uri="{BB962C8B-B14F-4D97-AF65-F5344CB8AC3E}">
        <p14:creationId xmlns:p14="http://schemas.microsoft.com/office/powerpoint/2010/main" val="33417020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iagnostics 11 00907 g001">
            <a:extLst>
              <a:ext uri="{FF2B5EF4-FFF2-40B4-BE49-F238E27FC236}">
                <a16:creationId xmlns:a16="http://schemas.microsoft.com/office/drawing/2014/main" id="{24E169D0-D37F-E400-0B7C-6785AB28348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5238"/>
          <a:stretch/>
        </p:blipFill>
        <p:spPr bwMode="auto">
          <a:xfrm>
            <a:off x="11007" y="1062728"/>
            <a:ext cx="4990716" cy="342221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01961EF-53CD-CE11-0E8B-492A45947FDB}"/>
              </a:ext>
            </a:extLst>
          </p:cNvPr>
          <p:cNvSpPr txBox="1"/>
          <p:nvPr/>
        </p:nvSpPr>
        <p:spPr>
          <a:xfrm>
            <a:off x="3669448" y="4254639"/>
            <a:ext cx="2033746" cy="246221"/>
          </a:xfrm>
          <a:prstGeom prst="rect">
            <a:avLst/>
          </a:prstGeom>
          <a:noFill/>
        </p:spPr>
        <p:txBody>
          <a:bodyPr wrap="square" rtlCol="0">
            <a:spAutoFit/>
          </a:bodyPr>
          <a:lstStyle/>
          <a:p>
            <a:r>
              <a:rPr lang="en-GB" sz="1000" dirty="0"/>
              <a:t>Teodoriu </a:t>
            </a:r>
            <a:r>
              <a:rPr lang="en-GB" sz="1000" i="1" dirty="0"/>
              <a:t>et al., </a:t>
            </a:r>
            <a:r>
              <a:rPr lang="en-GB" sz="1000" dirty="0"/>
              <a:t>2021</a:t>
            </a:r>
          </a:p>
        </p:txBody>
      </p:sp>
      <p:sp>
        <p:nvSpPr>
          <p:cNvPr id="3" name="TextBox 2">
            <a:extLst>
              <a:ext uri="{FF2B5EF4-FFF2-40B4-BE49-F238E27FC236}">
                <a16:creationId xmlns:a16="http://schemas.microsoft.com/office/drawing/2014/main" id="{71986163-5E1F-14A1-291B-523553F036D0}"/>
              </a:ext>
            </a:extLst>
          </p:cNvPr>
          <p:cNvSpPr txBox="1"/>
          <p:nvPr/>
        </p:nvSpPr>
        <p:spPr>
          <a:xfrm>
            <a:off x="2923801" y="179421"/>
            <a:ext cx="8338782" cy="707886"/>
          </a:xfrm>
          <a:prstGeom prst="rect">
            <a:avLst/>
          </a:prstGeom>
          <a:noFill/>
        </p:spPr>
        <p:txBody>
          <a:bodyPr wrap="square" rtlCol="0">
            <a:spAutoFit/>
          </a:bodyPr>
          <a:lstStyle/>
          <a:p>
            <a:r>
              <a:rPr lang="en-GB" sz="4000" b="1" dirty="0">
                <a:effectLst>
                  <a:outerShdw blurRad="38100" dist="38100" dir="2700000" algn="tl">
                    <a:srgbClr val="000000">
                      <a:alpha val="43137"/>
                    </a:srgbClr>
                  </a:outerShdw>
                </a:effectLst>
              </a:rPr>
              <a:t>FALLOUT ACROSS EUROPE</a:t>
            </a:r>
          </a:p>
        </p:txBody>
      </p:sp>
      <p:graphicFrame>
        <p:nvGraphicFramePr>
          <p:cNvPr id="1028" name="TextBox 3">
            <a:extLst>
              <a:ext uri="{FF2B5EF4-FFF2-40B4-BE49-F238E27FC236}">
                <a16:creationId xmlns:a16="http://schemas.microsoft.com/office/drawing/2014/main" id="{EA7667E4-DEB0-C9FF-2AD0-513798A6BDC2}"/>
              </a:ext>
            </a:extLst>
          </p:cNvPr>
          <p:cNvGraphicFramePr/>
          <p:nvPr>
            <p:extLst>
              <p:ext uri="{D42A27DB-BD31-4B8C-83A1-F6EECF244321}">
                <p14:modId xmlns:p14="http://schemas.microsoft.com/office/powerpoint/2010/main" val="525454650"/>
              </p:ext>
            </p:extLst>
          </p:nvPr>
        </p:nvGraphicFramePr>
        <p:xfrm>
          <a:off x="5313221" y="1107823"/>
          <a:ext cx="6878779" cy="55707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052" name="Picture 4">
            <a:extLst>
              <a:ext uri="{FF2B5EF4-FFF2-40B4-BE49-F238E27FC236}">
                <a16:creationId xmlns:a16="http://schemas.microsoft.com/office/drawing/2014/main" id="{613DA5CE-788A-02F6-7D8C-9EFC61DD484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9247" y="4484942"/>
            <a:ext cx="2409120" cy="158734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BA8F23D-4880-FADB-FA8E-669AA90C90D8}"/>
              </a:ext>
            </a:extLst>
          </p:cNvPr>
          <p:cNvSpPr txBox="1"/>
          <p:nvPr/>
        </p:nvSpPr>
        <p:spPr>
          <a:xfrm>
            <a:off x="1788182" y="6072284"/>
            <a:ext cx="2271238" cy="246221"/>
          </a:xfrm>
          <a:prstGeom prst="rect">
            <a:avLst/>
          </a:prstGeom>
          <a:noFill/>
        </p:spPr>
        <p:txBody>
          <a:bodyPr wrap="square" rtlCol="0">
            <a:spAutoFit/>
          </a:bodyPr>
          <a:lstStyle/>
          <a:p>
            <a:r>
              <a:rPr lang="en-GB" sz="1000" dirty="0"/>
              <a:t>(The Atlantic, 2019)</a:t>
            </a:r>
          </a:p>
        </p:txBody>
      </p:sp>
      <p:pic>
        <p:nvPicPr>
          <p:cNvPr id="2054" name="Picture 6">
            <a:extLst>
              <a:ext uri="{FF2B5EF4-FFF2-40B4-BE49-F238E27FC236}">
                <a16:creationId xmlns:a16="http://schemas.microsoft.com/office/drawing/2014/main" id="{AF18A890-41A6-BE39-931E-8CA8EA44C86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540165" y="4484942"/>
            <a:ext cx="2349683" cy="15873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2231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122" name="Picture 2" descr="Ukraine Tensions Chernobyl ">
            <a:extLst>
              <a:ext uri="{FF2B5EF4-FFF2-40B4-BE49-F238E27FC236}">
                <a16:creationId xmlns:a16="http://schemas.microsoft.com/office/drawing/2014/main" id="{F0FBAC87-E4DB-1D05-5077-984476E879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461"/>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D99EDFE-489D-4A7E-DC7D-64A71FC5B575}"/>
              </a:ext>
            </a:extLst>
          </p:cNvPr>
          <p:cNvSpPr txBox="1"/>
          <p:nvPr/>
        </p:nvSpPr>
        <p:spPr>
          <a:xfrm>
            <a:off x="11070236" y="6598462"/>
            <a:ext cx="1813810" cy="215444"/>
          </a:xfrm>
          <a:prstGeom prst="rect">
            <a:avLst/>
          </a:prstGeom>
          <a:noFill/>
        </p:spPr>
        <p:txBody>
          <a:bodyPr wrap="square" rtlCol="0">
            <a:spAutoFit/>
          </a:bodyPr>
          <a:lstStyle/>
          <a:p>
            <a:r>
              <a:rPr lang="en-GB" sz="800" dirty="0">
                <a:solidFill>
                  <a:schemeClr val="bg1"/>
                </a:solidFill>
              </a:rPr>
              <a:t>CBS News, 2022</a:t>
            </a:r>
          </a:p>
        </p:txBody>
      </p:sp>
    </p:spTree>
    <p:extLst>
      <p:ext uri="{BB962C8B-B14F-4D97-AF65-F5344CB8AC3E}">
        <p14:creationId xmlns:p14="http://schemas.microsoft.com/office/powerpoint/2010/main" val="7155692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3C48B49-6135-48B6-AC0F-97E5D8D1F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593B878-2965-3FFF-6593-FE4874B59846}"/>
              </a:ext>
            </a:extLst>
          </p:cNvPr>
          <p:cNvSpPr txBox="1"/>
          <p:nvPr/>
        </p:nvSpPr>
        <p:spPr>
          <a:xfrm>
            <a:off x="0" y="1282443"/>
            <a:ext cx="12191984" cy="240200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800" b="1" i="0" kern="1200" dirty="0">
                <a:solidFill>
                  <a:schemeClr val="tx1"/>
                </a:solidFill>
                <a:effectLst>
                  <a:outerShdw blurRad="38100" dist="38100" dir="2700000" algn="tl">
                    <a:srgbClr val="000000">
                      <a:alpha val="43137"/>
                    </a:srgbClr>
                  </a:outerShdw>
                </a:effectLst>
                <a:latin typeface="+mj-lt"/>
                <a:ea typeface="+mj-ea"/>
                <a:cs typeface="+mj-cs"/>
              </a:rPr>
              <a:t>Pripyat: Before</a:t>
            </a:r>
            <a:endParaRPr lang="en-US" sz="4800" b="1" kern="1200" dirty="0">
              <a:solidFill>
                <a:schemeClr val="tx1"/>
              </a:solidFill>
              <a:effectLst>
                <a:outerShdw blurRad="38100" dist="38100" dir="2700000" algn="tl">
                  <a:srgbClr val="000000">
                    <a:alpha val="43137"/>
                  </a:srgbClr>
                </a:outerShdw>
              </a:effectLst>
              <a:latin typeface="+mj-lt"/>
              <a:ea typeface="+mj-ea"/>
              <a:cs typeface="+mj-cs"/>
            </a:endParaRPr>
          </a:p>
        </p:txBody>
      </p:sp>
      <p:sp>
        <p:nvSpPr>
          <p:cNvPr id="26" name="Rectangle 25">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 y="4374554"/>
            <a:ext cx="12192007" cy="2483444"/>
          </a:xfrm>
          <a:prstGeom prst="rect">
            <a:avLst/>
          </a:prstGeom>
          <a:gradFill>
            <a:gsLst>
              <a:gs pos="0">
                <a:schemeClr val="accent1">
                  <a:lumMod val="75000"/>
                </a:schemeClr>
              </a:gs>
              <a:gs pos="100000">
                <a:srgbClr val="000000"/>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40655" y="4374554"/>
            <a:ext cx="4051344" cy="2483446"/>
          </a:xfrm>
          <a:prstGeom prst="rect">
            <a:avLst/>
          </a:prstGeom>
          <a:gradFill>
            <a:gsLst>
              <a:gs pos="4000">
                <a:schemeClr val="accent1">
                  <a:alpha val="21000"/>
                </a:schemeClr>
              </a:gs>
              <a:gs pos="83000">
                <a:schemeClr val="accent1">
                  <a:lumMod val="50000"/>
                  <a:alpha val="61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F256AC18-FB41-4977-8B0C-F5082335A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379429"/>
            <a:ext cx="12191984" cy="1953928"/>
          </a:xfrm>
          <a:prstGeom prst="rect">
            <a:avLst/>
          </a:prstGeom>
          <a:gradFill>
            <a:gsLst>
              <a:gs pos="32000">
                <a:schemeClr val="accent1">
                  <a:lumMod val="50000"/>
                  <a:alpha val="0"/>
                </a:schemeClr>
              </a:gs>
              <a:gs pos="100000">
                <a:schemeClr val="accent1">
                  <a:alpha val="5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4380927"/>
            <a:ext cx="12192000" cy="2019443"/>
          </a:xfrm>
          <a:prstGeom prst="rect">
            <a:avLst/>
          </a:prstGeom>
          <a:gradFill>
            <a:gsLst>
              <a:gs pos="32000">
                <a:schemeClr val="accent1">
                  <a:lumMod val="50000"/>
                  <a:alpha val="0"/>
                </a:schemeClr>
              </a:gs>
              <a:gs pos="100000">
                <a:srgbClr val="000000">
                  <a:alpha val="45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896499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50" name="Picture 6" descr="The corner of Kurchatov Street and the main boulevard into the city, Lenina Prospekt. On the left is the Raduga department store. Plant director Viktor Brukhanov, like many of the senior staff of the nuclear station, lived with his family in a large apartment above the store. ">
            <a:extLst>
              <a:ext uri="{FF2B5EF4-FFF2-40B4-BE49-F238E27FC236}">
                <a16:creationId xmlns:a16="http://schemas.microsoft.com/office/drawing/2014/main" id="{9BEA6907-2511-E42D-EF3A-1E142A3D37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662" r="-2" b="3797"/>
          <a:stretch/>
        </p:blipFill>
        <p:spPr bwMode="auto">
          <a:xfrm>
            <a:off x="4166505" y="10"/>
            <a:ext cx="4444096" cy="3067040"/>
          </a:xfrm>
          <a:prstGeom prst="rect">
            <a:avLst/>
          </a:prstGeom>
          <a:noFill/>
          <a:extLst>
            <a:ext uri="{909E8E84-426E-40DD-AFC4-6F175D3DCCD1}">
              <a14:hiddenFill xmlns:a14="http://schemas.microsoft.com/office/drawing/2010/main">
                <a:solidFill>
                  <a:srgbClr val="FFFFFF"/>
                </a:solidFill>
              </a14:hiddenFill>
            </a:ext>
          </a:extLst>
        </p:spPr>
      </p:pic>
      <p:pic>
        <p:nvPicPr>
          <p:cNvPr id="6156" name="Picture 12" descr="Pripyat was surrounded by forest and white sand beaches. The daily Rakete hydrofoil service provided a cheap and swift connection to Kyiv, two hours to the south. ">
            <a:extLst>
              <a:ext uri="{FF2B5EF4-FFF2-40B4-BE49-F238E27FC236}">
                <a16:creationId xmlns:a16="http://schemas.microsoft.com/office/drawing/2014/main" id="{B40F6B44-B891-DB33-13A6-79E81BA678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26045" r="2" b="19452"/>
          <a:stretch/>
        </p:blipFill>
        <p:spPr bwMode="auto">
          <a:xfrm>
            <a:off x="-1" y="3790950"/>
            <a:ext cx="8305800" cy="3067051"/>
          </a:xfrm>
          <a:prstGeom prst="rect">
            <a:avLst/>
          </a:prstGeom>
          <a:noFill/>
          <a:extLst>
            <a:ext uri="{909E8E84-426E-40DD-AFC4-6F175D3DCCD1}">
              <a14:hiddenFill xmlns:a14="http://schemas.microsoft.com/office/drawing/2010/main">
                <a:solidFill>
                  <a:srgbClr val="FFFFFF"/>
                </a:solidFill>
              </a14:hiddenFill>
            </a:ext>
          </a:extLst>
        </p:spPr>
      </p:pic>
      <p:sp>
        <p:nvSpPr>
          <p:cNvPr id="6161" name="Freeform: Shape 6160">
            <a:extLst>
              <a:ext uri="{FF2B5EF4-FFF2-40B4-BE49-F238E27FC236}">
                <a16:creationId xmlns:a16="http://schemas.microsoft.com/office/drawing/2014/main" id="{EA518CE4-E4D4-4D8A-980F-6D692AC96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55454" cy="4845530"/>
          </a:xfrm>
          <a:custGeom>
            <a:avLst/>
            <a:gdLst>
              <a:gd name="connsiteX0" fmla="*/ 0 w 5155454"/>
              <a:gd name="connsiteY0" fmla="*/ 0 h 4845530"/>
              <a:gd name="connsiteX1" fmla="*/ 4766270 w 5155454"/>
              <a:gd name="connsiteY1" fmla="*/ 0 h 4845530"/>
              <a:gd name="connsiteX2" fmla="*/ 4896671 w 5155454"/>
              <a:gd name="connsiteY2" fmla="*/ 270697 h 4845530"/>
              <a:gd name="connsiteX3" fmla="*/ 5155454 w 5155454"/>
              <a:gd name="connsiteY3" fmla="*/ 1552495 h 4845530"/>
              <a:gd name="connsiteX4" fmla="*/ 1862419 w 5155454"/>
              <a:gd name="connsiteY4" fmla="*/ 4845530 h 4845530"/>
              <a:gd name="connsiteX5" fmla="*/ 21252 w 5155454"/>
              <a:gd name="connsiteY5" fmla="*/ 4283132 h 4845530"/>
              <a:gd name="connsiteX6" fmla="*/ 0 w 5155454"/>
              <a:gd name="connsiteY6" fmla="*/ 4267240 h 4845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55454" h="4845530">
                <a:moveTo>
                  <a:pt x="0" y="0"/>
                </a:moveTo>
                <a:lnTo>
                  <a:pt x="4766270" y="0"/>
                </a:lnTo>
                <a:lnTo>
                  <a:pt x="4896671" y="270697"/>
                </a:lnTo>
                <a:cubicBezTo>
                  <a:pt x="5063308" y="664671"/>
                  <a:pt x="5155454" y="1097822"/>
                  <a:pt x="5155454" y="1552495"/>
                </a:cubicBezTo>
                <a:cubicBezTo>
                  <a:pt x="5155454" y="3371188"/>
                  <a:pt x="3681112" y="4845530"/>
                  <a:pt x="1862419" y="4845530"/>
                </a:cubicBezTo>
                <a:cubicBezTo>
                  <a:pt x="1180409" y="4845530"/>
                  <a:pt x="546824" y="4638201"/>
                  <a:pt x="21252" y="4283132"/>
                </a:cubicBezTo>
                <a:lnTo>
                  <a:pt x="0" y="426724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148" name="Picture 4" descr="The Pripyat city hall building housed the headquarters of the city administration or &lt;em&gt;ispolkom&lt;/em&gt;, as well as the city’s Party administration and, on the top floor, the offices of the KGB. ">
            <a:extLst>
              <a:ext uri="{FF2B5EF4-FFF2-40B4-BE49-F238E27FC236}">
                <a16:creationId xmlns:a16="http://schemas.microsoft.com/office/drawing/2014/main" id="{0C04AB99-7DD9-1250-6991-E5DF4DC3FDA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0626" r="9101" b="2"/>
          <a:stretch/>
        </p:blipFill>
        <p:spPr bwMode="auto">
          <a:xfrm>
            <a:off x="1" y="2"/>
            <a:ext cx="5017099" cy="4718647"/>
          </a:xfrm>
          <a:custGeom>
            <a:avLst/>
            <a:gdLst/>
            <a:ahLst/>
            <a:cxnLst/>
            <a:rect l="l" t="t" r="r" b="b"/>
            <a:pathLst>
              <a:path w="5017099" h="4718647">
                <a:moveTo>
                  <a:pt x="0" y="0"/>
                </a:moveTo>
                <a:lnTo>
                  <a:pt x="4599738" y="0"/>
                </a:lnTo>
                <a:lnTo>
                  <a:pt x="4636346" y="60259"/>
                </a:lnTo>
                <a:cubicBezTo>
                  <a:pt x="4879170" y="507256"/>
                  <a:pt x="5017099" y="1019504"/>
                  <a:pt x="5017099" y="1563967"/>
                </a:cubicBezTo>
                <a:cubicBezTo>
                  <a:pt x="5017099" y="3306249"/>
                  <a:pt x="3604701" y="4718647"/>
                  <a:pt x="1862419" y="4718647"/>
                </a:cubicBezTo>
                <a:cubicBezTo>
                  <a:pt x="1209063" y="4718647"/>
                  <a:pt x="602098" y="4520029"/>
                  <a:pt x="98607" y="4179877"/>
                </a:cubicBezTo>
                <a:lnTo>
                  <a:pt x="0" y="4106140"/>
                </a:lnTo>
                <a:close/>
              </a:path>
            </a:pathLst>
          </a:custGeom>
          <a:noFill/>
          <a:extLst>
            <a:ext uri="{909E8E84-426E-40DD-AFC4-6F175D3DCCD1}">
              <a14:hiddenFill xmlns:a14="http://schemas.microsoft.com/office/drawing/2010/main">
                <a:solidFill>
                  <a:srgbClr val="FFFFFF"/>
                </a:solidFill>
              </a14:hiddenFill>
            </a:ext>
          </a:extLst>
        </p:spPr>
      </p:pic>
      <p:sp>
        <p:nvSpPr>
          <p:cNvPr id="6163" name="Freeform: Shape 6162">
            <a:extLst>
              <a:ext uri="{FF2B5EF4-FFF2-40B4-BE49-F238E27FC236}">
                <a16:creationId xmlns:a16="http://schemas.microsoft.com/office/drawing/2014/main" id="{F82BF3E2-EB0E-40D6-8835-2367A5316C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8480" y="1563968"/>
            <a:ext cx="6043520" cy="5294033"/>
          </a:xfrm>
          <a:custGeom>
            <a:avLst/>
            <a:gdLst>
              <a:gd name="connsiteX0" fmla="*/ 3600823 w 6043520"/>
              <a:gd name="connsiteY0" fmla="*/ 0 h 5294033"/>
              <a:gd name="connsiteX1" fmla="*/ 5891281 w 6043520"/>
              <a:gd name="connsiteY1" fmla="*/ 822253 h 5294033"/>
              <a:gd name="connsiteX2" fmla="*/ 6043520 w 6043520"/>
              <a:gd name="connsiteY2" fmla="*/ 960617 h 5294033"/>
              <a:gd name="connsiteX3" fmla="*/ 6043520 w 6043520"/>
              <a:gd name="connsiteY3" fmla="*/ 5294033 h 5294033"/>
              <a:gd name="connsiteX4" fmla="*/ 423445 w 6043520"/>
              <a:gd name="connsiteY4" fmla="*/ 5294033 h 5294033"/>
              <a:gd name="connsiteX5" fmla="*/ 282971 w 6043520"/>
              <a:gd name="connsiteY5" fmla="*/ 5002426 h 5294033"/>
              <a:gd name="connsiteX6" fmla="*/ 0 w 6043520"/>
              <a:gd name="connsiteY6" fmla="*/ 3600823 h 5294033"/>
              <a:gd name="connsiteX7" fmla="*/ 3600823 w 6043520"/>
              <a:gd name="connsiteY7" fmla="*/ 0 h 5294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43520" h="5294033">
                <a:moveTo>
                  <a:pt x="3600823" y="0"/>
                </a:moveTo>
                <a:cubicBezTo>
                  <a:pt x="4470871" y="0"/>
                  <a:pt x="5268847" y="308574"/>
                  <a:pt x="5891281" y="822253"/>
                </a:cubicBezTo>
                <a:lnTo>
                  <a:pt x="6043520" y="960617"/>
                </a:lnTo>
                <a:lnTo>
                  <a:pt x="6043520" y="5294033"/>
                </a:lnTo>
                <a:lnTo>
                  <a:pt x="423445" y="5294033"/>
                </a:lnTo>
                <a:lnTo>
                  <a:pt x="282971" y="5002426"/>
                </a:lnTo>
                <a:cubicBezTo>
                  <a:pt x="100759" y="4571630"/>
                  <a:pt x="0" y="4097993"/>
                  <a:pt x="0" y="3600823"/>
                </a:cubicBezTo>
                <a:cubicBezTo>
                  <a:pt x="0" y="1612143"/>
                  <a:pt x="1612143" y="0"/>
                  <a:pt x="360082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154" name="Picture 10" descr="Each year in Pripyat was punctuated by parades marking major events in the Soviet calendar. On Friday, April 25, 1986, the population of the city was anticipating a long weekend leading into May Day and Victory Day, on May 9,  celebrating the Soviet triumph over Germany in World War II. ">
            <a:extLst>
              <a:ext uri="{FF2B5EF4-FFF2-40B4-BE49-F238E27FC236}">
                <a16:creationId xmlns:a16="http://schemas.microsoft.com/office/drawing/2014/main" id="{2FDD5170-F40E-FEF1-6FF4-8499D43D9B3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3148" r="12099" b="-2"/>
          <a:stretch/>
        </p:blipFill>
        <p:spPr bwMode="auto">
          <a:xfrm>
            <a:off x="6283728" y="1699213"/>
            <a:ext cx="5908273" cy="5158786"/>
          </a:xfrm>
          <a:custGeom>
            <a:avLst/>
            <a:gdLst/>
            <a:ahLst/>
            <a:cxnLst/>
            <a:rect l="l" t="t" r="r" b="b"/>
            <a:pathLst>
              <a:path w="5908273" h="5158786">
                <a:moveTo>
                  <a:pt x="3465576" y="0"/>
                </a:moveTo>
                <a:cubicBezTo>
                  <a:pt x="4302945" y="0"/>
                  <a:pt x="5070948" y="296984"/>
                  <a:pt x="5670004" y="791369"/>
                </a:cubicBezTo>
                <a:lnTo>
                  <a:pt x="5908273" y="1007923"/>
                </a:lnTo>
                <a:lnTo>
                  <a:pt x="5908273" y="5158786"/>
                </a:lnTo>
                <a:lnTo>
                  <a:pt x="443374" y="5158786"/>
                </a:lnTo>
                <a:lnTo>
                  <a:pt x="418277" y="5117476"/>
                </a:lnTo>
                <a:cubicBezTo>
                  <a:pt x="151523" y="4626427"/>
                  <a:pt x="0" y="4063697"/>
                  <a:pt x="0" y="3465576"/>
                </a:cubicBezTo>
                <a:cubicBezTo>
                  <a:pt x="0" y="1551591"/>
                  <a:pt x="1551591" y="0"/>
                  <a:pt x="3465576" y="0"/>
                </a:cubicBezTo>
                <a:close/>
              </a:path>
            </a:pathLst>
          </a:custGeom>
          <a:noFill/>
          <a:extLst>
            <a:ext uri="{909E8E84-426E-40DD-AFC4-6F175D3DCCD1}">
              <a14:hiddenFill xmlns:a14="http://schemas.microsoft.com/office/drawing/2010/main">
                <a:solidFill>
                  <a:srgbClr val="FFFFFF"/>
                </a:solidFill>
              </a14:hiddenFill>
            </a:ext>
          </a:extLst>
        </p:spPr>
      </p:pic>
      <p:sp>
        <p:nvSpPr>
          <p:cNvPr id="6165" name="Oval 6164">
            <a:extLst>
              <a:ext uri="{FF2B5EF4-FFF2-40B4-BE49-F238E27FC236}">
                <a16:creationId xmlns:a16="http://schemas.microsoft.com/office/drawing/2014/main" id="{481E86DD-89E6-42B2-8675-84B7C56BFF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50534" y="1716727"/>
            <a:ext cx="4572000" cy="457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152" name="Picture 8" descr="A group of children playing on the street&#10;&#10;AI-generated content may be incorrect.">
            <a:extLst>
              <a:ext uri="{FF2B5EF4-FFF2-40B4-BE49-F238E27FC236}">
                <a16:creationId xmlns:a16="http://schemas.microsoft.com/office/drawing/2014/main" id="{CE157DD0-B53C-63AC-6510-12D00FCC465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14039" r="20211"/>
          <a:stretch/>
        </p:blipFill>
        <p:spPr bwMode="auto">
          <a:xfrm>
            <a:off x="3287694" y="1853886"/>
            <a:ext cx="4297680" cy="4297680"/>
          </a:xfrm>
          <a:custGeom>
            <a:avLst/>
            <a:gdLst/>
            <a:ahLst/>
            <a:cxnLst/>
            <a:rect l="l" t="t" r="r" b="b"/>
            <a:pathLst>
              <a:path w="4297680" h="4297680">
                <a:moveTo>
                  <a:pt x="2148840" y="0"/>
                </a:moveTo>
                <a:cubicBezTo>
                  <a:pt x="3335612" y="0"/>
                  <a:pt x="4297680" y="962068"/>
                  <a:pt x="4297680" y="2148840"/>
                </a:cubicBezTo>
                <a:cubicBezTo>
                  <a:pt x="4297680" y="3335612"/>
                  <a:pt x="3335612" y="4297680"/>
                  <a:pt x="2148840" y="4297680"/>
                </a:cubicBezTo>
                <a:cubicBezTo>
                  <a:pt x="962068" y="4297680"/>
                  <a:pt x="0" y="3335612"/>
                  <a:pt x="0" y="2148840"/>
                </a:cubicBezTo>
                <a:cubicBezTo>
                  <a:pt x="0" y="962068"/>
                  <a:pt x="962068" y="0"/>
                  <a:pt x="2148840" y="0"/>
                </a:cubicBezTo>
                <a:close/>
              </a:path>
            </a:pathLst>
          </a:custGeom>
          <a:noFill/>
          <a:extLst>
            <a:ext uri="{909E8E84-426E-40DD-AFC4-6F175D3DCCD1}">
              <a14:hiddenFill xmlns:a14="http://schemas.microsoft.com/office/drawing/2010/main">
                <a:solidFill>
                  <a:srgbClr val="FFFFFF"/>
                </a:solidFill>
              </a14:hiddenFill>
            </a:ext>
          </a:extLst>
        </p:spPr>
      </p:pic>
      <p:sp>
        <p:nvSpPr>
          <p:cNvPr id="6167" name="Freeform: Shape 6166">
            <a:extLst>
              <a:ext uri="{FF2B5EF4-FFF2-40B4-BE49-F238E27FC236}">
                <a16:creationId xmlns:a16="http://schemas.microsoft.com/office/drawing/2014/main" id="{5EFE9E4D-D93B-4B04-A3B5-234F5DBB9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62313" y="-1"/>
            <a:ext cx="4444096" cy="3211788"/>
          </a:xfrm>
          <a:custGeom>
            <a:avLst/>
            <a:gdLst>
              <a:gd name="connsiteX0" fmla="*/ 5102 w 4444096"/>
              <a:gd name="connsiteY0" fmla="*/ 0 h 3211788"/>
              <a:gd name="connsiteX1" fmla="*/ 4444096 w 4444096"/>
              <a:gd name="connsiteY1" fmla="*/ 0 h 3211788"/>
              <a:gd name="connsiteX2" fmla="*/ 4444096 w 4444096"/>
              <a:gd name="connsiteY2" fmla="*/ 2908319 h 3211788"/>
              <a:gd name="connsiteX3" fmla="*/ 4321598 w 4444096"/>
              <a:gd name="connsiteY3" fmla="*/ 2967330 h 3211788"/>
              <a:gd name="connsiteX4" fmla="*/ 3110753 w 4444096"/>
              <a:gd name="connsiteY4" fmla="*/ 3211788 h 3211788"/>
              <a:gd name="connsiteX5" fmla="*/ 0 w 4444096"/>
              <a:gd name="connsiteY5" fmla="*/ 101035 h 32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44096" h="3211788">
                <a:moveTo>
                  <a:pt x="5102" y="0"/>
                </a:moveTo>
                <a:lnTo>
                  <a:pt x="4444096" y="0"/>
                </a:lnTo>
                <a:lnTo>
                  <a:pt x="4444096" y="2908319"/>
                </a:lnTo>
                <a:lnTo>
                  <a:pt x="4321598" y="2967330"/>
                </a:lnTo>
                <a:cubicBezTo>
                  <a:pt x="3949433" y="3124742"/>
                  <a:pt x="3540258" y="3211788"/>
                  <a:pt x="3110753" y="3211788"/>
                </a:cubicBezTo>
                <a:cubicBezTo>
                  <a:pt x="1392732" y="3211788"/>
                  <a:pt x="0" y="1819056"/>
                  <a:pt x="0" y="10103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pic>
        <p:nvPicPr>
          <p:cNvPr id="6146" name="Picture 2" descr="The city of Pripyat was an atomgrad—atomic city—built to house the technicians and workers at plant and their families. By April 1986, the town had a population of almost 50,000, but was small enough that it could be crossed on foot in 15 minutes. ">
            <a:extLst>
              <a:ext uri="{FF2B5EF4-FFF2-40B4-BE49-F238E27FC236}">
                <a16:creationId xmlns:a16="http://schemas.microsoft.com/office/drawing/2014/main" id="{CD977134-62C8-722A-F852-4077CE2400B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2336" r="44" b="3"/>
          <a:stretch/>
        </p:blipFill>
        <p:spPr bwMode="auto">
          <a:xfrm>
            <a:off x="7928700" y="-1"/>
            <a:ext cx="4277711" cy="3045402"/>
          </a:xfrm>
          <a:custGeom>
            <a:avLst/>
            <a:gdLst/>
            <a:ahLst/>
            <a:cxnLst/>
            <a:rect l="l" t="t" r="r" b="b"/>
            <a:pathLst>
              <a:path w="4277711" h="3045402">
                <a:moveTo>
                  <a:pt x="5102" y="0"/>
                </a:moveTo>
                <a:lnTo>
                  <a:pt x="4277711" y="0"/>
                </a:lnTo>
                <a:lnTo>
                  <a:pt x="4277711" y="2723810"/>
                </a:lnTo>
                <a:lnTo>
                  <a:pt x="4090449" y="2814019"/>
                </a:lnTo>
                <a:cubicBezTo>
                  <a:pt x="3738190" y="2963012"/>
                  <a:pt x="3350901" y="3045402"/>
                  <a:pt x="2944368" y="3045402"/>
                </a:cubicBezTo>
                <a:cubicBezTo>
                  <a:pt x="1318238" y="3045402"/>
                  <a:pt x="0" y="1727164"/>
                  <a:pt x="0" y="101034"/>
                </a:cubicBez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FDC5FA1-4D6E-B9A7-25E1-FCA4EA66EB5F}"/>
              </a:ext>
            </a:extLst>
          </p:cNvPr>
          <p:cNvSpPr txBox="1"/>
          <p:nvPr/>
        </p:nvSpPr>
        <p:spPr>
          <a:xfrm>
            <a:off x="10825317" y="6508522"/>
            <a:ext cx="1725561" cy="215444"/>
          </a:xfrm>
          <a:prstGeom prst="rect">
            <a:avLst/>
          </a:prstGeom>
          <a:noFill/>
        </p:spPr>
        <p:txBody>
          <a:bodyPr wrap="square" rtlCol="0">
            <a:spAutoFit/>
          </a:bodyPr>
          <a:lstStyle/>
          <a:p>
            <a:r>
              <a:rPr lang="en-GB" sz="800" dirty="0"/>
              <a:t>Atlas Obscura, 2019</a:t>
            </a:r>
          </a:p>
        </p:txBody>
      </p:sp>
    </p:spTree>
    <p:extLst>
      <p:ext uri="{BB962C8B-B14F-4D97-AF65-F5344CB8AC3E}">
        <p14:creationId xmlns:p14="http://schemas.microsoft.com/office/powerpoint/2010/main" val="14655226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344C0983-AE30-E4AA-84D2-2CC7F43D0C86}"/>
              </a:ext>
            </a:extLst>
          </p:cNvPr>
          <p:cNvSpPr txBox="1"/>
          <p:nvPr/>
        </p:nvSpPr>
        <p:spPr>
          <a:xfrm>
            <a:off x="2706" y="1780716"/>
            <a:ext cx="12184106" cy="3081242"/>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800" b="1" i="0" kern="1200" dirty="0">
                <a:solidFill>
                  <a:srgbClr val="FFFFFF"/>
                </a:solidFill>
                <a:effectLst>
                  <a:outerShdw blurRad="38100" dist="38100" dir="2700000" algn="tl">
                    <a:srgbClr val="000000">
                      <a:alpha val="43137"/>
                    </a:srgbClr>
                  </a:outerShdw>
                </a:effectLst>
                <a:latin typeface="+mj-lt"/>
                <a:ea typeface="+mj-ea"/>
                <a:cs typeface="+mj-cs"/>
              </a:rPr>
              <a:t>Pripyat: 2016</a:t>
            </a:r>
            <a:endParaRPr lang="en-US" sz="4800" b="1" kern="1200" dirty="0">
              <a:solidFill>
                <a:srgbClr val="FFFFFF"/>
              </a:solidFill>
              <a:effectLst>
                <a:outerShdw blurRad="38100" dist="38100" dir="2700000" algn="tl">
                  <a:srgbClr val="000000">
                    <a:alpha val="43137"/>
                  </a:srgbClr>
                </a:outerShdw>
              </a:effectLst>
              <a:latin typeface="+mj-lt"/>
              <a:ea typeface="+mj-ea"/>
              <a:cs typeface="+mj-cs"/>
            </a:endParaRPr>
          </a:p>
        </p:txBody>
      </p:sp>
    </p:spTree>
    <p:extLst>
      <p:ext uri="{BB962C8B-B14F-4D97-AF65-F5344CB8AC3E}">
        <p14:creationId xmlns:p14="http://schemas.microsoft.com/office/powerpoint/2010/main" val="39803231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11" name="Rectangle 8210">
            <a:extLst>
              <a:ext uri="{FF2B5EF4-FFF2-40B4-BE49-F238E27FC236}">
                <a16:creationId xmlns:a16="http://schemas.microsoft.com/office/drawing/2014/main" id="{E6F01E9F-6B0E-4CF9-87AF-27ECD8D460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202" name="Picture 10" descr="A gas mask sits on a classroom table in Pripyat, Ukraine, just 15 km northwest of the Chernobyl nuclear power plant.">
            <a:extLst>
              <a:ext uri="{FF2B5EF4-FFF2-40B4-BE49-F238E27FC236}">
                <a16:creationId xmlns:a16="http://schemas.microsoft.com/office/drawing/2014/main" id="{30168197-4354-5927-E9AD-AC734637F2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9764" r="3" b="3"/>
          <a:stretch/>
        </p:blipFill>
        <p:spPr bwMode="auto">
          <a:xfrm>
            <a:off x="20" y="10"/>
            <a:ext cx="4635480" cy="3428986"/>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A doll is left out in Pripyat, the town evacuated near Chernobyl.">
            <a:extLst>
              <a:ext uri="{FF2B5EF4-FFF2-40B4-BE49-F238E27FC236}">
                <a16:creationId xmlns:a16="http://schemas.microsoft.com/office/drawing/2014/main" id="{0D6B6C27-2EF6-EC70-17EC-E912528170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6492" r="-2" b="-2"/>
          <a:stretch/>
        </p:blipFill>
        <p:spPr bwMode="auto">
          <a:xfrm>
            <a:off x="20" y="3548987"/>
            <a:ext cx="4635480" cy="3309011"/>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Radioactive paint peels from hospital hallway walls in Pripyat, Ukraine.">
            <a:extLst>
              <a:ext uri="{FF2B5EF4-FFF2-40B4-BE49-F238E27FC236}">
                <a16:creationId xmlns:a16="http://schemas.microsoft.com/office/drawing/2014/main" id="{6A3BF761-6E11-3514-B330-D220017D9F7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8640" r="2" b="2459"/>
          <a:stretch/>
        </p:blipFill>
        <p:spPr bwMode="auto">
          <a:xfrm>
            <a:off x="4738959" y="10"/>
            <a:ext cx="7453039" cy="4422801"/>
          </a:xfrm>
          <a:prstGeom prst="rect">
            <a:avLst/>
          </a:prstGeom>
          <a:noFill/>
          <a:extLst>
            <a:ext uri="{909E8E84-426E-40DD-AFC4-6F175D3DCCD1}">
              <a14:hiddenFill xmlns:a14="http://schemas.microsoft.com/office/drawing/2010/main">
                <a:solidFill>
                  <a:srgbClr val="FFFFFF"/>
                </a:solidFill>
              </a14:hiddenFill>
            </a:ext>
          </a:extLst>
        </p:spPr>
      </p:pic>
      <p:pic>
        <p:nvPicPr>
          <p:cNvPr id="8204" name="Picture 12" descr="An abandoned classroom, complete with Soviet-era images of Lenin and slogans.">
            <a:extLst>
              <a:ext uri="{FF2B5EF4-FFF2-40B4-BE49-F238E27FC236}">
                <a16:creationId xmlns:a16="http://schemas.microsoft.com/office/drawing/2014/main" id="{46C91D5B-7211-BFE3-846D-671FFA9B728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3553" r="26856" b="-1"/>
          <a:stretch/>
        </p:blipFill>
        <p:spPr bwMode="auto">
          <a:xfrm>
            <a:off x="4735912" y="4526276"/>
            <a:ext cx="2430949" cy="2331725"/>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A building entrance at a hospital in Pripyat.">
            <a:extLst>
              <a:ext uri="{FF2B5EF4-FFF2-40B4-BE49-F238E27FC236}">
                <a16:creationId xmlns:a16="http://schemas.microsoft.com/office/drawing/2014/main" id="{37B8E5A6-1225-245F-300A-8CC58DA535C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1755" r="29193" b="-1"/>
          <a:stretch/>
        </p:blipFill>
        <p:spPr bwMode="auto">
          <a:xfrm>
            <a:off x="7267272" y="4526276"/>
            <a:ext cx="2412157" cy="2331725"/>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descr="A school gymnasium in Pripyat, Ukraine, about 15 km northwest of the Chernobyl nuclear power plant.">
            <a:extLst>
              <a:ext uri="{FF2B5EF4-FFF2-40B4-BE49-F238E27FC236}">
                <a16:creationId xmlns:a16="http://schemas.microsoft.com/office/drawing/2014/main" id="{A931FC65-5705-407D-102C-3794582C190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10179" r="20768" b="-1"/>
          <a:stretch/>
        </p:blipFill>
        <p:spPr bwMode="auto">
          <a:xfrm>
            <a:off x="9779836" y="4526274"/>
            <a:ext cx="2412157" cy="233172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DA99F93-3B0F-FABE-890E-8B87D4940676}"/>
              </a:ext>
            </a:extLst>
          </p:cNvPr>
          <p:cNvSpPr txBox="1"/>
          <p:nvPr/>
        </p:nvSpPr>
        <p:spPr>
          <a:xfrm>
            <a:off x="10833668" y="6534834"/>
            <a:ext cx="2604278" cy="215444"/>
          </a:xfrm>
          <a:prstGeom prst="rect">
            <a:avLst/>
          </a:prstGeom>
          <a:noFill/>
        </p:spPr>
        <p:txBody>
          <a:bodyPr wrap="square" rtlCol="0">
            <a:spAutoFit/>
          </a:bodyPr>
          <a:lstStyle/>
          <a:p>
            <a:r>
              <a:rPr lang="en-GB" sz="800" dirty="0">
                <a:solidFill>
                  <a:schemeClr val="bg1"/>
                </a:solidFill>
              </a:rPr>
              <a:t>Global News, 2016</a:t>
            </a:r>
          </a:p>
        </p:txBody>
      </p:sp>
    </p:spTree>
    <p:extLst>
      <p:ext uri="{BB962C8B-B14F-4D97-AF65-F5344CB8AC3E}">
        <p14:creationId xmlns:p14="http://schemas.microsoft.com/office/powerpoint/2010/main" val="38106868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A6C322-D4E1-F2E5-302B-7184D8599723}"/>
              </a:ext>
            </a:extLst>
          </p:cNvPr>
          <p:cNvSpPr txBox="1"/>
          <p:nvPr/>
        </p:nvSpPr>
        <p:spPr>
          <a:xfrm>
            <a:off x="0" y="214829"/>
            <a:ext cx="12192000" cy="769441"/>
          </a:xfrm>
          <a:prstGeom prst="rect">
            <a:avLst/>
          </a:prstGeom>
          <a:noFill/>
        </p:spPr>
        <p:txBody>
          <a:bodyPr wrap="square" rtlCol="0">
            <a:spAutoFit/>
          </a:bodyPr>
          <a:lstStyle/>
          <a:p>
            <a:pPr algn="ctr"/>
            <a:r>
              <a:rPr lang="en-GB" sz="4400" b="1" dirty="0">
                <a:effectLst>
                  <a:outerShdw blurRad="38100" dist="38100" dir="2700000" algn="tl">
                    <a:srgbClr val="000000">
                      <a:alpha val="43137"/>
                    </a:srgbClr>
                  </a:outerShdw>
                </a:effectLst>
              </a:rPr>
              <a:t>The Rise of Chernobyl Tourism</a:t>
            </a:r>
          </a:p>
        </p:txBody>
      </p:sp>
      <p:sp>
        <p:nvSpPr>
          <p:cNvPr id="3" name="TextBox 2">
            <a:extLst>
              <a:ext uri="{FF2B5EF4-FFF2-40B4-BE49-F238E27FC236}">
                <a16:creationId xmlns:a16="http://schemas.microsoft.com/office/drawing/2014/main" id="{82516BB2-8ADD-4847-6BF1-903473BB5833}"/>
              </a:ext>
            </a:extLst>
          </p:cNvPr>
          <p:cNvSpPr txBox="1"/>
          <p:nvPr/>
        </p:nvSpPr>
        <p:spPr>
          <a:xfrm>
            <a:off x="0" y="1169305"/>
            <a:ext cx="5678249" cy="4555093"/>
          </a:xfrm>
          <a:prstGeom prst="rect">
            <a:avLst/>
          </a:prstGeom>
          <a:noFill/>
        </p:spPr>
        <p:txBody>
          <a:bodyPr wrap="square" rtlCol="0">
            <a:spAutoFit/>
          </a:bodyPr>
          <a:lstStyle/>
          <a:p>
            <a:pPr marL="285750" indent="-285750">
              <a:buFont typeface="Arial" panose="020B0604020202020204" pitchFamily="34" charset="0"/>
              <a:buChar char="•"/>
            </a:pPr>
            <a:r>
              <a:rPr lang="en-GB" sz="1600" dirty="0"/>
              <a:t>Ukraine gained independence in</a:t>
            </a:r>
            <a:r>
              <a:rPr lang="en-GB" sz="1600" b="1" dirty="0"/>
              <a:t> 1991 </a:t>
            </a:r>
            <a:r>
              <a:rPr lang="en-GB" sz="1200" dirty="0"/>
              <a:t>(Laaksonen &amp; Varga, 2023).</a:t>
            </a:r>
          </a:p>
          <a:p>
            <a:pPr marL="285750" indent="-285750">
              <a:buFont typeface="Arial" panose="020B0604020202020204" pitchFamily="34" charset="0"/>
              <a:buChar char="•"/>
            </a:pPr>
            <a:endParaRPr lang="en-GB" sz="1600" b="1" dirty="0"/>
          </a:p>
          <a:p>
            <a:pPr marL="285750" indent="-285750">
              <a:buFont typeface="Arial" panose="020B0604020202020204" pitchFamily="34" charset="0"/>
              <a:buChar char="•"/>
            </a:pPr>
            <a:r>
              <a:rPr lang="en-GB" sz="1600" dirty="0"/>
              <a:t>Official tours in the </a:t>
            </a:r>
            <a:r>
              <a:rPr lang="en-GB" sz="1600" b="1" dirty="0"/>
              <a:t>Exclusion Zone </a:t>
            </a:r>
            <a:r>
              <a:rPr lang="en-GB" sz="1600" dirty="0"/>
              <a:t>began in the </a:t>
            </a:r>
            <a:r>
              <a:rPr lang="en-GB" sz="1600" b="1" dirty="0"/>
              <a:t>mid-1990s</a:t>
            </a:r>
            <a:r>
              <a:rPr lang="en-GB" sz="1600" dirty="0"/>
              <a:t> for scientists, researchers and journalists </a:t>
            </a:r>
            <a:r>
              <a:rPr lang="en-GB" sz="1200" dirty="0"/>
              <a:t>(Yankovska and Hannam, 2013).</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b="1" dirty="0"/>
              <a:t>2011</a:t>
            </a:r>
            <a:r>
              <a:rPr lang="en-GB" sz="1600" dirty="0"/>
              <a:t>: </a:t>
            </a:r>
            <a:r>
              <a:rPr lang="en-GB" sz="1600" dirty="0">
                <a:solidFill>
                  <a:srgbClr val="1C1C1C"/>
                </a:solidFill>
              </a:rPr>
              <a:t>O</a:t>
            </a:r>
            <a:r>
              <a:rPr lang="en-GB" sz="1600" b="0" i="0" dirty="0">
                <a:solidFill>
                  <a:srgbClr val="1C1C1C"/>
                </a:solidFill>
                <a:effectLst/>
              </a:rPr>
              <a:t>fficially opened to tourists, allowing guided visits to the Exclusion Zone </a:t>
            </a:r>
            <a:r>
              <a:rPr lang="en-GB" sz="1200" dirty="0"/>
              <a:t>(</a:t>
            </a:r>
            <a:r>
              <a:rPr lang="en-GB" sz="1200" i="1" dirty="0"/>
              <a:t>The Guardian</a:t>
            </a:r>
            <a:r>
              <a:rPr lang="en-GB" sz="1200" dirty="0"/>
              <a:t>, 2010; Laaksonen &amp; Varga, 2023).</a:t>
            </a:r>
          </a:p>
          <a:p>
            <a:pPr marL="285750" indent="-285750">
              <a:buFont typeface="Arial" panose="020B0604020202020204" pitchFamily="34" charset="0"/>
              <a:buChar char="•"/>
            </a:pPr>
            <a:endParaRPr lang="en-GB" sz="1200" dirty="0"/>
          </a:p>
          <a:p>
            <a:endParaRPr lang="en-GB" sz="1600" dirty="0">
              <a:solidFill>
                <a:srgbClr val="1C1C1C"/>
              </a:solidFill>
              <a:latin typeface="Inter"/>
            </a:endParaRPr>
          </a:p>
          <a:p>
            <a:pPr marL="285750" indent="-285750">
              <a:buFont typeface="Arial" panose="020B0604020202020204" pitchFamily="34" charset="0"/>
              <a:buChar char="•"/>
            </a:pPr>
            <a:r>
              <a:rPr lang="en-GB" sz="1600" b="1" i="0" dirty="0">
                <a:solidFill>
                  <a:srgbClr val="1C1C1C"/>
                </a:solidFill>
                <a:effectLst/>
              </a:rPr>
              <a:t>2019</a:t>
            </a:r>
            <a:r>
              <a:rPr lang="en-GB" sz="1600" b="0" i="0" dirty="0">
                <a:solidFill>
                  <a:srgbClr val="1C1C1C"/>
                </a:solidFill>
                <a:effectLst/>
              </a:rPr>
              <a:t>: HBO miniseries 'Chernobyl' led to a significant increase in tourism driven by social media </a:t>
            </a:r>
            <a:r>
              <a:rPr lang="en-GB" sz="1600" dirty="0">
                <a:solidFill>
                  <a:srgbClr val="1C1C1C"/>
                </a:solidFill>
              </a:rPr>
              <a:t>(</a:t>
            </a:r>
            <a:r>
              <a:rPr lang="en-GB" sz="1600" dirty="0"/>
              <a:t>30–40%) </a:t>
            </a:r>
            <a:r>
              <a:rPr lang="en-GB" sz="1200" dirty="0"/>
              <a:t>(Reuters, 2019). </a:t>
            </a:r>
          </a:p>
          <a:p>
            <a:endParaRPr lang="en-GB" sz="1600" dirty="0"/>
          </a:p>
          <a:p>
            <a:pPr marL="285750" indent="-285750">
              <a:buFont typeface="Arial" panose="020B0604020202020204" pitchFamily="34" charset="0"/>
              <a:buChar char="•"/>
            </a:pPr>
            <a:r>
              <a:rPr lang="en-GB" sz="1600" b="1" dirty="0"/>
              <a:t>2022: </a:t>
            </a:r>
            <a:r>
              <a:rPr lang="en-GB" sz="1600" dirty="0"/>
              <a:t>Tourism halted due to the Russian invasion of Ukraine </a:t>
            </a:r>
            <a:r>
              <a:rPr lang="en-GB" sz="1200" dirty="0"/>
              <a:t>(Laaksonen &amp; Varga, 2023).</a:t>
            </a:r>
          </a:p>
          <a:p>
            <a:endParaRPr lang="en-GB" sz="1600" dirty="0"/>
          </a:p>
          <a:p>
            <a:endParaRPr lang="en-GB" sz="1600" dirty="0"/>
          </a:p>
          <a:p>
            <a:endParaRPr lang="en-GB" dirty="0"/>
          </a:p>
        </p:txBody>
      </p:sp>
      <p:pic>
        <p:nvPicPr>
          <p:cNvPr id="9" name="Picture 8" descr="A screenshot of a tour&#10;&#10;AI-generated content may be incorrect.">
            <a:extLst>
              <a:ext uri="{FF2B5EF4-FFF2-40B4-BE49-F238E27FC236}">
                <a16:creationId xmlns:a16="http://schemas.microsoft.com/office/drawing/2014/main" id="{80947419-1C1C-EFB6-CE0E-63D7AC04C2BF}"/>
              </a:ext>
            </a:extLst>
          </p:cNvPr>
          <p:cNvPicPr>
            <a:picLocks noChangeAspect="1"/>
          </p:cNvPicPr>
          <p:nvPr/>
        </p:nvPicPr>
        <p:blipFill>
          <a:blip r:embed="rId3">
            <a:extLst>
              <a:ext uri="{28A0092B-C50C-407E-A947-70E740481C1C}">
                <a14:useLocalDpi xmlns:a14="http://schemas.microsoft.com/office/drawing/2010/main" val="0"/>
              </a:ext>
            </a:extLst>
          </a:blip>
          <a:srcRect l="-1" r="-2837" b="31660"/>
          <a:stretch/>
        </p:blipFill>
        <p:spPr>
          <a:xfrm>
            <a:off x="9372594" y="1654567"/>
            <a:ext cx="2714358" cy="1579483"/>
          </a:xfrm>
          <a:prstGeom prst="rect">
            <a:avLst/>
          </a:prstGeom>
          <a:ln w="3175">
            <a:solidFill>
              <a:schemeClr val="tx1"/>
            </a:solidFill>
          </a:ln>
        </p:spPr>
      </p:pic>
      <p:pic>
        <p:nvPicPr>
          <p:cNvPr id="9218" name="Picture 2" descr="Chernobyl souvenirs available at a tour">
            <a:extLst>
              <a:ext uri="{FF2B5EF4-FFF2-40B4-BE49-F238E27FC236}">
                <a16:creationId xmlns:a16="http://schemas.microsoft.com/office/drawing/2014/main" id="{DDB74610-5BCA-79AD-792C-86E17D7204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72594" y="3780863"/>
            <a:ext cx="2714357" cy="152682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4A32FBF5-131D-4D31-159F-BFB4154BAFB2}"/>
              </a:ext>
            </a:extLst>
          </p:cNvPr>
          <p:cNvSpPr txBox="1"/>
          <p:nvPr/>
        </p:nvSpPr>
        <p:spPr>
          <a:xfrm>
            <a:off x="11353490" y="5102962"/>
            <a:ext cx="1140811" cy="184666"/>
          </a:xfrm>
          <a:prstGeom prst="rect">
            <a:avLst/>
          </a:prstGeom>
          <a:noFill/>
        </p:spPr>
        <p:txBody>
          <a:bodyPr wrap="square" rtlCol="0">
            <a:spAutoFit/>
          </a:bodyPr>
          <a:lstStyle/>
          <a:p>
            <a:r>
              <a:rPr lang="en-GB" sz="600" dirty="0"/>
              <a:t>(BBC News, 2019)</a:t>
            </a:r>
          </a:p>
        </p:txBody>
      </p:sp>
      <p:sp>
        <p:nvSpPr>
          <p:cNvPr id="13" name="TextBox 12">
            <a:extLst>
              <a:ext uri="{FF2B5EF4-FFF2-40B4-BE49-F238E27FC236}">
                <a16:creationId xmlns:a16="http://schemas.microsoft.com/office/drawing/2014/main" id="{7895B93F-2D40-6092-3DCC-04E8D68A8FCB}"/>
              </a:ext>
            </a:extLst>
          </p:cNvPr>
          <p:cNvSpPr txBox="1"/>
          <p:nvPr/>
        </p:nvSpPr>
        <p:spPr>
          <a:xfrm>
            <a:off x="11353490" y="3057909"/>
            <a:ext cx="931261" cy="184666"/>
          </a:xfrm>
          <a:prstGeom prst="rect">
            <a:avLst/>
          </a:prstGeom>
          <a:noFill/>
        </p:spPr>
        <p:txBody>
          <a:bodyPr wrap="square" rtlCol="0">
            <a:spAutoFit/>
          </a:bodyPr>
          <a:lstStyle/>
          <a:p>
            <a:r>
              <a:rPr lang="en-GB" sz="600" dirty="0"/>
              <a:t>(Trip Advisor, 2025)</a:t>
            </a:r>
          </a:p>
        </p:txBody>
      </p:sp>
      <p:pic>
        <p:nvPicPr>
          <p:cNvPr id="1026" name="Picture 2" descr="chernobyl tour map">
            <a:extLst>
              <a:ext uri="{FF2B5EF4-FFF2-40B4-BE49-F238E27FC236}">
                <a16:creationId xmlns:a16="http://schemas.microsoft.com/office/drawing/2014/main" id="{B8ECE2F2-9C1B-4642-96EE-1B1CBB91DBD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59962" y="1169305"/>
            <a:ext cx="3214833" cy="451938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49F04E0-F437-0A9F-D005-F5B03F50CD92}"/>
              </a:ext>
            </a:extLst>
          </p:cNvPr>
          <p:cNvSpPr txBox="1"/>
          <p:nvPr/>
        </p:nvSpPr>
        <p:spPr>
          <a:xfrm>
            <a:off x="6837528" y="5688694"/>
            <a:ext cx="1678675" cy="246221"/>
          </a:xfrm>
          <a:prstGeom prst="rect">
            <a:avLst/>
          </a:prstGeom>
          <a:noFill/>
        </p:spPr>
        <p:txBody>
          <a:bodyPr wrap="square" rtlCol="0">
            <a:spAutoFit/>
          </a:bodyPr>
          <a:lstStyle/>
          <a:p>
            <a:r>
              <a:rPr lang="en-GB" sz="1000" dirty="0"/>
              <a:t>(Business Insider, 2019)</a:t>
            </a:r>
          </a:p>
        </p:txBody>
      </p:sp>
    </p:spTree>
    <p:extLst>
      <p:ext uri="{BB962C8B-B14F-4D97-AF65-F5344CB8AC3E}">
        <p14:creationId xmlns:p14="http://schemas.microsoft.com/office/powerpoint/2010/main" val="33415758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aph of blue bars&#10;&#10;AI-generated content may be incorrect.">
            <a:extLst>
              <a:ext uri="{FF2B5EF4-FFF2-40B4-BE49-F238E27FC236}">
                <a16:creationId xmlns:a16="http://schemas.microsoft.com/office/drawing/2014/main" id="{25D4F76C-898B-46FC-0A60-8EB7194B5D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85451" y="1778494"/>
            <a:ext cx="5165021" cy="3380359"/>
          </a:xfrm>
          <a:prstGeom prst="rect">
            <a:avLst/>
          </a:prstGeom>
          <a:ln w="3175">
            <a:solidFill>
              <a:schemeClr val="tx1"/>
            </a:solidFill>
          </a:ln>
        </p:spPr>
      </p:pic>
      <p:sp>
        <p:nvSpPr>
          <p:cNvPr id="4" name="TextBox 3">
            <a:extLst>
              <a:ext uri="{FF2B5EF4-FFF2-40B4-BE49-F238E27FC236}">
                <a16:creationId xmlns:a16="http://schemas.microsoft.com/office/drawing/2014/main" id="{4294B680-2296-A8C6-7A32-8AC26163900F}"/>
              </a:ext>
            </a:extLst>
          </p:cNvPr>
          <p:cNvSpPr txBox="1"/>
          <p:nvPr/>
        </p:nvSpPr>
        <p:spPr>
          <a:xfrm>
            <a:off x="-3236" y="705891"/>
            <a:ext cx="12192000" cy="523220"/>
          </a:xfrm>
          <a:prstGeom prst="rect">
            <a:avLst/>
          </a:prstGeom>
          <a:noFill/>
        </p:spPr>
        <p:txBody>
          <a:bodyPr wrap="square" rtlCol="0">
            <a:spAutoFit/>
          </a:bodyPr>
          <a:lstStyle/>
          <a:p>
            <a:pPr algn="ctr"/>
            <a:r>
              <a:rPr lang="en-GB" sz="2800" b="1" dirty="0">
                <a:effectLst>
                  <a:outerShdw blurRad="38100" dist="38100" dir="2700000" algn="tl">
                    <a:srgbClr val="000000">
                      <a:alpha val="43137"/>
                    </a:srgbClr>
                  </a:outerShdw>
                </a:effectLst>
              </a:rPr>
              <a:t>Number of Tourists visiting Chernobyl Exclusion Zone</a:t>
            </a:r>
          </a:p>
        </p:txBody>
      </p:sp>
      <p:pic>
        <p:nvPicPr>
          <p:cNvPr id="5" name="Picture 4" descr="A graph of a number of years&#10;&#10;AI-generated content may be incorrect.">
            <a:extLst>
              <a:ext uri="{FF2B5EF4-FFF2-40B4-BE49-F238E27FC236}">
                <a16:creationId xmlns:a16="http://schemas.microsoft.com/office/drawing/2014/main" id="{A4F12DE8-D417-E82A-771B-653C509C0E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4309" y="1751698"/>
            <a:ext cx="5768455" cy="4138801"/>
          </a:xfrm>
          <a:prstGeom prst="rect">
            <a:avLst/>
          </a:prstGeom>
        </p:spPr>
      </p:pic>
      <p:sp>
        <p:nvSpPr>
          <p:cNvPr id="6" name="TextBox 5">
            <a:extLst>
              <a:ext uri="{FF2B5EF4-FFF2-40B4-BE49-F238E27FC236}">
                <a16:creationId xmlns:a16="http://schemas.microsoft.com/office/drawing/2014/main" id="{6833C912-D97A-B7AB-2EB6-F6297D3BDAF4}"/>
              </a:ext>
            </a:extLst>
          </p:cNvPr>
          <p:cNvSpPr txBox="1"/>
          <p:nvPr/>
        </p:nvSpPr>
        <p:spPr>
          <a:xfrm>
            <a:off x="2109891" y="5890499"/>
            <a:ext cx="2197290" cy="246221"/>
          </a:xfrm>
          <a:prstGeom prst="rect">
            <a:avLst/>
          </a:prstGeom>
          <a:noFill/>
        </p:spPr>
        <p:txBody>
          <a:bodyPr wrap="square" rtlCol="0">
            <a:spAutoFit/>
          </a:bodyPr>
          <a:lstStyle/>
          <a:p>
            <a:r>
              <a:rPr lang="en-GB" sz="1000" dirty="0"/>
              <a:t>(Banaszkiewicz </a:t>
            </a:r>
            <a:r>
              <a:rPr lang="en-GB" sz="1000" i="1" dirty="0"/>
              <a:t>et al., </a:t>
            </a:r>
            <a:r>
              <a:rPr lang="en-GB" sz="1000" dirty="0"/>
              <a:t>2017)</a:t>
            </a:r>
          </a:p>
        </p:txBody>
      </p:sp>
    </p:spTree>
    <p:extLst>
      <p:ext uri="{BB962C8B-B14F-4D97-AF65-F5344CB8AC3E}">
        <p14:creationId xmlns:p14="http://schemas.microsoft.com/office/powerpoint/2010/main" val="28894931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1" name="Rectangle 41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𝗖𝗢𝗠𝗘 𝗪𝗜𝗧𝗛 𝗨𝗦 𝗙𝗢𝗥 𝗔 𝗧𝗢𝗨𝗥 𝗧𝗢 𝗧𝗛𝗘 𝗖𝗛𝗢𝗥𝗡𝗢𝗕𝗬𝗟 𝗭𝗢𝗡𝗘!">
            <a:extLst>
              <a:ext uri="{FF2B5EF4-FFF2-40B4-BE49-F238E27FC236}">
                <a16:creationId xmlns:a16="http://schemas.microsoft.com/office/drawing/2014/main" id="{59CF3577-254F-7AAF-F2E5-16D5B23D48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873" r="10873"/>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4113" name="Rectangle 41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19FF392B-7F36-4260-BDA4-43879ABE37BE}"/>
              </a:ext>
            </a:extLst>
          </p:cNvPr>
          <p:cNvSpPr txBox="1"/>
          <p:nvPr/>
        </p:nvSpPr>
        <p:spPr>
          <a:xfrm>
            <a:off x="237699" y="-226624"/>
            <a:ext cx="6272285" cy="1899912"/>
          </a:xfrm>
          <a:prstGeom prst="rect">
            <a:avLst/>
          </a:prstGeom>
        </p:spPr>
        <p:txBody>
          <a:bodyPr vert="horz" lIns="91440" tIns="45720" rIns="91440" bIns="45720" rtlCol="0" anchor="ctr">
            <a:normAutofit/>
          </a:bodyPr>
          <a:lstStyle/>
          <a:p>
            <a:pPr>
              <a:lnSpc>
                <a:spcPct val="90000"/>
              </a:lnSpc>
              <a:spcBef>
                <a:spcPct val="0"/>
              </a:spcBef>
              <a:spcAft>
                <a:spcPts val="800"/>
              </a:spcAft>
            </a:pPr>
            <a:r>
              <a:rPr lang="en-US" sz="4000" b="1" dirty="0">
                <a:effectLst>
                  <a:outerShdw blurRad="38100" dist="38100" dir="2700000" algn="tl">
                    <a:srgbClr val="000000">
                      <a:alpha val="43137"/>
                    </a:srgbClr>
                  </a:outerShdw>
                </a:effectLst>
                <a:latin typeface="+mj-lt"/>
                <a:ea typeface="+mj-ea"/>
                <a:cs typeface="+mj-cs"/>
              </a:rPr>
              <a:t>A trendy tourist hot spot</a:t>
            </a:r>
            <a:r>
              <a:rPr lang="en-US" sz="4000" b="1" dirty="0">
                <a:effectLst/>
                <a:latin typeface="+mj-lt"/>
                <a:ea typeface="+mj-ea"/>
                <a:cs typeface="+mj-cs"/>
              </a:rPr>
              <a:t>?</a:t>
            </a:r>
          </a:p>
        </p:txBody>
      </p:sp>
      <p:sp>
        <p:nvSpPr>
          <p:cNvPr id="5" name="TextBox 4">
            <a:extLst>
              <a:ext uri="{FF2B5EF4-FFF2-40B4-BE49-F238E27FC236}">
                <a16:creationId xmlns:a16="http://schemas.microsoft.com/office/drawing/2014/main" id="{191BE672-CE53-299E-29DF-A722B0BC9292}"/>
              </a:ext>
            </a:extLst>
          </p:cNvPr>
          <p:cNvSpPr txBox="1"/>
          <p:nvPr/>
        </p:nvSpPr>
        <p:spPr>
          <a:xfrm>
            <a:off x="0" y="1446664"/>
            <a:ext cx="6096000" cy="4730300"/>
          </a:xfrm>
          <a:prstGeom prst="rect">
            <a:avLst/>
          </a:prstGeom>
        </p:spPr>
        <p:txBody>
          <a:bodyPr vert="horz" lIns="91440" tIns="45720" rIns="91440" bIns="45720" rtlCol="0">
            <a:normAutofit/>
          </a:bodyPr>
          <a:lstStyle/>
          <a:p>
            <a:pPr algn="ctr">
              <a:lnSpc>
                <a:spcPct val="90000"/>
              </a:lnSpc>
              <a:spcAft>
                <a:spcPts val="800"/>
              </a:spcAft>
            </a:pPr>
            <a:r>
              <a:rPr lang="en-US" sz="2400" b="1" dirty="0">
                <a:effectLst/>
              </a:rPr>
              <a:t>Why do social media influencers visit?</a:t>
            </a:r>
          </a:p>
          <a:p>
            <a:pPr indent="-228600">
              <a:lnSpc>
                <a:spcPct val="90000"/>
              </a:lnSpc>
              <a:spcAft>
                <a:spcPts val="800"/>
              </a:spcAft>
              <a:buFont typeface="Arial" panose="020B0604020202020204" pitchFamily="34" charset="0"/>
              <a:buChar char="•"/>
            </a:pPr>
            <a:endParaRPr lang="en-US" sz="1400" b="1" dirty="0">
              <a:effectLst/>
            </a:endParaRPr>
          </a:p>
          <a:p>
            <a:pPr marL="285750" indent="-228600">
              <a:lnSpc>
                <a:spcPct val="90000"/>
              </a:lnSpc>
              <a:spcAft>
                <a:spcPts val="800"/>
              </a:spcAft>
              <a:buFont typeface="Arial" panose="020B0604020202020204" pitchFamily="34" charset="0"/>
              <a:buChar char="•"/>
            </a:pPr>
            <a:r>
              <a:rPr lang="en-US" dirty="0">
                <a:effectLst/>
              </a:rPr>
              <a:t>Unique and Dramatic History</a:t>
            </a:r>
          </a:p>
          <a:p>
            <a:pPr marL="285750" indent="-228600">
              <a:lnSpc>
                <a:spcPct val="90000"/>
              </a:lnSpc>
              <a:spcAft>
                <a:spcPts val="800"/>
              </a:spcAft>
              <a:buFont typeface="Arial" panose="020B0604020202020204" pitchFamily="34" charset="0"/>
              <a:buChar char="•"/>
            </a:pPr>
            <a:r>
              <a:rPr lang="en-US" dirty="0"/>
              <a:t>Hauntingly Beautiful Scenery &amp; Aesthetics</a:t>
            </a:r>
          </a:p>
          <a:p>
            <a:pPr marL="285750" indent="-228600">
              <a:lnSpc>
                <a:spcPct val="90000"/>
              </a:lnSpc>
              <a:spcAft>
                <a:spcPts val="800"/>
              </a:spcAft>
              <a:buFont typeface="Arial" panose="020B0604020202020204" pitchFamily="34" charset="0"/>
              <a:buChar char="•"/>
            </a:pPr>
            <a:r>
              <a:rPr lang="en-US" dirty="0">
                <a:effectLst/>
              </a:rPr>
              <a:t>Sense of Adventure and Exploration</a:t>
            </a:r>
          </a:p>
          <a:p>
            <a:pPr marL="285750" indent="-228600">
              <a:lnSpc>
                <a:spcPct val="90000"/>
              </a:lnSpc>
              <a:spcAft>
                <a:spcPts val="800"/>
              </a:spcAft>
              <a:buFont typeface="Arial" panose="020B0604020202020204" pitchFamily="34" charset="0"/>
              <a:buChar char="•"/>
            </a:pPr>
            <a:r>
              <a:rPr lang="en-US" dirty="0"/>
              <a:t>Influence from TV series and social media</a:t>
            </a:r>
          </a:p>
          <a:p>
            <a:pPr marL="285750" indent="-228600">
              <a:lnSpc>
                <a:spcPct val="90000"/>
              </a:lnSpc>
              <a:spcAft>
                <a:spcPts val="800"/>
              </a:spcAft>
              <a:buFont typeface="Arial" panose="020B0604020202020204" pitchFamily="34" charset="0"/>
              <a:buChar char="•"/>
            </a:pPr>
            <a:r>
              <a:rPr lang="en-US" dirty="0">
                <a:effectLst/>
              </a:rPr>
              <a:t>Content Creation Opportunities</a:t>
            </a:r>
            <a:endParaRPr lang="en-US" dirty="0"/>
          </a:p>
          <a:p>
            <a:pPr marL="285750" indent="-228600">
              <a:lnSpc>
                <a:spcPct val="90000"/>
              </a:lnSpc>
              <a:spcAft>
                <a:spcPts val="800"/>
              </a:spcAft>
              <a:buFont typeface="Arial" panose="020B0604020202020204" pitchFamily="34" charset="0"/>
              <a:buChar char="•"/>
            </a:pPr>
            <a:r>
              <a:rPr lang="en-US" dirty="0"/>
              <a:t>A Glimpse into the Past</a:t>
            </a:r>
          </a:p>
          <a:p>
            <a:pPr marL="285750" indent="-228600">
              <a:lnSpc>
                <a:spcPct val="90000"/>
              </a:lnSpc>
              <a:spcAft>
                <a:spcPts val="800"/>
              </a:spcAft>
              <a:buFont typeface="Arial" panose="020B0604020202020204" pitchFamily="34" charset="0"/>
              <a:buChar char="•"/>
            </a:pPr>
            <a:r>
              <a:rPr lang="en-US" dirty="0">
                <a:effectLst/>
              </a:rPr>
              <a:t>Increased Visibility</a:t>
            </a:r>
            <a:endParaRPr lang="en-US" dirty="0"/>
          </a:p>
          <a:p>
            <a:pPr marL="285750" indent="-228600">
              <a:lnSpc>
                <a:spcPct val="90000"/>
              </a:lnSpc>
              <a:spcAft>
                <a:spcPts val="800"/>
              </a:spcAft>
              <a:buFont typeface="Arial" panose="020B0604020202020204" pitchFamily="34" charset="0"/>
              <a:buChar char="•"/>
            </a:pPr>
            <a:r>
              <a:rPr lang="en-US" dirty="0">
                <a:effectLst/>
              </a:rPr>
              <a:t>Educational Value?</a:t>
            </a:r>
          </a:p>
          <a:p>
            <a:pPr>
              <a:lnSpc>
                <a:spcPct val="90000"/>
              </a:lnSpc>
              <a:spcAft>
                <a:spcPts val="800"/>
              </a:spcAft>
            </a:pPr>
            <a:endParaRPr lang="en-US" sz="1000" dirty="0"/>
          </a:p>
          <a:p>
            <a:pPr>
              <a:lnSpc>
                <a:spcPct val="90000"/>
              </a:lnSpc>
              <a:spcAft>
                <a:spcPts val="800"/>
              </a:spcAft>
            </a:pPr>
            <a:r>
              <a:rPr lang="en-US" sz="1000" dirty="0">
                <a:effectLst/>
              </a:rPr>
              <a:t>              (Laaksonen and Varga, 2023)</a:t>
            </a:r>
          </a:p>
          <a:p>
            <a:pPr indent="-228600">
              <a:lnSpc>
                <a:spcPct val="90000"/>
              </a:lnSpc>
              <a:spcAft>
                <a:spcPts val="800"/>
              </a:spcAft>
              <a:buFont typeface="Arial" panose="020B0604020202020204" pitchFamily="34" charset="0"/>
              <a:buChar char="•"/>
            </a:pPr>
            <a:endParaRPr lang="en-US" sz="1400" dirty="0">
              <a:effectLst/>
            </a:endParaRPr>
          </a:p>
        </p:txBody>
      </p:sp>
      <p:sp>
        <p:nvSpPr>
          <p:cNvPr id="9" name="TextBox 8">
            <a:extLst>
              <a:ext uri="{FF2B5EF4-FFF2-40B4-BE49-F238E27FC236}">
                <a16:creationId xmlns:a16="http://schemas.microsoft.com/office/drawing/2014/main" id="{7F0E9746-7AA3-A8FA-70B2-06BAE6BC739E}"/>
              </a:ext>
            </a:extLst>
          </p:cNvPr>
          <p:cNvSpPr txBox="1"/>
          <p:nvPr/>
        </p:nvSpPr>
        <p:spPr>
          <a:xfrm>
            <a:off x="7888406" y="6577940"/>
            <a:ext cx="2689903" cy="246221"/>
          </a:xfrm>
          <a:prstGeom prst="rect">
            <a:avLst/>
          </a:prstGeom>
          <a:noFill/>
        </p:spPr>
        <p:txBody>
          <a:bodyPr wrap="square" rtlCol="0">
            <a:spAutoFit/>
          </a:bodyPr>
          <a:lstStyle/>
          <a:p>
            <a:r>
              <a:rPr lang="en-GB" sz="1000" dirty="0"/>
              <a:t>Trip Advisor, 2025</a:t>
            </a:r>
          </a:p>
        </p:txBody>
      </p:sp>
    </p:spTree>
    <p:extLst>
      <p:ext uri="{BB962C8B-B14F-4D97-AF65-F5344CB8AC3E}">
        <p14:creationId xmlns:p14="http://schemas.microsoft.com/office/powerpoint/2010/main" val="20470518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7D9CB4A-074F-4610-1694-8B8E514EA1DD}"/>
              </a:ext>
            </a:extLst>
          </p:cNvPr>
          <p:cNvSpPr txBox="1"/>
          <p:nvPr/>
        </p:nvSpPr>
        <p:spPr>
          <a:xfrm>
            <a:off x="0" y="229330"/>
            <a:ext cx="12192000" cy="523220"/>
          </a:xfrm>
          <a:prstGeom prst="rect">
            <a:avLst/>
          </a:prstGeom>
          <a:noFill/>
        </p:spPr>
        <p:txBody>
          <a:bodyPr wrap="square" rtlCol="0">
            <a:spAutoFit/>
          </a:bodyPr>
          <a:lstStyle/>
          <a:p>
            <a:pPr algn="ctr"/>
            <a:r>
              <a:rPr lang="en-GB" sz="2800" b="1" dirty="0">
                <a:effectLst>
                  <a:outerShdw blurRad="38100" dist="38100" dir="2700000" algn="tl">
                    <a:srgbClr val="000000">
                      <a:alpha val="43137"/>
                    </a:srgbClr>
                  </a:outerShdw>
                </a:effectLst>
              </a:rPr>
              <a:t>What are the Positives and Negatives of Social Media on Dark Tourism?</a:t>
            </a:r>
          </a:p>
        </p:txBody>
      </p:sp>
      <p:graphicFrame>
        <p:nvGraphicFramePr>
          <p:cNvPr id="3" name="Table 2">
            <a:extLst>
              <a:ext uri="{FF2B5EF4-FFF2-40B4-BE49-F238E27FC236}">
                <a16:creationId xmlns:a16="http://schemas.microsoft.com/office/drawing/2014/main" id="{A168EE6C-35EC-876D-F591-31448DC21313}"/>
              </a:ext>
            </a:extLst>
          </p:cNvPr>
          <p:cNvGraphicFramePr>
            <a:graphicFrameLocks noGrp="1"/>
          </p:cNvGraphicFramePr>
          <p:nvPr>
            <p:extLst>
              <p:ext uri="{D42A27DB-BD31-4B8C-83A1-F6EECF244321}">
                <p14:modId xmlns:p14="http://schemas.microsoft.com/office/powerpoint/2010/main" val="2001415996"/>
              </p:ext>
            </p:extLst>
          </p:nvPr>
        </p:nvGraphicFramePr>
        <p:xfrm>
          <a:off x="271790" y="894644"/>
          <a:ext cx="11761798" cy="2011680"/>
        </p:xfrm>
        <a:graphic>
          <a:graphicData uri="http://schemas.openxmlformats.org/drawingml/2006/table">
            <a:tbl>
              <a:tblPr firstRow="1" bandRow="1">
                <a:tableStyleId>{5C22544A-7EE6-4342-B048-85BDC9FD1C3A}</a:tableStyleId>
              </a:tblPr>
              <a:tblGrid>
                <a:gridCol w="5880899">
                  <a:extLst>
                    <a:ext uri="{9D8B030D-6E8A-4147-A177-3AD203B41FA5}">
                      <a16:colId xmlns:a16="http://schemas.microsoft.com/office/drawing/2014/main" val="3007073608"/>
                    </a:ext>
                  </a:extLst>
                </a:gridCol>
                <a:gridCol w="5880899">
                  <a:extLst>
                    <a:ext uri="{9D8B030D-6E8A-4147-A177-3AD203B41FA5}">
                      <a16:colId xmlns:a16="http://schemas.microsoft.com/office/drawing/2014/main" val="2002266047"/>
                    </a:ext>
                  </a:extLst>
                </a:gridCol>
              </a:tblGrid>
              <a:tr h="295209">
                <a:tc>
                  <a:txBody>
                    <a:bodyPr/>
                    <a:lstStyle/>
                    <a:p>
                      <a:r>
                        <a:rPr lang="en-GB" sz="1600" dirty="0"/>
                        <a:t>POSITIVES</a:t>
                      </a:r>
                    </a:p>
                  </a:txBody>
                  <a:tcPr/>
                </a:tc>
                <a:tc>
                  <a:txBody>
                    <a:bodyPr/>
                    <a:lstStyle/>
                    <a:p>
                      <a:r>
                        <a:rPr lang="en-GB" sz="1600" dirty="0"/>
                        <a:t>NEGATIVES</a:t>
                      </a:r>
                    </a:p>
                  </a:txBody>
                  <a:tcPr/>
                </a:tc>
                <a:extLst>
                  <a:ext uri="{0D108BD9-81ED-4DB2-BD59-A6C34878D82A}">
                    <a16:rowId xmlns:a16="http://schemas.microsoft.com/office/drawing/2014/main" val="1445899420"/>
                  </a:ext>
                </a:extLst>
              </a:tr>
              <a:tr h="295209">
                <a:tc>
                  <a:txBody>
                    <a:bodyPr/>
                    <a:lstStyle/>
                    <a:p>
                      <a:r>
                        <a:rPr lang="en-GB" sz="1600" b="1" kern="1200" dirty="0">
                          <a:solidFill>
                            <a:schemeClr val="dk1"/>
                          </a:solidFill>
                          <a:effectLst/>
                          <a:latin typeface="+mn-lt"/>
                          <a:ea typeface="+mn-ea"/>
                          <a:cs typeface="+mn-cs"/>
                        </a:rPr>
                        <a:t>Increased Visibility and Interest</a:t>
                      </a:r>
                      <a:endParaRPr lang="en-GB" sz="1600" b="0" dirty="0"/>
                    </a:p>
                  </a:txBody>
                  <a:tcPr/>
                </a:tc>
                <a:tc>
                  <a:txBody>
                    <a:bodyPr/>
                    <a:lstStyle/>
                    <a:p>
                      <a:r>
                        <a:rPr lang="en-GB" sz="1600" b="1" kern="1200" dirty="0">
                          <a:solidFill>
                            <a:schemeClr val="dk1"/>
                          </a:solidFill>
                          <a:effectLst/>
                          <a:latin typeface="+mn-lt"/>
                          <a:ea typeface="+mn-ea"/>
                          <a:cs typeface="+mn-cs"/>
                        </a:rPr>
                        <a:t>Disrespectful Behaviour</a:t>
                      </a:r>
                      <a:endParaRPr lang="en-GB" sz="1600" dirty="0"/>
                    </a:p>
                  </a:txBody>
                  <a:tcPr/>
                </a:tc>
                <a:extLst>
                  <a:ext uri="{0D108BD9-81ED-4DB2-BD59-A6C34878D82A}">
                    <a16:rowId xmlns:a16="http://schemas.microsoft.com/office/drawing/2014/main" val="3902794743"/>
                  </a:ext>
                </a:extLst>
              </a:tr>
              <a:tr h="295209">
                <a:tc>
                  <a:txBody>
                    <a:bodyPr/>
                    <a:lstStyle/>
                    <a:p>
                      <a:endParaRPr lang="en-GB" sz="1600" dirty="0"/>
                    </a:p>
                  </a:txBody>
                  <a:tcPr/>
                </a:tc>
                <a:tc>
                  <a:txBody>
                    <a:bodyPr/>
                    <a:lstStyle/>
                    <a:p>
                      <a:r>
                        <a:rPr lang="en-GB" sz="1600" b="1" dirty="0"/>
                        <a:t>Ethical Concerns/Morally inappropriate</a:t>
                      </a:r>
                    </a:p>
                  </a:txBody>
                  <a:tcPr/>
                </a:tc>
                <a:extLst>
                  <a:ext uri="{0D108BD9-81ED-4DB2-BD59-A6C34878D82A}">
                    <a16:rowId xmlns:a16="http://schemas.microsoft.com/office/drawing/2014/main" val="1848651672"/>
                  </a:ext>
                </a:extLst>
              </a:tr>
              <a:tr h="295209">
                <a:tc>
                  <a:txBody>
                    <a:bodyPr/>
                    <a:lstStyle/>
                    <a:p>
                      <a:r>
                        <a:rPr lang="en-GB" sz="1600" b="1" kern="1200" dirty="0">
                          <a:solidFill>
                            <a:schemeClr val="dk1"/>
                          </a:solidFill>
                          <a:effectLst/>
                          <a:latin typeface="+mn-lt"/>
                          <a:ea typeface="+mn-ea"/>
                          <a:cs typeface="+mn-cs"/>
                        </a:rPr>
                        <a:t>Economic Benefits</a:t>
                      </a:r>
                      <a:endParaRPr lang="en-GB" sz="1600" b="0" dirty="0"/>
                    </a:p>
                  </a:txBody>
                  <a:tcPr/>
                </a:tc>
                <a:tc>
                  <a:txBody>
                    <a:bodyPr/>
                    <a:lstStyle/>
                    <a:p>
                      <a:r>
                        <a:rPr lang="en-GB" sz="1600" b="1" kern="1200" dirty="0">
                          <a:solidFill>
                            <a:schemeClr val="dk1"/>
                          </a:solidFill>
                          <a:effectLst/>
                          <a:latin typeface="+mn-lt"/>
                          <a:ea typeface="+mn-ea"/>
                          <a:cs typeface="+mn-cs"/>
                        </a:rPr>
                        <a:t>Safety Risks</a:t>
                      </a:r>
                      <a:endParaRPr lang="en-GB" sz="1600" dirty="0"/>
                    </a:p>
                  </a:txBody>
                  <a:tcPr/>
                </a:tc>
                <a:extLst>
                  <a:ext uri="{0D108BD9-81ED-4DB2-BD59-A6C34878D82A}">
                    <a16:rowId xmlns:a16="http://schemas.microsoft.com/office/drawing/2014/main" val="2907542704"/>
                  </a:ext>
                </a:extLst>
              </a:tr>
              <a:tr h="295209">
                <a:tc>
                  <a:txBody>
                    <a:bodyPr/>
                    <a:lstStyle/>
                    <a:p>
                      <a:endParaRPr lang="en-GB" sz="1600" dirty="0"/>
                    </a:p>
                  </a:txBody>
                  <a:tcPr/>
                </a:tc>
                <a:tc>
                  <a:txBody>
                    <a:bodyPr/>
                    <a:lstStyle/>
                    <a:p>
                      <a:r>
                        <a:rPr lang="en-GB" sz="1600" b="1" dirty="0"/>
                        <a:t>Social Media Culture</a:t>
                      </a:r>
                    </a:p>
                  </a:txBody>
                  <a:tcPr/>
                </a:tc>
                <a:extLst>
                  <a:ext uri="{0D108BD9-81ED-4DB2-BD59-A6C34878D82A}">
                    <a16:rowId xmlns:a16="http://schemas.microsoft.com/office/drawing/2014/main" val="3042773962"/>
                  </a:ext>
                </a:extLst>
              </a:tr>
              <a:tr h="295209">
                <a:tc>
                  <a:txBody>
                    <a:bodyPr/>
                    <a:lstStyle/>
                    <a:p>
                      <a:endParaRPr lang="en-GB" sz="1600"/>
                    </a:p>
                  </a:txBody>
                  <a:tcPr/>
                </a:tc>
                <a:tc>
                  <a:txBody>
                    <a:bodyPr/>
                    <a:lstStyle/>
                    <a:p>
                      <a:r>
                        <a:rPr lang="en-GB" sz="1600" b="1" kern="1200" dirty="0">
                          <a:solidFill>
                            <a:schemeClr val="dk1"/>
                          </a:solidFill>
                          <a:effectLst/>
                          <a:latin typeface="+mn-lt"/>
                          <a:ea typeface="+mn-ea"/>
                          <a:cs typeface="+mn-cs"/>
                        </a:rPr>
                        <a:t>Erosion of Authentic Experience</a:t>
                      </a:r>
                      <a:endParaRPr lang="en-GB" sz="1600" dirty="0"/>
                    </a:p>
                  </a:txBody>
                  <a:tcPr/>
                </a:tc>
                <a:extLst>
                  <a:ext uri="{0D108BD9-81ED-4DB2-BD59-A6C34878D82A}">
                    <a16:rowId xmlns:a16="http://schemas.microsoft.com/office/drawing/2014/main" val="3704730382"/>
                  </a:ext>
                </a:extLst>
              </a:tr>
            </a:tbl>
          </a:graphicData>
        </a:graphic>
      </p:graphicFrame>
      <p:sp>
        <p:nvSpPr>
          <p:cNvPr id="7" name="TextBox 6">
            <a:extLst>
              <a:ext uri="{FF2B5EF4-FFF2-40B4-BE49-F238E27FC236}">
                <a16:creationId xmlns:a16="http://schemas.microsoft.com/office/drawing/2014/main" id="{A598F4F6-893B-CD95-E18C-4F9A887D94CD}"/>
              </a:ext>
            </a:extLst>
          </p:cNvPr>
          <p:cNvSpPr txBox="1"/>
          <p:nvPr/>
        </p:nvSpPr>
        <p:spPr>
          <a:xfrm>
            <a:off x="3104689" y="2871488"/>
            <a:ext cx="6096000" cy="251351"/>
          </a:xfrm>
          <a:prstGeom prst="rect">
            <a:avLst/>
          </a:prstGeom>
          <a:noFill/>
        </p:spPr>
        <p:txBody>
          <a:bodyPr wrap="square">
            <a:spAutoFit/>
          </a:bodyPr>
          <a:lstStyle/>
          <a:p>
            <a:pPr algn="ctr">
              <a:lnSpc>
                <a:spcPct val="107000"/>
              </a:lnSpc>
              <a:spcAft>
                <a:spcPts val="800"/>
              </a:spcAft>
            </a:pPr>
            <a:r>
              <a:rPr lang="en-GB" sz="1000" kern="100" dirty="0">
                <a:solidFill>
                  <a:srgbClr val="000000"/>
                </a:solidFill>
                <a:effectLst/>
                <a:ea typeface="Aptos" panose="020B0004020202020204" pitchFamily="34" charset="0"/>
                <a:cs typeface="Times New Roman" panose="02020603050405020304" pitchFamily="18" charset="0"/>
              </a:rPr>
              <a:t>(Canavan, 2017; Laaksonen and Varga, 2023)</a:t>
            </a:r>
            <a:endParaRPr lang="en-GB" sz="1000" kern="100" dirty="0">
              <a:effectLst/>
              <a:ea typeface="Aptos" panose="020B0004020202020204" pitchFamily="34" charset="0"/>
              <a:cs typeface="Times New Roman" panose="02020603050405020304" pitchFamily="18" charset="0"/>
            </a:endParaRPr>
          </a:p>
        </p:txBody>
      </p:sp>
      <p:pic>
        <p:nvPicPr>
          <p:cNvPr id="9" name="Picture 8" descr="A screenshot of a social media post&#10;&#10;AI-generated content may be incorrect.">
            <a:extLst>
              <a:ext uri="{FF2B5EF4-FFF2-40B4-BE49-F238E27FC236}">
                <a16:creationId xmlns:a16="http://schemas.microsoft.com/office/drawing/2014/main" id="{2CA7E72C-C6C8-7661-BD59-F9D3B0680D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1866" y="3611964"/>
            <a:ext cx="1799090" cy="3016706"/>
          </a:xfrm>
          <a:prstGeom prst="rect">
            <a:avLst/>
          </a:prstGeom>
        </p:spPr>
      </p:pic>
      <p:sp>
        <p:nvSpPr>
          <p:cNvPr id="10" name="TextBox 9">
            <a:extLst>
              <a:ext uri="{FF2B5EF4-FFF2-40B4-BE49-F238E27FC236}">
                <a16:creationId xmlns:a16="http://schemas.microsoft.com/office/drawing/2014/main" id="{F6C062F2-CECA-7E79-2EF1-8114DE792673}"/>
              </a:ext>
            </a:extLst>
          </p:cNvPr>
          <p:cNvSpPr txBox="1"/>
          <p:nvPr/>
        </p:nvSpPr>
        <p:spPr>
          <a:xfrm>
            <a:off x="271790" y="6505559"/>
            <a:ext cx="2076002" cy="246221"/>
          </a:xfrm>
          <a:prstGeom prst="rect">
            <a:avLst/>
          </a:prstGeom>
          <a:noFill/>
        </p:spPr>
        <p:txBody>
          <a:bodyPr wrap="square" rtlCol="0">
            <a:spAutoFit/>
          </a:bodyPr>
          <a:lstStyle/>
          <a:p>
            <a:r>
              <a:rPr lang="en-GB" sz="1000" i="1" dirty="0"/>
              <a:t>(Manchester Evening News</a:t>
            </a:r>
            <a:r>
              <a:rPr lang="en-GB" sz="1000" dirty="0"/>
              <a:t>, 2019)</a:t>
            </a:r>
          </a:p>
        </p:txBody>
      </p:sp>
      <p:pic>
        <p:nvPicPr>
          <p:cNvPr id="12" name="Picture 11" descr="A person taking a selfie&#10;&#10;AI-generated content may be incorrect.">
            <a:extLst>
              <a:ext uri="{FF2B5EF4-FFF2-40B4-BE49-F238E27FC236}">
                <a16:creationId xmlns:a16="http://schemas.microsoft.com/office/drawing/2014/main" id="{E6AACFF1-510D-BCD5-C7E8-7108B0CBD3F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88727" y="4068349"/>
            <a:ext cx="3075940" cy="2560320"/>
          </a:xfrm>
          <a:prstGeom prst="rect">
            <a:avLst/>
          </a:prstGeom>
        </p:spPr>
      </p:pic>
      <p:sp>
        <p:nvSpPr>
          <p:cNvPr id="13" name="TextBox 12">
            <a:extLst>
              <a:ext uri="{FF2B5EF4-FFF2-40B4-BE49-F238E27FC236}">
                <a16:creationId xmlns:a16="http://schemas.microsoft.com/office/drawing/2014/main" id="{E5D1C3DF-66EF-9B53-B48F-F19EC72D1B67}"/>
              </a:ext>
            </a:extLst>
          </p:cNvPr>
          <p:cNvSpPr txBox="1"/>
          <p:nvPr/>
        </p:nvSpPr>
        <p:spPr>
          <a:xfrm>
            <a:off x="3751395" y="6598348"/>
            <a:ext cx="1672337" cy="246221"/>
          </a:xfrm>
          <a:prstGeom prst="rect">
            <a:avLst/>
          </a:prstGeom>
          <a:noFill/>
        </p:spPr>
        <p:txBody>
          <a:bodyPr wrap="square" rtlCol="0">
            <a:spAutoFit/>
          </a:bodyPr>
          <a:lstStyle/>
          <a:p>
            <a:r>
              <a:rPr lang="en-GB" sz="1000" i="1" dirty="0"/>
              <a:t>(The Guardian</a:t>
            </a:r>
            <a:r>
              <a:rPr lang="en-GB" sz="1000" dirty="0"/>
              <a:t>, 2019)</a:t>
            </a:r>
          </a:p>
        </p:txBody>
      </p:sp>
      <p:pic>
        <p:nvPicPr>
          <p:cNvPr id="15" name="Picture 14" descr="A screenshot of a social media post of two men running&#10;&#10;AI-generated content may be incorrect.">
            <a:extLst>
              <a:ext uri="{FF2B5EF4-FFF2-40B4-BE49-F238E27FC236}">
                <a16:creationId xmlns:a16="http://schemas.microsoft.com/office/drawing/2014/main" id="{4E40AE04-53EB-30DF-74BC-185402548A7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75430" y="3611964"/>
            <a:ext cx="1995666" cy="3016706"/>
          </a:xfrm>
          <a:prstGeom prst="rect">
            <a:avLst/>
          </a:prstGeom>
        </p:spPr>
      </p:pic>
      <p:sp>
        <p:nvSpPr>
          <p:cNvPr id="16" name="TextBox 15">
            <a:extLst>
              <a:ext uri="{FF2B5EF4-FFF2-40B4-BE49-F238E27FC236}">
                <a16:creationId xmlns:a16="http://schemas.microsoft.com/office/drawing/2014/main" id="{7AA58980-3B44-6BBA-054A-A4AAAA19EBE2}"/>
              </a:ext>
            </a:extLst>
          </p:cNvPr>
          <p:cNvSpPr txBox="1"/>
          <p:nvPr/>
        </p:nvSpPr>
        <p:spPr>
          <a:xfrm>
            <a:off x="10500843" y="6559516"/>
            <a:ext cx="1419367" cy="246221"/>
          </a:xfrm>
          <a:prstGeom prst="rect">
            <a:avLst/>
          </a:prstGeom>
          <a:noFill/>
        </p:spPr>
        <p:txBody>
          <a:bodyPr wrap="square" rtlCol="0">
            <a:spAutoFit/>
          </a:bodyPr>
          <a:lstStyle/>
          <a:p>
            <a:r>
              <a:rPr lang="en-GB" sz="1000" dirty="0"/>
              <a:t>(I</a:t>
            </a:r>
            <a:r>
              <a:rPr lang="en-GB" sz="1000" i="1" dirty="0"/>
              <a:t>ndependent</a:t>
            </a:r>
            <a:r>
              <a:rPr lang="en-GB" sz="1000" dirty="0"/>
              <a:t>, 2019)</a:t>
            </a:r>
          </a:p>
        </p:txBody>
      </p:sp>
      <p:pic>
        <p:nvPicPr>
          <p:cNvPr id="3074" name="Picture 2" descr="This infuencer overlooks the overgrowth while posing up high at what appears to be Chernobyl">
            <a:extLst>
              <a:ext uri="{FF2B5EF4-FFF2-40B4-BE49-F238E27FC236}">
                <a16:creationId xmlns:a16="http://schemas.microsoft.com/office/drawing/2014/main" id="{79404B98-1156-B811-BE47-D9FBD1DB65A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02438" y="4228058"/>
            <a:ext cx="2378505" cy="2370289"/>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812CF0A8-B898-0E8A-834A-DC530B5A9754}"/>
              </a:ext>
            </a:extLst>
          </p:cNvPr>
          <p:cNvSpPr txBox="1"/>
          <p:nvPr/>
        </p:nvSpPr>
        <p:spPr>
          <a:xfrm>
            <a:off x="7281168" y="6598347"/>
            <a:ext cx="1965277" cy="246221"/>
          </a:xfrm>
          <a:prstGeom prst="rect">
            <a:avLst/>
          </a:prstGeom>
          <a:noFill/>
        </p:spPr>
        <p:txBody>
          <a:bodyPr wrap="square" rtlCol="0">
            <a:spAutoFit/>
          </a:bodyPr>
          <a:lstStyle/>
          <a:p>
            <a:r>
              <a:rPr lang="en-GB" sz="1000" dirty="0"/>
              <a:t>(Lock, 2019)</a:t>
            </a:r>
          </a:p>
        </p:txBody>
      </p:sp>
    </p:spTree>
    <p:extLst>
      <p:ext uri="{BB962C8B-B14F-4D97-AF65-F5344CB8AC3E}">
        <p14:creationId xmlns:p14="http://schemas.microsoft.com/office/powerpoint/2010/main" val="17447361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BE9555C-3AA5-7465-3BFC-D2C4F7DED68C}"/>
              </a:ext>
            </a:extLst>
          </p:cNvPr>
          <p:cNvSpPr txBox="1"/>
          <p:nvPr/>
        </p:nvSpPr>
        <p:spPr>
          <a:xfrm>
            <a:off x="3241337" y="2814694"/>
            <a:ext cx="5887125" cy="707886"/>
          </a:xfrm>
          <a:prstGeom prst="rect">
            <a:avLst/>
          </a:prstGeom>
          <a:noFill/>
        </p:spPr>
        <p:txBody>
          <a:bodyPr wrap="square" rtlCol="0">
            <a:spAutoFit/>
          </a:bodyPr>
          <a:lstStyle/>
          <a:p>
            <a:r>
              <a:rPr lang="en-GB" sz="4000" b="1" dirty="0">
                <a:effectLst>
                  <a:outerShdw blurRad="38100" dist="38100" dir="2700000" algn="tl">
                    <a:srgbClr val="000000">
                      <a:alpha val="43137"/>
                    </a:srgbClr>
                  </a:outerShdw>
                </a:effectLst>
              </a:rPr>
              <a:t>APPROPRIATE OR NOT?</a:t>
            </a:r>
          </a:p>
        </p:txBody>
      </p:sp>
    </p:spTree>
    <p:extLst>
      <p:ext uri="{BB962C8B-B14F-4D97-AF65-F5344CB8AC3E}">
        <p14:creationId xmlns:p14="http://schemas.microsoft.com/office/powerpoint/2010/main" val="7326743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1A92768-C90D-4200-8975-84CC4D4BC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person leaning on a metal pipe&#10;&#10;AI-generated content may be incorrect.">
            <a:extLst>
              <a:ext uri="{FF2B5EF4-FFF2-40B4-BE49-F238E27FC236}">
                <a16:creationId xmlns:a16="http://schemas.microsoft.com/office/drawing/2014/main" id="{58682DCB-EB2D-04BA-B30B-2B5D6253761B}"/>
              </a:ext>
            </a:extLst>
          </p:cNvPr>
          <p:cNvPicPr>
            <a:picLocks noChangeAspect="1"/>
          </p:cNvPicPr>
          <p:nvPr/>
        </p:nvPicPr>
        <p:blipFill>
          <a:blip r:embed="rId2">
            <a:extLst>
              <a:ext uri="{28A0092B-C50C-407E-A947-70E740481C1C}">
                <a14:useLocalDpi xmlns:a14="http://schemas.microsoft.com/office/drawing/2010/main" val="0"/>
              </a:ext>
            </a:extLst>
          </a:blip>
          <a:srcRect t="6358" r="-1" b="38613"/>
          <a:stretch/>
        </p:blipFill>
        <p:spPr>
          <a:xfrm>
            <a:off x="20" y="10"/>
            <a:ext cx="4003019" cy="3388883"/>
          </a:xfrm>
          <a:prstGeom prst="rect">
            <a:avLst/>
          </a:prstGeom>
        </p:spPr>
      </p:pic>
      <p:pic>
        <p:nvPicPr>
          <p:cNvPr id="3" name="Picture 2" descr="A person sitting in a bumper car&#10;&#10;AI-generated content may be incorrect.">
            <a:extLst>
              <a:ext uri="{FF2B5EF4-FFF2-40B4-BE49-F238E27FC236}">
                <a16:creationId xmlns:a16="http://schemas.microsoft.com/office/drawing/2014/main" id="{318095E2-606D-F8DA-C6CC-34D12A4A3101}"/>
              </a:ext>
            </a:extLst>
          </p:cNvPr>
          <p:cNvPicPr>
            <a:picLocks noChangeAspect="1"/>
          </p:cNvPicPr>
          <p:nvPr/>
        </p:nvPicPr>
        <p:blipFill>
          <a:blip r:embed="rId3">
            <a:extLst>
              <a:ext uri="{28A0092B-C50C-407E-A947-70E740481C1C}">
                <a14:useLocalDpi xmlns:a14="http://schemas.microsoft.com/office/drawing/2010/main" val="0"/>
              </a:ext>
            </a:extLst>
          </a:blip>
          <a:srcRect t="13257" r="2" b="17902"/>
          <a:stretch/>
        </p:blipFill>
        <p:spPr>
          <a:xfrm>
            <a:off x="4094479" y="10"/>
            <a:ext cx="4014047" cy="3383270"/>
          </a:xfrm>
          <a:prstGeom prst="rect">
            <a:avLst/>
          </a:prstGeom>
        </p:spPr>
      </p:pic>
      <p:pic>
        <p:nvPicPr>
          <p:cNvPr id="4" name="Picture 4" descr="000">
            <a:extLst>
              <a:ext uri="{FF2B5EF4-FFF2-40B4-BE49-F238E27FC236}">
                <a16:creationId xmlns:a16="http://schemas.microsoft.com/office/drawing/2014/main" id="{A18449CE-E29B-D220-E8A2-B1846EF1A10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11264" b="4"/>
          <a:stretch/>
        </p:blipFill>
        <p:spPr bwMode="auto">
          <a:xfrm>
            <a:off x="8172341" y="-4801"/>
            <a:ext cx="4003039" cy="338327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A couple of men in white hazmat suits and white hats&#10;&#10;AI-generated content may be incorrect.">
            <a:extLst>
              <a:ext uri="{FF2B5EF4-FFF2-40B4-BE49-F238E27FC236}">
                <a16:creationId xmlns:a16="http://schemas.microsoft.com/office/drawing/2014/main" id="{F1B2525D-1D1B-8CDD-CD33-C5A8FCCE556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5387" r="-3" b="16884"/>
          <a:stretch/>
        </p:blipFill>
        <p:spPr bwMode="auto">
          <a:xfrm>
            <a:off x="20" y="3469102"/>
            <a:ext cx="4003019" cy="338889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A person in a white coat&#10;&#10;AI-generated content may be incorrect.">
            <a:extLst>
              <a:ext uri="{FF2B5EF4-FFF2-40B4-BE49-F238E27FC236}">
                <a16:creationId xmlns:a16="http://schemas.microsoft.com/office/drawing/2014/main" id="{689FF3E9-3E60-699E-E843-68F9168B9EC6}"/>
              </a:ext>
            </a:extLst>
          </p:cNvPr>
          <p:cNvPicPr>
            <a:picLocks noChangeAspect="1"/>
          </p:cNvPicPr>
          <p:nvPr/>
        </p:nvPicPr>
        <p:blipFill>
          <a:blip r:embed="rId6">
            <a:extLst>
              <a:ext uri="{28A0092B-C50C-407E-A947-70E740481C1C}">
                <a14:useLocalDpi xmlns:a14="http://schemas.microsoft.com/office/drawing/2010/main" val="0"/>
              </a:ext>
            </a:extLst>
          </a:blip>
          <a:srcRect r="-1" b="36785"/>
          <a:stretch/>
        </p:blipFill>
        <p:spPr>
          <a:xfrm>
            <a:off x="4094479" y="3469102"/>
            <a:ext cx="4014047" cy="3383280"/>
          </a:xfrm>
          <a:prstGeom prst="rect">
            <a:avLst/>
          </a:prstGeom>
        </p:spPr>
      </p:pic>
      <p:pic>
        <p:nvPicPr>
          <p:cNvPr id="5" name="Picture 8" descr="The abandoned Chernobyl ferris wheel is popular for selfies.">
            <a:extLst>
              <a:ext uri="{FF2B5EF4-FFF2-40B4-BE49-F238E27FC236}">
                <a16:creationId xmlns:a16="http://schemas.microsoft.com/office/drawing/2014/main" id="{24D7A8A1-FCB1-4E51-6B0D-778BA1C8D23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t="20822" r="2" b="15510"/>
          <a:stretch/>
        </p:blipFill>
        <p:spPr bwMode="auto">
          <a:xfrm>
            <a:off x="8183346" y="3463489"/>
            <a:ext cx="3992034" cy="3388893"/>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E48B6B33-FB93-FE27-56D9-353F27BC348D}"/>
              </a:ext>
            </a:extLst>
          </p:cNvPr>
          <p:cNvSpPr txBox="1"/>
          <p:nvPr/>
        </p:nvSpPr>
        <p:spPr>
          <a:xfrm>
            <a:off x="0" y="6528772"/>
            <a:ext cx="1572126" cy="246221"/>
          </a:xfrm>
          <a:prstGeom prst="rect">
            <a:avLst/>
          </a:prstGeom>
          <a:noFill/>
        </p:spPr>
        <p:txBody>
          <a:bodyPr wrap="square" rtlCol="0">
            <a:spAutoFit/>
          </a:bodyPr>
          <a:lstStyle/>
          <a:p>
            <a:r>
              <a:rPr lang="en-GB" sz="1000" dirty="0"/>
              <a:t>(W Magazine, 2019)</a:t>
            </a:r>
          </a:p>
        </p:txBody>
      </p:sp>
      <p:sp>
        <p:nvSpPr>
          <p:cNvPr id="12" name="TextBox 11">
            <a:extLst>
              <a:ext uri="{FF2B5EF4-FFF2-40B4-BE49-F238E27FC236}">
                <a16:creationId xmlns:a16="http://schemas.microsoft.com/office/drawing/2014/main" id="{4FA78AFE-4BF4-A60E-0012-8B0AD2312E49}"/>
              </a:ext>
            </a:extLst>
          </p:cNvPr>
          <p:cNvSpPr txBox="1"/>
          <p:nvPr/>
        </p:nvSpPr>
        <p:spPr>
          <a:xfrm>
            <a:off x="8199966" y="3137059"/>
            <a:ext cx="1427747" cy="246221"/>
          </a:xfrm>
          <a:prstGeom prst="rect">
            <a:avLst/>
          </a:prstGeom>
          <a:noFill/>
        </p:spPr>
        <p:txBody>
          <a:bodyPr wrap="square" rtlCol="0">
            <a:spAutoFit/>
          </a:bodyPr>
          <a:lstStyle/>
          <a:p>
            <a:r>
              <a:rPr lang="en-GB" sz="1000" dirty="0"/>
              <a:t>(Tribune, 2019)</a:t>
            </a:r>
          </a:p>
        </p:txBody>
      </p:sp>
      <p:sp>
        <p:nvSpPr>
          <p:cNvPr id="13" name="TextBox 12">
            <a:extLst>
              <a:ext uri="{FF2B5EF4-FFF2-40B4-BE49-F238E27FC236}">
                <a16:creationId xmlns:a16="http://schemas.microsoft.com/office/drawing/2014/main" id="{25FB1E1C-3502-A455-75B4-4FE35C843599}"/>
              </a:ext>
            </a:extLst>
          </p:cNvPr>
          <p:cNvSpPr txBox="1"/>
          <p:nvPr/>
        </p:nvSpPr>
        <p:spPr>
          <a:xfrm>
            <a:off x="4126146" y="3137059"/>
            <a:ext cx="1700463" cy="246221"/>
          </a:xfrm>
          <a:prstGeom prst="rect">
            <a:avLst/>
          </a:prstGeom>
          <a:noFill/>
        </p:spPr>
        <p:txBody>
          <a:bodyPr wrap="square" rtlCol="0">
            <a:spAutoFit/>
          </a:bodyPr>
          <a:lstStyle/>
          <a:p>
            <a:r>
              <a:rPr lang="en-GB" sz="1000" dirty="0"/>
              <a:t>(Yahoo News, 2019)</a:t>
            </a:r>
          </a:p>
        </p:txBody>
      </p:sp>
      <p:sp>
        <p:nvSpPr>
          <p:cNvPr id="14" name="TextBox 13">
            <a:extLst>
              <a:ext uri="{FF2B5EF4-FFF2-40B4-BE49-F238E27FC236}">
                <a16:creationId xmlns:a16="http://schemas.microsoft.com/office/drawing/2014/main" id="{527EE267-A600-BEBC-20FA-4D1BA68B3374}"/>
              </a:ext>
            </a:extLst>
          </p:cNvPr>
          <p:cNvSpPr txBox="1"/>
          <p:nvPr/>
        </p:nvSpPr>
        <p:spPr>
          <a:xfrm>
            <a:off x="8199966" y="6607310"/>
            <a:ext cx="1723869" cy="215444"/>
          </a:xfrm>
          <a:prstGeom prst="rect">
            <a:avLst/>
          </a:prstGeom>
          <a:noFill/>
        </p:spPr>
        <p:txBody>
          <a:bodyPr wrap="square" rtlCol="0">
            <a:spAutoFit/>
          </a:bodyPr>
          <a:lstStyle/>
          <a:p>
            <a:r>
              <a:rPr lang="en-GB" sz="800" dirty="0"/>
              <a:t>(News.com.au, 2019)</a:t>
            </a:r>
          </a:p>
        </p:txBody>
      </p:sp>
      <p:sp>
        <p:nvSpPr>
          <p:cNvPr id="16" name="TextBox 15">
            <a:extLst>
              <a:ext uri="{FF2B5EF4-FFF2-40B4-BE49-F238E27FC236}">
                <a16:creationId xmlns:a16="http://schemas.microsoft.com/office/drawing/2014/main" id="{2996AC4E-DCD9-FC54-0161-569152CCBF8C}"/>
              </a:ext>
            </a:extLst>
          </p:cNvPr>
          <p:cNvSpPr txBox="1"/>
          <p:nvPr/>
        </p:nvSpPr>
        <p:spPr>
          <a:xfrm>
            <a:off x="4207932" y="6577744"/>
            <a:ext cx="1723869" cy="215444"/>
          </a:xfrm>
          <a:prstGeom prst="rect">
            <a:avLst/>
          </a:prstGeom>
          <a:noFill/>
        </p:spPr>
        <p:txBody>
          <a:bodyPr wrap="square" rtlCol="0">
            <a:spAutoFit/>
          </a:bodyPr>
          <a:lstStyle/>
          <a:p>
            <a:r>
              <a:rPr lang="en-GB" sz="800" dirty="0"/>
              <a:t>(News.com.au, 2019)</a:t>
            </a:r>
          </a:p>
        </p:txBody>
      </p:sp>
      <p:sp>
        <p:nvSpPr>
          <p:cNvPr id="17" name="TextBox 16">
            <a:extLst>
              <a:ext uri="{FF2B5EF4-FFF2-40B4-BE49-F238E27FC236}">
                <a16:creationId xmlns:a16="http://schemas.microsoft.com/office/drawing/2014/main" id="{6912087D-4DCB-9CE0-24BE-1468FD39CCF4}"/>
              </a:ext>
            </a:extLst>
          </p:cNvPr>
          <p:cNvSpPr txBox="1"/>
          <p:nvPr/>
        </p:nvSpPr>
        <p:spPr>
          <a:xfrm>
            <a:off x="16620" y="3152447"/>
            <a:ext cx="1723869" cy="215444"/>
          </a:xfrm>
          <a:prstGeom prst="rect">
            <a:avLst/>
          </a:prstGeom>
          <a:noFill/>
        </p:spPr>
        <p:txBody>
          <a:bodyPr wrap="square" rtlCol="0">
            <a:spAutoFit/>
          </a:bodyPr>
          <a:lstStyle/>
          <a:p>
            <a:r>
              <a:rPr lang="en-GB" sz="800" dirty="0"/>
              <a:t>(News.com.au, 2019)</a:t>
            </a:r>
          </a:p>
        </p:txBody>
      </p:sp>
    </p:spTree>
    <p:extLst>
      <p:ext uri="{BB962C8B-B14F-4D97-AF65-F5344CB8AC3E}">
        <p14:creationId xmlns:p14="http://schemas.microsoft.com/office/powerpoint/2010/main" val="8050933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419" name="Rectangle 16418">
            <a:extLst>
              <a:ext uri="{FF2B5EF4-FFF2-40B4-BE49-F238E27FC236}">
                <a16:creationId xmlns:a16="http://schemas.microsoft.com/office/drawing/2014/main" id="{25E62178-5DE6-44C8-AE62-8B9F37AC0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B3508BB-B57E-A2D0-219A-67BDF02FDC62}"/>
              </a:ext>
            </a:extLst>
          </p:cNvPr>
          <p:cNvSpPr txBox="1"/>
          <p:nvPr/>
        </p:nvSpPr>
        <p:spPr>
          <a:xfrm>
            <a:off x="648874" y="1477980"/>
            <a:ext cx="5033469" cy="2308324"/>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800" dirty="0">
                <a:solidFill>
                  <a:schemeClr val="bg1"/>
                </a:solidFill>
                <a:effectLst>
                  <a:outerShdw blurRad="38100" dist="38100" dir="2700000" algn="tl">
                    <a:srgbClr val="000000">
                      <a:alpha val="43137"/>
                    </a:srgbClr>
                  </a:outerShdw>
                </a:effectLst>
                <a:latin typeface="+mj-lt"/>
                <a:ea typeface="+mj-ea"/>
                <a:cs typeface="+mj-cs"/>
              </a:rPr>
              <a:t>CHERNOBYL </a:t>
            </a:r>
          </a:p>
          <a:p>
            <a:pPr algn="ctr">
              <a:lnSpc>
                <a:spcPct val="90000"/>
              </a:lnSpc>
              <a:spcBef>
                <a:spcPct val="0"/>
              </a:spcBef>
              <a:spcAft>
                <a:spcPts val="600"/>
              </a:spcAft>
            </a:pPr>
            <a:r>
              <a:rPr lang="en-US" sz="4800" dirty="0">
                <a:solidFill>
                  <a:schemeClr val="bg1"/>
                </a:solidFill>
                <a:effectLst>
                  <a:outerShdw blurRad="38100" dist="38100" dir="2700000" algn="tl">
                    <a:srgbClr val="000000">
                      <a:alpha val="43137"/>
                    </a:srgbClr>
                  </a:outerShdw>
                </a:effectLst>
                <a:latin typeface="+mj-lt"/>
                <a:ea typeface="+mj-ea"/>
                <a:cs typeface="+mj-cs"/>
              </a:rPr>
              <a:t>2025</a:t>
            </a:r>
          </a:p>
        </p:txBody>
      </p:sp>
      <p:grpSp>
        <p:nvGrpSpPr>
          <p:cNvPr id="16420" name="Group 16419">
            <a:extLst>
              <a:ext uri="{FF2B5EF4-FFF2-40B4-BE49-F238E27FC236}">
                <a16:creationId xmlns:a16="http://schemas.microsoft.com/office/drawing/2014/main" id="{6C9B5098-7722-4D8E-A5A6-44E6AA2EEA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6559644" cy="6858000"/>
            <a:chOff x="5632356" y="0"/>
            <a:chExt cx="6559644" cy="6858000"/>
          </a:xfrm>
          <a:effectLst>
            <a:outerShdw blurRad="381000" dist="152400" dir="10800000" algn="ctr" rotWithShape="0">
              <a:srgbClr val="000000">
                <a:alpha val="10000"/>
              </a:srgbClr>
            </a:outerShdw>
          </a:effectLst>
        </p:grpSpPr>
        <p:grpSp>
          <p:nvGrpSpPr>
            <p:cNvPr id="16413" name="Group 16412">
              <a:extLst>
                <a:ext uri="{FF2B5EF4-FFF2-40B4-BE49-F238E27FC236}">
                  <a16:creationId xmlns:a16="http://schemas.microsoft.com/office/drawing/2014/main" id="{1C5DE6B4-C26A-40A1-9695-34DA0FA1634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682343" y="2"/>
              <a:ext cx="6509657" cy="6857998"/>
              <a:chOff x="5682343" y="2"/>
              <a:chExt cx="6509657" cy="6857998"/>
            </a:xfrm>
          </p:grpSpPr>
          <p:sp>
            <p:nvSpPr>
              <p:cNvPr id="16417" name="Freeform: Shape 16416">
                <a:extLst>
                  <a:ext uri="{FF2B5EF4-FFF2-40B4-BE49-F238E27FC236}">
                    <a16:creationId xmlns:a16="http://schemas.microsoft.com/office/drawing/2014/main" id="{23377864-4099-4A86-A171-A3F354F9E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82343" y="2"/>
                <a:ext cx="6509657" cy="6857998"/>
              </a:xfrm>
              <a:custGeom>
                <a:avLst/>
                <a:gdLst>
                  <a:gd name="connsiteX0" fmla="*/ 5757500 w 6509657"/>
                  <a:gd name="connsiteY0" fmla="*/ 6118149 h 6857998"/>
                  <a:gd name="connsiteX1" fmla="*/ 5778719 w 6509657"/>
                  <a:gd name="connsiteY1" fmla="*/ 6133723 h 6857998"/>
                  <a:gd name="connsiteX2" fmla="*/ 5794879 w 6509657"/>
                  <a:gd name="connsiteY2" fmla="*/ 6149380 h 6857998"/>
                  <a:gd name="connsiteX3" fmla="*/ 5800355 w 6509657"/>
                  <a:gd name="connsiteY3" fmla="*/ 6166562 h 6857998"/>
                  <a:gd name="connsiteX4" fmla="*/ 5794879 w 6509657"/>
                  <a:gd name="connsiteY4" fmla="*/ 6149379 h 6857998"/>
                  <a:gd name="connsiteX5" fmla="*/ 5778719 w 6509657"/>
                  <a:gd name="connsiteY5" fmla="*/ 6133722 h 6857998"/>
                  <a:gd name="connsiteX6" fmla="*/ 5757500 w 6509657"/>
                  <a:gd name="connsiteY6" fmla="*/ 6118149 h 6857998"/>
                  <a:gd name="connsiteX7" fmla="*/ 5665657 w 6509657"/>
                  <a:gd name="connsiteY7" fmla="*/ 4941372 h 6857998"/>
                  <a:gd name="connsiteX8" fmla="*/ 5668987 w 6509657"/>
                  <a:gd name="connsiteY8" fmla="*/ 4950869 h 6857998"/>
                  <a:gd name="connsiteX9" fmla="*/ 5678672 w 6509657"/>
                  <a:gd name="connsiteY9" fmla="*/ 4991382 h 6857998"/>
                  <a:gd name="connsiteX10" fmla="*/ 5668987 w 6509657"/>
                  <a:gd name="connsiteY10" fmla="*/ 4950868 h 6857998"/>
                  <a:gd name="connsiteX11" fmla="*/ 5669596 w 6509657"/>
                  <a:gd name="connsiteY11" fmla="*/ 4749807 h 6857998"/>
                  <a:gd name="connsiteX12" fmla="*/ 5654889 w 6509657"/>
                  <a:gd name="connsiteY12" fmla="*/ 4799797 h 6857998"/>
                  <a:gd name="connsiteX13" fmla="*/ 5669596 w 6509657"/>
                  <a:gd name="connsiteY13" fmla="*/ 4749807 h 6857998"/>
                  <a:gd name="connsiteX14" fmla="*/ 5687394 w 6509657"/>
                  <a:gd name="connsiteY14" fmla="*/ 4543185 h 6857998"/>
                  <a:gd name="connsiteX15" fmla="*/ 5692800 w 6509657"/>
                  <a:gd name="connsiteY15" fmla="*/ 4557092 h 6857998"/>
                  <a:gd name="connsiteX16" fmla="*/ 5719165 w 6509657"/>
                  <a:gd name="connsiteY16" fmla="*/ 4602021 h 6857998"/>
                  <a:gd name="connsiteX17" fmla="*/ 5692800 w 6509657"/>
                  <a:gd name="connsiteY17" fmla="*/ 4557091 h 6857998"/>
                  <a:gd name="connsiteX18" fmla="*/ 6153612 w 6509657"/>
                  <a:gd name="connsiteY18" fmla="*/ 2819253 h 6857998"/>
                  <a:gd name="connsiteX19" fmla="*/ 6165256 w 6509657"/>
                  <a:gd name="connsiteY19" fmla="*/ 2827484 h 6857998"/>
                  <a:gd name="connsiteX20" fmla="*/ 6165258 w 6509657"/>
                  <a:gd name="connsiteY20" fmla="*/ 2827486 h 6857998"/>
                  <a:gd name="connsiteX21" fmla="*/ 6193761 w 6509657"/>
                  <a:gd name="connsiteY21" fmla="*/ 2861156 h 6857998"/>
                  <a:gd name="connsiteX22" fmla="*/ 6184107 w 6509657"/>
                  <a:gd name="connsiteY22" fmla="*/ 2842392 h 6857998"/>
                  <a:gd name="connsiteX23" fmla="*/ 6165258 w 6509657"/>
                  <a:gd name="connsiteY23" fmla="*/ 2827486 h 6857998"/>
                  <a:gd name="connsiteX24" fmla="*/ 6165256 w 6509657"/>
                  <a:gd name="connsiteY24" fmla="*/ 2827483 h 6857998"/>
                  <a:gd name="connsiteX25" fmla="*/ 6083958 w 6509657"/>
                  <a:gd name="connsiteY25" fmla="*/ 1974015 h 6857998"/>
                  <a:gd name="connsiteX26" fmla="*/ 6077444 w 6509657"/>
                  <a:gd name="connsiteY26" fmla="*/ 1999763 h 6857998"/>
                  <a:gd name="connsiteX27" fmla="*/ 6059716 w 6509657"/>
                  <a:gd name="connsiteY27" fmla="*/ 2023547 h 6857998"/>
                  <a:gd name="connsiteX28" fmla="*/ 6083958 w 6509657"/>
                  <a:gd name="connsiteY28" fmla="*/ 1974015 h 6857998"/>
                  <a:gd name="connsiteX29" fmla="*/ 6066764 w 6509657"/>
                  <a:gd name="connsiteY29" fmla="*/ 1768838 h 6857998"/>
                  <a:gd name="connsiteX30" fmla="*/ 6058162 w 6509657"/>
                  <a:gd name="connsiteY30" fmla="*/ 1785412 h 6857998"/>
                  <a:gd name="connsiteX31" fmla="*/ 6057382 w 6509657"/>
                  <a:gd name="connsiteY31" fmla="*/ 1801558 h 6857998"/>
                  <a:gd name="connsiteX32" fmla="*/ 6066764 w 6509657"/>
                  <a:gd name="connsiteY32" fmla="*/ 1768838 h 6857998"/>
                  <a:gd name="connsiteX33" fmla="*/ 6176353 w 6509657"/>
                  <a:gd name="connsiteY33" fmla="*/ 520953 h 6857998"/>
                  <a:gd name="connsiteX34" fmla="*/ 6169625 w 6509657"/>
                  <a:gd name="connsiteY34" fmla="*/ 549926 h 6857998"/>
                  <a:gd name="connsiteX35" fmla="*/ 6163371 w 6509657"/>
                  <a:gd name="connsiteY35" fmla="*/ 566616 h 6857998"/>
                  <a:gd name="connsiteX36" fmla="*/ 6157421 w 6509657"/>
                  <a:gd name="connsiteY36" fmla="*/ 581804 h 6857998"/>
                  <a:gd name="connsiteX37" fmla="*/ 6157002 w 6509657"/>
                  <a:gd name="connsiteY37" fmla="*/ 583595 h 6857998"/>
                  <a:gd name="connsiteX38" fmla="*/ 6154828 w 6509657"/>
                  <a:gd name="connsiteY38" fmla="*/ 589388 h 6857998"/>
                  <a:gd name="connsiteX39" fmla="*/ 6150205 w 6509657"/>
                  <a:gd name="connsiteY39" fmla="*/ 612658 h 6857998"/>
                  <a:gd name="connsiteX40" fmla="*/ 6157002 w 6509657"/>
                  <a:gd name="connsiteY40" fmla="*/ 583595 h 6857998"/>
                  <a:gd name="connsiteX41" fmla="*/ 6163319 w 6509657"/>
                  <a:gd name="connsiteY41" fmla="*/ 566754 h 6857998"/>
                  <a:gd name="connsiteX42" fmla="*/ 6163371 w 6509657"/>
                  <a:gd name="connsiteY42" fmla="*/ 566616 h 6857998"/>
                  <a:gd name="connsiteX43" fmla="*/ 6169209 w 6509657"/>
                  <a:gd name="connsiteY43" fmla="*/ 551717 h 6857998"/>
                  <a:gd name="connsiteX44" fmla="*/ 6169625 w 6509657"/>
                  <a:gd name="connsiteY44" fmla="*/ 549926 h 6857998"/>
                  <a:gd name="connsiteX45" fmla="*/ 6171790 w 6509657"/>
                  <a:gd name="connsiteY45" fmla="*/ 544146 h 6857998"/>
                  <a:gd name="connsiteX46" fmla="*/ 6176353 w 6509657"/>
                  <a:gd name="connsiteY46" fmla="*/ 520953 h 6857998"/>
                  <a:gd name="connsiteX47" fmla="*/ 6125250 w 6509657"/>
                  <a:gd name="connsiteY47" fmla="*/ 268794 h 6857998"/>
                  <a:gd name="connsiteX48" fmla="*/ 6120374 w 6509657"/>
                  <a:gd name="connsiteY48" fmla="*/ 299164 h 6857998"/>
                  <a:gd name="connsiteX49" fmla="*/ 6121819 w 6509657"/>
                  <a:gd name="connsiteY49" fmla="*/ 328017 h 6857998"/>
                  <a:gd name="connsiteX50" fmla="*/ 0 w 6509657"/>
                  <a:gd name="connsiteY50" fmla="*/ 0 h 6857998"/>
                  <a:gd name="connsiteX51" fmla="*/ 6442666 w 6509657"/>
                  <a:gd name="connsiteY51" fmla="*/ 0 h 6857998"/>
                  <a:gd name="connsiteX52" fmla="*/ 6438451 w 6509657"/>
                  <a:gd name="connsiteY52" fmla="*/ 24480 h 6857998"/>
                  <a:gd name="connsiteX53" fmla="*/ 6426440 w 6509657"/>
                  <a:gd name="connsiteY53" fmla="*/ 47806 h 6857998"/>
                  <a:gd name="connsiteX54" fmla="*/ 6417296 w 6509657"/>
                  <a:gd name="connsiteY54" fmla="*/ 105718 h 6857998"/>
                  <a:gd name="connsiteX55" fmla="*/ 6418631 w 6509657"/>
                  <a:gd name="connsiteY55" fmla="*/ 152584 h 6857998"/>
                  <a:gd name="connsiteX56" fmla="*/ 6420344 w 6509657"/>
                  <a:gd name="connsiteY56" fmla="*/ 234883 h 6857998"/>
                  <a:gd name="connsiteX57" fmla="*/ 6424727 w 6509657"/>
                  <a:gd name="connsiteY57" fmla="*/ 261173 h 6857998"/>
                  <a:gd name="connsiteX58" fmla="*/ 6412152 w 6509657"/>
                  <a:gd name="connsiteY58" fmla="*/ 380050 h 6857998"/>
                  <a:gd name="connsiteX59" fmla="*/ 6411200 w 6509657"/>
                  <a:gd name="connsiteY59" fmla="*/ 447870 h 6857998"/>
                  <a:gd name="connsiteX60" fmla="*/ 6395577 w 6509657"/>
                  <a:gd name="connsiteY60" fmla="*/ 524262 h 6857998"/>
                  <a:gd name="connsiteX61" fmla="*/ 6396339 w 6509657"/>
                  <a:gd name="connsiteY61" fmla="*/ 546552 h 6857998"/>
                  <a:gd name="connsiteX62" fmla="*/ 6397674 w 6509657"/>
                  <a:gd name="connsiteY62" fmla="*/ 571508 h 6857998"/>
                  <a:gd name="connsiteX63" fmla="*/ 6398818 w 6509657"/>
                  <a:gd name="connsiteY63" fmla="*/ 648092 h 6857998"/>
                  <a:gd name="connsiteX64" fmla="*/ 6404531 w 6509657"/>
                  <a:gd name="connsiteY64" fmla="*/ 694576 h 6857998"/>
                  <a:gd name="connsiteX65" fmla="*/ 6401104 w 6509657"/>
                  <a:gd name="connsiteY65" fmla="*/ 783158 h 6857998"/>
                  <a:gd name="connsiteX66" fmla="*/ 6406056 w 6509657"/>
                  <a:gd name="connsiteY66" fmla="*/ 815929 h 6857998"/>
                  <a:gd name="connsiteX67" fmla="*/ 6406628 w 6509657"/>
                  <a:gd name="connsiteY67" fmla="*/ 898797 h 6857998"/>
                  <a:gd name="connsiteX68" fmla="*/ 6403770 w 6509657"/>
                  <a:gd name="connsiteY68" fmla="*/ 973095 h 6857998"/>
                  <a:gd name="connsiteX69" fmla="*/ 6405294 w 6509657"/>
                  <a:gd name="connsiteY69" fmla="*/ 1044725 h 6857998"/>
                  <a:gd name="connsiteX70" fmla="*/ 6411580 w 6509657"/>
                  <a:gd name="connsiteY70" fmla="*/ 1095972 h 6857998"/>
                  <a:gd name="connsiteX71" fmla="*/ 6415391 w 6509657"/>
                  <a:gd name="connsiteY71" fmla="*/ 1151600 h 6857998"/>
                  <a:gd name="connsiteX72" fmla="*/ 6438060 w 6509657"/>
                  <a:gd name="connsiteY72" fmla="*/ 1304955 h 6857998"/>
                  <a:gd name="connsiteX73" fmla="*/ 6432537 w 6509657"/>
                  <a:gd name="connsiteY73" fmla="*/ 1333341 h 6857998"/>
                  <a:gd name="connsiteX74" fmla="*/ 6427393 w 6509657"/>
                  <a:gd name="connsiteY74" fmla="*/ 1494509 h 6857998"/>
                  <a:gd name="connsiteX75" fmla="*/ 6427775 w 6509657"/>
                  <a:gd name="connsiteY75" fmla="*/ 1529563 h 6857998"/>
                  <a:gd name="connsiteX76" fmla="*/ 6405294 w 6509657"/>
                  <a:gd name="connsiteY76" fmla="*/ 1623675 h 6857998"/>
                  <a:gd name="connsiteX77" fmla="*/ 6440919 w 6509657"/>
                  <a:gd name="connsiteY77" fmla="*/ 1768838 h 6857998"/>
                  <a:gd name="connsiteX78" fmla="*/ 6485496 w 6509657"/>
                  <a:gd name="connsiteY78" fmla="*/ 1904673 h 6857998"/>
                  <a:gd name="connsiteX79" fmla="*/ 6491212 w 6509657"/>
                  <a:gd name="connsiteY79" fmla="*/ 1921817 h 6857998"/>
                  <a:gd name="connsiteX80" fmla="*/ 6500928 w 6509657"/>
                  <a:gd name="connsiteY80" fmla="*/ 1970586 h 6857998"/>
                  <a:gd name="connsiteX81" fmla="*/ 6504358 w 6509657"/>
                  <a:gd name="connsiteY81" fmla="*/ 2030977 h 6857998"/>
                  <a:gd name="connsiteX82" fmla="*/ 6509406 w 6509657"/>
                  <a:gd name="connsiteY82" fmla="*/ 2069340 h 6857998"/>
                  <a:gd name="connsiteX83" fmla="*/ 6509657 w 6509657"/>
                  <a:gd name="connsiteY83" fmla="*/ 2072225 h 6857998"/>
                  <a:gd name="connsiteX84" fmla="*/ 6509657 w 6509657"/>
                  <a:gd name="connsiteY84" fmla="*/ 2131532 h 6857998"/>
                  <a:gd name="connsiteX85" fmla="*/ 6508786 w 6509657"/>
                  <a:gd name="connsiteY85" fmla="*/ 2138304 h 6857998"/>
                  <a:gd name="connsiteX86" fmla="*/ 6502262 w 6509657"/>
                  <a:gd name="connsiteY86" fmla="*/ 2168903 h 6857998"/>
                  <a:gd name="connsiteX87" fmla="*/ 6486640 w 6509657"/>
                  <a:gd name="connsiteY87" fmla="*/ 2254633 h 6857998"/>
                  <a:gd name="connsiteX88" fmla="*/ 6471780 w 6509657"/>
                  <a:gd name="connsiteY88" fmla="*/ 2335405 h 6857998"/>
                  <a:gd name="connsiteX89" fmla="*/ 6489306 w 6509657"/>
                  <a:gd name="connsiteY89" fmla="*/ 2360933 h 6857998"/>
                  <a:gd name="connsiteX90" fmla="*/ 6504547 w 6509657"/>
                  <a:gd name="connsiteY90" fmla="*/ 2400369 h 6857998"/>
                  <a:gd name="connsiteX91" fmla="*/ 6486258 w 6509657"/>
                  <a:gd name="connsiteY91" fmla="*/ 2444184 h 6857998"/>
                  <a:gd name="connsiteX92" fmla="*/ 6448350 w 6509657"/>
                  <a:gd name="connsiteY92" fmla="*/ 2546678 h 6857998"/>
                  <a:gd name="connsiteX93" fmla="*/ 6446633 w 6509657"/>
                  <a:gd name="connsiteY93" fmla="*/ 2611450 h 6857998"/>
                  <a:gd name="connsiteX94" fmla="*/ 6430441 w 6509657"/>
                  <a:gd name="connsiteY94" fmla="*/ 2752235 h 6857998"/>
                  <a:gd name="connsiteX95" fmla="*/ 6407389 w 6509657"/>
                  <a:gd name="connsiteY95" fmla="*/ 2844248 h 6857998"/>
                  <a:gd name="connsiteX96" fmla="*/ 6381291 w 6509657"/>
                  <a:gd name="connsiteY96" fmla="*/ 2910353 h 6857998"/>
                  <a:gd name="connsiteX97" fmla="*/ 6347189 w 6509657"/>
                  <a:gd name="connsiteY97" fmla="*/ 3005035 h 6857998"/>
                  <a:gd name="connsiteX98" fmla="*/ 6329473 w 6509657"/>
                  <a:gd name="connsiteY98" fmla="*/ 3100099 h 6857998"/>
                  <a:gd name="connsiteX99" fmla="*/ 6307182 w 6509657"/>
                  <a:gd name="connsiteY99" fmla="*/ 3168870 h 6857998"/>
                  <a:gd name="connsiteX100" fmla="*/ 6291942 w 6509657"/>
                  <a:gd name="connsiteY100" fmla="*/ 3252885 h 6857998"/>
                  <a:gd name="connsiteX101" fmla="*/ 6291371 w 6509657"/>
                  <a:gd name="connsiteY101" fmla="*/ 3323372 h 6857998"/>
                  <a:gd name="connsiteX102" fmla="*/ 6294039 w 6509657"/>
                  <a:gd name="connsiteY102" fmla="*/ 3433866 h 6857998"/>
                  <a:gd name="connsiteX103" fmla="*/ 6247937 w 6509657"/>
                  <a:gd name="connsiteY103" fmla="*/ 3569124 h 6857998"/>
                  <a:gd name="connsiteX104" fmla="*/ 6237648 w 6509657"/>
                  <a:gd name="connsiteY104" fmla="*/ 3623799 h 6857998"/>
                  <a:gd name="connsiteX105" fmla="*/ 6232886 w 6509657"/>
                  <a:gd name="connsiteY105" fmla="*/ 3675238 h 6857998"/>
                  <a:gd name="connsiteX106" fmla="*/ 6202214 w 6509657"/>
                  <a:gd name="connsiteY106" fmla="*/ 3784397 h 6857998"/>
                  <a:gd name="connsiteX107" fmla="*/ 6192116 w 6509657"/>
                  <a:gd name="connsiteY107" fmla="*/ 3828785 h 6857998"/>
                  <a:gd name="connsiteX108" fmla="*/ 6192308 w 6509657"/>
                  <a:gd name="connsiteY108" fmla="*/ 3890891 h 6857998"/>
                  <a:gd name="connsiteX109" fmla="*/ 6178210 w 6509657"/>
                  <a:gd name="connsiteY109" fmla="*/ 4003861 h 6857998"/>
                  <a:gd name="connsiteX110" fmla="*/ 6137060 w 6509657"/>
                  <a:gd name="connsiteY110" fmla="*/ 4116641 h 6857998"/>
                  <a:gd name="connsiteX111" fmla="*/ 6141062 w 6509657"/>
                  <a:gd name="connsiteY111" fmla="*/ 4164458 h 6857998"/>
                  <a:gd name="connsiteX112" fmla="*/ 6140110 w 6509657"/>
                  <a:gd name="connsiteY112" fmla="*/ 4181603 h 6857998"/>
                  <a:gd name="connsiteX113" fmla="*/ 6117439 w 6509657"/>
                  <a:gd name="connsiteY113" fmla="*/ 4335722 h 6857998"/>
                  <a:gd name="connsiteX114" fmla="*/ 6114962 w 6509657"/>
                  <a:gd name="connsiteY114" fmla="*/ 4351154 h 6857998"/>
                  <a:gd name="connsiteX115" fmla="*/ 6094769 w 6509657"/>
                  <a:gd name="connsiteY115" fmla="*/ 4423545 h 6857998"/>
                  <a:gd name="connsiteX116" fmla="*/ 6082195 w 6509657"/>
                  <a:gd name="connsiteY116" fmla="*/ 4606053 h 6857998"/>
                  <a:gd name="connsiteX117" fmla="*/ 6080672 w 6509657"/>
                  <a:gd name="connsiteY117" fmla="*/ 4617291 h 6857998"/>
                  <a:gd name="connsiteX118" fmla="*/ 6090768 w 6509657"/>
                  <a:gd name="connsiteY118" fmla="*/ 4678445 h 6857998"/>
                  <a:gd name="connsiteX119" fmla="*/ 6105056 w 6509657"/>
                  <a:gd name="connsiteY119" fmla="*/ 4708734 h 6857998"/>
                  <a:gd name="connsiteX120" fmla="*/ 6119916 w 6509657"/>
                  <a:gd name="connsiteY120" fmla="*/ 4755980 h 6857998"/>
                  <a:gd name="connsiteX121" fmla="*/ 6125441 w 6509657"/>
                  <a:gd name="connsiteY121" fmla="*/ 4803988 h 6857998"/>
                  <a:gd name="connsiteX122" fmla="*/ 6102960 w 6509657"/>
                  <a:gd name="connsiteY122" fmla="*/ 4884572 h 6857998"/>
                  <a:gd name="connsiteX123" fmla="*/ 6100674 w 6509657"/>
                  <a:gd name="connsiteY123" fmla="*/ 4913909 h 6857998"/>
                  <a:gd name="connsiteX124" fmla="*/ 6089816 w 6509657"/>
                  <a:gd name="connsiteY124" fmla="*/ 4979253 h 6857998"/>
                  <a:gd name="connsiteX125" fmla="*/ 6090577 w 6509657"/>
                  <a:gd name="connsiteY125" fmla="*/ 5036405 h 6857998"/>
                  <a:gd name="connsiteX126" fmla="*/ 6107914 w 6509657"/>
                  <a:gd name="connsiteY126" fmla="*/ 5082317 h 6857998"/>
                  <a:gd name="connsiteX127" fmla="*/ 6111342 w 6509657"/>
                  <a:gd name="connsiteY127" fmla="*/ 5148995 h 6857998"/>
                  <a:gd name="connsiteX128" fmla="*/ 6098770 w 6509657"/>
                  <a:gd name="connsiteY128" fmla="*/ 5192051 h 6857998"/>
                  <a:gd name="connsiteX129" fmla="*/ 6097056 w 6509657"/>
                  <a:gd name="connsiteY129" fmla="*/ 5200813 h 6857998"/>
                  <a:gd name="connsiteX130" fmla="*/ 6096291 w 6509657"/>
                  <a:gd name="connsiteY130" fmla="*/ 5313403 h 6857998"/>
                  <a:gd name="connsiteX131" fmla="*/ 6134203 w 6509657"/>
                  <a:gd name="connsiteY131" fmla="*/ 5453995 h 6857998"/>
                  <a:gd name="connsiteX132" fmla="*/ 6142206 w 6509657"/>
                  <a:gd name="connsiteY132" fmla="*/ 5477239 h 6857998"/>
                  <a:gd name="connsiteX133" fmla="*/ 6156112 w 6509657"/>
                  <a:gd name="connsiteY133" fmla="*/ 5590590 h 6857998"/>
                  <a:gd name="connsiteX134" fmla="*/ 6170210 w 6509657"/>
                  <a:gd name="connsiteY134" fmla="*/ 5651360 h 6857998"/>
                  <a:gd name="connsiteX135" fmla="*/ 6170972 w 6509657"/>
                  <a:gd name="connsiteY135" fmla="*/ 5695178 h 6857998"/>
                  <a:gd name="connsiteX136" fmla="*/ 6195927 w 6509657"/>
                  <a:gd name="connsiteY136" fmla="*/ 5748136 h 6857998"/>
                  <a:gd name="connsiteX137" fmla="*/ 6206787 w 6509657"/>
                  <a:gd name="connsiteY137" fmla="*/ 5765474 h 6857998"/>
                  <a:gd name="connsiteX138" fmla="*/ 6213264 w 6509657"/>
                  <a:gd name="connsiteY138" fmla="*/ 5786239 h 6857998"/>
                  <a:gd name="connsiteX139" fmla="*/ 6233839 w 6509657"/>
                  <a:gd name="connsiteY139" fmla="*/ 5880348 h 6857998"/>
                  <a:gd name="connsiteX140" fmla="*/ 6245457 w 6509657"/>
                  <a:gd name="connsiteY140" fmla="*/ 5897114 h 6857998"/>
                  <a:gd name="connsiteX141" fmla="*/ 6252699 w 6509657"/>
                  <a:gd name="connsiteY141" fmla="*/ 5908355 h 6857998"/>
                  <a:gd name="connsiteX142" fmla="*/ 6264891 w 6509657"/>
                  <a:gd name="connsiteY142" fmla="*/ 5999796 h 6857998"/>
                  <a:gd name="connsiteX143" fmla="*/ 6299372 w 6509657"/>
                  <a:gd name="connsiteY143" fmla="*/ 6056948 h 6857998"/>
                  <a:gd name="connsiteX144" fmla="*/ 6314041 w 6509657"/>
                  <a:gd name="connsiteY144" fmla="*/ 6072569 h 6857998"/>
                  <a:gd name="connsiteX145" fmla="*/ 6336139 w 6509657"/>
                  <a:gd name="connsiteY145" fmla="*/ 6127247 h 6857998"/>
                  <a:gd name="connsiteX146" fmla="*/ 6378623 w 6509657"/>
                  <a:gd name="connsiteY146" fmla="*/ 6311084 h 6857998"/>
                  <a:gd name="connsiteX147" fmla="*/ 6363571 w 6509657"/>
                  <a:gd name="connsiteY147" fmla="*/ 6363664 h 6857998"/>
                  <a:gd name="connsiteX148" fmla="*/ 6403960 w 6509657"/>
                  <a:gd name="connsiteY148" fmla="*/ 6463490 h 6857998"/>
                  <a:gd name="connsiteX149" fmla="*/ 6426820 w 6509657"/>
                  <a:gd name="connsiteY149" fmla="*/ 6550742 h 6857998"/>
                  <a:gd name="connsiteX150" fmla="*/ 6432347 w 6509657"/>
                  <a:gd name="connsiteY150" fmla="*/ 6583128 h 6857998"/>
                  <a:gd name="connsiteX151" fmla="*/ 6442443 w 6509657"/>
                  <a:gd name="connsiteY151" fmla="*/ 6685617 h 6857998"/>
                  <a:gd name="connsiteX152" fmla="*/ 6465303 w 6509657"/>
                  <a:gd name="connsiteY152" fmla="*/ 6738388 h 6857998"/>
                  <a:gd name="connsiteX153" fmla="*/ 6482807 w 6509657"/>
                  <a:gd name="connsiteY153" fmla="*/ 6796804 h 6857998"/>
                  <a:gd name="connsiteX154" fmla="*/ 6487578 w 6509657"/>
                  <a:gd name="connsiteY154" fmla="*/ 6857457 h 6857998"/>
                  <a:gd name="connsiteX155" fmla="*/ 6360339 w 6509657"/>
                  <a:gd name="connsiteY155" fmla="*/ 6857457 h 6857998"/>
                  <a:gd name="connsiteX156" fmla="*/ 6360339 w 6509657"/>
                  <a:gd name="connsiteY156" fmla="*/ 6857998 h 6857998"/>
                  <a:gd name="connsiteX157" fmla="*/ 0 w 6509657"/>
                  <a:gd name="connsiteY157" fmla="*/ 6857998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509657" h="6857998">
                    <a:moveTo>
                      <a:pt x="5757500" y="6118149"/>
                    </a:moveTo>
                    <a:cubicBezTo>
                      <a:pt x="5764049" y="6124102"/>
                      <a:pt x="5771670" y="6129341"/>
                      <a:pt x="5778719" y="6133723"/>
                    </a:cubicBezTo>
                    <a:cubicBezTo>
                      <a:pt x="5785863" y="6138152"/>
                      <a:pt x="5791209" y="6143474"/>
                      <a:pt x="5794879" y="6149380"/>
                    </a:cubicBezTo>
                    <a:lnTo>
                      <a:pt x="5800355" y="6166562"/>
                    </a:lnTo>
                    <a:lnTo>
                      <a:pt x="5794879" y="6149379"/>
                    </a:lnTo>
                    <a:cubicBezTo>
                      <a:pt x="5791209" y="6143474"/>
                      <a:pt x="5785863" y="6138152"/>
                      <a:pt x="5778719" y="6133722"/>
                    </a:cubicBezTo>
                    <a:cubicBezTo>
                      <a:pt x="5771670" y="6129341"/>
                      <a:pt x="5764049" y="6124102"/>
                      <a:pt x="5757500" y="6118149"/>
                    </a:cubicBezTo>
                    <a:close/>
                    <a:moveTo>
                      <a:pt x="5665657" y="4941372"/>
                    </a:moveTo>
                    <a:lnTo>
                      <a:pt x="5668987" y="4950869"/>
                    </a:lnTo>
                    <a:lnTo>
                      <a:pt x="5678672" y="4991382"/>
                    </a:lnTo>
                    <a:lnTo>
                      <a:pt x="5668987" y="4950868"/>
                    </a:lnTo>
                    <a:close/>
                    <a:moveTo>
                      <a:pt x="5669596" y="4749807"/>
                    </a:moveTo>
                    <a:cubicBezTo>
                      <a:pt x="5657460" y="4762826"/>
                      <a:pt x="5656603" y="4781365"/>
                      <a:pt x="5654889" y="4799797"/>
                    </a:cubicBezTo>
                    <a:cubicBezTo>
                      <a:pt x="5656603" y="4781365"/>
                      <a:pt x="5657460" y="4762827"/>
                      <a:pt x="5669596" y="4749807"/>
                    </a:cubicBezTo>
                    <a:close/>
                    <a:moveTo>
                      <a:pt x="5687394" y="4543185"/>
                    </a:moveTo>
                    <a:cubicBezTo>
                      <a:pt x="5688372" y="4548281"/>
                      <a:pt x="5690419" y="4553662"/>
                      <a:pt x="5692800" y="4557092"/>
                    </a:cubicBezTo>
                    <a:cubicBezTo>
                      <a:pt x="5704421" y="4573618"/>
                      <a:pt x="5713208" y="4588275"/>
                      <a:pt x="5719165" y="4602021"/>
                    </a:cubicBezTo>
                    <a:cubicBezTo>
                      <a:pt x="5713208" y="4588275"/>
                      <a:pt x="5704421" y="4573618"/>
                      <a:pt x="5692800" y="4557091"/>
                    </a:cubicBezTo>
                    <a:close/>
                    <a:moveTo>
                      <a:pt x="6153612" y="2819253"/>
                    </a:moveTo>
                    <a:lnTo>
                      <a:pt x="6165256" y="2827484"/>
                    </a:lnTo>
                    <a:lnTo>
                      <a:pt x="6165258" y="2827486"/>
                    </a:lnTo>
                    <a:lnTo>
                      <a:pt x="6193761" y="2861156"/>
                    </a:lnTo>
                    <a:lnTo>
                      <a:pt x="6184107" y="2842392"/>
                    </a:lnTo>
                    <a:lnTo>
                      <a:pt x="6165258" y="2827486"/>
                    </a:lnTo>
                    <a:lnTo>
                      <a:pt x="6165256" y="2827483"/>
                    </a:lnTo>
                    <a:close/>
                    <a:moveTo>
                      <a:pt x="6083958" y="1974015"/>
                    </a:moveTo>
                    <a:lnTo>
                      <a:pt x="6077444" y="1999763"/>
                    </a:lnTo>
                    <a:cubicBezTo>
                      <a:pt x="6073635" y="2008056"/>
                      <a:pt x="6067955" y="2016020"/>
                      <a:pt x="6059716" y="2023547"/>
                    </a:cubicBezTo>
                    <a:cubicBezTo>
                      <a:pt x="6076195" y="2008497"/>
                      <a:pt x="6082433" y="1991685"/>
                      <a:pt x="6083958" y="1974015"/>
                    </a:cubicBezTo>
                    <a:close/>
                    <a:moveTo>
                      <a:pt x="6066764" y="1768838"/>
                    </a:moveTo>
                    <a:cubicBezTo>
                      <a:pt x="6062383" y="1774411"/>
                      <a:pt x="6059620" y="1779948"/>
                      <a:pt x="6058162" y="1785412"/>
                    </a:cubicBezTo>
                    <a:lnTo>
                      <a:pt x="6057382" y="1801558"/>
                    </a:lnTo>
                    <a:cubicBezTo>
                      <a:pt x="6055715" y="1790986"/>
                      <a:pt x="6058001" y="1779981"/>
                      <a:pt x="6066764" y="1768838"/>
                    </a:cubicBezTo>
                    <a:close/>
                    <a:moveTo>
                      <a:pt x="6176353" y="520953"/>
                    </a:moveTo>
                    <a:lnTo>
                      <a:pt x="6169625" y="549926"/>
                    </a:lnTo>
                    <a:lnTo>
                      <a:pt x="6163371" y="566616"/>
                    </a:lnTo>
                    <a:lnTo>
                      <a:pt x="6157421" y="581804"/>
                    </a:lnTo>
                    <a:lnTo>
                      <a:pt x="6157002" y="583595"/>
                    </a:lnTo>
                    <a:lnTo>
                      <a:pt x="6154828" y="589388"/>
                    </a:lnTo>
                    <a:cubicBezTo>
                      <a:pt x="6152427" y="597005"/>
                      <a:pt x="6150670" y="604728"/>
                      <a:pt x="6150205" y="612658"/>
                    </a:cubicBezTo>
                    <a:lnTo>
                      <a:pt x="6157002" y="583595"/>
                    </a:lnTo>
                    <a:lnTo>
                      <a:pt x="6163319" y="566754"/>
                    </a:lnTo>
                    <a:lnTo>
                      <a:pt x="6163371" y="566616"/>
                    </a:lnTo>
                    <a:lnTo>
                      <a:pt x="6169209" y="551717"/>
                    </a:lnTo>
                    <a:lnTo>
                      <a:pt x="6169625" y="549926"/>
                    </a:lnTo>
                    <a:lnTo>
                      <a:pt x="6171790" y="544146"/>
                    </a:lnTo>
                    <a:cubicBezTo>
                      <a:pt x="6174177" y="536547"/>
                      <a:pt x="6175914" y="528850"/>
                      <a:pt x="6176353" y="520953"/>
                    </a:cubicBezTo>
                    <a:close/>
                    <a:moveTo>
                      <a:pt x="6125250" y="268794"/>
                    </a:moveTo>
                    <a:cubicBezTo>
                      <a:pt x="6122725" y="279176"/>
                      <a:pt x="6121022" y="289296"/>
                      <a:pt x="6120374" y="299164"/>
                    </a:cubicBezTo>
                    <a:cubicBezTo>
                      <a:pt x="6119725" y="309031"/>
                      <a:pt x="6120130" y="318646"/>
                      <a:pt x="6121819" y="328017"/>
                    </a:cubicBezTo>
                    <a:close/>
                    <a:moveTo>
                      <a:pt x="0" y="0"/>
                    </a:moveTo>
                    <a:lnTo>
                      <a:pt x="6442666" y="0"/>
                    </a:lnTo>
                    <a:lnTo>
                      <a:pt x="6438451" y="24480"/>
                    </a:lnTo>
                    <a:cubicBezTo>
                      <a:pt x="6435966" y="32636"/>
                      <a:pt x="6432204" y="40471"/>
                      <a:pt x="6426440" y="47806"/>
                    </a:cubicBezTo>
                    <a:cubicBezTo>
                      <a:pt x="6411580" y="66857"/>
                      <a:pt x="6415009" y="85336"/>
                      <a:pt x="6417296" y="105718"/>
                    </a:cubicBezTo>
                    <a:cubicBezTo>
                      <a:pt x="6419010" y="121150"/>
                      <a:pt x="6418439" y="136963"/>
                      <a:pt x="6418631" y="152584"/>
                    </a:cubicBezTo>
                    <a:cubicBezTo>
                      <a:pt x="6419200" y="180017"/>
                      <a:pt x="6419391" y="207450"/>
                      <a:pt x="6420344" y="234883"/>
                    </a:cubicBezTo>
                    <a:cubicBezTo>
                      <a:pt x="6420724" y="243648"/>
                      <a:pt x="6425489" y="252600"/>
                      <a:pt x="6424727" y="261173"/>
                    </a:cubicBezTo>
                    <a:cubicBezTo>
                      <a:pt x="6421106" y="300800"/>
                      <a:pt x="6415391" y="340425"/>
                      <a:pt x="6412152" y="380050"/>
                    </a:cubicBezTo>
                    <a:cubicBezTo>
                      <a:pt x="6410248" y="402529"/>
                      <a:pt x="6413865" y="425581"/>
                      <a:pt x="6411200" y="447870"/>
                    </a:cubicBezTo>
                    <a:cubicBezTo>
                      <a:pt x="6408152" y="473587"/>
                      <a:pt x="6400342" y="498733"/>
                      <a:pt x="6395577" y="524262"/>
                    </a:cubicBezTo>
                    <a:cubicBezTo>
                      <a:pt x="6394245" y="531310"/>
                      <a:pt x="6395960" y="539121"/>
                      <a:pt x="6396339" y="546552"/>
                    </a:cubicBezTo>
                    <a:cubicBezTo>
                      <a:pt x="6396721" y="554933"/>
                      <a:pt x="6397483" y="563125"/>
                      <a:pt x="6397674" y="571508"/>
                    </a:cubicBezTo>
                    <a:cubicBezTo>
                      <a:pt x="6398056" y="597037"/>
                      <a:pt x="6397483" y="622564"/>
                      <a:pt x="6398818" y="648092"/>
                    </a:cubicBezTo>
                    <a:cubicBezTo>
                      <a:pt x="6399579" y="663713"/>
                      <a:pt x="6407389" y="680096"/>
                      <a:pt x="6404531" y="694576"/>
                    </a:cubicBezTo>
                    <a:cubicBezTo>
                      <a:pt x="6399008" y="724104"/>
                      <a:pt x="6411390" y="753633"/>
                      <a:pt x="6401104" y="783158"/>
                    </a:cubicBezTo>
                    <a:cubicBezTo>
                      <a:pt x="6398056" y="792306"/>
                      <a:pt x="6405676" y="804877"/>
                      <a:pt x="6406056" y="815929"/>
                    </a:cubicBezTo>
                    <a:cubicBezTo>
                      <a:pt x="6407008" y="843552"/>
                      <a:pt x="6406818" y="871173"/>
                      <a:pt x="6406628" y="898797"/>
                    </a:cubicBezTo>
                    <a:cubicBezTo>
                      <a:pt x="6406438" y="923562"/>
                      <a:pt x="6409104" y="949281"/>
                      <a:pt x="6403770" y="973095"/>
                    </a:cubicBezTo>
                    <a:cubicBezTo>
                      <a:pt x="6398056" y="998052"/>
                      <a:pt x="6398818" y="1020529"/>
                      <a:pt x="6405294" y="1044725"/>
                    </a:cubicBezTo>
                    <a:cubicBezTo>
                      <a:pt x="6409676" y="1061298"/>
                      <a:pt x="6410248" y="1078826"/>
                      <a:pt x="6411580" y="1095972"/>
                    </a:cubicBezTo>
                    <a:cubicBezTo>
                      <a:pt x="6413104" y="1114449"/>
                      <a:pt x="6409104" y="1134834"/>
                      <a:pt x="6415391" y="1151600"/>
                    </a:cubicBezTo>
                    <a:cubicBezTo>
                      <a:pt x="6434060" y="1201512"/>
                      <a:pt x="6438060" y="1252757"/>
                      <a:pt x="6438060" y="1304955"/>
                    </a:cubicBezTo>
                    <a:cubicBezTo>
                      <a:pt x="6438060" y="1314483"/>
                      <a:pt x="6435395" y="1324198"/>
                      <a:pt x="6432537" y="1333341"/>
                    </a:cubicBezTo>
                    <a:cubicBezTo>
                      <a:pt x="6415391" y="1386684"/>
                      <a:pt x="6416914" y="1440216"/>
                      <a:pt x="6427393" y="1494509"/>
                    </a:cubicBezTo>
                    <a:cubicBezTo>
                      <a:pt x="6429679" y="1505751"/>
                      <a:pt x="6430060" y="1518324"/>
                      <a:pt x="6427775" y="1529563"/>
                    </a:cubicBezTo>
                    <a:cubicBezTo>
                      <a:pt x="6421106" y="1561189"/>
                      <a:pt x="6410056" y="1591859"/>
                      <a:pt x="6405294" y="1623675"/>
                    </a:cubicBezTo>
                    <a:cubicBezTo>
                      <a:pt x="6397483" y="1676253"/>
                      <a:pt x="6423771" y="1721785"/>
                      <a:pt x="6440919" y="1768838"/>
                    </a:cubicBezTo>
                    <a:cubicBezTo>
                      <a:pt x="6457112" y="1813610"/>
                      <a:pt x="6493689" y="1851709"/>
                      <a:pt x="6485496" y="1904673"/>
                    </a:cubicBezTo>
                    <a:cubicBezTo>
                      <a:pt x="6484735" y="1910004"/>
                      <a:pt x="6489878" y="1915912"/>
                      <a:pt x="6491212" y="1921817"/>
                    </a:cubicBezTo>
                    <a:cubicBezTo>
                      <a:pt x="6494833" y="1938009"/>
                      <a:pt x="6499211" y="1954202"/>
                      <a:pt x="6500928" y="1970586"/>
                    </a:cubicBezTo>
                    <a:cubicBezTo>
                      <a:pt x="6503215" y="1990589"/>
                      <a:pt x="6502454" y="2010974"/>
                      <a:pt x="6504358" y="2030977"/>
                    </a:cubicBezTo>
                    <a:cubicBezTo>
                      <a:pt x="6505501" y="2043835"/>
                      <a:pt x="6507596" y="2056600"/>
                      <a:pt x="6509406" y="2069340"/>
                    </a:cubicBezTo>
                    <a:lnTo>
                      <a:pt x="6509657" y="2072225"/>
                    </a:lnTo>
                    <a:lnTo>
                      <a:pt x="6509657" y="2131532"/>
                    </a:lnTo>
                    <a:lnTo>
                      <a:pt x="6508786" y="2138304"/>
                    </a:lnTo>
                    <a:cubicBezTo>
                      <a:pt x="6506595" y="2148519"/>
                      <a:pt x="6503977" y="2158712"/>
                      <a:pt x="6502262" y="2168903"/>
                    </a:cubicBezTo>
                    <a:cubicBezTo>
                      <a:pt x="6497499" y="2197670"/>
                      <a:pt x="6498833" y="2229296"/>
                      <a:pt x="6486640" y="2254633"/>
                    </a:cubicBezTo>
                    <a:cubicBezTo>
                      <a:pt x="6473686" y="2281683"/>
                      <a:pt x="6467780" y="2307402"/>
                      <a:pt x="6471780" y="2335405"/>
                    </a:cubicBezTo>
                    <a:cubicBezTo>
                      <a:pt x="6473114" y="2344741"/>
                      <a:pt x="6481116" y="2356744"/>
                      <a:pt x="6489306" y="2360933"/>
                    </a:cubicBezTo>
                    <a:cubicBezTo>
                      <a:pt x="6507595" y="2370270"/>
                      <a:pt x="6510835" y="2383032"/>
                      <a:pt x="6504547" y="2400369"/>
                    </a:cubicBezTo>
                    <a:cubicBezTo>
                      <a:pt x="6499211" y="2415420"/>
                      <a:pt x="6496546" y="2433897"/>
                      <a:pt x="6486258" y="2444184"/>
                    </a:cubicBezTo>
                    <a:cubicBezTo>
                      <a:pt x="6457112" y="2473333"/>
                      <a:pt x="6456160" y="2510483"/>
                      <a:pt x="6448350" y="2546678"/>
                    </a:cubicBezTo>
                    <a:cubicBezTo>
                      <a:pt x="6443585" y="2568774"/>
                      <a:pt x="6443395" y="2589352"/>
                      <a:pt x="6446633" y="2611450"/>
                    </a:cubicBezTo>
                    <a:cubicBezTo>
                      <a:pt x="6453872" y="2659455"/>
                      <a:pt x="6443585" y="2706131"/>
                      <a:pt x="6430441" y="2752235"/>
                    </a:cubicBezTo>
                    <a:cubicBezTo>
                      <a:pt x="6421679" y="2782716"/>
                      <a:pt x="6416344" y="2813958"/>
                      <a:pt x="6407389" y="2844248"/>
                    </a:cubicBezTo>
                    <a:cubicBezTo>
                      <a:pt x="6400531" y="2866918"/>
                      <a:pt x="6392339" y="2889587"/>
                      <a:pt x="6381291" y="2910353"/>
                    </a:cubicBezTo>
                    <a:cubicBezTo>
                      <a:pt x="6365097" y="2940455"/>
                      <a:pt x="6340712" y="2966742"/>
                      <a:pt x="6347189" y="3005035"/>
                    </a:cubicBezTo>
                    <a:cubicBezTo>
                      <a:pt x="6352904" y="3038756"/>
                      <a:pt x="6340904" y="3069235"/>
                      <a:pt x="6329473" y="3100099"/>
                    </a:cubicBezTo>
                    <a:cubicBezTo>
                      <a:pt x="6321091" y="3122770"/>
                      <a:pt x="6312516" y="3145436"/>
                      <a:pt x="6307182" y="3168870"/>
                    </a:cubicBezTo>
                    <a:cubicBezTo>
                      <a:pt x="6300896" y="3196686"/>
                      <a:pt x="6303564" y="3228119"/>
                      <a:pt x="6291942" y="3252885"/>
                    </a:cubicBezTo>
                    <a:cubicBezTo>
                      <a:pt x="6279750" y="3278795"/>
                      <a:pt x="6287942" y="3300319"/>
                      <a:pt x="6291371" y="3323372"/>
                    </a:cubicBezTo>
                    <a:cubicBezTo>
                      <a:pt x="6296706" y="3360139"/>
                      <a:pt x="6306612" y="3396719"/>
                      <a:pt x="6294039" y="3433866"/>
                    </a:cubicBezTo>
                    <a:cubicBezTo>
                      <a:pt x="6278798" y="3479015"/>
                      <a:pt x="6262414" y="3523785"/>
                      <a:pt x="6247937" y="3569124"/>
                    </a:cubicBezTo>
                    <a:cubicBezTo>
                      <a:pt x="6242410" y="3586653"/>
                      <a:pt x="6240124" y="3605509"/>
                      <a:pt x="6237648" y="3623799"/>
                    </a:cubicBezTo>
                    <a:cubicBezTo>
                      <a:pt x="6235551" y="3641134"/>
                      <a:pt x="6240887" y="3661899"/>
                      <a:pt x="6232886" y="3675238"/>
                    </a:cubicBezTo>
                    <a:cubicBezTo>
                      <a:pt x="6212312" y="3709529"/>
                      <a:pt x="6202214" y="3744770"/>
                      <a:pt x="6202214" y="3784397"/>
                    </a:cubicBezTo>
                    <a:cubicBezTo>
                      <a:pt x="6202214" y="3799258"/>
                      <a:pt x="6193641" y="3813737"/>
                      <a:pt x="6192116" y="3828785"/>
                    </a:cubicBezTo>
                    <a:cubicBezTo>
                      <a:pt x="6190212" y="3849362"/>
                      <a:pt x="6185068" y="3872985"/>
                      <a:pt x="6192308" y="3890891"/>
                    </a:cubicBezTo>
                    <a:cubicBezTo>
                      <a:pt x="6209454" y="3932993"/>
                      <a:pt x="6195163" y="3967091"/>
                      <a:pt x="6178210" y="4003861"/>
                    </a:cubicBezTo>
                    <a:cubicBezTo>
                      <a:pt x="6161446" y="4040058"/>
                      <a:pt x="6148111" y="4078159"/>
                      <a:pt x="6137060" y="4116641"/>
                    </a:cubicBezTo>
                    <a:cubicBezTo>
                      <a:pt x="6133060" y="4131119"/>
                      <a:pt x="6139729" y="4148453"/>
                      <a:pt x="6141062" y="4164458"/>
                    </a:cubicBezTo>
                    <a:cubicBezTo>
                      <a:pt x="6141443" y="4170174"/>
                      <a:pt x="6142014" y="4176461"/>
                      <a:pt x="6140110" y="4181603"/>
                    </a:cubicBezTo>
                    <a:cubicBezTo>
                      <a:pt x="6121819" y="4231324"/>
                      <a:pt x="6107914" y="4281810"/>
                      <a:pt x="6117439" y="4335722"/>
                    </a:cubicBezTo>
                    <a:cubicBezTo>
                      <a:pt x="6118392" y="4340674"/>
                      <a:pt x="6116295" y="4346201"/>
                      <a:pt x="6114962" y="4351154"/>
                    </a:cubicBezTo>
                    <a:cubicBezTo>
                      <a:pt x="6108104" y="4375349"/>
                      <a:pt x="6097246" y="4398972"/>
                      <a:pt x="6094769" y="4423545"/>
                    </a:cubicBezTo>
                    <a:cubicBezTo>
                      <a:pt x="6088673" y="4484127"/>
                      <a:pt x="6086195" y="4545086"/>
                      <a:pt x="6082195" y="4606053"/>
                    </a:cubicBezTo>
                    <a:cubicBezTo>
                      <a:pt x="6082006" y="4609863"/>
                      <a:pt x="6082006" y="4613864"/>
                      <a:pt x="6080672" y="4617291"/>
                    </a:cubicBezTo>
                    <a:cubicBezTo>
                      <a:pt x="6072479" y="4639772"/>
                      <a:pt x="6075148" y="4659393"/>
                      <a:pt x="6090768" y="4678445"/>
                    </a:cubicBezTo>
                    <a:cubicBezTo>
                      <a:pt x="6097626" y="4686828"/>
                      <a:pt x="6101246" y="4698258"/>
                      <a:pt x="6105056" y="4708734"/>
                    </a:cubicBezTo>
                    <a:cubicBezTo>
                      <a:pt x="6110772" y="4724167"/>
                      <a:pt x="6116295" y="4739978"/>
                      <a:pt x="6119916" y="4755980"/>
                    </a:cubicBezTo>
                    <a:cubicBezTo>
                      <a:pt x="6123345" y="4771793"/>
                      <a:pt x="6128106" y="4788747"/>
                      <a:pt x="6125441" y="4803988"/>
                    </a:cubicBezTo>
                    <a:cubicBezTo>
                      <a:pt x="6120679" y="4831420"/>
                      <a:pt x="6110010" y="4857522"/>
                      <a:pt x="6102960" y="4884572"/>
                    </a:cubicBezTo>
                    <a:cubicBezTo>
                      <a:pt x="6100482" y="4893907"/>
                      <a:pt x="6100866" y="4904195"/>
                      <a:pt x="6100674" y="4913909"/>
                    </a:cubicBezTo>
                    <a:cubicBezTo>
                      <a:pt x="6100104" y="4936201"/>
                      <a:pt x="6105628" y="4959061"/>
                      <a:pt x="6089816" y="4979253"/>
                    </a:cubicBezTo>
                    <a:cubicBezTo>
                      <a:pt x="6074956" y="4997922"/>
                      <a:pt x="6079337" y="5016785"/>
                      <a:pt x="6090577" y="5036405"/>
                    </a:cubicBezTo>
                    <a:cubicBezTo>
                      <a:pt x="6098579" y="5050504"/>
                      <a:pt x="6104866" y="5066505"/>
                      <a:pt x="6107914" y="5082317"/>
                    </a:cubicBezTo>
                    <a:cubicBezTo>
                      <a:pt x="6112104" y="5104036"/>
                      <a:pt x="6113820" y="5125562"/>
                      <a:pt x="6111342" y="5148995"/>
                    </a:cubicBezTo>
                    <a:cubicBezTo>
                      <a:pt x="6109628" y="5165570"/>
                      <a:pt x="6108866" y="5179097"/>
                      <a:pt x="6098770" y="5192051"/>
                    </a:cubicBezTo>
                    <a:cubicBezTo>
                      <a:pt x="6097246" y="5194145"/>
                      <a:pt x="6096864" y="5197955"/>
                      <a:pt x="6097056" y="5200813"/>
                    </a:cubicBezTo>
                    <a:cubicBezTo>
                      <a:pt x="6100294" y="5238343"/>
                      <a:pt x="6098579" y="5275491"/>
                      <a:pt x="6096291" y="5313403"/>
                    </a:cubicBezTo>
                    <a:cubicBezTo>
                      <a:pt x="6093247" y="5361598"/>
                      <a:pt x="6102198" y="5412276"/>
                      <a:pt x="6134203" y="5453995"/>
                    </a:cubicBezTo>
                    <a:cubicBezTo>
                      <a:pt x="6138967" y="5460092"/>
                      <a:pt x="6141062" y="5469236"/>
                      <a:pt x="6142206" y="5477239"/>
                    </a:cubicBezTo>
                    <a:cubicBezTo>
                      <a:pt x="6147158" y="5514957"/>
                      <a:pt x="6150587" y="5552869"/>
                      <a:pt x="6156112" y="5590590"/>
                    </a:cubicBezTo>
                    <a:cubicBezTo>
                      <a:pt x="6159160" y="5611164"/>
                      <a:pt x="6161827" y="5632691"/>
                      <a:pt x="6170210" y="5651360"/>
                    </a:cubicBezTo>
                    <a:cubicBezTo>
                      <a:pt x="6178400" y="5669647"/>
                      <a:pt x="6188116" y="5684320"/>
                      <a:pt x="6170972" y="5695178"/>
                    </a:cubicBezTo>
                    <a:cubicBezTo>
                      <a:pt x="6180116" y="5714607"/>
                      <a:pt x="6187737" y="5731564"/>
                      <a:pt x="6195927" y="5748136"/>
                    </a:cubicBezTo>
                    <a:cubicBezTo>
                      <a:pt x="6198974" y="5754234"/>
                      <a:pt x="6203929" y="5759378"/>
                      <a:pt x="6206787" y="5765474"/>
                    </a:cubicBezTo>
                    <a:cubicBezTo>
                      <a:pt x="6209834" y="5771953"/>
                      <a:pt x="6211739" y="5779191"/>
                      <a:pt x="6213264" y="5786239"/>
                    </a:cubicBezTo>
                    <a:cubicBezTo>
                      <a:pt x="6220122" y="5817674"/>
                      <a:pt x="6226408" y="5849107"/>
                      <a:pt x="6233839" y="5880348"/>
                    </a:cubicBezTo>
                    <a:cubicBezTo>
                      <a:pt x="6235362" y="5886447"/>
                      <a:pt x="6241458" y="5891590"/>
                      <a:pt x="6245457" y="5897114"/>
                    </a:cubicBezTo>
                    <a:cubicBezTo>
                      <a:pt x="6248126" y="5900735"/>
                      <a:pt x="6252127" y="5904353"/>
                      <a:pt x="6252699" y="5908355"/>
                    </a:cubicBezTo>
                    <a:cubicBezTo>
                      <a:pt x="6257271" y="5938836"/>
                      <a:pt x="6262606" y="5969124"/>
                      <a:pt x="6264891" y="5999796"/>
                    </a:cubicBezTo>
                    <a:cubicBezTo>
                      <a:pt x="6266794" y="6025515"/>
                      <a:pt x="6266225" y="6050282"/>
                      <a:pt x="6299372" y="6056948"/>
                    </a:cubicBezTo>
                    <a:cubicBezTo>
                      <a:pt x="6305088" y="6058092"/>
                      <a:pt x="6311185" y="6066284"/>
                      <a:pt x="6314041" y="6072569"/>
                    </a:cubicBezTo>
                    <a:cubicBezTo>
                      <a:pt x="6322233" y="6090477"/>
                      <a:pt x="6327758" y="6109530"/>
                      <a:pt x="6336139" y="6127247"/>
                    </a:cubicBezTo>
                    <a:cubicBezTo>
                      <a:pt x="6364144" y="6185351"/>
                      <a:pt x="6381862" y="6246121"/>
                      <a:pt x="6378623" y="6311084"/>
                    </a:cubicBezTo>
                    <a:cubicBezTo>
                      <a:pt x="6377671" y="6331277"/>
                      <a:pt x="6367382" y="6350899"/>
                      <a:pt x="6363571" y="6363664"/>
                    </a:cubicBezTo>
                    <a:cubicBezTo>
                      <a:pt x="6378623" y="6400429"/>
                      <a:pt x="6393101" y="6431292"/>
                      <a:pt x="6403960" y="6463490"/>
                    </a:cubicBezTo>
                    <a:cubicBezTo>
                      <a:pt x="6413676" y="6491874"/>
                      <a:pt x="6419772" y="6521593"/>
                      <a:pt x="6426820" y="6550742"/>
                    </a:cubicBezTo>
                    <a:cubicBezTo>
                      <a:pt x="6429489" y="6561411"/>
                      <a:pt x="6431012" y="6572269"/>
                      <a:pt x="6432347" y="6583128"/>
                    </a:cubicBezTo>
                    <a:cubicBezTo>
                      <a:pt x="6436537" y="6617036"/>
                      <a:pt x="6426440" y="6652472"/>
                      <a:pt x="6442443" y="6685617"/>
                    </a:cubicBezTo>
                    <a:cubicBezTo>
                      <a:pt x="6450825" y="6702955"/>
                      <a:pt x="6460921" y="6720103"/>
                      <a:pt x="6465303" y="6738388"/>
                    </a:cubicBezTo>
                    <a:cubicBezTo>
                      <a:pt x="6470066" y="6758011"/>
                      <a:pt x="6477496" y="6777207"/>
                      <a:pt x="6482807" y="6796804"/>
                    </a:cubicBezTo>
                    <a:lnTo>
                      <a:pt x="6487578" y="6857457"/>
                    </a:lnTo>
                    <a:lnTo>
                      <a:pt x="6360339" y="6857457"/>
                    </a:lnTo>
                    <a:lnTo>
                      <a:pt x="6360339" y="6857998"/>
                    </a:lnTo>
                    <a:lnTo>
                      <a:pt x="0" y="6857998"/>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418" name="Freeform: Shape 16417">
                <a:extLst>
                  <a:ext uri="{FF2B5EF4-FFF2-40B4-BE49-F238E27FC236}">
                    <a16:creationId xmlns:a16="http://schemas.microsoft.com/office/drawing/2014/main" id="{D2063333-816F-442C-A0E6-238F0678B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82343" y="2"/>
                <a:ext cx="6509657" cy="6857998"/>
              </a:xfrm>
              <a:custGeom>
                <a:avLst/>
                <a:gdLst>
                  <a:gd name="connsiteX0" fmla="*/ 5757500 w 6509657"/>
                  <a:gd name="connsiteY0" fmla="*/ 6118149 h 6857998"/>
                  <a:gd name="connsiteX1" fmla="*/ 5778719 w 6509657"/>
                  <a:gd name="connsiteY1" fmla="*/ 6133723 h 6857998"/>
                  <a:gd name="connsiteX2" fmla="*/ 5794879 w 6509657"/>
                  <a:gd name="connsiteY2" fmla="*/ 6149380 h 6857998"/>
                  <a:gd name="connsiteX3" fmla="*/ 5800355 w 6509657"/>
                  <a:gd name="connsiteY3" fmla="*/ 6166562 h 6857998"/>
                  <a:gd name="connsiteX4" fmla="*/ 5794879 w 6509657"/>
                  <a:gd name="connsiteY4" fmla="*/ 6149379 h 6857998"/>
                  <a:gd name="connsiteX5" fmla="*/ 5778719 w 6509657"/>
                  <a:gd name="connsiteY5" fmla="*/ 6133722 h 6857998"/>
                  <a:gd name="connsiteX6" fmla="*/ 5757500 w 6509657"/>
                  <a:gd name="connsiteY6" fmla="*/ 6118149 h 6857998"/>
                  <a:gd name="connsiteX7" fmla="*/ 5665657 w 6509657"/>
                  <a:gd name="connsiteY7" fmla="*/ 4941372 h 6857998"/>
                  <a:gd name="connsiteX8" fmla="*/ 5668987 w 6509657"/>
                  <a:gd name="connsiteY8" fmla="*/ 4950869 h 6857998"/>
                  <a:gd name="connsiteX9" fmla="*/ 5678672 w 6509657"/>
                  <a:gd name="connsiteY9" fmla="*/ 4991382 h 6857998"/>
                  <a:gd name="connsiteX10" fmla="*/ 5668987 w 6509657"/>
                  <a:gd name="connsiteY10" fmla="*/ 4950868 h 6857998"/>
                  <a:gd name="connsiteX11" fmla="*/ 5669596 w 6509657"/>
                  <a:gd name="connsiteY11" fmla="*/ 4749807 h 6857998"/>
                  <a:gd name="connsiteX12" fmla="*/ 5654889 w 6509657"/>
                  <a:gd name="connsiteY12" fmla="*/ 4799797 h 6857998"/>
                  <a:gd name="connsiteX13" fmla="*/ 5669596 w 6509657"/>
                  <a:gd name="connsiteY13" fmla="*/ 4749807 h 6857998"/>
                  <a:gd name="connsiteX14" fmla="*/ 5687394 w 6509657"/>
                  <a:gd name="connsiteY14" fmla="*/ 4543185 h 6857998"/>
                  <a:gd name="connsiteX15" fmla="*/ 5692800 w 6509657"/>
                  <a:gd name="connsiteY15" fmla="*/ 4557092 h 6857998"/>
                  <a:gd name="connsiteX16" fmla="*/ 5719165 w 6509657"/>
                  <a:gd name="connsiteY16" fmla="*/ 4602021 h 6857998"/>
                  <a:gd name="connsiteX17" fmla="*/ 5692800 w 6509657"/>
                  <a:gd name="connsiteY17" fmla="*/ 4557091 h 6857998"/>
                  <a:gd name="connsiteX18" fmla="*/ 6153612 w 6509657"/>
                  <a:gd name="connsiteY18" fmla="*/ 2819253 h 6857998"/>
                  <a:gd name="connsiteX19" fmla="*/ 6165256 w 6509657"/>
                  <a:gd name="connsiteY19" fmla="*/ 2827484 h 6857998"/>
                  <a:gd name="connsiteX20" fmla="*/ 6165258 w 6509657"/>
                  <a:gd name="connsiteY20" fmla="*/ 2827486 h 6857998"/>
                  <a:gd name="connsiteX21" fmla="*/ 6193761 w 6509657"/>
                  <a:gd name="connsiteY21" fmla="*/ 2861156 h 6857998"/>
                  <a:gd name="connsiteX22" fmla="*/ 6184107 w 6509657"/>
                  <a:gd name="connsiteY22" fmla="*/ 2842392 h 6857998"/>
                  <a:gd name="connsiteX23" fmla="*/ 6165258 w 6509657"/>
                  <a:gd name="connsiteY23" fmla="*/ 2827486 h 6857998"/>
                  <a:gd name="connsiteX24" fmla="*/ 6165256 w 6509657"/>
                  <a:gd name="connsiteY24" fmla="*/ 2827483 h 6857998"/>
                  <a:gd name="connsiteX25" fmla="*/ 6083958 w 6509657"/>
                  <a:gd name="connsiteY25" fmla="*/ 1974015 h 6857998"/>
                  <a:gd name="connsiteX26" fmla="*/ 6077444 w 6509657"/>
                  <a:gd name="connsiteY26" fmla="*/ 1999763 h 6857998"/>
                  <a:gd name="connsiteX27" fmla="*/ 6059716 w 6509657"/>
                  <a:gd name="connsiteY27" fmla="*/ 2023547 h 6857998"/>
                  <a:gd name="connsiteX28" fmla="*/ 6083958 w 6509657"/>
                  <a:gd name="connsiteY28" fmla="*/ 1974015 h 6857998"/>
                  <a:gd name="connsiteX29" fmla="*/ 6066764 w 6509657"/>
                  <a:gd name="connsiteY29" fmla="*/ 1768838 h 6857998"/>
                  <a:gd name="connsiteX30" fmla="*/ 6058162 w 6509657"/>
                  <a:gd name="connsiteY30" fmla="*/ 1785412 h 6857998"/>
                  <a:gd name="connsiteX31" fmla="*/ 6057382 w 6509657"/>
                  <a:gd name="connsiteY31" fmla="*/ 1801558 h 6857998"/>
                  <a:gd name="connsiteX32" fmla="*/ 6066764 w 6509657"/>
                  <a:gd name="connsiteY32" fmla="*/ 1768838 h 6857998"/>
                  <a:gd name="connsiteX33" fmla="*/ 6176353 w 6509657"/>
                  <a:gd name="connsiteY33" fmla="*/ 520953 h 6857998"/>
                  <a:gd name="connsiteX34" fmla="*/ 6169625 w 6509657"/>
                  <a:gd name="connsiteY34" fmla="*/ 549926 h 6857998"/>
                  <a:gd name="connsiteX35" fmla="*/ 6163371 w 6509657"/>
                  <a:gd name="connsiteY35" fmla="*/ 566616 h 6857998"/>
                  <a:gd name="connsiteX36" fmla="*/ 6157421 w 6509657"/>
                  <a:gd name="connsiteY36" fmla="*/ 581804 h 6857998"/>
                  <a:gd name="connsiteX37" fmla="*/ 6157002 w 6509657"/>
                  <a:gd name="connsiteY37" fmla="*/ 583595 h 6857998"/>
                  <a:gd name="connsiteX38" fmla="*/ 6154828 w 6509657"/>
                  <a:gd name="connsiteY38" fmla="*/ 589388 h 6857998"/>
                  <a:gd name="connsiteX39" fmla="*/ 6150205 w 6509657"/>
                  <a:gd name="connsiteY39" fmla="*/ 612658 h 6857998"/>
                  <a:gd name="connsiteX40" fmla="*/ 6157002 w 6509657"/>
                  <a:gd name="connsiteY40" fmla="*/ 583595 h 6857998"/>
                  <a:gd name="connsiteX41" fmla="*/ 6163319 w 6509657"/>
                  <a:gd name="connsiteY41" fmla="*/ 566754 h 6857998"/>
                  <a:gd name="connsiteX42" fmla="*/ 6163371 w 6509657"/>
                  <a:gd name="connsiteY42" fmla="*/ 566616 h 6857998"/>
                  <a:gd name="connsiteX43" fmla="*/ 6169209 w 6509657"/>
                  <a:gd name="connsiteY43" fmla="*/ 551717 h 6857998"/>
                  <a:gd name="connsiteX44" fmla="*/ 6169625 w 6509657"/>
                  <a:gd name="connsiteY44" fmla="*/ 549926 h 6857998"/>
                  <a:gd name="connsiteX45" fmla="*/ 6171790 w 6509657"/>
                  <a:gd name="connsiteY45" fmla="*/ 544146 h 6857998"/>
                  <a:gd name="connsiteX46" fmla="*/ 6176353 w 6509657"/>
                  <a:gd name="connsiteY46" fmla="*/ 520953 h 6857998"/>
                  <a:gd name="connsiteX47" fmla="*/ 6125250 w 6509657"/>
                  <a:gd name="connsiteY47" fmla="*/ 268794 h 6857998"/>
                  <a:gd name="connsiteX48" fmla="*/ 6120374 w 6509657"/>
                  <a:gd name="connsiteY48" fmla="*/ 299164 h 6857998"/>
                  <a:gd name="connsiteX49" fmla="*/ 6121819 w 6509657"/>
                  <a:gd name="connsiteY49" fmla="*/ 328017 h 6857998"/>
                  <a:gd name="connsiteX50" fmla="*/ 0 w 6509657"/>
                  <a:gd name="connsiteY50" fmla="*/ 0 h 6857998"/>
                  <a:gd name="connsiteX51" fmla="*/ 6442666 w 6509657"/>
                  <a:gd name="connsiteY51" fmla="*/ 0 h 6857998"/>
                  <a:gd name="connsiteX52" fmla="*/ 6438451 w 6509657"/>
                  <a:gd name="connsiteY52" fmla="*/ 24480 h 6857998"/>
                  <a:gd name="connsiteX53" fmla="*/ 6426440 w 6509657"/>
                  <a:gd name="connsiteY53" fmla="*/ 47806 h 6857998"/>
                  <a:gd name="connsiteX54" fmla="*/ 6417296 w 6509657"/>
                  <a:gd name="connsiteY54" fmla="*/ 105718 h 6857998"/>
                  <a:gd name="connsiteX55" fmla="*/ 6418631 w 6509657"/>
                  <a:gd name="connsiteY55" fmla="*/ 152584 h 6857998"/>
                  <a:gd name="connsiteX56" fmla="*/ 6420344 w 6509657"/>
                  <a:gd name="connsiteY56" fmla="*/ 234883 h 6857998"/>
                  <a:gd name="connsiteX57" fmla="*/ 6424727 w 6509657"/>
                  <a:gd name="connsiteY57" fmla="*/ 261173 h 6857998"/>
                  <a:gd name="connsiteX58" fmla="*/ 6412152 w 6509657"/>
                  <a:gd name="connsiteY58" fmla="*/ 380050 h 6857998"/>
                  <a:gd name="connsiteX59" fmla="*/ 6411200 w 6509657"/>
                  <a:gd name="connsiteY59" fmla="*/ 447870 h 6857998"/>
                  <a:gd name="connsiteX60" fmla="*/ 6395577 w 6509657"/>
                  <a:gd name="connsiteY60" fmla="*/ 524262 h 6857998"/>
                  <a:gd name="connsiteX61" fmla="*/ 6396339 w 6509657"/>
                  <a:gd name="connsiteY61" fmla="*/ 546552 h 6857998"/>
                  <a:gd name="connsiteX62" fmla="*/ 6397674 w 6509657"/>
                  <a:gd name="connsiteY62" fmla="*/ 571508 h 6857998"/>
                  <a:gd name="connsiteX63" fmla="*/ 6398818 w 6509657"/>
                  <a:gd name="connsiteY63" fmla="*/ 648092 h 6857998"/>
                  <a:gd name="connsiteX64" fmla="*/ 6404531 w 6509657"/>
                  <a:gd name="connsiteY64" fmla="*/ 694576 h 6857998"/>
                  <a:gd name="connsiteX65" fmla="*/ 6401104 w 6509657"/>
                  <a:gd name="connsiteY65" fmla="*/ 783158 h 6857998"/>
                  <a:gd name="connsiteX66" fmla="*/ 6406056 w 6509657"/>
                  <a:gd name="connsiteY66" fmla="*/ 815929 h 6857998"/>
                  <a:gd name="connsiteX67" fmla="*/ 6406628 w 6509657"/>
                  <a:gd name="connsiteY67" fmla="*/ 898797 h 6857998"/>
                  <a:gd name="connsiteX68" fmla="*/ 6403770 w 6509657"/>
                  <a:gd name="connsiteY68" fmla="*/ 973095 h 6857998"/>
                  <a:gd name="connsiteX69" fmla="*/ 6405294 w 6509657"/>
                  <a:gd name="connsiteY69" fmla="*/ 1044725 h 6857998"/>
                  <a:gd name="connsiteX70" fmla="*/ 6411580 w 6509657"/>
                  <a:gd name="connsiteY70" fmla="*/ 1095972 h 6857998"/>
                  <a:gd name="connsiteX71" fmla="*/ 6415391 w 6509657"/>
                  <a:gd name="connsiteY71" fmla="*/ 1151600 h 6857998"/>
                  <a:gd name="connsiteX72" fmla="*/ 6438060 w 6509657"/>
                  <a:gd name="connsiteY72" fmla="*/ 1304955 h 6857998"/>
                  <a:gd name="connsiteX73" fmla="*/ 6432537 w 6509657"/>
                  <a:gd name="connsiteY73" fmla="*/ 1333341 h 6857998"/>
                  <a:gd name="connsiteX74" fmla="*/ 6427393 w 6509657"/>
                  <a:gd name="connsiteY74" fmla="*/ 1494509 h 6857998"/>
                  <a:gd name="connsiteX75" fmla="*/ 6427775 w 6509657"/>
                  <a:gd name="connsiteY75" fmla="*/ 1529563 h 6857998"/>
                  <a:gd name="connsiteX76" fmla="*/ 6405294 w 6509657"/>
                  <a:gd name="connsiteY76" fmla="*/ 1623675 h 6857998"/>
                  <a:gd name="connsiteX77" fmla="*/ 6440919 w 6509657"/>
                  <a:gd name="connsiteY77" fmla="*/ 1768838 h 6857998"/>
                  <a:gd name="connsiteX78" fmla="*/ 6485496 w 6509657"/>
                  <a:gd name="connsiteY78" fmla="*/ 1904673 h 6857998"/>
                  <a:gd name="connsiteX79" fmla="*/ 6491212 w 6509657"/>
                  <a:gd name="connsiteY79" fmla="*/ 1921817 h 6857998"/>
                  <a:gd name="connsiteX80" fmla="*/ 6500928 w 6509657"/>
                  <a:gd name="connsiteY80" fmla="*/ 1970586 h 6857998"/>
                  <a:gd name="connsiteX81" fmla="*/ 6504358 w 6509657"/>
                  <a:gd name="connsiteY81" fmla="*/ 2030977 h 6857998"/>
                  <a:gd name="connsiteX82" fmla="*/ 6509406 w 6509657"/>
                  <a:gd name="connsiteY82" fmla="*/ 2069340 h 6857998"/>
                  <a:gd name="connsiteX83" fmla="*/ 6509657 w 6509657"/>
                  <a:gd name="connsiteY83" fmla="*/ 2072225 h 6857998"/>
                  <a:gd name="connsiteX84" fmla="*/ 6509657 w 6509657"/>
                  <a:gd name="connsiteY84" fmla="*/ 2131532 h 6857998"/>
                  <a:gd name="connsiteX85" fmla="*/ 6508786 w 6509657"/>
                  <a:gd name="connsiteY85" fmla="*/ 2138304 h 6857998"/>
                  <a:gd name="connsiteX86" fmla="*/ 6502262 w 6509657"/>
                  <a:gd name="connsiteY86" fmla="*/ 2168903 h 6857998"/>
                  <a:gd name="connsiteX87" fmla="*/ 6486640 w 6509657"/>
                  <a:gd name="connsiteY87" fmla="*/ 2254633 h 6857998"/>
                  <a:gd name="connsiteX88" fmla="*/ 6471780 w 6509657"/>
                  <a:gd name="connsiteY88" fmla="*/ 2335405 h 6857998"/>
                  <a:gd name="connsiteX89" fmla="*/ 6489306 w 6509657"/>
                  <a:gd name="connsiteY89" fmla="*/ 2360933 h 6857998"/>
                  <a:gd name="connsiteX90" fmla="*/ 6504547 w 6509657"/>
                  <a:gd name="connsiteY90" fmla="*/ 2400369 h 6857998"/>
                  <a:gd name="connsiteX91" fmla="*/ 6486258 w 6509657"/>
                  <a:gd name="connsiteY91" fmla="*/ 2444184 h 6857998"/>
                  <a:gd name="connsiteX92" fmla="*/ 6448350 w 6509657"/>
                  <a:gd name="connsiteY92" fmla="*/ 2546678 h 6857998"/>
                  <a:gd name="connsiteX93" fmla="*/ 6446633 w 6509657"/>
                  <a:gd name="connsiteY93" fmla="*/ 2611450 h 6857998"/>
                  <a:gd name="connsiteX94" fmla="*/ 6430441 w 6509657"/>
                  <a:gd name="connsiteY94" fmla="*/ 2752235 h 6857998"/>
                  <a:gd name="connsiteX95" fmla="*/ 6407389 w 6509657"/>
                  <a:gd name="connsiteY95" fmla="*/ 2844248 h 6857998"/>
                  <a:gd name="connsiteX96" fmla="*/ 6381291 w 6509657"/>
                  <a:gd name="connsiteY96" fmla="*/ 2910353 h 6857998"/>
                  <a:gd name="connsiteX97" fmla="*/ 6347189 w 6509657"/>
                  <a:gd name="connsiteY97" fmla="*/ 3005035 h 6857998"/>
                  <a:gd name="connsiteX98" fmla="*/ 6329473 w 6509657"/>
                  <a:gd name="connsiteY98" fmla="*/ 3100099 h 6857998"/>
                  <a:gd name="connsiteX99" fmla="*/ 6307182 w 6509657"/>
                  <a:gd name="connsiteY99" fmla="*/ 3168870 h 6857998"/>
                  <a:gd name="connsiteX100" fmla="*/ 6291942 w 6509657"/>
                  <a:gd name="connsiteY100" fmla="*/ 3252885 h 6857998"/>
                  <a:gd name="connsiteX101" fmla="*/ 6291371 w 6509657"/>
                  <a:gd name="connsiteY101" fmla="*/ 3323372 h 6857998"/>
                  <a:gd name="connsiteX102" fmla="*/ 6294039 w 6509657"/>
                  <a:gd name="connsiteY102" fmla="*/ 3433866 h 6857998"/>
                  <a:gd name="connsiteX103" fmla="*/ 6247937 w 6509657"/>
                  <a:gd name="connsiteY103" fmla="*/ 3569124 h 6857998"/>
                  <a:gd name="connsiteX104" fmla="*/ 6237648 w 6509657"/>
                  <a:gd name="connsiteY104" fmla="*/ 3623799 h 6857998"/>
                  <a:gd name="connsiteX105" fmla="*/ 6232886 w 6509657"/>
                  <a:gd name="connsiteY105" fmla="*/ 3675238 h 6857998"/>
                  <a:gd name="connsiteX106" fmla="*/ 6202214 w 6509657"/>
                  <a:gd name="connsiteY106" fmla="*/ 3784397 h 6857998"/>
                  <a:gd name="connsiteX107" fmla="*/ 6192116 w 6509657"/>
                  <a:gd name="connsiteY107" fmla="*/ 3828785 h 6857998"/>
                  <a:gd name="connsiteX108" fmla="*/ 6192308 w 6509657"/>
                  <a:gd name="connsiteY108" fmla="*/ 3890891 h 6857998"/>
                  <a:gd name="connsiteX109" fmla="*/ 6178210 w 6509657"/>
                  <a:gd name="connsiteY109" fmla="*/ 4003861 h 6857998"/>
                  <a:gd name="connsiteX110" fmla="*/ 6137060 w 6509657"/>
                  <a:gd name="connsiteY110" fmla="*/ 4116641 h 6857998"/>
                  <a:gd name="connsiteX111" fmla="*/ 6141062 w 6509657"/>
                  <a:gd name="connsiteY111" fmla="*/ 4164458 h 6857998"/>
                  <a:gd name="connsiteX112" fmla="*/ 6140110 w 6509657"/>
                  <a:gd name="connsiteY112" fmla="*/ 4181603 h 6857998"/>
                  <a:gd name="connsiteX113" fmla="*/ 6117439 w 6509657"/>
                  <a:gd name="connsiteY113" fmla="*/ 4335722 h 6857998"/>
                  <a:gd name="connsiteX114" fmla="*/ 6114962 w 6509657"/>
                  <a:gd name="connsiteY114" fmla="*/ 4351154 h 6857998"/>
                  <a:gd name="connsiteX115" fmla="*/ 6094769 w 6509657"/>
                  <a:gd name="connsiteY115" fmla="*/ 4423545 h 6857998"/>
                  <a:gd name="connsiteX116" fmla="*/ 6082195 w 6509657"/>
                  <a:gd name="connsiteY116" fmla="*/ 4606053 h 6857998"/>
                  <a:gd name="connsiteX117" fmla="*/ 6080672 w 6509657"/>
                  <a:gd name="connsiteY117" fmla="*/ 4617291 h 6857998"/>
                  <a:gd name="connsiteX118" fmla="*/ 6090768 w 6509657"/>
                  <a:gd name="connsiteY118" fmla="*/ 4678445 h 6857998"/>
                  <a:gd name="connsiteX119" fmla="*/ 6105056 w 6509657"/>
                  <a:gd name="connsiteY119" fmla="*/ 4708734 h 6857998"/>
                  <a:gd name="connsiteX120" fmla="*/ 6119916 w 6509657"/>
                  <a:gd name="connsiteY120" fmla="*/ 4755980 h 6857998"/>
                  <a:gd name="connsiteX121" fmla="*/ 6125441 w 6509657"/>
                  <a:gd name="connsiteY121" fmla="*/ 4803988 h 6857998"/>
                  <a:gd name="connsiteX122" fmla="*/ 6102960 w 6509657"/>
                  <a:gd name="connsiteY122" fmla="*/ 4884572 h 6857998"/>
                  <a:gd name="connsiteX123" fmla="*/ 6100674 w 6509657"/>
                  <a:gd name="connsiteY123" fmla="*/ 4913909 h 6857998"/>
                  <a:gd name="connsiteX124" fmla="*/ 6089816 w 6509657"/>
                  <a:gd name="connsiteY124" fmla="*/ 4979253 h 6857998"/>
                  <a:gd name="connsiteX125" fmla="*/ 6090577 w 6509657"/>
                  <a:gd name="connsiteY125" fmla="*/ 5036405 h 6857998"/>
                  <a:gd name="connsiteX126" fmla="*/ 6107914 w 6509657"/>
                  <a:gd name="connsiteY126" fmla="*/ 5082317 h 6857998"/>
                  <a:gd name="connsiteX127" fmla="*/ 6111342 w 6509657"/>
                  <a:gd name="connsiteY127" fmla="*/ 5148995 h 6857998"/>
                  <a:gd name="connsiteX128" fmla="*/ 6098770 w 6509657"/>
                  <a:gd name="connsiteY128" fmla="*/ 5192051 h 6857998"/>
                  <a:gd name="connsiteX129" fmla="*/ 6097056 w 6509657"/>
                  <a:gd name="connsiteY129" fmla="*/ 5200813 h 6857998"/>
                  <a:gd name="connsiteX130" fmla="*/ 6096291 w 6509657"/>
                  <a:gd name="connsiteY130" fmla="*/ 5313403 h 6857998"/>
                  <a:gd name="connsiteX131" fmla="*/ 6134203 w 6509657"/>
                  <a:gd name="connsiteY131" fmla="*/ 5453995 h 6857998"/>
                  <a:gd name="connsiteX132" fmla="*/ 6142206 w 6509657"/>
                  <a:gd name="connsiteY132" fmla="*/ 5477239 h 6857998"/>
                  <a:gd name="connsiteX133" fmla="*/ 6156112 w 6509657"/>
                  <a:gd name="connsiteY133" fmla="*/ 5590590 h 6857998"/>
                  <a:gd name="connsiteX134" fmla="*/ 6170210 w 6509657"/>
                  <a:gd name="connsiteY134" fmla="*/ 5651360 h 6857998"/>
                  <a:gd name="connsiteX135" fmla="*/ 6170972 w 6509657"/>
                  <a:gd name="connsiteY135" fmla="*/ 5695178 h 6857998"/>
                  <a:gd name="connsiteX136" fmla="*/ 6195927 w 6509657"/>
                  <a:gd name="connsiteY136" fmla="*/ 5748136 h 6857998"/>
                  <a:gd name="connsiteX137" fmla="*/ 6206787 w 6509657"/>
                  <a:gd name="connsiteY137" fmla="*/ 5765474 h 6857998"/>
                  <a:gd name="connsiteX138" fmla="*/ 6213264 w 6509657"/>
                  <a:gd name="connsiteY138" fmla="*/ 5786239 h 6857998"/>
                  <a:gd name="connsiteX139" fmla="*/ 6233839 w 6509657"/>
                  <a:gd name="connsiteY139" fmla="*/ 5880348 h 6857998"/>
                  <a:gd name="connsiteX140" fmla="*/ 6245457 w 6509657"/>
                  <a:gd name="connsiteY140" fmla="*/ 5897114 h 6857998"/>
                  <a:gd name="connsiteX141" fmla="*/ 6252699 w 6509657"/>
                  <a:gd name="connsiteY141" fmla="*/ 5908355 h 6857998"/>
                  <a:gd name="connsiteX142" fmla="*/ 6264891 w 6509657"/>
                  <a:gd name="connsiteY142" fmla="*/ 5999796 h 6857998"/>
                  <a:gd name="connsiteX143" fmla="*/ 6299372 w 6509657"/>
                  <a:gd name="connsiteY143" fmla="*/ 6056948 h 6857998"/>
                  <a:gd name="connsiteX144" fmla="*/ 6314041 w 6509657"/>
                  <a:gd name="connsiteY144" fmla="*/ 6072569 h 6857998"/>
                  <a:gd name="connsiteX145" fmla="*/ 6336139 w 6509657"/>
                  <a:gd name="connsiteY145" fmla="*/ 6127247 h 6857998"/>
                  <a:gd name="connsiteX146" fmla="*/ 6378623 w 6509657"/>
                  <a:gd name="connsiteY146" fmla="*/ 6311084 h 6857998"/>
                  <a:gd name="connsiteX147" fmla="*/ 6363571 w 6509657"/>
                  <a:gd name="connsiteY147" fmla="*/ 6363664 h 6857998"/>
                  <a:gd name="connsiteX148" fmla="*/ 6403960 w 6509657"/>
                  <a:gd name="connsiteY148" fmla="*/ 6463490 h 6857998"/>
                  <a:gd name="connsiteX149" fmla="*/ 6426820 w 6509657"/>
                  <a:gd name="connsiteY149" fmla="*/ 6550742 h 6857998"/>
                  <a:gd name="connsiteX150" fmla="*/ 6432347 w 6509657"/>
                  <a:gd name="connsiteY150" fmla="*/ 6583128 h 6857998"/>
                  <a:gd name="connsiteX151" fmla="*/ 6442443 w 6509657"/>
                  <a:gd name="connsiteY151" fmla="*/ 6685617 h 6857998"/>
                  <a:gd name="connsiteX152" fmla="*/ 6465303 w 6509657"/>
                  <a:gd name="connsiteY152" fmla="*/ 6738388 h 6857998"/>
                  <a:gd name="connsiteX153" fmla="*/ 6482807 w 6509657"/>
                  <a:gd name="connsiteY153" fmla="*/ 6796804 h 6857998"/>
                  <a:gd name="connsiteX154" fmla="*/ 6487578 w 6509657"/>
                  <a:gd name="connsiteY154" fmla="*/ 6857457 h 6857998"/>
                  <a:gd name="connsiteX155" fmla="*/ 6360339 w 6509657"/>
                  <a:gd name="connsiteY155" fmla="*/ 6857457 h 6857998"/>
                  <a:gd name="connsiteX156" fmla="*/ 6360339 w 6509657"/>
                  <a:gd name="connsiteY156" fmla="*/ 6857998 h 6857998"/>
                  <a:gd name="connsiteX157" fmla="*/ 0 w 6509657"/>
                  <a:gd name="connsiteY157" fmla="*/ 6857998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509657" h="6857998">
                    <a:moveTo>
                      <a:pt x="5757500" y="6118149"/>
                    </a:moveTo>
                    <a:cubicBezTo>
                      <a:pt x="5764049" y="6124102"/>
                      <a:pt x="5771670" y="6129341"/>
                      <a:pt x="5778719" y="6133723"/>
                    </a:cubicBezTo>
                    <a:cubicBezTo>
                      <a:pt x="5785863" y="6138152"/>
                      <a:pt x="5791209" y="6143474"/>
                      <a:pt x="5794879" y="6149380"/>
                    </a:cubicBezTo>
                    <a:lnTo>
                      <a:pt x="5800355" y="6166562"/>
                    </a:lnTo>
                    <a:lnTo>
                      <a:pt x="5794879" y="6149379"/>
                    </a:lnTo>
                    <a:cubicBezTo>
                      <a:pt x="5791209" y="6143474"/>
                      <a:pt x="5785863" y="6138152"/>
                      <a:pt x="5778719" y="6133722"/>
                    </a:cubicBezTo>
                    <a:cubicBezTo>
                      <a:pt x="5771670" y="6129341"/>
                      <a:pt x="5764049" y="6124102"/>
                      <a:pt x="5757500" y="6118149"/>
                    </a:cubicBezTo>
                    <a:close/>
                    <a:moveTo>
                      <a:pt x="5665657" y="4941372"/>
                    </a:moveTo>
                    <a:lnTo>
                      <a:pt x="5668987" y="4950869"/>
                    </a:lnTo>
                    <a:lnTo>
                      <a:pt x="5678672" y="4991382"/>
                    </a:lnTo>
                    <a:lnTo>
                      <a:pt x="5668987" y="4950868"/>
                    </a:lnTo>
                    <a:close/>
                    <a:moveTo>
                      <a:pt x="5669596" y="4749807"/>
                    </a:moveTo>
                    <a:cubicBezTo>
                      <a:pt x="5657460" y="4762826"/>
                      <a:pt x="5656603" y="4781365"/>
                      <a:pt x="5654889" y="4799797"/>
                    </a:cubicBezTo>
                    <a:cubicBezTo>
                      <a:pt x="5656603" y="4781365"/>
                      <a:pt x="5657460" y="4762827"/>
                      <a:pt x="5669596" y="4749807"/>
                    </a:cubicBezTo>
                    <a:close/>
                    <a:moveTo>
                      <a:pt x="5687394" y="4543185"/>
                    </a:moveTo>
                    <a:cubicBezTo>
                      <a:pt x="5688372" y="4548281"/>
                      <a:pt x="5690419" y="4553662"/>
                      <a:pt x="5692800" y="4557092"/>
                    </a:cubicBezTo>
                    <a:cubicBezTo>
                      <a:pt x="5704421" y="4573618"/>
                      <a:pt x="5713208" y="4588275"/>
                      <a:pt x="5719165" y="4602021"/>
                    </a:cubicBezTo>
                    <a:cubicBezTo>
                      <a:pt x="5713208" y="4588275"/>
                      <a:pt x="5704421" y="4573618"/>
                      <a:pt x="5692800" y="4557091"/>
                    </a:cubicBezTo>
                    <a:close/>
                    <a:moveTo>
                      <a:pt x="6153612" y="2819253"/>
                    </a:moveTo>
                    <a:lnTo>
                      <a:pt x="6165256" y="2827484"/>
                    </a:lnTo>
                    <a:lnTo>
                      <a:pt x="6165258" y="2827486"/>
                    </a:lnTo>
                    <a:lnTo>
                      <a:pt x="6193761" y="2861156"/>
                    </a:lnTo>
                    <a:lnTo>
                      <a:pt x="6184107" y="2842392"/>
                    </a:lnTo>
                    <a:lnTo>
                      <a:pt x="6165258" y="2827486"/>
                    </a:lnTo>
                    <a:lnTo>
                      <a:pt x="6165256" y="2827483"/>
                    </a:lnTo>
                    <a:close/>
                    <a:moveTo>
                      <a:pt x="6083958" y="1974015"/>
                    </a:moveTo>
                    <a:lnTo>
                      <a:pt x="6077444" y="1999763"/>
                    </a:lnTo>
                    <a:cubicBezTo>
                      <a:pt x="6073635" y="2008056"/>
                      <a:pt x="6067955" y="2016020"/>
                      <a:pt x="6059716" y="2023547"/>
                    </a:cubicBezTo>
                    <a:cubicBezTo>
                      <a:pt x="6076195" y="2008497"/>
                      <a:pt x="6082433" y="1991685"/>
                      <a:pt x="6083958" y="1974015"/>
                    </a:cubicBezTo>
                    <a:close/>
                    <a:moveTo>
                      <a:pt x="6066764" y="1768838"/>
                    </a:moveTo>
                    <a:cubicBezTo>
                      <a:pt x="6062383" y="1774411"/>
                      <a:pt x="6059620" y="1779948"/>
                      <a:pt x="6058162" y="1785412"/>
                    </a:cubicBezTo>
                    <a:lnTo>
                      <a:pt x="6057382" y="1801558"/>
                    </a:lnTo>
                    <a:cubicBezTo>
                      <a:pt x="6055715" y="1790986"/>
                      <a:pt x="6058001" y="1779981"/>
                      <a:pt x="6066764" y="1768838"/>
                    </a:cubicBezTo>
                    <a:close/>
                    <a:moveTo>
                      <a:pt x="6176353" y="520953"/>
                    </a:moveTo>
                    <a:lnTo>
                      <a:pt x="6169625" y="549926"/>
                    </a:lnTo>
                    <a:lnTo>
                      <a:pt x="6163371" y="566616"/>
                    </a:lnTo>
                    <a:lnTo>
                      <a:pt x="6157421" y="581804"/>
                    </a:lnTo>
                    <a:lnTo>
                      <a:pt x="6157002" y="583595"/>
                    </a:lnTo>
                    <a:lnTo>
                      <a:pt x="6154828" y="589388"/>
                    </a:lnTo>
                    <a:cubicBezTo>
                      <a:pt x="6152427" y="597005"/>
                      <a:pt x="6150670" y="604728"/>
                      <a:pt x="6150205" y="612658"/>
                    </a:cubicBezTo>
                    <a:lnTo>
                      <a:pt x="6157002" y="583595"/>
                    </a:lnTo>
                    <a:lnTo>
                      <a:pt x="6163319" y="566754"/>
                    </a:lnTo>
                    <a:lnTo>
                      <a:pt x="6163371" y="566616"/>
                    </a:lnTo>
                    <a:lnTo>
                      <a:pt x="6169209" y="551717"/>
                    </a:lnTo>
                    <a:lnTo>
                      <a:pt x="6169625" y="549926"/>
                    </a:lnTo>
                    <a:lnTo>
                      <a:pt x="6171790" y="544146"/>
                    </a:lnTo>
                    <a:cubicBezTo>
                      <a:pt x="6174177" y="536547"/>
                      <a:pt x="6175914" y="528850"/>
                      <a:pt x="6176353" y="520953"/>
                    </a:cubicBezTo>
                    <a:close/>
                    <a:moveTo>
                      <a:pt x="6125250" y="268794"/>
                    </a:moveTo>
                    <a:cubicBezTo>
                      <a:pt x="6122725" y="279176"/>
                      <a:pt x="6121022" y="289296"/>
                      <a:pt x="6120374" y="299164"/>
                    </a:cubicBezTo>
                    <a:cubicBezTo>
                      <a:pt x="6119725" y="309031"/>
                      <a:pt x="6120130" y="318646"/>
                      <a:pt x="6121819" y="328017"/>
                    </a:cubicBezTo>
                    <a:close/>
                    <a:moveTo>
                      <a:pt x="0" y="0"/>
                    </a:moveTo>
                    <a:lnTo>
                      <a:pt x="6442666" y="0"/>
                    </a:lnTo>
                    <a:lnTo>
                      <a:pt x="6438451" y="24480"/>
                    </a:lnTo>
                    <a:cubicBezTo>
                      <a:pt x="6435966" y="32636"/>
                      <a:pt x="6432204" y="40471"/>
                      <a:pt x="6426440" y="47806"/>
                    </a:cubicBezTo>
                    <a:cubicBezTo>
                      <a:pt x="6411580" y="66857"/>
                      <a:pt x="6415009" y="85336"/>
                      <a:pt x="6417296" y="105718"/>
                    </a:cubicBezTo>
                    <a:cubicBezTo>
                      <a:pt x="6419010" y="121150"/>
                      <a:pt x="6418439" y="136963"/>
                      <a:pt x="6418631" y="152584"/>
                    </a:cubicBezTo>
                    <a:cubicBezTo>
                      <a:pt x="6419200" y="180017"/>
                      <a:pt x="6419391" y="207450"/>
                      <a:pt x="6420344" y="234883"/>
                    </a:cubicBezTo>
                    <a:cubicBezTo>
                      <a:pt x="6420724" y="243648"/>
                      <a:pt x="6425489" y="252600"/>
                      <a:pt x="6424727" y="261173"/>
                    </a:cubicBezTo>
                    <a:cubicBezTo>
                      <a:pt x="6421106" y="300800"/>
                      <a:pt x="6415391" y="340425"/>
                      <a:pt x="6412152" y="380050"/>
                    </a:cubicBezTo>
                    <a:cubicBezTo>
                      <a:pt x="6410248" y="402529"/>
                      <a:pt x="6413865" y="425581"/>
                      <a:pt x="6411200" y="447870"/>
                    </a:cubicBezTo>
                    <a:cubicBezTo>
                      <a:pt x="6408152" y="473587"/>
                      <a:pt x="6400342" y="498733"/>
                      <a:pt x="6395577" y="524262"/>
                    </a:cubicBezTo>
                    <a:cubicBezTo>
                      <a:pt x="6394245" y="531310"/>
                      <a:pt x="6395960" y="539121"/>
                      <a:pt x="6396339" y="546552"/>
                    </a:cubicBezTo>
                    <a:cubicBezTo>
                      <a:pt x="6396721" y="554933"/>
                      <a:pt x="6397483" y="563125"/>
                      <a:pt x="6397674" y="571508"/>
                    </a:cubicBezTo>
                    <a:cubicBezTo>
                      <a:pt x="6398056" y="597037"/>
                      <a:pt x="6397483" y="622564"/>
                      <a:pt x="6398818" y="648092"/>
                    </a:cubicBezTo>
                    <a:cubicBezTo>
                      <a:pt x="6399579" y="663713"/>
                      <a:pt x="6407389" y="680096"/>
                      <a:pt x="6404531" y="694576"/>
                    </a:cubicBezTo>
                    <a:cubicBezTo>
                      <a:pt x="6399008" y="724104"/>
                      <a:pt x="6411390" y="753633"/>
                      <a:pt x="6401104" y="783158"/>
                    </a:cubicBezTo>
                    <a:cubicBezTo>
                      <a:pt x="6398056" y="792306"/>
                      <a:pt x="6405676" y="804877"/>
                      <a:pt x="6406056" y="815929"/>
                    </a:cubicBezTo>
                    <a:cubicBezTo>
                      <a:pt x="6407008" y="843552"/>
                      <a:pt x="6406818" y="871173"/>
                      <a:pt x="6406628" y="898797"/>
                    </a:cubicBezTo>
                    <a:cubicBezTo>
                      <a:pt x="6406438" y="923562"/>
                      <a:pt x="6409104" y="949281"/>
                      <a:pt x="6403770" y="973095"/>
                    </a:cubicBezTo>
                    <a:cubicBezTo>
                      <a:pt x="6398056" y="998052"/>
                      <a:pt x="6398818" y="1020529"/>
                      <a:pt x="6405294" y="1044725"/>
                    </a:cubicBezTo>
                    <a:cubicBezTo>
                      <a:pt x="6409676" y="1061298"/>
                      <a:pt x="6410248" y="1078826"/>
                      <a:pt x="6411580" y="1095972"/>
                    </a:cubicBezTo>
                    <a:cubicBezTo>
                      <a:pt x="6413104" y="1114449"/>
                      <a:pt x="6409104" y="1134834"/>
                      <a:pt x="6415391" y="1151600"/>
                    </a:cubicBezTo>
                    <a:cubicBezTo>
                      <a:pt x="6434060" y="1201512"/>
                      <a:pt x="6438060" y="1252757"/>
                      <a:pt x="6438060" y="1304955"/>
                    </a:cubicBezTo>
                    <a:cubicBezTo>
                      <a:pt x="6438060" y="1314483"/>
                      <a:pt x="6435395" y="1324198"/>
                      <a:pt x="6432537" y="1333341"/>
                    </a:cubicBezTo>
                    <a:cubicBezTo>
                      <a:pt x="6415391" y="1386684"/>
                      <a:pt x="6416914" y="1440216"/>
                      <a:pt x="6427393" y="1494509"/>
                    </a:cubicBezTo>
                    <a:cubicBezTo>
                      <a:pt x="6429679" y="1505751"/>
                      <a:pt x="6430060" y="1518324"/>
                      <a:pt x="6427775" y="1529563"/>
                    </a:cubicBezTo>
                    <a:cubicBezTo>
                      <a:pt x="6421106" y="1561189"/>
                      <a:pt x="6410056" y="1591859"/>
                      <a:pt x="6405294" y="1623675"/>
                    </a:cubicBezTo>
                    <a:cubicBezTo>
                      <a:pt x="6397483" y="1676253"/>
                      <a:pt x="6423771" y="1721785"/>
                      <a:pt x="6440919" y="1768838"/>
                    </a:cubicBezTo>
                    <a:cubicBezTo>
                      <a:pt x="6457112" y="1813610"/>
                      <a:pt x="6493689" y="1851709"/>
                      <a:pt x="6485496" y="1904673"/>
                    </a:cubicBezTo>
                    <a:cubicBezTo>
                      <a:pt x="6484735" y="1910004"/>
                      <a:pt x="6489878" y="1915912"/>
                      <a:pt x="6491212" y="1921817"/>
                    </a:cubicBezTo>
                    <a:cubicBezTo>
                      <a:pt x="6494833" y="1938009"/>
                      <a:pt x="6499211" y="1954202"/>
                      <a:pt x="6500928" y="1970586"/>
                    </a:cubicBezTo>
                    <a:cubicBezTo>
                      <a:pt x="6503215" y="1990589"/>
                      <a:pt x="6502454" y="2010974"/>
                      <a:pt x="6504358" y="2030977"/>
                    </a:cubicBezTo>
                    <a:cubicBezTo>
                      <a:pt x="6505501" y="2043835"/>
                      <a:pt x="6507596" y="2056600"/>
                      <a:pt x="6509406" y="2069340"/>
                    </a:cubicBezTo>
                    <a:lnTo>
                      <a:pt x="6509657" y="2072225"/>
                    </a:lnTo>
                    <a:lnTo>
                      <a:pt x="6509657" y="2131532"/>
                    </a:lnTo>
                    <a:lnTo>
                      <a:pt x="6508786" y="2138304"/>
                    </a:lnTo>
                    <a:cubicBezTo>
                      <a:pt x="6506595" y="2148519"/>
                      <a:pt x="6503977" y="2158712"/>
                      <a:pt x="6502262" y="2168903"/>
                    </a:cubicBezTo>
                    <a:cubicBezTo>
                      <a:pt x="6497499" y="2197670"/>
                      <a:pt x="6498833" y="2229296"/>
                      <a:pt x="6486640" y="2254633"/>
                    </a:cubicBezTo>
                    <a:cubicBezTo>
                      <a:pt x="6473686" y="2281683"/>
                      <a:pt x="6467780" y="2307402"/>
                      <a:pt x="6471780" y="2335405"/>
                    </a:cubicBezTo>
                    <a:cubicBezTo>
                      <a:pt x="6473114" y="2344741"/>
                      <a:pt x="6481116" y="2356744"/>
                      <a:pt x="6489306" y="2360933"/>
                    </a:cubicBezTo>
                    <a:cubicBezTo>
                      <a:pt x="6507595" y="2370270"/>
                      <a:pt x="6510835" y="2383032"/>
                      <a:pt x="6504547" y="2400369"/>
                    </a:cubicBezTo>
                    <a:cubicBezTo>
                      <a:pt x="6499211" y="2415420"/>
                      <a:pt x="6496546" y="2433897"/>
                      <a:pt x="6486258" y="2444184"/>
                    </a:cubicBezTo>
                    <a:cubicBezTo>
                      <a:pt x="6457112" y="2473333"/>
                      <a:pt x="6456160" y="2510483"/>
                      <a:pt x="6448350" y="2546678"/>
                    </a:cubicBezTo>
                    <a:cubicBezTo>
                      <a:pt x="6443585" y="2568774"/>
                      <a:pt x="6443395" y="2589352"/>
                      <a:pt x="6446633" y="2611450"/>
                    </a:cubicBezTo>
                    <a:cubicBezTo>
                      <a:pt x="6453872" y="2659455"/>
                      <a:pt x="6443585" y="2706131"/>
                      <a:pt x="6430441" y="2752235"/>
                    </a:cubicBezTo>
                    <a:cubicBezTo>
                      <a:pt x="6421679" y="2782716"/>
                      <a:pt x="6416344" y="2813958"/>
                      <a:pt x="6407389" y="2844248"/>
                    </a:cubicBezTo>
                    <a:cubicBezTo>
                      <a:pt x="6400531" y="2866918"/>
                      <a:pt x="6392339" y="2889587"/>
                      <a:pt x="6381291" y="2910353"/>
                    </a:cubicBezTo>
                    <a:cubicBezTo>
                      <a:pt x="6365097" y="2940455"/>
                      <a:pt x="6340712" y="2966742"/>
                      <a:pt x="6347189" y="3005035"/>
                    </a:cubicBezTo>
                    <a:cubicBezTo>
                      <a:pt x="6352904" y="3038756"/>
                      <a:pt x="6340904" y="3069235"/>
                      <a:pt x="6329473" y="3100099"/>
                    </a:cubicBezTo>
                    <a:cubicBezTo>
                      <a:pt x="6321091" y="3122770"/>
                      <a:pt x="6312516" y="3145436"/>
                      <a:pt x="6307182" y="3168870"/>
                    </a:cubicBezTo>
                    <a:cubicBezTo>
                      <a:pt x="6300896" y="3196686"/>
                      <a:pt x="6303564" y="3228119"/>
                      <a:pt x="6291942" y="3252885"/>
                    </a:cubicBezTo>
                    <a:cubicBezTo>
                      <a:pt x="6279750" y="3278795"/>
                      <a:pt x="6287942" y="3300319"/>
                      <a:pt x="6291371" y="3323372"/>
                    </a:cubicBezTo>
                    <a:cubicBezTo>
                      <a:pt x="6296706" y="3360139"/>
                      <a:pt x="6306612" y="3396719"/>
                      <a:pt x="6294039" y="3433866"/>
                    </a:cubicBezTo>
                    <a:cubicBezTo>
                      <a:pt x="6278798" y="3479015"/>
                      <a:pt x="6262414" y="3523785"/>
                      <a:pt x="6247937" y="3569124"/>
                    </a:cubicBezTo>
                    <a:cubicBezTo>
                      <a:pt x="6242410" y="3586653"/>
                      <a:pt x="6240124" y="3605509"/>
                      <a:pt x="6237648" y="3623799"/>
                    </a:cubicBezTo>
                    <a:cubicBezTo>
                      <a:pt x="6235551" y="3641134"/>
                      <a:pt x="6240887" y="3661899"/>
                      <a:pt x="6232886" y="3675238"/>
                    </a:cubicBezTo>
                    <a:cubicBezTo>
                      <a:pt x="6212312" y="3709529"/>
                      <a:pt x="6202214" y="3744770"/>
                      <a:pt x="6202214" y="3784397"/>
                    </a:cubicBezTo>
                    <a:cubicBezTo>
                      <a:pt x="6202214" y="3799258"/>
                      <a:pt x="6193641" y="3813737"/>
                      <a:pt x="6192116" y="3828785"/>
                    </a:cubicBezTo>
                    <a:cubicBezTo>
                      <a:pt x="6190212" y="3849362"/>
                      <a:pt x="6185068" y="3872985"/>
                      <a:pt x="6192308" y="3890891"/>
                    </a:cubicBezTo>
                    <a:cubicBezTo>
                      <a:pt x="6209454" y="3932993"/>
                      <a:pt x="6195163" y="3967091"/>
                      <a:pt x="6178210" y="4003861"/>
                    </a:cubicBezTo>
                    <a:cubicBezTo>
                      <a:pt x="6161446" y="4040058"/>
                      <a:pt x="6148111" y="4078159"/>
                      <a:pt x="6137060" y="4116641"/>
                    </a:cubicBezTo>
                    <a:cubicBezTo>
                      <a:pt x="6133060" y="4131119"/>
                      <a:pt x="6139729" y="4148453"/>
                      <a:pt x="6141062" y="4164458"/>
                    </a:cubicBezTo>
                    <a:cubicBezTo>
                      <a:pt x="6141443" y="4170174"/>
                      <a:pt x="6142014" y="4176461"/>
                      <a:pt x="6140110" y="4181603"/>
                    </a:cubicBezTo>
                    <a:cubicBezTo>
                      <a:pt x="6121819" y="4231324"/>
                      <a:pt x="6107914" y="4281810"/>
                      <a:pt x="6117439" y="4335722"/>
                    </a:cubicBezTo>
                    <a:cubicBezTo>
                      <a:pt x="6118392" y="4340674"/>
                      <a:pt x="6116295" y="4346201"/>
                      <a:pt x="6114962" y="4351154"/>
                    </a:cubicBezTo>
                    <a:cubicBezTo>
                      <a:pt x="6108104" y="4375349"/>
                      <a:pt x="6097246" y="4398972"/>
                      <a:pt x="6094769" y="4423545"/>
                    </a:cubicBezTo>
                    <a:cubicBezTo>
                      <a:pt x="6088673" y="4484127"/>
                      <a:pt x="6086195" y="4545086"/>
                      <a:pt x="6082195" y="4606053"/>
                    </a:cubicBezTo>
                    <a:cubicBezTo>
                      <a:pt x="6082006" y="4609863"/>
                      <a:pt x="6082006" y="4613864"/>
                      <a:pt x="6080672" y="4617291"/>
                    </a:cubicBezTo>
                    <a:cubicBezTo>
                      <a:pt x="6072479" y="4639772"/>
                      <a:pt x="6075148" y="4659393"/>
                      <a:pt x="6090768" y="4678445"/>
                    </a:cubicBezTo>
                    <a:cubicBezTo>
                      <a:pt x="6097626" y="4686828"/>
                      <a:pt x="6101246" y="4698258"/>
                      <a:pt x="6105056" y="4708734"/>
                    </a:cubicBezTo>
                    <a:cubicBezTo>
                      <a:pt x="6110772" y="4724167"/>
                      <a:pt x="6116295" y="4739978"/>
                      <a:pt x="6119916" y="4755980"/>
                    </a:cubicBezTo>
                    <a:cubicBezTo>
                      <a:pt x="6123345" y="4771793"/>
                      <a:pt x="6128106" y="4788747"/>
                      <a:pt x="6125441" y="4803988"/>
                    </a:cubicBezTo>
                    <a:cubicBezTo>
                      <a:pt x="6120679" y="4831420"/>
                      <a:pt x="6110010" y="4857522"/>
                      <a:pt x="6102960" y="4884572"/>
                    </a:cubicBezTo>
                    <a:cubicBezTo>
                      <a:pt x="6100482" y="4893907"/>
                      <a:pt x="6100866" y="4904195"/>
                      <a:pt x="6100674" y="4913909"/>
                    </a:cubicBezTo>
                    <a:cubicBezTo>
                      <a:pt x="6100104" y="4936201"/>
                      <a:pt x="6105628" y="4959061"/>
                      <a:pt x="6089816" y="4979253"/>
                    </a:cubicBezTo>
                    <a:cubicBezTo>
                      <a:pt x="6074956" y="4997922"/>
                      <a:pt x="6079337" y="5016785"/>
                      <a:pt x="6090577" y="5036405"/>
                    </a:cubicBezTo>
                    <a:cubicBezTo>
                      <a:pt x="6098579" y="5050504"/>
                      <a:pt x="6104866" y="5066505"/>
                      <a:pt x="6107914" y="5082317"/>
                    </a:cubicBezTo>
                    <a:cubicBezTo>
                      <a:pt x="6112104" y="5104036"/>
                      <a:pt x="6113820" y="5125562"/>
                      <a:pt x="6111342" y="5148995"/>
                    </a:cubicBezTo>
                    <a:cubicBezTo>
                      <a:pt x="6109628" y="5165570"/>
                      <a:pt x="6108866" y="5179097"/>
                      <a:pt x="6098770" y="5192051"/>
                    </a:cubicBezTo>
                    <a:cubicBezTo>
                      <a:pt x="6097246" y="5194145"/>
                      <a:pt x="6096864" y="5197955"/>
                      <a:pt x="6097056" y="5200813"/>
                    </a:cubicBezTo>
                    <a:cubicBezTo>
                      <a:pt x="6100294" y="5238343"/>
                      <a:pt x="6098579" y="5275491"/>
                      <a:pt x="6096291" y="5313403"/>
                    </a:cubicBezTo>
                    <a:cubicBezTo>
                      <a:pt x="6093247" y="5361598"/>
                      <a:pt x="6102198" y="5412276"/>
                      <a:pt x="6134203" y="5453995"/>
                    </a:cubicBezTo>
                    <a:cubicBezTo>
                      <a:pt x="6138967" y="5460092"/>
                      <a:pt x="6141062" y="5469236"/>
                      <a:pt x="6142206" y="5477239"/>
                    </a:cubicBezTo>
                    <a:cubicBezTo>
                      <a:pt x="6147158" y="5514957"/>
                      <a:pt x="6150587" y="5552869"/>
                      <a:pt x="6156112" y="5590590"/>
                    </a:cubicBezTo>
                    <a:cubicBezTo>
                      <a:pt x="6159160" y="5611164"/>
                      <a:pt x="6161827" y="5632691"/>
                      <a:pt x="6170210" y="5651360"/>
                    </a:cubicBezTo>
                    <a:cubicBezTo>
                      <a:pt x="6178400" y="5669647"/>
                      <a:pt x="6188116" y="5684320"/>
                      <a:pt x="6170972" y="5695178"/>
                    </a:cubicBezTo>
                    <a:cubicBezTo>
                      <a:pt x="6180116" y="5714607"/>
                      <a:pt x="6187737" y="5731564"/>
                      <a:pt x="6195927" y="5748136"/>
                    </a:cubicBezTo>
                    <a:cubicBezTo>
                      <a:pt x="6198974" y="5754234"/>
                      <a:pt x="6203929" y="5759378"/>
                      <a:pt x="6206787" y="5765474"/>
                    </a:cubicBezTo>
                    <a:cubicBezTo>
                      <a:pt x="6209834" y="5771953"/>
                      <a:pt x="6211739" y="5779191"/>
                      <a:pt x="6213264" y="5786239"/>
                    </a:cubicBezTo>
                    <a:cubicBezTo>
                      <a:pt x="6220122" y="5817674"/>
                      <a:pt x="6226408" y="5849107"/>
                      <a:pt x="6233839" y="5880348"/>
                    </a:cubicBezTo>
                    <a:cubicBezTo>
                      <a:pt x="6235362" y="5886447"/>
                      <a:pt x="6241458" y="5891590"/>
                      <a:pt x="6245457" y="5897114"/>
                    </a:cubicBezTo>
                    <a:cubicBezTo>
                      <a:pt x="6248126" y="5900735"/>
                      <a:pt x="6252127" y="5904353"/>
                      <a:pt x="6252699" y="5908355"/>
                    </a:cubicBezTo>
                    <a:cubicBezTo>
                      <a:pt x="6257271" y="5938836"/>
                      <a:pt x="6262606" y="5969124"/>
                      <a:pt x="6264891" y="5999796"/>
                    </a:cubicBezTo>
                    <a:cubicBezTo>
                      <a:pt x="6266794" y="6025515"/>
                      <a:pt x="6266225" y="6050282"/>
                      <a:pt x="6299372" y="6056948"/>
                    </a:cubicBezTo>
                    <a:cubicBezTo>
                      <a:pt x="6305088" y="6058092"/>
                      <a:pt x="6311185" y="6066284"/>
                      <a:pt x="6314041" y="6072569"/>
                    </a:cubicBezTo>
                    <a:cubicBezTo>
                      <a:pt x="6322233" y="6090477"/>
                      <a:pt x="6327758" y="6109530"/>
                      <a:pt x="6336139" y="6127247"/>
                    </a:cubicBezTo>
                    <a:cubicBezTo>
                      <a:pt x="6364144" y="6185351"/>
                      <a:pt x="6381862" y="6246121"/>
                      <a:pt x="6378623" y="6311084"/>
                    </a:cubicBezTo>
                    <a:cubicBezTo>
                      <a:pt x="6377671" y="6331277"/>
                      <a:pt x="6367382" y="6350899"/>
                      <a:pt x="6363571" y="6363664"/>
                    </a:cubicBezTo>
                    <a:cubicBezTo>
                      <a:pt x="6378623" y="6400429"/>
                      <a:pt x="6393101" y="6431292"/>
                      <a:pt x="6403960" y="6463490"/>
                    </a:cubicBezTo>
                    <a:cubicBezTo>
                      <a:pt x="6413676" y="6491874"/>
                      <a:pt x="6419772" y="6521593"/>
                      <a:pt x="6426820" y="6550742"/>
                    </a:cubicBezTo>
                    <a:cubicBezTo>
                      <a:pt x="6429489" y="6561411"/>
                      <a:pt x="6431012" y="6572269"/>
                      <a:pt x="6432347" y="6583128"/>
                    </a:cubicBezTo>
                    <a:cubicBezTo>
                      <a:pt x="6436537" y="6617036"/>
                      <a:pt x="6426440" y="6652472"/>
                      <a:pt x="6442443" y="6685617"/>
                    </a:cubicBezTo>
                    <a:cubicBezTo>
                      <a:pt x="6450825" y="6702955"/>
                      <a:pt x="6460921" y="6720103"/>
                      <a:pt x="6465303" y="6738388"/>
                    </a:cubicBezTo>
                    <a:cubicBezTo>
                      <a:pt x="6470066" y="6758011"/>
                      <a:pt x="6477496" y="6777207"/>
                      <a:pt x="6482807" y="6796804"/>
                    </a:cubicBezTo>
                    <a:lnTo>
                      <a:pt x="6487578" y="6857457"/>
                    </a:lnTo>
                    <a:lnTo>
                      <a:pt x="6360339" y="6857457"/>
                    </a:lnTo>
                    <a:lnTo>
                      <a:pt x="6360339" y="6857998"/>
                    </a:lnTo>
                    <a:lnTo>
                      <a:pt x="0" y="6857998"/>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6414" name="Group 16413">
              <a:extLst>
                <a:ext uri="{FF2B5EF4-FFF2-40B4-BE49-F238E27FC236}">
                  <a16:creationId xmlns:a16="http://schemas.microsoft.com/office/drawing/2014/main" id="{C9921A5F-4D4C-42B7-98D9-645B73D4BC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16415" name="Freeform: Shape 16414">
                <a:extLst>
                  <a:ext uri="{FF2B5EF4-FFF2-40B4-BE49-F238E27FC236}">
                    <a16:creationId xmlns:a16="http://schemas.microsoft.com/office/drawing/2014/main" id="{0FA6116F-BE83-42B4-8BDA-6EAC8FA162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416" name="Freeform: Shape 16415">
                <a:extLst>
                  <a:ext uri="{FF2B5EF4-FFF2-40B4-BE49-F238E27FC236}">
                    <a16:creationId xmlns:a16="http://schemas.microsoft.com/office/drawing/2014/main" id="{EEA09B1D-9740-4D06-93FD-71978CC5E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3" name="Online Media 2" title="Chernobyl radiation shield hit by Russian drone, Ukraine says #Ukraine #Chernobyl #BBCNews">
            <a:hlinkClick r:id="" action="ppaction://media"/>
            <a:extLst>
              <a:ext uri="{FF2B5EF4-FFF2-40B4-BE49-F238E27FC236}">
                <a16:creationId xmlns:a16="http://schemas.microsoft.com/office/drawing/2014/main" id="{D80E01A3-A205-3F2F-BD8E-8359A34AC517}"/>
              </a:ext>
            </a:extLst>
          </p:cNvPr>
          <p:cNvPicPr>
            <a:picLocks noRot="1" noChangeAspect="1"/>
          </p:cNvPicPr>
          <p:nvPr>
            <a:videoFile r:link="rId1"/>
          </p:nvPr>
        </p:nvPicPr>
        <p:blipFill>
          <a:blip r:embed="rId5"/>
          <a:stretch>
            <a:fillRect/>
          </a:stretch>
        </p:blipFill>
        <p:spPr>
          <a:xfrm>
            <a:off x="7949381" y="97511"/>
            <a:ext cx="2627204" cy="4482726"/>
          </a:xfrm>
          <a:prstGeom prst="rect">
            <a:avLst/>
          </a:prstGeom>
        </p:spPr>
      </p:pic>
      <p:pic>
        <p:nvPicPr>
          <p:cNvPr id="16392" name="Picture 8" descr="The shell, with the blackened hole in it clearly visible, looms behind emergency workers and vehicles.">
            <a:extLst>
              <a:ext uri="{FF2B5EF4-FFF2-40B4-BE49-F238E27FC236}">
                <a16:creationId xmlns:a16="http://schemas.microsoft.com/office/drawing/2014/main" id="{1AB5B23C-6DB7-A69E-D169-7EDA53A05CB7}"/>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556397" y="4795682"/>
            <a:ext cx="2766852" cy="1846874"/>
          </a:xfrm>
          <a:prstGeom prst="rect">
            <a:avLst/>
          </a:prstGeom>
          <a:noFill/>
          <a:extLst>
            <a:ext uri="{909E8E84-426E-40DD-AFC4-6F175D3DCCD1}">
              <a14:hiddenFill xmlns:a14="http://schemas.microsoft.com/office/drawing/2010/main">
                <a:solidFill>
                  <a:srgbClr val="FFFFFF"/>
                </a:solidFill>
              </a14:hiddenFill>
            </a:ext>
          </a:extLst>
        </p:spPr>
      </p:pic>
      <p:pic>
        <p:nvPicPr>
          <p:cNvPr id="16386" name="Picture 2" descr="A person on a vehicle shines a spotlight on a hole in an arched structure. Another person is beside him on the ground.">
            <a:extLst>
              <a:ext uri="{FF2B5EF4-FFF2-40B4-BE49-F238E27FC236}">
                <a16:creationId xmlns:a16="http://schemas.microsoft.com/office/drawing/2014/main" id="{8C9546AC-DEDA-3A53-4388-C239E83558C3}"/>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9372572" y="4795682"/>
            <a:ext cx="2766851" cy="184687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3A06346-D655-F839-B424-151DF23243F8}"/>
              </a:ext>
            </a:extLst>
          </p:cNvPr>
          <p:cNvSpPr txBox="1"/>
          <p:nvPr/>
        </p:nvSpPr>
        <p:spPr>
          <a:xfrm>
            <a:off x="8807439" y="6642556"/>
            <a:ext cx="1769807" cy="215444"/>
          </a:xfrm>
          <a:prstGeom prst="rect">
            <a:avLst/>
          </a:prstGeom>
          <a:noFill/>
        </p:spPr>
        <p:txBody>
          <a:bodyPr wrap="square" rtlCol="0">
            <a:spAutoFit/>
          </a:bodyPr>
          <a:lstStyle/>
          <a:p>
            <a:r>
              <a:rPr lang="en-GB" sz="800" dirty="0"/>
              <a:t>New York Times, 2025</a:t>
            </a:r>
          </a:p>
        </p:txBody>
      </p:sp>
      <p:sp>
        <p:nvSpPr>
          <p:cNvPr id="5" name="TextBox 4">
            <a:extLst>
              <a:ext uri="{FF2B5EF4-FFF2-40B4-BE49-F238E27FC236}">
                <a16:creationId xmlns:a16="http://schemas.microsoft.com/office/drawing/2014/main" id="{3E49E775-1DD9-1C85-A126-FADB608CEB0E}"/>
              </a:ext>
            </a:extLst>
          </p:cNvPr>
          <p:cNvSpPr txBox="1"/>
          <p:nvPr/>
        </p:nvSpPr>
        <p:spPr>
          <a:xfrm>
            <a:off x="8922321" y="4570024"/>
            <a:ext cx="1540042" cy="215444"/>
          </a:xfrm>
          <a:prstGeom prst="rect">
            <a:avLst/>
          </a:prstGeom>
          <a:noFill/>
        </p:spPr>
        <p:txBody>
          <a:bodyPr wrap="square" rtlCol="0">
            <a:spAutoFit/>
          </a:bodyPr>
          <a:lstStyle/>
          <a:p>
            <a:r>
              <a:rPr lang="en-GB" sz="800" dirty="0"/>
              <a:t>YouTube, 2025</a:t>
            </a:r>
          </a:p>
        </p:txBody>
      </p:sp>
    </p:spTree>
    <p:extLst>
      <p:ext uri="{BB962C8B-B14F-4D97-AF65-F5344CB8AC3E}">
        <p14:creationId xmlns:p14="http://schemas.microsoft.com/office/powerpoint/2010/main" val="2688976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tanding on a sidewalk next to a car&#10;&#10;AI-generated content may be incorrect.">
            <a:extLst>
              <a:ext uri="{FF2B5EF4-FFF2-40B4-BE49-F238E27FC236}">
                <a16:creationId xmlns:a16="http://schemas.microsoft.com/office/drawing/2014/main" id="{A164D762-9A5B-0109-DE55-F3BE86180A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1675" y="956140"/>
            <a:ext cx="6589537" cy="4942152"/>
          </a:xfrm>
          <a:prstGeom prst="rect">
            <a:avLst/>
          </a:prstGeom>
        </p:spPr>
      </p:pic>
      <p:sp>
        <p:nvSpPr>
          <p:cNvPr id="11"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0C7DB2A-2007-5C31-D008-BBB77AF049BE}"/>
              </a:ext>
            </a:extLst>
          </p:cNvPr>
          <p:cNvSpPr txBox="1"/>
          <p:nvPr/>
        </p:nvSpPr>
        <p:spPr>
          <a:xfrm>
            <a:off x="7534653" y="608974"/>
            <a:ext cx="4035672" cy="312574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2800" b="1" kern="1200" dirty="0">
                <a:solidFill>
                  <a:schemeClr val="tx1"/>
                </a:solidFill>
                <a:effectLst>
                  <a:outerShdw blurRad="38100" dist="38100" dir="2700000" algn="tl">
                    <a:srgbClr val="000000">
                      <a:alpha val="43137"/>
                    </a:srgbClr>
                  </a:outerShdw>
                </a:effectLst>
                <a:latin typeface="+mj-lt"/>
                <a:ea typeface="+mj-ea"/>
                <a:cs typeface="+mj-cs"/>
              </a:rPr>
              <a:t>WHAT IMPACT WILL THE WAR HAVE ON DARK TOURISM IN UKRAINE?</a:t>
            </a:r>
          </a:p>
        </p:txBody>
      </p:sp>
      <p:sp>
        <p:nvSpPr>
          <p:cNvPr id="3" name="TextBox 2">
            <a:extLst>
              <a:ext uri="{FF2B5EF4-FFF2-40B4-BE49-F238E27FC236}">
                <a16:creationId xmlns:a16="http://schemas.microsoft.com/office/drawing/2014/main" id="{CDCE0BEF-65F8-9EFD-8D19-509713C19813}"/>
              </a:ext>
            </a:extLst>
          </p:cNvPr>
          <p:cNvSpPr txBox="1"/>
          <p:nvPr/>
        </p:nvSpPr>
        <p:spPr>
          <a:xfrm>
            <a:off x="3363055" y="5898292"/>
            <a:ext cx="1949116" cy="246221"/>
          </a:xfrm>
          <a:prstGeom prst="rect">
            <a:avLst/>
          </a:prstGeom>
          <a:noFill/>
        </p:spPr>
        <p:txBody>
          <a:bodyPr wrap="square" rtlCol="0">
            <a:spAutoFit/>
          </a:bodyPr>
          <a:lstStyle/>
          <a:p>
            <a:r>
              <a:rPr lang="en-GB" sz="1000" dirty="0"/>
              <a:t>(</a:t>
            </a:r>
            <a:r>
              <a:rPr lang="en-GB" sz="1000" i="1" dirty="0"/>
              <a:t>The Telegraph</a:t>
            </a:r>
            <a:r>
              <a:rPr lang="en-GB" sz="1000" dirty="0"/>
              <a:t>, 2024)</a:t>
            </a:r>
          </a:p>
        </p:txBody>
      </p:sp>
    </p:spTree>
    <p:extLst>
      <p:ext uri="{BB962C8B-B14F-4D97-AF65-F5344CB8AC3E}">
        <p14:creationId xmlns:p14="http://schemas.microsoft.com/office/powerpoint/2010/main" val="40420253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A94753-27EF-AB73-9B96-FCC53D1098D7}"/>
              </a:ext>
            </a:extLst>
          </p:cNvPr>
          <p:cNvSpPr txBox="1"/>
          <p:nvPr/>
        </p:nvSpPr>
        <p:spPr>
          <a:xfrm>
            <a:off x="0" y="161184"/>
            <a:ext cx="12192000" cy="6293774"/>
          </a:xfrm>
          <a:prstGeom prst="rect">
            <a:avLst/>
          </a:prstGeom>
          <a:noFill/>
        </p:spPr>
        <p:txBody>
          <a:bodyPr wrap="square">
            <a:spAutoFit/>
          </a:bodyPr>
          <a:lstStyle/>
          <a:p>
            <a:pPr algn="ctr">
              <a:lnSpc>
                <a:spcPct val="107000"/>
              </a:lnSpc>
              <a:spcAft>
                <a:spcPts val="800"/>
              </a:spcAft>
            </a:pPr>
            <a:r>
              <a:rPr lang="en-GB" sz="2000" b="1" u="sng" kern="100" dirty="0">
                <a:effectLst/>
                <a:ea typeface="Aptos" panose="020B0004020202020204" pitchFamily="34" charset="0"/>
                <a:cs typeface="Times New Roman" panose="02020603050405020304" pitchFamily="18" charset="0"/>
              </a:rPr>
              <a:t>BIBLIOGRAPHY</a:t>
            </a:r>
          </a:p>
          <a:p>
            <a:pPr>
              <a:lnSpc>
                <a:spcPct val="107000"/>
              </a:lnSpc>
              <a:spcAft>
                <a:spcPts val="800"/>
              </a:spcAft>
            </a:pP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Atlas Obscura (2019) </a:t>
            </a:r>
            <a:r>
              <a:rPr lang="en-GB" sz="1200" i="1" kern="100" dirty="0">
                <a:solidFill>
                  <a:srgbClr val="000000"/>
                </a:solidFill>
                <a:effectLst/>
                <a:ea typeface="Aptos" panose="020B0004020202020204" pitchFamily="34" charset="0"/>
                <a:cs typeface="Times New Roman" panose="02020603050405020304" pitchFamily="18" charset="0"/>
              </a:rPr>
              <a:t>Life in Pripyat before, and the morning after, the Chernobyl disaster.</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2"/>
              </a:rPr>
              <a:t>https://www.atlasobscura.com/articles/chernobyl-pripyat-before-disaster</a:t>
            </a:r>
            <a:r>
              <a:rPr lang="en-GB" sz="1200" kern="100" dirty="0">
                <a:solidFill>
                  <a:srgbClr val="000000"/>
                </a:solidFill>
                <a:effectLst/>
                <a:ea typeface="Aptos" panose="020B0004020202020204" pitchFamily="34" charset="0"/>
                <a:cs typeface="Times New Roman" panose="02020603050405020304" pitchFamily="18" charset="0"/>
              </a:rPr>
              <a:t> (Accessed: 5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Balakrishnan, J., &amp; Griffiths, M. D. (2018) ‘An Exploratory Study of “Selfitis” and the Development of the Selfitis Behavior Scale’, </a:t>
            </a:r>
            <a:r>
              <a:rPr lang="en-GB" sz="1200" i="1" kern="100" dirty="0">
                <a:solidFill>
                  <a:srgbClr val="000000"/>
                </a:solidFill>
                <a:effectLst/>
                <a:ea typeface="Aptos" panose="020B0004020202020204" pitchFamily="34" charset="0"/>
                <a:cs typeface="Times New Roman" panose="02020603050405020304" pitchFamily="18" charset="0"/>
              </a:rPr>
              <a:t>International Journal of Mental Health and Addiction</a:t>
            </a:r>
            <a:r>
              <a:rPr lang="en-GB" sz="1200" kern="100" dirty="0">
                <a:solidFill>
                  <a:srgbClr val="000000"/>
                </a:solidFill>
                <a:effectLst/>
                <a:ea typeface="Aptos" panose="020B0004020202020204" pitchFamily="34" charset="0"/>
                <a:cs typeface="Times New Roman" panose="02020603050405020304" pitchFamily="18" charset="0"/>
              </a:rPr>
              <a:t>, </a:t>
            </a:r>
            <a:r>
              <a:rPr lang="en-GB" sz="1200" i="1" kern="100" dirty="0">
                <a:solidFill>
                  <a:srgbClr val="000000"/>
                </a:solidFill>
                <a:effectLst/>
                <a:ea typeface="Aptos" panose="020B0004020202020204" pitchFamily="34" charset="0"/>
                <a:cs typeface="Times New Roman" panose="02020603050405020304" pitchFamily="18" charset="0"/>
              </a:rPr>
              <a:t>16</a:t>
            </a:r>
            <a:r>
              <a:rPr lang="en-GB" sz="1200" kern="100" dirty="0">
                <a:solidFill>
                  <a:srgbClr val="000000"/>
                </a:solidFill>
                <a:effectLst/>
                <a:ea typeface="Aptos" panose="020B0004020202020204" pitchFamily="34" charset="0"/>
                <a:cs typeface="Times New Roman" panose="02020603050405020304" pitchFamily="18" charset="0"/>
              </a:rPr>
              <a:t>(3), pp. 722–736. Available at: </a:t>
            </a:r>
            <a:r>
              <a:rPr lang="en-GB" sz="1200" u="sng" kern="100" dirty="0">
                <a:solidFill>
                  <a:srgbClr val="000000"/>
                </a:solidFill>
                <a:effectLst/>
                <a:ea typeface="Aptos" panose="020B0004020202020204" pitchFamily="34" charset="0"/>
                <a:cs typeface="Times New Roman" panose="02020603050405020304" pitchFamily="18" charset="0"/>
                <a:hlinkClick r:id="rId3"/>
              </a:rPr>
              <a:t>https://doi.org/10.1007/s11469-017-9844-x</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err="1">
                <a:solidFill>
                  <a:srgbClr val="000000"/>
                </a:solidFill>
                <a:effectLst/>
                <a:ea typeface="Aptos" panose="020B0004020202020204" pitchFamily="34" charset="0"/>
                <a:cs typeface="Times New Roman" panose="02020603050405020304" pitchFamily="18" charset="0"/>
              </a:rPr>
              <a:t>Banaskiewicz</a:t>
            </a:r>
            <a:r>
              <a:rPr lang="en-GB" sz="1200" kern="100" dirty="0">
                <a:solidFill>
                  <a:srgbClr val="000000"/>
                </a:solidFill>
                <a:effectLst/>
                <a:ea typeface="Aptos" panose="020B0004020202020204" pitchFamily="34" charset="0"/>
                <a:cs typeface="Times New Roman" panose="02020603050405020304" pitchFamily="18" charset="0"/>
              </a:rPr>
              <a:t>, M. </a:t>
            </a:r>
            <a:r>
              <a:rPr lang="en-GB" sz="1200" i="1" kern="100" dirty="0">
                <a:solidFill>
                  <a:srgbClr val="000000"/>
                </a:solidFill>
                <a:effectLst/>
                <a:ea typeface="Aptos" panose="020B0004020202020204" pitchFamily="34" charset="0"/>
                <a:cs typeface="Times New Roman" panose="02020603050405020304" pitchFamily="18" charset="0"/>
              </a:rPr>
              <a:t>et al.</a:t>
            </a:r>
            <a:r>
              <a:rPr lang="en-GB" sz="1200" kern="100" dirty="0">
                <a:solidFill>
                  <a:srgbClr val="000000"/>
                </a:solidFill>
                <a:effectLst/>
                <a:ea typeface="Aptos" panose="020B0004020202020204" pitchFamily="34" charset="0"/>
                <a:cs typeface="Times New Roman" panose="02020603050405020304" pitchFamily="18" charset="0"/>
              </a:rPr>
              <a:t> (2017) ‘The Chernobyl exclusion zone as a tourist attraction. Reflections on the turistification of the zone’, </a:t>
            </a:r>
            <a:r>
              <a:rPr lang="en-GB" sz="1200" i="1" kern="100" dirty="0">
                <a:solidFill>
                  <a:srgbClr val="000000"/>
                </a:solidFill>
                <a:effectLst/>
                <a:ea typeface="Aptos" panose="020B0004020202020204" pitchFamily="34" charset="0"/>
                <a:cs typeface="Times New Roman" panose="02020603050405020304" pitchFamily="18" charset="0"/>
              </a:rPr>
              <a:t>Folia </a:t>
            </a:r>
            <a:r>
              <a:rPr lang="en-GB" sz="1200" i="1" kern="100" dirty="0" err="1">
                <a:solidFill>
                  <a:srgbClr val="000000"/>
                </a:solidFill>
                <a:effectLst/>
                <a:ea typeface="Aptos" panose="020B0004020202020204" pitchFamily="34" charset="0"/>
                <a:cs typeface="Times New Roman" panose="02020603050405020304" pitchFamily="18" charset="0"/>
              </a:rPr>
              <a:t>Turistica</a:t>
            </a:r>
            <a:r>
              <a:rPr lang="en-GB" sz="1200" kern="100" dirty="0">
                <a:solidFill>
                  <a:srgbClr val="000000"/>
                </a:solidFill>
                <a:effectLst/>
                <a:ea typeface="Aptos" panose="020B0004020202020204" pitchFamily="34" charset="0"/>
                <a:cs typeface="Times New Roman" panose="02020603050405020304" pitchFamily="18" charset="0"/>
              </a:rPr>
              <a:t>, 44, pp. 145-169.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4"/>
              </a:rPr>
              <a:t>https://www.researchgate.net/publication/323591865_THE_CHERNOBYL_EXCLUSION_ZONE_AS_A_TOURIST_ATTRACTION_REFLECTIONS_ON_THE_TURISTIFICATION_OF_THE_ZONE</a:t>
            </a:r>
            <a:r>
              <a:rPr lang="en-GB" sz="1200" kern="100" dirty="0">
                <a:solidFill>
                  <a:srgbClr val="000000"/>
                </a:solidFill>
                <a:effectLst/>
                <a:ea typeface="Aptos" panose="020B0004020202020204" pitchFamily="34" charset="0"/>
                <a:cs typeface="Times New Roman" panose="02020603050405020304" pitchFamily="18" charset="0"/>
              </a:rPr>
              <a:t> (Accessed: 5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tabLst>
                <a:tab pos="4410710" algn="l"/>
              </a:tabLst>
            </a:pPr>
            <a:r>
              <a:rPr lang="en-GB" sz="1200" kern="100" dirty="0">
                <a:solidFill>
                  <a:srgbClr val="000000"/>
                </a:solidFill>
                <a:effectLst/>
                <a:ea typeface="Aptos" panose="020B0004020202020204" pitchFamily="34" charset="0"/>
                <a:cs typeface="Times New Roman" panose="02020603050405020304" pitchFamily="18" charset="0"/>
              </a:rPr>
              <a:t>BBC (2012) </a:t>
            </a:r>
            <a:r>
              <a:rPr lang="en-GB" sz="1200" i="1" kern="100" dirty="0">
                <a:solidFill>
                  <a:srgbClr val="000000"/>
                </a:solidFill>
                <a:effectLst/>
                <a:ea typeface="Aptos" panose="020B0004020202020204" pitchFamily="34" charset="0"/>
                <a:cs typeface="Times New Roman" panose="02020603050405020304" pitchFamily="18" charset="0"/>
              </a:rPr>
              <a:t>Chernobyl sheep controls lifted in Wales and Cumbria.</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5"/>
              </a:rPr>
              <a:t>https://www.bbc.co.uk/news/uk-wales-17472698</a:t>
            </a:r>
            <a:r>
              <a:rPr lang="en-GB" sz="1200" kern="100" dirty="0">
                <a:solidFill>
                  <a:srgbClr val="000000"/>
                </a:solidFill>
                <a:effectLst/>
                <a:ea typeface="Aptos" panose="020B0004020202020204" pitchFamily="34" charset="0"/>
                <a:cs typeface="Times New Roman" panose="02020603050405020304" pitchFamily="18" charset="0"/>
              </a:rPr>
              <a:t> (Accessed: 8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BBC (2025) </a:t>
            </a:r>
            <a:r>
              <a:rPr lang="en-GB" sz="1200" i="1" kern="100" dirty="0">
                <a:solidFill>
                  <a:srgbClr val="000000"/>
                </a:solidFill>
                <a:effectLst/>
                <a:ea typeface="Aptos" panose="020B0004020202020204" pitchFamily="34" charset="0"/>
                <a:cs typeface="Times New Roman" panose="02020603050405020304" pitchFamily="18" charset="0"/>
              </a:rPr>
              <a:t>Nine of the world’s dark tourism destinations</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6"/>
              </a:rPr>
              <a:t>https://www.bbc.co.uk/programmes/articles/5MHVmn5vwDQ1svWdHChyPXG/nine-of-the-world-s-dark-tourism-destinations</a:t>
            </a:r>
            <a:r>
              <a:rPr lang="en-GB" sz="1200" kern="100" dirty="0">
                <a:solidFill>
                  <a:srgbClr val="000000"/>
                </a:solidFill>
                <a:effectLst/>
                <a:ea typeface="Aptos" panose="020B0004020202020204" pitchFamily="34" charset="0"/>
                <a:cs typeface="Times New Roman" panose="02020603050405020304" pitchFamily="18" charset="0"/>
              </a:rPr>
              <a:t> (Accessed: 5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BBC News (2019) </a:t>
            </a:r>
            <a:r>
              <a:rPr lang="en-GB" sz="1200" i="1" kern="100" dirty="0">
                <a:solidFill>
                  <a:srgbClr val="000000"/>
                </a:solidFill>
                <a:effectLst/>
                <a:ea typeface="Aptos" panose="020B0004020202020204" pitchFamily="34" charset="0"/>
                <a:cs typeface="Times New Roman" panose="02020603050405020304" pitchFamily="18" charset="0"/>
              </a:rPr>
              <a:t>Chernobyl selfies lead to warning from show’s writer. </a:t>
            </a:r>
            <a:r>
              <a:rPr lang="en-GB" sz="1200" kern="100" dirty="0">
                <a:solidFill>
                  <a:srgbClr val="000000"/>
                </a:solidFill>
                <a:effectLst/>
                <a:ea typeface="Aptos" panose="020B0004020202020204" pitchFamily="34" charset="0"/>
                <a:cs typeface="Times New Roman" panose="02020603050405020304" pitchFamily="18" charset="0"/>
              </a:rPr>
              <a:t>Available at: </a:t>
            </a:r>
            <a:r>
              <a:rPr lang="en-GB" sz="1200" u="sng" kern="100" dirty="0">
                <a:solidFill>
                  <a:srgbClr val="467886"/>
                </a:solidFill>
                <a:effectLst/>
                <a:ea typeface="Aptos" panose="020B0004020202020204" pitchFamily="34" charset="0"/>
                <a:cs typeface="Times New Roman" panose="02020603050405020304" pitchFamily="18" charset="0"/>
                <a:hlinkClick r:id="rId7"/>
              </a:rPr>
              <a:t>https://www.bbc.co.uk/news/newsbeat-48608713</a:t>
            </a:r>
            <a:r>
              <a:rPr lang="en-GB" sz="1200" kern="100" dirty="0">
                <a:solidFill>
                  <a:srgbClr val="000000"/>
                </a:solidFill>
                <a:effectLst/>
                <a:ea typeface="Aptos" panose="020B0004020202020204" pitchFamily="34" charset="0"/>
                <a:cs typeface="Times New Roman" panose="02020603050405020304" pitchFamily="18" charset="0"/>
              </a:rPr>
              <a:t> (Accessed: 6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Beresford, N. </a:t>
            </a:r>
            <a:r>
              <a:rPr lang="en-GB" sz="1200" i="1" kern="100" dirty="0">
                <a:solidFill>
                  <a:srgbClr val="000000"/>
                </a:solidFill>
                <a:effectLst/>
                <a:ea typeface="Aptos" panose="020B0004020202020204" pitchFamily="34" charset="0"/>
                <a:cs typeface="Times New Roman" panose="02020603050405020304" pitchFamily="18" charset="0"/>
              </a:rPr>
              <a:t>et al.</a:t>
            </a:r>
            <a:r>
              <a:rPr lang="en-GB" sz="1200" kern="100" dirty="0">
                <a:solidFill>
                  <a:srgbClr val="000000"/>
                </a:solidFill>
                <a:effectLst/>
                <a:ea typeface="Aptos" panose="020B0004020202020204" pitchFamily="34" charset="0"/>
                <a:cs typeface="Times New Roman" panose="02020603050405020304" pitchFamily="18" charset="0"/>
              </a:rPr>
              <a:t> (2020) ‘Field effects studies in the Chernobyl Exclusion Zone: Lessons to be learnt’, </a:t>
            </a:r>
            <a:r>
              <a:rPr lang="en-GB" sz="1200" i="1" kern="100" dirty="0">
                <a:solidFill>
                  <a:srgbClr val="000000"/>
                </a:solidFill>
                <a:effectLst/>
                <a:ea typeface="Aptos" panose="020B0004020202020204" pitchFamily="34" charset="0"/>
                <a:cs typeface="Times New Roman" panose="02020603050405020304" pitchFamily="18" charset="0"/>
              </a:rPr>
              <a:t>Journal of Environmental Radioactivity</a:t>
            </a:r>
            <a:r>
              <a:rPr lang="en-GB" sz="1200" kern="100" dirty="0">
                <a:solidFill>
                  <a:srgbClr val="000000"/>
                </a:solidFill>
                <a:effectLst/>
                <a:ea typeface="Aptos" panose="020B0004020202020204" pitchFamily="34" charset="0"/>
                <a:cs typeface="Times New Roman" panose="02020603050405020304" pitchFamily="18" charset="0"/>
              </a:rPr>
              <a:t>, </a:t>
            </a:r>
            <a:r>
              <a:rPr lang="en-GB" sz="1200" i="1" kern="100" dirty="0">
                <a:solidFill>
                  <a:srgbClr val="000000"/>
                </a:solidFill>
                <a:effectLst/>
                <a:ea typeface="Aptos" panose="020B0004020202020204" pitchFamily="34" charset="0"/>
                <a:cs typeface="Times New Roman" panose="02020603050405020304" pitchFamily="18" charset="0"/>
              </a:rPr>
              <a:t>211</a:t>
            </a:r>
            <a:r>
              <a:rPr lang="en-GB" sz="1200" kern="100" dirty="0">
                <a:solidFill>
                  <a:srgbClr val="000000"/>
                </a:solidFill>
                <a:effectLst/>
                <a:ea typeface="Aptos" panose="020B0004020202020204" pitchFamily="34" charset="0"/>
                <a:cs typeface="Times New Roman" panose="02020603050405020304" pitchFamily="18" charset="0"/>
              </a:rPr>
              <a:t>, p. 105893. Available at: </a:t>
            </a:r>
            <a:r>
              <a:rPr lang="en-GB" sz="1200" u="sng" kern="100" dirty="0">
                <a:solidFill>
                  <a:srgbClr val="000000"/>
                </a:solidFill>
                <a:effectLst/>
                <a:ea typeface="Aptos" panose="020B0004020202020204" pitchFamily="34" charset="0"/>
                <a:cs typeface="Times New Roman" panose="02020603050405020304" pitchFamily="18" charset="0"/>
                <a:hlinkClick r:id="rId8"/>
              </a:rPr>
              <a:t>https://doi.org/10.1016/j.jenvrad.2019.01.005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Business Insider (2019) </a:t>
            </a:r>
            <a:r>
              <a:rPr lang="en-GB" sz="1200" i="1" kern="100" dirty="0">
                <a:solidFill>
                  <a:srgbClr val="000000"/>
                </a:solidFill>
                <a:effectLst/>
                <a:ea typeface="Aptos" panose="020B0004020202020204" pitchFamily="34" charset="0"/>
                <a:cs typeface="Times New Roman" panose="02020603050405020304" pitchFamily="18" charset="0"/>
              </a:rPr>
              <a:t>For less than $100, you can tour the abandoned towns around Chernobyl. Just watch out for radioactive trees and dogs, crumbling buildings, and the occasional selfie stick. </a:t>
            </a:r>
            <a:r>
              <a:rPr lang="en-GB" sz="1200" kern="100" dirty="0">
                <a:solidFill>
                  <a:srgbClr val="000000"/>
                </a:solidFill>
                <a:effectLst/>
                <a:ea typeface="Aptos" panose="020B0004020202020204" pitchFamily="34" charset="0"/>
                <a:cs typeface="Times New Roman" panose="02020603050405020304" pitchFamily="18" charset="0"/>
              </a:rPr>
              <a:t>Available at: </a:t>
            </a:r>
            <a:r>
              <a:rPr lang="en-GB" sz="1200" u="sng" kern="100" dirty="0">
                <a:solidFill>
                  <a:srgbClr val="000000"/>
                </a:solidFill>
                <a:effectLst/>
                <a:ea typeface="Aptos" panose="020B0004020202020204" pitchFamily="34" charset="0"/>
                <a:cs typeface="Times New Roman" panose="02020603050405020304" pitchFamily="18" charset="0"/>
                <a:hlinkClick r:id="rId9"/>
              </a:rPr>
              <a:t>https://www.businessinsider.com/chernobyl-nuclear-power-plant-exclusion-zone-tourism-photos-2019-8</a:t>
            </a:r>
            <a:r>
              <a:rPr lang="en-GB" sz="1200" kern="100" dirty="0">
                <a:solidFill>
                  <a:srgbClr val="000000"/>
                </a:solidFill>
                <a:effectLst/>
                <a:ea typeface="Aptos" panose="020B0004020202020204" pitchFamily="34" charset="0"/>
                <a:cs typeface="Times New Roman" panose="02020603050405020304" pitchFamily="18" charset="0"/>
              </a:rPr>
              <a:t> (Accessed: 9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Canavan, B. (2017) ‘Narcissism normalisation: tourism influences and sustainability implications’, </a:t>
            </a:r>
            <a:r>
              <a:rPr lang="en-GB" sz="1200" i="1" kern="100" dirty="0">
                <a:solidFill>
                  <a:srgbClr val="000000"/>
                </a:solidFill>
                <a:effectLst/>
                <a:ea typeface="Aptos" panose="020B0004020202020204" pitchFamily="34" charset="0"/>
                <a:cs typeface="Times New Roman" panose="02020603050405020304" pitchFamily="18" charset="0"/>
              </a:rPr>
              <a:t>Journal of Sustainable Tourism</a:t>
            </a:r>
            <a:r>
              <a:rPr lang="en-GB" sz="1200" kern="100" dirty="0">
                <a:solidFill>
                  <a:srgbClr val="000000"/>
                </a:solidFill>
                <a:effectLst/>
                <a:ea typeface="Aptos" panose="020B0004020202020204" pitchFamily="34" charset="0"/>
                <a:cs typeface="Times New Roman" panose="02020603050405020304" pitchFamily="18" charset="0"/>
              </a:rPr>
              <a:t>, </a:t>
            </a:r>
            <a:r>
              <a:rPr lang="en-GB" sz="1200" i="1" kern="100" dirty="0">
                <a:solidFill>
                  <a:srgbClr val="000000"/>
                </a:solidFill>
                <a:effectLst/>
                <a:ea typeface="Aptos" panose="020B0004020202020204" pitchFamily="34" charset="0"/>
                <a:cs typeface="Times New Roman" panose="02020603050405020304" pitchFamily="18" charset="0"/>
              </a:rPr>
              <a:t>25</a:t>
            </a:r>
            <a:r>
              <a:rPr lang="en-GB" sz="1200" kern="100" dirty="0">
                <a:solidFill>
                  <a:srgbClr val="000000"/>
                </a:solidFill>
                <a:effectLst/>
                <a:ea typeface="Aptos" panose="020B0004020202020204" pitchFamily="34" charset="0"/>
                <a:cs typeface="Times New Roman" panose="02020603050405020304" pitchFamily="18" charset="0"/>
              </a:rPr>
              <a:t>(9), pp. 1322–1337.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10"/>
              </a:rPr>
              <a:t>https://doi.org/10.1080/09669582.2016.1263309</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CBS News (2022) </a:t>
            </a:r>
            <a:r>
              <a:rPr lang="en-GB" sz="1200" i="1" kern="100" dirty="0">
                <a:solidFill>
                  <a:srgbClr val="000000"/>
                </a:solidFill>
                <a:effectLst/>
                <a:ea typeface="Aptos" panose="020B0004020202020204" pitchFamily="34" charset="0"/>
                <a:cs typeface="Times New Roman" panose="02020603050405020304" pitchFamily="18" charset="0"/>
              </a:rPr>
              <a:t>Horrifying photos of Chernobyl and its aftermath.</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11"/>
              </a:rPr>
              <a:t>https://www.cbsnews.com/pictures/horrifying-photos-of-chernobyl-and-its-aftermath/</a:t>
            </a:r>
            <a:r>
              <a:rPr lang="en-GB" sz="1200" kern="100" dirty="0">
                <a:solidFill>
                  <a:srgbClr val="000000"/>
                </a:solidFill>
                <a:effectLst/>
                <a:ea typeface="Aptos" panose="020B0004020202020204" pitchFamily="34" charset="0"/>
                <a:cs typeface="Times New Roman" panose="02020603050405020304" pitchFamily="18" charset="0"/>
              </a:rPr>
              <a:t> (Accessed: 5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Esquire (2019) </a:t>
            </a:r>
            <a:r>
              <a:rPr lang="en-GB" sz="1200" i="1" kern="100" dirty="0">
                <a:solidFill>
                  <a:srgbClr val="000000"/>
                </a:solidFill>
                <a:effectLst/>
                <a:ea typeface="Aptos" panose="020B0004020202020204" pitchFamily="34" charset="0"/>
                <a:cs typeface="Times New Roman" panose="02020603050405020304" pitchFamily="18" charset="0"/>
              </a:rPr>
              <a:t>Inside The Booming Chernobyl Tourism Trade, Where Influencers Are Flocking. </a:t>
            </a:r>
            <a:r>
              <a:rPr lang="en-GB" sz="1200" kern="100" dirty="0">
                <a:solidFill>
                  <a:srgbClr val="000000"/>
                </a:solidFill>
                <a:effectLst/>
                <a:ea typeface="Aptos" panose="020B0004020202020204" pitchFamily="34" charset="0"/>
                <a:cs typeface="Times New Roman" panose="02020603050405020304" pitchFamily="18" charset="0"/>
              </a:rPr>
              <a:t>Available at: </a:t>
            </a:r>
            <a:r>
              <a:rPr lang="en-GB" sz="1200" u="sng" kern="100" dirty="0">
                <a:solidFill>
                  <a:srgbClr val="000000"/>
                </a:solidFill>
                <a:effectLst/>
                <a:ea typeface="Aptos" panose="020B0004020202020204" pitchFamily="34" charset="0"/>
                <a:cs typeface="Times New Roman" panose="02020603050405020304" pitchFamily="18" charset="0"/>
                <a:hlinkClick r:id="rId12"/>
              </a:rPr>
              <a:t>https://www.esquire.com/uk/culture/a27882635/chernobyl-influencers-tourism/</a:t>
            </a:r>
            <a:r>
              <a:rPr lang="en-GB" sz="1200" kern="100" dirty="0">
                <a:solidFill>
                  <a:srgbClr val="000000"/>
                </a:solidFill>
                <a:effectLst/>
                <a:ea typeface="Aptos" panose="020B0004020202020204" pitchFamily="34" charset="0"/>
                <a:cs typeface="Times New Roman" panose="02020603050405020304" pitchFamily="18" charset="0"/>
              </a:rPr>
              <a:t> (Accessed: 8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effectLst/>
                <a:ea typeface="Aptos" panose="020B0004020202020204" pitchFamily="34" charset="0"/>
                <a:cs typeface="Times New Roman" panose="02020603050405020304" pitchFamily="18" charset="0"/>
              </a:rPr>
              <a:t>Gilmore, G. (2022) </a:t>
            </a:r>
            <a:r>
              <a:rPr lang="en-GB" sz="1200" i="1" kern="100" dirty="0">
                <a:effectLst/>
                <a:ea typeface="Aptos" panose="020B0004020202020204" pitchFamily="34" charset="0"/>
                <a:cs typeface="Times New Roman" panose="02020603050405020304" pitchFamily="18" charset="0"/>
              </a:rPr>
              <a:t>Pripyat Amusement Park.</a:t>
            </a:r>
            <a:r>
              <a:rPr lang="en-GB" sz="1200" kern="100" dirty="0">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13"/>
              </a:rPr>
              <a:t>https://grahamgilmore.com/blog/2019/07/03/pripyat-amusement-park</a:t>
            </a:r>
            <a:r>
              <a:rPr lang="en-GB" sz="1200" kern="100" dirty="0">
                <a:effectLst/>
                <a:ea typeface="Aptos" panose="020B0004020202020204" pitchFamily="34" charset="0"/>
                <a:cs typeface="Times New Roman" panose="02020603050405020304" pitchFamily="18" charset="0"/>
              </a:rPr>
              <a:t> (Accessed: 4 March 2025).</a:t>
            </a:r>
          </a:p>
        </p:txBody>
      </p:sp>
    </p:spTree>
    <p:extLst>
      <p:ext uri="{BB962C8B-B14F-4D97-AF65-F5344CB8AC3E}">
        <p14:creationId xmlns:p14="http://schemas.microsoft.com/office/powerpoint/2010/main" val="19691145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AC39DCA-F83E-97CD-436E-51F988E5E882}"/>
              </a:ext>
            </a:extLst>
          </p:cNvPr>
          <p:cNvSpPr txBox="1"/>
          <p:nvPr/>
        </p:nvSpPr>
        <p:spPr>
          <a:xfrm>
            <a:off x="1" y="0"/>
            <a:ext cx="12191999" cy="7055136"/>
          </a:xfrm>
          <a:prstGeom prst="rect">
            <a:avLst/>
          </a:prstGeom>
          <a:noFill/>
        </p:spPr>
        <p:txBody>
          <a:bodyPr wrap="square">
            <a:spAutoFit/>
          </a:bodyPr>
          <a:lstStyle/>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Global News (2016) </a:t>
            </a:r>
            <a:r>
              <a:rPr lang="en-GB" sz="1200" i="1" kern="100" dirty="0">
                <a:solidFill>
                  <a:srgbClr val="000000"/>
                </a:solidFill>
                <a:effectLst/>
                <a:ea typeface="Aptos" panose="020B0004020202020204" pitchFamily="34" charset="0"/>
                <a:cs typeface="Times New Roman" panose="02020603050405020304" pitchFamily="18" charset="0"/>
              </a:rPr>
              <a:t>Chernobyl 30 years later: One man’s journey into ‘apocalyptic’ city (in photos).</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2"/>
              </a:rPr>
              <a:t>https://globalnews.ca/news/2651522/chernobyl-30-years-later-one-mans-journey-into-apocalyptic-city-in-photos/</a:t>
            </a:r>
            <a:r>
              <a:rPr lang="en-GB" sz="1200" kern="100" dirty="0">
                <a:solidFill>
                  <a:srgbClr val="000000"/>
                </a:solidFill>
                <a:effectLst/>
                <a:ea typeface="Aptos" panose="020B0004020202020204" pitchFamily="34" charset="0"/>
                <a:cs typeface="Times New Roman" panose="02020603050405020304" pitchFamily="18" charset="0"/>
              </a:rPr>
              <a:t> (Accessed: 5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IAEA (2024) </a:t>
            </a:r>
            <a:r>
              <a:rPr lang="en-GB" sz="1200" i="1" kern="100" dirty="0">
                <a:solidFill>
                  <a:srgbClr val="000000"/>
                </a:solidFill>
                <a:effectLst/>
                <a:ea typeface="Aptos" panose="020B0004020202020204" pitchFamily="34" charset="0"/>
                <a:cs typeface="Times New Roman" panose="02020603050405020304" pitchFamily="18" charset="0"/>
              </a:rPr>
              <a:t>Frequently asked Chernobyl questions</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3"/>
              </a:rPr>
              <a:t>https://www.iaea.org/newscenter/focus/chernobyl/faqs</a:t>
            </a:r>
            <a:r>
              <a:rPr lang="en-GB" sz="1200" kern="100" dirty="0">
                <a:solidFill>
                  <a:srgbClr val="000000"/>
                </a:solidFill>
                <a:effectLst/>
                <a:ea typeface="Aptos" panose="020B0004020202020204" pitchFamily="34" charset="0"/>
                <a:cs typeface="Times New Roman" panose="02020603050405020304" pitchFamily="18" charset="0"/>
              </a:rPr>
              <a:t> (Accessed: 5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i="1" kern="100" dirty="0">
                <a:solidFill>
                  <a:srgbClr val="000000"/>
                </a:solidFill>
                <a:effectLst/>
                <a:ea typeface="Aptos" panose="020B0004020202020204" pitchFamily="34" charset="0"/>
                <a:cs typeface="Times New Roman" panose="02020603050405020304" pitchFamily="18" charset="0"/>
              </a:rPr>
              <a:t>Independent </a:t>
            </a:r>
            <a:r>
              <a:rPr lang="en-GB" sz="1200" kern="100" dirty="0">
                <a:solidFill>
                  <a:srgbClr val="000000"/>
                </a:solidFill>
                <a:effectLst/>
                <a:ea typeface="Aptos" panose="020B0004020202020204" pitchFamily="34" charset="0"/>
                <a:cs typeface="Times New Roman" panose="02020603050405020304" pitchFamily="18" charset="0"/>
              </a:rPr>
              <a:t>(2019) </a:t>
            </a:r>
            <a:r>
              <a:rPr lang="en-GB" sz="1200" i="1" kern="100" dirty="0">
                <a:solidFill>
                  <a:srgbClr val="000000"/>
                </a:solidFill>
                <a:effectLst/>
                <a:ea typeface="Aptos" panose="020B0004020202020204" pitchFamily="34" charset="0"/>
                <a:cs typeface="Times New Roman" panose="02020603050405020304" pitchFamily="18" charset="0"/>
              </a:rPr>
              <a:t>Instagram users come under fire for sharing irreverent Chernobyl selfies.</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000000"/>
                </a:solidFill>
                <a:effectLst/>
                <a:ea typeface="Aptos" panose="020B0004020202020204" pitchFamily="34" charset="0"/>
                <a:cs typeface="Times New Roman" panose="02020603050405020304" pitchFamily="18" charset="0"/>
                <a:hlinkClick r:id="rId4"/>
              </a:rPr>
              <a:t>https://www.independent.co.uk/travel/news-and-advice/chernobyl-selfies-influencer-instagram-posts-pictures-ukraine-hbo-series-a8953456.html?utm_source=chatgpt.com</a:t>
            </a:r>
            <a:r>
              <a:rPr lang="en-GB" sz="1200" kern="100" dirty="0">
                <a:solidFill>
                  <a:srgbClr val="000000"/>
                </a:solidFill>
                <a:effectLst/>
                <a:ea typeface="Aptos" panose="020B0004020202020204" pitchFamily="34" charset="0"/>
                <a:cs typeface="Times New Roman" panose="02020603050405020304" pitchFamily="18" charset="0"/>
              </a:rPr>
              <a:t> (Accessed: 8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i="1" kern="100" dirty="0">
                <a:solidFill>
                  <a:srgbClr val="000000"/>
                </a:solidFill>
                <a:effectLst/>
                <a:ea typeface="Aptos" panose="020B0004020202020204" pitchFamily="34" charset="0"/>
                <a:cs typeface="Times New Roman" panose="02020603050405020304" pitchFamily="18" charset="0"/>
              </a:rPr>
              <a:t>Independent</a:t>
            </a:r>
            <a:r>
              <a:rPr lang="en-GB" sz="1200" kern="100" dirty="0">
                <a:solidFill>
                  <a:srgbClr val="000000"/>
                </a:solidFill>
                <a:effectLst/>
                <a:ea typeface="Aptos" panose="020B0004020202020204" pitchFamily="34" charset="0"/>
                <a:cs typeface="Times New Roman" panose="02020603050405020304" pitchFamily="18" charset="0"/>
              </a:rPr>
              <a:t> (2025) </a:t>
            </a:r>
            <a:r>
              <a:rPr lang="en-GB" sz="1200" i="1" kern="100" dirty="0">
                <a:solidFill>
                  <a:srgbClr val="000000"/>
                </a:solidFill>
                <a:effectLst/>
                <a:ea typeface="Aptos" panose="020B0004020202020204" pitchFamily="34" charset="0"/>
                <a:cs typeface="Times New Roman" panose="02020603050405020304" pitchFamily="18" charset="0"/>
              </a:rPr>
              <a:t>What is ‘dark tourism’? Why tourists visit destinations with tragic histories. </a:t>
            </a:r>
            <a:r>
              <a:rPr lang="en-GB" sz="1200" kern="100" dirty="0">
                <a:solidFill>
                  <a:srgbClr val="000000"/>
                </a:solidFill>
                <a:effectLst/>
                <a:ea typeface="Aptos" panose="020B0004020202020204" pitchFamily="34" charset="0"/>
                <a:cs typeface="Times New Roman" panose="02020603050405020304" pitchFamily="18" charset="0"/>
              </a:rPr>
              <a:t>Available at: </a:t>
            </a:r>
            <a:r>
              <a:rPr lang="en-GB" sz="1200" u="sng" kern="100" dirty="0">
                <a:solidFill>
                  <a:srgbClr val="467886"/>
                </a:solidFill>
                <a:effectLst/>
                <a:ea typeface="Aptos" panose="020B0004020202020204" pitchFamily="34" charset="0"/>
                <a:cs typeface="Times New Roman" panose="02020603050405020304" pitchFamily="18" charset="0"/>
                <a:hlinkClick r:id="rId5"/>
              </a:rPr>
              <a:t>https://www.independent.co.uk/travel/inspiration/dark-tourism-destinations-tragic-histories-b2703410.html</a:t>
            </a:r>
            <a:r>
              <a:rPr lang="en-GB" sz="1200" kern="100" dirty="0">
                <a:solidFill>
                  <a:srgbClr val="000000"/>
                </a:solidFill>
                <a:effectLst/>
                <a:ea typeface="Aptos" panose="020B0004020202020204" pitchFamily="34" charset="0"/>
                <a:cs typeface="Times New Roman" panose="02020603050405020304" pitchFamily="18" charset="0"/>
              </a:rPr>
              <a:t> (Accessed: 5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Laaksonen, S. H., &amp; Varga, P. (2024) ‘Assessing the impact of selfie-taking tourists on local tour guides in the Chernobyl Exclusion Zone: a </a:t>
            </a:r>
            <a:r>
              <a:rPr lang="en-GB" sz="1200" kern="100" dirty="0" err="1">
                <a:solidFill>
                  <a:srgbClr val="000000"/>
                </a:solidFill>
                <a:effectLst/>
                <a:ea typeface="Aptos" panose="020B0004020202020204" pitchFamily="34" charset="0"/>
                <a:cs typeface="Times New Roman" panose="02020603050405020304" pitchFamily="18" charset="0"/>
              </a:rPr>
              <a:t>netnographic</a:t>
            </a:r>
            <a:r>
              <a:rPr lang="en-GB" sz="1200" kern="100" dirty="0">
                <a:solidFill>
                  <a:srgbClr val="000000"/>
                </a:solidFill>
                <a:effectLst/>
                <a:ea typeface="Aptos" panose="020B0004020202020204" pitchFamily="34" charset="0"/>
                <a:cs typeface="Times New Roman" panose="02020603050405020304" pitchFamily="18" charset="0"/>
              </a:rPr>
              <a:t> analysis of a dark tourism location’, </a:t>
            </a:r>
            <a:r>
              <a:rPr lang="en-GB" sz="1200" i="1" kern="100" dirty="0">
                <a:solidFill>
                  <a:srgbClr val="000000"/>
                </a:solidFill>
                <a:effectLst/>
                <a:ea typeface="Aptos" panose="020B0004020202020204" pitchFamily="34" charset="0"/>
                <a:cs typeface="Times New Roman" panose="02020603050405020304" pitchFamily="18" charset="0"/>
              </a:rPr>
              <a:t>Journal of Heritage Tourism</a:t>
            </a:r>
            <a:r>
              <a:rPr lang="en-GB" sz="1200" kern="100" dirty="0">
                <a:solidFill>
                  <a:srgbClr val="000000"/>
                </a:solidFill>
                <a:effectLst/>
                <a:ea typeface="Aptos" panose="020B0004020202020204" pitchFamily="34" charset="0"/>
                <a:cs typeface="Times New Roman" panose="02020603050405020304" pitchFamily="18" charset="0"/>
              </a:rPr>
              <a:t>, </a:t>
            </a:r>
            <a:r>
              <a:rPr lang="en-GB" sz="1200" i="1" kern="100" dirty="0">
                <a:solidFill>
                  <a:srgbClr val="000000"/>
                </a:solidFill>
                <a:effectLst/>
                <a:ea typeface="Aptos" panose="020B0004020202020204" pitchFamily="34" charset="0"/>
                <a:cs typeface="Times New Roman" panose="02020603050405020304" pitchFamily="18" charset="0"/>
              </a:rPr>
              <a:t>19</a:t>
            </a:r>
            <a:r>
              <a:rPr lang="en-GB" sz="1200" kern="100" dirty="0">
                <a:solidFill>
                  <a:srgbClr val="000000"/>
                </a:solidFill>
                <a:effectLst/>
                <a:ea typeface="Aptos" panose="020B0004020202020204" pitchFamily="34" charset="0"/>
                <a:cs typeface="Times New Roman" panose="02020603050405020304" pitchFamily="18" charset="0"/>
              </a:rPr>
              <a:t>(3), pp. 331–346.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6"/>
              </a:rPr>
              <a:t>https://doi.org/10.1080/1743873X.2023.2292147</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Lock, S. (2019) </a:t>
            </a:r>
            <a:r>
              <a:rPr lang="en-GB" sz="1200" i="1" kern="100" dirty="0">
                <a:solidFill>
                  <a:srgbClr val="000000"/>
                </a:solidFill>
                <a:effectLst/>
                <a:ea typeface="Aptos" panose="020B0004020202020204" pitchFamily="34" charset="0"/>
                <a:cs typeface="Times New Roman" panose="02020603050405020304" pitchFamily="18" charset="0"/>
              </a:rPr>
              <a:t>Instagram influencers slammed for taking sick sexy selfies in Chernobyl nuclear death zone in desperate bid for ‘likes’. </a:t>
            </a:r>
            <a:r>
              <a:rPr lang="en-GB" sz="1200" kern="100" dirty="0">
                <a:solidFill>
                  <a:srgbClr val="000000"/>
                </a:solidFill>
                <a:effectLst/>
                <a:ea typeface="Aptos" panose="020B0004020202020204" pitchFamily="34" charset="0"/>
                <a:cs typeface="Times New Roman" panose="02020603050405020304" pitchFamily="18" charset="0"/>
              </a:rPr>
              <a:t>Available at: </a:t>
            </a:r>
            <a:r>
              <a:rPr lang="en-GB" sz="1200" u="sng" kern="100" dirty="0">
                <a:solidFill>
                  <a:srgbClr val="000000"/>
                </a:solidFill>
                <a:effectLst/>
                <a:ea typeface="Aptos" panose="020B0004020202020204" pitchFamily="34" charset="0"/>
                <a:cs typeface="Times New Roman" panose="02020603050405020304" pitchFamily="18" charset="0"/>
                <a:hlinkClick r:id="rId7"/>
              </a:rPr>
              <a:t>https://www.thesun.co.uk/news/9276402/chernobyl-instagram-influencer-selfies-nuclear-zone/</a:t>
            </a:r>
            <a:r>
              <a:rPr lang="en-GB" sz="1200" kern="100" dirty="0">
                <a:solidFill>
                  <a:srgbClr val="000000"/>
                </a:solidFill>
                <a:effectLst/>
                <a:ea typeface="Aptos" panose="020B0004020202020204" pitchFamily="34" charset="0"/>
                <a:cs typeface="Times New Roman" panose="02020603050405020304" pitchFamily="18" charset="0"/>
              </a:rPr>
              <a:t> (Accessed: 8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i="1" kern="100" dirty="0">
                <a:solidFill>
                  <a:srgbClr val="000000"/>
                </a:solidFill>
                <a:effectLst/>
                <a:ea typeface="Aptos" panose="020B0004020202020204" pitchFamily="34" charset="0"/>
                <a:cs typeface="Times New Roman" panose="02020603050405020304" pitchFamily="18" charset="0"/>
              </a:rPr>
              <a:t>Manchester Evening News</a:t>
            </a:r>
            <a:r>
              <a:rPr lang="en-GB" sz="1200" kern="100" dirty="0">
                <a:solidFill>
                  <a:srgbClr val="000000"/>
                </a:solidFill>
                <a:effectLst/>
                <a:ea typeface="Aptos" panose="020B0004020202020204" pitchFamily="34" charset="0"/>
                <a:cs typeface="Times New Roman" panose="02020603050405020304" pitchFamily="18" charset="0"/>
              </a:rPr>
              <a:t> (2019) </a:t>
            </a:r>
            <a:r>
              <a:rPr lang="en-GB" sz="1200" i="1" kern="100" dirty="0">
                <a:solidFill>
                  <a:srgbClr val="000000"/>
                </a:solidFill>
                <a:effectLst/>
                <a:ea typeface="Aptos" panose="020B0004020202020204" pitchFamily="34" charset="0"/>
                <a:cs typeface="Times New Roman" panose="02020603050405020304" pitchFamily="18" charset="0"/>
              </a:rPr>
              <a:t>Instagram influencers criticised over 'disrespectful' Chernobyl selfies. </a:t>
            </a:r>
            <a:r>
              <a:rPr lang="en-GB" sz="1200" kern="100" dirty="0">
                <a:solidFill>
                  <a:srgbClr val="000000"/>
                </a:solidFill>
                <a:effectLst/>
                <a:ea typeface="Aptos" panose="020B0004020202020204" pitchFamily="34" charset="0"/>
                <a:cs typeface="Times New Roman" panose="02020603050405020304" pitchFamily="18" charset="0"/>
              </a:rPr>
              <a:t>Available at: </a:t>
            </a:r>
            <a:r>
              <a:rPr lang="en-GB" sz="1200" u="sng" kern="100" dirty="0">
                <a:solidFill>
                  <a:srgbClr val="000000"/>
                </a:solidFill>
                <a:effectLst/>
                <a:ea typeface="Aptos" panose="020B0004020202020204" pitchFamily="34" charset="0"/>
                <a:cs typeface="Times New Roman" panose="02020603050405020304" pitchFamily="18" charset="0"/>
                <a:hlinkClick r:id="rId8"/>
              </a:rPr>
              <a:t>https://www.manchestereveningnews.co.uk/news/tv/chernobyl-social-media-influencers-visitors-16424347</a:t>
            </a:r>
            <a:r>
              <a:rPr lang="en-GB" sz="1200" kern="100" dirty="0">
                <a:solidFill>
                  <a:srgbClr val="000000"/>
                </a:solidFill>
                <a:effectLst/>
                <a:ea typeface="Aptos" panose="020B0004020202020204" pitchFamily="34" charset="0"/>
                <a:cs typeface="Times New Roman" panose="02020603050405020304" pitchFamily="18" charset="0"/>
              </a:rPr>
              <a:t> (Accessed: 8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i="1" kern="100" dirty="0">
                <a:solidFill>
                  <a:srgbClr val="000000"/>
                </a:solidFill>
                <a:effectLst/>
                <a:ea typeface="Aptos" panose="020B0004020202020204" pitchFamily="34" charset="0"/>
                <a:cs typeface="Times New Roman" panose="02020603050405020304" pitchFamily="18" charset="0"/>
              </a:rPr>
              <a:t>New York Times</a:t>
            </a:r>
            <a:r>
              <a:rPr lang="en-GB" sz="1200" kern="100" dirty="0">
                <a:solidFill>
                  <a:srgbClr val="000000"/>
                </a:solidFill>
                <a:effectLst/>
                <a:ea typeface="Aptos" panose="020B0004020202020204" pitchFamily="34" charset="0"/>
                <a:cs typeface="Times New Roman" panose="02020603050405020304" pitchFamily="18" charset="0"/>
              </a:rPr>
              <a:t> (2025) </a:t>
            </a:r>
            <a:r>
              <a:rPr lang="en-GB" sz="1200" i="1" kern="100" dirty="0">
                <a:solidFill>
                  <a:srgbClr val="000000"/>
                </a:solidFill>
                <a:effectLst/>
                <a:ea typeface="Aptos" panose="020B0004020202020204" pitchFamily="34" charset="0"/>
                <a:cs typeface="Times New Roman" panose="02020603050405020304" pitchFamily="18" charset="0"/>
              </a:rPr>
              <a:t>High above Chernobyl, workers grapple with ice, fire and nuclear fears. </a:t>
            </a:r>
            <a:r>
              <a:rPr lang="en-GB" sz="1200" kern="100" dirty="0">
                <a:solidFill>
                  <a:srgbClr val="000000"/>
                </a:solidFill>
                <a:effectLst/>
                <a:ea typeface="Aptos" panose="020B0004020202020204" pitchFamily="34" charset="0"/>
                <a:cs typeface="Times New Roman" panose="02020603050405020304" pitchFamily="18" charset="0"/>
              </a:rPr>
              <a:t>Available at: </a:t>
            </a:r>
            <a:r>
              <a:rPr lang="en-GB" sz="1200" u="sng" kern="100" dirty="0">
                <a:solidFill>
                  <a:srgbClr val="467886"/>
                </a:solidFill>
                <a:effectLst/>
                <a:ea typeface="Aptos" panose="020B0004020202020204" pitchFamily="34" charset="0"/>
                <a:cs typeface="Times New Roman" panose="02020603050405020304" pitchFamily="18" charset="0"/>
                <a:hlinkClick r:id="rId9"/>
              </a:rPr>
              <a:t>https://www.nytimes.com/2025/02/14/world/europe/chernobyl-drone-blast-scene.html</a:t>
            </a:r>
            <a:r>
              <a:rPr lang="en-GB" sz="1200" kern="100" dirty="0">
                <a:solidFill>
                  <a:srgbClr val="000000"/>
                </a:solidFill>
                <a:effectLst/>
                <a:ea typeface="Aptos" panose="020B0004020202020204" pitchFamily="34" charset="0"/>
                <a:cs typeface="Times New Roman" panose="02020603050405020304" pitchFamily="18" charset="0"/>
              </a:rPr>
              <a:t> (Accessed: 6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News.com.au (2019) </a:t>
            </a:r>
            <a:r>
              <a:rPr lang="en-GB" sz="1200" i="1" kern="100" dirty="0">
                <a:solidFill>
                  <a:srgbClr val="000000"/>
                </a:solidFill>
                <a:effectLst/>
                <a:ea typeface="Aptos" panose="020B0004020202020204" pitchFamily="34" charset="0"/>
                <a:cs typeface="Times New Roman" panose="02020603050405020304" pitchFamily="18" charset="0"/>
              </a:rPr>
              <a:t>Instagram influencers slammed for taking sexy Hazmat selfies in Chernobyl nuclear death zone.</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10"/>
              </a:rPr>
              <a:t>https://www.news.com.au/lifestyle/real-life/instagram-influencers-slammed-for-taking-sexy-hazmat-selfies-in-chernobyl-nuclear-death-zone/news-story/b1f7a683f538da4463bfef75bd2304e1</a:t>
            </a:r>
            <a:r>
              <a:rPr lang="en-GB" sz="1200" kern="100" dirty="0">
                <a:solidFill>
                  <a:srgbClr val="000000"/>
                </a:solidFill>
                <a:effectLst/>
                <a:ea typeface="Aptos" panose="020B0004020202020204" pitchFamily="34" charset="0"/>
                <a:cs typeface="Times New Roman" panose="02020603050405020304" pitchFamily="18" charset="0"/>
              </a:rPr>
              <a:t> (Accessed: 6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O’Keeffe, D. and Burrows, T. (n.d.) </a:t>
            </a:r>
            <a:r>
              <a:rPr lang="en-GB" sz="1200" i="1" kern="100" dirty="0">
                <a:solidFill>
                  <a:srgbClr val="000000"/>
                </a:solidFill>
                <a:effectLst/>
                <a:ea typeface="Aptos" panose="020B0004020202020204" pitchFamily="34" charset="0"/>
                <a:cs typeface="Times New Roman" panose="02020603050405020304" pitchFamily="18" charset="0"/>
              </a:rPr>
              <a:t>Chernobyl – 35 years on.</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11"/>
              </a:rPr>
              <a:t>https://www.bbc.co.uk/news/extra/yhc2px09n2/newsround-chernobyl-anniversary-disaster#:~:text=Many%20parts%20of%20the%20UK,10%20years%20after%20the%20accident</a:t>
            </a:r>
            <a:r>
              <a:rPr lang="en-GB" sz="1200" kern="100" dirty="0">
                <a:solidFill>
                  <a:srgbClr val="000000"/>
                </a:solidFill>
                <a:effectLst/>
                <a:ea typeface="Aptos" panose="020B0004020202020204" pitchFamily="34" charset="0"/>
                <a:cs typeface="Times New Roman" panose="02020603050405020304" pitchFamily="18" charset="0"/>
              </a:rPr>
              <a:t> (Accessed: 8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Reuters (2019) </a:t>
            </a:r>
            <a:r>
              <a:rPr lang="en-GB" sz="1200" i="1" kern="100" dirty="0">
                <a:solidFill>
                  <a:srgbClr val="000000"/>
                </a:solidFill>
                <a:effectLst/>
                <a:ea typeface="Aptos" panose="020B0004020202020204" pitchFamily="34" charset="0"/>
                <a:cs typeface="Times New Roman" panose="02020603050405020304" pitchFamily="18" charset="0"/>
              </a:rPr>
              <a:t>HBO show success drives Chernobyl tourism boom.</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12"/>
              </a:rPr>
              <a:t>https://www.reuters.com/article/world/hbo-show-success-drives-chernobyl-tourism-boom-idUSKCN1T51OF/#:~:text=CHERNOBYL%2C%20Ukraine%20(Reuters)%20%2D,that%20neighbours%20it%20for%20themselves</a:t>
            </a:r>
            <a:r>
              <a:rPr lang="en-GB" sz="1200" kern="100" dirty="0">
                <a:solidFill>
                  <a:srgbClr val="000000"/>
                </a:solidFill>
                <a:effectLst/>
                <a:ea typeface="Aptos" panose="020B0004020202020204" pitchFamily="34" charset="0"/>
                <a:cs typeface="Times New Roman" panose="02020603050405020304" pitchFamily="18" charset="0"/>
              </a:rPr>
              <a:t> (Accessed: 5 March 2025).</a:t>
            </a:r>
          </a:p>
          <a:p>
            <a:pPr>
              <a:lnSpc>
                <a:spcPct val="107000"/>
              </a:lnSpc>
              <a:spcAft>
                <a:spcPts val="800"/>
              </a:spcAft>
            </a:pPr>
            <a:r>
              <a:rPr lang="en-GB" sz="1200" kern="100" dirty="0" err="1">
                <a:solidFill>
                  <a:srgbClr val="000000"/>
                </a:solidFill>
                <a:effectLst/>
                <a:ea typeface="Aptos" panose="020B0004020202020204" pitchFamily="34" charset="0"/>
                <a:cs typeface="Times New Roman" panose="02020603050405020304" pitchFamily="18" charset="0"/>
              </a:rPr>
              <a:t>Sorokowski</a:t>
            </a:r>
            <a:r>
              <a:rPr lang="en-GB" sz="1200" kern="100" dirty="0">
                <a:solidFill>
                  <a:srgbClr val="000000"/>
                </a:solidFill>
                <a:effectLst/>
                <a:ea typeface="Aptos" panose="020B0004020202020204" pitchFamily="34" charset="0"/>
                <a:cs typeface="Times New Roman" panose="02020603050405020304" pitchFamily="18" charset="0"/>
              </a:rPr>
              <a:t>, P. </a:t>
            </a:r>
            <a:r>
              <a:rPr lang="en-GB" sz="1200" i="1" kern="100" dirty="0">
                <a:solidFill>
                  <a:srgbClr val="000000"/>
                </a:solidFill>
                <a:effectLst/>
                <a:ea typeface="Aptos" panose="020B0004020202020204" pitchFamily="34" charset="0"/>
                <a:cs typeface="Times New Roman" panose="02020603050405020304" pitchFamily="18" charset="0"/>
              </a:rPr>
              <a:t>et al.</a:t>
            </a:r>
            <a:r>
              <a:rPr lang="en-GB" sz="1200" kern="100" dirty="0">
                <a:solidFill>
                  <a:srgbClr val="000000"/>
                </a:solidFill>
                <a:effectLst/>
                <a:ea typeface="Aptos" panose="020B0004020202020204" pitchFamily="34" charset="0"/>
                <a:cs typeface="Times New Roman" panose="02020603050405020304" pitchFamily="18" charset="0"/>
              </a:rPr>
              <a:t> (2015) ‘Selfie posting </a:t>
            </a:r>
            <a:r>
              <a:rPr lang="en-GB" sz="1200" kern="100" dirty="0" err="1">
                <a:solidFill>
                  <a:srgbClr val="000000"/>
                </a:solidFill>
                <a:effectLst/>
                <a:ea typeface="Aptos" panose="020B0004020202020204" pitchFamily="34" charset="0"/>
                <a:cs typeface="Times New Roman" panose="02020603050405020304" pitchFamily="18" charset="0"/>
              </a:rPr>
              <a:t>behaviors</a:t>
            </a:r>
            <a:r>
              <a:rPr lang="en-GB" sz="1200" kern="100" dirty="0">
                <a:solidFill>
                  <a:srgbClr val="000000"/>
                </a:solidFill>
                <a:effectLst/>
                <a:ea typeface="Aptos" panose="020B0004020202020204" pitchFamily="34" charset="0"/>
                <a:cs typeface="Times New Roman" panose="02020603050405020304" pitchFamily="18" charset="0"/>
              </a:rPr>
              <a:t> are associated with narcissism among men’, </a:t>
            </a:r>
            <a:r>
              <a:rPr lang="en-GB" sz="1200" i="1" kern="100" dirty="0">
                <a:solidFill>
                  <a:srgbClr val="000000"/>
                </a:solidFill>
                <a:effectLst/>
                <a:ea typeface="Aptos" panose="020B0004020202020204" pitchFamily="34" charset="0"/>
                <a:cs typeface="Times New Roman" panose="02020603050405020304" pitchFamily="18" charset="0"/>
              </a:rPr>
              <a:t>Personality and Individual Differences</a:t>
            </a:r>
            <a:r>
              <a:rPr lang="en-GB" sz="1200" kern="100" dirty="0">
                <a:solidFill>
                  <a:srgbClr val="000000"/>
                </a:solidFill>
                <a:effectLst/>
                <a:ea typeface="Aptos" panose="020B0004020202020204" pitchFamily="34" charset="0"/>
                <a:cs typeface="Times New Roman" panose="02020603050405020304" pitchFamily="18" charset="0"/>
              </a:rPr>
              <a:t>, </a:t>
            </a:r>
            <a:r>
              <a:rPr lang="en-GB" sz="1200" i="1" kern="100" dirty="0">
                <a:solidFill>
                  <a:srgbClr val="000000"/>
                </a:solidFill>
                <a:effectLst/>
                <a:ea typeface="Aptos" panose="020B0004020202020204" pitchFamily="34" charset="0"/>
                <a:cs typeface="Times New Roman" panose="02020603050405020304" pitchFamily="18" charset="0"/>
              </a:rPr>
              <a:t>85</a:t>
            </a:r>
            <a:r>
              <a:rPr lang="en-GB" sz="1200" kern="100" dirty="0">
                <a:solidFill>
                  <a:srgbClr val="000000"/>
                </a:solidFill>
                <a:effectLst/>
                <a:ea typeface="Aptos" panose="020B0004020202020204" pitchFamily="34" charset="0"/>
                <a:cs typeface="Times New Roman" panose="02020603050405020304" pitchFamily="18" charset="0"/>
              </a:rPr>
              <a:t>, pp. 123–127. Available at: </a:t>
            </a:r>
            <a:r>
              <a:rPr lang="en-GB" sz="1200" u="sng" kern="100" dirty="0">
                <a:solidFill>
                  <a:srgbClr val="000000"/>
                </a:solidFill>
                <a:effectLst/>
                <a:ea typeface="Aptos" panose="020B0004020202020204" pitchFamily="34" charset="0"/>
                <a:cs typeface="Times New Roman" panose="02020603050405020304" pitchFamily="18" charset="0"/>
                <a:hlinkClick r:id="rId13"/>
              </a:rPr>
              <a:t>https://doi.org/10.1016/j.paid.2015.05.004</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tabLst>
                <a:tab pos="4410710" algn="l"/>
              </a:tabLst>
            </a:pPr>
            <a:r>
              <a:rPr lang="en-GB" sz="1200" kern="100" dirty="0">
                <a:solidFill>
                  <a:srgbClr val="000000"/>
                </a:solidFill>
                <a:effectLst/>
                <a:ea typeface="Aptos" panose="020B0004020202020204" pitchFamily="34" charset="0"/>
                <a:cs typeface="Times New Roman" panose="02020603050405020304" pitchFamily="18" charset="0"/>
              </a:rPr>
              <a:t>Statistica (2025) </a:t>
            </a:r>
            <a:r>
              <a:rPr lang="en-GB" sz="1200" i="1" kern="100" dirty="0">
                <a:solidFill>
                  <a:srgbClr val="000000"/>
                </a:solidFill>
                <a:effectLst/>
                <a:ea typeface="Aptos" panose="020B0004020202020204" pitchFamily="34" charset="0"/>
                <a:cs typeface="Times New Roman" panose="02020603050405020304" pitchFamily="18" charset="0"/>
              </a:rPr>
              <a:t>Number of tourists visiting the Chernobyl Exclusion Zone in Ukraine from 2017 to 2021. </a:t>
            </a:r>
            <a:r>
              <a:rPr lang="en-GB" sz="1200" kern="100" dirty="0">
                <a:solidFill>
                  <a:srgbClr val="000000"/>
                </a:solidFill>
                <a:effectLst/>
                <a:ea typeface="Aptos" panose="020B0004020202020204" pitchFamily="34" charset="0"/>
                <a:cs typeface="Times New Roman" panose="02020603050405020304" pitchFamily="18" charset="0"/>
              </a:rPr>
              <a:t>Available at: </a:t>
            </a:r>
            <a:r>
              <a:rPr lang="en-GB" sz="1200" u="sng" kern="100" dirty="0">
                <a:solidFill>
                  <a:srgbClr val="000000"/>
                </a:solidFill>
                <a:effectLst/>
                <a:ea typeface="Aptos" panose="020B0004020202020204" pitchFamily="34" charset="0"/>
                <a:cs typeface="Times New Roman" panose="02020603050405020304" pitchFamily="18" charset="0"/>
                <a:hlinkClick r:id="rId14"/>
              </a:rPr>
              <a:t>https://www.statista.com/statistics/1231428/number-of-tourists-in-chernobyl-exclusion-zone/</a:t>
            </a:r>
            <a:r>
              <a:rPr lang="en-GB" sz="1200" kern="100" dirty="0">
                <a:solidFill>
                  <a:srgbClr val="000000"/>
                </a:solidFill>
                <a:effectLst/>
                <a:ea typeface="Aptos" panose="020B0004020202020204" pitchFamily="34" charset="0"/>
                <a:cs typeface="Times New Roman" panose="02020603050405020304" pitchFamily="18" charset="0"/>
              </a:rPr>
              <a:t> (Accessed: 8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err="1">
                <a:solidFill>
                  <a:srgbClr val="000000"/>
                </a:solidFill>
                <a:effectLst/>
                <a:ea typeface="Aptos" panose="020B0004020202020204" pitchFamily="34" charset="0"/>
                <a:cs typeface="Times New Roman" panose="02020603050405020304" pitchFamily="18" charset="0"/>
              </a:rPr>
              <a:t>Teodoriu</a:t>
            </a:r>
            <a:r>
              <a:rPr lang="en-GB" sz="1200" kern="100" dirty="0">
                <a:solidFill>
                  <a:srgbClr val="000000"/>
                </a:solidFill>
                <a:effectLst/>
                <a:ea typeface="Aptos" panose="020B0004020202020204" pitchFamily="34" charset="0"/>
                <a:cs typeface="Times New Roman" panose="02020603050405020304" pitchFamily="18" charset="0"/>
              </a:rPr>
              <a:t>, L. </a:t>
            </a:r>
            <a:r>
              <a:rPr lang="en-GB" sz="1200" i="1" kern="100" dirty="0">
                <a:solidFill>
                  <a:srgbClr val="000000"/>
                </a:solidFill>
                <a:effectLst/>
                <a:ea typeface="Aptos" panose="020B0004020202020204" pitchFamily="34" charset="0"/>
                <a:cs typeface="Times New Roman" panose="02020603050405020304" pitchFamily="18" charset="0"/>
              </a:rPr>
              <a:t>et al.</a:t>
            </a:r>
            <a:r>
              <a:rPr lang="en-GB" sz="1200" kern="100" dirty="0">
                <a:solidFill>
                  <a:srgbClr val="000000"/>
                </a:solidFill>
                <a:effectLst/>
                <a:ea typeface="Aptos" panose="020B0004020202020204" pitchFamily="34" charset="0"/>
                <a:cs typeface="Times New Roman" panose="02020603050405020304" pitchFamily="18" charset="0"/>
              </a:rPr>
              <a:t> (2021) ‘Updated Incidence of Thyroid Cancer in the North East Region of Romania after 35 Years of Chernobyl Fallout. Is There a Link between?’, </a:t>
            </a:r>
            <a:r>
              <a:rPr lang="en-GB" sz="1200" i="1" kern="100" dirty="0">
                <a:solidFill>
                  <a:srgbClr val="000000"/>
                </a:solidFill>
                <a:effectLst/>
                <a:ea typeface="Aptos" panose="020B0004020202020204" pitchFamily="34" charset="0"/>
                <a:cs typeface="Times New Roman" panose="02020603050405020304" pitchFamily="18" charset="0"/>
              </a:rPr>
              <a:t>Diagnostics</a:t>
            </a:r>
            <a:r>
              <a:rPr lang="en-GB" sz="1200" kern="100" dirty="0">
                <a:solidFill>
                  <a:srgbClr val="000000"/>
                </a:solidFill>
                <a:effectLst/>
                <a:ea typeface="Aptos" panose="020B0004020202020204" pitchFamily="34" charset="0"/>
                <a:cs typeface="Times New Roman" panose="02020603050405020304" pitchFamily="18" charset="0"/>
              </a:rPr>
              <a:t>, </a:t>
            </a:r>
            <a:r>
              <a:rPr lang="en-GB" sz="1200" i="1" kern="100" dirty="0">
                <a:solidFill>
                  <a:srgbClr val="000000"/>
                </a:solidFill>
                <a:effectLst/>
                <a:ea typeface="Aptos" panose="020B0004020202020204" pitchFamily="34" charset="0"/>
                <a:cs typeface="Times New Roman" panose="02020603050405020304" pitchFamily="18" charset="0"/>
              </a:rPr>
              <a:t>11</a:t>
            </a:r>
            <a:r>
              <a:rPr lang="en-GB" sz="1200" kern="100" dirty="0">
                <a:solidFill>
                  <a:srgbClr val="000000"/>
                </a:solidFill>
                <a:effectLst/>
                <a:ea typeface="Aptos" panose="020B0004020202020204" pitchFamily="34" charset="0"/>
                <a:cs typeface="Times New Roman" panose="02020603050405020304" pitchFamily="18" charset="0"/>
              </a:rPr>
              <a:t>(5), pp. 907. </a:t>
            </a:r>
            <a:r>
              <a:rPr lang="en-GB" sz="1200" u="sng" kern="100" dirty="0">
                <a:solidFill>
                  <a:srgbClr val="467886"/>
                </a:solidFill>
                <a:effectLst/>
                <a:ea typeface="Aptos" panose="020B0004020202020204" pitchFamily="34" charset="0"/>
                <a:cs typeface="Times New Roman" panose="02020603050405020304" pitchFamily="18" charset="0"/>
                <a:hlinkClick r:id="rId15"/>
              </a:rPr>
              <a:t>https://doi.org/10.3390/diagnostics11050907</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endParaRPr lang="en-GB" sz="12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2741424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ACC3113-C665-8962-E9EF-25A9D02777B6}"/>
              </a:ext>
            </a:extLst>
          </p:cNvPr>
          <p:cNvSpPr txBox="1"/>
          <p:nvPr/>
        </p:nvSpPr>
        <p:spPr>
          <a:xfrm>
            <a:off x="0" y="0"/>
            <a:ext cx="12192000" cy="6462282"/>
          </a:xfrm>
          <a:prstGeom prst="rect">
            <a:avLst/>
          </a:prstGeom>
          <a:noFill/>
        </p:spPr>
        <p:txBody>
          <a:bodyPr wrap="square">
            <a:spAutoFit/>
          </a:bodyPr>
          <a:lstStyle/>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The Atlantic (2019) </a:t>
            </a:r>
            <a:r>
              <a:rPr lang="en-GB" sz="1200" i="1" kern="100" dirty="0">
                <a:solidFill>
                  <a:srgbClr val="000000"/>
                </a:solidFill>
                <a:effectLst/>
                <a:ea typeface="Aptos" panose="020B0004020202020204" pitchFamily="34" charset="0"/>
                <a:cs typeface="Times New Roman" panose="02020603050405020304" pitchFamily="18" charset="0"/>
              </a:rPr>
              <a:t>Photos From the 1986 Chernobyl Disaster. </a:t>
            </a:r>
            <a:r>
              <a:rPr lang="en-GB" sz="1200" kern="100" dirty="0">
                <a:solidFill>
                  <a:srgbClr val="000000"/>
                </a:solidFill>
                <a:effectLst/>
                <a:ea typeface="Aptos" panose="020B0004020202020204" pitchFamily="34" charset="0"/>
                <a:cs typeface="Times New Roman" panose="02020603050405020304" pitchFamily="18" charset="0"/>
              </a:rPr>
              <a:t>Available at: </a:t>
            </a:r>
            <a:r>
              <a:rPr lang="en-GB" sz="1200" u="sng" kern="100" dirty="0">
                <a:solidFill>
                  <a:srgbClr val="467886"/>
                </a:solidFill>
                <a:effectLst/>
                <a:ea typeface="Aptos" panose="020B0004020202020204" pitchFamily="34" charset="0"/>
                <a:cs typeface="Times New Roman" panose="02020603050405020304" pitchFamily="18" charset="0"/>
                <a:hlinkClick r:id="rId2"/>
              </a:rPr>
              <a:t>https://www.theatlantic.com/photo/2019/06/chernobyl-disaster-photos-1986/590878/</a:t>
            </a:r>
            <a:r>
              <a:rPr lang="en-GB" sz="1200" kern="100" dirty="0">
                <a:solidFill>
                  <a:srgbClr val="000000"/>
                </a:solidFill>
                <a:effectLst/>
                <a:ea typeface="Aptos" panose="020B0004020202020204" pitchFamily="34" charset="0"/>
                <a:cs typeface="Times New Roman" panose="02020603050405020304" pitchFamily="18" charset="0"/>
              </a:rPr>
              <a:t> (Accessed: 5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i="1" kern="100" dirty="0">
                <a:solidFill>
                  <a:srgbClr val="000000"/>
                </a:solidFill>
                <a:effectLst/>
                <a:ea typeface="Aptos" panose="020B0004020202020204" pitchFamily="34" charset="0"/>
                <a:cs typeface="Times New Roman" panose="02020603050405020304" pitchFamily="18" charset="0"/>
              </a:rPr>
              <a:t>The Guardian</a:t>
            </a:r>
            <a:r>
              <a:rPr lang="en-GB" sz="1200" kern="100" dirty="0">
                <a:solidFill>
                  <a:srgbClr val="000000"/>
                </a:solidFill>
                <a:effectLst/>
                <a:ea typeface="Aptos" panose="020B0004020202020204" pitchFamily="34" charset="0"/>
                <a:cs typeface="Times New Roman" panose="02020603050405020304" pitchFamily="18" charset="0"/>
              </a:rPr>
              <a:t> (2010) </a:t>
            </a:r>
            <a:r>
              <a:rPr lang="en-GB" sz="1200" i="1" kern="100" dirty="0">
                <a:solidFill>
                  <a:srgbClr val="000000"/>
                </a:solidFill>
                <a:effectLst/>
                <a:ea typeface="Aptos" panose="020B0004020202020204" pitchFamily="34" charset="0"/>
                <a:cs typeface="Times New Roman" panose="02020603050405020304" pitchFamily="18" charset="0"/>
              </a:rPr>
              <a:t>Chernobyl: now open to tourists.</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000000"/>
                </a:solidFill>
                <a:effectLst/>
                <a:ea typeface="Aptos" panose="020B0004020202020204" pitchFamily="34" charset="0"/>
                <a:cs typeface="Times New Roman" panose="02020603050405020304" pitchFamily="18" charset="0"/>
                <a:hlinkClick r:id="rId3"/>
              </a:rPr>
              <a:t>https://www.theguardian.com/world/2010/dec/13/chernobyl-now-open-to-tourists</a:t>
            </a:r>
            <a:r>
              <a:rPr lang="en-GB" sz="1200" kern="100" dirty="0">
                <a:solidFill>
                  <a:srgbClr val="000000"/>
                </a:solidFill>
                <a:effectLst/>
                <a:ea typeface="Aptos" panose="020B0004020202020204" pitchFamily="34" charset="0"/>
                <a:cs typeface="Times New Roman" panose="02020603050405020304" pitchFamily="18" charset="0"/>
              </a:rPr>
              <a:t> (Accessed: 8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i="1" kern="100" dirty="0">
                <a:solidFill>
                  <a:srgbClr val="000000"/>
                </a:solidFill>
                <a:effectLst/>
                <a:ea typeface="Aptos" panose="020B0004020202020204" pitchFamily="34" charset="0"/>
                <a:cs typeface="Times New Roman" panose="02020603050405020304" pitchFamily="18" charset="0"/>
              </a:rPr>
              <a:t>The Guardian</a:t>
            </a:r>
            <a:r>
              <a:rPr lang="en-GB" sz="1200" kern="100" dirty="0">
                <a:solidFill>
                  <a:srgbClr val="000000"/>
                </a:solidFill>
                <a:effectLst/>
                <a:ea typeface="Aptos" panose="020B0004020202020204" pitchFamily="34" charset="0"/>
                <a:cs typeface="Times New Roman" panose="02020603050405020304" pitchFamily="18" charset="0"/>
              </a:rPr>
              <a:t> (2019) </a:t>
            </a:r>
            <a:r>
              <a:rPr lang="en-GB" sz="1200" i="1" kern="100" dirty="0">
                <a:solidFill>
                  <a:srgbClr val="000000"/>
                </a:solidFill>
                <a:effectLst/>
                <a:ea typeface="Aptos" panose="020B0004020202020204" pitchFamily="34" charset="0"/>
                <a:cs typeface="Times New Roman" panose="02020603050405020304" pitchFamily="18" charset="0"/>
              </a:rPr>
              <a:t>Chernobyl writer urges Instagram tourists to ‘respect’ nuclear site. </a:t>
            </a:r>
            <a:r>
              <a:rPr lang="en-GB" sz="1200" kern="100" dirty="0">
                <a:solidFill>
                  <a:srgbClr val="000000"/>
                </a:solidFill>
                <a:effectLst/>
                <a:ea typeface="Aptos" panose="020B0004020202020204" pitchFamily="34" charset="0"/>
                <a:cs typeface="Times New Roman" panose="02020603050405020304" pitchFamily="18" charset="0"/>
              </a:rPr>
              <a:t>Available at: </a:t>
            </a:r>
            <a:r>
              <a:rPr lang="en-GB" sz="1200" u="sng" kern="100" dirty="0">
                <a:solidFill>
                  <a:srgbClr val="000000"/>
                </a:solidFill>
                <a:effectLst/>
                <a:ea typeface="Aptos" panose="020B0004020202020204" pitchFamily="34" charset="0"/>
                <a:cs typeface="Times New Roman" panose="02020603050405020304" pitchFamily="18" charset="0"/>
                <a:hlinkClick r:id="rId4"/>
              </a:rPr>
              <a:t>https://www.theguardian.com/tv-and-radio/2019/jun/12/chernobyl-writer-urges-instagram-tourists-to-respect-nuclear-disaster-site</a:t>
            </a:r>
            <a:r>
              <a:rPr lang="en-GB" sz="1200" kern="100" dirty="0">
                <a:solidFill>
                  <a:srgbClr val="000000"/>
                </a:solidFill>
                <a:effectLst/>
                <a:ea typeface="Aptos" panose="020B0004020202020204" pitchFamily="34" charset="0"/>
                <a:cs typeface="Times New Roman" panose="02020603050405020304" pitchFamily="18" charset="0"/>
              </a:rPr>
              <a:t> (Accessed: 8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i="1" kern="100" dirty="0">
                <a:solidFill>
                  <a:srgbClr val="000000"/>
                </a:solidFill>
                <a:effectLst/>
                <a:ea typeface="Aptos" panose="020B0004020202020204" pitchFamily="34" charset="0"/>
                <a:cs typeface="Times New Roman" panose="02020603050405020304" pitchFamily="18" charset="0"/>
              </a:rPr>
              <a:t>The Telegraph</a:t>
            </a:r>
            <a:r>
              <a:rPr lang="en-GB" sz="1200" kern="100" dirty="0">
                <a:solidFill>
                  <a:srgbClr val="000000"/>
                </a:solidFill>
                <a:effectLst/>
                <a:ea typeface="Aptos" panose="020B0004020202020204" pitchFamily="34" charset="0"/>
                <a:cs typeface="Times New Roman" panose="02020603050405020304" pitchFamily="18" charset="0"/>
              </a:rPr>
              <a:t> (2024)</a:t>
            </a:r>
            <a:r>
              <a:rPr lang="en-GB" sz="1200" i="1" kern="100" dirty="0">
                <a:solidFill>
                  <a:srgbClr val="000000"/>
                </a:solidFill>
                <a:effectLst/>
                <a:ea typeface="Aptos" panose="020B0004020202020204" pitchFamily="34" charset="0"/>
                <a:cs typeface="Times New Roman" panose="02020603050405020304" pitchFamily="18" charset="0"/>
              </a:rPr>
              <a:t> War crime tour for £3,000: The tourists flocking to gawp at Ukraine’s horror.</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000000"/>
                </a:solidFill>
                <a:effectLst/>
                <a:ea typeface="Aptos" panose="020B0004020202020204" pitchFamily="34" charset="0"/>
                <a:cs typeface="Times New Roman" panose="02020603050405020304" pitchFamily="18" charset="0"/>
                <a:hlinkClick r:id="rId5"/>
              </a:rPr>
              <a:t>https://www.telegraph.co.uk/news/2024/08/07/ukraine-war-crime-dark-tourism/</a:t>
            </a:r>
            <a:r>
              <a:rPr lang="en-GB" sz="1200" kern="100" dirty="0">
                <a:solidFill>
                  <a:srgbClr val="000000"/>
                </a:solidFill>
                <a:effectLst/>
                <a:ea typeface="Aptos" panose="020B0004020202020204" pitchFamily="34" charset="0"/>
                <a:cs typeface="Times New Roman" panose="02020603050405020304" pitchFamily="18" charset="0"/>
              </a:rPr>
              <a:t> (Accessed: 9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Tribune (2019) </a:t>
            </a:r>
            <a:r>
              <a:rPr lang="en-GB" sz="1200" i="1" kern="100" dirty="0">
                <a:solidFill>
                  <a:srgbClr val="000000"/>
                </a:solidFill>
                <a:effectLst/>
                <a:ea typeface="Aptos" panose="020B0004020202020204" pitchFamily="34" charset="0"/>
                <a:cs typeface="Times New Roman" panose="02020603050405020304" pitchFamily="18" charset="0"/>
              </a:rPr>
              <a:t>Instagram influencers slammed for taking ‘inappropriate’ selfies at Chernobyl</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6"/>
              </a:rPr>
              <a:t>https://tribune.com.pk/story/1991093/instagram-influencers-slammed-taking-inappropriate-selfies-chernobyl</a:t>
            </a:r>
            <a:r>
              <a:rPr lang="en-GB" sz="1200" kern="100" dirty="0">
                <a:solidFill>
                  <a:srgbClr val="000000"/>
                </a:solidFill>
                <a:effectLst/>
                <a:ea typeface="Aptos" panose="020B0004020202020204" pitchFamily="34" charset="0"/>
                <a:cs typeface="Times New Roman" panose="02020603050405020304" pitchFamily="18" charset="0"/>
              </a:rPr>
              <a:t> (Accessed: 6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Trip Advisor (2025 </a:t>
            </a:r>
            <a:r>
              <a:rPr lang="en-GB" sz="1200" i="1" kern="100" dirty="0">
                <a:solidFill>
                  <a:srgbClr val="000000"/>
                </a:solidFill>
                <a:effectLst/>
                <a:ea typeface="Aptos" panose="020B0004020202020204" pitchFamily="34" charset="0"/>
                <a:cs typeface="Times New Roman" panose="02020603050405020304" pitchFamily="18" charset="0"/>
              </a:rPr>
              <a:t>Chernobyl Tour.</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7"/>
              </a:rPr>
              <a:t>https://www.tripadvisor.co.uk/Attraction_Review-g294474-d3370334-Reviews-CHERNOBYL_TOUR-Kyiv.html</a:t>
            </a:r>
            <a:r>
              <a:rPr lang="en-GB" sz="1200" kern="100" dirty="0">
                <a:solidFill>
                  <a:srgbClr val="000000"/>
                </a:solidFill>
                <a:effectLst/>
                <a:ea typeface="Aptos" panose="020B0004020202020204" pitchFamily="34" charset="0"/>
                <a:cs typeface="Times New Roman" panose="02020603050405020304" pitchFamily="18" charset="0"/>
              </a:rPr>
              <a:t> (Accessed: 6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Trip Advisor (2025) </a:t>
            </a:r>
            <a:r>
              <a:rPr lang="en-GB" sz="1200" i="1" kern="100" dirty="0">
                <a:solidFill>
                  <a:srgbClr val="000000"/>
                </a:solidFill>
                <a:effectLst/>
                <a:ea typeface="Aptos" panose="020B0004020202020204" pitchFamily="34" charset="0"/>
                <a:cs typeface="Times New Roman" panose="02020603050405020304" pitchFamily="18" charset="0"/>
              </a:rPr>
              <a:t>Duga Radar Russian Woodpecker. </a:t>
            </a:r>
            <a:r>
              <a:rPr lang="en-GB" sz="1200" kern="100" dirty="0">
                <a:solidFill>
                  <a:srgbClr val="000000"/>
                </a:solidFill>
                <a:effectLst/>
                <a:ea typeface="Aptos" panose="020B0004020202020204" pitchFamily="34" charset="0"/>
                <a:cs typeface="Times New Roman" panose="02020603050405020304" pitchFamily="18" charset="0"/>
              </a:rPr>
              <a:t>Available at: </a:t>
            </a:r>
            <a:r>
              <a:rPr lang="en-GB" sz="1200" u="sng" kern="100" dirty="0">
                <a:solidFill>
                  <a:srgbClr val="000000"/>
                </a:solidFill>
                <a:effectLst/>
                <a:ea typeface="Aptos" panose="020B0004020202020204" pitchFamily="34" charset="0"/>
                <a:cs typeface="Times New Roman" panose="02020603050405020304" pitchFamily="18" charset="0"/>
                <a:hlinkClick r:id="rId8"/>
              </a:rPr>
              <a:t>https://www.tripadvisor.co.uk/Attraction_Review-g298058-d13153674-Reviews-Duga_Radar_Russian_Woodpecker-Chernobyl_Kiev_Oblast.html</a:t>
            </a:r>
            <a:r>
              <a:rPr lang="en-GB" sz="1200" kern="100" dirty="0">
                <a:solidFill>
                  <a:srgbClr val="000000"/>
                </a:solidFill>
                <a:effectLst/>
                <a:ea typeface="Aptos" panose="020B0004020202020204" pitchFamily="34" charset="0"/>
                <a:cs typeface="Times New Roman" panose="02020603050405020304" pitchFamily="18" charset="0"/>
              </a:rPr>
              <a:t> (Accessed: 8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err="1">
                <a:solidFill>
                  <a:srgbClr val="000000"/>
                </a:solidFill>
                <a:effectLst/>
                <a:ea typeface="Aptos" panose="020B0004020202020204" pitchFamily="34" charset="0"/>
                <a:cs typeface="Times New Roman" panose="02020603050405020304" pitchFamily="18" charset="0"/>
              </a:rPr>
              <a:t>UCLan</a:t>
            </a:r>
            <a:r>
              <a:rPr lang="en-GB" sz="1200" kern="100" dirty="0">
                <a:solidFill>
                  <a:srgbClr val="000000"/>
                </a:solidFill>
                <a:effectLst/>
                <a:ea typeface="Aptos" panose="020B0004020202020204" pitchFamily="34" charset="0"/>
                <a:cs typeface="Times New Roman" panose="02020603050405020304" pitchFamily="18" charset="0"/>
              </a:rPr>
              <a:t> (2025) </a:t>
            </a:r>
            <a:r>
              <a:rPr lang="en-GB" sz="1200" i="1" kern="100" dirty="0">
                <a:solidFill>
                  <a:srgbClr val="000000"/>
                </a:solidFill>
                <a:effectLst/>
                <a:ea typeface="Aptos" panose="020B0004020202020204" pitchFamily="34" charset="0"/>
                <a:cs typeface="Times New Roman" panose="02020603050405020304" pitchFamily="18" charset="0"/>
              </a:rPr>
              <a:t>Institute for Dark Tourism Research (</a:t>
            </a:r>
            <a:r>
              <a:rPr lang="en-GB" sz="1200" i="1" kern="100" dirty="0" err="1">
                <a:solidFill>
                  <a:srgbClr val="000000"/>
                </a:solidFill>
                <a:effectLst/>
                <a:ea typeface="Aptos" panose="020B0004020202020204" pitchFamily="34" charset="0"/>
                <a:cs typeface="Times New Roman" panose="02020603050405020304" pitchFamily="18" charset="0"/>
              </a:rPr>
              <a:t>iDTR</a:t>
            </a:r>
            <a:r>
              <a:rPr lang="en-GB" sz="1200" i="1" kern="100" dirty="0">
                <a:solidFill>
                  <a:srgbClr val="000000"/>
                </a:solidFill>
                <a:effectLst/>
                <a:ea typeface="Aptos" panose="020B0004020202020204" pitchFamily="34" charset="0"/>
                <a:cs typeface="Times New Roman" panose="02020603050405020304" pitchFamily="18" charset="0"/>
              </a:rPr>
              <a:t>).</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9"/>
              </a:rPr>
              <a:t>https://www.uclan.ac.uk/research/institutes/beoi/dark-tourism</a:t>
            </a:r>
            <a:r>
              <a:rPr lang="en-GB" sz="1200" kern="100" dirty="0">
                <a:solidFill>
                  <a:srgbClr val="000000"/>
                </a:solidFill>
                <a:effectLst/>
                <a:ea typeface="Aptos" panose="020B0004020202020204" pitchFamily="34" charset="0"/>
                <a:cs typeface="Times New Roman" panose="02020603050405020304" pitchFamily="18" charset="0"/>
              </a:rPr>
              <a:t> (Accessed: 5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W Magazine (2019) </a:t>
            </a:r>
            <a:r>
              <a:rPr lang="en-GB" sz="1200" i="1" kern="100" dirty="0">
                <a:solidFill>
                  <a:srgbClr val="000000"/>
                </a:solidFill>
                <a:effectLst/>
                <a:ea typeface="Aptos" panose="020B0004020202020204" pitchFamily="34" charset="0"/>
                <a:cs typeface="Times New Roman" panose="02020603050405020304" pitchFamily="18" charset="0"/>
              </a:rPr>
              <a:t>Chernobyl Tourists are trying to turn a nuclear disaster zone into an Instagram Hotspot. </a:t>
            </a:r>
            <a:r>
              <a:rPr lang="en-GB" sz="1200" kern="100" dirty="0">
                <a:solidFill>
                  <a:srgbClr val="000000"/>
                </a:solidFill>
                <a:effectLst/>
                <a:ea typeface="Aptos" panose="020B0004020202020204" pitchFamily="34" charset="0"/>
                <a:cs typeface="Times New Roman" panose="02020603050405020304" pitchFamily="18" charset="0"/>
              </a:rPr>
              <a:t>Available at: </a:t>
            </a:r>
            <a:r>
              <a:rPr lang="en-GB" sz="1200" u="sng" kern="100" dirty="0">
                <a:solidFill>
                  <a:srgbClr val="467886"/>
                </a:solidFill>
                <a:effectLst/>
                <a:ea typeface="Aptos" panose="020B0004020202020204" pitchFamily="34" charset="0"/>
                <a:cs typeface="Times New Roman" panose="02020603050405020304" pitchFamily="18" charset="0"/>
                <a:hlinkClick r:id="rId10"/>
              </a:rPr>
              <a:t>https://www.wmagazine.com/gallery/chernobyl-hbo-tourism-instagram-influencers</a:t>
            </a:r>
            <a:r>
              <a:rPr lang="en-GB" sz="1200" kern="100" dirty="0">
                <a:solidFill>
                  <a:srgbClr val="000000"/>
                </a:solidFill>
                <a:effectLst/>
                <a:ea typeface="Aptos" panose="020B0004020202020204" pitchFamily="34" charset="0"/>
                <a:cs typeface="Times New Roman" panose="02020603050405020304" pitchFamily="18" charset="0"/>
              </a:rPr>
              <a:t> (Accessed: 6 March 2025).</a:t>
            </a: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Wikipedia (2025) </a:t>
            </a:r>
            <a:r>
              <a:rPr lang="en-GB" sz="1200" i="1" kern="100" dirty="0">
                <a:solidFill>
                  <a:srgbClr val="000000"/>
                </a:solidFill>
                <a:effectLst/>
                <a:ea typeface="Aptos" panose="020B0004020202020204" pitchFamily="34" charset="0"/>
                <a:cs typeface="Times New Roman" panose="02020603050405020304" pitchFamily="18" charset="0"/>
              </a:rPr>
              <a:t>Chernobyl exclusion zone.</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11"/>
              </a:rPr>
              <a:t>https://en.wikipedia.org/wiki/Chernobyl_exclusion_zone</a:t>
            </a:r>
            <a:r>
              <a:rPr lang="en-GB" sz="1200" kern="100" dirty="0">
                <a:solidFill>
                  <a:srgbClr val="000000"/>
                </a:solidFill>
                <a:effectLst/>
                <a:ea typeface="Aptos" panose="020B0004020202020204" pitchFamily="34" charset="0"/>
                <a:cs typeface="Times New Roman" panose="02020603050405020304" pitchFamily="18" charset="0"/>
              </a:rPr>
              <a:t> (Accessed: 6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World Nuclear Association (2025) </a:t>
            </a:r>
            <a:r>
              <a:rPr lang="en-GB" sz="1200" i="1" kern="100" dirty="0">
                <a:solidFill>
                  <a:srgbClr val="000000"/>
                </a:solidFill>
                <a:effectLst/>
                <a:ea typeface="Aptos" panose="020B0004020202020204" pitchFamily="34" charset="0"/>
                <a:cs typeface="Times New Roman" panose="02020603050405020304" pitchFamily="18" charset="0"/>
              </a:rPr>
              <a:t>Chernobyl Accident 1986.</a:t>
            </a:r>
            <a:r>
              <a:rPr lang="en-GB" sz="1200" kern="100" dirty="0">
                <a:solidFill>
                  <a:srgbClr val="000000"/>
                </a:solidFill>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12"/>
              </a:rPr>
              <a:t>https://world-nuclear.org/information-library/safety-and-security/safety-of-plants/chernobyl-accident</a:t>
            </a:r>
            <a:r>
              <a:rPr lang="en-GB" sz="1200" kern="100" dirty="0">
                <a:solidFill>
                  <a:srgbClr val="000000"/>
                </a:solidFill>
                <a:effectLst/>
                <a:ea typeface="Aptos" panose="020B0004020202020204" pitchFamily="34" charset="0"/>
                <a:cs typeface="Times New Roman" panose="02020603050405020304" pitchFamily="18" charset="0"/>
              </a:rPr>
              <a:t> (Accessed: 5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solidFill>
                  <a:srgbClr val="000000"/>
                </a:solidFill>
                <a:effectLst/>
                <a:ea typeface="Aptos" panose="020B0004020202020204" pitchFamily="34" charset="0"/>
                <a:cs typeface="Times New Roman" panose="02020603050405020304" pitchFamily="18" charset="0"/>
              </a:rPr>
              <a:t>Yahoo News (2019) </a:t>
            </a:r>
            <a:r>
              <a:rPr lang="en-GB" sz="1200" i="1" kern="100" dirty="0">
                <a:solidFill>
                  <a:srgbClr val="000000"/>
                </a:solidFill>
                <a:effectLst/>
                <a:ea typeface="Aptos" panose="020B0004020202020204" pitchFamily="34" charset="0"/>
                <a:cs typeface="Times New Roman" panose="02020603050405020304" pitchFamily="18" charset="0"/>
              </a:rPr>
              <a:t>Instagram influencers slammed for ‘bad taste’ selfies at Chernobyl disaster site. </a:t>
            </a:r>
            <a:r>
              <a:rPr lang="en-GB" sz="1200" kern="100" dirty="0">
                <a:solidFill>
                  <a:srgbClr val="000000"/>
                </a:solidFill>
                <a:effectLst/>
                <a:ea typeface="Aptos" panose="020B0004020202020204" pitchFamily="34" charset="0"/>
                <a:cs typeface="Times New Roman" panose="02020603050405020304" pitchFamily="18" charset="0"/>
              </a:rPr>
              <a:t>Available at: </a:t>
            </a:r>
            <a:r>
              <a:rPr lang="en-GB" sz="1200" u="sng" kern="100" dirty="0">
                <a:solidFill>
                  <a:srgbClr val="000000"/>
                </a:solidFill>
                <a:effectLst/>
                <a:ea typeface="Aptos" panose="020B0004020202020204" pitchFamily="34" charset="0"/>
                <a:cs typeface="Times New Roman" panose="02020603050405020304" pitchFamily="18" charset="0"/>
                <a:hlinkClick r:id="rId13"/>
              </a:rPr>
              <a:t>https://au.news.yahoo.com/instagram-influencers-called-tasteless-over-chernobyl-selfies-133618165.html</a:t>
            </a:r>
            <a:r>
              <a:rPr lang="en-GB" sz="1200" kern="100" dirty="0">
                <a:solidFill>
                  <a:srgbClr val="000000"/>
                </a:solidFill>
                <a:effectLst/>
                <a:ea typeface="Aptos" panose="020B0004020202020204" pitchFamily="34" charset="0"/>
                <a:cs typeface="Times New Roman" panose="02020603050405020304" pitchFamily="18" charset="0"/>
              </a:rPr>
              <a:t> (Accessed: 8 March 2025).</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err="1">
                <a:solidFill>
                  <a:srgbClr val="000000"/>
                </a:solidFill>
                <a:effectLst/>
                <a:ea typeface="Aptos" panose="020B0004020202020204" pitchFamily="34" charset="0"/>
                <a:cs typeface="Times New Roman" panose="02020603050405020304" pitchFamily="18" charset="0"/>
              </a:rPr>
              <a:t>Yankovska</a:t>
            </a:r>
            <a:r>
              <a:rPr lang="en-GB" sz="1200" kern="100" dirty="0">
                <a:solidFill>
                  <a:srgbClr val="000000"/>
                </a:solidFill>
                <a:effectLst/>
                <a:ea typeface="Aptos" panose="020B0004020202020204" pitchFamily="34" charset="0"/>
                <a:cs typeface="Times New Roman" panose="02020603050405020304" pitchFamily="18" charset="0"/>
              </a:rPr>
              <a:t>, G., &amp; Hannam, K. (2014) ‘Dark and toxic tourism in the Chernobyl exclusion zone’, </a:t>
            </a:r>
            <a:r>
              <a:rPr lang="en-GB" sz="1200" i="1" kern="100" dirty="0">
                <a:solidFill>
                  <a:srgbClr val="000000"/>
                </a:solidFill>
                <a:effectLst/>
                <a:ea typeface="Aptos" panose="020B0004020202020204" pitchFamily="34" charset="0"/>
                <a:cs typeface="Times New Roman" panose="02020603050405020304" pitchFamily="18" charset="0"/>
              </a:rPr>
              <a:t>Current Issues in Tourism</a:t>
            </a:r>
            <a:r>
              <a:rPr lang="en-GB" sz="1200" kern="100" dirty="0">
                <a:solidFill>
                  <a:srgbClr val="000000"/>
                </a:solidFill>
                <a:effectLst/>
                <a:ea typeface="Aptos" panose="020B0004020202020204" pitchFamily="34" charset="0"/>
                <a:cs typeface="Times New Roman" panose="02020603050405020304" pitchFamily="18" charset="0"/>
              </a:rPr>
              <a:t>, </a:t>
            </a:r>
            <a:r>
              <a:rPr lang="en-GB" sz="1200" i="1" kern="100" dirty="0">
                <a:solidFill>
                  <a:srgbClr val="000000"/>
                </a:solidFill>
                <a:effectLst/>
                <a:ea typeface="Aptos" panose="020B0004020202020204" pitchFamily="34" charset="0"/>
                <a:cs typeface="Times New Roman" panose="02020603050405020304" pitchFamily="18" charset="0"/>
              </a:rPr>
              <a:t>17</a:t>
            </a:r>
            <a:r>
              <a:rPr lang="en-GB" sz="1200" kern="100" dirty="0">
                <a:solidFill>
                  <a:srgbClr val="000000"/>
                </a:solidFill>
                <a:effectLst/>
                <a:ea typeface="Aptos" panose="020B0004020202020204" pitchFamily="34" charset="0"/>
                <a:cs typeface="Times New Roman" panose="02020603050405020304" pitchFamily="18" charset="0"/>
              </a:rPr>
              <a:t>(10), pp. 929–939.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14"/>
              </a:rPr>
              <a:t>https://doi.org/10.1080/13683500.2013.820260</a:t>
            </a:r>
            <a:endParaRPr lang="en-GB" sz="1200" kern="100" dirty="0">
              <a:effectLst/>
              <a:ea typeface="Aptos" panose="020B0004020202020204" pitchFamily="34" charset="0"/>
              <a:cs typeface="Times New Roman" panose="02020603050405020304" pitchFamily="18" charset="0"/>
            </a:endParaRPr>
          </a:p>
          <a:p>
            <a:pPr>
              <a:lnSpc>
                <a:spcPct val="107000"/>
              </a:lnSpc>
              <a:spcAft>
                <a:spcPts val="800"/>
              </a:spcAft>
            </a:pPr>
            <a:r>
              <a:rPr lang="en-GB" sz="1200" kern="100" dirty="0">
                <a:effectLst/>
                <a:ea typeface="Aptos" panose="020B0004020202020204" pitchFamily="34" charset="0"/>
                <a:cs typeface="Times New Roman" panose="02020603050405020304" pitchFamily="18" charset="0"/>
              </a:rPr>
              <a:t>YouTube (2025) </a:t>
            </a:r>
            <a:r>
              <a:rPr lang="en-GB" sz="1200" i="1" kern="100" dirty="0">
                <a:effectLst/>
                <a:ea typeface="Aptos" panose="020B0004020202020204" pitchFamily="34" charset="0"/>
                <a:cs typeface="Times New Roman" panose="02020603050405020304" pitchFamily="18" charset="0"/>
              </a:rPr>
              <a:t>Chernobyl radiation shield hit by Russian drone, Ukraine says.</a:t>
            </a:r>
            <a:r>
              <a:rPr lang="en-GB" sz="1200" kern="100" dirty="0">
                <a:effectLst/>
                <a:ea typeface="Aptos" panose="020B0004020202020204" pitchFamily="34" charset="0"/>
                <a:cs typeface="Times New Roman" panose="02020603050405020304" pitchFamily="18" charset="0"/>
              </a:rPr>
              <a:t> Available at: </a:t>
            </a:r>
            <a:r>
              <a:rPr lang="en-GB" sz="1200" u="sng" kern="100" dirty="0">
                <a:solidFill>
                  <a:srgbClr val="467886"/>
                </a:solidFill>
                <a:effectLst/>
                <a:ea typeface="Aptos" panose="020B0004020202020204" pitchFamily="34" charset="0"/>
                <a:cs typeface="Times New Roman" panose="02020603050405020304" pitchFamily="18" charset="0"/>
                <a:hlinkClick r:id="rId15"/>
              </a:rPr>
              <a:t>https://youtube.com/shorts/phvAMyqX6uU?si=mIiIZ2hndWveK1gS</a:t>
            </a:r>
            <a:r>
              <a:rPr lang="en-GB" sz="1200" kern="100" dirty="0">
                <a:effectLst/>
                <a:ea typeface="Aptos" panose="020B0004020202020204" pitchFamily="34" charset="0"/>
                <a:cs typeface="Times New Roman" panose="02020603050405020304" pitchFamily="18" charset="0"/>
              </a:rPr>
              <a:t> (Accessed: 8 March 2025).</a:t>
            </a:r>
          </a:p>
          <a:p>
            <a:pPr>
              <a:lnSpc>
                <a:spcPct val="107000"/>
              </a:lnSpc>
              <a:spcAft>
                <a:spcPts val="800"/>
              </a:spcAft>
            </a:pPr>
            <a:endParaRPr lang="en-GB" sz="12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9954869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6" ma:contentTypeDescription="Create a new document." ma:contentTypeScope="" ma:versionID="85543c514904458d5d237500db3402f4">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89cc37408bd668fc30d72cd767919bfb"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_activity" minOccurs="0"/>
                <xsd:element ref="ns4:SharedWithUsers" minOccurs="0"/>
                <xsd:element ref="ns4:SharedWithDetails" minOccurs="0"/>
                <xsd:element ref="ns4:SharingHintHash" minOccurs="0"/>
                <xsd:element ref="ns3:MediaServiceObjectDetectorVersions" minOccurs="0"/>
                <xsd:element ref="ns3:MediaServiceSystem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Location" ma:index="16" nillable="true" ma:displayName="Location" ma:indexed="true" ma:internalName="MediaServiceLocation" ma:readOnly="true">
      <xsd:simpleType>
        <xsd:restriction base="dms:Text"/>
      </xsd:simpleType>
    </xsd:element>
    <xsd:element name="_activity" ma:index="17" nillable="true" ma:displayName="_activity" ma:hidden="true" ma:internalName="_activity">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ystemTags" ma:index="22" nillable="true" ma:displayName="MediaServiceSystemTags" ma:hidden="true" ma:internalName="MediaServiceSystemTags" ma:readOnly="true">
      <xsd:simpleType>
        <xsd:restriction base="dms:Note"/>
      </xsd:simpleType>
    </xsd:element>
    <xsd:element name="MediaLengthInSeconds" ma:index="2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06E3BB-056E-4F20-8B5C-4197771CCF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0338428b-3fc8-4989-9d03-78e16c931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92162C1-3D57-4937-BB34-086499BAFB4B}">
  <ds:schemaRefs>
    <ds:schemaRef ds:uri="http://purl.org/dc/elements/1.1/"/>
    <ds:schemaRef ds:uri="http://schemas.microsoft.com/office/2006/metadata/properties"/>
    <ds:schemaRef ds:uri="http://purl.org/dc/terms/"/>
    <ds:schemaRef ds:uri="4055ddc6-ee7b-4b5b-b8fb-52871646f80e"/>
    <ds:schemaRef ds:uri="http://schemas.microsoft.com/office/2006/documentManagement/types"/>
    <ds:schemaRef ds:uri="http://schemas.microsoft.com/office/infopath/2007/PartnerControls"/>
    <ds:schemaRef ds:uri="0338428b-3fc8-4989-9d03-78e16c931d9f"/>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D5E652BE-92EE-4A44-9A92-AB7CC885A55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5536</TotalTime>
  <Words>2468</Words>
  <Application>Microsoft Office PowerPoint</Application>
  <PresentationFormat>Widescreen</PresentationFormat>
  <Paragraphs>149</Paragraphs>
  <Slides>20</Slides>
  <Notes>11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Aptos</vt:lpstr>
      <vt:lpstr>Aptos Display</vt:lpstr>
      <vt:lpstr>Arial</vt:lpstr>
      <vt:lpstr>Calibri</vt:lpstr>
      <vt:lpstr>Inter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Richard Bakewell (2204367)</dc:creator>
  <cp:lastModifiedBy>Richard Bakewell (2204367)</cp:lastModifiedBy>
  <cp:revision>52</cp:revision>
  <dcterms:created xsi:type="dcterms:W3CDTF">2025-03-04T15:58:01Z</dcterms:created>
  <dcterms:modified xsi:type="dcterms:W3CDTF">2025-03-12T13:54:25Z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