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8" r:id="rId2"/>
    <p:sldMasterId id="2147483677" r:id="rId3"/>
  </p:sldMasterIdLst>
  <p:notesMasterIdLst>
    <p:notesMasterId r:id="rId30"/>
  </p:notesMasterIdLst>
  <p:sldIdLst>
    <p:sldId id="256" r:id="rId4"/>
    <p:sldId id="257" r:id="rId5"/>
    <p:sldId id="262" r:id="rId6"/>
    <p:sldId id="266" r:id="rId7"/>
    <p:sldId id="494" r:id="rId8"/>
    <p:sldId id="447" r:id="rId9"/>
    <p:sldId id="449" r:id="rId10"/>
    <p:sldId id="452" r:id="rId11"/>
    <p:sldId id="477" r:id="rId12"/>
    <p:sldId id="478" r:id="rId13"/>
    <p:sldId id="453" r:id="rId14"/>
    <p:sldId id="479" r:id="rId15"/>
    <p:sldId id="480" r:id="rId16"/>
    <p:sldId id="454" r:id="rId17"/>
    <p:sldId id="481" r:id="rId18"/>
    <p:sldId id="455" r:id="rId19"/>
    <p:sldId id="483" r:id="rId20"/>
    <p:sldId id="456" r:id="rId21"/>
    <p:sldId id="457" r:id="rId22"/>
    <p:sldId id="458" r:id="rId23"/>
    <p:sldId id="263" r:id="rId24"/>
    <p:sldId id="475" r:id="rId25"/>
    <p:sldId id="476" r:id="rId26"/>
    <p:sldId id="265" r:id="rId27"/>
    <p:sldId id="258" r:id="rId28"/>
    <p:sldId id="25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450905-E5BC-4F55-A415-5DA1B7372C6A}" v="28" dt="2026-03-16T14:48:01.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203" autoAdjust="0"/>
  </p:normalViewPr>
  <p:slideViewPr>
    <p:cSldViewPr snapToGrid="0">
      <p:cViewPr varScale="1">
        <p:scale>
          <a:sx n="91" d="100"/>
          <a:sy n="91" d="100"/>
        </p:scale>
        <p:origin x="135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9D10E7-3937-4D58-9D18-FEBD8B984EC0}"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E3ED05-B4A7-4881-8479-CFE2CE1FDB36}" type="slidenum">
              <a:rPr lang="en-GB" smtClean="0"/>
              <a:t>‹#›</a:t>
            </a:fld>
            <a:endParaRPr lang="en-GB"/>
          </a:p>
        </p:txBody>
      </p:sp>
    </p:spTree>
    <p:extLst>
      <p:ext uri="{BB962C8B-B14F-4D97-AF65-F5344CB8AC3E}">
        <p14:creationId xmlns:p14="http://schemas.microsoft.com/office/powerpoint/2010/main" val="2548354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ing.com/videos/riverview/relatedvideo?&amp;q=stuart+hall+goldsmith%27s+college+1993+race+talk&amp;&amp;mid=2E4F7DD3249163B80F892E4F7DD3249163B80F89&amp;&amp;FORM=VRDGAR"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5</a:t>
            </a:fld>
            <a:endParaRPr lang="en-US" dirty="0"/>
          </a:p>
        </p:txBody>
      </p:sp>
    </p:spTree>
    <p:extLst>
      <p:ext uri="{BB962C8B-B14F-4D97-AF65-F5344CB8AC3E}">
        <p14:creationId xmlns:p14="http://schemas.microsoft.com/office/powerpoint/2010/main" val="1400742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possible stereotypes would this child be subject to in the EY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would you best support a child who likes dressing up?</a:t>
            </a:r>
          </a:p>
          <a:p>
            <a:r>
              <a:rPr lang="en-GB" dirty="0"/>
              <a:t>What if the family are uncomfortable with this?</a:t>
            </a:r>
          </a:p>
          <a:p>
            <a:endParaRPr lang="en-GB" dirty="0"/>
          </a:p>
          <a:p>
            <a:endParaRPr lang="en-GB" dirty="0"/>
          </a:p>
          <a:p>
            <a:r>
              <a:rPr lang="en-GB" dirty="0"/>
              <a:t>Pa ystrydebau posibl y gallai'r plentyn hwn ddod ar eu traws yn amgylchedd yr EY?</a:t>
            </a:r>
          </a:p>
          <a:p>
            <a:r>
              <a:rPr lang="en-GB" dirty="0"/>
              <a:t>Sut fyddech chi'n cefnogi plentyn sy'n hoffi gwisgo i fyny orau?</a:t>
            </a:r>
          </a:p>
          <a:p>
            <a:r>
              <a:rPr lang="en-GB" dirty="0"/>
              <a:t>Beth os yw'r teulu'n anghyffyrddus â hyn?</a:t>
            </a:r>
          </a:p>
        </p:txBody>
      </p:sp>
      <p:sp>
        <p:nvSpPr>
          <p:cNvPr id="4" name="Slide Number Placeholder 3"/>
          <p:cNvSpPr>
            <a:spLocks noGrp="1"/>
          </p:cNvSpPr>
          <p:nvPr>
            <p:ph type="sldNum" sz="quarter" idx="5"/>
          </p:nvPr>
        </p:nvSpPr>
        <p:spPr/>
        <p:txBody>
          <a:bodyPr/>
          <a:lstStyle/>
          <a:p>
            <a:fld id="{507A2F6E-9C07-4634-9E56-CEE0E34C61C0}" type="slidenum">
              <a:rPr lang="en-GB" smtClean="0"/>
              <a:t>6</a:t>
            </a:fld>
            <a:endParaRPr lang="en-GB" dirty="0"/>
          </a:p>
        </p:txBody>
      </p:sp>
    </p:spTree>
    <p:extLst>
      <p:ext uri="{BB962C8B-B14F-4D97-AF65-F5344CB8AC3E}">
        <p14:creationId xmlns:p14="http://schemas.microsoft.com/office/powerpoint/2010/main" val="2109055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endParaRPr lang="en-GB" dirty="0"/>
          </a:p>
          <a:p>
            <a:r>
              <a:rPr lang="en-GB" dirty="0"/>
              <a:t>The chapter itself talks about the study and how difficult it is for EY practitioners and change the opinions of children in the study. #</a:t>
            </a:r>
          </a:p>
          <a:p>
            <a:endParaRPr lang="en-GB" dirty="0"/>
          </a:p>
          <a:p>
            <a:endParaRPr lang="en-GB" dirty="0"/>
          </a:p>
          <a:p>
            <a:r>
              <a:rPr lang="en-GB" dirty="0"/>
              <a:t>“Boys and girls don't want to play with the opposite sex. They say, ‘I don't want to play with her ‘cos she is a girl’. We talk about this with the children. We say that, ‘We are all friends, you don't have to play with someone you don't like. It doesn't mean because she/he is a girl/boy that you cannot be friends’. But, it doesn't seem to make a difference.”</a:t>
            </a:r>
          </a:p>
          <a:p>
            <a:endParaRPr lang="en-GB" dirty="0"/>
          </a:p>
          <a:p>
            <a:endParaRPr lang="en-GB" dirty="0"/>
          </a:p>
          <a:p>
            <a:endParaRPr lang="en-GB" dirty="0"/>
          </a:p>
          <a:p>
            <a:r>
              <a:rPr lang="en-GB" dirty="0"/>
              <a:t>Beth mae hyn yn ei ddweud am ein diwylliannau? Beth yw eich profiad?</a:t>
            </a:r>
          </a:p>
          <a:p>
            <a:endParaRPr lang="en-GB" dirty="0"/>
          </a:p>
          <a:p>
            <a:r>
              <a:rPr lang="en-GB" dirty="0"/>
              <a:t>Mae ganddo ystyriaethau pendant i'r rhai sy'n diffinio'u hunain fel rhywiau eraill a ffyrdd y mae ein byd yn ystyried rolau benywaidd a gwrywaidd - mae rhyw yn adeiladwaith cymdeithasol.</a:t>
            </a:r>
          </a:p>
          <a:p>
            <a:endParaRPr lang="en-GB" dirty="0"/>
          </a:p>
          <a:p>
            <a:r>
              <a:rPr lang="en-GB" dirty="0"/>
              <a:t>--------------------------------------------------------------------------------------------------------------</a:t>
            </a:r>
          </a:p>
          <a:p>
            <a:endParaRPr lang="en-GB" dirty="0"/>
          </a:p>
          <a:p>
            <a:endParaRPr lang="en-GB" dirty="0"/>
          </a:p>
          <a:p>
            <a:r>
              <a:rPr lang="en-GB" dirty="0"/>
              <a:t>What does this say about our cultures? What is your experience?</a:t>
            </a:r>
          </a:p>
          <a:p>
            <a:endParaRPr lang="en-GB" dirty="0"/>
          </a:p>
          <a:p>
            <a:r>
              <a:rPr lang="en-GB" dirty="0"/>
              <a:t>It has definite considerations for those who define themselves as other genders and ways in which our world views female and male roles – gender is a social construction.</a:t>
            </a:r>
          </a:p>
        </p:txBody>
      </p:sp>
      <p:sp>
        <p:nvSpPr>
          <p:cNvPr id="4" name="Slide Number Placeholder 3"/>
          <p:cNvSpPr>
            <a:spLocks noGrp="1"/>
          </p:cNvSpPr>
          <p:nvPr>
            <p:ph type="sldNum" sz="quarter" idx="5"/>
          </p:nvPr>
        </p:nvSpPr>
        <p:spPr/>
        <p:txBody>
          <a:bodyPr/>
          <a:lstStyle/>
          <a:p>
            <a:fld id="{507A2F6E-9C07-4634-9E56-CEE0E34C61C0}" type="slidenum">
              <a:rPr lang="en-GB" smtClean="0"/>
              <a:t>7</a:t>
            </a:fld>
            <a:endParaRPr lang="en-GB" dirty="0"/>
          </a:p>
        </p:txBody>
      </p:sp>
    </p:spTree>
    <p:extLst>
      <p:ext uri="{BB962C8B-B14F-4D97-AF65-F5344CB8AC3E}">
        <p14:creationId xmlns:p14="http://schemas.microsoft.com/office/powerpoint/2010/main" val="2936770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god of cultural studies. Stuart Hall was a post Gramscian thinker who really considered identity and culture and what it meant. </a:t>
            </a:r>
          </a:p>
          <a:p>
            <a:endParaRPr lang="en-GB" dirty="0"/>
          </a:p>
          <a:p>
            <a:r>
              <a:rPr lang="en-GB" dirty="0"/>
              <a:t>I have included this for some of the students who would like to look at his work as one of the most influential thinkers on the subject (and the father of Cultural Studies). He considered power and looked at the way people classify each other – especially during colonial times. </a:t>
            </a:r>
          </a:p>
          <a:p>
            <a:endParaRPr lang="en-GB" dirty="0"/>
          </a:p>
          <a:p>
            <a:r>
              <a:rPr lang="en-GB" dirty="0"/>
              <a:t>Maybe drop this in for students to look up YouTube rather than going in to detail a good one for a dog walk with earphones - it is a bit mind-blowing but if people are interested it is there especially his work talk in Goldsmiths college in 1997 Race is a Floating Signifier </a:t>
            </a:r>
            <a:r>
              <a:rPr lang="en-GB" dirty="0">
                <a:hlinkClick r:id="rId3"/>
              </a:rPr>
              <a:t>Bing Videos</a:t>
            </a:r>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8</a:t>
            </a:fld>
            <a:endParaRPr lang="en-GB" dirty="0"/>
          </a:p>
        </p:txBody>
      </p:sp>
    </p:spTree>
    <p:extLst>
      <p:ext uri="{BB962C8B-B14F-4D97-AF65-F5344CB8AC3E}">
        <p14:creationId xmlns:p14="http://schemas.microsoft.com/office/powerpoint/2010/main" val="3942192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9</a:t>
            </a:fld>
            <a:endParaRPr lang="en-US" dirty="0"/>
          </a:p>
        </p:txBody>
      </p:sp>
    </p:spTree>
    <p:extLst>
      <p:ext uri="{BB962C8B-B14F-4D97-AF65-F5344CB8AC3E}">
        <p14:creationId xmlns:p14="http://schemas.microsoft.com/office/powerpoint/2010/main" val="830247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10</a:t>
            </a:fld>
            <a:endParaRPr lang="en-US" dirty="0"/>
          </a:p>
        </p:txBody>
      </p:sp>
    </p:spTree>
    <p:extLst>
      <p:ext uri="{BB962C8B-B14F-4D97-AF65-F5344CB8AC3E}">
        <p14:creationId xmlns:p14="http://schemas.microsoft.com/office/powerpoint/2010/main" val="315520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stories Liz Pemberton talks about on the study day was that of a nursery in Manchester where white members of staff dressed up as rappers (chains./ hat/ glasses baggy clothes) and did a school leavers rap. She was offended by this as this too she felt was cultural appropriation – of black culture and taking the mickey out of it where rap is a massive part of black culture. </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11</a:t>
            </a:fld>
            <a:endParaRPr lang="en-GB" dirty="0"/>
          </a:p>
        </p:txBody>
      </p:sp>
    </p:spTree>
    <p:extLst>
      <p:ext uri="{BB962C8B-B14F-4D97-AF65-F5344CB8AC3E}">
        <p14:creationId xmlns:p14="http://schemas.microsoft.com/office/powerpoint/2010/main" val="3768636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C2CEE-64C5-137C-20BA-74C2C9CACA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2E698A-9631-1224-53AB-73FE98B4C0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8584F8-DD84-0175-C9A4-8757B4300BC0}"/>
              </a:ext>
            </a:extLst>
          </p:cNvPr>
          <p:cNvSpPr>
            <a:spLocks noGrp="1"/>
          </p:cNvSpPr>
          <p:nvPr>
            <p:ph type="body" idx="1"/>
          </p:nvPr>
        </p:nvSpPr>
        <p:spPr/>
        <p:txBody>
          <a:bodyPr/>
          <a:lstStyle/>
          <a:p>
            <a:r>
              <a:rPr lang="en-GB" dirty="0"/>
              <a:t>One of the stories Liz Pemberton talks about on the study day was that of a nursery in Manchester where white members of staff dressed up as rappers (chains./ hat/ glasses baggy clothes) and did a school leavers rap. She was offended by this as this too she felt was cultural appropriation – of black culture and taking the mickey out of it where rap is a massive part of black culture. </a:t>
            </a:r>
          </a:p>
          <a:p>
            <a:endParaRPr lang="en-GB" dirty="0"/>
          </a:p>
          <a:p>
            <a:endParaRPr lang="en-GB" dirty="0"/>
          </a:p>
        </p:txBody>
      </p:sp>
      <p:sp>
        <p:nvSpPr>
          <p:cNvPr id="4" name="Slide Number Placeholder 3">
            <a:extLst>
              <a:ext uri="{FF2B5EF4-FFF2-40B4-BE49-F238E27FC236}">
                <a16:creationId xmlns:a16="http://schemas.microsoft.com/office/drawing/2014/main" id="{36CAA375-B34D-3FAE-398E-16258FB27738}"/>
              </a:ext>
            </a:extLst>
          </p:cNvPr>
          <p:cNvSpPr>
            <a:spLocks noGrp="1"/>
          </p:cNvSpPr>
          <p:nvPr>
            <p:ph type="sldNum" sz="quarter" idx="5"/>
          </p:nvPr>
        </p:nvSpPr>
        <p:spPr/>
        <p:txBody>
          <a:bodyPr/>
          <a:lstStyle/>
          <a:p>
            <a:fld id="{507A2F6E-9C07-4634-9E56-CEE0E34C61C0}" type="slidenum">
              <a:rPr lang="en-GB" smtClean="0"/>
              <a:t>12</a:t>
            </a:fld>
            <a:endParaRPr lang="en-GB" dirty="0"/>
          </a:p>
        </p:txBody>
      </p:sp>
    </p:spTree>
    <p:extLst>
      <p:ext uri="{BB962C8B-B14F-4D97-AF65-F5344CB8AC3E}">
        <p14:creationId xmlns:p14="http://schemas.microsoft.com/office/powerpoint/2010/main" val="30586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2FFCA-AC8E-EAA0-B413-1AB45C819C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BC6242-4453-2792-A234-4DAB964B52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99B20C-850A-5404-B2F9-7CADC4FCD693}"/>
              </a:ext>
            </a:extLst>
          </p:cNvPr>
          <p:cNvSpPr>
            <a:spLocks noGrp="1"/>
          </p:cNvSpPr>
          <p:nvPr>
            <p:ph type="body" idx="1"/>
          </p:nvPr>
        </p:nvSpPr>
        <p:spPr/>
        <p:txBody>
          <a:bodyPr/>
          <a:lstStyle/>
          <a:p>
            <a:r>
              <a:rPr lang="en-GB" dirty="0"/>
              <a:t>In what ways could we be using cultural appropriation in the early years setting?</a:t>
            </a:r>
          </a:p>
          <a:p>
            <a:r>
              <a:rPr lang="en-GB" dirty="0"/>
              <a:t>Ym mha ffyrdd y gallem fod yn defnyddio neulltuo diwylliannol yn y lleoliad blynyddoedd cynnar?</a:t>
            </a:r>
          </a:p>
          <a:p>
            <a:endParaRPr lang="en-GB" dirty="0"/>
          </a:p>
          <a:p>
            <a:endParaRPr lang="en-GB" dirty="0"/>
          </a:p>
          <a:p>
            <a:r>
              <a:rPr lang="en-GB" dirty="0"/>
              <a:t>Hair braiding</a:t>
            </a:r>
          </a:p>
        </p:txBody>
      </p:sp>
      <p:sp>
        <p:nvSpPr>
          <p:cNvPr id="4" name="Slide Number Placeholder 3">
            <a:extLst>
              <a:ext uri="{FF2B5EF4-FFF2-40B4-BE49-F238E27FC236}">
                <a16:creationId xmlns:a16="http://schemas.microsoft.com/office/drawing/2014/main" id="{C72A0296-1654-5671-7CA7-EA199F29784B}"/>
              </a:ext>
            </a:extLst>
          </p:cNvPr>
          <p:cNvSpPr>
            <a:spLocks noGrp="1"/>
          </p:cNvSpPr>
          <p:nvPr>
            <p:ph type="sldNum" sz="quarter" idx="5"/>
          </p:nvPr>
        </p:nvSpPr>
        <p:spPr/>
        <p:txBody>
          <a:bodyPr/>
          <a:lstStyle/>
          <a:p>
            <a:fld id="{507A2F6E-9C07-4634-9E56-CEE0E34C61C0}" type="slidenum">
              <a:rPr lang="en-GB" smtClean="0"/>
              <a:t>13</a:t>
            </a:fld>
            <a:endParaRPr lang="en-GB" dirty="0"/>
          </a:p>
        </p:txBody>
      </p:sp>
    </p:spTree>
    <p:extLst>
      <p:ext uri="{BB962C8B-B14F-4D97-AF65-F5344CB8AC3E}">
        <p14:creationId xmlns:p14="http://schemas.microsoft.com/office/powerpoint/2010/main" val="3858654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what ways could we be using cultural appropriation in the early years setting?</a:t>
            </a:r>
          </a:p>
          <a:p>
            <a:r>
              <a:rPr lang="en-GB" dirty="0"/>
              <a:t>Ym mha ffyrdd y gallem fod yn defnyddio neulltuo diwylliannol yn y lleoliad blynyddoedd cynnar?</a:t>
            </a:r>
          </a:p>
          <a:p>
            <a:endParaRPr lang="en-GB" dirty="0"/>
          </a:p>
          <a:p>
            <a:endParaRPr lang="en-GB" dirty="0"/>
          </a:p>
          <a:p>
            <a:r>
              <a:rPr lang="en-GB" dirty="0"/>
              <a:t>Hair braiding</a:t>
            </a:r>
          </a:p>
        </p:txBody>
      </p:sp>
      <p:sp>
        <p:nvSpPr>
          <p:cNvPr id="4" name="Slide Number Placeholder 3"/>
          <p:cNvSpPr>
            <a:spLocks noGrp="1"/>
          </p:cNvSpPr>
          <p:nvPr>
            <p:ph type="sldNum" sz="quarter" idx="5"/>
          </p:nvPr>
        </p:nvSpPr>
        <p:spPr/>
        <p:txBody>
          <a:bodyPr/>
          <a:lstStyle/>
          <a:p>
            <a:fld id="{507A2F6E-9C07-4634-9E56-CEE0E34C61C0}" type="slidenum">
              <a:rPr lang="en-GB" smtClean="0"/>
              <a:t>14</a:t>
            </a:fld>
            <a:endParaRPr lang="en-GB" dirty="0"/>
          </a:p>
        </p:txBody>
      </p:sp>
    </p:spTree>
    <p:extLst>
      <p:ext uri="{BB962C8B-B14F-4D97-AF65-F5344CB8AC3E}">
        <p14:creationId xmlns:p14="http://schemas.microsoft.com/office/powerpoint/2010/main" val="943844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CE53C-11AE-F59D-618A-020B06405F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AE12E-BC95-320D-3B7D-8DF4B88021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3AFCC6-A3BB-1061-B4A9-1A7C83D0783C}"/>
              </a:ext>
            </a:extLst>
          </p:cNvPr>
          <p:cNvSpPr>
            <a:spLocks noGrp="1"/>
          </p:cNvSpPr>
          <p:nvPr>
            <p:ph type="body" idx="1"/>
          </p:nvPr>
        </p:nvSpPr>
        <p:spPr/>
        <p:txBody>
          <a:bodyPr/>
          <a:lstStyle/>
          <a:p>
            <a:r>
              <a:rPr lang="en-GB" dirty="0"/>
              <a:t>And can lead to hate and discrimination!</a:t>
            </a:r>
          </a:p>
          <a:p>
            <a:endParaRPr lang="en-GB" dirty="0"/>
          </a:p>
          <a:p>
            <a:r>
              <a:rPr lang="en-GB" dirty="0"/>
              <a:t>Look at children’s literature for example – Asian baddies – James Bond usually has a Russian accented baddie!</a:t>
            </a:r>
          </a:p>
          <a:p>
            <a:r>
              <a:rPr lang="en-GB" dirty="0"/>
              <a:t>This can be unconscious but is part of the aspect of cultural appropriation. </a:t>
            </a:r>
          </a:p>
          <a:p>
            <a:endParaRPr lang="en-GB" dirty="0"/>
          </a:p>
          <a:p>
            <a:endParaRPr lang="en-GB" dirty="0"/>
          </a:p>
          <a:p>
            <a:r>
              <a:rPr lang="en-GB" dirty="0"/>
              <a:t>Worth looking and signing in to Instagram to play the clip as it shows some of the EY books that looks at the ESEA community without this type of appropriation</a:t>
            </a:r>
          </a:p>
          <a:p>
            <a:endParaRPr lang="en-GB" dirty="0"/>
          </a:p>
          <a:p>
            <a:endParaRPr lang="en-GB" dirty="0"/>
          </a:p>
          <a:p>
            <a:r>
              <a:rPr lang="en-GB" dirty="0"/>
              <a:t>ESEA – East Asian and South East Asian Communities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H Guardian Headline"/>
              </a:rPr>
              <a:t>Anti-Asian hate crimes up 21% in UK during coronavirus crisis</a:t>
            </a:r>
          </a:p>
          <a:p>
            <a:endParaRPr lang="en-GB" dirty="0"/>
          </a:p>
          <a:p>
            <a:r>
              <a:rPr lang="en-GB" dirty="0"/>
              <a:t>------------------------------------------------------------------------------</a:t>
            </a:r>
          </a:p>
          <a:p>
            <a:endParaRPr lang="en-GB" dirty="0"/>
          </a:p>
          <a:p>
            <a:r>
              <a:rPr lang="en-GB" dirty="0"/>
              <a:t>A gall arwain at gasineb a gwahaniaethu!</a:t>
            </a:r>
          </a:p>
          <a:p>
            <a:endParaRPr lang="en-GB" dirty="0"/>
          </a:p>
          <a:p>
            <a:r>
              <a:rPr lang="en-GB" dirty="0"/>
              <a:t>Edrychwch ar lenyddiaeth plant er enghraifft - baddies Asiaidd - fel rheol mae gan James Bond baddie acennog Rwsiaidd!</a:t>
            </a:r>
          </a:p>
          <a:p>
            <a:r>
              <a:rPr lang="en-GB" dirty="0"/>
              <a:t>Gall hyn fod yn anymwybodol ond mae'n rhan o'r agwedd ar briodoldeb diwylliannol.</a:t>
            </a:r>
          </a:p>
          <a:p>
            <a:endParaRPr lang="en-GB" dirty="0"/>
          </a:p>
          <a:p>
            <a:endParaRPr lang="en-GB" dirty="0"/>
          </a:p>
          <a:p>
            <a:r>
              <a:rPr lang="en-GB" dirty="0"/>
              <a:t>Mae'n werth edrych a mewngofnodi i Instagram i chwarae'r clip gan ei fod yn dangos rhai o'r llyfrau EY sy'n edrych ar gymuned ESEA heb y math hwn o briodoldeb</a:t>
            </a:r>
          </a:p>
          <a:p>
            <a:endParaRPr lang="en-GB" dirty="0"/>
          </a:p>
          <a:p>
            <a:endParaRPr lang="en-GB" dirty="0"/>
          </a:p>
          <a:p>
            <a:r>
              <a:rPr lang="en-GB" dirty="0"/>
              <a:t>DaDdA / ESEA - Cymunedau Dwyrain Asia a De Ddwyrain Asia</a:t>
            </a:r>
          </a:p>
          <a:p>
            <a:endParaRPr lang="en-GB" dirty="0"/>
          </a:p>
          <a:p>
            <a:r>
              <a:rPr lang="en-GB" dirty="0"/>
              <a:t>Troseddau casineb gwrth-Asiaidd i fyny 21% yn y DU yn ystod argyfwng coronafirws</a:t>
            </a:r>
          </a:p>
        </p:txBody>
      </p:sp>
      <p:sp>
        <p:nvSpPr>
          <p:cNvPr id="4" name="Slide Number Placeholder 3">
            <a:extLst>
              <a:ext uri="{FF2B5EF4-FFF2-40B4-BE49-F238E27FC236}">
                <a16:creationId xmlns:a16="http://schemas.microsoft.com/office/drawing/2014/main" id="{AB64F4E3-7F61-B702-C308-0D9052C2AB38}"/>
              </a:ext>
            </a:extLst>
          </p:cNvPr>
          <p:cNvSpPr>
            <a:spLocks noGrp="1"/>
          </p:cNvSpPr>
          <p:nvPr>
            <p:ph type="sldNum" sz="quarter" idx="5"/>
          </p:nvPr>
        </p:nvSpPr>
        <p:spPr/>
        <p:txBody>
          <a:bodyPr/>
          <a:lstStyle/>
          <a:p>
            <a:fld id="{507A2F6E-9C07-4634-9E56-CEE0E34C61C0}" type="slidenum">
              <a:rPr lang="en-GB" smtClean="0"/>
              <a:t>15</a:t>
            </a:fld>
            <a:endParaRPr lang="en-GB" dirty="0"/>
          </a:p>
        </p:txBody>
      </p:sp>
    </p:spTree>
    <p:extLst>
      <p:ext uri="{BB962C8B-B14F-4D97-AF65-F5344CB8AC3E}">
        <p14:creationId xmlns:p14="http://schemas.microsoft.com/office/powerpoint/2010/main" val="1050663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can lead to hate and discrimination!</a:t>
            </a:r>
          </a:p>
          <a:p>
            <a:endParaRPr lang="en-GB" dirty="0"/>
          </a:p>
          <a:p>
            <a:r>
              <a:rPr lang="en-GB" dirty="0"/>
              <a:t>Look at children’s literature for example – Asian baddies – James Bond usually has a Russian accented baddie!</a:t>
            </a:r>
          </a:p>
          <a:p>
            <a:r>
              <a:rPr lang="en-GB" dirty="0"/>
              <a:t>This can be unconscious but is part of the aspect of cultural appropriation. </a:t>
            </a:r>
          </a:p>
          <a:p>
            <a:endParaRPr lang="en-GB" dirty="0"/>
          </a:p>
          <a:p>
            <a:endParaRPr lang="en-GB" dirty="0"/>
          </a:p>
          <a:p>
            <a:r>
              <a:rPr lang="en-GB" dirty="0"/>
              <a:t>Worth looking and signing in to Instagram to play the clip as it shows some of the EY books that looks at the ESEA community without this type of appropriation</a:t>
            </a:r>
          </a:p>
          <a:p>
            <a:endParaRPr lang="en-GB" dirty="0"/>
          </a:p>
          <a:p>
            <a:endParaRPr lang="en-GB" dirty="0"/>
          </a:p>
          <a:p>
            <a:r>
              <a:rPr lang="en-GB" dirty="0"/>
              <a:t>ESEA – East Asian and South East Asian Communities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H Guardian Headline"/>
              </a:rPr>
              <a:t>Anti-Asian hate crimes up 21% in UK during coronavirus crisis</a:t>
            </a:r>
          </a:p>
          <a:p>
            <a:endParaRPr lang="en-GB" dirty="0"/>
          </a:p>
          <a:p>
            <a:r>
              <a:rPr lang="en-GB" dirty="0"/>
              <a:t>------------------------------------------------------------------------------</a:t>
            </a:r>
          </a:p>
          <a:p>
            <a:endParaRPr lang="en-GB" dirty="0"/>
          </a:p>
          <a:p>
            <a:r>
              <a:rPr lang="en-GB" dirty="0"/>
              <a:t>A gall arwain at gasineb a gwahaniaethu!</a:t>
            </a:r>
          </a:p>
          <a:p>
            <a:endParaRPr lang="en-GB" dirty="0"/>
          </a:p>
          <a:p>
            <a:r>
              <a:rPr lang="en-GB" dirty="0"/>
              <a:t>Edrychwch ar lenyddiaeth plant er enghraifft - baddies Asiaidd - fel rheol mae gan James Bond baddie acennog Rwsiaidd!</a:t>
            </a:r>
          </a:p>
          <a:p>
            <a:r>
              <a:rPr lang="en-GB" dirty="0"/>
              <a:t>Gall hyn fod yn anymwybodol ond mae'n rhan o'r agwedd ar briodoldeb diwylliannol.</a:t>
            </a:r>
          </a:p>
          <a:p>
            <a:endParaRPr lang="en-GB" dirty="0"/>
          </a:p>
          <a:p>
            <a:endParaRPr lang="en-GB" dirty="0"/>
          </a:p>
          <a:p>
            <a:r>
              <a:rPr lang="en-GB" dirty="0"/>
              <a:t>Mae'n werth edrych a mewngofnodi i Instagram i chwarae'r clip gan ei fod yn dangos rhai o'r llyfrau EY sy'n edrych ar gymuned ESEA heb y math hwn o briodoldeb</a:t>
            </a:r>
          </a:p>
          <a:p>
            <a:endParaRPr lang="en-GB" dirty="0"/>
          </a:p>
          <a:p>
            <a:endParaRPr lang="en-GB" dirty="0"/>
          </a:p>
          <a:p>
            <a:r>
              <a:rPr lang="en-GB" dirty="0"/>
              <a:t>DaDdA / ESEA - Cymunedau Dwyrain Asia a De Ddwyrain Asia</a:t>
            </a:r>
          </a:p>
          <a:p>
            <a:endParaRPr lang="en-GB" dirty="0"/>
          </a:p>
          <a:p>
            <a:r>
              <a:rPr lang="en-GB" dirty="0"/>
              <a:t>Troseddau casineb gwrth-Asiaidd i fyny 21% yn y DU yn ystod argyfwng coronafirws</a:t>
            </a:r>
          </a:p>
        </p:txBody>
      </p:sp>
      <p:sp>
        <p:nvSpPr>
          <p:cNvPr id="4" name="Slide Number Placeholder 3"/>
          <p:cNvSpPr>
            <a:spLocks noGrp="1"/>
          </p:cNvSpPr>
          <p:nvPr>
            <p:ph type="sldNum" sz="quarter" idx="5"/>
          </p:nvPr>
        </p:nvSpPr>
        <p:spPr/>
        <p:txBody>
          <a:bodyPr/>
          <a:lstStyle/>
          <a:p>
            <a:fld id="{507A2F6E-9C07-4634-9E56-CEE0E34C61C0}" type="slidenum">
              <a:rPr lang="en-GB" smtClean="0"/>
              <a:t>16</a:t>
            </a:fld>
            <a:endParaRPr lang="en-GB" dirty="0"/>
          </a:p>
        </p:txBody>
      </p:sp>
    </p:spTree>
    <p:extLst>
      <p:ext uri="{BB962C8B-B14F-4D97-AF65-F5344CB8AC3E}">
        <p14:creationId xmlns:p14="http://schemas.microsoft.com/office/powerpoint/2010/main" val="1878989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EA42B-394E-B9EB-5320-735D22B5F8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BF935-04F6-4815-C766-2080E31C4A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C25CDE-9E3E-C28B-123A-6076C0FB6032}"/>
              </a:ext>
            </a:extLst>
          </p:cNvPr>
          <p:cNvSpPr>
            <a:spLocks noGrp="1"/>
          </p:cNvSpPr>
          <p:nvPr>
            <p:ph type="body" idx="1"/>
          </p:nvPr>
        </p:nvSpPr>
        <p:spPr/>
        <p:txBody>
          <a:bodyPr/>
          <a:lstStyle/>
          <a:p>
            <a:r>
              <a:rPr lang="en-GB" dirty="0"/>
              <a:t>And can lead to hate and discrimination!</a:t>
            </a:r>
          </a:p>
          <a:p>
            <a:endParaRPr lang="en-GB" dirty="0"/>
          </a:p>
          <a:p>
            <a:r>
              <a:rPr lang="en-GB" dirty="0"/>
              <a:t>Look at children’s literature for example – Asian baddies – James Bond usually has a Russian accented baddie!</a:t>
            </a:r>
          </a:p>
          <a:p>
            <a:r>
              <a:rPr lang="en-GB" dirty="0"/>
              <a:t>This can be unconscious but is part of the aspect of cultural appropriation. </a:t>
            </a:r>
          </a:p>
          <a:p>
            <a:endParaRPr lang="en-GB" dirty="0"/>
          </a:p>
          <a:p>
            <a:endParaRPr lang="en-GB" dirty="0"/>
          </a:p>
          <a:p>
            <a:r>
              <a:rPr lang="en-GB" dirty="0"/>
              <a:t>Worth looking and signing in to Instagram to play the clip as it shows some of the EY books that looks at the ESEA community without this type of appropriation</a:t>
            </a:r>
          </a:p>
          <a:p>
            <a:endParaRPr lang="en-GB" dirty="0"/>
          </a:p>
          <a:p>
            <a:endParaRPr lang="en-GB" dirty="0"/>
          </a:p>
          <a:p>
            <a:r>
              <a:rPr lang="en-GB" dirty="0"/>
              <a:t>ESEA – East Asian and South East Asian Communities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H Guardian Headline"/>
              </a:rPr>
              <a:t>Anti-Asian hate crimes up 21% in UK during coronavirus crisis</a:t>
            </a:r>
          </a:p>
          <a:p>
            <a:endParaRPr lang="en-GB" dirty="0"/>
          </a:p>
          <a:p>
            <a:r>
              <a:rPr lang="en-GB" dirty="0"/>
              <a:t>------------------------------------------------------------------------------</a:t>
            </a:r>
          </a:p>
          <a:p>
            <a:endParaRPr lang="en-GB" dirty="0"/>
          </a:p>
          <a:p>
            <a:r>
              <a:rPr lang="en-GB" dirty="0"/>
              <a:t>A gall arwain at gasineb a gwahaniaethu!</a:t>
            </a:r>
          </a:p>
          <a:p>
            <a:endParaRPr lang="en-GB" dirty="0"/>
          </a:p>
          <a:p>
            <a:r>
              <a:rPr lang="en-GB" dirty="0"/>
              <a:t>Edrychwch ar lenyddiaeth plant er enghraifft - baddies Asiaidd - fel rheol mae gan James Bond baddie acennog Rwsiaidd!</a:t>
            </a:r>
          </a:p>
          <a:p>
            <a:r>
              <a:rPr lang="en-GB" dirty="0"/>
              <a:t>Gall hyn fod yn anymwybodol ond mae'n rhan o'r agwedd ar briodoldeb diwylliannol.</a:t>
            </a:r>
          </a:p>
          <a:p>
            <a:endParaRPr lang="en-GB" dirty="0"/>
          </a:p>
          <a:p>
            <a:endParaRPr lang="en-GB" dirty="0"/>
          </a:p>
          <a:p>
            <a:r>
              <a:rPr lang="en-GB" dirty="0"/>
              <a:t>Mae'n werth edrych a mewngofnodi i Instagram i chwarae'r clip gan ei fod yn dangos rhai o'r llyfrau EY sy'n edrych ar gymuned ESEA heb y math hwn o briodoldeb</a:t>
            </a:r>
          </a:p>
          <a:p>
            <a:endParaRPr lang="en-GB" dirty="0"/>
          </a:p>
          <a:p>
            <a:endParaRPr lang="en-GB" dirty="0"/>
          </a:p>
          <a:p>
            <a:r>
              <a:rPr lang="en-GB" dirty="0"/>
              <a:t>DaDdA / ESEA - Cymunedau Dwyrain Asia a De Ddwyrain Asia</a:t>
            </a:r>
          </a:p>
          <a:p>
            <a:endParaRPr lang="en-GB" dirty="0"/>
          </a:p>
          <a:p>
            <a:r>
              <a:rPr lang="en-GB" dirty="0"/>
              <a:t>Troseddau casineb gwrth-Asiaidd i fyny 21% yn y DU yn ystod argyfwng coronafirws</a:t>
            </a:r>
          </a:p>
        </p:txBody>
      </p:sp>
      <p:sp>
        <p:nvSpPr>
          <p:cNvPr id="4" name="Slide Number Placeholder 3">
            <a:extLst>
              <a:ext uri="{FF2B5EF4-FFF2-40B4-BE49-F238E27FC236}">
                <a16:creationId xmlns:a16="http://schemas.microsoft.com/office/drawing/2014/main" id="{AF33AF30-9168-3518-A27C-D82B86CA87DF}"/>
              </a:ext>
            </a:extLst>
          </p:cNvPr>
          <p:cNvSpPr>
            <a:spLocks noGrp="1"/>
          </p:cNvSpPr>
          <p:nvPr>
            <p:ph type="sldNum" sz="quarter" idx="5"/>
          </p:nvPr>
        </p:nvSpPr>
        <p:spPr/>
        <p:txBody>
          <a:bodyPr/>
          <a:lstStyle/>
          <a:p>
            <a:fld id="{507A2F6E-9C07-4634-9E56-CEE0E34C61C0}" type="slidenum">
              <a:rPr lang="en-GB" smtClean="0"/>
              <a:t>17</a:t>
            </a:fld>
            <a:endParaRPr lang="en-GB" dirty="0"/>
          </a:p>
        </p:txBody>
      </p:sp>
    </p:spTree>
    <p:extLst>
      <p:ext uri="{BB962C8B-B14F-4D97-AF65-F5344CB8AC3E}">
        <p14:creationId xmlns:p14="http://schemas.microsoft.com/office/powerpoint/2010/main" val="11835355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18</a:t>
            </a:fld>
            <a:endParaRPr lang="en-US" dirty="0"/>
          </a:p>
        </p:txBody>
      </p:sp>
    </p:spTree>
    <p:extLst>
      <p:ext uri="{BB962C8B-B14F-4D97-AF65-F5344CB8AC3E}">
        <p14:creationId xmlns:p14="http://schemas.microsoft.com/office/powerpoint/2010/main" val="20128000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19</a:t>
            </a:fld>
            <a:endParaRPr lang="en-GB" dirty="0"/>
          </a:p>
        </p:txBody>
      </p:sp>
    </p:spTree>
    <p:extLst>
      <p:ext uri="{BB962C8B-B14F-4D97-AF65-F5344CB8AC3E}">
        <p14:creationId xmlns:p14="http://schemas.microsoft.com/office/powerpoint/2010/main" val="13719010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Sadaqh – voluntary giving of arms a=or charity</a:t>
            </a:r>
          </a:p>
          <a:p>
            <a:r>
              <a:rPr lang="en-GB" dirty="0"/>
              <a:t>Dawah – the act of giving </a:t>
            </a:r>
          </a:p>
          <a:p>
            <a:r>
              <a:rPr lang="en-GB" dirty="0"/>
              <a:t>Jammat – a place of gathering – fr prayers</a:t>
            </a:r>
          </a:p>
          <a:p>
            <a:r>
              <a:rPr lang="en-GB" dirty="0"/>
              <a:t>Iftar – the sunset fast in Ramadan</a:t>
            </a:r>
          </a:p>
          <a:p>
            <a:r>
              <a:rPr lang="en-GB" dirty="0"/>
              <a:t>Khtbahs – a sermon</a:t>
            </a:r>
          </a:p>
          <a:p>
            <a:endParaRPr lang="en-GB" dirty="0"/>
          </a:p>
          <a:p>
            <a:r>
              <a:rPr lang="en-GB" dirty="0"/>
              <a:t>These are Muslim Bengali traditions during Ramadan.</a:t>
            </a:r>
          </a:p>
          <a:p>
            <a:endParaRPr lang="en-GB" dirty="0"/>
          </a:p>
          <a:p>
            <a:r>
              <a:rPr lang="en-GB" dirty="0"/>
              <a:t>Would you know how to respond? </a:t>
            </a:r>
          </a:p>
          <a:p>
            <a:r>
              <a:rPr lang="en-GB" dirty="0"/>
              <a:t>How important do you think this situation is for this child?</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20</a:t>
            </a:fld>
            <a:endParaRPr lang="en-GB" dirty="0"/>
          </a:p>
        </p:txBody>
      </p:sp>
    </p:spTree>
    <p:extLst>
      <p:ext uri="{BB962C8B-B14F-4D97-AF65-F5344CB8AC3E}">
        <p14:creationId xmlns:p14="http://schemas.microsoft.com/office/powerpoint/2010/main" val="14097890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22</a:t>
            </a:fld>
            <a:endParaRPr lang="en-GB" dirty="0"/>
          </a:p>
        </p:txBody>
      </p:sp>
    </p:spTree>
    <p:extLst>
      <p:ext uri="{BB962C8B-B14F-4D97-AF65-F5344CB8AC3E}">
        <p14:creationId xmlns:p14="http://schemas.microsoft.com/office/powerpoint/2010/main" val="31871984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D1F75-C836-860D-9C73-91E572757E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D6825-E101-70DF-0FF0-439FAF8BA5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869F86-CB25-BF99-4D74-E4712D43A7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CAF5AE-C95B-2273-109B-89AD8410D715}"/>
              </a:ext>
            </a:extLst>
          </p:cNvPr>
          <p:cNvSpPr>
            <a:spLocks noGrp="1"/>
          </p:cNvSpPr>
          <p:nvPr>
            <p:ph type="sldNum" sz="quarter" idx="5"/>
          </p:nvPr>
        </p:nvSpPr>
        <p:spPr/>
        <p:txBody>
          <a:bodyPr/>
          <a:lstStyle/>
          <a:p>
            <a:fld id="{507A2F6E-9C07-4634-9E56-CEE0E34C61C0}" type="slidenum">
              <a:rPr lang="en-GB" smtClean="0"/>
              <a:t>23</a:t>
            </a:fld>
            <a:endParaRPr lang="en-GB" dirty="0"/>
          </a:p>
        </p:txBody>
      </p:sp>
    </p:spTree>
    <p:extLst>
      <p:ext uri="{BB962C8B-B14F-4D97-AF65-F5344CB8AC3E}">
        <p14:creationId xmlns:p14="http://schemas.microsoft.com/office/powerpoint/2010/main" val="2928362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8573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95113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86088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D09C820E-0A4B-4039-956D-4D11DA72D1A3}" type="datetimeFigureOut">
              <a:rPr lang="en-GB" smtClean="0"/>
              <a:t>17/03/2026</a:t>
            </a:fld>
            <a:endParaRPr lang="en-GB"/>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7C642560-E9C0-42C4-928E-CD5F6B3D3067}" type="slidenum">
              <a:rPr lang="en-GB" smtClean="0"/>
              <a:t>‹#›</a:t>
            </a:fld>
            <a:endParaRPr lang="en-GB"/>
          </a:p>
        </p:txBody>
      </p:sp>
    </p:spTree>
    <p:extLst>
      <p:ext uri="{BB962C8B-B14F-4D97-AF65-F5344CB8AC3E}">
        <p14:creationId xmlns:p14="http://schemas.microsoft.com/office/powerpoint/2010/main" val="3393343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D09C820E-0A4B-4039-956D-4D11DA72D1A3}" type="datetimeFigureOut">
              <a:rPr lang="en-GB" smtClean="0"/>
              <a:t>17/03/2026</a:t>
            </a:fld>
            <a:endParaRPr lang="en-GB"/>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7C642560-E9C0-42C4-928E-CD5F6B3D3067}" type="slidenum">
              <a:rPr lang="en-GB" smtClean="0"/>
              <a:t>‹#›</a:t>
            </a:fld>
            <a:endParaRPr lang="en-GB"/>
          </a:p>
        </p:txBody>
      </p:sp>
    </p:spTree>
    <p:extLst>
      <p:ext uri="{BB962C8B-B14F-4D97-AF65-F5344CB8AC3E}">
        <p14:creationId xmlns:p14="http://schemas.microsoft.com/office/powerpoint/2010/main" val="589763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D09C820E-0A4B-4039-956D-4D11DA72D1A3}" type="datetimeFigureOut">
              <a:rPr lang="en-GB" smtClean="0"/>
              <a:t>17/03/2026</a:t>
            </a:fld>
            <a:endParaRPr lang="en-GB"/>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7C642560-E9C0-42C4-928E-CD5F6B3D3067}" type="slidenum">
              <a:rPr lang="en-GB" smtClean="0"/>
              <a:t>‹#›</a:t>
            </a:fld>
            <a:endParaRPr lang="en-GB"/>
          </a:p>
        </p:txBody>
      </p:sp>
    </p:spTree>
    <p:extLst>
      <p:ext uri="{BB962C8B-B14F-4D97-AF65-F5344CB8AC3E}">
        <p14:creationId xmlns:p14="http://schemas.microsoft.com/office/powerpoint/2010/main" val="1294051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D09C820E-0A4B-4039-956D-4D11DA72D1A3}" type="datetimeFigureOut">
              <a:rPr lang="en-GB" smtClean="0"/>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642560-E9C0-42C4-928E-CD5F6B3D3067}" type="slidenum">
              <a:rPr lang="en-GB" smtClean="0"/>
              <a:t>‹#›</a:t>
            </a:fld>
            <a:endParaRPr lang="en-GB"/>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4171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62080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4895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70237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98976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0089-A126-B9F9-4055-2D18343D3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B52E9F-A234-355A-2FD0-7E856B6C04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509EE9-8BFD-21CB-48A1-B282F9E16581}"/>
              </a:ext>
            </a:extLst>
          </p:cNvPr>
          <p:cNvSpPr>
            <a:spLocks noGrp="1"/>
          </p:cNvSpPr>
          <p:nvPr>
            <p:ph type="dt" sz="half" idx="10"/>
          </p:nvPr>
        </p:nvSpPr>
        <p:spPr/>
        <p:txBody>
          <a:bodyPr/>
          <a:lstStyle/>
          <a:p>
            <a:fld id="{B61BEF0D-F0BB-DE4B-95CE-6DB70DBA9567}" type="datetimeFigureOut">
              <a:rPr lang="en-US" smtClean="0"/>
              <a:pPr/>
              <a:t>3/17/2026</a:t>
            </a:fld>
            <a:endParaRPr lang="en-US" dirty="0"/>
          </a:p>
        </p:txBody>
      </p:sp>
      <p:sp>
        <p:nvSpPr>
          <p:cNvPr id="5" name="Footer Placeholder 4">
            <a:extLst>
              <a:ext uri="{FF2B5EF4-FFF2-40B4-BE49-F238E27FC236}">
                <a16:creationId xmlns:a16="http://schemas.microsoft.com/office/drawing/2014/main" id="{BFA9E324-8053-1351-0FCB-96BFF6EEA7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5B63B9-F710-626D-4CE2-F4BF6E0E69F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8694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74BF-30D1-DD18-3C1F-3D49EB1D4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B1656-9841-F099-7EAA-1F9C540AC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E0E2C-910A-2793-2F6E-962C781B29B5}"/>
              </a:ext>
            </a:extLst>
          </p:cNvPr>
          <p:cNvSpPr>
            <a:spLocks noGrp="1"/>
          </p:cNvSpPr>
          <p:nvPr>
            <p:ph type="dt" sz="half" idx="10"/>
          </p:nvPr>
        </p:nvSpPr>
        <p:spPr/>
        <p:txBody>
          <a:bodyPr/>
          <a:lstStyle/>
          <a:p>
            <a:fld id="{05BFA754-D5C3-4E66-96A6-867B257F58DC}" type="datetimeFigureOut">
              <a:rPr lang="en-US" smtClean="0"/>
              <a:t>3/17/2026</a:t>
            </a:fld>
            <a:endParaRPr lang="en-US" dirty="0"/>
          </a:p>
        </p:txBody>
      </p:sp>
      <p:sp>
        <p:nvSpPr>
          <p:cNvPr id="5" name="Footer Placeholder 4">
            <a:extLst>
              <a:ext uri="{FF2B5EF4-FFF2-40B4-BE49-F238E27FC236}">
                <a16:creationId xmlns:a16="http://schemas.microsoft.com/office/drawing/2014/main" id="{7C8C2A44-4378-8D75-F9FD-D688E8604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052EB7-4B6F-05DD-1B69-078B3E09726C}"/>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0546566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740D50-4A58-B298-1961-9E2F4347A6D4}"/>
              </a:ext>
            </a:extLst>
          </p:cNvPr>
          <p:cNvSpPr>
            <a:spLocks noGrp="1"/>
          </p:cNvSpPr>
          <p:nvPr>
            <p:ph type="dt" sz="half" idx="10"/>
          </p:nvPr>
        </p:nvSpPr>
        <p:spPr/>
        <p:txBody>
          <a:bodyPr/>
          <a:lstStyle/>
          <a:p>
            <a:fld id="{B61BEF0D-F0BB-DE4B-95CE-6DB70DBA9567}" type="datetimeFigureOut">
              <a:rPr lang="en-US" smtClean="0"/>
              <a:pPr/>
              <a:t>3/17/2026</a:t>
            </a:fld>
            <a:endParaRPr lang="en-US" dirty="0"/>
          </a:p>
        </p:txBody>
      </p:sp>
      <p:sp>
        <p:nvSpPr>
          <p:cNvPr id="3" name="Footer Placeholder 2">
            <a:extLst>
              <a:ext uri="{FF2B5EF4-FFF2-40B4-BE49-F238E27FC236}">
                <a16:creationId xmlns:a16="http://schemas.microsoft.com/office/drawing/2014/main" id="{293004AD-4165-4478-0067-A780CCA8B1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EEDFBDF-C2C7-D7C7-D666-50E97B0EA5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10771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444095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695716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20186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487901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164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image" Target="../media/image4.png"/><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theme" Target="../theme/theme2.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9C820E-0A4B-4039-956D-4D11DA72D1A3}" type="datetimeFigureOut">
              <a:rPr lang="en-GB" smtClean="0"/>
              <a:t>17/03/2026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642560-E9C0-42C4-928E-CD5F6B3D3067}"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7836497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96766165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80" r:id="rId9"/>
    <p:sldLayoutId id="214748368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8175050"/>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moodle.uwtsd.ac.uk/pluginfile.php/671861/mod_resource/content/1/United%20Nations%20Network%20Guidance%202022%20%20on%20intersectionality.pdf" TargetMode="Externa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hyperlink" Target="https://www.tgpcymru.org.uk/what-we-do/travelling-ahead-wales-gypsy-roma-and-traveller-advice-and-advocacy-service/" TargetMode="Externa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93CdjuZzWi4" TargetMode="External"/><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hyperlink" Target="https://www.teachearlyyears.com/a-unique-child/view/gender-stereotyping-in-the-early-years" TargetMode="External"/><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blacknurserymanager.com/"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hyperlink" Target="https://www.theblacknurserymanager.com/"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7UX4fqtCoUc" TargetMode="External"/><Relationship Id="rId2" Type="http://schemas.openxmlformats.org/officeDocument/2006/relationships/notesSlide" Target="../notesSlides/notesSlide9.xml"/><Relationship Id="rId1" Type="http://schemas.openxmlformats.org/officeDocument/2006/relationships/slideLayout" Target="../slideLayouts/slideLayout17.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hyperlink" Target="https://www.instagram.com/p/CUpZtFKIfsl/?img_index=1" TargetMode="External"/><Relationship Id="rId2" Type="http://schemas.openxmlformats.org/officeDocument/2006/relationships/notesSlide" Target="../notesSlides/notesSlide12.xml"/><Relationship Id="rId1" Type="http://schemas.openxmlformats.org/officeDocument/2006/relationships/slideLayout" Target="../slideLayouts/slideLayout17.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7.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7.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darpl.cymru/" TargetMode="Externa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8" Type="http://schemas.openxmlformats.org/officeDocument/2006/relationships/hyperlink" Target="https://files.ofsted.gov.uk/v1/file/50222824" TargetMode="External"/><Relationship Id="rId3" Type="http://schemas.openxmlformats.org/officeDocument/2006/relationships/hyperlink" Target="https://doi.org/10.1111/soc4.12923" TargetMode="External"/><Relationship Id="rId7" Type="http://schemas.openxmlformats.org/officeDocument/2006/relationships/hyperlink" Target="https://www.youtube.com/watch?v=93CdjuZzWi4" TargetMode="External"/><Relationship Id="rId2" Type="http://schemas.openxmlformats.org/officeDocument/2006/relationships/notesSlide" Target="../notesSlides/notesSlide17.xml"/><Relationship Id="rId1" Type="http://schemas.openxmlformats.org/officeDocument/2006/relationships/slideLayout" Target="../slideLayouts/slideLayout17.xml"/><Relationship Id="rId6" Type="http://schemas.openxmlformats.org/officeDocument/2006/relationships/hyperlink" Target="https://link.springer.com/article/10.1007/s10643-024-01660-6#citeas" TargetMode="External"/><Relationship Id="rId5" Type="http://schemas.openxmlformats.org/officeDocument/2006/relationships/hyperlink" Target="https://www.youtube.com/watch?v=7UX4fqtCoUc" TargetMode="External"/><Relationship Id="rId4" Type="http://schemas.openxmlformats.org/officeDocument/2006/relationships/hyperlink" Target="https://www.bbc.co.uk/iplayer/episode/m002f1gb/radical-with-amol-rajan-british-identity-and-how-schools-can-improve-multiculturalis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oxford-review.com/the-oxford-review-dei-diversity-equity-and-inclusion-dictionary/cultural-appreciation-definition-and-explanation/" TargetMode="External"/><Relationship Id="rId7" Type="http://schemas.openxmlformats.org/officeDocument/2006/relationships/hyperlink" Target="https://www-tandfonline-com.ezproxy.uwtsd.ac.uk/doi/full/10.1080/14733285.2025.2532719#abstract" TargetMode="External"/><Relationship Id="rId2" Type="http://schemas.openxmlformats.org/officeDocument/2006/relationships/notesSlide" Target="../notesSlides/notesSlide18.xml"/><Relationship Id="rId1" Type="http://schemas.openxmlformats.org/officeDocument/2006/relationships/slideLayout" Target="../slideLayouts/slideLayout17.xml"/><Relationship Id="rId6" Type="http://schemas.openxmlformats.org/officeDocument/2006/relationships/hyperlink" Target="https://research-ebsco-com.ezproxy.uwtsd.ac.uk/c/onvpsy/viewer/pdf/jjivxnyl4n?route=details" TargetMode="External"/><Relationship Id="rId5" Type="http://schemas.openxmlformats.org/officeDocument/2006/relationships/hyperlink" Target="https://www.theblacknurserymanager.com/" TargetMode="External"/><Relationship Id="rId4" Type="http://schemas.openxmlformats.org/officeDocument/2006/relationships/hyperlink" Target="https://ceinternational1892.org/article/an-experts-insight-dr-fawzia-reza-on-diversity-and-inclusion-in-early-education/"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15627-8BB8-5145-CE68-C6902F36873D}"/>
              </a:ext>
            </a:extLst>
          </p:cNvPr>
          <p:cNvSpPr>
            <a:spLocks noGrp="1"/>
          </p:cNvSpPr>
          <p:nvPr>
            <p:ph type="ctrTitle"/>
          </p:nvPr>
        </p:nvSpPr>
        <p:spPr/>
        <p:txBody>
          <a:bodyPr/>
          <a:lstStyle/>
          <a:p>
            <a:r>
              <a:rPr lang="en-GB" dirty="0"/>
              <a:t>Some ideas </a:t>
            </a:r>
            <a:br>
              <a:rPr lang="en-GB" dirty="0"/>
            </a:br>
            <a:r>
              <a:rPr lang="en-GB" dirty="0"/>
              <a:t>Rhai </a:t>
            </a:r>
            <a:r>
              <a:rPr lang="en-GB" dirty="0" err="1"/>
              <a:t>syniadau</a:t>
            </a:r>
            <a:endParaRPr lang="en-GB" dirty="0"/>
          </a:p>
        </p:txBody>
      </p:sp>
      <p:sp>
        <p:nvSpPr>
          <p:cNvPr id="3" name="Subtitle 2">
            <a:extLst>
              <a:ext uri="{FF2B5EF4-FFF2-40B4-BE49-F238E27FC236}">
                <a16:creationId xmlns:a16="http://schemas.microsoft.com/office/drawing/2014/main" id="{28A962B4-27A6-DCF8-1A93-A06CA4B21D3E}"/>
              </a:ext>
            </a:extLst>
          </p:cNvPr>
          <p:cNvSpPr>
            <a:spLocks noGrp="1"/>
          </p:cNvSpPr>
          <p:nvPr>
            <p:ph type="subTitle" idx="1"/>
          </p:nvPr>
        </p:nvSpPr>
        <p:spPr/>
        <p:txBody>
          <a:bodyPr/>
          <a:lstStyle/>
          <a:p>
            <a:r>
              <a:rPr lang="en-GB" dirty="0"/>
              <a:t>17/3/2026</a:t>
            </a:r>
          </a:p>
        </p:txBody>
      </p:sp>
    </p:spTree>
    <p:extLst>
      <p:ext uri="{BB962C8B-B14F-4D97-AF65-F5344CB8AC3E}">
        <p14:creationId xmlns:p14="http://schemas.microsoft.com/office/powerpoint/2010/main" val="529020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8E0BDEBE-91C1-6B62-E126-CAA1BB14706A}"/>
              </a:ext>
            </a:extLst>
          </p:cNvPr>
          <p:cNvSpPr>
            <a:spLocks noGrp="1"/>
          </p:cNvSpPr>
          <p:nvPr>
            <p:ph type="title"/>
          </p:nvPr>
        </p:nvSpPr>
        <p:spPr>
          <a:xfrm>
            <a:off x="358219" y="365125"/>
            <a:ext cx="11481847" cy="1325563"/>
          </a:xfrm>
        </p:spPr>
        <p:txBody>
          <a:bodyPr/>
          <a:lstStyle/>
          <a:p>
            <a:r>
              <a:rPr lang="en-US" dirty="0" err="1"/>
              <a:t>Croestoriadoldeb</a:t>
            </a:r>
            <a:r>
              <a:rPr lang="en-US" dirty="0"/>
              <a:t> /</a:t>
            </a:r>
            <a:r>
              <a:rPr lang="en-US" dirty="0">
                <a:solidFill>
                  <a:schemeClr val="tx2">
                    <a:lumMod val="60000"/>
                    <a:lumOff val="40000"/>
                  </a:schemeClr>
                </a:solidFill>
              </a:rPr>
              <a:t> Intersectionality</a:t>
            </a:r>
          </a:p>
        </p:txBody>
      </p:sp>
      <p:sp>
        <p:nvSpPr>
          <p:cNvPr id="5" name="Content Placeholder 4">
            <a:extLst>
              <a:ext uri="{FF2B5EF4-FFF2-40B4-BE49-F238E27FC236}">
                <a16:creationId xmlns:a16="http://schemas.microsoft.com/office/drawing/2014/main" id="{9F8BF2AA-E34E-5F04-D566-8643B76E454A}"/>
              </a:ext>
            </a:extLst>
          </p:cNvPr>
          <p:cNvSpPr>
            <a:spLocks noGrp="1"/>
          </p:cNvSpPr>
          <p:nvPr>
            <p:ph sz="quarter" idx="13"/>
          </p:nvPr>
        </p:nvSpPr>
        <p:spPr>
          <a:xfrm>
            <a:off x="1731264" y="2121407"/>
            <a:ext cx="4267200" cy="3602736"/>
          </a:xfrm>
        </p:spPr>
        <p:txBody>
          <a:bodyPr>
            <a:normAutofit/>
          </a:bodyPr>
          <a:lstStyle/>
          <a:p>
            <a:r>
              <a:rPr lang="en-GB" dirty="0">
                <a:hlinkClick r:id="rId2"/>
              </a:rPr>
              <a:t>United Nations Network Guidance 2022 on intersectionality.pdf</a:t>
            </a:r>
            <a:endParaRPr lang="en-GB" dirty="0"/>
          </a:p>
          <a:p>
            <a:endParaRPr lang="en-GB" dirty="0"/>
          </a:p>
          <a:p>
            <a:endParaRPr lang="en-GB" dirty="0"/>
          </a:p>
        </p:txBody>
      </p:sp>
      <p:pic>
        <p:nvPicPr>
          <p:cNvPr id="7" name="Picture 6">
            <a:hlinkClick r:id="rId2"/>
            <a:extLst>
              <a:ext uri="{FF2B5EF4-FFF2-40B4-BE49-F238E27FC236}">
                <a16:creationId xmlns:a16="http://schemas.microsoft.com/office/drawing/2014/main" id="{9C036284-1413-637F-6B65-4101BC8B698C}"/>
              </a:ext>
            </a:extLst>
          </p:cNvPr>
          <p:cNvPicPr>
            <a:picLocks noChangeAspect="1"/>
          </p:cNvPicPr>
          <p:nvPr/>
        </p:nvPicPr>
        <p:blipFill>
          <a:blip r:embed="rId3"/>
          <a:stretch>
            <a:fillRect/>
          </a:stretch>
        </p:blipFill>
        <p:spPr>
          <a:xfrm>
            <a:off x="6478683" y="2119313"/>
            <a:ext cx="3745674" cy="3605212"/>
          </a:xfrm>
          <a:prstGeom prst="rect">
            <a:avLst/>
          </a:prstGeom>
          <a:noFill/>
        </p:spPr>
      </p:pic>
    </p:spTree>
    <p:extLst>
      <p:ext uri="{BB962C8B-B14F-4D97-AF65-F5344CB8AC3E}">
        <p14:creationId xmlns:p14="http://schemas.microsoft.com/office/powerpoint/2010/main" val="2312377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BB1E8-252A-E4FB-5CA7-E5AF44B1AA61}"/>
              </a:ext>
            </a:extLst>
          </p:cNvPr>
          <p:cNvSpPr>
            <a:spLocks noGrp="1"/>
          </p:cNvSpPr>
          <p:nvPr>
            <p:ph type="title"/>
          </p:nvPr>
        </p:nvSpPr>
        <p:spPr/>
        <p:txBody>
          <a:bodyPr/>
          <a:lstStyle/>
          <a:p>
            <a:r>
              <a:rPr lang="en-GB" dirty="0" err="1"/>
              <a:t>Crefydd</a:t>
            </a:r>
            <a:r>
              <a:rPr lang="en-GB" dirty="0"/>
              <a:t> a </a:t>
            </a:r>
            <a:r>
              <a:rPr lang="en-GB" dirty="0" err="1"/>
              <a:t>diwilliant</a:t>
            </a:r>
            <a:r>
              <a:rPr lang="en-GB" dirty="0"/>
              <a:t> / Religion and culture</a:t>
            </a:r>
          </a:p>
        </p:txBody>
      </p:sp>
      <p:sp>
        <p:nvSpPr>
          <p:cNvPr id="6" name="Content Placeholder 5">
            <a:extLst>
              <a:ext uri="{FF2B5EF4-FFF2-40B4-BE49-F238E27FC236}">
                <a16:creationId xmlns:a16="http://schemas.microsoft.com/office/drawing/2014/main" id="{B5ECA757-7F9C-B095-B3F8-9453709E4E4A}"/>
              </a:ext>
            </a:extLst>
          </p:cNvPr>
          <p:cNvSpPr>
            <a:spLocks noGrp="1"/>
          </p:cNvSpPr>
          <p:nvPr>
            <p:ph idx="1"/>
          </p:nvPr>
        </p:nvSpPr>
        <p:spPr/>
        <p:txBody>
          <a:bodyPr/>
          <a:lstStyle/>
          <a:p>
            <a:r>
              <a:rPr lang="en-GB" dirty="0"/>
              <a:t>Beth </a:t>
            </a:r>
            <a:r>
              <a:rPr lang="en-GB" dirty="0" err="1"/>
              <a:t>yw’r</a:t>
            </a:r>
            <a:r>
              <a:rPr lang="en-GB" dirty="0"/>
              <a:t> </a:t>
            </a:r>
            <a:r>
              <a:rPr lang="en-GB" dirty="0" err="1"/>
              <a:t>wahniaeth</a:t>
            </a:r>
            <a:r>
              <a:rPr lang="en-GB" dirty="0"/>
              <a:t>?</a:t>
            </a:r>
          </a:p>
          <a:p>
            <a:endParaRPr lang="en-GB" dirty="0"/>
          </a:p>
          <a:p>
            <a:r>
              <a:rPr lang="en-GB" dirty="0">
                <a:hlinkClick r:id="rId2"/>
              </a:rPr>
              <a:t>Travelling Ahead: Wales Gypsy, Roma and Traveller Advice and Advocacy Service « TGP Cymru</a:t>
            </a:r>
            <a:endParaRPr lang="en-GB" dirty="0"/>
          </a:p>
          <a:p>
            <a:endParaRPr lang="en-GB" dirty="0"/>
          </a:p>
          <a:p>
            <a:r>
              <a:rPr lang="en-GB" dirty="0"/>
              <a:t>CEGA / EWC </a:t>
            </a:r>
            <a:r>
              <a:rPr lang="en-GB" b="1" dirty="0"/>
              <a:t>Your journey to create an anti-racist Wales: how to talk to your staff and learners about race</a:t>
            </a:r>
          </a:p>
          <a:p>
            <a:endParaRPr lang="en-GB" dirty="0"/>
          </a:p>
        </p:txBody>
      </p:sp>
    </p:spTree>
    <p:extLst>
      <p:ext uri="{BB962C8B-B14F-4D97-AF65-F5344CB8AC3E}">
        <p14:creationId xmlns:p14="http://schemas.microsoft.com/office/powerpoint/2010/main" val="4139768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0415FD2-1C45-049C-A6D7-2FAFAF044A32}"/>
              </a:ext>
            </a:extLst>
          </p:cNvPr>
          <p:cNvGraphicFramePr>
            <a:graphicFrameLocks noGrp="1"/>
          </p:cNvGraphicFramePr>
          <p:nvPr>
            <p:ph idx="1"/>
            <p:extLst>
              <p:ext uri="{D42A27DB-BD31-4B8C-83A1-F6EECF244321}">
                <p14:modId xmlns:p14="http://schemas.microsoft.com/office/powerpoint/2010/main" val="970426515"/>
              </p:ext>
            </p:extLst>
          </p:nvPr>
        </p:nvGraphicFramePr>
        <p:xfrm>
          <a:off x="468948" y="1049814"/>
          <a:ext cx="11254104" cy="3198336"/>
        </p:xfrm>
        <a:graphic>
          <a:graphicData uri="http://schemas.openxmlformats.org/drawingml/2006/table">
            <a:tbl>
              <a:tblPr/>
              <a:tblGrid>
                <a:gridCol w="2813526">
                  <a:extLst>
                    <a:ext uri="{9D8B030D-6E8A-4147-A177-3AD203B41FA5}">
                      <a16:colId xmlns:a16="http://schemas.microsoft.com/office/drawing/2014/main" val="2827550964"/>
                    </a:ext>
                  </a:extLst>
                </a:gridCol>
                <a:gridCol w="2813526">
                  <a:extLst>
                    <a:ext uri="{9D8B030D-6E8A-4147-A177-3AD203B41FA5}">
                      <a16:colId xmlns:a16="http://schemas.microsoft.com/office/drawing/2014/main" val="3505748691"/>
                    </a:ext>
                  </a:extLst>
                </a:gridCol>
                <a:gridCol w="2813526">
                  <a:extLst>
                    <a:ext uri="{9D8B030D-6E8A-4147-A177-3AD203B41FA5}">
                      <a16:colId xmlns:a16="http://schemas.microsoft.com/office/drawing/2014/main" val="1930292080"/>
                    </a:ext>
                  </a:extLst>
                </a:gridCol>
                <a:gridCol w="2813526">
                  <a:extLst>
                    <a:ext uri="{9D8B030D-6E8A-4147-A177-3AD203B41FA5}">
                      <a16:colId xmlns:a16="http://schemas.microsoft.com/office/drawing/2014/main" val="3363579452"/>
                    </a:ext>
                  </a:extLst>
                </a:gridCol>
              </a:tblGrid>
              <a:tr h="460527">
                <a:tc>
                  <a:txBody>
                    <a:bodyPr/>
                    <a:lstStyle/>
                    <a:p>
                      <a:pPr>
                        <a:buNone/>
                      </a:pPr>
                      <a:r>
                        <a:rPr lang="en-GB">
                          <a:effectLst/>
                        </a:rPr>
                        <a:t>Concept</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2"/>
                    </a:solidFill>
                  </a:tcPr>
                </a:tc>
                <a:tc>
                  <a:txBody>
                    <a:bodyPr/>
                    <a:lstStyle/>
                    <a:p>
                      <a:pPr>
                        <a:buNone/>
                      </a:pPr>
                      <a:r>
                        <a:rPr lang="en-GB">
                          <a:effectLst/>
                        </a:rPr>
                        <a:t>What it’s about</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2"/>
                    </a:solidFill>
                  </a:tcPr>
                </a:tc>
                <a:tc>
                  <a:txBody>
                    <a:bodyPr/>
                    <a:lstStyle/>
                    <a:p>
                      <a:pPr>
                        <a:buNone/>
                      </a:pPr>
                      <a:r>
                        <a:rPr lang="en-GB">
                          <a:effectLst/>
                        </a:rPr>
                        <a:t>Can it change?</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2"/>
                    </a:solidFill>
                  </a:tcPr>
                </a:tc>
                <a:tc>
                  <a:txBody>
                    <a:bodyPr/>
                    <a:lstStyle/>
                    <a:p>
                      <a:pPr>
                        <a:buNone/>
                      </a:pPr>
                      <a:r>
                        <a:rPr lang="en-GB">
                          <a:effectLst/>
                        </a:rPr>
                        <a:t>Example</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2"/>
                    </a:solidFill>
                  </a:tcPr>
                </a:tc>
                <a:extLst>
                  <a:ext uri="{0D108BD9-81ED-4DB2-BD59-A6C34878D82A}">
                    <a16:rowId xmlns:a16="http://schemas.microsoft.com/office/drawing/2014/main" val="1007844635"/>
                  </a:ext>
                </a:extLst>
              </a:tr>
              <a:tr h="805923">
                <a:tc>
                  <a:txBody>
                    <a:bodyPr/>
                    <a:lstStyle/>
                    <a:p>
                      <a:pPr>
                        <a:buNone/>
                      </a:pPr>
                      <a:r>
                        <a:rPr lang="en-GB" b="1" dirty="0">
                          <a:effectLst/>
                        </a:rPr>
                        <a:t>Hil</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err="1">
                          <a:effectLst/>
                        </a:rPr>
                        <a:t>Nodweddion</a:t>
                      </a:r>
                      <a:r>
                        <a:rPr lang="en-GB" dirty="0">
                          <a:effectLst/>
                        </a:rPr>
                        <a:t> </a:t>
                      </a:r>
                      <a:r>
                        <a:rPr lang="en-GB" dirty="0" err="1">
                          <a:effectLst/>
                        </a:rPr>
                        <a:t>corfforol</a:t>
                      </a:r>
                      <a:r>
                        <a:rPr lang="en-GB" dirty="0">
                          <a:effectLst/>
                        </a:rPr>
                        <a:t> </a:t>
                      </a:r>
                      <a:r>
                        <a:rPr lang="en-GB" dirty="0" err="1">
                          <a:effectLst/>
                        </a:rPr>
                        <a:t>fel</a:t>
                      </a:r>
                      <a:r>
                        <a:rPr lang="en-GB" dirty="0">
                          <a:effectLst/>
                        </a:rPr>
                        <a:t> </a:t>
                      </a:r>
                      <a:r>
                        <a:rPr lang="en-GB" dirty="0" err="1">
                          <a:effectLst/>
                        </a:rPr>
                        <a:t>y'u</a:t>
                      </a:r>
                      <a:r>
                        <a:rPr lang="en-GB" dirty="0">
                          <a:effectLst/>
                        </a:rPr>
                        <a:t> </a:t>
                      </a:r>
                      <a:r>
                        <a:rPr lang="en-GB" dirty="0" err="1">
                          <a:effectLst/>
                        </a:rPr>
                        <a:t>dehonglir</a:t>
                      </a:r>
                      <a:r>
                        <a:rPr lang="en-GB" dirty="0">
                          <a:effectLst/>
                        </a:rPr>
                        <a:t> </a:t>
                      </a:r>
                      <a:r>
                        <a:rPr lang="en-GB" dirty="0" err="1">
                          <a:effectLst/>
                        </a:rPr>
                        <a:t>gan</a:t>
                      </a:r>
                      <a:r>
                        <a:rPr lang="en-GB" dirty="0">
                          <a:effectLst/>
                        </a:rPr>
                        <a:t> </a:t>
                      </a:r>
                      <a:r>
                        <a:rPr lang="en-GB" dirty="0" err="1">
                          <a:effectLst/>
                        </a:rPr>
                        <a:t>gymdeithas</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err="1">
                          <a:effectLst/>
                        </a:rPr>
                        <a:t>Anodd</a:t>
                      </a:r>
                      <a:r>
                        <a:rPr lang="en-GB" dirty="0">
                          <a:effectLst/>
                        </a:rPr>
                        <a:t> </a:t>
                      </a:r>
                      <a:r>
                        <a:rPr lang="en-GB" dirty="0" err="1">
                          <a:effectLst/>
                        </a:rPr>
                        <a:t>ei</a:t>
                      </a:r>
                      <a:r>
                        <a:rPr lang="en-GB" dirty="0">
                          <a:effectLst/>
                        </a:rPr>
                        <a:t> </a:t>
                      </a:r>
                      <a:r>
                        <a:rPr lang="en-GB" dirty="0" err="1">
                          <a:effectLst/>
                        </a:rPr>
                        <a:t>newid</a:t>
                      </a:r>
                      <a:r>
                        <a:rPr lang="en-GB" dirty="0">
                          <a:effectLst/>
                        </a:rPr>
                        <a:t>; </a:t>
                      </a:r>
                      <a:r>
                        <a:rPr lang="en-GB" dirty="0" err="1">
                          <a:effectLst/>
                        </a:rPr>
                        <a:t>wedi'i</a:t>
                      </a:r>
                      <a:r>
                        <a:rPr lang="en-GB" dirty="0">
                          <a:effectLst/>
                        </a:rPr>
                        <a:t> </a:t>
                      </a:r>
                      <a:r>
                        <a:rPr lang="en-GB" dirty="0" err="1">
                          <a:effectLst/>
                        </a:rPr>
                        <a:t>neilltuo'n</a:t>
                      </a:r>
                      <a:r>
                        <a:rPr lang="en-GB" dirty="0">
                          <a:effectLst/>
                        </a:rPr>
                        <a:t> </a:t>
                      </a:r>
                      <a:r>
                        <a:rPr lang="en-GB" dirty="0" err="1">
                          <a:effectLst/>
                        </a:rPr>
                        <a:t>allanol</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"Du," "Gwyn," "</a:t>
                      </a:r>
                      <a:r>
                        <a:rPr lang="en-GB" dirty="0" err="1">
                          <a:effectLst/>
                        </a:rPr>
                        <a:t>Asiaidd</a:t>
                      </a:r>
                      <a:r>
                        <a:rPr lang="en-GB" dirty="0">
                          <a:effectLst/>
                        </a:rPr>
                        <a:t>"</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916487498"/>
                  </a:ext>
                </a:extLst>
              </a:tr>
              <a:tr h="909009">
                <a:tc>
                  <a:txBody>
                    <a:bodyPr/>
                    <a:lstStyle/>
                    <a:p>
                      <a:pPr>
                        <a:buNone/>
                      </a:pPr>
                      <a:r>
                        <a:rPr lang="en-GB" b="1" dirty="0" err="1">
                          <a:effectLst/>
                        </a:rPr>
                        <a:t>Ethnigrwydd</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fr-FR" dirty="0" err="1">
                          <a:effectLst/>
                        </a:rPr>
                        <a:t>Achau</a:t>
                      </a:r>
                      <a:r>
                        <a:rPr lang="fr-FR" dirty="0">
                          <a:effectLst/>
                        </a:rPr>
                        <a:t> a </a:t>
                      </a:r>
                      <a:r>
                        <a:rPr lang="fr-FR" dirty="0" err="1">
                          <a:effectLst/>
                        </a:rPr>
                        <a:t>rennir</a:t>
                      </a:r>
                      <a:r>
                        <a:rPr lang="fr-FR" dirty="0">
                          <a:effectLst/>
                        </a:rPr>
                        <a:t>, </a:t>
                      </a:r>
                      <a:r>
                        <a:rPr lang="fr-FR" dirty="0" err="1">
                          <a:effectLst/>
                        </a:rPr>
                        <a:t>iaith</a:t>
                      </a:r>
                      <a:r>
                        <a:rPr lang="fr-FR" dirty="0">
                          <a:effectLst/>
                        </a:rPr>
                        <a:t>, </a:t>
                      </a:r>
                      <a:r>
                        <a:rPr lang="fr-FR" dirty="0" err="1">
                          <a:effectLst/>
                        </a:rPr>
                        <a:t>treftadaeth</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err="1">
                          <a:effectLst/>
                        </a:rPr>
                        <a:t>Weithiau</a:t>
                      </a:r>
                      <a:r>
                        <a:rPr lang="en-GB" dirty="0">
                          <a:effectLst/>
                        </a:rPr>
                        <a:t>; </a:t>
                      </a:r>
                      <a:r>
                        <a:rPr lang="en-GB" dirty="0" err="1">
                          <a:effectLst/>
                        </a:rPr>
                        <a:t>gellir</a:t>
                      </a:r>
                      <a:r>
                        <a:rPr lang="en-GB" dirty="0">
                          <a:effectLst/>
                        </a:rPr>
                        <a:t> </a:t>
                      </a:r>
                      <a:r>
                        <a:rPr lang="en-GB" dirty="0" err="1">
                          <a:effectLst/>
                        </a:rPr>
                        <a:t>eu</a:t>
                      </a:r>
                      <a:r>
                        <a:rPr lang="en-GB" dirty="0">
                          <a:effectLst/>
                        </a:rPr>
                        <a:t> </a:t>
                      </a:r>
                      <a:r>
                        <a:rPr lang="en-GB" dirty="0" err="1">
                          <a:effectLst/>
                        </a:rPr>
                        <a:t>hunan-adnabod</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a:t>
                      </a:r>
                      <a:r>
                        <a:rPr lang="en-GB" dirty="0" err="1">
                          <a:effectLst/>
                        </a:rPr>
                        <a:t>Gwyddeleg</a:t>
                      </a:r>
                      <a:r>
                        <a:rPr lang="en-GB" dirty="0">
                          <a:effectLst/>
                        </a:rPr>
                        <a:t>," "Pashtun," "</a:t>
                      </a:r>
                      <a:r>
                        <a:rPr lang="en-GB" dirty="0" err="1">
                          <a:effectLst/>
                        </a:rPr>
                        <a:t>Affro-Caribïaidd</a:t>
                      </a:r>
                      <a:r>
                        <a:rPr lang="en-GB" dirty="0">
                          <a:effectLst/>
                        </a:rPr>
                        <a:t>"</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429293539"/>
                  </a:ext>
                </a:extLst>
              </a:tr>
              <a:tr h="805923">
                <a:tc>
                  <a:txBody>
                    <a:bodyPr/>
                    <a:lstStyle/>
                    <a:p>
                      <a:pPr>
                        <a:buNone/>
                      </a:pPr>
                      <a:r>
                        <a:rPr lang="en-GB" b="1" dirty="0" err="1">
                          <a:effectLst/>
                        </a:rPr>
                        <a:t>Diwylliant</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err="1">
                          <a:effectLst/>
                        </a:rPr>
                        <a:t>Arferion</a:t>
                      </a:r>
                      <a:r>
                        <a:rPr lang="en-GB" dirty="0">
                          <a:effectLst/>
                        </a:rPr>
                        <a:t> a </a:t>
                      </a:r>
                      <a:r>
                        <a:rPr lang="en-GB" dirty="0" err="1">
                          <a:effectLst/>
                        </a:rPr>
                        <a:t>ddysgwyd</a:t>
                      </a:r>
                      <a:r>
                        <a:rPr lang="en-GB" dirty="0">
                          <a:effectLst/>
                        </a:rPr>
                        <a:t>, </a:t>
                      </a:r>
                      <a:r>
                        <a:rPr lang="en-GB" dirty="0" err="1">
                          <a:effectLst/>
                        </a:rPr>
                        <a:t>gwerthoedd</a:t>
                      </a:r>
                      <a:r>
                        <a:rPr lang="en-GB" dirty="0">
                          <a:effectLst/>
                        </a:rPr>
                        <a:t>, </a:t>
                      </a:r>
                      <a:r>
                        <a:rPr lang="en-GB" dirty="0" err="1">
                          <a:effectLst/>
                        </a:rPr>
                        <a:t>ymddygiadau</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err="1">
                          <a:effectLst/>
                        </a:rPr>
                        <a:t>Ydy</a:t>
                      </a:r>
                      <a:r>
                        <a:rPr lang="en-GB" dirty="0">
                          <a:effectLst/>
                        </a:rPr>
                        <a:t>, gall </a:t>
                      </a:r>
                      <a:r>
                        <a:rPr lang="en-GB" dirty="0" err="1">
                          <a:effectLst/>
                        </a:rPr>
                        <a:t>pobl</a:t>
                      </a:r>
                      <a:r>
                        <a:rPr lang="en-GB" dirty="0">
                          <a:effectLst/>
                        </a:rPr>
                        <a:t> </a:t>
                      </a:r>
                      <a:r>
                        <a:rPr lang="en-GB" dirty="0" err="1">
                          <a:effectLst/>
                        </a:rPr>
                        <a:t>fabwysiadu</a:t>
                      </a:r>
                      <a:r>
                        <a:rPr lang="en-GB" dirty="0">
                          <a:effectLst/>
                        </a:rPr>
                        <a:t> </a:t>
                      </a:r>
                      <a:r>
                        <a:rPr lang="en-GB" dirty="0" err="1">
                          <a:effectLst/>
                        </a:rPr>
                        <a:t>diwylliannau</a:t>
                      </a:r>
                      <a:r>
                        <a:rPr lang="en-GB" dirty="0">
                          <a:effectLst/>
                        </a:rPr>
                        <a:t> </a:t>
                      </a:r>
                      <a:r>
                        <a:rPr lang="en-GB" dirty="0" err="1">
                          <a:effectLst/>
                        </a:rPr>
                        <a:t>newydd</a:t>
                      </a: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a:t>
                      </a:r>
                      <a:r>
                        <a:rPr lang="en-GB" dirty="0" err="1">
                          <a:effectLst/>
                        </a:rPr>
                        <a:t>Diwylliant</a:t>
                      </a:r>
                      <a:r>
                        <a:rPr lang="en-GB" dirty="0">
                          <a:effectLst/>
                        </a:rPr>
                        <a:t> Prydain," "</a:t>
                      </a:r>
                      <a:r>
                        <a:rPr lang="en-GB" dirty="0" err="1">
                          <a:effectLst/>
                        </a:rPr>
                        <a:t>Diwylliant</a:t>
                      </a:r>
                      <a:r>
                        <a:rPr lang="en-GB" dirty="0">
                          <a:effectLst/>
                        </a:rPr>
                        <a:t> Jamaica," "</a:t>
                      </a:r>
                      <a:r>
                        <a:rPr lang="en-GB" dirty="0" err="1">
                          <a:effectLst/>
                        </a:rPr>
                        <a:t>Diwylliant</a:t>
                      </a:r>
                      <a:r>
                        <a:rPr lang="en-GB" dirty="0">
                          <a:effectLst/>
                        </a:rPr>
                        <a:t> </a:t>
                      </a:r>
                      <a:r>
                        <a:rPr lang="en-GB" dirty="0" err="1">
                          <a:effectLst/>
                        </a:rPr>
                        <a:t>Catholig</a:t>
                      </a:r>
                      <a:r>
                        <a:rPr lang="en-GB" dirty="0">
                          <a:effectLst/>
                        </a:rPr>
                        <a:t>”</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635304158"/>
                  </a:ext>
                </a:extLst>
              </a:tr>
            </a:tbl>
          </a:graphicData>
        </a:graphic>
      </p:graphicFrame>
      <p:sp>
        <p:nvSpPr>
          <p:cNvPr id="6" name="TextBox 5">
            <a:extLst>
              <a:ext uri="{FF2B5EF4-FFF2-40B4-BE49-F238E27FC236}">
                <a16:creationId xmlns:a16="http://schemas.microsoft.com/office/drawing/2014/main" id="{9007F2D8-3A12-30EC-BD75-45D3409C1931}"/>
              </a:ext>
            </a:extLst>
          </p:cNvPr>
          <p:cNvSpPr txBox="1"/>
          <p:nvPr/>
        </p:nvSpPr>
        <p:spPr>
          <a:xfrm>
            <a:off x="352425" y="234434"/>
            <a:ext cx="6096000" cy="523220"/>
          </a:xfrm>
          <a:prstGeom prst="rect">
            <a:avLst/>
          </a:prstGeom>
          <a:noFill/>
        </p:spPr>
        <p:txBody>
          <a:bodyPr wrap="square">
            <a:spAutoFit/>
          </a:bodyPr>
          <a:lstStyle/>
          <a:p>
            <a:r>
              <a:rPr lang="en-GB" sz="2800" dirty="0"/>
              <a:t>Beth </a:t>
            </a:r>
            <a:r>
              <a:rPr lang="en-GB" sz="2800" dirty="0" err="1"/>
              <a:t>yw’r</a:t>
            </a:r>
            <a:r>
              <a:rPr lang="en-GB" sz="2800" dirty="0"/>
              <a:t> </a:t>
            </a:r>
            <a:r>
              <a:rPr lang="en-GB" sz="2800" dirty="0" err="1"/>
              <a:t>wahaniaeth</a:t>
            </a:r>
            <a:r>
              <a:rPr lang="en-GB" sz="2800" dirty="0"/>
              <a:t>?</a:t>
            </a:r>
          </a:p>
        </p:txBody>
      </p:sp>
    </p:spTree>
    <p:extLst>
      <p:ext uri="{BB962C8B-B14F-4D97-AF65-F5344CB8AC3E}">
        <p14:creationId xmlns:p14="http://schemas.microsoft.com/office/powerpoint/2010/main" val="3283594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1C303F-19E1-33DE-1E68-17DC310F0F08}"/>
              </a:ext>
            </a:extLst>
          </p:cNvPr>
          <p:cNvSpPr>
            <a:spLocks noGrp="1"/>
          </p:cNvSpPr>
          <p:nvPr>
            <p:ph type="title"/>
          </p:nvPr>
        </p:nvSpPr>
        <p:spPr>
          <a:xfrm>
            <a:off x="2152650" y="365126"/>
            <a:ext cx="7886700" cy="1082012"/>
          </a:xfrm>
        </p:spPr>
        <p:txBody>
          <a:bodyPr>
            <a:normAutofit fontScale="90000"/>
          </a:bodyPr>
          <a:lstStyle/>
          <a:p>
            <a:pPr algn="ctr"/>
            <a:r>
              <a:rPr lang="en-GB" sz="3600" b="1" dirty="0" err="1"/>
              <a:t>Perthyn</a:t>
            </a:r>
            <a:r>
              <a:rPr lang="en-GB" sz="3600" b="1" dirty="0"/>
              <a:t>/ </a:t>
            </a:r>
            <a:r>
              <a:rPr lang="en-GB" sz="3600" b="1" dirty="0">
                <a:solidFill>
                  <a:schemeClr val="accent1">
                    <a:lumMod val="75000"/>
                  </a:schemeClr>
                </a:solidFill>
              </a:rPr>
              <a:t>Belonging</a:t>
            </a:r>
            <a:br>
              <a:rPr lang="en-GB" b="1" dirty="0">
                <a:solidFill>
                  <a:schemeClr val="accent1">
                    <a:lumMod val="75000"/>
                  </a:schemeClr>
                </a:solidFill>
              </a:rPr>
            </a:br>
            <a:endParaRPr lang="en-GB" dirty="0"/>
          </a:p>
        </p:txBody>
      </p:sp>
      <p:sp>
        <p:nvSpPr>
          <p:cNvPr id="6" name="Content Placeholder 5">
            <a:extLst>
              <a:ext uri="{FF2B5EF4-FFF2-40B4-BE49-F238E27FC236}">
                <a16:creationId xmlns:a16="http://schemas.microsoft.com/office/drawing/2014/main" id="{AB938712-CA3C-4BB5-8687-473B3D00259B}"/>
              </a:ext>
            </a:extLst>
          </p:cNvPr>
          <p:cNvSpPr>
            <a:spLocks noGrp="1"/>
          </p:cNvSpPr>
          <p:nvPr>
            <p:ph idx="1"/>
          </p:nvPr>
        </p:nvSpPr>
        <p:spPr>
          <a:xfrm>
            <a:off x="1834102" y="1144990"/>
            <a:ext cx="8205249" cy="4179486"/>
          </a:xfrm>
        </p:spPr>
        <p:txBody>
          <a:bodyPr>
            <a:normAutofit fontScale="77500" lnSpcReduction="20000"/>
          </a:bodyPr>
          <a:lstStyle/>
          <a:p>
            <a:pPr marL="0" indent="0">
              <a:buNone/>
            </a:pPr>
            <a:r>
              <a:rPr lang="en-GB" dirty="0"/>
              <a:t>‘Belonging is [also] a key concept in the early years; it impacts young children’s cognitive and socioemotional development in paramount ways, affecting attachment, transitions, and young children’s beliefs in their potential and capacity’</a:t>
            </a:r>
          </a:p>
          <a:p>
            <a:pPr algn="r"/>
            <a:r>
              <a:rPr lang="en-GB" dirty="0"/>
              <a:t>(</a:t>
            </a:r>
            <a:r>
              <a:rPr lang="it-IT" dirty="0"/>
              <a:t>Souto‑Manning </a:t>
            </a:r>
            <a:r>
              <a:rPr lang="it-IT" i="1" dirty="0"/>
              <a:t>et al., 2021, t/p: 104)</a:t>
            </a:r>
          </a:p>
          <a:p>
            <a:pPr algn="r"/>
            <a:endParaRPr lang="en-GB" dirty="0"/>
          </a:p>
          <a:p>
            <a:endParaRPr lang="en-GB" dirty="0"/>
          </a:p>
          <a:p>
            <a:pPr marL="0" indent="0">
              <a:buNone/>
            </a:pPr>
            <a:r>
              <a:rPr lang="en-GB" dirty="0"/>
              <a:t>‘[It involves}…being accepted, included, or welcomed leads to a variety of positive emotions (e.g., happiness, elation, contentment, and calm), whereas being rejected, excluded, or ignored leads to potent negative feelings (e.g., anxiety, depression, grief, jealousy, and loneliness)’</a:t>
            </a:r>
          </a:p>
          <a:p>
            <a:pPr algn="r"/>
            <a:r>
              <a:rPr lang="en-GB" dirty="0"/>
              <a:t>(Baumeister and Leary, 1995 t/p.508 </a:t>
            </a:r>
            <a:r>
              <a:rPr lang="en-GB" dirty="0" err="1"/>
              <a:t>dyfynnwyd</a:t>
            </a:r>
            <a:r>
              <a:rPr lang="en-GB" dirty="0"/>
              <a:t> yn/ cited in</a:t>
            </a:r>
            <a:r>
              <a:rPr lang="it-IT" dirty="0"/>
              <a:t> Souto‑Manning </a:t>
            </a:r>
            <a:r>
              <a:rPr lang="it-IT" i="1" dirty="0"/>
              <a:t>et al., 2021 t/p: 104</a:t>
            </a:r>
            <a:r>
              <a:rPr lang="en-GB" dirty="0"/>
              <a:t>)</a:t>
            </a:r>
          </a:p>
          <a:p>
            <a:endParaRPr lang="en-GB" dirty="0"/>
          </a:p>
        </p:txBody>
      </p:sp>
    </p:spTree>
    <p:extLst>
      <p:ext uri="{BB962C8B-B14F-4D97-AF65-F5344CB8AC3E}">
        <p14:creationId xmlns:p14="http://schemas.microsoft.com/office/powerpoint/2010/main" val="637420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0AC43ED5-C883-AD56-13FC-EB9F054B1F58}"/>
              </a:ext>
            </a:extLst>
          </p:cNvPr>
          <p:cNvPicPr>
            <a:picLocks noChangeAspect="1"/>
          </p:cNvPicPr>
          <p:nvPr/>
        </p:nvPicPr>
        <p:blipFill>
          <a:blip r:embed="rId4"/>
          <a:stretch>
            <a:fillRect/>
          </a:stretch>
        </p:blipFill>
        <p:spPr>
          <a:xfrm>
            <a:off x="4094019" y="3294112"/>
            <a:ext cx="4003963" cy="2249238"/>
          </a:xfrm>
          <a:prstGeom prst="rect">
            <a:avLst/>
          </a:prstGeom>
        </p:spPr>
      </p:pic>
      <p:sp>
        <p:nvSpPr>
          <p:cNvPr id="6" name="TextBox 5">
            <a:extLst>
              <a:ext uri="{FF2B5EF4-FFF2-40B4-BE49-F238E27FC236}">
                <a16:creationId xmlns:a16="http://schemas.microsoft.com/office/drawing/2014/main" id="{9ADADAF1-5194-7748-A69B-A417F09CB326}"/>
              </a:ext>
            </a:extLst>
          </p:cNvPr>
          <p:cNvSpPr txBox="1"/>
          <p:nvPr/>
        </p:nvSpPr>
        <p:spPr>
          <a:xfrm>
            <a:off x="2743200" y="263237"/>
            <a:ext cx="6788728" cy="584775"/>
          </a:xfrm>
          <a:prstGeom prst="rect">
            <a:avLst/>
          </a:prstGeom>
          <a:noFill/>
        </p:spPr>
        <p:txBody>
          <a:bodyPr wrap="square" rtlCol="0">
            <a:spAutoFit/>
          </a:bodyPr>
          <a:lstStyle/>
          <a:p>
            <a:pPr algn="ctr"/>
            <a:r>
              <a:rPr lang="en-GB" sz="3200" b="1" dirty="0" err="1"/>
              <a:t>Seibiant</a:t>
            </a:r>
            <a:r>
              <a:rPr lang="en-GB" sz="3200" b="1" dirty="0"/>
              <a:t> </a:t>
            </a:r>
            <a:r>
              <a:rPr lang="en-GB" sz="3200" b="1" dirty="0" err="1"/>
              <a:t>i</a:t>
            </a:r>
            <a:r>
              <a:rPr lang="en-GB" sz="3200" b="1" dirty="0"/>
              <a:t> </a:t>
            </a:r>
            <a:r>
              <a:rPr lang="en-GB" sz="3200" b="1" dirty="0" err="1"/>
              <a:t>Feddwl</a:t>
            </a:r>
            <a:endParaRPr lang="en-GB" sz="3200" b="1" dirty="0">
              <a:solidFill>
                <a:schemeClr val="accent5">
                  <a:lumMod val="75000"/>
                </a:schemeClr>
              </a:solidFill>
            </a:endParaRPr>
          </a:p>
        </p:txBody>
      </p:sp>
      <p:pic>
        <p:nvPicPr>
          <p:cNvPr id="8" name="Picture 7" descr="A green and white circle with a white bubble in the middle&#10;&#10;AI-generated content may be incorrect.">
            <a:extLst>
              <a:ext uri="{FF2B5EF4-FFF2-40B4-BE49-F238E27FC236}">
                <a16:creationId xmlns:a16="http://schemas.microsoft.com/office/drawing/2014/main" id="{7DAE8F5E-0BA1-D5BF-8497-790D6FAF2AE7}"/>
              </a:ext>
            </a:extLst>
          </p:cNvPr>
          <p:cNvPicPr>
            <a:picLocks noChangeAspect="1"/>
          </p:cNvPicPr>
          <p:nvPr/>
        </p:nvPicPr>
        <p:blipFill>
          <a:blip r:embed="rId5"/>
          <a:stretch>
            <a:fillRect/>
          </a:stretch>
        </p:blipFill>
        <p:spPr>
          <a:xfrm>
            <a:off x="9344891" y="101887"/>
            <a:ext cx="907473" cy="907473"/>
          </a:xfrm>
          <a:prstGeom prst="rect">
            <a:avLst/>
          </a:prstGeom>
        </p:spPr>
      </p:pic>
      <p:pic>
        <p:nvPicPr>
          <p:cNvPr id="9" name="Picture 8" descr="A green and white circle with a white bubble in the middle&#10;&#10;AI-generated content may be incorrect.">
            <a:extLst>
              <a:ext uri="{FF2B5EF4-FFF2-40B4-BE49-F238E27FC236}">
                <a16:creationId xmlns:a16="http://schemas.microsoft.com/office/drawing/2014/main" id="{774BDB9C-B15E-91E8-A78E-3BD5AADB6326}"/>
              </a:ext>
            </a:extLst>
          </p:cNvPr>
          <p:cNvPicPr>
            <a:picLocks noChangeAspect="1"/>
          </p:cNvPicPr>
          <p:nvPr/>
        </p:nvPicPr>
        <p:blipFill>
          <a:blip r:embed="rId5"/>
          <a:stretch>
            <a:fillRect/>
          </a:stretch>
        </p:blipFill>
        <p:spPr>
          <a:xfrm>
            <a:off x="1929247" y="101887"/>
            <a:ext cx="907473" cy="907473"/>
          </a:xfrm>
          <a:prstGeom prst="rect">
            <a:avLst/>
          </a:prstGeom>
        </p:spPr>
      </p:pic>
      <p:sp>
        <p:nvSpPr>
          <p:cNvPr id="12" name="TextBox 11">
            <a:extLst>
              <a:ext uri="{FF2B5EF4-FFF2-40B4-BE49-F238E27FC236}">
                <a16:creationId xmlns:a16="http://schemas.microsoft.com/office/drawing/2014/main" id="{10F51DAE-30F3-4E63-A06E-FCAF1046AC80}"/>
              </a:ext>
            </a:extLst>
          </p:cNvPr>
          <p:cNvSpPr txBox="1"/>
          <p:nvPr/>
        </p:nvSpPr>
        <p:spPr>
          <a:xfrm>
            <a:off x="1865169" y="1170710"/>
            <a:ext cx="8544790" cy="1877437"/>
          </a:xfrm>
          <a:prstGeom prst="rect">
            <a:avLst/>
          </a:prstGeom>
          <a:noFill/>
        </p:spPr>
        <p:txBody>
          <a:bodyPr wrap="square" rtlCol="0">
            <a:spAutoFit/>
          </a:bodyPr>
          <a:lstStyle/>
          <a:p>
            <a:pPr algn="ctr">
              <a:spcBef>
                <a:spcPts val="600"/>
              </a:spcBef>
              <a:spcAft>
                <a:spcPts val="600"/>
              </a:spcAft>
            </a:pPr>
            <a:r>
              <a:rPr lang="en-GB" sz="2400" dirty="0"/>
              <a:t>Pa </a:t>
            </a:r>
            <a:r>
              <a:rPr lang="en-GB" sz="2400" dirty="0" err="1"/>
              <a:t>ystrydebau</a:t>
            </a:r>
            <a:r>
              <a:rPr lang="en-GB" sz="2400" dirty="0"/>
              <a:t> </a:t>
            </a:r>
            <a:r>
              <a:rPr lang="en-GB" sz="2400" dirty="0" err="1"/>
              <a:t>posibl</a:t>
            </a:r>
            <a:r>
              <a:rPr lang="en-GB" sz="2400" dirty="0"/>
              <a:t> y </a:t>
            </a:r>
            <a:r>
              <a:rPr lang="en-GB" sz="2400" dirty="0" err="1"/>
              <a:t>gallai'r</a:t>
            </a:r>
            <a:r>
              <a:rPr lang="en-GB" sz="2400" dirty="0"/>
              <a:t> </a:t>
            </a:r>
            <a:r>
              <a:rPr lang="en-GB" sz="2400" dirty="0" err="1"/>
              <a:t>plentyn</a:t>
            </a:r>
            <a:r>
              <a:rPr lang="en-GB" sz="2400" dirty="0"/>
              <a:t> </a:t>
            </a:r>
            <a:r>
              <a:rPr lang="en-GB" sz="2400" dirty="0" err="1"/>
              <a:t>hwn</a:t>
            </a:r>
            <a:r>
              <a:rPr lang="en-GB" sz="2400" dirty="0"/>
              <a:t> </a:t>
            </a:r>
            <a:r>
              <a:rPr lang="en-GB" sz="2400" dirty="0" err="1"/>
              <a:t>ddod</a:t>
            </a:r>
            <a:r>
              <a:rPr lang="en-GB" sz="2400" dirty="0"/>
              <a:t> </a:t>
            </a:r>
            <a:r>
              <a:rPr lang="en-GB" sz="2400" dirty="0" err="1"/>
              <a:t>ar</a:t>
            </a:r>
            <a:r>
              <a:rPr lang="en-GB" sz="2400" dirty="0"/>
              <a:t> </a:t>
            </a:r>
            <a:r>
              <a:rPr lang="en-GB" sz="2400" dirty="0" err="1"/>
              <a:t>eu</a:t>
            </a:r>
            <a:r>
              <a:rPr lang="en-GB" sz="2400" dirty="0"/>
              <a:t> </a:t>
            </a:r>
            <a:r>
              <a:rPr lang="en-GB" sz="2400" dirty="0" err="1"/>
              <a:t>traws</a:t>
            </a:r>
            <a:r>
              <a:rPr lang="en-GB" sz="2400" dirty="0"/>
              <a:t> </a:t>
            </a:r>
            <a:r>
              <a:rPr lang="en-GB" sz="2400" dirty="0" err="1"/>
              <a:t>yn</a:t>
            </a:r>
            <a:r>
              <a:rPr lang="en-GB" sz="2400" dirty="0"/>
              <a:t> </a:t>
            </a:r>
            <a:r>
              <a:rPr lang="en-GB" sz="2400" dirty="0" err="1"/>
              <a:t>amgylchedd</a:t>
            </a:r>
            <a:r>
              <a:rPr lang="en-GB" sz="2400" dirty="0"/>
              <a:t> yr EY?</a:t>
            </a:r>
          </a:p>
          <a:p>
            <a:pPr algn="ctr">
              <a:spcBef>
                <a:spcPts val="600"/>
              </a:spcBef>
              <a:spcAft>
                <a:spcPts val="600"/>
              </a:spcAft>
            </a:pPr>
            <a:r>
              <a:rPr lang="en-GB" sz="2400" dirty="0"/>
              <a:t>Sut </a:t>
            </a:r>
            <a:r>
              <a:rPr lang="en-GB" sz="2400" dirty="0" err="1"/>
              <a:t>fyddech</a:t>
            </a:r>
            <a:r>
              <a:rPr lang="en-GB" sz="2400" dirty="0"/>
              <a:t> </a:t>
            </a:r>
            <a:r>
              <a:rPr lang="en-GB" sz="2400" dirty="0" err="1"/>
              <a:t>chi'n</a:t>
            </a:r>
            <a:r>
              <a:rPr lang="en-GB" sz="2400" dirty="0"/>
              <a:t> </a:t>
            </a:r>
            <a:r>
              <a:rPr lang="en-GB" sz="2400" dirty="0" err="1"/>
              <a:t>cefnogi</a:t>
            </a:r>
            <a:r>
              <a:rPr lang="en-GB" sz="2400" dirty="0"/>
              <a:t> </a:t>
            </a:r>
            <a:r>
              <a:rPr lang="en-GB" sz="2400" dirty="0" err="1"/>
              <a:t>plentyn</a:t>
            </a:r>
            <a:r>
              <a:rPr lang="en-GB" sz="2400" dirty="0"/>
              <a:t> </a:t>
            </a:r>
            <a:r>
              <a:rPr lang="en-GB" sz="2400" dirty="0" err="1"/>
              <a:t>sy'n</a:t>
            </a:r>
            <a:r>
              <a:rPr lang="en-GB" sz="2400" dirty="0"/>
              <a:t> </a:t>
            </a:r>
            <a:r>
              <a:rPr lang="en-GB" sz="2400" dirty="0" err="1"/>
              <a:t>hoffi</a:t>
            </a:r>
            <a:r>
              <a:rPr lang="en-GB" sz="2400" dirty="0"/>
              <a:t> </a:t>
            </a:r>
            <a:r>
              <a:rPr lang="en-GB" sz="2400" dirty="0" err="1"/>
              <a:t>gwisgo</a:t>
            </a:r>
            <a:r>
              <a:rPr lang="en-GB" sz="2400" dirty="0"/>
              <a:t> </a:t>
            </a:r>
            <a:r>
              <a:rPr lang="en-GB" sz="2400" dirty="0" err="1"/>
              <a:t>i</a:t>
            </a:r>
            <a:r>
              <a:rPr lang="en-GB" sz="2400" dirty="0"/>
              <a:t> </a:t>
            </a:r>
            <a:r>
              <a:rPr lang="en-GB" sz="2400" dirty="0" err="1"/>
              <a:t>fyny</a:t>
            </a:r>
            <a:r>
              <a:rPr lang="en-GB" sz="2400" dirty="0"/>
              <a:t> </a:t>
            </a:r>
            <a:r>
              <a:rPr lang="en-GB" sz="2400" dirty="0" err="1"/>
              <a:t>orau</a:t>
            </a:r>
            <a:r>
              <a:rPr lang="en-GB" sz="2400" dirty="0"/>
              <a:t>?</a:t>
            </a:r>
          </a:p>
          <a:p>
            <a:pPr algn="ctr">
              <a:spcBef>
                <a:spcPts val="600"/>
              </a:spcBef>
              <a:spcAft>
                <a:spcPts val="600"/>
              </a:spcAft>
            </a:pPr>
            <a:r>
              <a:rPr lang="en-GB" sz="2400" dirty="0"/>
              <a:t>Beth </a:t>
            </a:r>
            <a:r>
              <a:rPr lang="en-GB" sz="2400" dirty="0" err="1"/>
              <a:t>os</a:t>
            </a:r>
            <a:r>
              <a:rPr lang="en-GB" sz="2400" dirty="0"/>
              <a:t> </a:t>
            </a:r>
            <a:r>
              <a:rPr lang="en-GB" sz="2400" dirty="0" err="1"/>
              <a:t>yw'r</a:t>
            </a:r>
            <a:r>
              <a:rPr lang="en-GB" sz="2400" dirty="0"/>
              <a:t> </a:t>
            </a:r>
            <a:r>
              <a:rPr lang="en-GB" sz="2400" dirty="0" err="1"/>
              <a:t>teulu'n</a:t>
            </a:r>
            <a:r>
              <a:rPr lang="en-GB" sz="2400" dirty="0"/>
              <a:t> </a:t>
            </a:r>
            <a:r>
              <a:rPr lang="en-GB" sz="2400" dirty="0" err="1"/>
              <a:t>anghyffyrddus</a:t>
            </a:r>
            <a:r>
              <a:rPr lang="en-GB" sz="2400" dirty="0"/>
              <a:t> â </a:t>
            </a:r>
            <a:r>
              <a:rPr lang="en-GB" sz="2400" dirty="0" err="1"/>
              <a:t>hyn</a:t>
            </a:r>
            <a:r>
              <a:rPr lang="en-GB" sz="2400" dirty="0"/>
              <a:t>?</a:t>
            </a:r>
          </a:p>
        </p:txBody>
      </p:sp>
    </p:spTree>
    <p:extLst>
      <p:ext uri="{BB962C8B-B14F-4D97-AF65-F5344CB8AC3E}">
        <p14:creationId xmlns:p14="http://schemas.microsoft.com/office/powerpoint/2010/main" val="174125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099DC5-F725-3FA0-2396-5FCE609CAC9F}"/>
              </a:ext>
            </a:extLst>
          </p:cNvPr>
          <p:cNvSpPr txBox="1"/>
          <p:nvPr/>
        </p:nvSpPr>
        <p:spPr>
          <a:xfrm>
            <a:off x="1773382" y="1040533"/>
            <a:ext cx="8645236" cy="1015663"/>
          </a:xfrm>
          <a:prstGeom prst="rect">
            <a:avLst/>
          </a:prstGeom>
          <a:noFill/>
        </p:spPr>
        <p:txBody>
          <a:bodyPr wrap="square" rtlCol="0">
            <a:spAutoFit/>
          </a:bodyPr>
          <a:lstStyle/>
          <a:p>
            <a:pPr algn="ctr"/>
            <a:r>
              <a:rPr lang="en-GB" sz="3000" dirty="0" err="1"/>
              <a:t>Stereoteipiau</a:t>
            </a:r>
            <a:r>
              <a:rPr lang="en-GB" sz="3000" dirty="0"/>
              <a:t> Plant: </a:t>
            </a:r>
            <a:r>
              <a:rPr lang="en-GB" sz="3000" dirty="0" err="1"/>
              <a:t>Enghraifft</a:t>
            </a:r>
            <a:r>
              <a:rPr lang="en-GB" sz="3000" dirty="0"/>
              <a:t> </a:t>
            </a:r>
          </a:p>
          <a:p>
            <a:pPr algn="ctr"/>
            <a:r>
              <a:rPr lang="en-GB" sz="3000" dirty="0">
                <a:solidFill>
                  <a:schemeClr val="accent1">
                    <a:lumMod val="75000"/>
                  </a:schemeClr>
                </a:solidFill>
              </a:rPr>
              <a:t>Children’s Stereotypes: An Example</a:t>
            </a:r>
          </a:p>
        </p:txBody>
      </p:sp>
      <p:sp>
        <p:nvSpPr>
          <p:cNvPr id="4" name="TextBox 3">
            <a:extLst>
              <a:ext uri="{FF2B5EF4-FFF2-40B4-BE49-F238E27FC236}">
                <a16:creationId xmlns:a16="http://schemas.microsoft.com/office/drawing/2014/main" id="{77F7188F-C6C6-BF3B-BB79-61A9CFE94427}"/>
              </a:ext>
            </a:extLst>
          </p:cNvPr>
          <p:cNvSpPr txBox="1"/>
          <p:nvPr/>
        </p:nvSpPr>
        <p:spPr>
          <a:xfrm>
            <a:off x="2161310" y="304801"/>
            <a:ext cx="8257309" cy="584775"/>
          </a:xfrm>
          <a:prstGeom prst="rect">
            <a:avLst/>
          </a:prstGeom>
          <a:noFill/>
        </p:spPr>
        <p:txBody>
          <a:bodyPr wrap="square" rtlCol="0">
            <a:spAutoFit/>
          </a:bodyPr>
          <a:lstStyle/>
          <a:p>
            <a:pPr algn="ctr"/>
            <a:r>
              <a:rPr lang="en-GB" sz="3200" dirty="0" err="1"/>
              <a:t>Gweithgaredd</a:t>
            </a:r>
            <a:r>
              <a:rPr lang="en-GB" sz="3200" dirty="0"/>
              <a:t> /</a:t>
            </a:r>
            <a:r>
              <a:rPr lang="en-GB" sz="3200" dirty="0">
                <a:solidFill>
                  <a:schemeClr val="accent1">
                    <a:lumMod val="75000"/>
                  </a:schemeClr>
                </a:solidFill>
              </a:rPr>
              <a:t>Activity</a:t>
            </a:r>
            <a:endParaRPr lang="en-GB" sz="3200" b="1" dirty="0">
              <a:solidFill>
                <a:schemeClr val="accent1">
                  <a:lumMod val="75000"/>
                </a:schemeClr>
              </a:solidFill>
            </a:endParaRPr>
          </a:p>
        </p:txBody>
      </p:sp>
      <p:sp>
        <p:nvSpPr>
          <p:cNvPr id="6" name="TextBox 5">
            <a:extLst>
              <a:ext uri="{FF2B5EF4-FFF2-40B4-BE49-F238E27FC236}">
                <a16:creationId xmlns:a16="http://schemas.microsoft.com/office/drawing/2014/main" id="{16DD69F7-146B-D47E-2EB4-F6D26E511E8E}"/>
              </a:ext>
            </a:extLst>
          </p:cNvPr>
          <p:cNvSpPr txBox="1"/>
          <p:nvPr/>
        </p:nvSpPr>
        <p:spPr>
          <a:xfrm>
            <a:off x="1773382" y="1970262"/>
            <a:ext cx="4322619" cy="37240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err="1"/>
              <a:t>Darllenwch</a:t>
            </a:r>
            <a:r>
              <a:rPr lang="en-GB" sz="2400" dirty="0"/>
              <a:t> y </a:t>
            </a:r>
            <a:r>
              <a:rPr lang="en-GB" sz="2400" dirty="0" err="1"/>
              <a:t>Daflen</a:t>
            </a:r>
            <a:r>
              <a:rPr lang="en-GB" sz="2400" dirty="0"/>
              <a:t> (</a:t>
            </a:r>
            <a:r>
              <a:rPr lang="en-GB" sz="2400" dirty="0" err="1"/>
              <a:t>ar</a:t>
            </a:r>
            <a:r>
              <a:rPr lang="en-GB" sz="2400" dirty="0"/>
              <a:t> </a:t>
            </a:r>
            <a:r>
              <a:rPr lang="en-GB" sz="2400" dirty="0" err="1"/>
              <a:t>gael</a:t>
            </a:r>
            <a:r>
              <a:rPr lang="en-GB" sz="2400" dirty="0"/>
              <a:t> yn y </a:t>
            </a:r>
            <a:r>
              <a:rPr lang="en-GB" sz="2400" dirty="0" err="1"/>
              <a:t>Teilsen</a:t>
            </a:r>
            <a:r>
              <a:rPr lang="en-GB" sz="2400" dirty="0"/>
              <a:t> </a:t>
            </a:r>
            <a:r>
              <a:rPr lang="en-GB" sz="2400" dirty="0" err="1"/>
              <a:t>ar</a:t>
            </a:r>
            <a:r>
              <a:rPr lang="en-GB" sz="2400" dirty="0"/>
              <a:t> Moodle)</a:t>
            </a:r>
          </a:p>
          <a:p>
            <a:pPr marL="342900" indent="-342900">
              <a:spcBef>
                <a:spcPts val="600"/>
              </a:spcBef>
              <a:spcAft>
                <a:spcPts val="600"/>
              </a:spcAft>
              <a:buFont typeface="Arial" panose="020B0604020202020204" pitchFamily="34" charset="0"/>
              <a:buChar char="•"/>
            </a:pPr>
            <a:r>
              <a:rPr lang="en-GB" sz="2400" dirty="0"/>
              <a:t>Sut </a:t>
            </a:r>
            <a:r>
              <a:rPr lang="en-GB" sz="2400" dirty="0" err="1"/>
              <a:t>allwn</a:t>
            </a:r>
            <a:r>
              <a:rPr lang="en-GB" sz="2400" dirty="0"/>
              <a:t> </a:t>
            </a:r>
            <a:r>
              <a:rPr lang="en-GB" sz="2400" dirty="0" err="1"/>
              <a:t>ni</a:t>
            </a:r>
            <a:r>
              <a:rPr lang="en-GB" sz="2400" dirty="0"/>
              <a:t> </a:t>
            </a:r>
            <a:r>
              <a:rPr lang="en-GB" sz="2400" dirty="0" err="1"/>
              <a:t>ddelio</a:t>
            </a:r>
            <a:r>
              <a:rPr lang="en-GB" sz="2400" dirty="0"/>
              <a:t> </a:t>
            </a:r>
            <a:r>
              <a:rPr lang="en-GB" sz="2400" dirty="0" err="1"/>
              <a:t>â'r</a:t>
            </a:r>
            <a:r>
              <a:rPr lang="en-GB" sz="2400" dirty="0"/>
              <a:t> math </a:t>
            </a:r>
            <a:r>
              <a:rPr lang="en-GB" sz="2400" dirty="0" err="1"/>
              <a:t>hwn</a:t>
            </a:r>
            <a:r>
              <a:rPr lang="en-GB" sz="2400" dirty="0"/>
              <a:t> o </a:t>
            </a:r>
            <a:r>
              <a:rPr lang="en-GB" sz="2400" dirty="0" err="1"/>
              <a:t>stereoteip</a:t>
            </a:r>
            <a:r>
              <a:rPr lang="en-GB" sz="2400" dirty="0"/>
              <a:t> </a:t>
            </a:r>
            <a:r>
              <a:rPr lang="en-GB" sz="2400" dirty="0" err="1"/>
              <a:t>mewn</a:t>
            </a:r>
            <a:r>
              <a:rPr lang="en-GB" sz="2400" dirty="0"/>
              <a:t> </a:t>
            </a:r>
            <a:r>
              <a:rPr lang="en-GB" sz="2400" dirty="0" err="1"/>
              <a:t>amgylchedd</a:t>
            </a:r>
            <a:r>
              <a:rPr lang="en-GB" sz="2400" dirty="0"/>
              <a:t> </a:t>
            </a:r>
            <a:r>
              <a:rPr lang="en-GB" sz="2400" dirty="0" err="1"/>
              <a:t>blynyddoedd</a:t>
            </a:r>
            <a:r>
              <a:rPr lang="en-GB" sz="2400" dirty="0"/>
              <a:t> </a:t>
            </a:r>
            <a:r>
              <a:rPr lang="en-GB" sz="2400" dirty="0" err="1"/>
              <a:t>cynnar</a:t>
            </a:r>
            <a:r>
              <a:rPr lang="en-GB" sz="2400" dirty="0"/>
              <a:t>?</a:t>
            </a:r>
          </a:p>
          <a:p>
            <a:pPr marL="342900" indent="-342900">
              <a:spcBef>
                <a:spcPts val="600"/>
              </a:spcBef>
              <a:spcAft>
                <a:spcPts val="600"/>
              </a:spcAft>
              <a:buFont typeface="Arial" panose="020B0604020202020204" pitchFamily="34" charset="0"/>
              <a:buChar char="•"/>
            </a:pPr>
            <a:r>
              <a:rPr lang="en-GB" sz="2400" dirty="0"/>
              <a:t>Nawr </a:t>
            </a:r>
            <a:r>
              <a:rPr lang="en-GB" sz="2400" dirty="0" err="1"/>
              <a:t>darllenwch</a:t>
            </a:r>
            <a:r>
              <a:rPr lang="en-GB" sz="2400" dirty="0"/>
              <a:t> yr </a:t>
            </a:r>
            <a:r>
              <a:rPr lang="en-GB" sz="2400" dirty="0" err="1"/>
              <a:t>erthygl</a:t>
            </a:r>
            <a:r>
              <a:rPr lang="en-GB" sz="2400" dirty="0"/>
              <a:t> </a:t>
            </a:r>
            <a:r>
              <a:rPr lang="en-GB" sz="2400" dirty="0" err="1"/>
              <a:t>gan</a:t>
            </a:r>
            <a:r>
              <a:rPr lang="en-GB" sz="2400" dirty="0"/>
              <a:t> Cathy Nutbrown. (</a:t>
            </a:r>
            <a:r>
              <a:rPr lang="en-GB" sz="2400" dirty="0" err="1"/>
              <a:t>hefyd</a:t>
            </a:r>
            <a:r>
              <a:rPr lang="en-GB" sz="2400" dirty="0"/>
              <a:t> </a:t>
            </a:r>
            <a:r>
              <a:rPr lang="en-GB" sz="2400" dirty="0" err="1"/>
              <a:t>ar</a:t>
            </a:r>
            <a:r>
              <a:rPr lang="en-GB" sz="2400" dirty="0"/>
              <a:t> Moodle)</a:t>
            </a:r>
          </a:p>
        </p:txBody>
      </p:sp>
      <p:sp>
        <p:nvSpPr>
          <p:cNvPr id="7" name="TextBox 6">
            <a:extLst>
              <a:ext uri="{FF2B5EF4-FFF2-40B4-BE49-F238E27FC236}">
                <a16:creationId xmlns:a16="http://schemas.microsoft.com/office/drawing/2014/main" id="{C8C1AB76-5EC6-2F71-066D-7F5134FF7527}"/>
              </a:ext>
            </a:extLst>
          </p:cNvPr>
          <p:cNvSpPr txBox="1"/>
          <p:nvPr/>
        </p:nvSpPr>
        <p:spPr>
          <a:xfrm>
            <a:off x="6153955" y="2022426"/>
            <a:ext cx="4206708" cy="298543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Read the Handout (available in the Tile on Moodle)</a:t>
            </a: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hlinkClick r:id="rId3"/>
              </a:rPr>
              <a:t>How can we deal with these types of scenarios in the early years?</a:t>
            </a:r>
            <a:endParaRPr lang="en-GB" sz="2400" dirty="0">
              <a:solidFill>
                <a:schemeClr val="accent1">
                  <a:lumMod val="75000"/>
                </a:schemeClr>
              </a:solidFill>
            </a:endParaRP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Now read the article by Cathy Nutbrown. (also on Moodle)</a:t>
            </a:r>
          </a:p>
        </p:txBody>
      </p:sp>
    </p:spTree>
    <p:extLst>
      <p:ext uri="{BB962C8B-B14F-4D97-AF65-F5344CB8AC3E}">
        <p14:creationId xmlns:p14="http://schemas.microsoft.com/office/powerpoint/2010/main" val="1067923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438E6-8FA1-4BB1-A058-3DD532740941}"/>
              </a:ext>
            </a:extLst>
          </p:cNvPr>
          <p:cNvSpPr>
            <a:spLocks noGrp="1"/>
          </p:cNvSpPr>
          <p:nvPr>
            <p:ph type="title"/>
          </p:nvPr>
        </p:nvSpPr>
        <p:spPr>
          <a:xfrm>
            <a:off x="2323250" y="18255"/>
            <a:ext cx="7886700" cy="907586"/>
          </a:xfrm>
        </p:spPr>
        <p:txBody>
          <a:bodyPr/>
          <a:lstStyle/>
          <a:p>
            <a:pPr algn="ctr"/>
            <a:r>
              <a:rPr lang="en-GB" b="1" dirty="0"/>
              <a:t>Diwylliant / </a:t>
            </a:r>
            <a:r>
              <a:rPr lang="en-GB" b="1" dirty="0">
                <a:solidFill>
                  <a:schemeClr val="accent1">
                    <a:lumMod val="75000"/>
                  </a:schemeClr>
                </a:solidFill>
              </a:rPr>
              <a:t>Culture</a:t>
            </a:r>
          </a:p>
        </p:txBody>
      </p:sp>
      <p:sp>
        <p:nvSpPr>
          <p:cNvPr id="3" name="Content Placeholder 2">
            <a:extLst>
              <a:ext uri="{FF2B5EF4-FFF2-40B4-BE49-F238E27FC236}">
                <a16:creationId xmlns:a16="http://schemas.microsoft.com/office/drawing/2014/main" id="{4DAB8B45-DA36-45A2-A509-3A73785CF3BF}"/>
              </a:ext>
            </a:extLst>
          </p:cNvPr>
          <p:cNvSpPr>
            <a:spLocks noGrp="1"/>
          </p:cNvSpPr>
          <p:nvPr>
            <p:ph sz="half" idx="1"/>
          </p:nvPr>
        </p:nvSpPr>
        <p:spPr>
          <a:xfrm>
            <a:off x="2286868" y="3362239"/>
            <a:ext cx="7721295" cy="1596128"/>
          </a:xfrm>
        </p:spPr>
        <p:txBody>
          <a:bodyPr>
            <a:normAutofit/>
          </a:bodyPr>
          <a:lstStyle/>
          <a:p>
            <a:pPr marL="0" indent="0" algn="ctr">
              <a:buNone/>
            </a:pPr>
            <a:r>
              <a:rPr lang="en-GB" sz="2400" dirty="0">
                <a:solidFill>
                  <a:srgbClr val="212529"/>
                </a:solidFill>
              </a:rPr>
              <a:t>Identity is never singular but is multiply constructed across intersecting and antagonistic [cultural] discourses, practices and positions              </a:t>
            </a:r>
          </a:p>
          <a:p>
            <a:pPr marL="0" indent="0" algn="r">
              <a:buNone/>
            </a:pPr>
            <a:r>
              <a:rPr lang="en-GB" sz="2400" dirty="0">
                <a:solidFill>
                  <a:srgbClr val="202122"/>
                </a:solidFill>
              </a:rPr>
              <a:t>(Hall, 1996) </a:t>
            </a:r>
            <a:endParaRPr lang="en-GB" sz="2400" dirty="0"/>
          </a:p>
        </p:txBody>
      </p:sp>
      <p:sp>
        <p:nvSpPr>
          <p:cNvPr id="4" name="TextBox 3">
            <a:extLst>
              <a:ext uri="{FF2B5EF4-FFF2-40B4-BE49-F238E27FC236}">
                <a16:creationId xmlns:a16="http://schemas.microsoft.com/office/drawing/2014/main" id="{A2205FEF-3D53-CEB2-167D-99B327E407C2}"/>
              </a:ext>
            </a:extLst>
          </p:cNvPr>
          <p:cNvSpPr txBox="1"/>
          <p:nvPr/>
        </p:nvSpPr>
        <p:spPr>
          <a:xfrm>
            <a:off x="2043971" y="937496"/>
            <a:ext cx="8104059" cy="2308324"/>
          </a:xfrm>
          <a:prstGeom prst="rect">
            <a:avLst/>
          </a:prstGeom>
          <a:noFill/>
        </p:spPr>
        <p:txBody>
          <a:bodyPr wrap="square" rtlCol="0">
            <a:spAutoFit/>
          </a:bodyPr>
          <a:lstStyle/>
          <a:p>
            <a:pPr algn="ctr"/>
            <a:r>
              <a:rPr lang="en-GB" sz="2400" dirty="0"/>
              <a:t>‘Belonging does not simply arise out of thin air but is constructed through interactions that involve sharing aspects of cultural life such as language, etiquette, musical preferences, or food habits. This leads us to the notion of cultural repertoires, which we consider essential to studies on belonging.’</a:t>
            </a:r>
          </a:p>
          <a:p>
            <a:pPr algn="r"/>
            <a:r>
              <a:rPr lang="nl-NL" sz="2400" dirty="0"/>
              <a:t>(Steenwegen, J. et al., 2025, t/p. 452)</a:t>
            </a:r>
            <a:endParaRPr lang="en-GB" sz="2400" dirty="0"/>
          </a:p>
        </p:txBody>
      </p:sp>
      <p:sp>
        <p:nvSpPr>
          <p:cNvPr id="6" name="TextBox 5">
            <a:extLst>
              <a:ext uri="{FF2B5EF4-FFF2-40B4-BE49-F238E27FC236}">
                <a16:creationId xmlns:a16="http://schemas.microsoft.com/office/drawing/2014/main" id="{53089D3D-70CD-2C8A-AD7E-F293D0EAC945}"/>
              </a:ext>
            </a:extLst>
          </p:cNvPr>
          <p:cNvSpPr txBox="1"/>
          <p:nvPr/>
        </p:nvSpPr>
        <p:spPr>
          <a:xfrm>
            <a:off x="1433847" y="5102388"/>
            <a:ext cx="9234154" cy="830997"/>
          </a:xfrm>
          <a:prstGeom prst="rect">
            <a:avLst/>
          </a:prstGeom>
          <a:noFill/>
        </p:spPr>
        <p:txBody>
          <a:bodyPr wrap="square" rtlCol="0">
            <a:spAutoFit/>
          </a:bodyPr>
          <a:lstStyle/>
          <a:p>
            <a:pPr algn="ctr"/>
            <a:r>
              <a:rPr lang="en-GB" sz="2400" b="1" dirty="0"/>
              <a:t>Beth </a:t>
            </a:r>
            <a:r>
              <a:rPr lang="en-GB" sz="2400" b="1" dirty="0" err="1"/>
              <a:t>mae'r</a:t>
            </a:r>
            <a:r>
              <a:rPr lang="en-GB" sz="2400" b="1" dirty="0"/>
              <a:t> </a:t>
            </a:r>
            <a:r>
              <a:rPr lang="en-GB" sz="2400" b="1" dirty="0" err="1"/>
              <a:t>ddau</a:t>
            </a:r>
            <a:r>
              <a:rPr lang="en-GB" sz="2400" b="1" dirty="0"/>
              <a:t> </a:t>
            </a:r>
            <a:r>
              <a:rPr lang="en-GB" sz="2400" b="1" dirty="0" err="1"/>
              <a:t>ddamcaniaethydd</a:t>
            </a:r>
            <a:r>
              <a:rPr lang="en-GB" sz="2400" b="1" dirty="0"/>
              <a:t> </a:t>
            </a:r>
            <a:r>
              <a:rPr lang="en-GB" sz="2400" b="1" dirty="0" err="1"/>
              <a:t>hyn</a:t>
            </a:r>
            <a:r>
              <a:rPr lang="en-GB" sz="2400" b="1" dirty="0"/>
              <a:t> yn </a:t>
            </a:r>
            <a:r>
              <a:rPr lang="en-GB" sz="2400" b="1" dirty="0" err="1"/>
              <a:t>dweud</a:t>
            </a:r>
            <a:r>
              <a:rPr lang="en-GB" sz="2400" b="1" dirty="0"/>
              <a:t> am </a:t>
            </a:r>
            <a:r>
              <a:rPr lang="en-GB" sz="2400" b="1" dirty="0" err="1"/>
              <a:t>ddiwylliant</a:t>
            </a:r>
            <a:r>
              <a:rPr lang="en-GB" sz="2400" b="1" dirty="0"/>
              <a:t>?</a:t>
            </a:r>
          </a:p>
          <a:p>
            <a:pPr algn="ctr"/>
            <a:r>
              <a:rPr lang="en-GB" sz="2400" b="1" dirty="0">
                <a:solidFill>
                  <a:schemeClr val="accent1">
                    <a:lumMod val="75000"/>
                  </a:schemeClr>
                </a:solidFill>
              </a:rPr>
              <a:t>What are these two theorists saying about culture?</a:t>
            </a:r>
          </a:p>
        </p:txBody>
      </p:sp>
    </p:spTree>
    <p:extLst>
      <p:ext uri="{BB962C8B-B14F-4D97-AF65-F5344CB8AC3E}">
        <p14:creationId xmlns:p14="http://schemas.microsoft.com/office/powerpoint/2010/main" val="1456102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7DDAD-A850-A7A6-25E5-05E8A65C4294}"/>
              </a:ext>
            </a:extLst>
          </p:cNvPr>
          <p:cNvSpPr>
            <a:spLocks noGrp="1"/>
          </p:cNvSpPr>
          <p:nvPr>
            <p:ph type="title"/>
          </p:nvPr>
        </p:nvSpPr>
        <p:spPr>
          <a:xfrm>
            <a:off x="2152650" y="159064"/>
            <a:ext cx="7886700" cy="729579"/>
          </a:xfrm>
        </p:spPr>
        <p:txBody>
          <a:bodyPr/>
          <a:lstStyle/>
          <a:p>
            <a:pPr algn="ctr"/>
            <a:r>
              <a:rPr lang="en-GB" b="1" dirty="0" err="1"/>
              <a:t>Sensitifrwydd</a:t>
            </a:r>
            <a:r>
              <a:rPr lang="en-GB" b="1" dirty="0"/>
              <a:t> </a:t>
            </a:r>
            <a:r>
              <a:rPr lang="en-GB" b="1" dirty="0" err="1"/>
              <a:t>Diwylliannol</a:t>
            </a:r>
            <a:endParaRPr lang="en-GB" b="1" dirty="0"/>
          </a:p>
        </p:txBody>
      </p:sp>
      <p:sp>
        <p:nvSpPr>
          <p:cNvPr id="3" name="Content Placeholder 2">
            <a:extLst>
              <a:ext uri="{FF2B5EF4-FFF2-40B4-BE49-F238E27FC236}">
                <a16:creationId xmlns:a16="http://schemas.microsoft.com/office/drawing/2014/main" id="{7CF2EAE1-A018-C287-13D9-F7F48117B0FB}"/>
              </a:ext>
            </a:extLst>
          </p:cNvPr>
          <p:cNvSpPr>
            <a:spLocks noGrp="1"/>
          </p:cNvSpPr>
          <p:nvPr>
            <p:ph idx="1"/>
          </p:nvPr>
        </p:nvSpPr>
        <p:spPr>
          <a:xfrm>
            <a:off x="1730062" y="924105"/>
            <a:ext cx="8937938" cy="3640897"/>
          </a:xfrm>
        </p:spPr>
        <p:txBody>
          <a:bodyPr/>
          <a:lstStyle/>
          <a:p>
            <a:r>
              <a:rPr lang="en-GB" dirty="0"/>
              <a:t>Gan </a:t>
            </a:r>
            <a:r>
              <a:rPr lang="en-GB" dirty="0" err="1"/>
              <a:t>weithio</a:t>
            </a:r>
            <a:r>
              <a:rPr lang="en-GB" dirty="0"/>
              <a:t> </a:t>
            </a:r>
            <a:r>
              <a:rPr lang="en-GB" dirty="0" err="1"/>
              <a:t>gyda</a:t>
            </a:r>
            <a:r>
              <a:rPr lang="en-GB" dirty="0"/>
              <a:t> Barnardo’s, </a:t>
            </a:r>
            <a:r>
              <a:rPr lang="en-GB" dirty="0" err="1"/>
              <a:t>mae</a:t>
            </a:r>
            <a:r>
              <a:rPr lang="en-GB" dirty="0"/>
              <a:t> Liz Pemberton, </a:t>
            </a:r>
            <a:r>
              <a:rPr lang="en-GB" dirty="0" err="1"/>
              <a:t>sylfaenydd</a:t>
            </a:r>
            <a:r>
              <a:rPr lang="en-GB" dirty="0"/>
              <a:t> </a:t>
            </a:r>
            <a:r>
              <a:rPr lang="en-GB" dirty="0" err="1"/>
              <a:t>ymgynghoriaeth</a:t>
            </a:r>
            <a:r>
              <a:rPr lang="en-GB" dirty="0"/>
              <a:t> </a:t>
            </a:r>
            <a:r>
              <a:rPr lang="en-GB" i="1" dirty="0"/>
              <a:t>The Black Nursery Manager</a:t>
            </a:r>
            <a:r>
              <a:rPr lang="en-GB" dirty="0"/>
              <a:t>, </a:t>
            </a:r>
            <a:r>
              <a:rPr lang="en-GB" dirty="0" err="1"/>
              <a:t>wedi</a:t>
            </a:r>
            <a:r>
              <a:rPr lang="en-GB" dirty="0"/>
              <a:t> </a:t>
            </a:r>
            <a:r>
              <a:rPr lang="en-GB" dirty="0" err="1"/>
              <a:t>cynhyrchu</a:t>
            </a:r>
            <a:r>
              <a:rPr lang="en-GB" dirty="0"/>
              <a:t> </a:t>
            </a:r>
            <a:r>
              <a:rPr lang="en-GB" dirty="0" err="1"/>
              <a:t>fideo</a:t>
            </a:r>
            <a:r>
              <a:rPr lang="en-GB" dirty="0"/>
              <a:t> </a:t>
            </a:r>
            <a:r>
              <a:rPr lang="en-GB" dirty="0" err="1"/>
              <a:t>yn</a:t>
            </a:r>
            <a:r>
              <a:rPr lang="en-GB" dirty="0"/>
              <a:t> </a:t>
            </a:r>
            <a:r>
              <a:rPr lang="en-GB" dirty="0" err="1"/>
              <a:t>egluro</a:t>
            </a:r>
            <a:r>
              <a:rPr lang="en-GB" dirty="0"/>
              <a:t> </a:t>
            </a:r>
            <a:r>
              <a:rPr lang="en-GB" dirty="0" err="1"/>
              <a:t>pwysigrwydd</a:t>
            </a:r>
            <a:r>
              <a:rPr lang="en-GB" dirty="0"/>
              <a:t> </a:t>
            </a:r>
            <a:r>
              <a:rPr lang="en-GB" dirty="0" err="1"/>
              <a:t>sensitifrwydd</a:t>
            </a:r>
            <a:r>
              <a:rPr lang="en-GB" dirty="0"/>
              <a:t> </a:t>
            </a:r>
            <a:r>
              <a:rPr lang="en-GB" dirty="0" err="1"/>
              <a:t>diwylliannol</a:t>
            </a:r>
            <a:r>
              <a:rPr lang="en-GB" dirty="0"/>
              <a:t> </a:t>
            </a:r>
            <a:r>
              <a:rPr lang="en-GB" dirty="0" err="1"/>
              <a:t>yn</a:t>
            </a:r>
            <a:r>
              <a:rPr lang="en-GB" dirty="0"/>
              <a:t> y </a:t>
            </a:r>
            <a:r>
              <a:rPr lang="en-GB" dirty="0" err="1"/>
              <a:t>Blynyddoedd</a:t>
            </a:r>
            <a:r>
              <a:rPr lang="en-GB" dirty="0"/>
              <a:t> Cynnar.</a:t>
            </a:r>
          </a:p>
          <a:p>
            <a:r>
              <a:rPr lang="en-GB" dirty="0" err="1"/>
              <a:t>Gwyliwch</a:t>
            </a:r>
            <a:r>
              <a:rPr lang="en-GB" dirty="0"/>
              <a:t> y </a:t>
            </a:r>
            <a:r>
              <a:rPr lang="en-GB" dirty="0" err="1"/>
              <a:t>fideo</a:t>
            </a:r>
            <a:r>
              <a:rPr lang="en-GB" dirty="0"/>
              <a:t> a </a:t>
            </a:r>
            <a:r>
              <a:rPr lang="en-GB" dirty="0" err="1"/>
              <a:t>nodwch</a:t>
            </a:r>
            <a:r>
              <a:rPr lang="en-GB" dirty="0"/>
              <a:t> </a:t>
            </a:r>
            <a:r>
              <a:rPr lang="en-GB" dirty="0" err="1"/>
              <a:t>unrhyw</a:t>
            </a:r>
            <a:r>
              <a:rPr lang="en-GB" dirty="0"/>
              <a:t> </a:t>
            </a:r>
            <a:r>
              <a:rPr lang="en-GB" dirty="0" err="1"/>
              <a:t>bwyntiau</a:t>
            </a:r>
            <a:r>
              <a:rPr lang="en-GB" dirty="0"/>
              <a:t> </a:t>
            </a:r>
            <a:r>
              <a:rPr lang="en-GB" dirty="0" err="1"/>
              <a:t>ar</a:t>
            </a:r>
            <a:r>
              <a:rPr lang="en-GB" dirty="0"/>
              <a:t> </a:t>
            </a:r>
            <a:r>
              <a:rPr lang="en-GB" dirty="0" err="1"/>
              <a:t>gyfer</a:t>
            </a:r>
            <a:r>
              <a:rPr lang="en-GB" dirty="0"/>
              <a:t> </a:t>
            </a:r>
            <a:r>
              <a:rPr lang="en-GB" dirty="0" err="1"/>
              <a:t>ymchwil</a:t>
            </a:r>
            <a:r>
              <a:rPr lang="en-GB" dirty="0"/>
              <a:t> </a:t>
            </a:r>
            <a:r>
              <a:rPr lang="en-GB" dirty="0" err="1"/>
              <a:t>pellach</a:t>
            </a:r>
            <a:endParaRPr lang="en-GB" dirty="0"/>
          </a:p>
        </p:txBody>
      </p:sp>
      <p:pic>
        <p:nvPicPr>
          <p:cNvPr id="4" name="Picture 3">
            <a:hlinkClick r:id="rId3"/>
            <a:extLst>
              <a:ext uri="{FF2B5EF4-FFF2-40B4-BE49-F238E27FC236}">
                <a16:creationId xmlns:a16="http://schemas.microsoft.com/office/drawing/2014/main" id="{7E57DDB9-E0F3-4FC3-5974-0C427B21B458}"/>
              </a:ext>
            </a:extLst>
          </p:cNvPr>
          <p:cNvPicPr>
            <a:picLocks noChangeAspect="1"/>
          </p:cNvPicPr>
          <p:nvPr/>
        </p:nvPicPr>
        <p:blipFill>
          <a:blip r:embed="rId4"/>
          <a:stretch>
            <a:fillRect/>
          </a:stretch>
        </p:blipFill>
        <p:spPr>
          <a:xfrm>
            <a:off x="4131972" y="3791219"/>
            <a:ext cx="3928056" cy="2209531"/>
          </a:xfrm>
          <a:prstGeom prst="rect">
            <a:avLst/>
          </a:prstGeom>
        </p:spPr>
      </p:pic>
    </p:spTree>
    <p:extLst>
      <p:ext uri="{BB962C8B-B14F-4D97-AF65-F5344CB8AC3E}">
        <p14:creationId xmlns:p14="http://schemas.microsoft.com/office/powerpoint/2010/main" val="399356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A07FA-2018-9395-3555-E957E9AE1B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44BF39-2F25-0E37-2CBE-11033CFAA885}"/>
              </a:ext>
            </a:extLst>
          </p:cNvPr>
          <p:cNvSpPr>
            <a:spLocks noGrp="1"/>
          </p:cNvSpPr>
          <p:nvPr>
            <p:ph type="title"/>
          </p:nvPr>
        </p:nvSpPr>
        <p:spPr>
          <a:xfrm>
            <a:off x="2152650" y="171943"/>
            <a:ext cx="7886700" cy="665185"/>
          </a:xfrm>
        </p:spPr>
        <p:txBody>
          <a:bodyPr>
            <a:normAutofit fontScale="90000"/>
          </a:bodyPr>
          <a:lstStyle/>
          <a:p>
            <a:pPr algn="ctr"/>
            <a:r>
              <a:rPr lang="en-GB" b="1" dirty="0">
                <a:solidFill>
                  <a:schemeClr val="accent1">
                    <a:lumMod val="75000"/>
                  </a:schemeClr>
                </a:solidFill>
              </a:rPr>
              <a:t>Cultural Sensitivity</a:t>
            </a:r>
          </a:p>
        </p:txBody>
      </p:sp>
      <p:sp>
        <p:nvSpPr>
          <p:cNvPr id="3" name="Content Placeholder 2">
            <a:extLst>
              <a:ext uri="{FF2B5EF4-FFF2-40B4-BE49-F238E27FC236}">
                <a16:creationId xmlns:a16="http://schemas.microsoft.com/office/drawing/2014/main" id="{A82A94CA-1B8A-4F35-6BA7-C76B8B9E6E87}"/>
              </a:ext>
            </a:extLst>
          </p:cNvPr>
          <p:cNvSpPr>
            <a:spLocks noGrp="1"/>
          </p:cNvSpPr>
          <p:nvPr>
            <p:ph idx="1"/>
          </p:nvPr>
        </p:nvSpPr>
        <p:spPr>
          <a:xfrm>
            <a:off x="1665669" y="1052893"/>
            <a:ext cx="8974156" cy="2578950"/>
          </a:xfrm>
        </p:spPr>
        <p:txBody>
          <a:bodyPr/>
          <a:lstStyle/>
          <a:p>
            <a:r>
              <a:rPr lang="en-GB" dirty="0">
                <a:solidFill>
                  <a:schemeClr val="accent1">
                    <a:lumMod val="75000"/>
                  </a:schemeClr>
                </a:solidFill>
              </a:rPr>
              <a:t>Working with Barnardo’s, Liz Pemberton, founder of The Black Nursery Manager consultancy has produced a video explaining the importance of cultural sensitivity in the Early Years</a:t>
            </a:r>
          </a:p>
          <a:p>
            <a:r>
              <a:rPr lang="en-GB" dirty="0">
                <a:solidFill>
                  <a:schemeClr val="accent1">
                    <a:lumMod val="75000"/>
                  </a:schemeClr>
                </a:solidFill>
              </a:rPr>
              <a:t>Watch the video and make notes of any points for further research.</a:t>
            </a:r>
          </a:p>
        </p:txBody>
      </p:sp>
      <p:pic>
        <p:nvPicPr>
          <p:cNvPr id="5" name="Picture 4">
            <a:hlinkClick r:id="rId3"/>
            <a:extLst>
              <a:ext uri="{FF2B5EF4-FFF2-40B4-BE49-F238E27FC236}">
                <a16:creationId xmlns:a16="http://schemas.microsoft.com/office/drawing/2014/main" id="{B9D78FCA-0887-05EF-51CB-2448FCF6E6E6}"/>
              </a:ext>
            </a:extLst>
          </p:cNvPr>
          <p:cNvPicPr>
            <a:picLocks noChangeAspect="1"/>
          </p:cNvPicPr>
          <p:nvPr/>
        </p:nvPicPr>
        <p:blipFill>
          <a:blip r:embed="rId4"/>
          <a:stretch>
            <a:fillRect/>
          </a:stretch>
        </p:blipFill>
        <p:spPr>
          <a:xfrm>
            <a:off x="4131972" y="3791219"/>
            <a:ext cx="3928056" cy="2209531"/>
          </a:xfrm>
          <a:prstGeom prst="rect">
            <a:avLst/>
          </a:prstGeom>
        </p:spPr>
      </p:pic>
    </p:spTree>
    <p:extLst>
      <p:ext uri="{BB962C8B-B14F-4D97-AF65-F5344CB8AC3E}">
        <p14:creationId xmlns:p14="http://schemas.microsoft.com/office/powerpoint/2010/main" val="3557982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hinese Costume in Girls&amp;#39; Fancy Dress for sale | eBay">
            <a:extLst>
              <a:ext uri="{FF2B5EF4-FFF2-40B4-BE49-F238E27FC236}">
                <a16:creationId xmlns:a16="http://schemas.microsoft.com/office/drawing/2014/main" id="{987F2B68-3514-4711-8E54-B528063A9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9172" y="1859751"/>
            <a:ext cx="2790880" cy="278371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B5261D9-39E5-4D49-8625-4C34DF89D54B}"/>
              </a:ext>
            </a:extLst>
          </p:cNvPr>
          <p:cNvSpPr txBox="1"/>
          <p:nvPr/>
        </p:nvSpPr>
        <p:spPr>
          <a:xfrm>
            <a:off x="1744168" y="151181"/>
            <a:ext cx="8703664" cy="830997"/>
          </a:xfrm>
          <a:prstGeom prst="rect">
            <a:avLst/>
          </a:prstGeom>
          <a:noFill/>
        </p:spPr>
        <p:txBody>
          <a:bodyPr wrap="square" rtlCol="0">
            <a:spAutoFit/>
          </a:bodyPr>
          <a:lstStyle/>
          <a:p>
            <a:pPr algn="ctr"/>
            <a:r>
              <a:rPr lang="en-GB" sz="2400" dirty="0" err="1"/>
              <a:t>Eilyddiaeth</a:t>
            </a:r>
            <a:r>
              <a:rPr lang="en-GB" sz="2400" dirty="0"/>
              <a:t> </a:t>
            </a:r>
            <a:r>
              <a:rPr lang="en-GB" sz="2400" dirty="0" err="1"/>
              <a:t>ddiwylliannol</a:t>
            </a:r>
            <a:r>
              <a:rPr lang="en-GB" sz="2400" dirty="0"/>
              <a:t> neu </a:t>
            </a:r>
            <a:r>
              <a:rPr lang="en-GB" sz="2400" dirty="0" err="1"/>
              <a:t>werthfawrogiad</a:t>
            </a:r>
            <a:r>
              <a:rPr lang="en-GB" sz="2400" dirty="0"/>
              <a:t> </a:t>
            </a:r>
            <a:r>
              <a:rPr lang="en-GB" sz="2400" dirty="0" err="1"/>
              <a:t>diwylliannol</a:t>
            </a:r>
            <a:r>
              <a:rPr lang="en-GB" sz="2400" dirty="0"/>
              <a:t>?</a:t>
            </a:r>
          </a:p>
          <a:p>
            <a:pPr algn="ctr"/>
            <a:r>
              <a:rPr lang="en-GB" sz="2400" dirty="0">
                <a:solidFill>
                  <a:srgbClr val="0070C0"/>
                </a:solidFill>
              </a:rPr>
              <a:t>Cultural appropriation or cultural appreciation?</a:t>
            </a:r>
          </a:p>
        </p:txBody>
      </p:sp>
    </p:spTree>
    <p:extLst>
      <p:ext uri="{BB962C8B-B14F-4D97-AF65-F5344CB8AC3E}">
        <p14:creationId xmlns:p14="http://schemas.microsoft.com/office/powerpoint/2010/main" val="1565371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FA5931-F32C-EEBA-A73D-BFF675DBC64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C401CC8-5AC6-BEFD-BDB3-84370DA19FAA}"/>
              </a:ext>
            </a:extLst>
          </p:cNvPr>
          <p:cNvSpPr txBox="1"/>
          <p:nvPr/>
        </p:nvSpPr>
        <p:spPr>
          <a:xfrm>
            <a:off x="1744168" y="151181"/>
            <a:ext cx="8703664" cy="830997"/>
          </a:xfrm>
          <a:prstGeom prst="rect">
            <a:avLst/>
          </a:prstGeom>
          <a:noFill/>
        </p:spPr>
        <p:txBody>
          <a:bodyPr wrap="square" rtlCol="0">
            <a:spAutoFit/>
          </a:bodyPr>
          <a:lstStyle/>
          <a:p>
            <a:pPr algn="ctr"/>
            <a:r>
              <a:rPr lang="en-GB" sz="2400" dirty="0" err="1"/>
              <a:t>Eilyddiaeth</a:t>
            </a:r>
            <a:r>
              <a:rPr lang="en-GB" sz="2400" dirty="0"/>
              <a:t> </a:t>
            </a:r>
            <a:r>
              <a:rPr lang="en-GB" sz="2400" dirty="0" err="1"/>
              <a:t>ddiwylliannol</a:t>
            </a:r>
            <a:r>
              <a:rPr lang="en-GB" sz="2400" dirty="0"/>
              <a:t> neu </a:t>
            </a:r>
            <a:r>
              <a:rPr lang="en-GB" sz="2400" dirty="0" err="1"/>
              <a:t>werthfawrogiad</a:t>
            </a:r>
            <a:r>
              <a:rPr lang="en-GB" sz="2400" dirty="0"/>
              <a:t> </a:t>
            </a:r>
            <a:r>
              <a:rPr lang="en-GB" sz="2400" dirty="0" err="1"/>
              <a:t>diwylliannol</a:t>
            </a:r>
            <a:r>
              <a:rPr lang="en-GB" sz="2400" dirty="0"/>
              <a:t>?</a:t>
            </a:r>
          </a:p>
          <a:p>
            <a:pPr algn="ctr"/>
            <a:r>
              <a:rPr lang="en-GB" sz="2400" dirty="0">
                <a:solidFill>
                  <a:srgbClr val="0070C0"/>
                </a:solidFill>
              </a:rPr>
              <a:t>Cultural appropriation or cultural appreciation?</a:t>
            </a:r>
          </a:p>
        </p:txBody>
      </p:sp>
      <p:sp>
        <p:nvSpPr>
          <p:cNvPr id="3" name="TextBox 2">
            <a:extLst>
              <a:ext uri="{FF2B5EF4-FFF2-40B4-BE49-F238E27FC236}">
                <a16:creationId xmlns:a16="http://schemas.microsoft.com/office/drawing/2014/main" id="{663D23CE-7200-0265-EC12-240C3208A0F9}"/>
              </a:ext>
            </a:extLst>
          </p:cNvPr>
          <p:cNvSpPr txBox="1"/>
          <p:nvPr/>
        </p:nvSpPr>
        <p:spPr>
          <a:xfrm>
            <a:off x="6419200" y="1352282"/>
            <a:ext cx="4248801" cy="378565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Liz Pemberton also talks of cultural appropriation as being something to be aware of when looking at different cultures.</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She uses the example of a nursery in Manchester where white members of staff dressed up as rappers (chains./ hat/ glasses baggy clothes) and did a school leavers rap. </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For her the key point is whether the culture is being shown respect.</a:t>
            </a:r>
          </a:p>
        </p:txBody>
      </p:sp>
      <p:sp>
        <p:nvSpPr>
          <p:cNvPr id="4" name="TextBox 3">
            <a:extLst>
              <a:ext uri="{FF2B5EF4-FFF2-40B4-BE49-F238E27FC236}">
                <a16:creationId xmlns:a16="http://schemas.microsoft.com/office/drawing/2014/main" id="{D3D42437-B5E1-1A7F-921B-75C251481E0A}"/>
              </a:ext>
            </a:extLst>
          </p:cNvPr>
          <p:cNvSpPr txBox="1"/>
          <p:nvPr/>
        </p:nvSpPr>
        <p:spPr>
          <a:xfrm>
            <a:off x="1744168" y="1395823"/>
            <a:ext cx="4493500" cy="409342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t>Mae Liz Pemberton </a:t>
            </a:r>
            <a:r>
              <a:rPr lang="en-GB" sz="2000" dirty="0" err="1"/>
              <a:t>hefyd</a:t>
            </a:r>
            <a:r>
              <a:rPr lang="en-GB" sz="2000" dirty="0"/>
              <a:t> yn </a:t>
            </a:r>
            <a:r>
              <a:rPr lang="en-GB" sz="2000" dirty="0" err="1"/>
              <a:t>trafod</a:t>
            </a:r>
            <a:r>
              <a:rPr lang="en-GB" sz="2000" dirty="0"/>
              <a:t> </a:t>
            </a:r>
            <a:r>
              <a:rPr lang="en-GB" sz="2000" dirty="0" err="1"/>
              <a:t>eilyddiaeth</a:t>
            </a:r>
            <a:r>
              <a:rPr lang="en-GB" sz="2000" dirty="0"/>
              <a:t> </a:t>
            </a:r>
            <a:r>
              <a:rPr lang="en-GB" sz="2000" dirty="0" err="1"/>
              <a:t>ddiwylliannol</a:t>
            </a:r>
            <a:r>
              <a:rPr lang="en-GB" sz="2000" dirty="0"/>
              <a:t> </a:t>
            </a:r>
            <a:r>
              <a:rPr lang="en-GB" sz="2000" dirty="0" err="1"/>
              <a:t>fel</a:t>
            </a:r>
            <a:r>
              <a:rPr lang="en-GB" sz="2000" dirty="0"/>
              <a:t> </a:t>
            </a:r>
            <a:r>
              <a:rPr lang="en-GB" sz="2000" dirty="0" err="1"/>
              <a:t>rhywbeth</a:t>
            </a:r>
            <a:r>
              <a:rPr lang="en-GB" sz="2000" dirty="0"/>
              <a:t> </a:t>
            </a:r>
            <a:r>
              <a:rPr lang="en-GB" sz="2000" dirty="0" err="1"/>
              <a:t>i</a:t>
            </a:r>
            <a:r>
              <a:rPr lang="en-GB" sz="2000" dirty="0"/>
              <a:t> </a:t>
            </a:r>
            <a:r>
              <a:rPr lang="en-GB" sz="2000" dirty="0" err="1"/>
              <a:t>fod</a:t>
            </a:r>
            <a:r>
              <a:rPr lang="en-GB" sz="2000" dirty="0"/>
              <a:t> yn </a:t>
            </a:r>
            <a:r>
              <a:rPr lang="en-GB" sz="2000" dirty="0" err="1"/>
              <a:t>ymwybodol</a:t>
            </a:r>
            <a:r>
              <a:rPr lang="en-GB" sz="2000" dirty="0"/>
              <a:t> </a:t>
            </a:r>
            <a:r>
              <a:rPr lang="en-GB" sz="2000" dirty="0" err="1"/>
              <a:t>ohono</a:t>
            </a:r>
            <a:r>
              <a:rPr lang="en-GB" sz="2000" dirty="0"/>
              <a:t> </a:t>
            </a:r>
            <a:r>
              <a:rPr lang="en-GB" sz="2000" dirty="0" err="1"/>
              <a:t>wrth</a:t>
            </a:r>
            <a:r>
              <a:rPr lang="en-GB" sz="2000" dirty="0"/>
              <a:t> </a:t>
            </a:r>
            <a:r>
              <a:rPr lang="en-GB" sz="2000" dirty="0" err="1"/>
              <a:t>edrych</a:t>
            </a:r>
            <a:r>
              <a:rPr lang="en-GB" sz="2000" dirty="0"/>
              <a:t> </a:t>
            </a:r>
            <a:r>
              <a:rPr lang="en-GB" sz="2000" dirty="0" err="1"/>
              <a:t>ar</a:t>
            </a:r>
            <a:r>
              <a:rPr lang="en-GB" sz="2000" dirty="0"/>
              <a:t> </a:t>
            </a:r>
            <a:r>
              <a:rPr lang="en-GB" sz="2000" dirty="0" err="1"/>
              <a:t>wahanol</a:t>
            </a:r>
            <a:r>
              <a:rPr lang="en-GB" sz="2000" dirty="0"/>
              <a:t> </a:t>
            </a:r>
            <a:r>
              <a:rPr lang="en-GB" sz="2000" dirty="0" err="1"/>
              <a:t>ddiwylliannau</a:t>
            </a:r>
            <a:r>
              <a:rPr lang="en-GB" sz="2000" dirty="0"/>
              <a:t>.</a:t>
            </a:r>
          </a:p>
          <a:p>
            <a:pPr marL="285750" indent="-285750">
              <a:spcBef>
                <a:spcPts val="600"/>
              </a:spcBef>
              <a:spcAft>
                <a:spcPts val="600"/>
              </a:spcAft>
              <a:buFont typeface="Arial" panose="020B0604020202020204" pitchFamily="34" charset="0"/>
              <a:buChar char="•"/>
            </a:pPr>
            <a:r>
              <a:rPr lang="en-GB" sz="2000" dirty="0"/>
              <a:t>Mae </a:t>
            </a:r>
            <a:r>
              <a:rPr lang="en-GB" sz="2000" dirty="0" err="1"/>
              <a:t>hi’n</a:t>
            </a:r>
            <a:r>
              <a:rPr lang="en-GB" sz="2000" dirty="0"/>
              <a:t> </a:t>
            </a:r>
            <a:r>
              <a:rPr lang="en-GB" sz="2000" dirty="0" err="1"/>
              <a:t>defnyddio</a:t>
            </a:r>
            <a:r>
              <a:rPr lang="en-GB" sz="2000" dirty="0"/>
              <a:t> </a:t>
            </a:r>
            <a:r>
              <a:rPr lang="en-GB" sz="2000" dirty="0" err="1"/>
              <a:t>enghraifft</a:t>
            </a:r>
            <a:r>
              <a:rPr lang="en-GB" sz="2000" dirty="0"/>
              <a:t> o </a:t>
            </a:r>
            <a:r>
              <a:rPr lang="en-GB" sz="2000" dirty="0" err="1"/>
              <a:t>feithrinfa</a:t>
            </a:r>
            <a:r>
              <a:rPr lang="en-GB" sz="2000" dirty="0"/>
              <a:t> </a:t>
            </a:r>
            <a:r>
              <a:rPr lang="en-GB" sz="2000" dirty="0" err="1"/>
              <a:t>ym</a:t>
            </a:r>
            <a:r>
              <a:rPr lang="en-GB" sz="2000" dirty="0"/>
              <a:t> </a:t>
            </a:r>
            <a:r>
              <a:rPr lang="en-GB" sz="2000" dirty="0" err="1"/>
              <a:t>Manceinion</a:t>
            </a:r>
            <a:r>
              <a:rPr lang="en-GB" sz="2000" dirty="0"/>
              <a:t> </a:t>
            </a:r>
            <a:r>
              <a:rPr lang="en-GB" sz="2000" dirty="0" err="1"/>
              <a:t>lle</a:t>
            </a:r>
            <a:r>
              <a:rPr lang="en-GB" sz="2000" dirty="0"/>
              <a:t> </a:t>
            </a:r>
            <a:r>
              <a:rPr lang="en-GB" sz="2000" dirty="0" err="1"/>
              <a:t>gwisgodd</a:t>
            </a:r>
            <a:r>
              <a:rPr lang="en-GB" sz="2000" dirty="0"/>
              <a:t> </a:t>
            </a:r>
            <a:r>
              <a:rPr lang="en-GB" sz="2000" dirty="0" err="1"/>
              <a:t>aelodau</a:t>
            </a:r>
            <a:r>
              <a:rPr lang="en-GB" sz="2000" dirty="0"/>
              <a:t> </a:t>
            </a:r>
            <a:r>
              <a:rPr lang="en-GB" sz="2000" dirty="0" err="1"/>
              <a:t>gwyn</a:t>
            </a:r>
            <a:r>
              <a:rPr lang="en-GB" sz="2000" dirty="0"/>
              <a:t> </a:t>
            </a:r>
            <a:r>
              <a:rPr lang="en-GB" sz="2000" dirty="0" err="1"/>
              <a:t>o’r</a:t>
            </a:r>
            <a:r>
              <a:rPr lang="en-GB" sz="2000" dirty="0"/>
              <a:t> staff </a:t>
            </a:r>
            <a:r>
              <a:rPr lang="en-GB" sz="2000" dirty="0" err="1"/>
              <a:t>fel</a:t>
            </a:r>
            <a:r>
              <a:rPr lang="en-GB" sz="2000" dirty="0"/>
              <a:t> </a:t>
            </a:r>
            <a:r>
              <a:rPr lang="en-GB" sz="2000" dirty="0" err="1"/>
              <a:t>rapiwyr</a:t>
            </a:r>
            <a:r>
              <a:rPr lang="en-GB" sz="2000" dirty="0"/>
              <a:t> (</a:t>
            </a:r>
            <a:r>
              <a:rPr lang="en-GB" sz="2000" dirty="0" err="1"/>
              <a:t>cadwyni</a:t>
            </a:r>
            <a:r>
              <a:rPr lang="en-GB" sz="2000" dirty="0"/>
              <a:t>/ het/ </a:t>
            </a:r>
            <a:r>
              <a:rPr lang="en-GB" sz="2000" dirty="0" err="1"/>
              <a:t>sbectol</a:t>
            </a:r>
            <a:r>
              <a:rPr lang="en-GB" sz="2000" dirty="0"/>
              <a:t>/ </a:t>
            </a:r>
            <a:r>
              <a:rPr lang="en-GB" sz="2000" dirty="0" err="1"/>
              <a:t>dillad</a:t>
            </a:r>
            <a:r>
              <a:rPr lang="en-GB" sz="2000" dirty="0"/>
              <a:t> </a:t>
            </a:r>
            <a:r>
              <a:rPr lang="en-GB" sz="2000" dirty="0" err="1"/>
              <a:t>rhydd</a:t>
            </a:r>
            <a:r>
              <a:rPr lang="en-GB" sz="2000" dirty="0"/>
              <a:t>) ac </a:t>
            </a:r>
            <a:r>
              <a:rPr lang="en-GB" sz="2000" dirty="0" err="1"/>
              <a:t>fe</a:t>
            </a:r>
            <a:r>
              <a:rPr lang="en-GB" sz="2000" dirty="0"/>
              <a:t> </a:t>
            </a:r>
            <a:r>
              <a:rPr lang="en-GB" sz="2000" dirty="0" err="1"/>
              <a:t>wnaethant</a:t>
            </a:r>
            <a:r>
              <a:rPr lang="en-GB" sz="2000" dirty="0"/>
              <a:t> rap </a:t>
            </a:r>
            <a:r>
              <a:rPr lang="en-GB" sz="2000" dirty="0" err="1"/>
              <a:t>ar</a:t>
            </a:r>
            <a:r>
              <a:rPr lang="en-GB" sz="2000" dirty="0"/>
              <a:t> </a:t>
            </a:r>
            <a:r>
              <a:rPr lang="en-GB" sz="2000" dirty="0" err="1"/>
              <a:t>gyfer</a:t>
            </a:r>
            <a:r>
              <a:rPr lang="en-GB" sz="2000" dirty="0"/>
              <a:t> </a:t>
            </a:r>
            <a:r>
              <a:rPr lang="en-GB" sz="2000" dirty="0" err="1"/>
              <a:t>ymadawyr</a:t>
            </a:r>
            <a:r>
              <a:rPr lang="en-GB" sz="2000" dirty="0"/>
              <a:t> </a:t>
            </a:r>
            <a:r>
              <a:rPr lang="en-GB" sz="2000" dirty="0" err="1"/>
              <a:t>ysgol</a:t>
            </a:r>
            <a:r>
              <a:rPr lang="en-GB" sz="2000" dirty="0"/>
              <a:t>.</a:t>
            </a:r>
          </a:p>
          <a:p>
            <a:pPr marL="285750" indent="-285750">
              <a:spcBef>
                <a:spcPts val="600"/>
              </a:spcBef>
              <a:spcAft>
                <a:spcPts val="600"/>
              </a:spcAft>
              <a:buFont typeface="Arial" panose="020B0604020202020204" pitchFamily="34" charset="0"/>
              <a:buChar char="•"/>
            </a:pPr>
            <a:r>
              <a:rPr lang="en-GB" sz="2000" dirty="0" err="1"/>
              <a:t>Iddi</a:t>
            </a:r>
            <a:r>
              <a:rPr lang="en-GB" sz="2000" dirty="0"/>
              <a:t> hi, y </a:t>
            </a:r>
            <a:r>
              <a:rPr lang="en-GB" sz="2000" dirty="0" err="1"/>
              <a:t>pwynt</a:t>
            </a:r>
            <a:r>
              <a:rPr lang="en-GB" sz="2000" dirty="0"/>
              <a:t> </a:t>
            </a:r>
            <a:r>
              <a:rPr lang="en-GB" sz="2000" dirty="0" err="1"/>
              <a:t>allweddol</a:t>
            </a:r>
            <a:r>
              <a:rPr lang="en-GB" sz="2000" dirty="0"/>
              <a:t> </a:t>
            </a:r>
            <a:r>
              <a:rPr lang="en-GB" sz="2000" dirty="0" err="1"/>
              <a:t>yw</a:t>
            </a:r>
            <a:r>
              <a:rPr lang="en-GB" sz="2000" dirty="0"/>
              <a:t> a </a:t>
            </a:r>
            <a:r>
              <a:rPr lang="en-GB" sz="2000" dirty="0" err="1"/>
              <a:t>yw’r</a:t>
            </a:r>
            <a:r>
              <a:rPr lang="en-GB" sz="2000" dirty="0"/>
              <a:t> </a:t>
            </a:r>
            <a:r>
              <a:rPr lang="en-GB" sz="2000" dirty="0" err="1"/>
              <a:t>diwylliant</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barchu</a:t>
            </a:r>
            <a:r>
              <a:rPr lang="en-GB" sz="2000" dirty="0"/>
              <a:t>.</a:t>
            </a:r>
          </a:p>
        </p:txBody>
      </p:sp>
    </p:spTree>
    <p:extLst>
      <p:ext uri="{BB962C8B-B14F-4D97-AF65-F5344CB8AC3E}">
        <p14:creationId xmlns:p14="http://schemas.microsoft.com/office/powerpoint/2010/main" val="3115296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C8AF1-607F-8CAA-E515-89AA5E443FD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6F8FC93-8A8E-368E-1601-AEC6741E3CF3}"/>
              </a:ext>
            </a:extLst>
          </p:cNvPr>
          <p:cNvSpPr txBox="1"/>
          <p:nvPr/>
        </p:nvSpPr>
        <p:spPr>
          <a:xfrm>
            <a:off x="1764582" y="1274205"/>
            <a:ext cx="8662836" cy="3170099"/>
          </a:xfrm>
          <a:prstGeom prst="rect">
            <a:avLst/>
          </a:prstGeom>
          <a:noFill/>
        </p:spPr>
        <p:txBody>
          <a:bodyPr wrap="square">
            <a:spAutoFit/>
          </a:bodyPr>
          <a:lstStyle/>
          <a:p>
            <a:pPr algn="ctr">
              <a:spcBef>
                <a:spcPts val="600"/>
              </a:spcBef>
              <a:spcAft>
                <a:spcPts val="600"/>
              </a:spcAft>
            </a:pPr>
            <a:r>
              <a:rPr lang="en-GB" sz="2000" dirty="0" err="1">
                <a:solidFill>
                  <a:srgbClr val="252628"/>
                </a:solidFill>
              </a:rPr>
              <a:t>Mae’r</a:t>
            </a:r>
            <a:r>
              <a:rPr lang="en-GB" sz="2000" dirty="0">
                <a:solidFill>
                  <a:srgbClr val="252628"/>
                </a:solidFill>
              </a:rPr>
              <a:t> </a:t>
            </a:r>
            <a:r>
              <a:rPr lang="en-GB" sz="2000" dirty="0" err="1">
                <a:solidFill>
                  <a:srgbClr val="252628"/>
                </a:solidFill>
              </a:rPr>
              <a:t>fideo</a:t>
            </a:r>
            <a:r>
              <a:rPr lang="en-GB" sz="2000" dirty="0">
                <a:solidFill>
                  <a:srgbClr val="252628"/>
                </a:solidFill>
              </a:rPr>
              <a:t> </a:t>
            </a:r>
            <a:r>
              <a:rPr lang="en-GB" sz="2000" dirty="0" err="1">
                <a:solidFill>
                  <a:srgbClr val="252628"/>
                </a:solidFill>
              </a:rPr>
              <a:t>hwn</a:t>
            </a:r>
            <a:r>
              <a:rPr lang="en-GB" sz="2000" dirty="0">
                <a:solidFill>
                  <a:srgbClr val="252628"/>
                </a:solidFill>
              </a:rPr>
              <a:t> yn </a:t>
            </a:r>
            <a:r>
              <a:rPr lang="en-GB" sz="2000" dirty="0" err="1">
                <a:solidFill>
                  <a:srgbClr val="252628"/>
                </a:solidFill>
              </a:rPr>
              <a:t>rhoi</a:t>
            </a:r>
            <a:r>
              <a:rPr lang="en-GB" sz="2000" dirty="0">
                <a:solidFill>
                  <a:srgbClr val="252628"/>
                </a:solidFill>
              </a:rPr>
              <a:t> </a:t>
            </a:r>
            <a:r>
              <a:rPr lang="en-GB" sz="2000" dirty="0" err="1">
                <a:solidFill>
                  <a:srgbClr val="252628"/>
                </a:solidFill>
              </a:rPr>
              <a:t>esboniad</a:t>
            </a:r>
            <a:r>
              <a:rPr lang="en-GB" sz="2000" dirty="0">
                <a:solidFill>
                  <a:srgbClr val="252628"/>
                </a:solidFill>
              </a:rPr>
              <a:t> </a:t>
            </a:r>
            <a:r>
              <a:rPr lang="en-GB" sz="2000" dirty="0" err="1">
                <a:solidFill>
                  <a:srgbClr val="252628"/>
                </a:solidFill>
              </a:rPr>
              <a:t>o’r</a:t>
            </a:r>
            <a:r>
              <a:rPr lang="en-GB" sz="2000" dirty="0">
                <a:solidFill>
                  <a:srgbClr val="252628"/>
                </a:solidFill>
              </a:rPr>
              <a:t> </a:t>
            </a:r>
            <a:r>
              <a:rPr lang="en-GB" sz="2000" dirty="0" err="1">
                <a:solidFill>
                  <a:srgbClr val="252628"/>
                </a:solidFill>
              </a:rPr>
              <a:t>gwahaniaethau</a:t>
            </a:r>
            <a:r>
              <a:rPr lang="en-GB" sz="2000" dirty="0">
                <a:solidFill>
                  <a:srgbClr val="252628"/>
                </a:solidFill>
              </a:rPr>
              <a:t> </a:t>
            </a:r>
            <a:r>
              <a:rPr lang="en-GB" sz="2000" dirty="0" err="1">
                <a:solidFill>
                  <a:srgbClr val="252628"/>
                </a:solidFill>
              </a:rPr>
              <a:t>rhwng</a:t>
            </a:r>
            <a:r>
              <a:rPr lang="en-GB" sz="2000" dirty="0">
                <a:solidFill>
                  <a:srgbClr val="252628"/>
                </a:solidFill>
              </a:rPr>
              <a:t> </a:t>
            </a:r>
            <a:r>
              <a:rPr lang="en-GB" sz="2000" b="1" dirty="0" err="1">
                <a:solidFill>
                  <a:srgbClr val="252628"/>
                </a:solidFill>
              </a:rPr>
              <a:t>eilyddiaeth</a:t>
            </a:r>
            <a:r>
              <a:rPr lang="en-GB" sz="2000" b="1" dirty="0">
                <a:solidFill>
                  <a:srgbClr val="252628"/>
                </a:solidFill>
              </a:rPr>
              <a:t> </a:t>
            </a:r>
            <a:r>
              <a:rPr lang="en-GB" sz="2000" dirty="0" err="1">
                <a:solidFill>
                  <a:srgbClr val="252628"/>
                </a:solidFill>
              </a:rPr>
              <a:t>ddiwylliannol</a:t>
            </a:r>
            <a:r>
              <a:rPr lang="en-GB" sz="2000" dirty="0">
                <a:solidFill>
                  <a:srgbClr val="252628"/>
                </a:solidFill>
              </a:rPr>
              <a:t> a </a:t>
            </a:r>
            <a:r>
              <a:rPr lang="en-GB" sz="2000" b="1" dirty="0" err="1">
                <a:solidFill>
                  <a:srgbClr val="252628"/>
                </a:solidFill>
              </a:rPr>
              <a:t>gwerthfawrogiad</a:t>
            </a:r>
            <a:r>
              <a:rPr lang="en-GB" sz="2000" dirty="0">
                <a:solidFill>
                  <a:srgbClr val="252628"/>
                </a:solidFill>
              </a:rPr>
              <a:t> </a:t>
            </a:r>
            <a:r>
              <a:rPr lang="en-GB" sz="2000" dirty="0" err="1">
                <a:solidFill>
                  <a:srgbClr val="252628"/>
                </a:solidFill>
              </a:rPr>
              <a:t>diwylliannol</a:t>
            </a:r>
            <a:r>
              <a:rPr lang="en-GB" sz="2000" dirty="0">
                <a:solidFill>
                  <a:srgbClr val="252628"/>
                </a:solidFill>
              </a:rPr>
              <a:t>.</a:t>
            </a:r>
          </a:p>
          <a:p>
            <a:pPr algn="ctr">
              <a:spcBef>
                <a:spcPts val="600"/>
              </a:spcBef>
              <a:spcAft>
                <a:spcPts val="600"/>
              </a:spcAft>
            </a:pPr>
            <a:r>
              <a:rPr lang="en-GB" sz="2000" dirty="0" err="1">
                <a:solidFill>
                  <a:srgbClr val="252628"/>
                </a:solidFill>
              </a:rPr>
              <a:t>Ar</a:t>
            </a:r>
            <a:r>
              <a:rPr lang="en-GB" sz="2000" dirty="0">
                <a:solidFill>
                  <a:srgbClr val="252628"/>
                </a:solidFill>
              </a:rPr>
              <a:t> </a:t>
            </a:r>
            <a:r>
              <a:rPr lang="en-GB" sz="2000" dirty="0" err="1">
                <a:solidFill>
                  <a:srgbClr val="252628"/>
                </a:solidFill>
              </a:rPr>
              <a:t>ôl</a:t>
            </a:r>
            <a:r>
              <a:rPr lang="en-GB" sz="2000" dirty="0">
                <a:solidFill>
                  <a:srgbClr val="252628"/>
                </a:solidFill>
              </a:rPr>
              <a:t> </a:t>
            </a:r>
            <a:r>
              <a:rPr lang="en-GB" sz="2000" dirty="0" err="1">
                <a:solidFill>
                  <a:srgbClr val="252628"/>
                </a:solidFill>
              </a:rPr>
              <a:t>gwylio’r</a:t>
            </a:r>
            <a:r>
              <a:rPr lang="en-GB" sz="2000" dirty="0">
                <a:solidFill>
                  <a:srgbClr val="252628"/>
                </a:solidFill>
              </a:rPr>
              <a:t> </a:t>
            </a:r>
            <a:r>
              <a:rPr lang="en-GB" sz="2000" dirty="0" err="1">
                <a:solidFill>
                  <a:srgbClr val="252628"/>
                </a:solidFill>
              </a:rPr>
              <a:t>fideo</a:t>
            </a:r>
            <a:r>
              <a:rPr lang="en-GB" sz="2000" dirty="0">
                <a:solidFill>
                  <a:srgbClr val="252628"/>
                </a:solidFill>
              </a:rPr>
              <a:t>, </a:t>
            </a:r>
            <a:r>
              <a:rPr lang="en-GB" sz="2000" dirty="0" err="1">
                <a:solidFill>
                  <a:srgbClr val="252628"/>
                </a:solidFill>
              </a:rPr>
              <a:t>trafodwch</a:t>
            </a:r>
            <a:r>
              <a:rPr lang="en-GB" sz="2000" dirty="0">
                <a:solidFill>
                  <a:srgbClr val="252628"/>
                </a:solidFill>
              </a:rPr>
              <a:t> </a:t>
            </a:r>
            <a:r>
              <a:rPr lang="en-GB" sz="2000" dirty="0" err="1">
                <a:solidFill>
                  <a:srgbClr val="252628"/>
                </a:solidFill>
              </a:rPr>
              <a:t>beth</a:t>
            </a:r>
            <a:r>
              <a:rPr lang="en-GB" sz="2000" dirty="0">
                <a:solidFill>
                  <a:srgbClr val="252628"/>
                </a:solidFill>
              </a:rPr>
              <a:t> </a:t>
            </a:r>
            <a:r>
              <a:rPr lang="en-GB" sz="2000" dirty="0" err="1">
                <a:solidFill>
                  <a:srgbClr val="252628"/>
                </a:solidFill>
              </a:rPr>
              <a:t>rydych</a:t>
            </a:r>
            <a:r>
              <a:rPr lang="en-GB" sz="2000" dirty="0">
                <a:solidFill>
                  <a:srgbClr val="252628"/>
                </a:solidFill>
              </a:rPr>
              <a:t> </a:t>
            </a:r>
            <a:r>
              <a:rPr lang="en-GB" sz="2000" dirty="0" err="1">
                <a:solidFill>
                  <a:srgbClr val="252628"/>
                </a:solidFill>
              </a:rPr>
              <a:t>chi’n</a:t>
            </a:r>
            <a:r>
              <a:rPr lang="en-GB" sz="2000" dirty="0">
                <a:solidFill>
                  <a:srgbClr val="252628"/>
                </a:solidFill>
              </a:rPr>
              <a:t> </a:t>
            </a:r>
            <a:r>
              <a:rPr lang="en-GB" sz="2000" dirty="0" err="1">
                <a:solidFill>
                  <a:srgbClr val="252628"/>
                </a:solidFill>
              </a:rPr>
              <a:t>deall</a:t>
            </a:r>
            <a:r>
              <a:rPr lang="en-GB" sz="2000" dirty="0">
                <a:solidFill>
                  <a:srgbClr val="252628"/>
                </a:solidFill>
              </a:rPr>
              <a:t> </a:t>
            </a:r>
            <a:r>
              <a:rPr lang="en-GB" sz="2000" dirty="0" err="1">
                <a:solidFill>
                  <a:srgbClr val="252628"/>
                </a:solidFill>
              </a:rPr>
              <a:t>yw’r</a:t>
            </a:r>
            <a:r>
              <a:rPr lang="en-GB" sz="2000" dirty="0">
                <a:solidFill>
                  <a:srgbClr val="252628"/>
                </a:solidFill>
              </a:rPr>
              <a:t> </a:t>
            </a:r>
            <a:r>
              <a:rPr lang="en-GB" sz="2000" dirty="0" err="1">
                <a:solidFill>
                  <a:srgbClr val="252628"/>
                </a:solidFill>
              </a:rPr>
              <a:t>gwahaniaethau</a:t>
            </a:r>
            <a:r>
              <a:rPr lang="en-GB" sz="2000" dirty="0">
                <a:solidFill>
                  <a:srgbClr val="252628"/>
                </a:solidFill>
              </a:rPr>
              <a:t> </a:t>
            </a:r>
            <a:r>
              <a:rPr lang="en-GB" sz="2000" dirty="0" err="1">
                <a:solidFill>
                  <a:srgbClr val="252628"/>
                </a:solidFill>
              </a:rPr>
              <a:t>allweddol</a:t>
            </a:r>
            <a:r>
              <a:rPr lang="en-GB" sz="2000" dirty="0">
                <a:solidFill>
                  <a:srgbClr val="252628"/>
                </a:solidFill>
              </a:rPr>
              <a:t>.</a:t>
            </a:r>
          </a:p>
          <a:p>
            <a:pPr algn="ctr">
              <a:spcBef>
                <a:spcPts val="600"/>
              </a:spcBef>
              <a:spcAft>
                <a:spcPts val="600"/>
              </a:spcAft>
            </a:pPr>
            <a:r>
              <a:rPr lang="en-GB" sz="2000" dirty="0">
                <a:solidFill>
                  <a:srgbClr val="0070C0"/>
                </a:solidFill>
              </a:rPr>
              <a:t>This video gives an explanation of the differences between cultural </a:t>
            </a:r>
            <a:r>
              <a:rPr lang="en-GB" sz="2000" b="1" dirty="0">
                <a:solidFill>
                  <a:srgbClr val="0070C0"/>
                </a:solidFill>
              </a:rPr>
              <a:t>appropriation</a:t>
            </a:r>
            <a:r>
              <a:rPr lang="en-GB" sz="2000" dirty="0">
                <a:solidFill>
                  <a:srgbClr val="0070C0"/>
                </a:solidFill>
              </a:rPr>
              <a:t> and </a:t>
            </a:r>
            <a:r>
              <a:rPr lang="en-GB" sz="2000" b="1" dirty="0">
                <a:solidFill>
                  <a:srgbClr val="0070C0"/>
                </a:solidFill>
              </a:rPr>
              <a:t>cultural appreciation</a:t>
            </a:r>
            <a:r>
              <a:rPr lang="en-GB" sz="2000" dirty="0">
                <a:solidFill>
                  <a:srgbClr val="0070C0"/>
                </a:solidFill>
              </a:rPr>
              <a:t>.</a:t>
            </a:r>
          </a:p>
          <a:p>
            <a:pPr algn="ctr">
              <a:spcBef>
                <a:spcPts val="600"/>
              </a:spcBef>
              <a:spcAft>
                <a:spcPts val="600"/>
              </a:spcAft>
            </a:pPr>
            <a:r>
              <a:rPr lang="en-GB" sz="2000" dirty="0">
                <a:solidFill>
                  <a:srgbClr val="0070C0"/>
                </a:solidFill>
              </a:rPr>
              <a:t>After watching the video discuss what you understand the key differences to be.</a:t>
            </a:r>
          </a:p>
          <a:p>
            <a:pPr algn="just">
              <a:spcBef>
                <a:spcPts val="600"/>
              </a:spcBef>
              <a:spcAft>
                <a:spcPts val="600"/>
              </a:spcAft>
            </a:pPr>
            <a:endParaRPr lang="en-GB" sz="2000" dirty="0">
              <a:solidFill>
                <a:srgbClr val="000000"/>
              </a:solidFill>
            </a:endParaRPr>
          </a:p>
        </p:txBody>
      </p:sp>
      <p:sp>
        <p:nvSpPr>
          <p:cNvPr id="2" name="Title 1">
            <a:extLst>
              <a:ext uri="{FF2B5EF4-FFF2-40B4-BE49-F238E27FC236}">
                <a16:creationId xmlns:a16="http://schemas.microsoft.com/office/drawing/2014/main" id="{83C0F262-1BD8-C9FC-C56F-D3FBDF955D5A}"/>
              </a:ext>
            </a:extLst>
          </p:cNvPr>
          <p:cNvSpPr>
            <a:spLocks noGrp="1"/>
          </p:cNvSpPr>
          <p:nvPr>
            <p:ph type="title"/>
          </p:nvPr>
        </p:nvSpPr>
        <p:spPr>
          <a:xfrm>
            <a:off x="1764582" y="-46223"/>
            <a:ext cx="8662836" cy="1325563"/>
          </a:xfrm>
        </p:spPr>
        <p:txBody>
          <a:bodyPr>
            <a:normAutofit/>
          </a:bodyPr>
          <a:lstStyle/>
          <a:p>
            <a:pPr algn="ctr"/>
            <a:r>
              <a:rPr lang="en-GB" sz="3200" b="1" dirty="0" err="1"/>
              <a:t>Eilyddiaeth</a:t>
            </a:r>
            <a:r>
              <a:rPr lang="en-GB" sz="3200" b="1" dirty="0"/>
              <a:t> </a:t>
            </a:r>
            <a:r>
              <a:rPr lang="en-GB" sz="3200" b="1" dirty="0" err="1"/>
              <a:t>ddiwylliannol</a:t>
            </a:r>
            <a:r>
              <a:rPr lang="en-GB" sz="3200" b="1" dirty="0"/>
              <a:t>/ </a:t>
            </a:r>
            <a:r>
              <a:rPr lang="en-GB" sz="3200" b="1" dirty="0">
                <a:solidFill>
                  <a:schemeClr val="accent1">
                    <a:lumMod val="75000"/>
                  </a:schemeClr>
                </a:solidFill>
              </a:rPr>
              <a:t>Cultural appropriation</a:t>
            </a:r>
          </a:p>
        </p:txBody>
      </p:sp>
      <p:pic>
        <p:nvPicPr>
          <p:cNvPr id="5" name="Picture 4">
            <a:hlinkClick r:id="rId3"/>
            <a:extLst>
              <a:ext uri="{FF2B5EF4-FFF2-40B4-BE49-F238E27FC236}">
                <a16:creationId xmlns:a16="http://schemas.microsoft.com/office/drawing/2014/main" id="{FAADA8FE-B6A1-2BAD-DCE6-191985F30057}"/>
              </a:ext>
            </a:extLst>
          </p:cNvPr>
          <p:cNvPicPr>
            <a:picLocks noChangeAspect="1"/>
          </p:cNvPicPr>
          <p:nvPr/>
        </p:nvPicPr>
        <p:blipFill>
          <a:blip r:embed="rId4"/>
          <a:stretch>
            <a:fillRect/>
          </a:stretch>
        </p:blipFill>
        <p:spPr>
          <a:xfrm>
            <a:off x="4324226" y="3966694"/>
            <a:ext cx="3543549" cy="1985757"/>
          </a:xfrm>
          <a:prstGeom prst="rect">
            <a:avLst/>
          </a:prstGeom>
        </p:spPr>
      </p:pic>
      <p:sp>
        <p:nvSpPr>
          <p:cNvPr id="6" name="TextBox 5">
            <a:extLst>
              <a:ext uri="{FF2B5EF4-FFF2-40B4-BE49-F238E27FC236}">
                <a16:creationId xmlns:a16="http://schemas.microsoft.com/office/drawing/2014/main" id="{3C984FA3-6937-4C62-DE10-4587BB3DCD8E}"/>
              </a:ext>
            </a:extLst>
          </p:cNvPr>
          <p:cNvSpPr txBox="1"/>
          <p:nvPr/>
        </p:nvSpPr>
        <p:spPr>
          <a:xfrm>
            <a:off x="7867774" y="5583797"/>
            <a:ext cx="2678806" cy="307777"/>
          </a:xfrm>
          <a:prstGeom prst="rect">
            <a:avLst/>
          </a:prstGeom>
          <a:noFill/>
        </p:spPr>
        <p:txBody>
          <a:bodyPr wrap="square" rtlCol="0">
            <a:spAutoFit/>
          </a:bodyPr>
          <a:lstStyle/>
          <a:p>
            <a:r>
              <a:rPr lang="en-GB" sz="1400" dirty="0"/>
              <a:t>(Gender Equality Network, 2025)</a:t>
            </a:r>
          </a:p>
        </p:txBody>
      </p:sp>
    </p:spTree>
    <p:extLst>
      <p:ext uri="{BB962C8B-B14F-4D97-AF65-F5344CB8AC3E}">
        <p14:creationId xmlns:p14="http://schemas.microsoft.com/office/powerpoint/2010/main" val="4193230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F0D752-D8B6-42A3-BC23-FFE34D0C7CA4}"/>
              </a:ext>
            </a:extLst>
          </p:cNvPr>
          <p:cNvSpPr txBox="1"/>
          <p:nvPr/>
        </p:nvSpPr>
        <p:spPr>
          <a:xfrm>
            <a:off x="1906249" y="1166843"/>
            <a:ext cx="8379502" cy="4893647"/>
          </a:xfrm>
          <a:prstGeom prst="rect">
            <a:avLst/>
          </a:prstGeom>
          <a:noFill/>
        </p:spPr>
        <p:txBody>
          <a:bodyPr wrap="square">
            <a:spAutoFit/>
          </a:bodyPr>
          <a:lstStyle/>
          <a:p>
            <a:pPr algn="just"/>
            <a:r>
              <a:rPr lang="en-GB" sz="2400" i="1" dirty="0">
                <a:solidFill>
                  <a:srgbClr val="252628"/>
                </a:solidFill>
                <a:latin typeface="Crimson Pro"/>
              </a:rPr>
              <a:t>“The unacknowledged or inappropriate adoption of the practices, customs, or aesthetics of one social or ethnic group by members of another (typically dominant) community or society.”  </a:t>
            </a:r>
          </a:p>
          <a:p>
            <a:pPr algn="r"/>
            <a:r>
              <a:rPr lang="en-GB" sz="2400" i="1" dirty="0">
                <a:solidFill>
                  <a:srgbClr val="252628"/>
                </a:solidFill>
                <a:latin typeface="Crimson Pro"/>
              </a:rPr>
              <a:t>(Oxford English Dictionary, 2017)</a:t>
            </a:r>
            <a:endParaRPr lang="en-GB" sz="2400" dirty="0">
              <a:solidFill>
                <a:srgbClr val="000000"/>
              </a:solidFill>
              <a:latin typeface="ff1"/>
            </a:endParaRPr>
          </a:p>
          <a:p>
            <a:pPr algn="just"/>
            <a:endParaRPr lang="en-GB" sz="2400" dirty="0">
              <a:solidFill>
                <a:srgbClr val="000000"/>
              </a:solidFill>
              <a:latin typeface="ff1"/>
            </a:endParaRPr>
          </a:p>
          <a:p>
            <a:r>
              <a:rPr lang="en-GB" sz="2400" dirty="0">
                <a:solidFill>
                  <a:srgbClr val="000000"/>
                </a:solidFill>
                <a:latin typeface="ff1"/>
              </a:rPr>
              <a:t>Integral to the definition of cultural appropriation is an asymmetry of power between two cultures that involves the […] dominant culture taking from the marginalised culture. This aspect of the more powerful taking from the less powerful is not emphasised enough. Many definitions emphasise the taking from a culture that is not one's own”                                              </a:t>
            </a:r>
          </a:p>
          <a:p>
            <a:pPr algn="r"/>
            <a:r>
              <a:rPr lang="en-GB" sz="2400" dirty="0">
                <a:solidFill>
                  <a:srgbClr val="000000"/>
                </a:solidFill>
                <a:latin typeface="ff1"/>
              </a:rPr>
              <a:t>(Arya, 2021  p.2)</a:t>
            </a:r>
          </a:p>
          <a:p>
            <a:pPr algn="just"/>
            <a:endParaRPr lang="en-GB" sz="2400" dirty="0">
              <a:solidFill>
                <a:srgbClr val="000000"/>
              </a:solidFill>
              <a:latin typeface="ff1"/>
            </a:endParaRPr>
          </a:p>
        </p:txBody>
      </p:sp>
      <p:sp>
        <p:nvSpPr>
          <p:cNvPr id="2" name="Title 1">
            <a:extLst>
              <a:ext uri="{FF2B5EF4-FFF2-40B4-BE49-F238E27FC236}">
                <a16:creationId xmlns:a16="http://schemas.microsoft.com/office/drawing/2014/main" id="{545BBED9-0DC3-497D-AF0E-4A6C358637EA}"/>
              </a:ext>
            </a:extLst>
          </p:cNvPr>
          <p:cNvSpPr>
            <a:spLocks noGrp="1"/>
          </p:cNvSpPr>
          <p:nvPr>
            <p:ph type="title"/>
          </p:nvPr>
        </p:nvSpPr>
        <p:spPr>
          <a:xfrm>
            <a:off x="1691425" y="-46223"/>
            <a:ext cx="8809150" cy="1325563"/>
          </a:xfrm>
        </p:spPr>
        <p:txBody>
          <a:bodyPr>
            <a:normAutofit/>
          </a:bodyPr>
          <a:lstStyle/>
          <a:p>
            <a:pPr algn="ctr"/>
            <a:r>
              <a:rPr lang="en-GB" sz="3200" b="1" dirty="0" err="1"/>
              <a:t>Eilyddiaeth</a:t>
            </a:r>
            <a:r>
              <a:rPr lang="en-GB" sz="3200" b="1" dirty="0"/>
              <a:t> </a:t>
            </a:r>
            <a:r>
              <a:rPr lang="en-GB" sz="3200" b="1" dirty="0" err="1"/>
              <a:t>ddiwylliannol</a:t>
            </a:r>
            <a:r>
              <a:rPr lang="en-GB" sz="3200" b="1" dirty="0"/>
              <a:t> / </a:t>
            </a:r>
            <a:r>
              <a:rPr lang="en-GB" sz="3200" b="1" dirty="0">
                <a:solidFill>
                  <a:schemeClr val="accent1">
                    <a:lumMod val="75000"/>
                  </a:schemeClr>
                </a:solidFill>
              </a:rPr>
              <a:t>Cultural appropriation</a:t>
            </a:r>
          </a:p>
        </p:txBody>
      </p:sp>
    </p:spTree>
    <p:extLst>
      <p:ext uri="{BB962C8B-B14F-4D97-AF65-F5344CB8AC3E}">
        <p14:creationId xmlns:p14="http://schemas.microsoft.com/office/powerpoint/2010/main" val="617630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22174-2A5E-628F-5955-0E6CBDFDD3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73C4A0-58B4-E18E-9F7D-3FBB19593746}"/>
              </a:ext>
            </a:extLst>
          </p:cNvPr>
          <p:cNvSpPr>
            <a:spLocks noGrp="1"/>
          </p:cNvSpPr>
          <p:nvPr>
            <p:ph type="title"/>
          </p:nvPr>
        </p:nvSpPr>
        <p:spPr>
          <a:xfrm>
            <a:off x="1876269" y="-3200"/>
            <a:ext cx="8686800" cy="1622138"/>
          </a:xfrm>
        </p:spPr>
        <p:txBody>
          <a:bodyPr>
            <a:normAutofit/>
          </a:bodyPr>
          <a:lstStyle/>
          <a:p>
            <a:r>
              <a:rPr lang="en-GB" sz="2400" dirty="0"/>
              <a:t>Mae </a:t>
            </a:r>
            <a:r>
              <a:rPr lang="en-GB" sz="2400" dirty="0" err="1"/>
              <a:t>eilyddiaeth</a:t>
            </a:r>
            <a:r>
              <a:rPr lang="en-GB" sz="2400" dirty="0"/>
              <a:t> </a:t>
            </a:r>
            <a:r>
              <a:rPr lang="en-GB" sz="2400" dirty="0" err="1"/>
              <a:t>ddiwylliannol</a:t>
            </a:r>
            <a:r>
              <a:rPr lang="en-GB" sz="2400" dirty="0"/>
              <a:t> yn atgyfnerthu ystrydebau a hiliaeth achlysurol!/ </a:t>
            </a:r>
            <a:r>
              <a:rPr lang="en-GB" sz="2400" dirty="0">
                <a:solidFill>
                  <a:schemeClr val="accent1">
                    <a:lumMod val="75000"/>
                  </a:schemeClr>
                </a:solidFill>
              </a:rPr>
              <a:t>Cultural appropriation reinforces stereotypes and casual racism!    </a:t>
            </a:r>
            <a:br>
              <a:rPr lang="en-GB" sz="2400" dirty="0">
                <a:solidFill>
                  <a:schemeClr val="accent1">
                    <a:lumMod val="75000"/>
                  </a:schemeClr>
                </a:solidFill>
              </a:rPr>
            </a:br>
            <a:r>
              <a:rPr lang="en-GB" sz="2400" dirty="0">
                <a:solidFill>
                  <a:schemeClr val="accent1">
                    <a:lumMod val="75000"/>
                  </a:schemeClr>
                </a:solidFill>
              </a:rPr>
              <a:t>                                                      </a:t>
            </a:r>
            <a:r>
              <a:rPr lang="en-GB" sz="1300" dirty="0">
                <a:solidFill>
                  <a:schemeClr val="accent1">
                    <a:lumMod val="75000"/>
                  </a:schemeClr>
                </a:solidFill>
              </a:rPr>
              <a:t>https://www.instagram.com/stories/highlights/17858743433402977/</a:t>
            </a:r>
          </a:p>
        </p:txBody>
      </p:sp>
      <p:sp>
        <p:nvSpPr>
          <p:cNvPr id="3" name="Content Placeholder 2">
            <a:extLst>
              <a:ext uri="{FF2B5EF4-FFF2-40B4-BE49-F238E27FC236}">
                <a16:creationId xmlns:a16="http://schemas.microsoft.com/office/drawing/2014/main" id="{ADD789BA-CA29-84C1-411F-2D475786635B}"/>
              </a:ext>
            </a:extLst>
          </p:cNvPr>
          <p:cNvSpPr>
            <a:spLocks noGrp="1"/>
          </p:cNvSpPr>
          <p:nvPr>
            <p:ph sz="half" idx="1"/>
          </p:nvPr>
        </p:nvSpPr>
        <p:spPr>
          <a:xfrm>
            <a:off x="1498236" y="5056006"/>
            <a:ext cx="8672747" cy="4351338"/>
          </a:xfrm>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r">
              <a:buNone/>
            </a:pPr>
            <a:endParaRPr lang="en-GB" dirty="0"/>
          </a:p>
          <a:p>
            <a:pPr marL="0" indent="0" algn="r">
              <a:buNone/>
            </a:pPr>
            <a:r>
              <a:rPr lang="en-GB" sz="1200" dirty="0"/>
              <a:t>https://www.instagram.com/stories/highlights/17858743433402977/</a:t>
            </a:r>
          </a:p>
        </p:txBody>
      </p:sp>
      <p:pic>
        <p:nvPicPr>
          <p:cNvPr id="8" name="Picture 7">
            <a:extLst>
              <a:ext uri="{FF2B5EF4-FFF2-40B4-BE49-F238E27FC236}">
                <a16:creationId xmlns:a16="http://schemas.microsoft.com/office/drawing/2014/main" id="{1F19571B-746F-4AA4-05CF-43DFB949DD7F}"/>
              </a:ext>
            </a:extLst>
          </p:cNvPr>
          <p:cNvPicPr>
            <a:picLocks noChangeAspect="1"/>
          </p:cNvPicPr>
          <p:nvPr/>
        </p:nvPicPr>
        <p:blipFill>
          <a:blip r:embed="rId3"/>
          <a:stretch>
            <a:fillRect/>
          </a:stretch>
        </p:blipFill>
        <p:spPr>
          <a:xfrm>
            <a:off x="1524000" y="1618939"/>
            <a:ext cx="9144000" cy="5254493"/>
          </a:xfrm>
          <a:prstGeom prst="rect">
            <a:avLst/>
          </a:prstGeom>
        </p:spPr>
      </p:pic>
      <p:pic>
        <p:nvPicPr>
          <p:cNvPr id="10" name="Picture 9">
            <a:extLst>
              <a:ext uri="{FF2B5EF4-FFF2-40B4-BE49-F238E27FC236}">
                <a16:creationId xmlns:a16="http://schemas.microsoft.com/office/drawing/2014/main" id="{25D07A80-E4EC-FE63-6602-86ABFB0E825C}"/>
              </a:ext>
            </a:extLst>
          </p:cNvPr>
          <p:cNvPicPr>
            <a:picLocks noChangeAspect="1"/>
          </p:cNvPicPr>
          <p:nvPr/>
        </p:nvPicPr>
        <p:blipFill>
          <a:blip r:embed="rId4"/>
          <a:stretch>
            <a:fillRect/>
          </a:stretch>
        </p:blipFill>
        <p:spPr>
          <a:xfrm>
            <a:off x="1772978" y="1387555"/>
            <a:ext cx="2200275" cy="971550"/>
          </a:xfrm>
          <a:prstGeom prst="rect">
            <a:avLst/>
          </a:prstGeom>
        </p:spPr>
      </p:pic>
    </p:spTree>
    <p:extLst>
      <p:ext uri="{BB962C8B-B14F-4D97-AF65-F5344CB8AC3E}">
        <p14:creationId xmlns:p14="http://schemas.microsoft.com/office/powerpoint/2010/main" val="1136170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F643D-4756-4477-BA8B-A5788372FE82}"/>
              </a:ext>
            </a:extLst>
          </p:cNvPr>
          <p:cNvSpPr>
            <a:spLocks noGrp="1"/>
          </p:cNvSpPr>
          <p:nvPr>
            <p:ph type="title"/>
          </p:nvPr>
        </p:nvSpPr>
        <p:spPr>
          <a:xfrm>
            <a:off x="1876269" y="154847"/>
            <a:ext cx="8686800" cy="1622138"/>
          </a:xfrm>
        </p:spPr>
        <p:txBody>
          <a:bodyPr>
            <a:normAutofit/>
          </a:bodyPr>
          <a:lstStyle/>
          <a:p>
            <a:pPr algn="ctr"/>
            <a:r>
              <a:rPr lang="en-GB" sz="3200" b="1" dirty="0" err="1"/>
              <a:t>Atgyfnerthu</a:t>
            </a:r>
            <a:r>
              <a:rPr lang="en-GB" sz="3200" b="1" dirty="0"/>
              <a:t> </a:t>
            </a:r>
            <a:r>
              <a:rPr lang="en-GB" sz="3200" b="1" dirty="0" err="1"/>
              <a:t>stereoteipiau</a:t>
            </a:r>
            <a:r>
              <a:rPr lang="en-GB" sz="3200" b="1" dirty="0"/>
              <a:t> a </a:t>
            </a:r>
            <a:r>
              <a:rPr lang="en-GB" sz="3200" b="1" dirty="0" err="1"/>
              <a:t>hiliaeth</a:t>
            </a:r>
            <a:r>
              <a:rPr lang="en-GB" sz="3200" b="1" dirty="0"/>
              <a:t> </a:t>
            </a:r>
            <a:r>
              <a:rPr lang="en-GB" sz="3200" b="1" dirty="0" err="1"/>
              <a:t>achlysurol</a:t>
            </a:r>
            <a:br>
              <a:rPr lang="en-GB" sz="3200" b="1" dirty="0"/>
            </a:br>
            <a:r>
              <a:rPr lang="en-GB" sz="3200" b="1" dirty="0">
                <a:solidFill>
                  <a:schemeClr val="accent1">
                    <a:lumMod val="75000"/>
                  </a:schemeClr>
                </a:solidFill>
              </a:rPr>
              <a:t>Reinforcing stereotypes and casual racism   </a:t>
            </a:r>
            <a:br>
              <a:rPr lang="en-GB" sz="3200" b="1" dirty="0">
                <a:solidFill>
                  <a:schemeClr val="accent1">
                    <a:lumMod val="75000"/>
                  </a:schemeClr>
                </a:solidFill>
              </a:rPr>
            </a:br>
            <a:endParaRPr lang="en-GB" sz="3200" b="1" dirty="0">
              <a:solidFill>
                <a:schemeClr val="accent1">
                  <a:lumMod val="75000"/>
                </a:schemeClr>
              </a:solidFill>
            </a:endParaRPr>
          </a:p>
        </p:txBody>
      </p:sp>
      <p:pic>
        <p:nvPicPr>
          <p:cNvPr id="5" name="Picture 4">
            <a:hlinkClick r:id="rId3"/>
            <a:extLst>
              <a:ext uri="{FF2B5EF4-FFF2-40B4-BE49-F238E27FC236}">
                <a16:creationId xmlns:a16="http://schemas.microsoft.com/office/drawing/2014/main" id="{287479C9-B4C1-CD3E-C108-3DC456B2005F}"/>
              </a:ext>
            </a:extLst>
          </p:cNvPr>
          <p:cNvPicPr>
            <a:picLocks noChangeAspect="1"/>
          </p:cNvPicPr>
          <p:nvPr/>
        </p:nvPicPr>
        <p:blipFill>
          <a:blip r:embed="rId4"/>
          <a:stretch>
            <a:fillRect/>
          </a:stretch>
        </p:blipFill>
        <p:spPr>
          <a:xfrm>
            <a:off x="4241442" y="3355110"/>
            <a:ext cx="3473480" cy="2536974"/>
          </a:xfrm>
          <a:prstGeom prst="rect">
            <a:avLst/>
          </a:prstGeom>
        </p:spPr>
      </p:pic>
      <p:sp>
        <p:nvSpPr>
          <p:cNvPr id="9" name="TextBox 8">
            <a:extLst>
              <a:ext uri="{FF2B5EF4-FFF2-40B4-BE49-F238E27FC236}">
                <a16:creationId xmlns:a16="http://schemas.microsoft.com/office/drawing/2014/main" id="{BE052225-62A3-5C3A-55E3-3243E36662B6}"/>
              </a:ext>
            </a:extLst>
          </p:cNvPr>
          <p:cNvSpPr txBox="1"/>
          <p:nvPr/>
        </p:nvSpPr>
        <p:spPr>
          <a:xfrm>
            <a:off x="7615707" y="5576552"/>
            <a:ext cx="2807594" cy="369332"/>
          </a:xfrm>
          <a:prstGeom prst="rect">
            <a:avLst/>
          </a:prstGeom>
          <a:noFill/>
        </p:spPr>
        <p:txBody>
          <a:bodyPr wrap="square" rtlCol="0">
            <a:spAutoFit/>
          </a:bodyPr>
          <a:lstStyle/>
          <a:p>
            <a:r>
              <a:rPr lang="en-GB" dirty="0"/>
              <a:t>(@chinesechippygirl, 2021)</a:t>
            </a:r>
          </a:p>
        </p:txBody>
      </p:sp>
      <p:sp>
        <p:nvSpPr>
          <p:cNvPr id="11" name="TextBox 10">
            <a:extLst>
              <a:ext uri="{FF2B5EF4-FFF2-40B4-BE49-F238E27FC236}">
                <a16:creationId xmlns:a16="http://schemas.microsoft.com/office/drawing/2014/main" id="{E61EF10A-6855-9A7B-8C4C-65FA2BAC4879}"/>
              </a:ext>
            </a:extLst>
          </p:cNvPr>
          <p:cNvSpPr txBox="1"/>
          <p:nvPr/>
        </p:nvSpPr>
        <p:spPr>
          <a:xfrm>
            <a:off x="2055623" y="1459560"/>
            <a:ext cx="8328092" cy="172354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err="1"/>
              <a:t>Mae’r</a:t>
            </a:r>
            <a:r>
              <a:rPr lang="en-GB" sz="2400" dirty="0"/>
              <a:t> Stori Instagram </a:t>
            </a:r>
            <a:r>
              <a:rPr lang="en-GB" sz="2400" dirty="0" err="1"/>
              <a:t>yma</a:t>
            </a:r>
            <a:r>
              <a:rPr lang="en-GB" sz="2400" dirty="0"/>
              <a:t> yn </a:t>
            </a:r>
            <a:r>
              <a:rPr lang="en-GB" sz="2400" dirty="0" err="1"/>
              <a:t>dangos</a:t>
            </a:r>
            <a:r>
              <a:rPr lang="en-GB" sz="2400" dirty="0"/>
              <a:t> yr </a:t>
            </a:r>
            <a:r>
              <a:rPr lang="en-GB" sz="2400" dirty="0" err="1"/>
              <a:t>effaith</a:t>
            </a:r>
            <a:r>
              <a:rPr lang="en-GB" sz="2400" dirty="0"/>
              <a:t> y gall </a:t>
            </a:r>
            <a:r>
              <a:rPr lang="en-GB" sz="2400" dirty="0" err="1"/>
              <a:t>stereoteipio</a:t>
            </a:r>
            <a:r>
              <a:rPr lang="en-GB" sz="2400" dirty="0"/>
              <a:t> </a:t>
            </a:r>
            <a:r>
              <a:rPr lang="en-GB" sz="2400" dirty="0" err="1"/>
              <a:t>hiliol</a:t>
            </a:r>
            <a:r>
              <a:rPr lang="en-GB" sz="2400" dirty="0"/>
              <a:t> </a:t>
            </a:r>
            <a:r>
              <a:rPr lang="en-GB" sz="2400" dirty="0" err="1"/>
              <a:t>ei</a:t>
            </a:r>
            <a:r>
              <a:rPr lang="en-GB" sz="2400" dirty="0"/>
              <a:t> </a:t>
            </a:r>
            <a:r>
              <a:rPr lang="en-GB" sz="2400" dirty="0" err="1"/>
              <a:t>chael</a:t>
            </a:r>
            <a:r>
              <a:rPr lang="en-GB" sz="2400" dirty="0"/>
              <a:t> </a:t>
            </a:r>
            <a:r>
              <a:rPr lang="en-GB" sz="2400" dirty="0" err="1"/>
              <a:t>ar</a:t>
            </a:r>
            <a:r>
              <a:rPr lang="en-GB" sz="2400" dirty="0"/>
              <a:t> </a:t>
            </a:r>
            <a:r>
              <a:rPr lang="en-GB" sz="2400" dirty="0" err="1"/>
              <a:t>aelodau</a:t>
            </a:r>
            <a:r>
              <a:rPr lang="en-GB" sz="2400" dirty="0"/>
              <a:t> </a:t>
            </a:r>
            <a:r>
              <a:rPr lang="en-GB" sz="2400" dirty="0" err="1"/>
              <a:t>cymunedau</a:t>
            </a:r>
            <a:r>
              <a:rPr lang="en-GB" sz="2400" dirty="0"/>
              <a:t> </a:t>
            </a:r>
            <a:r>
              <a:rPr lang="en-GB" sz="2400" dirty="0" err="1"/>
              <a:t>lleiafrifol</a:t>
            </a:r>
            <a:r>
              <a:rPr lang="en-GB" sz="2400" dirty="0"/>
              <a:t>.</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This Instagram Story illustrates the effect that racial stereotyping can have on members of minority communities.</a:t>
            </a:r>
          </a:p>
        </p:txBody>
      </p:sp>
    </p:spTree>
    <p:extLst>
      <p:ext uri="{BB962C8B-B14F-4D97-AF65-F5344CB8AC3E}">
        <p14:creationId xmlns:p14="http://schemas.microsoft.com/office/powerpoint/2010/main" val="3735182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90BEF7-ACE7-574C-083E-86512FBE19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9AAF99-EF88-CD77-CC30-3C33D099DE7A}"/>
              </a:ext>
            </a:extLst>
          </p:cNvPr>
          <p:cNvSpPr>
            <a:spLocks noGrp="1"/>
          </p:cNvSpPr>
          <p:nvPr>
            <p:ph type="title"/>
          </p:nvPr>
        </p:nvSpPr>
        <p:spPr>
          <a:xfrm>
            <a:off x="1739722" y="-398944"/>
            <a:ext cx="8686800" cy="1622138"/>
          </a:xfrm>
        </p:spPr>
        <p:txBody>
          <a:bodyPr>
            <a:normAutofit/>
          </a:bodyPr>
          <a:lstStyle/>
          <a:p>
            <a:pPr algn="ctr"/>
            <a:br>
              <a:rPr lang="en-GB" sz="3200" b="1" dirty="0"/>
            </a:br>
            <a:r>
              <a:rPr lang="en-GB" sz="3200" b="1" dirty="0" err="1"/>
              <a:t>Atgyfnerthu</a:t>
            </a:r>
            <a:r>
              <a:rPr lang="en-GB" sz="3200" b="1" dirty="0"/>
              <a:t> </a:t>
            </a:r>
            <a:r>
              <a:rPr lang="en-GB" sz="3200" b="1" dirty="0" err="1"/>
              <a:t>stereoteipiau</a:t>
            </a:r>
            <a:r>
              <a:rPr lang="en-GB" sz="3200" b="1" dirty="0"/>
              <a:t> a </a:t>
            </a:r>
            <a:r>
              <a:rPr lang="en-GB" sz="3200" b="1" dirty="0" err="1"/>
              <a:t>hiliaeth</a:t>
            </a:r>
            <a:r>
              <a:rPr lang="en-GB" sz="3200" b="1" dirty="0"/>
              <a:t> </a:t>
            </a:r>
            <a:r>
              <a:rPr lang="en-GB" sz="3200" b="1" dirty="0" err="1"/>
              <a:t>achlysurol</a:t>
            </a:r>
            <a:br>
              <a:rPr lang="en-GB" sz="3200" b="1" dirty="0"/>
            </a:br>
            <a:r>
              <a:rPr lang="en-GB" sz="3200" b="1" dirty="0">
                <a:solidFill>
                  <a:schemeClr val="accent1">
                    <a:lumMod val="75000"/>
                  </a:schemeClr>
                </a:solidFill>
              </a:rPr>
              <a:t>Reinforcing stereotypes and casual racism    </a:t>
            </a:r>
          </a:p>
        </p:txBody>
      </p:sp>
      <p:sp>
        <p:nvSpPr>
          <p:cNvPr id="11" name="TextBox 10">
            <a:extLst>
              <a:ext uri="{FF2B5EF4-FFF2-40B4-BE49-F238E27FC236}">
                <a16:creationId xmlns:a16="http://schemas.microsoft.com/office/drawing/2014/main" id="{7861F4FC-A02C-3F80-BE63-40E090F47EEB}"/>
              </a:ext>
            </a:extLst>
          </p:cNvPr>
          <p:cNvSpPr txBox="1"/>
          <p:nvPr/>
        </p:nvSpPr>
        <p:spPr>
          <a:xfrm>
            <a:off x="2042745" y="1223195"/>
            <a:ext cx="8251768" cy="513986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err="1"/>
              <a:t>Mae’r</a:t>
            </a:r>
            <a:r>
              <a:rPr lang="en-GB" sz="2400" dirty="0"/>
              <a:t> </a:t>
            </a:r>
            <a:r>
              <a:rPr lang="en-GB" sz="2400" dirty="0" err="1"/>
              <a:t>broblem</a:t>
            </a:r>
            <a:r>
              <a:rPr lang="en-GB" sz="2400" dirty="0"/>
              <a:t> </a:t>
            </a:r>
            <a:r>
              <a:rPr lang="en-GB" sz="2400" dirty="0" err="1"/>
              <a:t>yma</a:t>
            </a:r>
            <a:r>
              <a:rPr lang="en-GB" sz="2400" dirty="0"/>
              <a:t> </a:t>
            </a:r>
            <a:r>
              <a:rPr lang="en-GB" sz="2400" dirty="0" err="1"/>
              <a:t>hefyd</a:t>
            </a:r>
            <a:r>
              <a:rPr lang="en-GB" sz="2400" dirty="0"/>
              <a:t> </a:t>
            </a:r>
            <a:r>
              <a:rPr lang="en-GB" sz="2400" dirty="0" err="1"/>
              <a:t>wedi’i</a:t>
            </a:r>
            <a:r>
              <a:rPr lang="en-GB" sz="2400" dirty="0"/>
              <a:t> nodi </a:t>
            </a:r>
            <a:r>
              <a:rPr lang="en-GB" sz="2400" dirty="0" err="1"/>
              <a:t>mewn</a:t>
            </a:r>
            <a:r>
              <a:rPr lang="en-GB" sz="2400" dirty="0"/>
              <a:t> </a:t>
            </a:r>
            <a:r>
              <a:rPr lang="en-GB" sz="2400" dirty="0" err="1"/>
              <a:t>astudiaethau</a:t>
            </a:r>
            <a:r>
              <a:rPr lang="en-GB" sz="2400" dirty="0"/>
              <a:t> </a:t>
            </a:r>
            <a:r>
              <a:rPr lang="en-GB" sz="2400" dirty="0" err="1"/>
              <a:t>academaidd</a:t>
            </a:r>
            <a:r>
              <a:rPr lang="en-GB" sz="2400" dirty="0"/>
              <a:t>, er </a:t>
            </a:r>
            <a:r>
              <a:rPr lang="en-GB" sz="2400" dirty="0" err="1"/>
              <a:t>enghraifft</a:t>
            </a:r>
            <a:r>
              <a:rPr lang="en-GB" sz="2400" dirty="0"/>
              <a:t> </a:t>
            </a:r>
            <a:r>
              <a:rPr lang="en-GB" sz="2400" dirty="0" err="1"/>
              <a:t>mae</a:t>
            </a:r>
            <a:r>
              <a:rPr lang="en-GB" sz="2400" dirty="0"/>
              <a:t> Han </a:t>
            </a:r>
            <a:r>
              <a:rPr lang="en-GB" sz="2400" i="1" dirty="0"/>
              <a:t>et al. </a:t>
            </a:r>
            <a:r>
              <a:rPr lang="en-GB" sz="2400" dirty="0"/>
              <a:t>(2025) </a:t>
            </a:r>
            <a:r>
              <a:rPr lang="en-GB" sz="2400" dirty="0" err="1"/>
              <a:t>wedi</a:t>
            </a:r>
            <a:r>
              <a:rPr lang="en-GB" sz="2400" dirty="0"/>
              <a:t> </a:t>
            </a:r>
            <a:r>
              <a:rPr lang="en-GB" sz="2400" dirty="0" err="1"/>
              <a:t>dadlau</a:t>
            </a:r>
            <a:r>
              <a:rPr lang="en-GB" sz="2400" dirty="0"/>
              <a:t> bod…</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This problem has also been identified in academic studies, for example Han </a:t>
            </a:r>
            <a:r>
              <a:rPr lang="en-GB" sz="2400" i="1" dirty="0">
                <a:solidFill>
                  <a:schemeClr val="accent1">
                    <a:lumMod val="75000"/>
                  </a:schemeClr>
                </a:solidFill>
              </a:rPr>
              <a:t>et al. </a:t>
            </a:r>
            <a:r>
              <a:rPr lang="en-GB" sz="2400" dirty="0">
                <a:solidFill>
                  <a:schemeClr val="accent1">
                    <a:lumMod val="75000"/>
                  </a:schemeClr>
                </a:solidFill>
              </a:rPr>
              <a:t>(2025) have argued that:</a:t>
            </a:r>
          </a:p>
          <a:p>
            <a:pPr algn="ctr">
              <a:spcBef>
                <a:spcPts val="600"/>
              </a:spcBef>
              <a:spcAft>
                <a:spcPts val="600"/>
              </a:spcAft>
            </a:pPr>
            <a:r>
              <a:rPr lang="en-GB" sz="2400" dirty="0">
                <a:solidFill>
                  <a:schemeClr val="accent1">
                    <a:lumMod val="75000"/>
                  </a:schemeClr>
                </a:solidFill>
              </a:rPr>
              <a:t>‘Previous studies argue that focusing only on surface-level aspects like food and clothing fails to capture the complexity of Asian American culture (An, 2022)’. </a:t>
            </a:r>
          </a:p>
          <a:p>
            <a:pPr algn="ctr">
              <a:spcBef>
                <a:spcPts val="600"/>
              </a:spcBef>
              <a:spcAft>
                <a:spcPts val="600"/>
              </a:spcAft>
            </a:pPr>
            <a:r>
              <a:rPr lang="en-GB" sz="2400" dirty="0">
                <a:solidFill>
                  <a:schemeClr val="accent1">
                    <a:lumMod val="75000"/>
                  </a:schemeClr>
                </a:solidFill>
              </a:rPr>
              <a:t>‘Thus, while these portrayals offer insights into cultural practices, they may not provide a comprehensive understanding of Asian American identities’. (Han </a:t>
            </a:r>
            <a:r>
              <a:rPr lang="en-GB" sz="2400" i="1" dirty="0">
                <a:solidFill>
                  <a:schemeClr val="accent1">
                    <a:lumMod val="75000"/>
                  </a:schemeClr>
                </a:solidFill>
              </a:rPr>
              <a:t>et al, </a:t>
            </a:r>
            <a:r>
              <a:rPr lang="en-GB" sz="2400" dirty="0">
                <a:solidFill>
                  <a:schemeClr val="accent1">
                    <a:lumMod val="75000"/>
                  </a:schemeClr>
                </a:solidFill>
              </a:rPr>
              <a:t>2025)</a:t>
            </a:r>
          </a:p>
          <a:p>
            <a:pPr marL="285750" indent="-285750">
              <a:spcBef>
                <a:spcPts val="600"/>
              </a:spcBef>
              <a:spcAft>
                <a:spcPts val="600"/>
              </a:spcAft>
              <a:buFont typeface="Arial" panose="020B0604020202020204" pitchFamily="34" charset="0"/>
              <a:buChar char="•"/>
            </a:pPr>
            <a:endParaRPr lang="en-GB" sz="2400" dirty="0">
              <a:solidFill>
                <a:schemeClr val="accent1">
                  <a:lumMod val="75000"/>
                </a:schemeClr>
              </a:solidFill>
            </a:endParaRPr>
          </a:p>
        </p:txBody>
      </p:sp>
    </p:spTree>
    <p:extLst>
      <p:ext uri="{BB962C8B-B14F-4D97-AF65-F5344CB8AC3E}">
        <p14:creationId xmlns:p14="http://schemas.microsoft.com/office/powerpoint/2010/main" val="1182472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1D62-2474-44BB-ADCF-6FB4ACA5A6FD}"/>
              </a:ext>
            </a:extLst>
          </p:cNvPr>
          <p:cNvSpPr>
            <a:spLocks noGrp="1"/>
          </p:cNvSpPr>
          <p:nvPr>
            <p:ph type="title"/>
          </p:nvPr>
        </p:nvSpPr>
        <p:spPr>
          <a:xfrm>
            <a:off x="2152651" y="237197"/>
            <a:ext cx="7935800" cy="1325563"/>
          </a:xfrm>
        </p:spPr>
        <p:txBody>
          <a:bodyPr/>
          <a:lstStyle/>
          <a:p>
            <a:pPr algn="ctr"/>
            <a:r>
              <a:rPr lang="en-GB" dirty="0" err="1"/>
              <a:t>Gwerthfawrogiad</a:t>
            </a:r>
            <a:r>
              <a:rPr lang="en-GB" dirty="0"/>
              <a:t> </a:t>
            </a:r>
            <a:r>
              <a:rPr lang="en-GB" dirty="0" err="1"/>
              <a:t>diwylliannol</a:t>
            </a:r>
            <a:r>
              <a:rPr lang="en-GB" dirty="0"/>
              <a:t> / Cultural appreciation </a:t>
            </a:r>
          </a:p>
        </p:txBody>
      </p:sp>
      <p:sp>
        <p:nvSpPr>
          <p:cNvPr id="3" name="Content Placeholder 2">
            <a:extLst>
              <a:ext uri="{FF2B5EF4-FFF2-40B4-BE49-F238E27FC236}">
                <a16:creationId xmlns:a16="http://schemas.microsoft.com/office/drawing/2014/main" id="{AB385BCA-6B69-4F49-992C-51FA240FD499}"/>
              </a:ext>
            </a:extLst>
          </p:cNvPr>
          <p:cNvSpPr>
            <a:spLocks noGrp="1"/>
          </p:cNvSpPr>
          <p:nvPr>
            <p:ph sz="half" idx="1"/>
          </p:nvPr>
        </p:nvSpPr>
        <p:spPr>
          <a:xfrm>
            <a:off x="2152651" y="1794579"/>
            <a:ext cx="8219136" cy="3936521"/>
          </a:xfrm>
        </p:spPr>
        <p:txBody>
          <a:bodyPr>
            <a:normAutofit lnSpcReduction="10000"/>
          </a:bodyPr>
          <a:lstStyle/>
          <a:p>
            <a:pPr algn="l"/>
            <a:r>
              <a:rPr lang="en-GB" sz="2400" dirty="0">
                <a:latin typeface="Crimson Pro"/>
              </a:rPr>
              <a:t>Yn </a:t>
            </a:r>
            <a:r>
              <a:rPr lang="en-GB" sz="2400" dirty="0" err="1">
                <a:latin typeface="Crimson Pro"/>
              </a:rPr>
              <a:t>ôl</a:t>
            </a:r>
            <a:r>
              <a:rPr lang="en-GB" sz="2400" dirty="0">
                <a:latin typeface="Crimson Pro"/>
              </a:rPr>
              <a:t> yr Oxford Review (2025):</a:t>
            </a:r>
          </a:p>
          <a:p>
            <a:pPr algn="l"/>
            <a:r>
              <a:rPr lang="en-GB" sz="2400" dirty="0">
                <a:solidFill>
                  <a:schemeClr val="accent1">
                    <a:lumMod val="75000"/>
                  </a:schemeClr>
                </a:solidFill>
                <a:latin typeface="Crimson Pro"/>
              </a:rPr>
              <a:t>According to the Oxford Review (2025):</a:t>
            </a:r>
          </a:p>
          <a:p>
            <a:pPr marL="0" indent="0" algn="ctr">
              <a:buNone/>
            </a:pPr>
            <a:r>
              <a:rPr lang="en-GB" sz="2400" dirty="0">
                <a:solidFill>
                  <a:srgbClr val="252628"/>
                </a:solidFill>
                <a:latin typeface="Crimson Pro"/>
              </a:rPr>
              <a:t>‘Cultural appreciation refers to the mindful and respectful interaction with another culture’. </a:t>
            </a:r>
          </a:p>
          <a:p>
            <a:pPr marL="0" indent="0" algn="ctr">
              <a:buNone/>
            </a:pPr>
            <a:r>
              <a:rPr lang="en-GB" sz="2400" dirty="0">
                <a:solidFill>
                  <a:srgbClr val="252628"/>
                </a:solidFill>
                <a:latin typeface="Crimson Pro"/>
              </a:rPr>
              <a:t>‘It goes beyond merely adopting elements of a culture but strives to understand and celebrate the significance of those elements within their historical and social contexts’. </a:t>
            </a:r>
          </a:p>
          <a:p>
            <a:pPr marL="0" indent="0" algn="ctr">
              <a:buNone/>
            </a:pPr>
            <a:r>
              <a:rPr lang="en-GB" sz="2400" dirty="0">
                <a:solidFill>
                  <a:srgbClr val="252628"/>
                </a:solidFill>
                <a:latin typeface="Crimson Pro"/>
              </a:rPr>
              <a:t>‘When individuals or organisations engage in cultural appreciation, they seek to genuinely connect with the culture, demonstrating sensitivity to its nuances and showing respect for the people to whom the culture belongs’.</a:t>
            </a:r>
          </a:p>
        </p:txBody>
      </p:sp>
    </p:spTree>
    <p:extLst>
      <p:ext uri="{BB962C8B-B14F-4D97-AF65-F5344CB8AC3E}">
        <p14:creationId xmlns:p14="http://schemas.microsoft.com/office/powerpoint/2010/main" val="3573006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5CB-847F-41A6-BB0C-A29241B18692}"/>
              </a:ext>
            </a:extLst>
          </p:cNvPr>
          <p:cNvSpPr>
            <a:spLocks noGrp="1"/>
          </p:cNvSpPr>
          <p:nvPr>
            <p:ph type="title"/>
          </p:nvPr>
        </p:nvSpPr>
        <p:spPr>
          <a:xfrm>
            <a:off x="2152650" y="365126"/>
            <a:ext cx="7886700" cy="596937"/>
          </a:xfrm>
        </p:spPr>
        <p:txBody>
          <a:bodyPr>
            <a:normAutofit fontScale="90000"/>
          </a:bodyPr>
          <a:lstStyle/>
          <a:p>
            <a:pPr algn="ctr"/>
            <a:r>
              <a:rPr lang="en-GB" b="1" dirty="0"/>
              <a:t>Iaith A </a:t>
            </a:r>
            <a:r>
              <a:rPr lang="en-GB" b="1" dirty="0" err="1"/>
              <a:t>Pherthyn</a:t>
            </a:r>
            <a:br>
              <a:rPr lang="en-GB" b="1" dirty="0"/>
            </a:br>
            <a:endParaRPr lang="en-GB" b="1" dirty="0"/>
          </a:p>
        </p:txBody>
      </p:sp>
      <p:pic>
        <p:nvPicPr>
          <p:cNvPr id="8" name="Picture 7">
            <a:extLst>
              <a:ext uri="{FF2B5EF4-FFF2-40B4-BE49-F238E27FC236}">
                <a16:creationId xmlns:a16="http://schemas.microsoft.com/office/drawing/2014/main" id="{8A62A2A5-3E9D-4746-8695-A34BCFE23D9C}"/>
              </a:ext>
            </a:extLst>
          </p:cNvPr>
          <p:cNvPicPr>
            <a:picLocks noChangeAspect="1"/>
          </p:cNvPicPr>
          <p:nvPr/>
        </p:nvPicPr>
        <p:blipFill>
          <a:blip r:embed="rId3"/>
          <a:stretch>
            <a:fillRect/>
          </a:stretch>
        </p:blipFill>
        <p:spPr>
          <a:xfrm>
            <a:off x="1524000" y="2351715"/>
            <a:ext cx="1951128" cy="1951128"/>
          </a:xfrm>
          <a:prstGeom prst="rect">
            <a:avLst/>
          </a:prstGeom>
        </p:spPr>
      </p:pic>
      <p:pic>
        <p:nvPicPr>
          <p:cNvPr id="10" name="Picture 9">
            <a:extLst>
              <a:ext uri="{FF2B5EF4-FFF2-40B4-BE49-F238E27FC236}">
                <a16:creationId xmlns:a16="http://schemas.microsoft.com/office/drawing/2014/main" id="{13326374-A134-4B2A-9CBF-6E9E6B007601}"/>
              </a:ext>
            </a:extLst>
          </p:cNvPr>
          <p:cNvPicPr>
            <a:picLocks noChangeAspect="1"/>
          </p:cNvPicPr>
          <p:nvPr/>
        </p:nvPicPr>
        <p:blipFill>
          <a:blip r:embed="rId4"/>
          <a:stretch>
            <a:fillRect/>
          </a:stretch>
        </p:blipFill>
        <p:spPr>
          <a:xfrm>
            <a:off x="8458122" y="770487"/>
            <a:ext cx="1581228" cy="1581228"/>
          </a:xfrm>
          <a:prstGeom prst="rect">
            <a:avLst/>
          </a:prstGeom>
        </p:spPr>
      </p:pic>
      <p:sp>
        <p:nvSpPr>
          <p:cNvPr id="11" name="TextBox 10">
            <a:extLst>
              <a:ext uri="{FF2B5EF4-FFF2-40B4-BE49-F238E27FC236}">
                <a16:creationId xmlns:a16="http://schemas.microsoft.com/office/drawing/2014/main" id="{0B40E89D-4C43-46AD-A16E-AC93669279E4}"/>
              </a:ext>
            </a:extLst>
          </p:cNvPr>
          <p:cNvSpPr txBox="1"/>
          <p:nvPr/>
        </p:nvSpPr>
        <p:spPr>
          <a:xfrm>
            <a:off x="3112443" y="2072545"/>
            <a:ext cx="3241134" cy="2862322"/>
          </a:xfrm>
          <a:prstGeom prst="rect">
            <a:avLst/>
          </a:prstGeom>
          <a:noFill/>
        </p:spPr>
        <p:txBody>
          <a:bodyPr wrap="square" rtlCol="0">
            <a:spAutoFit/>
          </a:bodyPr>
          <a:lstStyle/>
          <a:p>
            <a:r>
              <a:rPr lang="cy-GB" dirty="0">
                <a:latin typeface="Arial" panose="020B0604020202020204" pitchFamily="34" charset="0"/>
                <a:ea typeface="DengXian" panose="02010600030101010101" pitchFamily="2" charset="-122"/>
                <a:cs typeface="Times New Roman" panose="02020603050405020304" pitchFamily="18" charset="0"/>
              </a:rPr>
              <a:t>Fe wnaethon ni Sadaqh ddoe a rhoi ffrwythau mas yn ein dawah stryd ac roedd y tywydd yn iawn felly cawsom Jammat y tu allan ac yna cawsom Iftar. Dwi mor flinedig! Roedd y khtbahs yn hir ond gwelais fy nheulu i gyd roedd yn wych! </a:t>
            </a:r>
            <a:endParaRPr lang="en-GB" dirty="0">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14" name="TextBox 13">
            <a:extLst>
              <a:ext uri="{FF2B5EF4-FFF2-40B4-BE49-F238E27FC236}">
                <a16:creationId xmlns:a16="http://schemas.microsoft.com/office/drawing/2014/main" id="{6CC1155A-570B-4B2E-A658-26A1A0B1CF60}"/>
              </a:ext>
            </a:extLst>
          </p:cNvPr>
          <p:cNvSpPr txBox="1"/>
          <p:nvPr/>
        </p:nvSpPr>
        <p:spPr>
          <a:xfrm>
            <a:off x="6981852" y="1202683"/>
            <a:ext cx="1387111" cy="369332"/>
          </a:xfrm>
          <a:prstGeom prst="rect">
            <a:avLst/>
          </a:prstGeom>
          <a:noFill/>
        </p:spPr>
        <p:txBody>
          <a:bodyPr wrap="none" rtlCol="0">
            <a:spAutoFit/>
          </a:bodyPr>
          <a:lstStyle/>
          <a:p>
            <a:r>
              <a:rPr lang="en-GB" dirty="0"/>
              <a:t>Sh’wm mae?</a:t>
            </a:r>
          </a:p>
        </p:txBody>
      </p:sp>
      <p:pic>
        <p:nvPicPr>
          <p:cNvPr id="15" name="Picture 14">
            <a:extLst>
              <a:ext uri="{FF2B5EF4-FFF2-40B4-BE49-F238E27FC236}">
                <a16:creationId xmlns:a16="http://schemas.microsoft.com/office/drawing/2014/main" id="{4318AFEA-1CCC-44A7-BA95-667532044142}"/>
              </a:ext>
            </a:extLst>
          </p:cNvPr>
          <p:cNvPicPr>
            <a:picLocks noChangeAspect="1"/>
          </p:cNvPicPr>
          <p:nvPr/>
        </p:nvPicPr>
        <p:blipFill>
          <a:blip r:embed="rId4"/>
          <a:stretch>
            <a:fillRect/>
          </a:stretch>
        </p:blipFill>
        <p:spPr>
          <a:xfrm>
            <a:off x="8781478" y="4418481"/>
            <a:ext cx="1581228" cy="1581228"/>
          </a:xfrm>
          <a:prstGeom prst="rect">
            <a:avLst/>
          </a:prstGeom>
        </p:spPr>
      </p:pic>
      <p:sp>
        <p:nvSpPr>
          <p:cNvPr id="16" name="TextBox 15">
            <a:extLst>
              <a:ext uri="{FF2B5EF4-FFF2-40B4-BE49-F238E27FC236}">
                <a16:creationId xmlns:a16="http://schemas.microsoft.com/office/drawing/2014/main" id="{6CFF2148-F1D7-4F14-A027-9F3B58FEEF7A}"/>
              </a:ext>
            </a:extLst>
          </p:cNvPr>
          <p:cNvSpPr txBox="1"/>
          <p:nvPr/>
        </p:nvSpPr>
        <p:spPr>
          <a:xfrm>
            <a:off x="6709965" y="4959984"/>
            <a:ext cx="2209451" cy="646331"/>
          </a:xfrm>
          <a:prstGeom prst="rect">
            <a:avLst/>
          </a:prstGeom>
          <a:noFill/>
        </p:spPr>
        <p:txBody>
          <a:bodyPr wrap="none" rtlCol="0">
            <a:spAutoFit/>
          </a:bodyPr>
          <a:lstStyle/>
          <a:p>
            <a:r>
              <a:rPr lang="en-GB" dirty="0"/>
              <a:t>Wow! Rwy’t ti </a:t>
            </a:r>
          </a:p>
          <a:p>
            <a:r>
              <a:rPr lang="en-GB" dirty="0"/>
              <a:t>Wedi bod yn brysur!..</a:t>
            </a:r>
          </a:p>
        </p:txBody>
      </p:sp>
    </p:spTree>
    <p:extLst>
      <p:ext uri="{BB962C8B-B14F-4D97-AF65-F5344CB8AC3E}">
        <p14:creationId xmlns:p14="http://schemas.microsoft.com/office/powerpoint/2010/main" val="39377868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5CB-847F-41A6-BB0C-A29241B18692}"/>
              </a:ext>
            </a:extLst>
          </p:cNvPr>
          <p:cNvSpPr>
            <a:spLocks noGrp="1"/>
          </p:cNvSpPr>
          <p:nvPr>
            <p:ph type="title"/>
          </p:nvPr>
        </p:nvSpPr>
        <p:spPr>
          <a:xfrm>
            <a:off x="2152650" y="365126"/>
            <a:ext cx="7886700" cy="685113"/>
          </a:xfrm>
        </p:spPr>
        <p:txBody>
          <a:bodyPr>
            <a:normAutofit fontScale="90000"/>
          </a:bodyPr>
          <a:lstStyle/>
          <a:p>
            <a:pPr algn="ctr"/>
            <a:r>
              <a:rPr lang="en-GB" sz="3200" b="1" dirty="0"/>
              <a:t>Language and belonging</a:t>
            </a:r>
            <a:br>
              <a:rPr lang="en-GB" b="1" dirty="0"/>
            </a:br>
            <a:endParaRPr lang="en-GB" b="1" dirty="0"/>
          </a:p>
        </p:txBody>
      </p:sp>
      <p:pic>
        <p:nvPicPr>
          <p:cNvPr id="8" name="Picture 7">
            <a:extLst>
              <a:ext uri="{FF2B5EF4-FFF2-40B4-BE49-F238E27FC236}">
                <a16:creationId xmlns:a16="http://schemas.microsoft.com/office/drawing/2014/main" id="{8A62A2A5-3E9D-4746-8695-A34BCFE23D9C}"/>
              </a:ext>
            </a:extLst>
          </p:cNvPr>
          <p:cNvPicPr>
            <a:picLocks noChangeAspect="1"/>
          </p:cNvPicPr>
          <p:nvPr/>
        </p:nvPicPr>
        <p:blipFill>
          <a:blip r:embed="rId3"/>
          <a:stretch>
            <a:fillRect/>
          </a:stretch>
        </p:blipFill>
        <p:spPr>
          <a:xfrm>
            <a:off x="1629608" y="2422577"/>
            <a:ext cx="1951128" cy="1951128"/>
          </a:xfrm>
          <a:prstGeom prst="rect">
            <a:avLst/>
          </a:prstGeom>
        </p:spPr>
      </p:pic>
      <p:sp>
        <p:nvSpPr>
          <p:cNvPr id="4" name="TextBox 3">
            <a:extLst>
              <a:ext uri="{FF2B5EF4-FFF2-40B4-BE49-F238E27FC236}">
                <a16:creationId xmlns:a16="http://schemas.microsoft.com/office/drawing/2014/main" id="{CB49911C-B3CE-4863-8DE2-3A14F9F1E87C}"/>
              </a:ext>
            </a:extLst>
          </p:cNvPr>
          <p:cNvSpPr txBox="1"/>
          <p:nvPr/>
        </p:nvSpPr>
        <p:spPr>
          <a:xfrm>
            <a:off x="6574865" y="1577022"/>
            <a:ext cx="2111155" cy="369332"/>
          </a:xfrm>
          <a:prstGeom prst="rect">
            <a:avLst/>
          </a:prstGeom>
          <a:noFill/>
        </p:spPr>
        <p:txBody>
          <a:bodyPr wrap="none" rtlCol="0">
            <a:spAutoFit/>
          </a:bodyPr>
          <a:lstStyle/>
          <a:p>
            <a:r>
              <a:rPr lang="en-GB" dirty="0"/>
              <a:t>How are you today? </a:t>
            </a:r>
          </a:p>
        </p:txBody>
      </p:sp>
      <p:sp>
        <p:nvSpPr>
          <p:cNvPr id="5" name="TextBox 4">
            <a:extLst>
              <a:ext uri="{FF2B5EF4-FFF2-40B4-BE49-F238E27FC236}">
                <a16:creationId xmlns:a16="http://schemas.microsoft.com/office/drawing/2014/main" id="{22F9AD3F-6A89-478D-8519-106EA7521A10}"/>
              </a:ext>
            </a:extLst>
          </p:cNvPr>
          <p:cNvSpPr txBox="1"/>
          <p:nvPr/>
        </p:nvSpPr>
        <p:spPr>
          <a:xfrm>
            <a:off x="3257546" y="2274838"/>
            <a:ext cx="3204658" cy="2308324"/>
          </a:xfrm>
          <a:prstGeom prst="rect">
            <a:avLst/>
          </a:prstGeom>
          <a:noFill/>
        </p:spPr>
        <p:txBody>
          <a:bodyPr wrap="square" rtlCol="0">
            <a:spAutoFit/>
          </a:bodyPr>
          <a:lstStyle/>
          <a:p>
            <a:r>
              <a:rPr lang="en-GB" dirty="0"/>
              <a:t>We did Sadaqh yesterday and gave out fruit in our street. Mum said it was a nice dawah and the weather was ok so we had Jammat outside and then we had Iftar. I am so tired!  The khtbahs were long but I saw all of my family it was great!</a:t>
            </a:r>
          </a:p>
        </p:txBody>
      </p:sp>
      <p:pic>
        <p:nvPicPr>
          <p:cNvPr id="11" name="Picture 10">
            <a:extLst>
              <a:ext uri="{FF2B5EF4-FFF2-40B4-BE49-F238E27FC236}">
                <a16:creationId xmlns:a16="http://schemas.microsoft.com/office/drawing/2014/main" id="{7FD89CB4-4527-4A49-9F3C-B7D659A9E799}"/>
              </a:ext>
            </a:extLst>
          </p:cNvPr>
          <p:cNvPicPr>
            <a:picLocks noChangeAspect="1"/>
          </p:cNvPicPr>
          <p:nvPr/>
        </p:nvPicPr>
        <p:blipFill>
          <a:blip r:embed="rId4"/>
          <a:stretch>
            <a:fillRect/>
          </a:stretch>
        </p:blipFill>
        <p:spPr>
          <a:xfrm>
            <a:off x="8577237" y="1027906"/>
            <a:ext cx="1581228" cy="1581228"/>
          </a:xfrm>
          <a:prstGeom prst="rect">
            <a:avLst/>
          </a:prstGeom>
        </p:spPr>
      </p:pic>
      <p:pic>
        <p:nvPicPr>
          <p:cNvPr id="12" name="Picture 11">
            <a:extLst>
              <a:ext uri="{FF2B5EF4-FFF2-40B4-BE49-F238E27FC236}">
                <a16:creationId xmlns:a16="http://schemas.microsoft.com/office/drawing/2014/main" id="{5090769D-5417-43A9-9675-DA329E8359B3}"/>
              </a:ext>
            </a:extLst>
          </p:cNvPr>
          <p:cNvPicPr>
            <a:picLocks noChangeAspect="1"/>
          </p:cNvPicPr>
          <p:nvPr/>
        </p:nvPicPr>
        <p:blipFill>
          <a:blip r:embed="rId4"/>
          <a:stretch>
            <a:fillRect/>
          </a:stretch>
        </p:blipFill>
        <p:spPr>
          <a:xfrm>
            <a:off x="8546714" y="3833734"/>
            <a:ext cx="1581228" cy="1581228"/>
          </a:xfrm>
          <a:prstGeom prst="rect">
            <a:avLst/>
          </a:prstGeom>
        </p:spPr>
      </p:pic>
      <p:sp>
        <p:nvSpPr>
          <p:cNvPr id="15" name="TextBox 14">
            <a:extLst>
              <a:ext uri="{FF2B5EF4-FFF2-40B4-BE49-F238E27FC236}">
                <a16:creationId xmlns:a16="http://schemas.microsoft.com/office/drawing/2014/main" id="{5803300A-F529-497D-AA5D-42326B0867FC}"/>
              </a:ext>
            </a:extLst>
          </p:cNvPr>
          <p:cNvSpPr txBox="1"/>
          <p:nvPr/>
        </p:nvSpPr>
        <p:spPr>
          <a:xfrm>
            <a:off x="6909493" y="4405273"/>
            <a:ext cx="1631922" cy="646331"/>
          </a:xfrm>
          <a:prstGeom prst="rect">
            <a:avLst/>
          </a:prstGeom>
          <a:noFill/>
        </p:spPr>
        <p:txBody>
          <a:bodyPr wrap="none" rtlCol="0">
            <a:spAutoFit/>
          </a:bodyPr>
          <a:lstStyle/>
          <a:p>
            <a:r>
              <a:rPr lang="en-GB" dirty="0"/>
              <a:t>Wow! You have</a:t>
            </a:r>
          </a:p>
          <a:p>
            <a:r>
              <a:rPr lang="en-GB" dirty="0"/>
              <a:t>Been busy!…</a:t>
            </a:r>
          </a:p>
        </p:txBody>
      </p:sp>
    </p:spTree>
    <p:extLst>
      <p:ext uri="{BB962C8B-B14F-4D97-AF65-F5344CB8AC3E}">
        <p14:creationId xmlns:p14="http://schemas.microsoft.com/office/powerpoint/2010/main" val="1059239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0C61E-ACE6-07BD-06A4-7BBF6F004E74}"/>
              </a:ext>
            </a:extLst>
          </p:cNvPr>
          <p:cNvSpPr>
            <a:spLocks noGrp="1"/>
          </p:cNvSpPr>
          <p:nvPr>
            <p:ph type="title"/>
          </p:nvPr>
        </p:nvSpPr>
        <p:spPr/>
        <p:txBody>
          <a:bodyPr/>
          <a:lstStyle/>
          <a:p>
            <a:endParaRPr lang="en-GB"/>
          </a:p>
        </p:txBody>
      </p:sp>
      <p:pic>
        <p:nvPicPr>
          <p:cNvPr id="5" name="Content Placeholder 4">
            <a:hlinkClick r:id="rId2"/>
            <a:extLst>
              <a:ext uri="{FF2B5EF4-FFF2-40B4-BE49-F238E27FC236}">
                <a16:creationId xmlns:a16="http://schemas.microsoft.com/office/drawing/2014/main" id="{98B027C8-6C94-F485-9E24-2C4676AC803D}"/>
              </a:ext>
            </a:extLst>
          </p:cNvPr>
          <p:cNvPicPr>
            <a:picLocks noGrp="1" noChangeAspect="1"/>
          </p:cNvPicPr>
          <p:nvPr>
            <p:ph idx="1"/>
          </p:nvPr>
        </p:nvPicPr>
        <p:blipFill>
          <a:blip r:embed="rId3"/>
          <a:stretch>
            <a:fillRect/>
          </a:stretch>
        </p:blipFill>
        <p:spPr>
          <a:xfrm>
            <a:off x="285237" y="263525"/>
            <a:ext cx="11621013" cy="5374998"/>
          </a:xfrm>
          <a:prstGeom prst="rect">
            <a:avLst/>
          </a:prstGeom>
        </p:spPr>
      </p:pic>
    </p:spTree>
    <p:extLst>
      <p:ext uri="{BB962C8B-B14F-4D97-AF65-F5344CB8AC3E}">
        <p14:creationId xmlns:p14="http://schemas.microsoft.com/office/powerpoint/2010/main" val="9365693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7BF4AE-0FC0-4942-B236-48E3F1D3267F}"/>
              </a:ext>
            </a:extLst>
          </p:cNvPr>
          <p:cNvSpPr>
            <a:spLocks noGrp="1"/>
          </p:cNvSpPr>
          <p:nvPr>
            <p:ph sz="half" idx="1"/>
          </p:nvPr>
        </p:nvSpPr>
        <p:spPr>
          <a:xfrm>
            <a:off x="1632210" y="805278"/>
            <a:ext cx="8927580" cy="4641272"/>
          </a:xfrm>
        </p:spPr>
        <p:txBody>
          <a:bodyPr>
            <a:noAutofit/>
          </a:bodyPr>
          <a:lstStyle/>
          <a:p>
            <a:r>
              <a:rPr lang="en-GB" sz="1600" dirty="0"/>
              <a:t>Arya, R. (2021) ‘Cultural appropriation: What is it and why it matters?’ </a:t>
            </a:r>
            <a:r>
              <a:rPr lang="en-GB" sz="1600" i="1" dirty="0"/>
              <a:t>Sociology Compass </a:t>
            </a:r>
            <a:r>
              <a:rPr lang="en-GB" sz="1600" dirty="0"/>
              <a:t>Available at: </a:t>
            </a:r>
            <a:r>
              <a:rPr lang="en-GB" sz="1600" u="sng" dirty="0">
                <a:hlinkClick r:id="rId3"/>
              </a:rPr>
              <a:t>10.1111/soc4.12923</a:t>
            </a:r>
            <a:r>
              <a:rPr lang="en-GB" sz="1600" u="sng" dirty="0"/>
              <a:t> </a:t>
            </a:r>
            <a:r>
              <a:rPr lang="en-GB" sz="1600" dirty="0"/>
              <a:t>[Not available on 14/10/12025]</a:t>
            </a:r>
          </a:p>
          <a:p>
            <a:r>
              <a:rPr lang="en-GB" sz="1600" dirty="0" err="1"/>
              <a:t>Birbalsingh</a:t>
            </a:r>
            <a:r>
              <a:rPr lang="en-GB" sz="1600" dirty="0"/>
              <a:t>, K. (2025) ‘Radical with Amal Rajan’ [Interview] Available at: </a:t>
            </a:r>
            <a:r>
              <a:rPr lang="en-GB" sz="1600" dirty="0">
                <a:hlinkClick r:id="rId4"/>
              </a:rPr>
              <a:t>Radical with Amol Rajan - British Identity and How Schools Can Improve Multiculturalism - BBC iPlayer</a:t>
            </a:r>
            <a:r>
              <a:rPr lang="en-GB" sz="1600" dirty="0"/>
              <a:t> [Last accessed 14/10/2025]</a:t>
            </a:r>
          </a:p>
          <a:p>
            <a:r>
              <a:rPr lang="en-GB" sz="1600" dirty="0"/>
              <a:t>Gender Equality Network (2025) </a:t>
            </a:r>
            <a:r>
              <a:rPr lang="en-GB" sz="1600" i="1" dirty="0"/>
              <a:t>How Can Education Combat Cultural Appropriation?</a:t>
            </a:r>
            <a:r>
              <a:rPr lang="en-GB" sz="1600" dirty="0"/>
              <a:t> [Video} Available at: </a:t>
            </a:r>
            <a:r>
              <a:rPr lang="en-GB" sz="1600" dirty="0">
                <a:hlinkClick r:id="rId5"/>
              </a:rPr>
              <a:t>How Can Education Combat Cultural Appropriation? - Gender Equality Network – YouTube</a:t>
            </a:r>
            <a:r>
              <a:rPr lang="en-GB" sz="1600" dirty="0"/>
              <a:t> [Last Accessed 14/10/2025]</a:t>
            </a:r>
          </a:p>
          <a:p>
            <a:r>
              <a:rPr lang="en-GB" sz="1600" i="1" dirty="0"/>
              <a:t> </a:t>
            </a:r>
            <a:r>
              <a:rPr lang="en-GB" sz="1600" dirty="0"/>
              <a:t>Hall, S. (1996). Introduction: Who needs “identity”? In S. Hall and P. Du Gay (Eds.), </a:t>
            </a:r>
            <a:r>
              <a:rPr lang="en-GB" sz="1600" i="1" dirty="0"/>
              <a:t>Questions of cultural identity (pp. 1-17). Sage</a:t>
            </a:r>
          </a:p>
          <a:p>
            <a:r>
              <a:rPr lang="en-GB" sz="1600" dirty="0"/>
              <a:t>Han, S.A., Kang, H. &amp; Kim, S. (2025) ‘Racial Stereotypes and Counter-Narratives in Children’s Literature: Critical Content Analysis Using </a:t>
            </a:r>
            <a:r>
              <a:rPr lang="en-GB" sz="1600" dirty="0" err="1"/>
              <a:t>AsianCrit</a:t>
            </a:r>
            <a:r>
              <a:rPr lang="en-GB" sz="1600" dirty="0"/>
              <a:t>’. </a:t>
            </a:r>
            <a:r>
              <a:rPr lang="en-GB" sz="1600" i="1" dirty="0"/>
              <a:t>Early Childhood Education Journal </a:t>
            </a:r>
            <a:r>
              <a:rPr lang="en-GB" sz="1600" dirty="0"/>
              <a:t>53, 1171–1180 Available at: </a:t>
            </a:r>
            <a:r>
              <a:rPr lang="en-GB" sz="1600" dirty="0">
                <a:hlinkClick r:id="rId6"/>
              </a:rPr>
              <a:t>Racial Stereotypes and Counter-Narratives in Children’s Literature: Critical Content Analysis Using </a:t>
            </a:r>
            <a:r>
              <a:rPr lang="en-GB" sz="1600" dirty="0" err="1">
                <a:hlinkClick r:id="rId6"/>
              </a:rPr>
              <a:t>AsianCrit</a:t>
            </a:r>
            <a:r>
              <a:rPr lang="en-GB" sz="1600" dirty="0">
                <a:hlinkClick r:id="rId6"/>
              </a:rPr>
              <a:t> | Early Childhood Education Journal</a:t>
            </a:r>
            <a:r>
              <a:rPr lang="en-GB" sz="1600" dirty="0"/>
              <a:t> [Last Accessed 14/10/2025]</a:t>
            </a:r>
          </a:p>
          <a:p>
            <a:r>
              <a:rPr lang="en-GB" sz="1600" dirty="0"/>
              <a:t>John Lewis Home Insurance (2021) </a:t>
            </a:r>
            <a:r>
              <a:rPr lang="en-GB" sz="1600" i="1" dirty="0"/>
              <a:t>Let Life Happen</a:t>
            </a:r>
            <a:r>
              <a:rPr lang="en-GB" sz="1600" dirty="0"/>
              <a:t> [Video] Available at: </a:t>
            </a:r>
            <a:r>
              <a:rPr lang="en-GB" sz="1600" dirty="0">
                <a:hlinkClick r:id="rId7"/>
              </a:rPr>
              <a:t>John Lewis Home Insurance - Let Life Happen (2021) -- BANNED – YouTube</a:t>
            </a:r>
            <a:r>
              <a:rPr lang="en-GB" sz="1600" dirty="0"/>
              <a:t> [Last Accessed 10/10/2025]</a:t>
            </a:r>
          </a:p>
          <a:p>
            <a:r>
              <a:rPr lang="en-GB" sz="1600" dirty="0"/>
              <a:t>Ofsted (2023) ‘Inspection of an outstanding school:  Michaela Community School’ Available at: </a:t>
            </a:r>
            <a:r>
              <a:rPr lang="en-GB" sz="1600" dirty="0">
                <a:hlinkClick r:id="rId8"/>
              </a:rPr>
              <a:t>50222824</a:t>
            </a:r>
            <a:r>
              <a:rPr lang="en-GB" sz="1600" dirty="0"/>
              <a:t> [Last Accessed 14/10./2025]</a:t>
            </a:r>
          </a:p>
          <a:p>
            <a:r>
              <a:rPr lang="en-GB" sz="1600" dirty="0"/>
              <a:t>Oxford English Dictionary (2017) ‘Cultural appropriation’ Oxford: OUP</a:t>
            </a:r>
          </a:p>
          <a:p>
            <a:pPr marL="0" indent="0">
              <a:buNone/>
            </a:pPr>
            <a:endParaRPr lang="en-GB" sz="1600" dirty="0"/>
          </a:p>
        </p:txBody>
      </p:sp>
      <p:sp>
        <p:nvSpPr>
          <p:cNvPr id="2" name="TextBox 1">
            <a:extLst>
              <a:ext uri="{FF2B5EF4-FFF2-40B4-BE49-F238E27FC236}">
                <a16:creationId xmlns:a16="http://schemas.microsoft.com/office/drawing/2014/main" id="{BFC7AA5F-8202-39B5-1344-C8CFBEEAF34F}"/>
              </a:ext>
            </a:extLst>
          </p:cNvPr>
          <p:cNvSpPr txBox="1"/>
          <p:nvPr/>
        </p:nvSpPr>
        <p:spPr>
          <a:xfrm>
            <a:off x="1953491" y="193965"/>
            <a:ext cx="8188036" cy="584775"/>
          </a:xfrm>
          <a:prstGeom prst="rect">
            <a:avLst/>
          </a:prstGeom>
          <a:noFill/>
        </p:spPr>
        <p:txBody>
          <a:bodyPr wrap="square" rtlCol="0">
            <a:spAutoFit/>
          </a:bodyPr>
          <a:lstStyle/>
          <a:p>
            <a:pPr algn="ctr"/>
            <a:r>
              <a:rPr lang="en-GB" sz="3200" b="1" dirty="0" err="1"/>
              <a:t>Cyfeiriadau</a:t>
            </a:r>
            <a:r>
              <a:rPr lang="en-GB" sz="3200" b="1" dirty="0"/>
              <a:t> / References</a:t>
            </a:r>
          </a:p>
        </p:txBody>
      </p:sp>
    </p:spTree>
    <p:extLst>
      <p:ext uri="{BB962C8B-B14F-4D97-AF65-F5344CB8AC3E}">
        <p14:creationId xmlns:p14="http://schemas.microsoft.com/office/powerpoint/2010/main" val="2862208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9E0D6-F995-CA02-1344-3A276DDA365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E1ACF0-F5B5-3DFB-0162-DC10BB85AE57}"/>
              </a:ext>
            </a:extLst>
          </p:cNvPr>
          <p:cNvSpPr>
            <a:spLocks noGrp="1"/>
          </p:cNvSpPr>
          <p:nvPr>
            <p:ph sz="half" idx="1"/>
          </p:nvPr>
        </p:nvSpPr>
        <p:spPr>
          <a:xfrm>
            <a:off x="1632210" y="1108364"/>
            <a:ext cx="8927580" cy="4641272"/>
          </a:xfrm>
        </p:spPr>
        <p:txBody>
          <a:bodyPr>
            <a:normAutofit fontScale="92500" lnSpcReduction="10000"/>
          </a:bodyPr>
          <a:lstStyle/>
          <a:p>
            <a:r>
              <a:rPr lang="en-GB" sz="1800" dirty="0"/>
              <a:t>Oxford Review, The (2025) ‘Cultural appreciation – Definition and Explanation’ Available at: </a:t>
            </a:r>
            <a:r>
              <a:rPr lang="en-GB" sz="1800" dirty="0">
                <a:hlinkClick r:id="rId3"/>
              </a:rPr>
              <a:t>Cultural appreciation - Definition and Explanation</a:t>
            </a:r>
            <a:r>
              <a:rPr lang="en-GB" sz="1800" dirty="0"/>
              <a:t> [Last Accessed 14/102/2025]</a:t>
            </a:r>
          </a:p>
          <a:p>
            <a:r>
              <a:rPr lang="en-GB" sz="1800" dirty="0"/>
              <a:t>Pemberton, L (2021) ‘Working towards anti-racist practice in the early years’ Online training October 2021. </a:t>
            </a:r>
          </a:p>
          <a:p>
            <a:r>
              <a:rPr lang="en-GB" sz="1800" dirty="0"/>
              <a:t>Reza, F. Dr. (2021) </a:t>
            </a:r>
            <a:r>
              <a:rPr lang="en-GB" sz="1800" i="1" dirty="0"/>
              <a:t>Interview with Dr. Fawzia Reza</a:t>
            </a:r>
            <a:r>
              <a:rPr lang="en-GB" sz="1800" dirty="0"/>
              <a:t> [Video] Available at: </a:t>
            </a:r>
            <a:r>
              <a:rPr lang="en-GB" sz="1800" dirty="0">
                <a:hlinkClick r:id="rId4"/>
              </a:rPr>
              <a:t>An Expert’s Insight: Diversity and Inclusion in Early Education</a:t>
            </a:r>
            <a:r>
              <a:rPr lang="en-GB" sz="1800" dirty="0"/>
              <a:t> [Last Accessed 14/10/2025]</a:t>
            </a:r>
          </a:p>
          <a:p>
            <a:r>
              <a:rPr lang="en-GB" sz="1800" dirty="0"/>
              <a:t>Pemberton, L. (No date) ‘Building Anit-Racist Foundations’ [Video] </a:t>
            </a:r>
            <a:r>
              <a:rPr lang="en-GB" sz="1800" i="1" dirty="0"/>
              <a:t>The Black Nursery Manager</a:t>
            </a:r>
            <a:r>
              <a:rPr lang="en-GB" sz="1800" dirty="0"/>
              <a:t> Available at: </a:t>
            </a:r>
            <a:r>
              <a:rPr lang="en-GB" sz="1800" dirty="0">
                <a:hlinkClick r:id="rId5"/>
              </a:rPr>
              <a:t>The Black Nursery Manager</a:t>
            </a:r>
            <a:r>
              <a:rPr lang="en-GB" sz="1800" dirty="0"/>
              <a:t> [Last Accessed 14/10/2025] </a:t>
            </a:r>
          </a:p>
          <a:p>
            <a:r>
              <a:rPr lang="en-GB" sz="1800" dirty="0"/>
              <a:t>Skelton, C., Francis, B., and Smulyan, L (eds.) (2006) </a:t>
            </a:r>
            <a:r>
              <a:rPr lang="en-GB" sz="1800" i="1" dirty="0"/>
              <a:t>The Sage handbook of gender and education</a:t>
            </a:r>
            <a:r>
              <a:rPr lang="en-GB" sz="1800" dirty="0"/>
              <a:t>. London. SAGE</a:t>
            </a:r>
          </a:p>
          <a:p>
            <a:r>
              <a:rPr lang="en-GB" sz="1800" dirty="0"/>
              <a:t>Souto-Manning, M. </a:t>
            </a:r>
            <a:r>
              <a:rPr lang="en-GB" sz="1800" i="1" dirty="0"/>
              <a:t>et al. </a:t>
            </a:r>
            <a:r>
              <a:rPr lang="en-GB" sz="1800" dirty="0"/>
              <a:t>(2021) ‘Troubling Belonging: The Racialized Exclusion of Young Immigrants and Migrants of </a:t>
            </a:r>
            <a:r>
              <a:rPr lang="en-GB" sz="1800" dirty="0" err="1"/>
              <a:t>Color</a:t>
            </a:r>
            <a:r>
              <a:rPr lang="en-GB" sz="1800" dirty="0"/>
              <a:t>’, </a:t>
            </a:r>
            <a:r>
              <a:rPr lang="en-GB" sz="1800" i="1" dirty="0"/>
              <a:t>International journal of early childhood</a:t>
            </a:r>
            <a:r>
              <a:rPr lang="en-GB" sz="1800" dirty="0"/>
              <a:t>, 53(1), pp. 101–118. Available at: </a:t>
            </a:r>
            <a:r>
              <a:rPr lang="en-GB" sz="1800" dirty="0">
                <a:hlinkClick r:id="rId6"/>
              </a:rPr>
              <a:t>Troubling Belonging: The Racialized Exclusion of Young Immigrants and Migrants of </a:t>
            </a:r>
            <a:r>
              <a:rPr lang="en-GB" sz="1800" dirty="0" err="1">
                <a:hlinkClick r:id="rId6"/>
              </a:rPr>
              <a:t>Color</a:t>
            </a:r>
            <a:r>
              <a:rPr lang="en-GB" sz="1800" dirty="0">
                <a:hlinkClick r:id="rId6"/>
              </a:rPr>
              <a:t>. – EBSCO</a:t>
            </a:r>
            <a:r>
              <a:rPr lang="en-GB" sz="1800" dirty="0"/>
              <a:t> [Last Accessed 10/10/2025]</a:t>
            </a:r>
          </a:p>
          <a:p>
            <a:r>
              <a:rPr lang="en-GB" sz="1800" dirty="0" err="1"/>
              <a:t>Steenwegen</a:t>
            </a:r>
            <a:r>
              <a:rPr lang="en-GB" sz="1800" dirty="0"/>
              <a:t>, J. </a:t>
            </a:r>
            <a:r>
              <a:rPr lang="en-GB" sz="1800" i="1" dirty="0"/>
              <a:t>et al. </a:t>
            </a:r>
            <a:r>
              <a:rPr lang="en-GB" sz="1800" dirty="0"/>
              <a:t>(2025) ‘Belonging across contexts: constructions of belonging for minoritized children in two educational spaces’, </a:t>
            </a:r>
            <a:r>
              <a:rPr lang="en-GB" sz="1800" i="1" dirty="0"/>
              <a:t>Children’s geographies</a:t>
            </a:r>
            <a:r>
              <a:rPr lang="en-GB" sz="1800" dirty="0"/>
              <a:t>, pp. 1–17. Available at: </a:t>
            </a:r>
            <a:r>
              <a:rPr lang="en-GB" sz="1800" dirty="0">
                <a:hlinkClick r:id="rId7"/>
              </a:rPr>
              <a:t>Full article: Belonging across contexts: constructions of belonging for minoritized children in two educational spaces</a:t>
            </a:r>
            <a:r>
              <a:rPr lang="en-GB" sz="1800" dirty="0"/>
              <a:t> [Last Accessed 10/10/2025</a:t>
            </a:r>
          </a:p>
        </p:txBody>
      </p:sp>
      <p:sp>
        <p:nvSpPr>
          <p:cNvPr id="2" name="TextBox 1">
            <a:extLst>
              <a:ext uri="{FF2B5EF4-FFF2-40B4-BE49-F238E27FC236}">
                <a16:creationId xmlns:a16="http://schemas.microsoft.com/office/drawing/2014/main" id="{EEC3486B-3226-85F1-289A-21AEA237F999}"/>
              </a:ext>
            </a:extLst>
          </p:cNvPr>
          <p:cNvSpPr txBox="1"/>
          <p:nvPr/>
        </p:nvSpPr>
        <p:spPr>
          <a:xfrm>
            <a:off x="1953491" y="193965"/>
            <a:ext cx="8188036" cy="584775"/>
          </a:xfrm>
          <a:prstGeom prst="rect">
            <a:avLst/>
          </a:prstGeom>
          <a:noFill/>
        </p:spPr>
        <p:txBody>
          <a:bodyPr wrap="square" rtlCol="0">
            <a:spAutoFit/>
          </a:bodyPr>
          <a:lstStyle/>
          <a:p>
            <a:pPr algn="ctr"/>
            <a:r>
              <a:rPr lang="en-GB" sz="3200" b="1" dirty="0" err="1"/>
              <a:t>Cyfeiriadau</a:t>
            </a:r>
            <a:r>
              <a:rPr lang="en-GB" sz="3200" b="1" dirty="0"/>
              <a:t> / References</a:t>
            </a:r>
          </a:p>
        </p:txBody>
      </p:sp>
    </p:spTree>
    <p:extLst>
      <p:ext uri="{BB962C8B-B14F-4D97-AF65-F5344CB8AC3E}">
        <p14:creationId xmlns:p14="http://schemas.microsoft.com/office/powerpoint/2010/main" val="30981446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42FD-31CB-AE85-5BD9-B16AA369FB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026DCC-F602-BE5F-9B65-A787B12A2DB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85709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69878-3B52-A958-C9C3-077264E84CB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02DFED6-9D87-4BF7-501E-89F45169AD1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680140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477CE-4AAE-BA5E-4367-3E5A011877CF}"/>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541356E4-F273-D9E4-6A22-3B51F7F2A73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3884264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B6DC1ABC-37F1-4519-A11E-CBDC72E73C95}" vid="{7D935998-A422-40A0-8533-26874C30C1C3}"/>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3266</Words>
  <Application>Microsoft Office PowerPoint</Application>
  <PresentationFormat>Widescreen</PresentationFormat>
  <Paragraphs>286</Paragraphs>
  <Slides>26</Slides>
  <Notes>18</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26</vt:i4>
      </vt:variant>
    </vt:vector>
  </HeadingPairs>
  <TitlesOfParts>
    <vt:vector size="36" baseType="lpstr">
      <vt:lpstr>Crimson Pro</vt:lpstr>
      <vt:lpstr>ff1</vt:lpstr>
      <vt:lpstr>GH Guardian Headline</vt:lpstr>
      <vt:lpstr>Aptos</vt:lpstr>
      <vt:lpstr>Arial</vt:lpstr>
      <vt:lpstr>Calibri</vt:lpstr>
      <vt:lpstr>Calibri Light</vt:lpstr>
      <vt:lpstr>Theme1</vt:lpstr>
      <vt:lpstr>UWTSD Text 2</vt:lpstr>
      <vt:lpstr>UWTSD Logo Variations place image in Background</vt:lpstr>
      <vt:lpstr>Some ideas  Rhai syniadau</vt:lpstr>
      <vt:lpstr>Croestoriadoldeb / Intersectionality</vt:lpstr>
      <vt:lpstr>Crefydd a diwilliant / Religion and culture</vt:lpstr>
      <vt:lpstr>PowerPoint Presentation</vt:lpstr>
      <vt:lpstr>Perthyn/ Belonging </vt:lpstr>
      <vt:lpstr>PowerPoint Presentation</vt:lpstr>
      <vt:lpstr>PowerPoint Presentation</vt:lpstr>
      <vt:lpstr>Diwylliant / Culture</vt:lpstr>
      <vt:lpstr>Sensitifrwydd Diwylliannol</vt:lpstr>
      <vt:lpstr>Cultural Sensitivity</vt:lpstr>
      <vt:lpstr>PowerPoint Presentation</vt:lpstr>
      <vt:lpstr>PowerPoint Presentation</vt:lpstr>
      <vt:lpstr>Eilyddiaeth ddiwylliannol/ Cultural appropriation</vt:lpstr>
      <vt:lpstr>Eilyddiaeth ddiwylliannol / Cultural appropriation</vt:lpstr>
      <vt:lpstr>Mae eilyddiaeth ddiwylliannol yn atgyfnerthu ystrydebau a hiliaeth achlysurol!/ Cultural appropriation reinforces stereotypes and casual racism!                                                           https://www.instagram.com/stories/highlights/17858743433402977/</vt:lpstr>
      <vt:lpstr>Atgyfnerthu stereoteipiau a hiliaeth achlysurol Reinforcing stereotypes and casual racism    </vt:lpstr>
      <vt:lpstr> Atgyfnerthu stereoteipiau a hiliaeth achlysurol Reinforcing stereotypes and casual racism    </vt:lpstr>
      <vt:lpstr>Gwerthfawrogiad diwylliannol / Cultural appreciation </vt:lpstr>
      <vt:lpstr>Iaith A Pherthyn </vt:lpstr>
      <vt:lpstr>Language and belonging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Pitman</dc:creator>
  <cp:lastModifiedBy>Jessica Pitman</cp:lastModifiedBy>
  <cp:revision>2</cp:revision>
  <dcterms:created xsi:type="dcterms:W3CDTF">2026-03-16T09:27:27Z</dcterms:created>
  <dcterms:modified xsi:type="dcterms:W3CDTF">2026-03-17T09:03:54Z</dcterms:modified>
</cp:coreProperties>
</file>