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36"/>
  </p:notesMasterIdLst>
  <p:sldIdLst>
    <p:sldId id="259" r:id="rId2"/>
    <p:sldId id="271" r:id="rId3"/>
    <p:sldId id="270" r:id="rId4"/>
    <p:sldId id="302" r:id="rId5"/>
    <p:sldId id="272" r:id="rId6"/>
    <p:sldId id="273" r:id="rId7"/>
    <p:sldId id="278" r:id="rId8"/>
    <p:sldId id="279" r:id="rId9"/>
    <p:sldId id="280" r:id="rId10"/>
    <p:sldId id="281" r:id="rId11"/>
    <p:sldId id="282" r:id="rId12"/>
    <p:sldId id="276" r:id="rId13"/>
    <p:sldId id="283" r:id="rId14"/>
    <p:sldId id="301" r:id="rId15"/>
    <p:sldId id="284" r:id="rId16"/>
    <p:sldId id="285" r:id="rId17"/>
    <p:sldId id="300" r:id="rId18"/>
    <p:sldId id="286" r:id="rId19"/>
    <p:sldId id="287" r:id="rId20"/>
    <p:sldId id="290" r:id="rId21"/>
    <p:sldId id="288" r:id="rId22"/>
    <p:sldId id="289" r:id="rId23"/>
    <p:sldId id="299" r:id="rId24"/>
    <p:sldId id="291" r:id="rId25"/>
    <p:sldId id="292" r:id="rId26"/>
    <p:sldId id="293" r:id="rId27"/>
    <p:sldId id="294" r:id="rId28"/>
    <p:sldId id="295" r:id="rId29"/>
    <p:sldId id="296" r:id="rId30"/>
    <p:sldId id="297" r:id="rId31"/>
    <p:sldId id="303" r:id="rId32"/>
    <p:sldId id="298" r:id="rId33"/>
    <p:sldId id="275" r:id="rId34"/>
    <p:sldId id="277" r:id="rId3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2B0C8C-E111-4BE9-ADA4-02C183B95F7B}" type="doc">
      <dgm:prSet loTypeId="urn:microsoft.com/office/officeart/2005/8/layout/vProcess5" loCatId="process" qsTypeId="urn:microsoft.com/office/officeart/2005/8/quickstyle/3d3#1" qsCatId="3D" csTypeId="urn:microsoft.com/office/officeart/2005/8/colors/accent0_3#1" csCatId="mainScheme" phldr="1"/>
      <dgm:spPr/>
      <dgm:t>
        <a:bodyPr/>
        <a:lstStyle/>
        <a:p>
          <a:endParaRPr lang="en-GB"/>
        </a:p>
      </dgm:t>
    </dgm:pt>
    <dgm:pt modelId="{24F87323-ABA2-4283-A45A-13EAC9F3403C}">
      <dgm:prSet phldrT="[Text]"/>
      <dgm:spPr/>
      <dgm:t>
        <a:bodyPr/>
        <a:lstStyle/>
        <a:p>
          <a:r>
            <a:rPr lang="en-GB" u="sng" dirty="0">
              <a:latin typeface="Arial" panose="020B0604020202020204" pitchFamily="34" charset="0"/>
              <a:cs typeface="Arial" panose="020B0604020202020204" pitchFamily="34" charset="0"/>
            </a:rPr>
            <a:t>You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are part of a team recruiting a new trainee employee.</a:t>
          </a:r>
        </a:p>
      </dgm:t>
    </dgm:pt>
    <dgm:pt modelId="{2FE526D6-7C7C-4D2A-8786-6F4830BC2A55}" type="parTrans" cxnId="{21286BB2-AE08-466F-801E-DA902FA0D1B6}">
      <dgm:prSet/>
      <dgm:spPr/>
      <dgm:t>
        <a:bodyPr/>
        <a:lstStyle/>
        <a:p>
          <a:endParaRPr lang="en-GB"/>
        </a:p>
      </dgm:t>
    </dgm:pt>
    <dgm:pt modelId="{22C8C719-B591-47D9-8537-5308A643AB85}" type="sibTrans" cxnId="{21286BB2-AE08-466F-801E-DA902FA0D1B6}">
      <dgm:prSet/>
      <dgm:spPr/>
      <dgm:t>
        <a:bodyPr/>
        <a:lstStyle/>
        <a:p>
          <a:endParaRPr lang="en-GB"/>
        </a:p>
      </dgm:t>
    </dgm:pt>
    <dgm:pt modelId="{C8785CCD-263F-4BAE-B665-90BF5DABB28D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All six candidates have the qualifications required for the role. </a:t>
          </a:r>
        </a:p>
      </dgm:t>
    </dgm:pt>
    <dgm:pt modelId="{885F5D59-A181-4633-96AD-56CB9DEC201B}" type="parTrans" cxnId="{05EA6B00-B651-4139-86AC-1252E70CF71C}">
      <dgm:prSet/>
      <dgm:spPr/>
      <dgm:t>
        <a:bodyPr/>
        <a:lstStyle/>
        <a:p>
          <a:endParaRPr lang="en-GB"/>
        </a:p>
      </dgm:t>
    </dgm:pt>
    <dgm:pt modelId="{3CBA94F3-3341-4BA4-AD2B-436EC4010167}" type="sibTrans" cxnId="{05EA6B00-B651-4139-86AC-1252E70CF71C}">
      <dgm:prSet/>
      <dgm:spPr/>
      <dgm:t>
        <a:bodyPr/>
        <a:lstStyle/>
        <a:p>
          <a:endParaRPr lang="en-GB"/>
        </a:p>
      </dgm:t>
    </dgm:pt>
    <dgm:pt modelId="{5DF0C94F-6532-4A82-ABCF-C6E9CB3E4982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You are going to work alongside this person every day.</a:t>
          </a:r>
        </a:p>
      </dgm:t>
    </dgm:pt>
    <dgm:pt modelId="{1B128784-0997-43B4-A56C-729C7D67FABE}" type="parTrans" cxnId="{07605770-B485-49E4-AFDA-70AF6BF2B381}">
      <dgm:prSet/>
      <dgm:spPr/>
      <dgm:t>
        <a:bodyPr/>
        <a:lstStyle/>
        <a:p>
          <a:endParaRPr lang="en-GB"/>
        </a:p>
      </dgm:t>
    </dgm:pt>
    <dgm:pt modelId="{CD87E12E-C41E-47F9-B130-AAB5C50140C5}" type="sibTrans" cxnId="{07605770-B485-49E4-AFDA-70AF6BF2B381}">
      <dgm:prSet/>
      <dgm:spPr/>
      <dgm:t>
        <a:bodyPr/>
        <a:lstStyle/>
        <a:p>
          <a:endParaRPr lang="en-GB"/>
        </a:p>
      </dgm:t>
    </dgm:pt>
    <dgm:pt modelId="{51DD1A0B-ADB6-4D19-B54F-AE8534AF4FF4}" type="pres">
      <dgm:prSet presAssocID="{C42B0C8C-E111-4BE9-ADA4-02C183B95F7B}" presName="outerComposite" presStyleCnt="0">
        <dgm:presLayoutVars>
          <dgm:chMax val="5"/>
          <dgm:dir/>
          <dgm:resizeHandles val="exact"/>
        </dgm:presLayoutVars>
      </dgm:prSet>
      <dgm:spPr/>
    </dgm:pt>
    <dgm:pt modelId="{35E5DC50-B4C1-4250-A380-1767CB2A3A16}" type="pres">
      <dgm:prSet presAssocID="{C42B0C8C-E111-4BE9-ADA4-02C183B95F7B}" presName="dummyMaxCanvas" presStyleCnt="0">
        <dgm:presLayoutVars/>
      </dgm:prSet>
      <dgm:spPr/>
    </dgm:pt>
    <dgm:pt modelId="{439B5F23-A61C-45BE-8B37-F3B9E6CCF931}" type="pres">
      <dgm:prSet presAssocID="{C42B0C8C-E111-4BE9-ADA4-02C183B95F7B}" presName="ThreeNodes_1" presStyleLbl="node1" presStyleIdx="0" presStyleCnt="3">
        <dgm:presLayoutVars>
          <dgm:bulletEnabled val="1"/>
        </dgm:presLayoutVars>
      </dgm:prSet>
      <dgm:spPr/>
    </dgm:pt>
    <dgm:pt modelId="{FD494A63-FF77-41DA-ACC3-3476A066D43D}" type="pres">
      <dgm:prSet presAssocID="{C42B0C8C-E111-4BE9-ADA4-02C183B95F7B}" presName="ThreeNodes_2" presStyleLbl="node1" presStyleIdx="1" presStyleCnt="3" custScaleX="99196">
        <dgm:presLayoutVars>
          <dgm:bulletEnabled val="1"/>
        </dgm:presLayoutVars>
      </dgm:prSet>
      <dgm:spPr/>
    </dgm:pt>
    <dgm:pt modelId="{538DFE87-C208-4ADB-96C3-A7B7CA2FB904}" type="pres">
      <dgm:prSet presAssocID="{C42B0C8C-E111-4BE9-ADA4-02C183B95F7B}" presName="ThreeNodes_3" presStyleLbl="node1" presStyleIdx="2" presStyleCnt="3">
        <dgm:presLayoutVars>
          <dgm:bulletEnabled val="1"/>
        </dgm:presLayoutVars>
      </dgm:prSet>
      <dgm:spPr/>
    </dgm:pt>
    <dgm:pt modelId="{D3755DC0-DCD6-483F-8174-D467FDD9740B}" type="pres">
      <dgm:prSet presAssocID="{C42B0C8C-E111-4BE9-ADA4-02C183B95F7B}" presName="ThreeConn_1-2" presStyleLbl="fgAccFollowNode1" presStyleIdx="0" presStyleCnt="2">
        <dgm:presLayoutVars>
          <dgm:bulletEnabled val="1"/>
        </dgm:presLayoutVars>
      </dgm:prSet>
      <dgm:spPr/>
    </dgm:pt>
    <dgm:pt modelId="{06BBCD87-8FB9-4BFC-B3DD-4CA175F47702}" type="pres">
      <dgm:prSet presAssocID="{C42B0C8C-E111-4BE9-ADA4-02C183B95F7B}" presName="ThreeConn_2-3" presStyleLbl="fgAccFollowNode1" presStyleIdx="1" presStyleCnt="2">
        <dgm:presLayoutVars>
          <dgm:bulletEnabled val="1"/>
        </dgm:presLayoutVars>
      </dgm:prSet>
      <dgm:spPr/>
    </dgm:pt>
    <dgm:pt modelId="{BB8413B0-2E10-4CBE-9236-39E24C5B2734}" type="pres">
      <dgm:prSet presAssocID="{C42B0C8C-E111-4BE9-ADA4-02C183B95F7B}" presName="ThreeNodes_1_text" presStyleLbl="node1" presStyleIdx="2" presStyleCnt="3">
        <dgm:presLayoutVars>
          <dgm:bulletEnabled val="1"/>
        </dgm:presLayoutVars>
      </dgm:prSet>
      <dgm:spPr/>
    </dgm:pt>
    <dgm:pt modelId="{EBE6DE6B-8B95-4FDF-B70B-5D7F48C75B50}" type="pres">
      <dgm:prSet presAssocID="{C42B0C8C-E111-4BE9-ADA4-02C183B95F7B}" presName="ThreeNodes_2_text" presStyleLbl="node1" presStyleIdx="2" presStyleCnt="3">
        <dgm:presLayoutVars>
          <dgm:bulletEnabled val="1"/>
        </dgm:presLayoutVars>
      </dgm:prSet>
      <dgm:spPr/>
    </dgm:pt>
    <dgm:pt modelId="{05A42D44-A0F7-4CFB-AF2E-941478FF6E76}" type="pres">
      <dgm:prSet presAssocID="{C42B0C8C-E111-4BE9-ADA4-02C183B95F7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5EA6B00-B651-4139-86AC-1252E70CF71C}" srcId="{C42B0C8C-E111-4BE9-ADA4-02C183B95F7B}" destId="{C8785CCD-263F-4BAE-B665-90BF5DABB28D}" srcOrd="1" destOrd="0" parTransId="{885F5D59-A181-4633-96AD-56CB9DEC201B}" sibTransId="{3CBA94F3-3341-4BA4-AD2B-436EC4010167}"/>
    <dgm:cxn modelId="{2CFDBA1F-C815-4D30-B22F-93DE2D8088A3}" type="presOf" srcId="{5DF0C94F-6532-4A82-ABCF-C6E9CB3E4982}" destId="{538DFE87-C208-4ADB-96C3-A7B7CA2FB904}" srcOrd="0" destOrd="0" presId="urn:microsoft.com/office/officeart/2005/8/layout/vProcess5"/>
    <dgm:cxn modelId="{F577503D-B70A-412E-AC8D-8163F84878D3}" type="presOf" srcId="{3CBA94F3-3341-4BA4-AD2B-436EC4010167}" destId="{06BBCD87-8FB9-4BFC-B3DD-4CA175F47702}" srcOrd="0" destOrd="0" presId="urn:microsoft.com/office/officeart/2005/8/layout/vProcess5"/>
    <dgm:cxn modelId="{74F2105E-7E16-4A68-AFC0-66DBF3E8CEAA}" type="presOf" srcId="{C42B0C8C-E111-4BE9-ADA4-02C183B95F7B}" destId="{51DD1A0B-ADB6-4D19-B54F-AE8534AF4FF4}" srcOrd="0" destOrd="0" presId="urn:microsoft.com/office/officeart/2005/8/layout/vProcess5"/>
    <dgm:cxn modelId="{07605770-B485-49E4-AFDA-70AF6BF2B381}" srcId="{C42B0C8C-E111-4BE9-ADA4-02C183B95F7B}" destId="{5DF0C94F-6532-4A82-ABCF-C6E9CB3E4982}" srcOrd="2" destOrd="0" parTransId="{1B128784-0997-43B4-A56C-729C7D67FABE}" sibTransId="{CD87E12E-C41E-47F9-B130-AAB5C50140C5}"/>
    <dgm:cxn modelId="{7197A356-D90B-4745-A178-4BB55EC5E98D}" type="presOf" srcId="{5DF0C94F-6532-4A82-ABCF-C6E9CB3E4982}" destId="{05A42D44-A0F7-4CFB-AF2E-941478FF6E76}" srcOrd="1" destOrd="0" presId="urn:microsoft.com/office/officeart/2005/8/layout/vProcess5"/>
    <dgm:cxn modelId="{022B1A9E-7D10-4D1E-8515-348449D3BD84}" type="presOf" srcId="{C8785CCD-263F-4BAE-B665-90BF5DABB28D}" destId="{EBE6DE6B-8B95-4FDF-B70B-5D7F48C75B50}" srcOrd="1" destOrd="0" presId="urn:microsoft.com/office/officeart/2005/8/layout/vProcess5"/>
    <dgm:cxn modelId="{25F48DAB-E28F-423E-8373-2228F67CB7D1}" type="presOf" srcId="{24F87323-ABA2-4283-A45A-13EAC9F3403C}" destId="{439B5F23-A61C-45BE-8B37-F3B9E6CCF931}" srcOrd="0" destOrd="0" presId="urn:microsoft.com/office/officeart/2005/8/layout/vProcess5"/>
    <dgm:cxn modelId="{21286BB2-AE08-466F-801E-DA902FA0D1B6}" srcId="{C42B0C8C-E111-4BE9-ADA4-02C183B95F7B}" destId="{24F87323-ABA2-4283-A45A-13EAC9F3403C}" srcOrd="0" destOrd="0" parTransId="{2FE526D6-7C7C-4D2A-8786-6F4830BC2A55}" sibTransId="{22C8C719-B591-47D9-8537-5308A643AB85}"/>
    <dgm:cxn modelId="{879E6CE5-110A-4336-B1E0-EEA03F52188F}" type="presOf" srcId="{C8785CCD-263F-4BAE-B665-90BF5DABB28D}" destId="{FD494A63-FF77-41DA-ACC3-3476A066D43D}" srcOrd="0" destOrd="0" presId="urn:microsoft.com/office/officeart/2005/8/layout/vProcess5"/>
    <dgm:cxn modelId="{9B99BDF4-4ACE-43B5-B461-E430FA20BE13}" type="presOf" srcId="{24F87323-ABA2-4283-A45A-13EAC9F3403C}" destId="{BB8413B0-2E10-4CBE-9236-39E24C5B2734}" srcOrd="1" destOrd="0" presId="urn:microsoft.com/office/officeart/2005/8/layout/vProcess5"/>
    <dgm:cxn modelId="{661DA4FF-6079-4327-8015-E0FCD547A2F2}" type="presOf" srcId="{22C8C719-B591-47D9-8537-5308A643AB85}" destId="{D3755DC0-DCD6-483F-8174-D467FDD9740B}" srcOrd="0" destOrd="0" presId="urn:microsoft.com/office/officeart/2005/8/layout/vProcess5"/>
    <dgm:cxn modelId="{86F1F6FE-A5A7-4EE6-9608-BAD53A0FA89E}" type="presParOf" srcId="{51DD1A0B-ADB6-4D19-B54F-AE8534AF4FF4}" destId="{35E5DC50-B4C1-4250-A380-1767CB2A3A16}" srcOrd="0" destOrd="0" presId="urn:microsoft.com/office/officeart/2005/8/layout/vProcess5"/>
    <dgm:cxn modelId="{86083061-B39F-4A50-8233-843A5E995DAB}" type="presParOf" srcId="{51DD1A0B-ADB6-4D19-B54F-AE8534AF4FF4}" destId="{439B5F23-A61C-45BE-8B37-F3B9E6CCF931}" srcOrd="1" destOrd="0" presId="urn:microsoft.com/office/officeart/2005/8/layout/vProcess5"/>
    <dgm:cxn modelId="{72F465D0-189C-4508-8591-E275437397A3}" type="presParOf" srcId="{51DD1A0B-ADB6-4D19-B54F-AE8534AF4FF4}" destId="{FD494A63-FF77-41DA-ACC3-3476A066D43D}" srcOrd="2" destOrd="0" presId="urn:microsoft.com/office/officeart/2005/8/layout/vProcess5"/>
    <dgm:cxn modelId="{ACB67E56-E92E-4B38-9549-317529EB38F9}" type="presParOf" srcId="{51DD1A0B-ADB6-4D19-B54F-AE8534AF4FF4}" destId="{538DFE87-C208-4ADB-96C3-A7B7CA2FB904}" srcOrd="3" destOrd="0" presId="urn:microsoft.com/office/officeart/2005/8/layout/vProcess5"/>
    <dgm:cxn modelId="{E38D0A9A-A187-45A1-986C-78460FFD6BD3}" type="presParOf" srcId="{51DD1A0B-ADB6-4D19-B54F-AE8534AF4FF4}" destId="{D3755DC0-DCD6-483F-8174-D467FDD9740B}" srcOrd="4" destOrd="0" presId="urn:microsoft.com/office/officeart/2005/8/layout/vProcess5"/>
    <dgm:cxn modelId="{28A456C4-79EE-4D6A-99DB-6DFC11BD6067}" type="presParOf" srcId="{51DD1A0B-ADB6-4D19-B54F-AE8534AF4FF4}" destId="{06BBCD87-8FB9-4BFC-B3DD-4CA175F47702}" srcOrd="5" destOrd="0" presId="urn:microsoft.com/office/officeart/2005/8/layout/vProcess5"/>
    <dgm:cxn modelId="{04E5C73F-9BAE-4F85-A6C7-B94D17E8722D}" type="presParOf" srcId="{51DD1A0B-ADB6-4D19-B54F-AE8534AF4FF4}" destId="{BB8413B0-2E10-4CBE-9236-39E24C5B2734}" srcOrd="6" destOrd="0" presId="urn:microsoft.com/office/officeart/2005/8/layout/vProcess5"/>
    <dgm:cxn modelId="{81EFEF86-CF9E-4FA5-BE69-028AED349689}" type="presParOf" srcId="{51DD1A0B-ADB6-4D19-B54F-AE8534AF4FF4}" destId="{EBE6DE6B-8B95-4FDF-B70B-5D7F48C75B50}" srcOrd="7" destOrd="0" presId="urn:microsoft.com/office/officeart/2005/8/layout/vProcess5"/>
    <dgm:cxn modelId="{D3F6689A-8A77-47C6-97B0-4C9CBE20E453}" type="presParOf" srcId="{51DD1A0B-ADB6-4D19-B54F-AE8534AF4FF4}" destId="{05A42D44-A0F7-4CFB-AF2E-941478FF6E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B5F23-A61C-45BE-8B37-F3B9E6CCF931}">
      <dsp:nvSpPr>
        <dsp:cNvPr id="0" name=""/>
        <dsp:cNvSpPr/>
      </dsp:nvSpPr>
      <dsp:spPr>
        <a:xfrm>
          <a:off x="0" y="0"/>
          <a:ext cx="7805382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 dirty="0">
              <a:latin typeface="Arial" panose="020B0604020202020204" pitchFamily="34" charset="0"/>
              <a:cs typeface="Arial" panose="020B0604020202020204" pitchFamily="34" charset="0"/>
            </a:rPr>
            <a:t>You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are part of a team recruiting a new trainee employee.</a:t>
          </a:r>
        </a:p>
      </dsp:txBody>
      <dsp:txXfrm>
        <a:off x="23410" y="23410"/>
        <a:ext cx="6942888" cy="752468"/>
      </dsp:txXfrm>
    </dsp:sp>
    <dsp:sp modelId="{FD494A63-FF77-41DA-ACC3-3476A066D43D}">
      <dsp:nvSpPr>
        <dsp:cNvPr id="0" name=""/>
        <dsp:cNvSpPr/>
      </dsp:nvSpPr>
      <dsp:spPr>
        <a:xfrm>
          <a:off x="720087" y="932503"/>
          <a:ext cx="7742627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All six candidates have the qualifications required for the role. </a:t>
          </a:r>
        </a:p>
      </dsp:txBody>
      <dsp:txXfrm>
        <a:off x="743497" y="955913"/>
        <a:ext cx="6497273" cy="752468"/>
      </dsp:txXfrm>
    </dsp:sp>
    <dsp:sp modelId="{538DFE87-C208-4ADB-96C3-A7B7CA2FB904}">
      <dsp:nvSpPr>
        <dsp:cNvPr id="0" name=""/>
        <dsp:cNvSpPr/>
      </dsp:nvSpPr>
      <dsp:spPr>
        <a:xfrm>
          <a:off x="1377420" y="1865007"/>
          <a:ext cx="7805382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You are going to work alongside this person every day.</a:t>
          </a:r>
        </a:p>
      </dsp:txBody>
      <dsp:txXfrm>
        <a:off x="1400830" y="1888417"/>
        <a:ext cx="6550314" cy="752468"/>
      </dsp:txXfrm>
    </dsp:sp>
    <dsp:sp modelId="{D3755DC0-DCD6-483F-8174-D467FDD9740B}">
      <dsp:nvSpPr>
        <dsp:cNvPr id="0" name=""/>
        <dsp:cNvSpPr/>
      </dsp:nvSpPr>
      <dsp:spPr>
        <a:xfrm>
          <a:off x="7285844" y="606127"/>
          <a:ext cx="519537" cy="519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7402740" y="606127"/>
        <a:ext cx="285745" cy="390952"/>
      </dsp:txXfrm>
    </dsp:sp>
    <dsp:sp modelId="{06BBCD87-8FB9-4BFC-B3DD-4CA175F47702}">
      <dsp:nvSpPr>
        <dsp:cNvPr id="0" name=""/>
        <dsp:cNvSpPr/>
      </dsp:nvSpPr>
      <dsp:spPr>
        <a:xfrm>
          <a:off x="7974555" y="1533302"/>
          <a:ext cx="519537" cy="519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8091451" y="1533302"/>
        <a:ext cx="285745" cy="390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#1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9489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Encourage the students to consider: What is the issue? </a:t>
            </a:r>
          </a:p>
          <a:p>
            <a:pPr lvl="0"/>
            <a:r>
              <a:rPr lang="en-GB" dirty="0"/>
              <a:t>Who else is present? </a:t>
            </a:r>
          </a:p>
          <a:p>
            <a:pPr lvl="0"/>
            <a:r>
              <a:rPr lang="en-GB" dirty="0"/>
              <a:t>Is there a safety/ethical concern? </a:t>
            </a:r>
          </a:p>
          <a:p>
            <a:pPr lvl="0"/>
            <a:r>
              <a:rPr lang="en-GB" dirty="0"/>
              <a:t>How certain are you? </a:t>
            </a:r>
          </a:p>
          <a:p>
            <a:pPr lvl="0"/>
            <a:r>
              <a:rPr lang="en-GB" dirty="0"/>
              <a:t>Have you misunderstood something? </a:t>
            </a:r>
          </a:p>
          <a:p>
            <a:pPr lvl="0"/>
            <a:r>
              <a:rPr lang="en-GB" dirty="0"/>
              <a:t>Is this the appropriate forum? </a:t>
            </a:r>
          </a:p>
          <a:p>
            <a:pPr lvl="0"/>
            <a:r>
              <a:rPr lang="en-GB" dirty="0"/>
              <a:t>What are the consequences of remaining silent?</a:t>
            </a:r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34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https://youtu.be/IkYUDQCYGHA?t=73 </a:t>
            </a:r>
          </a:p>
          <a:p>
            <a:r>
              <a:rPr lang="en-GB" dirty="0"/>
              <a:t>Plays from 1min 13secs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21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to presenter - Ensure that you are in slideshow mode for animation to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524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9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8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kYUDQCYGHA?start=73&amp;feature=oembed" TargetMode="Externa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sz="4000" dirty="0">
                <a:solidFill>
                  <a:schemeClr val="accent1"/>
                </a:solidFill>
              </a:rPr>
              <a:t>Professional Identity &amp; Personal Effectiveness</a:t>
            </a:r>
            <a:endParaRPr lang="en-GB" altLang="en-US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2D1D-8139-849D-D64F-CABB67B9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4112" y="457201"/>
            <a:ext cx="5087888" cy="1143000"/>
          </a:xfrm>
        </p:spPr>
        <p:txBody>
          <a:bodyPr/>
          <a:lstStyle/>
          <a:p>
            <a:r>
              <a:rPr lang="en-GB" sz="4000" dirty="0"/>
              <a:t>Essential skills – September 2026 Term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F9BFD-4281-A47E-2B08-FC543735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112" y="2276872"/>
            <a:ext cx="5087888" cy="32403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We will work through a series of sessions focused on developing your professionalism and preparing you for employment or further study.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DB14AC-C179-9D74-4AF7-35D16921C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360" y="260648"/>
            <a:ext cx="6408712" cy="511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53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550218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behaviours that contribute to professional identity and credibility; </a:t>
            </a:r>
          </a:p>
          <a:p>
            <a:pPr lvl="0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individual professional behaviours affect colleagues and team effectiveness;</a:t>
            </a:r>
          </a:p>
          <a:p>
            <a:pPr marL="107950" indent="0" eaLnBrk="1" hangingPunct="1">
              <a:spcAft>
                <a:spcPts val="1200"/>
              </a:spcAft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839416" y="3861048"/>
            <a:ext cx="10441160" cy="162459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session helps students move beyond identifying desirable professional qualities towards understanding how their behaviour affects colleagues, team performance and professional credibility. 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8A9AF-0541-E660-843E-270854764E53}"/>
              </a:ext>
            </a:extLst>
          </p:cNvPr>
          <p:cNvSpPr txBox="1">
            <a:spLocks/>
          </p:cNvSpPr>
          <p:nvPr/>
        </p:nvSpPr>
        <p:spPr>
          <a:xfrm>
            <a:off x="609600" y="2492896"/>
            <a:ext cx="109728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/>
              <a:t>Who Would You Want on Your Team?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47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B99AB-B7BC-974B-7807-4DF7359D6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Would You Trust with Responsibility?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C3D42-52A2-30BB-7B6C-34C4F123A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203" y="4750844"/>
            <a:ext cx="9318245" cy="910404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the six profiles. Then, decide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 would choose to join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team?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8F8DEBB-20B8-A9B0-210A-FC2F2679E3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6731268"/>
              </p:ext>
            </p:extLst>
          </p:nvPr>
        </p:nvGraphicFramePr>
        <p:xfrm>
          <a:off x="657613" y="1659760"/>
          <a:ext cx="9182803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3C808C5E-3FE3-B71D-5F57-B12AA0EE6F9F}"/>
              </a:ext>
            </a:extLst>
          </p:cNvPr>
          <p:cNvGrpSpPr/>
          <p:nvPr/>
        </p:nvGrpSpPr>
        <p:grpSpPr>
          <a:xfrm>
            <a:off x="9983662" y="1352185"/>
            <a:ext cx="2019304" cy="3293131"/>
            <a:chOff x="9983662" y="1352185"/>
            <a:chExt cx="2019304" cy="329313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E8D460B-B3DA-4E71-CFE9-8AABC3577DE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075560" y="1374679"/>
              <a:ext cx="927406" cy="91516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A35833C-A964-7664-9961-1E1D8479403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085896" y="2555880"/>
              <a:ext cx="896981" cy="9151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F9F4A98-49F4-5445-255C-B1205EE4BC7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048453" y="3739395"/>
              <a:ext cx="896981" cy="905921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B127B44-32E9-E400-547E-27C17B67BE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0009497" y="2565259"/>
              <a:ext cx="896981" cy="853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170ACC4-1259-7393-05E8-C8898D31C32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995944" y="3742366"/>
              <a:ext cx="896981" cy="89998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CD8A749-4BF0-1755-7F50-3A8AEB3C8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9983662" y="1352185"/>
              <a:ext cx="921547" cy="9373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52159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A5F27-A0B8-C106-2416-0EC146EF3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FBEEF5-FA6F-027D-C764-B244B6AE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60" y="1710704"/>
            <a:ext cx="1689368" cy="1718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209CC1-B1EB-5714-860E-52D3AE3F642A}"/>
              </a:ext>
            </a:extLst>
          </p:cNvPr>
          <p:cNvSpPr txBox="1"/>
          <p:nvPr/>
        </p:nvSpPr>
        <p:spPr>
          <a:xfrm>
            <a:off x="1989077" y="1228397"/>
            <a:ext cx="97235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Candidate A – Alex: </a:t>
            </a:r>
          </a:p>
          <a:p>
            <a:pPr>
              <a:buNone/>
            </a:pPr>
            <a:r>
              <a:rPr lang="en-GB" sz="2000" dirty="0"/>
              <a:t>Alex achieved excellent academic results and has very strong technical knowledge. Alex is confident in her ability and usually completes individual tasks to a very high standard.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When Alex believes someone else's idea is incorrect, she tend to say so directly. She sometimes becomes frustrated when colleagues take longer to understand something that seems obvious to her.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Alex prefers completing important work personally because she knows it will be done correctly.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"Alex is brilliant at what they do. I'm just sometimes reluctant to ask her for help."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4562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6FDB60-00F0-75CF-612C-17F8C3864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980A-257A-B2A9-65E2-262C443B2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6BD632-BEAF-B2CA-2C26-E3A2C5871150}"/>
              </a:ext>
            </a:extLst>
          </p:cNvPr>
          <p:cNvSpPr txBox="1"/>
          <p:nvPr/>
        </p:nvSpPr>
        <p:spPr>
          <a:xfrm>
            <a:off x="1858853" y="1228397"/>
            <a:ext cx="972354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B – Morgan</a:t>
            </a:r>
          </a:p>
          <a:p>
            <a:endParaRPr lang="en-GB" sz="2000" b="1" dirty="0"/>
          </a:p>
          <a:p>
            <a:r>
              <a:rPr lang="en-GB" sz="2000" dirty="0"/>
              <a:t>Morgan is friendly, enthusiastic and very confident.</a:t>
            </a:r>
          </a:p>
          <a:p>
            <a:r>
              <a:rPr lang="en-GB" sz="2000" dirty="0"/>
              <a:t>He regularly volunteers for additional tasks and is usually the first person to say:</a:t>
            </a:r>
          </a:p>
          <a:p>
            <a:r>
              <a:rPr lang="en-GB" sz="2000" dirty="0"/>
              <a:t>"Yes, I can do that.“</a:t>
            </a:r>
          </a:p>
          <a:p>
            <a:endParaRPr lang="en-GB" sz="2000" dirty="0"/>
          </a:p>
          <a:p>
            <a:r>
              <a:rPr lang="en-GB" sz="2000" dirty="0"/>
              <a:t>Morgan contributes lots of ideas in meetings and gets on well with colleagues.</a:t>
            </a:r>
          </a:p>
          <a:p>
            <a:r>
              <a:rPr lang="en-GB" sz="2000" dirty="0"/>
              <a:t>However, Morgan sometimes underestimates how long work will take. He has missed several deadlines because he agreed to too many things.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"Morgan's great to have around, but I'm never completely sure whether something will actually be finished when he says it will."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AFDEDD-3B51-2868-D816-5A400752B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34" y="1748569"/>
            <a:ext cx="1518886" cy="146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729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6F47E-45B3-CAB9-8A58-35FC4812F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C50A4-C5BA-3F8F-FEB4-3BF2711D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28D781-B768-BBE4-6A54-6CCE5F4C15FB}"/>
              </a:ext>
            </a:extLst>
          </p:cNvPr>
          <p:cNvSpPr txBox="1"/>
          <p:nvPr/>
        </p:nvSpPr>
        <p:spPr>
          <a:xfrm>
            <a:off x="1991544" y="1382286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C – Sam</a:t>
            </a:r>
          </a:p>
          <a:p>
            <a:endParaRPr lang="en-GB" sz="2000" b="1" dirty="0"/>
          </a:p>
          <a:p>
            <a:r>
              <a:rPr lang="en-GB" sz="2000" dirty="0"/>
              <a:t>Sam doesn't usually speak first in meetings and can appear quiet when joining an unfamiliar group.</a:t>
            </a:r>
          </a:p>
          <a:p>
            <a:r>
              <a:rPr lang="en-GB" sz="2000" dirty="0"/>
              <a:t>She listens carefully, takes notes and asks questions when she doesn’t understand something. Sam reliably completes agreed tasks and will tell colleagues early if they encounter a problem.</a:t>
            </a:r>
          </a:p>
          <a:p>
            <a:r>
              <a:rPr lang="en-GB" sz="2000" dirty="0"/>
              <a:t>After becoming comfortable with a team, Sam increasingly contributes ideas.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"Sam doesn't make a big impression immediately, but if she says she'll do something, it gets done."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28B2D7-CD6C-8938-B471-0F019CED4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9" y="2204864"/>
            <a:ext cx="1762254" cy="1729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502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0ED4AA-B5BD-D529-179E-21CAF6BC6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384F2-AF61-63DB-5C09-4222818DC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1A90D-2820-DFC0-37B5-7A13D7F449A6}"/>
              </a:ext>
            </a:extLst>
          </p:cNvPr>
          <p:cNvSpPr txBox="1"/>
          <p:nvPr/>
        </p:nvSpPr>
        <p:spPr>
          <a:xfrm>
            <a:off x="1858853" y="1228397"/>
            <a:ext cx="972354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D – Taylor</a:t>
            </a:r>
          </a:p>
          <a:p>
            <a:endParaRPr lang="en-GB" sz="2000" b="1" dirty="0"/>
          </a:p>
          <a:p>
            <a:r>
              <a:rPr lang="en-GB" sz="2000" dirty="0"/>
              <a:t>Taylor produces excellent work independently.</a:t>
            </a:r>
          </a:p>
          <a:p>
            <a:r>
              <a:rPr lang="en-GB" sz="2000" dirty="0"/>
              <a:t>She rarely need assistance and prefers getting on with her tasks without unnecessary meetings or conversations.</a:t>
            </a:r>
          </a:p>
          <a:p>
            <a:endParaRPr lang="en-GB" sz="2000" dirty="0"/>
          </a:p>
          <a:p>
            <a:r>
              <a:rPr lang="en-GB" sz="2000" dirty="0"/>
              <a:t>Taylor sometimes doesn't respond quickly to messages because she doesn’t want communication interrupting her concentration.</a:t>
            </a:r>
          </a:p>
          <a:p>
            <a:r>
              <a:rPr lang="en-GB" sz="2000" dirty="0"/>
              <a:t>She rarely asks colleagues for help and doesn’t particularly enjoy group work.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"Taylor's work is excellent. Sometimes we just don't know what she is doing until it's finished."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5ED329-6E0E-3888-B3A0-55972678B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44" y="2060848"/>
            <a:ext cx="1533739" cy="15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636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9AEEC-C359-E2FF-24A9-CE7B66768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F458-3D8F-ABE9-DEB1-4F2547909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71D04C-74D3-A2C1-4EE7-C044888A7A86}"/>
              </a:ext>
            </a:extLst>
          </p:cNvPr>
          <p:cNvSpPr txBox="1"/>
          <p:nvPr/>
        </p:nvSpPr>
        <p:spPr>
          <a:xfrm>
            <a:off x="1858853" y="1228397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E – Jordan</a:t>
            </a:r>
          </a:p>
          <a:p>
            <a:endParaRPr lang="en-GB" sz="2000" b="1" dirty="0"/>
          </a:p>
          <a:p>
            <a:r>
              <a:rPr lang="en-GB" sz="2000" dirty="0"/>
              <a:t>Jordan is supportive and gets on well with most people.</a:t>
            </a:r>
          </a:p>
          <a:p>
            <a:r>
              <a:rPr lang="en-GB" sz="2000" dirty="0"/>
              <a:t>If someone is struggling, Jordan will usually offer to help. He dislikes conflict and tries to keep everyone happy.</a:t>
            </a:r>
          </a:p>
          <a:p>
            <a:endParaRPr lang="en-GB" sz="2000" dirty="0"/>
          </a:p>
          <a:p>
            <a:r>
              <a:rPr lang="en-GB" sz="2000" dirty="0"/>
              <a:t>When Jordan disagrees with a decision, he will sometimes remain quiet rather than risk upsetting someone.</a:t>
            </a:r>
          </a:p>
          <a:p>
            <a:r>
              <a:rPr lang="en-GB" sz="2000" dirty="0"/>
              <a:t>He has occasionally taken on additional work because he found it difficult to say no.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"Jordan is lovely to work with. I sometimes wish he’d tell us what he really thinks."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ADB11A-2DC4-7A70-07EE-C383D4F00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357" y="2123506"/>
            <a:ext cx="1559496" cy="156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269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2DC6E-8DA1-FAEB-30B6-CABACA54E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E641-0FF3-4164-AB16-4B4FAA249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622269-AE87-4A49-E946-FFE0CDCE9BB9}"/>
              </a:ext>
            </a:extLst>
          </p:cNvPr>
          <p:cNvSpPr txBox="1"/>
          <p:nvPr/>
        </p:nvSpPr>
        <p:spPr>
          <a:xfrm>
            <a:off x="1858853" y="1228397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F – Casey</a:t>
            </a:r>
          </a:p>
          <a:p>
            <a:endParaRPr lang="en-GB" sz="2000" b="1" dirty="0"/>
          </a:p>
          <a:p>
            <a:r>
              <a:rPr lang="en-GB" sz="2000" dirty="0"/>
              <a:t>Casey has less experience than some of the other candidates.</a:t>
            </a:r>
          </a:p>
          <a:p>
            <a:endParaRPr lang="en-GB" sz="2000" dirty="0"/>
          </a:p>
          <a:p>
            <a:r>
              <a:rPr lang="en-GB" sz="2000" dirty="0"/>
              <a:t>He openly acknowledges this and asks plenty of questions.</a:t>
            </a:r>
          </a:p>
          <a:p>
            <a:r>
              <a:rPr lang="en-GB" sz="2000" dirty="0"/>
              <a:t>Casey regularly asks colleagues for feedback and keeps notes about things he needs to learn. He made a mistake during his placement but informed his supervisor immediately, helped correct it and changed his working process so it didn't happen again.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"Casey doesn't know everything yet, but he learns incredibly quickly."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79555E-80DC-9DAA-3CC0-F2CEDAA4C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68" y="2060866"/>
            <a:ext cx="1476581" cy="150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711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4D1B8-EAD7-C657-EFDF-BD2B3AA990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45786" y="1616713"/>
            <a:ext cx="8782862" cy="362130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in a group to consider the following: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would you most like to work alongside?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Your manager is away for the day. Which person would you trust to coordinate an important piece of work?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Which employee has the greatest potential for increased responsibility over the next two years?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Justify each answer with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specific evidence from the profiles.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9B77EA-AE27-4D3B-6580-1B4DB126D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Who would you choose to join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team?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952D9AA-DE52-BE08-9962-57DDBAF285E7}"/>
              </a:ext>
            </a:extLst>
          </p:cNvPr>
          <p:cNvGrpSpPr/>
          <p:nvPr/>
        </p:nvGrpSpPr>
        <p:grpSpPr>
          <a:xfrm>
            <a:off x="263352" y="1616713"/>
            <a:ext cx="2678088" cy="3624573"/>
            <a:chOff x="9983662" y="1352185"/>
            <a:chExt cx="2019304" cy="329313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45607BA-35A0-E480-21DF-45430E9935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075560" y="1374679"/>
              <a:ext cx="927406" cy="91516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CBE3F4F-AC1A-C1DB-EB0E-2DA41EB23D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085896" y="2555880"/>
              <a:ext cx="896981" cy="91516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5E973BF-98CF-0EDA-E486-8840F154E4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048453" y="3739395"/>
              <a:ext cx="896981" cy="905921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EFE518C-5B38-E6C4-2097-DB745831DE6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009497" y="2565259"/>
              <a:ext cx="896981" cy="853297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DC122D0-E1A0-EC0D-CF29-0929C90BB96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995944" y="3742366"/>
              <a:ext cx="896981" cy="899980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E87750F-B501-69C3-CD71-67FFCCBB37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983662" y="1352185"/>
              <a:ext cx="921547" cy="937327"/>
            </a:xfrm>
            <a:prstGeom prst="rect">
              <a:avLst/>
            </a:prstGeom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FF34CB6-C1FD-97E4-065C-A2C72C547A3E}"/>
              </a:ext>
            </a:extLst>
          </p:cNvPr>
          <p:cNvSpPr txBox="1"/>
          <p:nvPr/>
        </p:nvSpPr>
        <p:spPr>
          <a:xfrm>
            <a:off x="4080833" y="5206259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Share and discuss your choices and reasoning</a:t>
            </a:r>
          </a:p>
        </p:txBody>
      </p:sp>
    </p:spTree>
    <p:extLst>
      <p:ext uri="{BB962C8B-B14F-4D97-AF65-F5344CB8AC3E}">
        <p14:creationId xmlns:p14="http://schemas.microsoft.com/office/powerpoint/2010/main" val="2928886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BA02A-9CA6-0CD5-4814-714DC1369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Knowledge and skills </a:t>
            </a:r>
            <a:r>
              <a:rPr lang="en-GB" sz="4000" u="sng" dirty="0"/>
              <a:t>Vs</a:t>
            </a:r>
            <a:r>
              <a:rPr lang="en-GB" sz="4000" dirty="0"/>
              <a:t> Professional Behaviours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2DF00-0010-A7B3-5FF1-FA4F1144F8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24672"/>
            <a:ext cx="10814992" cy="1965554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Being professional does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mean perfect.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Casey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making a mistake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not necessarily unprofessional</a:t>
            </a: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Hiding the mistake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might be.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6807FA-541C-24A5-E590-936A5C669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9836" y="1422403"/>
            <a:ext cx="1520144" cy="15495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A18ABE-EE14-C5C5-A172-6F2F7C7ECAEE}"/>
              </a:ext>
            </a:extLst>
          </p:cNvPr>
          <p:cNvSpPr txBox="1"/>
          <p:nvPr/>
        </p:nvSpPr>
        <p:spPr>
          <a:xfrm>
            <a:off x="2567608" y="323598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Alex's expertise is an individual strength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Colleagues becoming reluctant to ask questions may reduce team effectiveness.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E4BF00-4A4A-85A0-891D-C8452B246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532" y="2982640"/>
            <a:ext cx="1520144" cy="15461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D75DA7-721B-AE3B-5C29-FF6B8A4712A7}"/>
              </a:ext>
            </a:extLst>
          </p:cNvPr>
          <p:cNvSpPr txBox="1"/>
          <p:nvPr/>
        </p:nvSpPr>
        <p:spPr>
          <a:xfrm>
            <a:off x="264157" y="4700331"/>
            <a:ext cx="11663686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 effectiveness is not only about how well you perform. It is also about the effect your behaviour has on other people and shared outcomes.</a:t>
            </a:r>
          </a:p>
        </p:txBody>
      </p:sp>
    </p:spTree>
    <p:extLst>
      <p:ext uri="{BB962C8B-B14F-4D97-AF65-F5344CB8AC3E}">
        <p14:creationId xmlns:p14="http://schemas.microsoft.com/office/powerpoint/2010/main" val="2284966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4">
            <a:extLst>
              <a:ext uri="{FF2B5EF4-FFF2-40B4-BE49-F238E27FC236}">
                <a16:creationId xmlns:a16="http://schemas.microsoft.com/office/drawing/2014/main" id="{8606A8A7-FFC1-AA31-7853-1BD2CAA4C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</p:spTree>
    <p:extLst>
      <p:ext uri="{BB962C8B-B14F-4D97-AF65-F5344CB8AC3E}">
        <p14:creationId xmlns:p14="http://schemas.microsoft.com/office/powerpoint/2010/main" val="3993911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21ECAB-BE5B-0A42-6724-7F3A6A9CB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3704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075F7D-F29A-8E1F-485F-A3DBA057F800}"/>
              </a:ext>
            </a:extLst>
          </p:cNvPr>
          <p:cNvSpPr/>
          <p:nvPr/>
        </p:nvSpPr>
        <p:spPr>
          <a:xfrm>
            <a:off x="223444" y="1352647"/>
            <a:ext cx="8507727" cy="1212257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workplace behaviour listed below, vote:</a:t>
            </a:r>
          </a:p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or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Unprofessional</a:t>
            </a:r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or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</p:txBody>
      </p:sp>
      <p:pic>
        <p:nvPicPr>
          <p:cNvPr id="10" name="Picture 9" descr="Business woman cheering one hand">
            <a:extLst>
              <a:ext uri="{FF2B5EF4-FFF2-40B4-BE49-F238E27FC236}">
                <a16:creationId xmlns:a16="http://schemas.microsoft.com/office/drawing/2014/main" id="{00D2BEC0-E79C-BEAE-AD30-4B2E21292F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38619" y="1117902"/>
            <a:ext cx="646533" cy="2074810"/>
          </a:xfrm>
          <a:prstGeom prst="rect">
            <a:avLst/>
          </a:prstGeom>
        </p:spPr>
      </p:pic>
      <p:pic>
        <p:nvPicPr>
          <p:cNvPr id="12" name="Picture 11" descr="Businessman cheering one hand">
            <a:extLst>
              <a:ext uri="{FF2B5EF4-FFF2-40B4-BE49-F238E27FC236}">
                <a16:creationId xmlns:a16="http://schemas.microsoft.com/office/drawing/2014/main" id="{4534B0FE-B77D-BA33-85D3-4E37D02254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813" y="1485075"/>
            <a:ext cx="745675" cy="1663691"/>
          </a:xfrm>
          <a:prstGeom prst="rect">
            <a:avLst/>
          </a:prstGeom>
        </p:spPr>
      </p:pic>
      <p:pic>
        <p:nvPicPr>
          <p:cNvPr id="14" name="Picture 13" descr="Businessman cheering one hand">
            <a:extLst>
              <a:ext uri="{FF2B5EF4-FFF2-40B4-BE49-F238E27FC236}">
                <a16:creationId xmlns:a16="http://schemas.microsoft.com/office/drawing/2014/main" id="{66DB18AA-5AFA-2984-B47C-7BD097D051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9789" y="1240350"/>
            <a:ext cx="745675" cy="1899315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0BA1EAF-AB0E-415C-7033-131E01A8D482}"/>
              </a:ext>
            </a:extLst>
          </p:cNvPr>
          <p:cNvSpPr/>
          <p:nvPr/>
        </p:nvSpPr>
        <p:spPr>
          <a:xfrm>
            <a:off x="244607" y="2780928"/>
            <a:ext cx="1133779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You complete a colleague's unfinished work because the deadline is approaching.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BB5248B-E0F7-DBA1-B84F-B2CFDBC084F3}"/>
              </a:ext>
            </a:extLst>
          </p:cNvPr>
          <p:cNvSpPr/>
          <p:nvPr/>
        </p:nvSpPr>
        <p:spPr>
          <a:xfrm>
            <a:off x="157276" y="3731149"/>
            <a:ext cx="11540464" cy="814301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Your team agrees on an approach that you believe is wrong, but everybody wants to move 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3118A77-748A-318D-1DD7-BDE7382D1167}"/>
              </a:ext>
            </a:extLst>
          </p:cNvPr>
          <p:cNvSpPr/>
          <p:nvPr/>
        </p:nvSpPr>
        <p:spPr>
          <a:xfrm>
            <a:off x="244607" y="4769086"/>
            <a:ext cx="11540464" cy="814301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You notice a colleague repeatedly making the same mistake but they haven't asked for help.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5527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4">
            <a:extLst>
              <a:ext uri="{FF2B5EF4-FFF2-40B4-BE49-F238E27FC236}">
                <a16:creationId xmlns:a16="http://schemas.microsoft.com/office/drawing/2014/main" id="{D357B63C-D501-416E-9022-7315079C3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0F26F8C6-2918-FCDC-A74F-BB6E9FD6F252}"/>
              </a:ext>
            </a:extLst>
          </p:cNvPr>
          <p:cNvSpPr/>
          <p:nvPr/>
        </p:nvSpPr>
        <p:spPr>
          <a:xfrm>
            <a:off x="2013756" y="1412776"/>
            <a:ext cx="7920880" cy="1008112"/>
          </a:xfrm>
          <a:prstGeom prst="round2Diag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was the most common answer?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E1C6BD-09E1-1AB7-8690-B93738AC2036}"/>
              </a:ext>
            </a:extLst>
          </p:cNvPr>
          <p:cNvSpPr txBox="1"/>
          <p:nvPr/>
        </p:nvSpPr>
        <p:spPr>
          <a:xfrm>
            <a:off x="479376" y="2525844"/>
            <a:ext cx="49685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interesting answer to many is: “</a:t>
            </a:r>
            <a:r>
              <a:rPr lang="en-GB" sz="2400" b="1" dirty="0"/>
              <a:t>It depends”</a:t>
            </a:r>
          </a:p>
          <a:p>
            <a:endParaRPr lang="en-GB" sz="2400" dirty="0"/>
          </a:p>
          <a:p>
            <a:r>
              <a:rPr lang="en-GB" sz="2400" dirty="0"/>
              <a:t>For example:</a:t>
            </a:r>
          </a:p>
          <a:p>
            <a:r>
              <a:rPr lang="en-GB" sz="2400" b="1" dirty="0"/>
              <a:t>Disagreeing with your manager is not inherently unprofessional.</a:t>
            </a:r>
          </a:p>
          <a:p>
            <a:endParaRPr lang="en-GB" sz="2400" dirty="0"/>
          </a:p>
          <a:p>
            <a:r>
              <a:rPr lang="en-GB" sz="2400" i="1" u="sng" dirty="0"/>
              <a:t>How</a:t>
            </a:r>
            <a:r>
              <a:rPr lang="en-GB" sz="2400" dirty="0"/>
              <a:t> you disagree can be.</a:t>
            </a:r>
          </a:p>
          <a:p>
            <a:endParaRPr lang="en-GB" dirty="0"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0731738E-DE52-7728-10E2-9C7CB039DC3C}"/>
              </a:ext>
            </a:extLst>
          </p:cNvPr>
          <p:cNvSpPr/>
          <p:nvPr/>
        </p:nvSpPr>
        <p:spPr>
          <a:xfrm>
            <a:off x="5735960" y="2677980"/>
            <a:ext cx="6350496" cy="2831543"/>
          </a:xfrm>
          <a:prstGeom prst="round1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often crucial to consider;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issue?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else is present?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there a safety/ethical concern?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certain are you?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Have you misunderstood something?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this the appropriate forum?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consequences of remaining silent?</a:t>
            </a:r>
          </a:p>
        </p:txBody>
      </p:sp>
    </p:spTree>
    <p:extLst>
      <p:ext uri="{BB962C8B-B14F-4D97-AF65-F5344CB8AC3E}">
        <p14:creationId xmlns:p14="http://schemas.microsoft.com/office/powerpoint/2010/main" val="2139857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86F2D47-1F32-589E-5FF0-2AD9BE0C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04206"/>
            <a:ext cx="10972800" cy="1143000"/>
          </a:xfrm>
        </p:spPr>
        <p:txBody>
          <a:bodyPr/>
          <a:lstStyle/>
          <a:p>
            <a:r>
              <a:rPr lang="en-GB" sz="3600" dirty="0"/>
              <a:t>From Professional Quality to Professional Impact</a:t>
            </a:r>
          </a:p>
        </p:txBody>
      </p:sp>
    </p:spTree>
    <p:extLst>
      <p:ext uri="{BB962C8B-B14F-4D97-AF65-F5344CB8AC3E}">
        <p14:creationId xmlns:p14="http://schemas.microsoft.com/office/powerpoint/2010/main" val="3789682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CB6DD-DDB1-E0CC-F4CF-8DF11B7FD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12000656" cy="1143000"/>
          </a:xfrm>
        </p:spPr>
        <p:txBody>
          <a:bodyPr/>
          <a:lstStyle/>
          <a:p>
            <a:r>
              <a:rPr lang="en-GB" sz="4000" dirty="0"/>
              <a:t>From Professional Quality to Professional Impact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4A0D1F-FF75-B34D-E98A-9CC3587665E3}"/>
              </a:ext>
            </a:extLst>
          </p:cNvPr>
          <p:cNvSpPr txBox="1"/>
          <p:nvPr/>
        </p:nvSpPr>
        <p:spPr>
          <a:xfrm>
            <a:off x="1075619" y="1844824"/>
            <a:ext cx="10040762" cy="510778"/>
          </a:xfrm>
          <a:prstGeom prst="round2Diag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words you would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colleagues to use to describe you?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79E924-8C9D-B262-7B77-254178FF0E3C}"/>
              </a:ext>
            </a:extLst>
          </p:cNvPr>
          <p:cNvSpPr/>
          <p:nvPr/>
        </p:nvSpPr>
        <p:spPr>
          <a:xfrm>
            <a:off x="2603612" y="2996952"/>
            <a:ext cx="6984776" cy="2304256"/>
          </a:xfrm>
          <a:prstGeom prst="round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130525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8D935-770D-72C8-FE4A-D7DC21C69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274638"/>
            <a:ext cx="11737304" cy="1143000"/>
          </a:xfrm>
        </p:spPr>
        <p:txBody>
          <a:bodyPr/>
          <a:lstStyle/>
          <a:p>
            <a:r>
              <a:rPr lang="en-GB" sz="4000" dirty="0"/>
              <a:t>From Professional Quality to Professional Impact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4FAD123-082C-EB0B-7601-1023CE547A3F}"/>
              </a:ext>
            </a:extLst>
          </p:cNvPr>
          <p:cNvGrpSpPr/>
          <p:nvPr/>
        </p:nvGrpSpPr>
        <p:grpSpPr>
          <a:xfrm>
            <a:off x="56906" y="1428605"/>
            <a:ext cx="6358146" cy="3769012"/>
            <a:chOff x="3747692" y="954057"/>
            <a:chExt cx="5982382" cy="5148081"/>
          </a:xfrm>
        </p:grpSpPr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E2B96B72-7E1D-935D-A186-62202403D535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11880000"/>
                <a:gd name="adj2" fmla="val 1620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Block Arc 6">
              <a:extLst>
                <a:ext uri="{FF2B5EF4-FFF2-40B4-BE49-F238E27FC236}">
                  <a16:creationId xmlns:a16="http://schemas.microsoft.com/office/drawing/2014/main" id="{85D96AE2-EC25-02C4-E709-D3F316CE0162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7560000"/>
                <a:gd name="adj2" fmla="val 1188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Block Arc 7">
              <a:extLst>
                <a:ext uri="{FF2B5EF4-FFF2-40B4-BE49-F238E27FC236}">
                  <a16:creationId xmlns:a16="http://schemas.microsoft.com/office/drawing/2014/main" id="{253151E3-E4C9-8B1C-9C3B-9283CB3B3B27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3240000"/>
                <a:gd name="adj2" fmla="val 756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Block Arc 8">
              <a:extLst>
                <a:ext uri="{FF2B5EF4-FFF2-40B4-BE49-F238E27FC236}">
                  <a16:creationId xmlns:a16="http://schemas.microsoft.com/office/drawing/2014/main" id="{C33E8639-A0B4-FD9C-12A3-F35649079ACE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20520000"/>
                <a:gd name="adj2" fmla="val 324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Block Arc 9">
              <a:extLst>
                <a:ext uri="{FF2B5EF4-FFF2-40B4-BE49-F238E27FC236}">
                  <a16:creationId xmlns:a16="http://schemas.microsoft.com/office/drawing/2014/main" id="{CF25A185-2E68-57FE-E566-7704CAA96466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16200000"/>
                <a:gd name="adj2" fmla="val 2052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43A23F1F-36D5-75B3-269E-ED795C77ED01}"/>
                </a:ext>
              </a:extLst>
            </p:cNvPr>
            <p:cNvSpPr/>
            <p:nvPr/>
          </p:nvSpPr>
          <p:spPr>
            <a:xfrm>
              <a:off x="5661820" y="2950798"/>
              <a:ext cx="1844918" cy="1844918"/>
            </a:xfrm>
            <a:custGeom>
              <a:avLst/>
              <a:gdLst>
                <a:gd name="csX0" fmla="*/ 0 w 1844918"/>
                <a:gd name="csY0" fmla="*/ 922459 h 1844918"/>
                <a:gd name="csX1" fmla="*/ 922459 w 1844918"/>
                <a:gd name="csY1" fmla="*/ 0 h 1844918"/>
                <a:gd name="csX2" fmla="*/ 1844918 w 1844918"/>
                <a:gd name="csY2" fmla="*/ 922459 h 1844918"/>
                <a:gd name="csX3" fmla="*/ 922459 w 1844918"/>
                <a:gd name="csY3" fmla="*/ 1844918 h 1844918"/>
                <a:gd name="csX4" fmla="*/ 0 w 1844918"/>
                <a:gd name="csY4" fmla="*/ 922459 h 18449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844918" h="1844918">
                  <a:moveTo>
                    <a:pt x="0" y="922459"/>
                  </a:moveTo>
                  <a:cubicBezTo>
                    <a:pt x="0" y="412999"/>
                    <a:pt x="412999" y="0"/>
                    <a:pt x="922459" y="0"/>
                  </a:cubicBezTo>
                  <a:cubicBezTo>
                    <a:pt x="1431919" y="0"/>
                    <a:pt x="1844918" y="412999"/>
                    <a:pt x="1844918" y="922459"/>
                  </a:cubicBezTo>
                  <a:cubicBezTo>
                    <a:pt x="1844918" y="1431919"/>
                    <a:pt x="1431919" y="1844918"/>
                    <a:pt x="922459" y="1844918"/>
                  </a:cubicBezTo>
                  <a:cubicBezTo>
                    <a:pt x="412999" y="1844918"/>
                    <a:pt x="0" y="1431919"/>
                    <a:pt x="0" y="92245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09552" tIns="309552" rIns="309552" bIns="309552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Which words?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285CA7A7-1F16-89FB-2101-03154D97B284}"/>
                </a:ext>
              </a:extLst>
            </p:cNvPr>
            <p:cNvSpPr/>
            <p:nvPr/>
          </p:nvSpPr>
          <p:spPr>
            <a:xfrm>
              <a:off x="5661820" y="954057"/>
              <a:ext cx="1844918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Reliable?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9A1B31A9-18C1-D504-EDD9-3E74BAC213A5}"/>
                </a:ext>
              </a:extLst>
            </p:cNvPr>
            <p:cNvSpPr/>
            <p:nvPr/>
          </p:nvSpPr>
          <p:spPr>
            <a:xfrm>
              <a:off x="3747692" y="2280259"/>
              <a:ext cx="1844918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Confident?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3B8A8646-7B43-AB91-FA29-C8A40A8482B1}"/>
                </a:ext>
              </a:extLst>
            </p:cNvPr>
            <p:cNvSpPr/>
            <p:nvPr/>
          </p:nvSpPr>
          <p:spPr>
            <a:xfrm>
              <a:off x="7838227" y="2322422"/>
              <a:ext cx="1498874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Helpful?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826F7262-FB9F-B923-C0F3-096CF1C34836}"/>
                </a:ext>
              </a:extLst>
            </p:cNvPr>
            <p:cNvSpPr/>
            <p:nvPr/>
          </p:nvSpPr>
          <p:spPr>
            <a:xfrm>
              <a:off x="3874185" y="4810696"/>
              <a:ext cx="2574590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Knowledgeable? 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A31C4310-5A92-29B4-4062-D5A724F66035}"/>
                </a:ext>
              </a:extLst>
            </p:cNvPr>
            <p:cNvSpPr/>
            <p:nvPr/>
          </p:nvSpPr>
          <p:spPr>
            <a:xfrm>
              <a:off x="7155484" y="4650718"/>
              <a:ext cx="2574590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Approachable?</a:t>
              </a:r>
            </a:p>
          </p:txBody>
        </p:sp>
      </p:grp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AD9D52D-E064-A851-6A02-12C63AF15A31}"/>
              </a:ext>
            </a:extLst>
          </p:cNvPr>
          <p:cNvSpPr/>
          <p:nvPr/>
        </p:nvSpPr>
        <p:spPr>
          <a:xfrm>
            <a:off x="6415052" y="1628800"/>
            <a:ext cx="5513596" cy="103338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words did you choose? </a:t>
            </a:r>
          </a:p>
        </p:txBody>
      </p:sp>
      <p:sp>
        <p:nvSpPr>
          <p:cNvPr id="19" name="Rectangle: Single Corner Snipped 18">
            <a:extLst>
              <a:ext uri="{FF2B5EF4-FFF2-40B4-BE49-F238E27FC236}">
                <a16:creationId xmlns:a16="http://schemas.microsoft.com/office/drawing/2014/main" id="{EBF21C67-BA1A-77AE-B000-E81F4462D850}"/>
              </a:ext>
            </a:extLst>
          </p:cNvPr>
          <p:cNvSpPr/>
          <p:nvPr/>
        </p:nvSpPr>
        <p:spPr>
          <a:xfrm>
            <a:off x="7016901" y="3116227"/>
            <a:ext cx="4937532" cy="2159182"/>
          </a:xfrm>
          <a:prstGeom prst="snip1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cannot simply decide to be "reliable".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would somebody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actually see you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doing?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548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00F08-E482-5347-AED8-70F576112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4392" y="274638"/>
            <a:ext cx="2376264" cy="114300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Professional?</a:t>
            </a:r>
          </a:p>
        </p:txBody>
      </p:sp>
      <p:pic>
        <p:nvPicPr>
          <p:cNvPr id="4" name="Online Media 3" title="Big Keith's Appraisal | The Office | BBC Studios">
            <a:hlinkClick r:id="" action="ppaction://media"/>
            <a:extLst>
              <a:ext uri="{FF2B5EF4-FFF2-40B4-BE49-F238E27FC236}">
                <a16:creationId xmlns:a16="http://schemas.microsoft.com/office/drawing/2014/main" id="{EDBF2F10-C243-5A28-A65A-22A0A230CA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77883" y="548680"/>
            <a:ext cx="8856984" cy="50042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4CF977-7D76-1986-BE9F-64B3081A72F1}"/>
              </a:ext>
            </a:extLst>
          </p:cNvPr>
          <p:cNvSpPr txBox="1"/>
          <p:nvPr/>
        </p:nvSpPr>
        <p:spPr>
          <a:xfrm>
            <a:off x="9648576" y="1711955"/>
            <a:ext cx="23520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Keith or David show any professional qualities in this short appraisal? </a:t>
            </a:r>
          </a:p>
        </p:txBody>
      </p:sp>
    </p:spTree>
    <p:extLst>
      <p:ext uri="{BB962C8B-B14F-4D97-AF65-F5344CB8AC3E}">
        <p14:creationId xmlns:p14="http://schemas.microsoft.com/office/powerpoint/2010/main" val="7948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F5D7-BEF2-C04B-B3E8-CA311CEEC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Impact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05F0BBC-A21C-9A7D-AAE2-C89CD2D2FE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721480"/>
              </p:ext>
            </p:extLst>
          </p:nvPr>
        </p:nvGraphicFramePr>
        <p:xfrm>
          <a:off x="488713" y="1508760"/>
          <a:ext cx="11214573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0863">
                  <a:extLst>
                    <a:ext uri="{9D8B030D-6E8A-4147-A177-3AD203B41FA5}">
                      <a16:colId xmlns:a16="http://schemas.microsoft.com/office/drawing/2014/main" val="2711110332"/>
                    </a:ext>
                  </a:extLst>
                </a:gridCol>
                <a:gridCol w="4452652">
                  <a:extLst>
                    <a:ext uri="{9D8B030D-6E8A-4147-A177-3AD203B41FA5}">
                      <a16:colId xmlns:a16="http://schemas.microsoft.com/office/drawing/2014/main" val="2132812770"/>
                    </a:ext>
                  </a:extLst>
                </a:gridCol>
                <a:gridCol w="4971058">
                  <a:extLst>
                    <a:ext uri="{9D8B030D-6E8A-4147-A177-3AD203B41FA5}">
                      <a16:colId xmlns:a16="http://schemas.microsoft.com/office/drawing/2014/main" val="22550705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Desired reputation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do.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on others and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2201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Communicate early about problems.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Others can plan around 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8242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Approachable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Listen constructively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Colleagues are more willing to communicate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8034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Organised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Prioritise and meet commitments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My work doesn't delay others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74261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Assertive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Raise concerns appropriately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Problems can be addressed earlier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182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Supportive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Offer appropriate help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Team capability can improve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1270929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AD681037-1029-ACFE-69EC-6D8642B08DDB}"/>
              </a:ext>
            </a:extLst>
          </p:cNvPr>
          <p:cNvSpPr/>
          <p:nvPr/>
        </p:nvSpPr>
        <p:spPr>
          <a:xfrm>
            <a:off x="2286143" y="2039629"/>
            <a:ext cx="4320480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287C25-C3CF-0DE8-B69A-A4798D4D731A}"/>
              </a:ext>
            </a:extLst>
          </p:cNvPr>
          <p:cNvSpPr/>
          <p:nvPr/>
        </p:nvSpPr>
        <p:spPr>
          <a:xfrm>
            <a:off x="2286143" y="4674721"/>
            <a:ext cx="4320479" cy="72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75F56C-F043-67A2-9BD1-7713F95DD192}"/>
              </a:ext>
            </a:extLst>
          </p:cNvPr>
          <p:cNvSpPr/>
          <p:nvPr/>
        </p:nvSpPr>
        <p:spPr>
          <a:xfrm>
            <a:off x="2286143" y="2614177"/>
            <a:ext cx="4320480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1F4760-619F-442B-4E8D-25B9C2EFFAEF}"/>
              </a:ext>
            </a:extLst>
          </p:cNvPr>
          <p:cNvSpPr/>
          <p:nvPr/>
        </p:nvSpPr>
        <p:spPr>
          <a:xfrm>
            <a:off x="2325915" y="3301354"/>
            <a:ext cx="4313913" cy="4834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DF3DB1-F9B9-1D51-4DF2-418EFBAEBC18}"/>
              </a:ext>
            </a:extLst>
          </p:cNvPr>
          <p:cNvSpPr/>
          <p:nvPr/>
        </p:nvSpPr>
        <p:spPr>
          <a:xfrm>
            <a:off x="2326797" y="3988038"/>
            <a:ext cx="4313913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7F9C7C-185B-AE77-55DF-BFE750B8A67F}"/>
              </a:ext>
            </a:extLst>
          </p:cNvPr>
          <p:cNvSpPr/>
          <p:nvPr/>
        </p:nvSpPr>
        <p:spPr>
          <a:xfrm>
            <a:off x="6816080" y="2130751"/>
            <a:ext cx="4320480" cy="3923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969324-683C-B9C1-40ED-2770C2FB85D8}"/>
              </a:ext>
            </a:extLst>
          </p:cNvPr>
          <p:cNvSpPr/>
          <p:nvPr/>
        </p:nvSpPr>
        <p:spPr>
          <a:xfrm>
            <a:off x="6816080" y="2589016"/>
            <a:ext cx="4320480" cy="5560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05F24D-E7A1-7459-9C03-3D7E0DAB1B0E}"/>
              </a:ext>
            </a:extLst>
          </p:cNvPr>
          <p:cNvSpPr/>
          <p:nvPr/>
        </p:nvSpPr>
        <p:spPr>
          <a:xfrm>
            <a:off x="6816080" y="3320934"/>
            <a:ext cx="4313913" cy="4834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6F5FB5-D46E-B74C-CF73-58C869B9CFCA}"/>
              </a:ext>
            </a:extLst>
          </p:cNvPr>
          <p:cNvSpPr/>
          <p:nvPr/>
        </p:nvSpPr>
        <p:spPr>
          <a:xfrm>
            <a:off x="6816079" y="4005429"/>
            <a:ext cx="4313913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9DBE3E-FF6A-7147-569E-09DA2CECA205}"/>
              </a:ext>
            </a:extLst>
          </p:cNvPr>
          <p:cNvSpPr/>
          <p:nvPr/>
        </p:nvSpPr>
        <p:spPr>
          <a:xfrm>
            <a:off x="6785297" y="4656064"/>
            <a:ext cx="4320479" cy="72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3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6" grpId="0" animBg="1"/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7944F-4C38-0A32-4C8C-0C6B8EE9C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Impact</a:t>
            </a:r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24167974-255F-2144-2C0B-1BC0A3EF82EF}"/>
              </a:ext>
            </a:extLst>
          </p:cNvPr>
          <p:cNvSpPr/>
          <p:nvPr/>
        </p:nvSpPr>
        <p:spPr>
          <a:xfrm>
            <a:off x="609600" y="1700808"/>
            <a:ext cx="10972800" cy="792088"/>
          </a:xfrm>
          <a:prstGeom prst="round1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professional reputation is built from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repeated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behaviours,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words you use to describe yourself.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BED66-86E1-0C94-B5A8-EBCA55C1EE2B}"/>
              </a:ext>
            </a:extLst>
          </p:cNvPr>
          <p:cNvSpPr txBox="1"/>
          <p:nvPr/>
        </p:nvSpPr>
        <p:spPr>
          <a:xfrm>
            <a:off x="479376" y="2776066"/>
            <a:ext cx="5328592" cy="2553891"/>
          </a:xfrm>
          <a:prstGeom prst="round2DiagRect">
            <a:avLst>
              <a:gd name="adj1" fmla="val 16667"/>
              <a:gd name="adj2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/>
              <a:t>Choose </a:t>
            </a:r>
            <a:r>
              <a:rPr lang="en-GB" sz="2400" u="sng" dirty="0"/>
              <a:t>five</a:t>
            </a:r>
            <a:r>
              <a:rPr lang="en-GB" sz="2400" dirty="0"/>
              <a:t> professional qualities and</a:t>
            </a:r>
            <a:r>
              <a:rPr lang="en-GB" sz="2400" u="sng" dirty="0"/>
              <a:t> for each, </a:t>
            </a:r>
            <a:r>
              <a:rPr lang="en-GB" sz="2400" dirty="0"/>
              <a:t>write: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one </a:t>
            </a:r>
            <a:r>
              <a:rPr lang="en-GB" sz="2400" dirty="0"/>
              <a:t> behaviour that will show your colleagues this quality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one</a:t>
            </a:r>
            <a:r>
              <a:rPr lang="en-GB" sz="2400" dirty="0"/>
              <a:t> impact this will have on others at work.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A042555-AD31-6A9A-76C2-66A7F1B8B00F}"/>
              </a:ext>
            </a:extLst>
          </p:cNvPr>
          <p:cNvSpPr/>
          <p:nvPr/>
        </p:nvSpPr>
        <p:spPr>
          <a:xfrm>
            <a:off x="6096000" y="2776066"/>
            <a:ext cx="5486400" cy="285161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Word 1 –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Behaviour –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Impact…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Word 2-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Behaviour –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Impact…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051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8EF903-194D-E3C7-4E06-37A0E10AE752}"/>
              </a:ext>
            </a:extLst>
          </p:cNvPr>
          <p:cNvSpPr txBox="1"/>
          <p:nvPr/>
        </p:nvSpPr>
        <p:spPr>
          <a:xfrm>
            <a:off x="1006260" y="2420888"/>
            <a:ext cx="105989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</p:spTree>
    <p:extLst>
      <p:ext uri="{BB962C8B-B14F-4D97-AF65-F5344CB8AC3E}">
        <p14:creationId xmlns:p14="http://schemas.microsoft.com/office/powerpoint/2010/main" val="2241488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A8989-067E-E39B-FF70-EF2FD8CEC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Actually Do?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314DB9-BE56-17FF-B80A-A208C32B5E28}"/>
              </a:ext>
            </a:extLst>
          </p:cNvPr>
          <p:cNvSpPr txBox="1"/>
          <p:nvPr/>
        </p:nvSpPr>
        <p:spPr>
          <a:xfrm>
            <a:off x="2999656" y="1772816"/>
            <a:ext cx="547260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9190D0-5A36-B6CF-EE9C-95114490B55E}"/>
              </a:ext>
            </a:extLst>
          </p:cNvPr>
          <p:cNvSpPr/>
          <p:nvPr/>
        </p:nvSpPr>
        <p:spPr>
          <a:xfrm>
            <a:off x="1225186" y="2651214"/>
            <a:ext cx="9741627" cy="258270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scenario, work as a group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agree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response.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minutes per scenario.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key question for every scenario is: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would you do, why, and what might happen as a result?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01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31131-D095-F227-0DA4-58DF9653C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1 – "I Don't Understand"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E291E72-7552-40CA-9DEF-60C0D0036678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It's your second week in a new role.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manager explains a task and asks: “Is everything clear?“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have already told your manager you understand and have spent two hours working on it before realising you don't..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FA449D-B23C-8CA8-F46C-65F00E1C16ED}"/>
              </a:ext>
            </a:extLst>
          </p:cNvPr>
          <p:cNvSpPr txBox="1"/>
          <p:nvPr/>
        </p:nvSpPr>
        <p:spPr>
          <a:xfrm>
            <a:off x="1343472" y="4072210"/>
            <a:ext cx="9505056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GB" sz="2400" dirty="0"/>
              <a:t>What do you do now?  Does delaying the conversation change your responsibility?  How could you protect your credibility?</a:t>
            </a:r>
          </a:p>
        </p:txBody>
      </p:sp>
    </p:spTree>
    <p:extLst>
      <p:ext uri="{BB962C8B-B14F-4D97-AF65-F5344CB8AC3E}">
        <p14:creationId xmlns:p14="http://schemas.microsoft.com/office/powerpoint/2010/main" val="19532719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64A84-1DB0-2D5E-59A7-80F825407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5959B-71B3-AEBE-6683-08E1C847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 – The Mistake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1D03F2E-4795-EAA2-FF3A-421FD20EC704}"/>
              </a:ext>
            </a:extLst>
          </p:cNvPr>
          <p:cNvSpPr/>
          <p:nvPr/>
        </p:nvSpPr>
        <p:spPr>
          <a:xfrm>
            <a:off x="609600" y="1628800"/>
            <a:ext cx="10972800" cy="187327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 send some information to a client.</a:t>
            </a:r>
          </a:p>
          <a:p>
            <a:endParaRPr lang="en-GB" sz="2400" dirty="0"/>
          </a:p>
          <a:p>
            <a:r>
              <a:rPr lang="en-GB" sz="2400" dirty="0"/>
              <a:t>Twenty minutes later, you realise you've included incorrect information.</a:t>
            </a:r>
          </a:p>
          <a:p>
            <a:r>
              <a:rPr lang="en-GB" sz="2400" dirty="0"/>
              <a:t>A colleague notices first and says: "It's probably fine. Nobody will notice."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638595-A96C-0D81-13BF-4C220D0020FF}"/>
              </a:ext>
            </a:extLst>
          </p:cNvPr>
          <p:cNvSpPr txBox="1"/>
          <p:nvPr/>
        </p:nvSpPr>
        <p:spPr>
          <a:xfrm>
            <a:off x="609600" y="3713232"/>
            <a:ext cx="11319048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responsible for deciding whether it matters?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information do you need?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consequences of action versus inaction?</a:t>
            </a:r>
          </a:p>
        </p:txBody>
      </p:sp>
    </p:spTree>
    <p:extLst>
      <p:ext uri="{BB962C8B-B14F-4D97-AF65-F5344CB8AC3E}">
        <p14:creationId xmlns:p14="http://schemas.microsoft.com/office/powerpoint/2010/main" val="846891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63633-B920-D0B7-3EF5-B7F3A2ED98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E32E7-FAF5-C9D4-1576-D56FD30D1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 – The Impossible Deadline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2BDA08-1F0F-4588-C4DA-3575B13E403A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Your manager asks: "Could you get this finished by 4pm?“</a:t>
            </a:r>
          </a:p>
          <a:p>
            <a:endParaRPr lang="en-GB" sz="2400" dirty="0"/>
          </a:p>
          <a:p>
            <a:r>
              <a:rPr lang="en-GB" sz="2400" dirty="0"/>
              <a:t>You already have another task due today and don't believe both can be completed properly. Both tasks affect other colleagues who are waiting for your work.</a:t>
            </a:r>
          </a:p>
          <a:p>
            <a:r>
              <a:rPr lang="en-GB" sz="2400" dirty="0"/>
              <a:t>Your manager looks very busy.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4DEDD5-012E-B03B-6667-F24B353A423B}"/>
              </a:ext>
            </a:extLst>
          </p:cNvPr>
          <p:cNvSpPr txBox="1"/>
          <p:nvPr/>
        </p:nvSpPr>
        <p:spPr>
          <a:xfrm>
            <a:off x="767408" y="4072210"/>
            <a:ext cx="10814991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Do you simply say yes? How could you respond professionally? Construct what you would actually say to the manager.</a:t>
            </a:r>
          </a:p>
        </p:txBody>
      </p:sp>
    </p:spTree>
    <p:extLst>
      <p:ext uri="{BB962C8B-B14F-4D97-AF65-F5344CB8AC3E}">
        <p14:creationId xmlns:p14="http://schemas.microsoft.com/office/powerpoint/2010/main" val="22266047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AE1DF-492C-0565-8070-F7D79A0FD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36186-7ACB-C855-66AA-82ACD1CA2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Scenario 4 – Everyone Else Knows Each Other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4C4F260-7CC4-7A04-748B-6F23A5055F07}"/>
              </a:ext>
            </a:extLst>
          </p:cNvPr>
          <p:cNvSpPr/>
          <p:nvPr/>
        </p:nvSpPr>
        <p:spPr>
          <a:xfrm>
            <a:off x="674711" y="1525617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You've joined an established team. Everyone appears to know one another and there are lots of conversations and jokes you don't understand.</a:t>
            </a:r>
          </a:p>
          <a:p>
            <a:endParaRPr lang="en-GB" sz="2400" dirty="0"/>
          </a:p>
          <a:p>
            <a:r>
              <a:rPr lang="en-GB" sz="2400" dirty="0"/>
              <a:t>At lunchtime, most people disappear together without inviting you. After several weeks you notice that the established team often excludes another new colleague too.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87967D-1C57-02D5-5BC9-7CD1DDE722B0}"/>
              </a:ext>
            </a:extLst>
          </p:cNvPr>
          <p:cNvSpPr txBox="1"/>
          <p:nvPr/>
        </p:nvSpPr>
        <p:spPr>
          <a:xfrm>
            <a:off x="609600" y="3865845"/>
            <a:ext cx="11103023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How could you begin building relationships?  What shouldn't you assume?</a:t>
            </a:r>
          </a:p>
          <a:p>
            <a:r>
              <a:rPr lang="en-GB" sz="2400" dirty="0"/>
              <a:t>How much responsibility lies with you versus the team? At what point might you have some responsibility for helping create a more inclusive team?</a:t>
            </a:r>
          </a:p>
        </p:txBody>
      </p:sp>
    </p:spTree>
    <p:extLst>
      <p:ext uri="{BB962C8B-B14F-4D97-AF65-F5344CB8AC3E}">
        <p14:creationId xmlns:p14="http://schemas.microsoft.com/office/powerpoint/2010/main" val="19468361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DAA96-4BEC-2186-05A4-103E1893F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DC40-F7F3-182C-7745-FEF94DA54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5 – "That's Not How We Do It"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43128FD-1EE5-21E9-981E-6362E9D16D2F}"/>
              </a:ext>
            </a:extLst>
          </p:cNvPr>
          <p:cNvSpPr/>
          <p:nvPr/>
        </p:nvSpPr>
        <p:spPr>
          <a:xfrm>
            <a:off x="609600" y="1417638"/>
            <a:ext cx="10972800" cy="222738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notice what appears to be a much easier way of completing a routine task.  When you suggest it, an experienced colleague replies: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"We've always done it this way.“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have evidence that your proposed method could save the team several hours each week.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54D083-0EFA-5BEA-A29F-E8F85183497F}"/>
              </a:ext>
            </a:extLst>
          </p:cNvPr>
          <p:cNvSpPr txBox="1"/>
          <p:nvPr/>
        </p:nvSpPr>
        <p:spPr>
          <a:xfrm>
            <a:off x="609600" y="3856186"/>
            <a:ext cx="11247040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Do you push the idea?       Drop it?       Ask questions?</a:t>
            </a:r>
          </a:p>
          <a:p>
            <a:r>
              <a:rPr lang="en-GB" sz="2400" dirty="0"/>
              <a:t>How could curiosity be more effective than telling experienced colleagues they're wrong?</a:t>
            </a:r>
          </a:p>
        </p:txBody>
      </p:sp>
    </p:spTree>
    <p:extLst>
      <p:ext uri="{BB962C8B-B14F-4D97-AF65-F5344CB8AC3E}">
        <p14:creationId xmlns:p14="http://schemas.microsoft.com/office/powerpoint/2010/main" val="12957715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1A615-9426-F877-36CB-35F2A2FEF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91FF-4EBD-56A3-50BB-D716DB24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6 – The Group Chat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DAFC031-15EE-4BCF-ADCF-0746760077A3}"/>
              </a:ext>
            </a:extLst>
          </p:cNvPr>
          <p:cNvSpPr/>
          <p:nvPr/>
        </p:nvSpPr>
        <p:spPr>
          <a:xfrm>
            <a:off x="609600" y="1454074"/>
            <a:ext cx="10972800" cy="25164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Several colleagues have a private WhatsApp/group chat.</a:t>
            </a:r>
          </a:p>
          <a:p>
            <a:r>
              <a:rPr lang="en-GB" sz="2400" dirty="0"/>
              <a:t>Someone posts an unkind joke about another member of staff.</a:t>
            </a:r>
          </a:p>
          <a:p>
            <a:endParaRPr lang="en-GB" sz="2400" dirty="0"/>
          </a:p>
          <a:p>
            <a:r>
              <a:rPr lang="en-GB" sz="2400" dirty="0"/>
              <a:t>Other people react with laughing emojis. You don't find it funny.</a:t>
            </a:r>
          </a:p>
          <a:p>
            <a:r>
              <a:rPr lang="en-GB" sz="2400" dirty="0"/>
              <a:t>A new team member privately messages you afterwards:</a:t>
            </a:r>
          </a:p>
          <a:p>
            <a:r>
              <a:rPr lang="en-GB" sz="2400" dirty="0"/>
              <a:t>"Does everyone here talk about people like this?"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5769E6-B02A-F836-4D77-F9EBCBA91924}"/>
              </a:ext>
            </a:extLst>
          </p:cNvPr>
          <p:cNvSpPr txBox="1"/>
          <p:nvPr/>
        </p:nvSpPr>
        <p:spPr>
          <a:xfrm>
            <a:off x="609600" y="4145686"/>
            <a:ext cx="11247040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GB" sz="2400" dirty="0"/>
              <a:t>Has your responsibility changed?  What effect could silence have? </a:t>
            </a:r>
          </a:p>
          <a:p>
            <a:pPr lvl="0"/>
            <a:r>
              <a:rPr lang="en-GB" sz="2400" dirty="0"/>
              <a:t>What could challenging achieve? What risks accompany challenging?</a:t>
            </a:r>
          </a:p>
        </p:txBody>
      </p:sp>
    </p:spTree>
    <p:extLst>
      <p:ext uri="{BB962C8B-B14F-4D97-AF65-F5344CB8AC3E}">
        <p14:creationId xmlns:p14="http://schemas.microsoft.com/office/powerpoint/2010/main" val="15767113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753A96-2129-D2C4-8821-01C5B26D124D}"/>
              </a:ext>
            </a:extLst>
          </p:cNvPr>
          <p:cNvSpPr txBox="1"/>
          <p:nvPr/>
        </p:nvSpPr>
        <p:spPr>
          <a:xfrm>
            <a:off x="796516" y="472742"/>
            <a:ext cx="105989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  <p:sp>
        <p:nvSpPr>
          <p:cNvPr id="5" name="Rectangle: Single Corner Rounded 4">
            <a:extLst>
              <a:ext uri="{FF2B5EF4-FFF2-40B4-BE49-F238E27FC236}">
                <a16:creationId xmlns:a16="http://schemas.microsoft.com/office/drawing/2014/main" id="{F2D4504C-8627-7104-8341-6FAF28B2C3E1}"/>
              </a:ext>
            </a:extLst>
          </p:cNvPr>
          <p:cNvSpPr/>
          <p:nvPr/>
        </p:nvSpPr>
        <p:spPr>
          <a:xfrm>
            <a:off x="823331" y="1772816"/>
            <a:ext cx="10598968" cy="2520280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responses did you come up with?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Did every group agree?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Has anyone encountered these types of scenarios in real life workplaces? </a:t>
            </a:r>
          </a:p>
        </p:txBody>
      </p:sp>
    </p:spTree>
    <p:extLst>
      <p:ext uri="{BB962C8B-B14F-4D97-AF65-F5344CB8AC3E}">
        <p14:creationId xmlns:p14="http://schemas.microsoft.com/office/powerpoint/2010/main" val="23963301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F6FF-E7AB-D724-FC19-B9D199863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Professional Commitment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01B484-7C0A-BA7B-A153-56CD588038DF}"/>
              </a:ext>
            </a:extLst>
          </p:cNvPr>
          <p:cNvSpPr txBox="1"/>
          <p:nvPr/>
        </p:nvSpPr>
        <p:spPr>
          <a:xfrm>
            <a:off x="1826644" y="3429000"/>
            <a:ext cx="8538712" cy="2145268"/>
          </a:xfrm>
          <a:prstGeom prst="wedgeRoundRectCallout">
            <a:avLst>
              <a:gd name="adj1" fmla="val -62860"/>
              <a:gd name="adj2" fmla="val -1035"/>
              <a:gd name="adj3" fmla="val 16667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One behaviour I will deliberately develop is...</a:t>
            </a:r>
          </a:p>
          <a:p>
            <a:r>
              <a:rPr lang="en-GB" sz="2400" dirty="0"/>
              <a:t>I will demonstrate this by...</a:t>
            </a:r>
          </a:p>
          <a:p>
            <a:r>
              <a:rPr lang="en-GB" sz="2400" dirty="0"/>
              <a:t>The positive impact I want this to have on other people or my work is...</a:t>
            </a:r>
          </a:p>
          <a:p>
            <a:r>
              <a:rPr lang="en-GB" sz="2400" dirty="0"/>
              <a:t>I will know I am improving when...</a:t>
            </a: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B8F7CEF5-4555-1317-55F2-322B2B9D6038}"/>
              </a:ext>
            </a:extLst>
          </p:cNvPr>
          <p:cNvSpPr/>
          <p:nvPr/>
        </p:nvSpPr>
        <p:spPr>
          <a:xfrm>
            <a:off x="335360" y="1556792"/>
            <a:ext cx="11665296" cy="1634530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final point of reflection and focus, choose a quality and behaviour that you will aim to develop in the coming term.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the following sentences as a note in a book or a voice note on your phone </a:t>
            </a:r>
          </a:p>
        </p:txBody>
      </p:sp>
    </p:spTree>
    <p:extLst>
      <p:ext uri="{BB962C8B-B14F-4D97-AF65-F5344CB8AC3E}">
        <p14:creationId xmlns:p14="http://schemas.microsoft.com/office/powerpoint/2010/main" val="30249308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CDDFE-12CD-5C82-7299-E70F5FCD8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CEFEA-48B1-6410-6DF0-FF413936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Cabinet Office (2018) Success Profiles: Civil Service Behaviours. London: UK Government.</a:t>
            </a:r>
          </a:p>
          <a:p>
            <a:r>
              <a:rPr lang="en-GB" sz="2000" dirty="0"/>
              <a:t>Holmes, L. (2001) ‘Reconsidering graduate employability: the “graduate identity” approach’, </a:t>
            </a:r>
            <a:r>
              <a:rPr lang="en-GB" sz="2000" i="1" dirty="0"/>
              <a:t>Quality in Higher Education</a:t>
            </a:r>
            <a:r>
              <a:rPr lang="en-GB" sz="2000" dirty="0"/>
              <a:t>, 7(2), pp. 111–119. doi:10.1080/13538320120060006.</a:t>
            </a:r>
          </a:p>
          <a:p>
            <a:r>
              <a:rPr lang="en-GB" sz="2000" dirty="0"/>
              <a:t>Holmes, L. (2013) ‘Competing perspectives on graduate employability: possession, position or process?’, </a:t>
            </a:r>
            <a:r>
              <a:rPr lang="en-GB" sz="2000" i="1" dirty="0"/>
              <a:t>Studies in Higher Education</a:t>
            </a:r>
            <a:r>
              <a:rPr lang="en-GB" sz="2000" dirty="0"/>
              <a:t>, 38(4), pp. 538–554. </a:t>
            </a:r>
            <a:r>
              <a:rPr lang="en-GB" sz="2000" dirty="0" err="1"/>
              <a:t>doi</a:t>
            </a:r>
            <a:r>
              <a:rPr lang="en-GB" sz="2000" dirty="0"/>
              <a:t>: 10.1080/03075079.2011.587140.</a:t>
            </a:r>
          </a:p>
          <a:p>
            <a:r>
              <a:rPr lang="en-GB" sz="2000" dirty="0"/>
              <a:t>Jackson, D. (2014) ‘Student identity development in higher education: implications for graduate attributes and work-readiness’, </a:t>
            </a:r>
            <a:r>
              <a:rPr lang="en-GB" sz="2000" i="1" dirty="0"/>
              <a:t>Educational Research</a:t>
            </a:r>
            <a:r>
              <a:rPr lang="en-GB" sz="2000" dirty="0"/>
              <a:t>, 56(1), pp. 65–89. </a:t>
            </a:r>
            <a:r>
              <a:rPr lang="en-GB" sz="2000" dirty="0" err="1"/>
              <a:t>doi</a:t>
            </a:r>
            <a:r>
              <a:rPr lang="en-GB" sz="2000" dirty="0"/>
              <a:t>: 10.1080/00131881.2013.874157.</a:t>
            </a:r>
          </a:p>
          <a:p>
            <a:r>
              <a:rPr lang="en-GB" sz="2000" dirty="0"/>
              <a:t>National Association of Colleges and Employers (NACE) (2025) </a:t>
            </a:r>
            <a:r>
              <a:rPr lang="en-GB" sz="2000" i="1" dirty="0"/>
              <a:t>Career Readiness Competencies for a Career-Ready Workforce</a:t>
            </a:r>
            <a:r>
              <a:rPr lang="en-GB" sz="2000" dirty="0"/>
              <a:t>. Bethlehem, PA: NACE.</a:t>
            </a:r>
          </a:p>
        </p:txBody>
      </p:sp>
    </p:spTree>
    <p:extLst>
      <p:ext uri="{BB962C8B-B14F-4D97-AF65-F5344CB8AC3E}">
        <p14:creationId xmlns:p14="http://schemas.microsoft.com/office/powerpoint/2010/main" val="38402272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A5FFB5-B831-5967-0C63-96A16E719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next week for: 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  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Confidence, Assertiveness &amp; Communication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01902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9460</TotalTime>
  <Words>2175</Words>
  <Application>Microsoft Office PowerPoint</Application>
  <PresentationFormat>Widescreen</PresentationFormat>
  <Paragraphs>257</Paragraphs>
  <Slides>34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Arial Rounded MT Bold</vt:lpstr>
      <vt:lpstr>Calibri</vt:lpstr>
      <vt:lpstr>Myriad Pro</vt:lpstr>
      <vt:lpstr>20140311PresentationUWTSDTemplate</vt:lpstr>
      <vt:lpstr>PowerPoint Presentation</vt:lpstr>
      <vt:lpstr>Essential skills – September 2026 Term</vt:lpstr>
      <vt:lpstr>Session Objectives </vt:lpstr>
      <vt:lpstr>PowerPoint Presentation</vt:lpstr>
      <vt:lpstr>Who Would You Trust with Responsibility?</vt:lpstr>
      <vt:lpstr>The profiles</vt:lpstr>
      <vt:lpstr>The profiles</vt:lpstr>
      <vt:lpstr>The profiles</vt:lpstr>
      <vt:lpstr>The profiles</vt:lpstr>
      <vt:lpstr>The profiles</vt:lpstr>
      <vt:lpstr>The profiles</vt:lpstr>
      <vt:lpstr>Who would you choose to join your team?</vt:lpstr>
      <vt:lpstr>Knowledge and skills Vs Professional Behaviours </vt:lpstr>
      <vt:lpstr>Professional, Unprofessional, or "It Depends"?</vt:lpstr>
      <vt:lpstr>Professional, Unprofessional, or "It Depends"?</vt:lpstr>
      <vt:lpstr>Professional, Unprofessional, or "It Depends"?</vt:lpstr>
      <vt:lpstr>From Professional Quality to Professional Impact</vt:lpstr>
      <vt:lpstr>From Professional Quality to Professional Impact</vt:lpstr>
      <vt:lpstr>From Professional Quality to Professional Impact</vt:lpstr>
      <vt:lpstr>Professional?</vt:lpstr>
      <vt:lpstr>From Quality to Impact</vt:lpstr>
      <vt:lpstr>From Quality to Impact</vt:lpstr>
      <vt:lpstr>PowerPoint Presentation</vt:lpstr>
      <vt:lpstr>What Would You Actually Do?</vt:lpstr>
      <vt:lpstr>Scenario 1 – "I Don't Understand"</vt:lpstr>
      <vt:lpstr>Scenario 2 – The Mistake</vt:lpstr>
      <vt:lpstr>Scenario 3 – The Impossible Deadline</vt:lpstr>
      <vt:lpstr>Scenario 4 – Everyone Else Knows Each Other</vt:lpstr>
      <vt:lpstr>Scenario 5 – "That's Not How We Do It"</vt:lpstr>
      <vt:lpstr>Scenario 6 – The Group Chat</vt:lpstr>
      <vt:lpstr>PowerPoint Presentation</vt:lpstr>
      <vt:lpstr>One Professional Commitment</vt:lpstr>
      <vt:lpstr>References and further reading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193</cp:revision>
  <cp:lastPrinted>2026-08-21T22:23:52Z</cp:lastPrinted>
  <dcterms:created xsi:type="dcterms:W3CDTF">2011-02-08T13:37:54Z</dcterms:created>
  <dcterms:modified xsi:type="dcterms:W3CDTF">2026-08-21T22:39:53Z</dcterms:modified>
</cp:coreProperties>
</file>