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74" r:id="rId6"/>
    <p:sldId id="260" r:id="rId7"/>
    <p:sldId id="275" r:id="rId8"/>
    <p:sldId id="261" r:id="rId9"/>
    <p:sldId id="276" r:id="rId10"/>
    <p:sldId id="262" r:id="rId11"/>
    <p:sldId id="277" r:id="rId12"/>
    <p:sldId id="263" r:id="rId13"/>
    <p:sldId id="278" r:id="rId14"/>
    <p:sldId id="279" r:id="rId15"/>
    <p:sldId id="264" r:id="rId16"/>
    <p:sldId id="265" r:id="rId17"/>
    <p:sldId id="272" r:id="rId18"/>
    <p:sldId id="273" r:id="rId19"/>
    <p:sldId id="280" r:id="rId20"/>
    <p:sldId id="281" r:id="rId21"/>
    <p:sldId id="282" r:id="rId22"/>
    <p:sldId id="283" r:id="rId23"/>
    <p:sldId id="285" r:id="rId24"/>
    <p:sldId id="284" r:id="rId25"/>
    <p:sldId id="286" r:id="rId26"/>
    <p:sldId id="287" r:id="rId27"/>
    <p:sldId id="288" r:id="rId28"/>
    <p:sldId id="266" r:id="rId29"/>
    <p:sldId id="269" r:id="rId30"/>
    <p:sldId id="270" r:id="rId31"/>
    <p:sldId id="267" r:id="rId32"/>
    <p:sldId id="268" r:id="rId33"/>
    <p:sldId id="271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-450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009AA-C5EB-9A40-BD57-41076B4B72D6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CFA66-6EC3-C148-AA9A-BC25E221F2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569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nTFjVm9sTQ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greta+garbo&amp;rlz=1C1GCEA_enGB863GB863&amp;source=lnms&amp;tbm=isch&amp;sa=X&amp;ved=2ahUKEwj60PaTt9jnAhXXQUEAHXx8AY0Q_AUoAXoECBUQAw&amp;biw=1080&amp;bih=689#imgrc=jqcQocVfm97BhM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marlene+dietrich&amp;tbm=isch&amp;ved=2ahUKEwiJ0PeUt9jnAhUTNxoKHYY3DKAQ2-cCegQIABAA&amp;oq=mar&amp;gs_l=img.1.0.0i67l7j0j0i67l2.61265.61603..65359...0.0..0.55.159.3......0....1..gws-wiz-img.oS4fPC47wt0&amp;ei=CnJKXomjE5PuaIbvsIAK&amp;bih=689&amp;biw=1080&amp;rlz=1C1GCEA_enGB863GB863#imgrc=SE9p7k5RMt9cLM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joe+dimaggio&amp;rlz=1C1GCEA_enGB863GB863&amp;source=lnms&amp;tbm=isch&amp;sa=X&amp;ved=2ahUKEwj3mPSEuNjnAhUyrHEKHc9rAyEQ_AUoAXoECBUQAw&amp;biw=1080&amp;bih=689#imgrc=6d1TetY9wZ2sBM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google.com/search?q=James+dean&amp;tbm=isch&amp;ved=2ahUKEwjT7PHNuNjnAhWE0oUKHVDJB5MQ2-cCegQIABAA&amp;oq=James+dean&amp;gs_l=img.3..0i67l8j0j0i67.73271.74731..74945...0.0..0.67.547.10......0....1..gws-wiz-img.ricI5s9yQCM&amp;ei=jnNKXtPtC4SllwTQkp-YCQ&amp;bih=689&amp;biw=1080&amp;rlz=1C1GCEA_enGB863GB863#imgrc=kygKPqZx86_NyM&amp;imgdii=mmBHv-psoouUOM" TargetMode="External"/><Relationship Id="rId4" Type="http://schemas.openxmlformats.org/officeDocument/2006/relationships/hyperlink" Target="https://www.google.com/search?q=marlon+brando&amp;tbm=isch&amp;ved=2ahUKEwilmOmquNjnAhUSwoUKHXf6DfEQ2-cCegQIABAA&amp;oq=marlon+brando&amp;gs_l=img.3..0i67l6j0l4.71338.72162..72563...0.0..0.55.548.12......0....1..gws-wiz-img.zLUIcl4_tpE&amp;ei=RHNKXqXmJ5KElwT39LeIDw&amp;bih=689&amp;biw=1080&amp;rlz=1C1GCEA_enGB863GB863#imgrc=7jtNYkdmIVbEaM&amp;imgdii=ZN879pFzkaxe9M" TargetMode="Externa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ography.com/actor/grace-kelly#&amp;gid=ci01a33b7a0a2d860e&amp;pid=grace-kelly-1-1955-color-portriat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entalfloss.com/article/578658/bette-davis-facts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Gangnam</a:t>
            </a:r>
            <a:r>
              <a:rPr lang="en-US" baseline="0" dirty="0" smtClean="0"/>
              <a:t> style had amassed 3.24 billion views by last year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1000,000,000 = 1 billion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Scissor Sisters - Kiki</a:t>
            </a:r>
          </a:p>
          <a:p>
            <a:r>
              <a:rPr lang="en-GB" dirty="0" err="1" smtClean="0"/>
              <a:t>Sia</a:t>
            </a:r>
            <a:r>
              <a:rPr lang="en-GB" dirty="0" smtClean="0"/>
              <a:t> – Cheap</a:t>
            </a:r>
            <a:r>
              <a:rPr lang="en-GB" baseline="0" dirty="0" smtClean="0"/>
              <a:t> Thrills</a:t>
            </a:r>
          </a:p>
          <a:p>
            <a:r>
              <a:rPr lang="en-GB" baseline="0" dirty="0" err="1" smtClean="0"/>
              <a:t>Stormzy</a:t>
            </a:r>
            <a:r>
              <a:rPr lang="en-GB" baseline="0" dirty="0" smtClean="0"/>
              <a:t> – Shut up</a:t>
            </a:r>
          </a:p>
          <a:p>
            <a:r>
              <a:rPr lang="en-GB" baseline="0" dirty="0" smtClean="0"/>
              <a:t>The </a:t>
            </a:r>
            <a:r>
              <a:rPr lang="en-GB" baseline="0" dirty="0" err="1" smtClean="0"/>
              <a:t>Cliks</a:t>
            </a:r>
            <a:r>
              <a:rPr lang="en-GB" baseline="0" dirty="0" smtClean="0"/>
              <a:t> - Still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607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Ariana Grande – Thank</a:t>
            </a:r>
            <a:r>
              <a:rPr lang="en-GB" baseline="0" dirty="0" smtClean="0"/>
              <a:t> U Next</a:t>
            </a:r>
          </a:p>
          <a:p>
            <a:r>
              <a:rPr lang="en-GB" baseline="0" dirty="0" smtClean="0"/>
              <a:t>Radiohead – Karma Police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623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https://www.youtube.com/watch?v=8nTFjVm9sTQ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84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Video has</a:t>
            </a:r>
            <a:r>
              <a:rPr lang="en-GB" baseline="0" dirty="0" smtClean="0"/>
              <a:t> nothing to do with the song…</a:t>
            </a:r>
          </a:p>
          <a:p>
            <a:r>
              <a:rPr lang="en-GB" baseline="0" dirty="0" err="1" smtClean="0"/>
              <a:t>Greenday</a:t>
            </a:r>
            <a:r>
              <a:rPr lang="en-GB" baseline="0" dirty="0" smtClean="0"/>
              <a:t> American Idiot</a:t>
            </a:r>
          </a:p>
          <a:p>
            <a:r>
              <a:rPr lang="en-GB" baseline="0" dirty="0" smtClean="0"/>
              <a:t>Coldplay Cry </a:t>
            </a:r>
            <a:r>
              <a:rPr lang="en-GB" baseline="0" dirty="0" err="1" smtClean="0"/>
              <a:t>Cry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Cry</a:t>
            </a:r>
            <a:r>
              <a:rPr lang="en-GB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0495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Ariana Grande Needy</a:t>
            </a:r>
          </a:p>
          <a:p>
            <a:r>
              <a:rPr lang="en-GB" dirty="0" smtClean="0"/>
              <a:t>Taylor Swift Lover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180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Bjork</a:t>
            </a:r>
            <a:r>
              <a:rPr lang="en-GB" baseline="0" dirty="0" smtClean="0"/>
              <a:t> – Hunter</a:t>
            </a:r>
          </a:p>
          <a:p>
            <a:r>
              <a:rPr lang="en-GB" baseline="0" dirty="0" smtClean="0"/>
              <a:t>Peter Gabriel – Sledgehammer</a:t>
            </a:r>
          </a:p>
          <a:p>
            <a:r>
              <a:rPr lang="en-GB" baseline="0" dirty="0" smtClean="0"/>
              <a:t>Keane- </a:t>
            </a:r>
            <a:r>
              <a:rPr lang="en-GB" baseline="0" dirty="0" err="1" smtClean="0"/>
              <a:t>Bedshaped</a:t>
            </a:r>
            <a:r>
              <a:rPr lang="en-GB" baseline="0" dirty="0" smtClean="0"/>
              <a:t> (odd compared to song)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2175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Foo Fighters – Run</a:t>
            </a:r>
          </a:p>
          <a:p>
            <a:r>
              <a:rPr lang="en-GB" dirty="0" err="1" smtClean="0"/>
              <a:t>AudioSlave</a:t>
            </a:r>
            <a:r>
              <a:rPr lang="en-GB" baseline="0" dirty="0" smtClean="0"/>
              <a:t> – </a:t>
            </a:r>
            <a:r>
              <a:rPr lang="en-GB" baseline="0" dirty="0" err="1" smtClean="0"/>
              <a:t>C</a:t>
            </a:r>
            <a:r>
              <a:rPr lang="en-GB" dirty="0" err="1" smtClean="0"/>
              <a:t>ochise</a:t>
            </a:r>
            <a:endParaRPr lang="en-GB" dirty="0" smtClean="0"/>
          </a:p>
          <a:p>
            <a:r>
              <a:rPr lang="en-GB" dirty="0" smtClean="0"/>
              <a:t>KC Ortiz</a:t>
            </a:r>
            <a:r>
              <a:rPr lang="en-GB" baseline="0" dirty="0" smtClean="0"/>
              <a:t> - </a:t>
            </a:r>
            <a:r>
              <a:rPr lang="en-GB" dirty="0" smtClean="0"/>
              <a:t>30 Dollar coat</a:t>
            </a:r>
          </a:p>
          <a:p>
            <a:r>
              <a:rPr lang="en-GB" dirty="0" smtClean="0"/>
              <a:t>Gaga – Bad Romance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2606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https://www.google.com/search?q=greta+garbo&amp;rlz=1C1GCEA_enGB863GB863&amp;source=lnms&amp;tbm=isch&amp;sa=X&amp;ved=2ahUKEwj60PaTt9jnAhXXQUEAHXx8AY0Q_AUoAXoECBUQAw&amp;biw=1080&amp;bih=689#imgrc=jqcQocVfm97BhM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588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https://www.google.com/</a:t>
            </a:r>
            <a:r>
              <a:rPr lang="en-GB" dirty="0" err="1" smtClean="0">
                <a:hlinkClick r:id="rId3"/>
              </a:rPr>
              <a:t>search?q</a:t>
            </a:r>
            <a:r>
              <a:rPr lang="en-GB" dirty="0" smtClean="0">
                <a:hlinkClick r:id="rId3"/>
              </a:rPr>
              <a:t>=</a:t>
            </a:r>
            <a:r>
              <a:rPr lang="en-GB" dirty="0" err="1" smtClean="0">
                <a:hlinkClick r:id="rId3"/>
              </a:rPr>
              <a:t>marlene+dietrich&amp;tbm</a:t>
            </a:r>
            <a:r>
              <a:rPr lang="en-GB" dirty="0" smtClean="0">
                <a:hlinkClick r:id="rId3"/>
              </a:rPr>
              <a:t>=</a:t>
            </a:r>
            <a:r>
              <a:rPr lang="en-GB" dirty="0" err="1" smtClean="0">
                <a:hlinkClick r:id="rId3"/>
              </a:rPr>
              <a:t>isch&amp;ved</a:t>
            </a:r>
            <a:r>
              <a:rPr lang="en-GB" dirty="0" smtClean="0">
                <a:hlinkClick r:id="rId3"/>
              </a:rPr>
              <a:t>=2ahUKEwiJ0PeUt9jnAhUTNxoKHYY3DKAQ2-cCegQIABAA&amp;oq=</a:t>
            </a:r>
            <a:r>
              <a:rPr lang="en-GB" dirty="0" err="1" smtClean="0">
                <a:hlinkClick r:id="rId3"/>
              </a:rPr>
              <a:t>mar&amp;gs_l</a:t>
            </a:r>
            <a:r>
              <a:rPr lang="en-GB" dirty="0" smtClean="0">
                <a:hlinkClick r:id="rId3"/>
              </a:rPr>
              <a:t>=img.1.0.0i67l7j0j0i67l2.61265.61603..65359...0.0..0.55.159.3......0....1..gws-wiz-img.oS4fPC47wt0&amp;ei=CnJKXomjE5PuaIbvsIAK&amp;bih=689&amp;biw=1080&amp;rlz=1C1GCEA_enGB863GB863#imgrc=SE9p7k5RMt9cLM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272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https://www.google.com/search?q=joe+dimaggio&amp;rlz=1C1GCEA_enGB863GB863&amp;source=lnms&amp;tbm=isch&amp;sa=X&amp;ved=2ahUKEwj3mPSEuNjnAhUyrHEKHc9rAyEQ_AUoAXoECBUQAw&amp;biw=1080&amp;bih=689#imgrc=6d1TetY9wZ2sBM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https://www.google.com/</a:t>
            </a:r>
            <a:r>
              <a:rPr lang="en-GB" dirty="0" err="1" smtClean="0">
                <a:hlinkClick r:id="rId4"/>
              </a:rPr>
              <a:t>search?q</a:t>
            </a:r>
            <a:r>
              <a:rPr lang="en-GB" dirty="0" smtClean="0">
                <a:hlinkClick r:id="rId4"/>
              </a:rPr>
              <a:t>=</a:t>
            </a:r>
            <a:r>
              <a:rPr lang="en-GB" dirty="0" err="1" smtClean="0">
                <a:hlinkClick r:id="rId4"/>
              </a:rPr>
              <a:t>marlon+brando&amp;tbm</a:t>
            </a:r>
            <a:r>
              <a:rPr lang="en-GB" dirty="0" smtClean="0">
                <a:hlinkClick r:id="rId4"/>
              </a:rPr>
              <a:t>=</a:t>
            </a:r>
            <a:r>
              <a:rPr lang="en-GB" dirty="0" err="1" smtClean="0">
                <a:hlinkClick r:id="rId4"/>
              </a:rPr>
              <a:t>isch&amp;ved</a:t>
            </a:r>
            <a:r>
              <a:rPr lang="en-GB" dirty="0" smtClean="0">
                <a:hlinkClick r:id="rId4"/>
              </a:rPr>
              <a:t>=2ahUKEwilmOmquNjnAhUSwoUKHXf6DfEQ2-cCegQIABAA&amp;oq=</a:t>
            </a:r>
            <a:r>
              <a:rPr lang="en-GB" dirty="0" err="1" smtClean="0">
                <a:hlinkClick r:id="rId4"/>
              </a:rPr>
              <a:t>marlon+brando&amp;gs_l</a:t>
            </a:r>
            <a:r>
              <a:rPr lang="en-GB" dirty="0" smtClean="0">
                <a:hlinkClick r:id="rId4"/>
              </a:rPr>
              <a:t>=img.3..0i67l6j0l4.71338.72162..72563...0.0..0.55.548.12......0....1..gws-wiz-img.zLUIcl4_tpE&amp;ei=RHNKXqXmJ5KElwT39LeIDw&amp;bih=689&amp;biw=1080&amp;rlz=1C1GCEA_enGB863GB863#imgrc=7jtNYkdmIVbEaM&amp;imgdii=ZN879pFzkaxe9M</a:t>
            </a:r>
            <a:endParaRPr lang="en-GB" dirty="0" smtClean="0"/>
          </a:p>
          <a:p>
            <a:r>
              <a:rPr lang="en-GB" dirty="0" smtClean="0">
                <a:hlinkClick r:id="rId5"/>
              </a:rPr>
              <a:t>https://www.google.com/</a:t>
            </a:r>
            <a:r>
              <a:rPr lang="en-GB" dirty="0" err="1" smtClean="0">
                <a:hlinkClick r:id="rId5"/>
              </a:rPr>
              <a:t>search?q</a:t>
            </a:r>
            <a:r>
              <a:rPr lang="en-GB" dirty="0" smtClean="0">
                <a:hlinkClick r:id="rId5"/>
              </a:rPr>
              <a:t>=</a:t>
            </a:r>
            <a:r>
              <a:rPr lang="en-GB" dirty="0" err="1" smtClean="0">
                <a:hlinkClick r:id="rId5"/>
              </a:rPr>
              <a:t>James+dean&amp;tbm</a:t>
            </a:r>
            <a:r>
              <a:rPr lang="en-GB" dirty="0" smtClean="0">
                <a:hlinkClick r:id="rId5"/>
              </a:rPr>
              <a:t>=</a:t>
            </a:r>
            <a:r>
              <a:rPr lang="en-GB" dirty="0" err="1" smtClean="0">
                <a:hlinkClick r:id="rId5"/>
              </a:rPr>
              <a:t>isch&amp;ved</a:t>
            </a:r>
            <a:r>
              <a:rPr lang="en-GB" dirty="0" smtClean="0">
                <a:hlinkClick r:id="rId5"/>
              </a:rPr>
              <a:t>=2ahUKEwjT7PHNuNjnAhWE0oUKHVDJB5MQ2-cCegQIABAA&amp;oq=</a:t>
            </a:r>
            <a:r>
              <a:rPr lang="en-GB" dirty="0" err="1" smtClean="0">
                <a:hlinkClick r:id="rId5"/>
              </a:rPr>
              <a:t>James+dean&amp;gs_l</a:t>
            </a:r>
            <a:r>
              <a:rPr lang="en-GB" dirty="0" smtClean="0">
                <a:hlinkClick r:id="rId5"/>
              </a:rPr>
              <a:t>=img.3..0i67l8j0j0i67.73271.74731..74945...0.0..0.67.547.10......0....1..gws-wiz-img.ricI5s9yQCM&amp;ei=jnNKXtPtC4SllwTQkp-YCQ&amp;bih=689&amp;biw=1080&amp;rlz=1C1GCEA_enGB863GB863#imgrc=kygKPqZx86_NyM&amp;imgdii=</a:t>
            </a:r>
            <a:r>
              <a:rPr lang="en-GB" dirty="0" err="1" smtClean="0">
                <a:hlinkClick r:id="rId5"/>
              </a:rPr>
              <a:t>mmBHv-psoouUOM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4685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https://www.biography.com/actor/grace-kelly#&amp;gid=ci01a33b7a0a2d860e&amp;pid=grace-kelly-1-1955-color-portriat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7364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https://www.mentalfloss.com/article/578658/bette-davis-facts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5116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Laura </a:t>
            </a:r>
            <a:r>
              <a:rPr lang="en-US" dirty="0" err="1" smtClean="0"/>
              <a:t>Mulvey</a:t>
            </a:r>
            <a:r>
              <a:rPr lang="en-US" dirty="0" smtClean="0"/>
              <a:t> 1975 essay Visual Pleasure and Narrative Cinema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CFA66-6EC3-C148-AA9A-BC25E221F2D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644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714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34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78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063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878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099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289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942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450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4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765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CA640-3596-F14C-8554-5C07D27215B1}" type="datetimeFigureOut">
              <a:rPr lang="en-US" smtClean="0"/>
              <a:t>2/17/2020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8DB79-A8FC-F14C-97EF-DDBDC110CA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852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A9-TQE3lTM&amp;feature=youtu.be&amp;eml=2020February14%2F4912994%2F6223346&amp;etsubid=82372549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jwVfIxN2i0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hyperlink" Target="https://www.youtube.com/watch?v=cvUAzpn48xA" TargetMode="Externa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ifwc5xgI3QM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uJQSAiODqI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rillist.com/entertainment/nation/most-viewed-youtube-videos-musi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Music Video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Digital Arts in </a:t>
            </a:r>
            <a:r>
              <a:rPr lang="en-US" dirty="0" smtClean="0"/>
              <a:t>Performance</a:t>
            </a:r>
          </a:p>
          <a:p>
            <a:endParaRPr lang="en-US" dirty="0"/>
          </a:p>
          <a:p>
            <a:r>
              <a:rPr lang="en-GB" dirty="0">
                <a:hlinkClick r:id="rId2"/>
              </a:rPr>
              <a:t>https://www.youtube.com/watch?v=lA9-TQE3lTM&amp;feature=youtu.be&amp;eml=2020February14%2F4912994%2F6223346&amp;etsubid=82372549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857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music video?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way of reaching a larger audience.</a:t>
            </a:r>
            <a:endParaRPr lang="en-US" dirty="0"/>
          </a:p>
        </p:txBody>
      </p:sp>
      <p:pic>
        <p:nvPicPr>
          <p:cNvPr id="4" name="Picture 3" descr="Screen Shot 2020-02-16 at 14.51.22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9" t="8001" r="12500" b="16944"/>
          <a:stretch/>
        </p:blipFill>
        <p:spPr>
          <a:xfrm>
            <a:off x="698499" y="2298700"/>
            <a:ext cx="7699375" cy="428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8794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music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Narrative</a:t>
            </a:r>
          </a:p>
          <a:p>
            <a:r>
              <a:rPr lang="en-US" dirty="0" smtClean="0"/>
              <a:t>Concept</a:t>
            </a:r>
          </a:p>
          <a:p>
            <a:r>
              <a:rPr lang="en-US" dirty="0" smtClean="0"/>
              <a:t>Lyric</a:t>
            </a:r>
          </a:p>
          <a:p>
            <a:r>
              <a:rPr lang="en-US" dirty="0" smtClean="0"/>
              <a:t>Animated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4986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 Music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Shots of the artist playing and singing the song.</a:t>
            </a:r>
          </a:p>
          <a:p>
            <a:r>
              <a:rPr lang="en-US" dirty="0" smtClean="0"/>
              <a:t>Adds credibility to the artist / video</a:t>
            </a:r>
          </a:p>
          <a:p>
            <a:r>
              <a:rPr lang="en-US" dirty="0" smtClean="0"/>
              <a:t>Can be interesting </a:t>
            </a:r>
            <a:r>
              <a:rPr lang="mr-IN" dirty="0" smtClean="0"/>
              <a:t>–</a:t>
            </a:r>
            <a:r>
              <a:rPr lang="en-US" dirty="0" smtClean="0"/>
              <a:t> where are they singing? Does it change the context of the song?</a:t>
            </a:r>
          </a:p>
          <a:p>
            <a:r>
              <a:rPr lang="en-US" dirty="0" smtClean="0"/>
              <a:t>Is it a BBC Radio 1 Live Lounge (with a cover) session. </a:t>
            </a:r>
          </a:p>
          <a:p>
            <a:r>
              <a:rPr lang="en-US" dirty="0" smtClean="0"/>
              <a:t>Performance faces, connection, band style, emotion, fashion, in ‘tune’ with audience.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318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/>
              <a:t>Performance Music Video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" t="12156" r="-759" b="10726"/>
          <a:stretch/>
        </p:blipFill>
        <p:spPr>
          <a:xfrm>
            <a:off x="3264605" y="1105100"/>
            <a:ext cx="6529211" cy="28109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16034"/>
            <a:ext cx="5230161" cy="29419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5870" r="-440" b="4377"/>
          <a:stretch/>
        </p:blipFill>
        <p:spPr>
          <a:xfrm>
            <a:off x="4136294" y="3916034"/>
            <a:ext cx="5412482" cy="29419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29008"/>
            <a:ext cx="5370653" cy="302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555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Narrative Music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story that may </a:t>
            </a:r>
            <a:r>
              <a:rPr lang="mr-IN" dirty="0" smtClean="0"/>
              <a:t>–</a:t>
            </a:r>
            <a:r>
              <a:rPr lang="en-US" dirty="0" smtClean="0"/>
              <a:t> or may not - be linked to the lyrics.</a:t>
            </a:r>
          </a:p>
          <a:p>
            <a:r>
              <a:rPr lang="en-US" dirty="0" smtClean="0"/>
              <a:t>Basic narrative structure (beginning </a:t>
            </a:r>
            <a:r>
              <a:rPr lang="mr-IN" dirty="0" smtClean="0"/>
              <a:t>–</a:t>
            </a:r>
            <a:r>
              <a:rPr lang="en-US" dirty="0" smtClean="0"/>
              <a:t> middle </a:t>
            </a:r>
            <a:r>
              <a:rPr lang="mr-IN" dirty="0" smtClean="0"/>
              <a:t>–</a:t>
            </a:r>
            <a:r>
              <a:rPr lang="en-US" dirty="0" smtClean="0"/>
              <a:t> end) but can be literal or abstract.</a:t>
            </a:r>
          </a:p>
          <a:p>
            <a:r>
              <a:rPr lang="en-US" dirty="0" smtClean="0"/>
              <a:t>Can feature the artist </a:t>
            </a:r>
          </a:p>
          <a:p>
            <a:r>
              <a:rPr lang="en-US" dirty="0" smtClean="0"/>
              <a:t>May not feature the artist </a:t>
            </a:r>
            <a:r>
              <a:rPr lang="en-US" dirty="0" smtClean="0"/>
              <a:t>(Mark </a:t>
            </a:r>
            <a:r>
              <a:rPr lang="en-US" dirty="0" err="1" smtClean="0"/>
              <a:t>Ronson</a:t>
            </a:r>
            <a:r>
              <a:rPr lang="en-US" dirty="0" smtClean="0"/>
              <a:t>/ Amy Winehouse -Valerie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482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Narrative Music Video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" t="9292" r="-650" b="8398"/>
          <a:stretch/>
        </p:blipFill>
        <p:spPr>
          <a:xfrm>
            <a:off x="-379085" y="2188197"/>
            <a:ext cx="5836356" cy="26847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4789" b="6573"/>
          <a:stretch/>
        </p:blipFill>
        <p:spPr>
          <a:xfrm>
            <a:off x="1861890" y="4321517"/>
            <a:ext cx="5864150" cy="2923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-851" t="5900" r="12553" b="5674"/>
          <a:stretch/>
        </p:blipFill>
        <p:spPr>
          <a:xfrm>
            <a:off x="4620986" y="1158507"/>
            <a:ext cx="4803494" cy="2705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445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 Music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 interpretation of a song with no particular narrative. </a:t>
            </a:r>
          </a:p>
          <a:p>
            <a:r>
              <a:rPr lang="en-US" dirty="0" smtClean="0"/>
              <a:t>Maybe the performer or style is enough of a ‘sign’ for the audience.</a:t>
            </a:r>
          </a:p>
          <a:p>
            <a:r>
              <a:rPr lang="en-US" dirty="0" smtClean="0"/>
              <a:t>Maybe the director’s style is the concept (</a:t>
            </a:r>
            <a:r>
              <a:rPr lang="en-US" dirty="0" err="1" smtClean="0"/>
              <a:t>Jonze</a:t>
            </a:r>
            <a:r>
              <a:rPr lang="en-US" dirty="0" smtClean="0"/>
              <a:t>, </a:t>
            </a:r>
            <a:r>
              <a:rPr lang="en-US" dirty="0" err="1" smtClean="0"/>
              <a:t>Cunnigham</a:t>
            </a:r>
            <a:r>
              <a:rPr lang="en-US" dirty="0" smtClean="0"/>
              <a:t>, )</a:t>
            </a:r>
          </a:p>
          <a:p>
            <a:r>
              <a:rPr lang="en-US" dirty="0" smtClean="0"/>
              <a:t>Maybe the video has no video (Radiohead, House of </a:t>
            </a:r>
            <a:r>
              <a:rPr lang="en-US" dirty="0" smtClean="0"/>
              <a:t>Cards, </a:t>
            </a:r>
            <a:r>
              <a:rPr lang="en-US" dirty="0" smtClean="0"/>
              <a:t>sonar)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722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8121"/>
            <a:ext cx="8229600" cy="1143000"/>
          </a:xfrm>
        </p:spPr>
        <p:txBody>
          <a:bodyPr/>
          <a:lstStyle/>
          <a:p>
            <a:r>
              <a:rPr lang="en-US" dirty="0"/>
              <a:t>Concept Music Video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6760" r="3672" b="2093"/>
          <a:stretch/>
        </p:blipFill>
        <p:spPr>
          <a:xfrm>
            <a:off x="0" y="1219201"/>
            <a:ext cx="5853911" cy="31157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-5412" t="4654" r="33759" b="6985"/>
          <a:stretch/>
        </p:blipFill>
        <p:spPr>
          <a:xfrm>
            <a:off x="5363476" y="1219201"/>
            <a:ext cx="4055400" cy="28130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739" t="5783" r="521" b="7250"/>
          <a:stretch/>
        </p:blipFill>
        <p:spPr>
          <a:xfrm>
            <a:off x="1486733" y="3958715"/>
            <a:ext cx="6103889" cy="308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337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Lyric Music Video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be front-runners for video releases.</a:t>
            </a:r>
          </a:p>
          <a:p>
            <a:r>
              <a:rPr lang="en-US" dirty="0" smtClean="0"/>
              <a:t>Videos that show the song’s lyrics.</a:t>
            </a:r>
          </a:p>
          <a:p>
            <a:r>
              <a:rPr lang="en-US" dirty="0" smtClean="0"/>
              <a:t>Not always basic and boring </a:t>
            </a:r>
            <a:r>
              <a:rPr lang="mr-IN" dirty="0" smtClean="0"/>
              <a:t>–</a:t>
            </a:r>
            <a:r>
              <a:rPr lang="en-US" dirty="0" smtClean="0"/>
              <a:t> often artistic, well filmed and innovative</a:t>
            </a:r>
            <a:r>
              <a:rPr lang="en-US" dirty="0" smtClean="0"/>
              <a:t>.</a:t>
            </a:r>
          </a:p>
          <a:p>
            <a:r>
              <a:rPr lang="en-US" dirty="0" smtClean="0"/>
              <a:t>Creates excitement for upcoming releases in a more digital and sharing era.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22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Lyric Music Video</a:t>
            </a:r>
            <a:endParaRPr lang="en-GB" dirty="0"/>
          </a:p>
        </p:txBody>
      </p:sp>
      <p:pic>
        <p:nvPicPr>
          <p:cNvPr id="4" name="Content Placeholder 3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1268854"/>
            <a:ext cx="6427611" cy="3615531"/>
          </a:xfrm>
          <a:prstGeom prst="rect">
            <a:avLst/>
          </a:prstGeom>
        </p:spPr>
      </p:pic>
      <p:pic>
        <p:nvPicPr>
          <p:cNvPr id="5" name="Picture 4">
            <a:hlinkClick r:id="rId5"/>
          </p:cNvPr>
          <p:cNvPicPr>
            <a:picLocks noChangeAspect="1"/>
          </p:cNvPicPr>
          <p:nvPr/>
        </p:nvPicPr>
        <p:blipFill rotWithShape="1">
          <a:blip r:embed="rId6"/>
          <a:srcRect t="7600" r="1760" b="9895"/>
          <a:stretch/>
        </p:blipFill>
        <p:spPr>
          <a:xfrm>
            <a:off x="3432810" y="3781779"/>
            <a:ext cx="5711190" cy="307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317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Animated Music Video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many categories of animation.</a:t>
            </a:r>
          </a:p>
          <a:p>
            <a:r>
              <a:rPr lang="en-US" dirty="0" smtClean="0"/>
              <a:t>Creative, interesting and often blended with reality.  </a:t>
            </a:r>
          </a:p>
          <a:p>
            <a:r>
              <a:rPr lang="en-US" dirty="0" smtClean="0"/>
              <a:t>Room for extensive and imaginative narratives. </a:t>
            </a:r>
          </a:p>
          <a:p>
            <a:r>
              <a:rPr lang="en-US" dirty="0" smtClean="0"/>
              <a:t>Maybe it helps a posthumous video make sense.</a:t>
            </a:r>
          </a:p>
          <a:p>
            <a:r>
              <a:rPr lang="en-US" dirty="0" smtClean="0"/>
              <a:t>Think Christmas</a:t>
            </a:r>
            <a:r>
              <a:rPr lang="mr-IN" dirty="0" smtClean="0"/>
              <a:t>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3235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Animated Music Video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31" r="2582" b="4632"/>
          <a:stretch/>
        </p:blipFill>
        <p:spPr>
          <a:xfrm>
            <a:off x="4320161" y="-99730"/>
            <a:ext cx="5339645" cy="3034735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578" b="2929"/>
          <a:stretch/>
        </p:blipFill>
        <p:spPr>
          <a:xfrm>
            <a:off x="-515806" y="1178376"/>
            <a:ext cx="5705122" cy="30323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9968" t="4595" b="11740"/>
          <a:stretch/>
        </p:blipFill>
        <p:spPr>
          <a:xfrm>
            <a:off x="3081867" y="3785115"/>
            <a:ext cx="6062133" cy="316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8047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959" t="9693" r="17985" b="6519"/>
          <a:stretch/>
        </p:blipFill>
        <p:spPr>
          <a:xfrm>
            <a:off x="-187286" y="1311007"/>
            <a:ext cx="11286086" cy="681460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6822" r="11939" b="6851"/>
          <a:stretch/>
        </p:blipFill>
        <p:spPr>
          <a:xfrm>
            <a:off x="-187286" y="2917651"/>
            <a:ext cx="4921956" cy="27140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4226" t="5907" r="9713" b="6715"/>
          <a:stretch/>
        </p:blipFill>
        <p:spPr>
          <a:xfrm>
            <a:off x="4303889" y="0"/>
            <a:ext cx="5000978" cy="2856089"/>
          </a:xfrm>
          <a:prstGeom prst="rect">
            <a:avLst/>
          </a:prstGeom>
        </p:spPr>
      </p:pic>
      <p:pic>
        <p:nvPicPr>
          <p:cNvPr id="4" name="Content Placeholder 3">
            <a:hlinkClick r:id="rId6"/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7"/>
          <a:srcRect t="8293" r="615" b="9396"/>
          <a:stretch/>
        </p:blipFill>
        <p:spPr>
          <a:xfrm>
            <a:off x="-191911" y="-61562"/>
            <a:ext cx="5113867" cy="27451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2439" y="4156669"/>
            <a:ext cx="5062428" cy="28476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9"/>
          <a:srcRect l="24964" t="15210" r="21772" b="21611"/>
          <a:stretch/>
        </p:blipFill>
        <p:spPr>
          <a:xfrm>
            <a:off x="-191911" y="5733804"/>
            <a:ext cx="3104174" cy="2071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5206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Golden Filter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Lyrics:</a:t>
            </a:r>
          </a:p>
          <a:p>
            <a:endParaRPr lang="en-GB" dirty="0" smtClean="0"/>
          </a:p>
          <a:p>
            <a:r>
              <a:rPr lang="en-GB" dirty="0" smtClean="0"/>
              <a:t>Ice </a:t>
            </a:r>
            <a:r>
              <a:rPr lang="en-GB" dirty="0"/>
              <a:t>cream, chocolate, coffee, sugar, ice cream, chocolate</a:t>
            </a:r>
            <a:br>
              <a:rPr lang="en-GB" dirty="0"/>
            </a:br>
            <a:r>
              <a:rPr lang="en-GB" dirty="0"/>
              <a:t>These are a few of my favourite things</a:t>
            </a:r>
            <a:br>
              <a:rPr lang="en-GB" dirty="0"/>
            </a:br>
            <a:r>
              <a:rPr lang="en-GB" dirty="0"/>
              <a:t>Candy, lollies, kitties, bunnies, knee highs, stockings</a:t>
            </a:r>
            <a:br>
              <a:rPr lang="en-GB" dirty="0"/>
            </a:br>
            <a:r>
              <a:rPr lang="en-GB" dirty="0"/>
              <a:t>These are a few of my favourite things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087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Ideas</a:t>
            </a:r>
            <a:r>
              <a:rPr lang="mr-IN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 you think that you can create a visually interesting video that fits into the narrative or conceptual categories?</a:t>
            </a:r>
          </a:p>
          <a:p>
            <a:endParaRPr lang="en-US" dirty="0"/>
          </a:p>
          <a:p>
            <a:r>
              <a:rPr lang="en-US" dirty="0" smtClean="0"/>
              <a:t>What are your ideas?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95861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it really that easy?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Have you ever been affected by a music video?</a:t>
            </a:r>
          </a:p>
          <a:p>
            <a:endParaRPr lang="en-US" dirty="0"/>
          </a:p>
          <a:p>
            <a:r>
              <a:rPr lang="en-US" dirty="0" smtClean="0"/>
              <a:t>Pink Floyd’s Another Brick in the Wall </a:t>
            </a:r>
          </a:p>
          <a:p>
            <a:r>
              <a:rPr lang="en-US" sz="2000" dirty="0" smtClean="0"/>
              <a:t>(</a:t>
            </a:r>
            <a:r>
              <a:rPr lang="en-GB" sz="2000" dirty="0"/>
              <a:t>We don't need no education</a:t>
            </a:r>
            <a:br>
              <a:rPr lang="en-GB" sz="2000" dirty="0"/>
            </a:br>
            <a:r>
              <a:rPr lang="en-GB" sz="2000" dirty="0"/>
              <a:t>We don't need no thought control</a:t>
            </a:r>
            <a:br>
              <a:rPr lang="en-GB" sz="2000" dirty="0"/>
            </a:br>
            <a:r>
              <a:rPr lang="en-GB" sz="2000" dirty="0"/>
              <a:t>No dark sarcasm in the classroom</a:t>
            </a:r>
            <a:br>
              <a:rPr lang="en-GB" sz="2000" dirty="0"/>
            </a:br>
            <a:r>
              <a:rPr lang="en-GB" sz="2000" dirty="0"/>
              <a:t>Teachers leave them kids </a:t>
            </a:r>
            <a:r>
              <a:rPr lang="en-GB" sz="2000" dirty="0" smtClean="0"/>
              <a:t>alone)</a:t>
            </a:r>
            <a:endParaRPr lang="en-GB" sz="2000" dirty="0"/>
          </a:p>
          <a:p>
            <a:endParaRPr lang="en-US" dirty="0" smtClean="0"/>
          </a:p>
          <a:p>
            <a:r>
              <a:rPr lang="en-US" dirty="0" smtClean="0"/>
              <a:t>Vogue : </a:t>
            </a:r>
            <a:r>
              <a:rPr lang="en-GB" sz="2200" dirty="0">
                <a:hlinkClick r:id="rId2"/>
              </a:rPr>
              <a:t>https://www.youtube.com/watch?v=GuJQSAiODqI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042054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7201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Madonna - Vogue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549747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GB" dirty="0"/>
              <a:t>Greta </a:t>
            </a:r>
            <a:r>
              <a:rPr lang="en-GB" dirty="0" err="1"/>
              <a:t>Garbo</a:t>
            </a:r>
            <a:r>
              <a:rPr lang="en-GB" dirty="0"/>
              <a:t>, and Monroe</a:t>
            </a:r>
            <a:br>
              <a:rPr lang="en-GB" dirty="0"/>
            </a:br>
            <a:r>
              <a:rPr lang="en-GB" dirty="0"/>
              <a:t>Dietrich and DiMaggio</a:t>
            </a:r>
            <a:br>
              <a:rPr lang="en-GB" dirty="0"/>
            </a:br>
            <a:r>
              <a:rPr lang="en-GB" dirty="0"/>
              <a:t>Marlon Brando, Jimmy Dean</a:t>
            </a:r>
            <a:br>
              <a:rPr lang="en-GB" dirty="0"/>
            </a:br>
            <a:r>
              <a:rPr lang="en-GB" dirty="0"/>
              <a:t>On the cover of a magazine</a:t>
            </a:r>
            <a:br>
              <a:rPr lang="en-GB" dirty="0"/>
            </a:br>
            <a:r>
              <a:rPr lang="en-GB" dirty="0"/>
              <a:t>Grace Kelly; Harlow, Jean</a:t>
            </a:r>
            <a:br>
              <a:rPr lang="en-GB" dirty="0"/>
            </a:br>
            <a:r>
              <a:rPr lang="en-GB" dirty="0"/>
              <a:t>Picture of a beauty queen</a:t>
            </a:r>
            <a:br>
              <a:rPr lang="en-GB" dirty="0"/>
            </a:br>
            <a:r>
              <a:rPr lang="en-GB" dirty="0"/>
              <a:t>Gene Kelly, Fred Astaire</a:t>
            </a:r>
            <a:br>
              <a:rPr lang="en-GB" dirty="0"/>
            </a:br>
            <a:r>
              <a:rPr lang="en-GB" dirty="0"/>
              <a:t>Ginger Rogers, dance on air</a:t>
            </a:r>
            <a:br>
              <a:rPr lang="en-GB" dirty="0"/>
            </a:br>
            <a:r>
              <a:rPr lang="en-GB" dirty="0"/>
              <a:t>They had style, they had grace</a:t>
            </a:r>
            <a:br>
              <a:rPr lang="en-GB" dirty="0"/>
            </a:br>
            <a:r>
              <a:rPr lang="en-GB" dirty="0"/>
              <a:t>Rita Hayworth gave good face</a:t>
            </a:r>
            <a:br>
              <a:rPr lang="en-GB" dirty="0"/>
            </a:br>
            <a:r>
              <a:rPr lang="en-GB" dirty="0"/>
              <a:t>Lauren, Katherine, Lana too</a:t>
            </a:r>
            <a:br>
              <a:rPr lang="en-GB" dirty="0"/>
            </a:br>
            <a:r>
              <a:rPr lang="en-GB" dirty="0"/>
              <a:t>Bette Davis, we love you</a:t>
            </a:r>
            <a:br>
              <a:rPr lang="en-GB" dirty="0"/>
            </a:br>
            <a:r>
              <a:rPr lang="en-GB" dirty="0"/>
              <a:t>Ladies with an attitude</a:t>
            </a:r>
            <a:br>
              <a:rPr lang="en-GB" dirty="0"/>
            </a:br>
            <a:r>
              <a:rPr lang="en-GB" dirty="0"/>
              <a:t>Fellows that were in the mood</a:t>
            </a:r>
            <a:br>
              <a:rPr lang="en-GB" dirty="0"/>
            </a:br>
            <a:r>
              <a:rPr lang="en-GB" dirty="0"/>
              <a:t>Don't just stand there, let's get to it</a:t>
            </a:r>
            <a:br>
              <a:rPr lang="en-GB" dirty="0"/>
            </a:br>
            <a:r>
              <a:rPr lang="en-GB" dirty="0"/>
              <a:t>Strike a pose, there's nothing to it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4837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Greta Garbo, and Monroe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4146" t="13282" r="45230" b="38330"/>
          <a:stretch/>
        </p:blipFill>
        <p:spPr>
          <a:xfrm>
            <a:off x="0" y="1417638"/>
            <a:ext cx="4109292" cy="54231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6306" t="12619" r="48485" b="64524"/>
          <a:stretch/>
        </p:blipFill>
        <p:spPr>
          <a:xfrm>
            <a:off x="4109292" y="1410600"/>
            <a:ext cx="5034708" cy="425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316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Dietrich and DiMaggio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5829" t="11536" r="47194" b="34089"/>
          <a:stretch/>
        </p:blipFill>
        <p:spPr>
          <a:xfrm>
            <a:off x="0" y="1329970"/>
            <a:ext cx="2349814" cy="42335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5857" t="13411" r="46426" b="55091"/>
          <a:stretch/>
        </p:blipFill>
        <p:spPr>
          <a:xfrm>
            <a:off x="2009554" y="3614070"/>
            <a:ext cx="3183335" cy="31833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2889" y="1571873"/>
            <a:ext cx="3942669" cy="5071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6166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22746" y="274638"/>
            <a:ext cx="8229600" cy="1143000"/>
          </a:xfrm>
        </p:spPr>
        <p:txBody>
          <a:bodyPr/>
          <a:lstStyle/>
          <a:p>
            <a:r>
              <a:rPr lang="en-GB" dirty="0"/>
              <a:t>Marlon Brando, Jimmy Dean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678" t="12018" r="44215" b="35579"/>
          <a:stretch/>
        </p:blipFill>
        <p:spPr>
          <a:xfrm>
            <a:off x="61778" y="1417638"/>
            <a:ext cx="4080271" cy="54403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36656" t="14751" r="46567" b="60162"/>
          <a:stretch/>
        </p:blipFill>
        <p:spPr>
          <a:xfrm>
            <a:off x="4142049" y="2679069"/>
            <a:ext cx="4968280" cy="4178931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34426" t="12284" r="45370" b="49055"/>
          <a:stretch/>
        </p:blipFill>
        <p:spPr>
          <a:xfrm>
            <a:off x="7230802" y="1020273"/>
            <a:ext cx="1910241" cy="205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789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Grace Kelly; Harlow, Jean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4263" t="28906" r="55888" b="38233"/>
          <a:stretch/>
        </p:blipFill>
        <p:spPr>
          <a:xfrm>
            <a:off x="-37947" y="1417638"/>
            <a:ext cx="5413936" cy="33526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4590" t="16204" r="64501" b="32383"/>
          <a:stretch/>
        </p:blipFill>
        <p:spPr>
          <a:xfrm>
            <a:off x="4858438" y="2848239"/>
            <a:ext cx="4285562" cy="4009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615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137" t="12717" r="45195" b="39679"/>
          <a:stretch/>
        </p:blipFill>
        <p:spPr>
          <a:xfrm>
            <a:off x="2985571" y="2306769"/>
            <a:ext cx="3172858" cy="45512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300" t="13227" r="47399" b="34272"/>
          <a:stretch/>
        </p:blipFill>
        <p:spPr>
          <a:xfrm>
            <a:off x="0" y="0"/>
            <a:ext cx="3073706" cy="59322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36111" t="13959" r="45681" b="45269"/>
          <a:stretch/>
        </p:blipFill>
        <p:spPr>
          <a:xfrm>
            <a:off x="5797949" y="33051"/>
            <a:ext cx="3522321" cy="443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925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Bette Davis, we love you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9207" t="21694" r="51469" b="38591"/>
          <a:stretch/>
        </p:blipFill>
        <p:spPr>
          <a:xfrm>
            <a:off x="1101687" y="1872868"/>
            <a:ext cx="6525640" cy="370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2806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Jerry Hall?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131" t="13814" r="62871" b="25332"/>
          <a:stretch/>
        </p:blipFill>
        <p:spPr>
          <a:xfrm>
            <a:off x="2082186" y="1550680"/>
            <a:ext cx="4792339" cy="49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8179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 modern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Intertextuality – an interrelationship between ‘texts’ that creates a richer, new, alternative meaning for the ‘reader’.</a:t>
            </a:r>
          </a:p>
          <a:p>
            <a:endParaRPr lang="en-GB" dirty="0"/>
          </a:p>
          <a:p>
            <a:r>
              <a:rPr lang="en-GB" dirty="0" smtClean="0"/>
              <a:t>Or when we recognise an idea, text or image as being related to one ‘thing’ and this makes the first thing more connected.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63080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Semiotics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/>
              <a:t>Icon</a:t>
            </a:r>
            <a:r>
              <a:rPr lang="en-GB" dirty="0"/>
              <a:t> - An Icon sign is a sign that resembles something, such as photographs of people. An icon can also be illustrative or diagrammatic, for example a 'no-smoking' sign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b="1" dirty="0"/>
              <a:t>Index</a:t>
            </a:r>
            <a:r>
              <a:rPr lang="en-GB" dirty="0"/>
              <a:t> - An Index </a:t>
            </a:r>
            <a:r>
              <a:rPr lang="en-GB" dirty="0" smtClean="0"/>
              <a:t>sign </a:t>
            </a:r>
            <a:r>
              <a:rPr lang="en-GB" dirty="0"/>
              <a:t>is a sign where there is a direct link between the sign and the object. The majority of traffic signs are Index signs as they represent information which relates to a location (</a:t>
            </a:r>
            <a:r>
              <a:rPr lang="en-GB" dirty="0" smtClean="0"/>
              <a:t>e.g. </a:t>
            </a:r>
            <a:r>
              <a:rPr lang="en-GB" dirty="0"/>
              <a:t>a </a:t>
            </a:r>
            <a:r>
              <a:rPr lang="en-GB" dirty="0" smtClean="0"/>
              <a:t>hump backed bridge sign)</a:t>
            </a:r>
          </a:p>
          <a:p>
            <a:endParaRPr lang="en-GB" dirty="0" smtClean="0"/>
          </a:p>
          <a:p>
            <a:r>
              <a:rPr lang="en-GB" b="1" dirty="0"/>
              <a:t>Symbols </a:t>
            </a:r>
            <a:r>
              <a:rPr lang="en-GB" b="1" dirty="0" smtClean="0"/>
              <a:t>- </a:t>
            </a:r>
            <a:r>
              <a:rPr lang="en-GB" dirty="0" smtClean="0"/>
              <a:t>A </a:t>
            </a:r>
            <a:r>
              <a:rPr lang="en-GB" dirty="0"/>
              <a:t>symbol has no logical meaning between it and the object</a:t>
            </a:r>
            <a:r>
              <a:rPr lang="en-GB" dirty="0" smtClean="0"/>
              <a:t>. Black and White corner chevrons could be an example of this. Other </a:t>
            </a:r>
            <a:r>
              <a:rPr lang="en-GB" dirty="0"/>
              <a:t>off screen symbols which may help explain the difference are flags. Flags are symbols which represent countries or organisations.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32265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representation is related to ‘visibility (that is the formation of culture through its images)’ </a:t>
            </a:r>
            <a:r>
              <a:rPr lang="en-US" sz="2000" dirty="0" smtClean="0"/>
              <a:t>(Fuery&amp;Fuery,123)</a:t>
            </a:r>
            <a:r>
              <a:rPr lang="en-US" dirty="0" smtClean="0"/>
              <a:t>, then we should consider the </a:t>
            </a:r>
            <a:r>
              <a:rPr lang="en-US" dirty="0" smtClean="0"/>
              <a:t>broadest </a:t>
            </a:r>
            <a:r>
              <a:rPr lang="en-US" dirty="0" smtClean="0"/>
              <a:t>view.</a:t>
            </a:r>
          </a:p>
          <a:p>
            <a:r>
              <a:rPr lang="en-US" dirty="0" err="1" smtClean="0"/>
              <a:t>Fuery</a:t>
            </a:r>
            <a:r>
              <a:rPr lang="en-US" dirty="0" smtClean="0"/>
              <a:t> and </a:t>
            </a:r>
            <a:r>
              <a:rPr lang="en-US" dirty="0" err="1" smtClean="0"/>
              <a:t>Fuery</a:t>
            </a:r>
            <a:r>
              <a:rPr lang="en-US" dirty="0" smtClean="0"/>
              <a:t> suggest that:</a:t>
            </a:r>
          </a:p>
          <a:p>
            <a:r>
              <a:rPr lang="en-US" dirty="0" smtClean="0"/>
              <a:t>Part of the focus is the political agenda </a:t>
            </a:r>
            <a:r>
              <a:rPr lang="mr-IN" dirty="0" smtClean="0"/>
              <a:t>–</a:t>
            </a:r>
            <a:r>
              <a:rPr lang="en-US" dirty="0" smtClean="0"/>
              <a:t> of the ways in which some things are made visible and others invisible’ </a:t>
            </a:r>
            <a:r>
              <a:rPr lang="en-US" sz="2000" dirty="0" smtClean="0"/>
              <a:t>(Fuery&amp;Fuery,123)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998222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‘The idea that we are pursuing cultures do not only make some things more visible, but they necessarily make others invisible.’ </a:t>
            </a:r>
          </a:p>
          <a:p>
            <a:endParaRPr lang="en-US" dirty="0"/>
          </a:p>
          <a:p>
            <a:r>
              <a:rPr lang="en-US" dirty="0" smtClean="0"/>
              <a:t>Genders, ‘women, different versions of masculinity, and homosexuality’ </a:t>
            </a:r>
            <a:r>
              <a:rPr lang="en-US" sz="2200" dirty="0" smtClean="0"/>
              <a:t>(Fuery&amp;Fuery,124)</a:t>
            </a:r>
            <a:r>
              <a:rPr lang="en-US" dirty="0" smtClean="0"/>
              <a:t> were linked to the representation of desires.</a:t>
            </a:r>
          </a:p>
          <a:p>
            <a:r>
              <a:rPr lang="en-US" dirty="0" smtClean="0"/>
              <a:t>Financial differences such as extreme poverty</a:t>
            </a:r>
          </a:p>
          <a:p>
            <a:r>
              <a:rPr lang="en-US" dirty="0" smtClean="0"/>
              <a:t>The ‘Other’ </a:t>
            </a:r>
            <a:r>
              <a:rPr lang="mr-IN" dirty="0" smtClean="0"/>
              <a:t>–</a:t>
            </a:r>
            <a:r>
              <a:rPr lang="en-US" dirty="0" smtClean="0"/>
              <a:t> that which deviates from the norm.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3982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Male Gaze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Women in various media </a:t>
            </a:r>
            <a:r>
              <a:rPr lang="en-GB" dirty="0"/>
              <a:t>are viewed from the </a:t>
            </a:r>
            <a:r>
              <a:rPr lang="en-GB" dirty="0" smtClean="0"/>
              <a:t>perspective of </a:t>
            </a:r>
            <a:r>
              <a:rPr lang="en-GB" dirty="0"/>
              <a:t>heterosexual </a:t>
            </a:r>
            <a:r>
              <a:rPr lang="en-GB" dirty="0" smtClean="0"/>
              <a:t>man.</a:t>
            </a:r>
          </a:p>
          <a:p>
            <a:r>
              <a:rPr lang="en-GB" dirty="0" smtClean="0"/>
              <a:t>These </a:t>
            </a:r>
            <a:r>
              <a:rPr lang="en-GB" dirty="0"/>
              <a:t>women are represented as passive objects of male </a:t>
            </a:r>
            <a:r>
              <a:rPr lang="en-GB" dirty="0" smtClean="0"/>
              <a:t>desire rather than active players in their own story. </a:t>
            </a:r>
          </a:p>
          <a:p>
            <a:r>
              <a:rPr lang="en-GB" dirty="0" smtClean="0"/>
              <a:t>Audiences view </a:t>
            </a:r>
            <a:r>
              <a:rPr lang="en-GB" dirty="0"/>
              <a:t>women from the </a:t>
            </a:r>
            <a:r>
              <a:rPr lang="en-GB" dirty="0" smtClean="0"/>
              <a:t>point </a:t>
            </a:r>
            <a:r>
              <a:rPr lang="en-GB" dirty="0"/>
              <a:t>of view of a heterosexual </a:t>
            </a:r>
            <a:r>
              <a:rPr lang="en-GB" dirty="0" smtClean="0"/>
              <a:t>male.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6455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Cultural critic Raymond Williams </a:t>
            </a:r>
            <a:r>
              <a:rPr lang="en-US" dirty="0" err="1" smtClean="0"/>
              <a:t>recognises</a:t>
            </a:r>
            <a:r>
              <a:rPr lang="en-US" dirty="0" smtClean="0"/>
              <a:t> that:</a:t>
            </a:r>
          </a:p>
          <a:p>
            <a:r>
              <a:rPr lang="en-US" dirty="0" smtClean="0"/>
              <a:t>‘What is really significant is the direction of attention to certain selected issues </a:t>
            </a:r>
            <a:r>
              <a:rPr lang="mr-IN" dirty="0" smtClean="0"/>
              <a:t>–</a:t>
            </a:r>
            <a:r>
              <a:rPr lang="en-US" dirty="0" smtClean="0"/>
              <a:t> on the one hand ‘sex’ and ‘violence’, on the other hand ‘political manipulation’ and ‘cultural degradation’ </a:t>
            </a:r>
            <a:r>
              <a:rPr lang="en-US" sz="2200" dirty="0" smtClean="0"/>
              <a:t>(Williams, 1974:119)</a:t>
            </a:r>
          </a:p>
          <a:p>
            <a:r>
              <a:rPr lang="en-US" dirty="0" smtClean="0"/>
              <a:t>‘</a:t>
            </a:r>
            <a:r>
              <a:rPr lang="mr-IN" dirty="0" smtClean="0"/>
              <a:t>…</a:t>
            </a:r>
            <a:r>
              <a:rPr lang="en-GB" dirty="0" smtClean="0"/>
              <a:t>communication technology, and specifically television, is at once an intention and an effect of a particular social order.’ </a:t>
            </a:r>
            <a:r>
              <a:rPr lang="en-US" dirty="0" smtClean="0"/>
              <a:t>political manipulation’ and ‘cultural degradation’ </a:t>
            </a:r>
            <a:r>
              <a:rPr lang="en-US" sz="2200" dirty="0" smtClean="0"/>
              <a:t>(Williams, 1974:128)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520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Money and direction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Music video can be cheap.</a:t>
            </a:r>
          </a:p>
          <a:p>
            <a:r>
              <a:rPr lang="en-US" dirty="0" smtClean="0"/>
              <a:t>They represent mini calling cards for up and coming directors.</a:t>
            </a:r>
          </a:p>
          <a:p>
            <a:r>
              <a:rPr lang="en-US" dirty="0" smtClean="0"/>
              <a:t>They can carry political messages.</a:t>
            </a:r>
          </a:p>
          <a:p>
            <a:r>
              <a:rPr lang="en-US" dirty="0" smtClean="0"/>
              <a:t>They can be produced quickly as a response to current affairs.</a:t>
            </a:r>
          </a:p>
          <a:p>
            <a:r>
              <a:rPr lang="en-US" dirty="0" smtClean="0"/>
              <a:t>They can be widely shared and consumed by large audiences.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2838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Bibliography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500" dirty="0" err="1" smtClean="0"/>
              <a:t>Fuery</a:t>
            </a:r>
            <a:r>
              <a:rPr lang="en-US" sz="2500" dirty="0" smtClean="0"/>
              <a:t>, P. &amp; </a:t>
            </a:r>
            <a:r>
              <a:rPr lang="en-US" sz="2500" dirty="0" err="1" smtClean="0"/>
              <a:t>Fuery</a:t>
            </a:r>
            <a:r>
              <a:rPr lang="en-US" sz="2500" dirty="0" smtClean="0"/>
              <a:t>, .K. (2003) </a:t>
            </a:r>
            <a:r>
              <a:rPr lang="en-US" sz="2500" i="1" dirty="0" smtClean="0"/>
              <a:t>Visual Cultures and Critical Theory</a:t>
            </a:r>
            <a:r>
              <a:rPr lang="en-US" sz="2500" dirty="0" smtClean="0"/>
              <a:t>. Arnold Press, London.</a:t>
            </a:r>
          </a:p>
          <a:p>
            <a:endParaRPr lang="en-US" sz="2500" dirty="0"/>
          </a:p>
          <a:p>
            <a:r>
              <a:rPr lang="en-US" sz="2500" dirty="0" smtClean="0"/>
              <a:t>Williams, R. (1974) Television: </a:t>
            </a:r>
            <a:r>
              <a:rPr lang="en-US" sz="2500" i="1" dirty="0" smtClean="0"/>
              <a:t>Technology and Cultural Form</a:t>
            </a:r>
            <a:r>
              <a:rPr lang="en-US" sz="2500" dirty="0" smtClean="0"/>
              <a:t>. Fontana, London.</a:t>
            </a:r>
          </a:p>
          <a:p>
            <a:endParaRPr lang="en-US" sz="2500" dirty="0"/>
          </a:p>
          <a:p>
            <a:r>
              <a:rPr lang="en-US" sz="2500" dirty="0"/>
              <a:t>	</a:t>
            </a:r>
            <a:r>
              <a:rPr lang="en-GB" sz="2500" dirty="0">
                <a:hlinkClick r:id="rId2"/>
              </a:rPr>
              <a:t>https://</a:t>
            </a:r>
            <a:r>
              <a:rPr lang="en-GB" sz="2500" dirty="0" smtClean="0">
                <a:hlinkClick r:id="rId2"/>
              </a:rPr>
              <a:t>www.thrillist.com/entertainment/nation/most-viewed-youtube-videos-music</a:t>
            </a:r>
            <a:endParaRPr lang="en-GB" sz="2500" dirty="0" smtClean="0"/>
          </a:p>
          <a:p>
            <a:r>
              <a:rPr lang="en-GB" sz="1900" dirty="0" smtClean="0"/>
              <a:t>Music images referenced under the slides. All accessed 17/02/2020</a:t>
            </a:r>
            <a:endParaRPr lang="en-GB" sz="1900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173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424</TotalTime>
  <Words>1316</Words>
  <Application>Microsoft Office PowerPoint</Application>
  <PresentationFormat>On-screen Show (4:3)</PresentationFormat>
  <Paragraphs>152</Paragraphs>
  <Slides>33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Mangal</vt:lpstr>
      <vt:lpstr>Office Theme</vt:lpstr>
      <vt:lpstr>Music Video</vt:lpstr>
      <vt:lpstr>What is a music video?</vt:lpstr>
      <vt:lpstr>Types of music video</vt:lpstr>
      <vt:lpstr>Performance Music Video</vt:lpstr>
      <vt:lpstr>Performance Music Video</vt:lpstr>
      <vt:lpstr>Narrative Music Video</vt:lpstr>
      <vt:lpstr>Narrative Music Video</vt:lpstr>
      <vt:lpstr>Concept Music Video</vt:lpstr>
      <vt:lpstr>Concept Music Video</vt:lpstr>
      <vt:lpstr>Lyric Music Video</vt:lpstr>
      <vt:lpstr>Lyric Music Video</vt:lpstr>
      <vt:lpstr>Animated Music Video </vt:lpstr>
      <vt:lpstr>Animated Music Video </vt:lpstr>
      <vt:lpstr>PowerPoint Presentation</vt:lpstr>
      <vt:lpstr>Golden Filter</vt:lpstr>
      <vt:lpstr>Ideas…</vt:lpstr>
      <vt:lpstr>Is it really that easy?</vt:lpstr>
      <vt:lpstr>Madonna - Vogue</vt:lpstr>
      <vt:lpstr>Greta Garbo, and Monroe</vt:lpstr>
      <vt:lpstr>Dietrich and DiMaggio</vt:lpstr>
      <vt:lpstr>Marlon Brando, Jimmy Dean</vt:lpstr>
      <vt:lpstr>Grace Kelly; Harlow, Jean</vt:lpstr>
      <vt:lpstr>PowerPoint Presentation</vt:lpstr>
      <vt:lpstr>Bette Davis, we love you</vt:lpstr>
      <vt:lpstr>Jerry Hall?</vt:lpstr>
      <vt:lpstr>Post modern</vt:lpstr>
      <vt:lpstr>Semiotics</vt:lpstr>
      <vt:lpstr>Representation</vt:lpstr>
      <vt:lpstr>Representation</vt:lpstr>
      <vt:lpstr>The Male Gaze</vt:lpstr>
      <vt:lpstr>Politics</vt:lpstr>
      <vt:lpstr>Money and direction</vt:lpstr>
      <vt:lpstr>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</dc:creator>
  <cp:lastModifiedBy>Jonathan Pugh</cp:lastModifiedBy>
  <cp:revision>30</cp:revision>
  <dcterms:created xsi:type="dcterms:W3CDTF">2020-02-16T14:46:19Z</dcterms:created>
  <dcterms:modified xsi:type="dcterms:W3CDTF">2020-02-17T13:00:33Z</dcterms:modified>
</cp:coreProperties>
</file>