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94" r:id="rId1"/>
  </p:sldMasterIdLst>
  <p:notesMasterIdLst>
    <p:notesMasterId r:id="rId47"/>
  </p:notesMasterIdLst>
  <p:sldIdLst>
    <p:sldId id="290" r:id="rId2"/>
    <p:sldId id="257" r:id="rId3"/>
    <p:sldId id="259" r:id="rId4"/>
    <p:sldId id="288" r:id="rId5"/>
    <p:sldId id="964" r:id="rId6"/>
    <p:sldId id="260" r:id="rId7"/>
    <p:sldId id="262" r:id="rId8"/>
    <p:sldId id="263" r:id="rId9"/>
    <p:sldId id="966" r:id="rId10"/>
    <p:sldId id="261" r:id="rId11"/>
    <p:sldId id="265" r:id="rId12"/>
    <p:sldId id="268" r:id="rId13"/>
    <p:sldId id="273" r:id="rId14"/>
    <p:sldId id="270" r:id="rId15"/>
    <p:sldId id="272" r:id="rId16"/>
    <p:sldId id="957" r:id="rId17"/>
    <p:sldId id="958" r:id="rId18"/>
    <p:sldId id="959" r:id="rId19"/>
    <p:sldId id="960" r:id="rId20"/>
    <p:sldId id="961" r:id="rId21"/>
    <p:sldId id="963" r:id="rId22"/>
    <p:sldId id="967" r:id="rId23"/>
    <p:sldId id="279" r:id="rId24"/>
    <p:sldId id="274" r:id="rId25"/>
    <p:sldId id="275" r:id="rId26"/>
    <p:sldId id="282" r:id="rId27"/>
    <p:sldId id="291" r:id="rId28"/>
    <p:sldId id="292" r:id="rId29"/>
    <p:sldId id="276" r:id="rId30"/>
    <p:sldId id="277" r:id="rId31"/>
    <p:sldId id="965" r:id="rId32"/>
    <p:sldId id="283" r:id="rId33"/>
    <p:sldId id="916" r:id="rId34"/>
    <p:sldId id="566" r:id="rId35"/>
    <p:sldId id="532" r:id="rId36"/>
    <p:sldId id="567" r:id="rId37"/>
    <p:sldId id="533" r:id="rId38"/>
    <p:sldId id="568" r:id="rId39"/>
    <p:sldId id="534" r:id="rId40"/>
    <p:sldId id="927" r:id="rId41"/>
    <p:sldId id="956" r:id="rId42"/>
    <p:sldId id="570" r:id="rId43"/>
    <p:sldId id="540" r:id="rId44"/>
    <p:sldId id="571" r:id="rId45"/>
    <p:sldId id="968" r:id="rId46"/>
  </p:sldIdLst>
  <p:sldSz cx="9144000" cy="6858000" type="screen4x3"/>
  <p:notesSz cx="6858000" cy="9144000"/>
  <p:custDataLst>
    <p:tags r:id="rId48"/>
  </p:custDataLst>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8828" autoAdjust="0"/>
    <p:restoredTop sz="87544" autoAdjust="0"/>
  </p:normalViewPr>
  <p:slideViewPr>
    <p:cSldViewPr>
      <p:cViewPr varScale="1">
        <p:scale>
          <a:sx n="101" d="100"/>
          <a:sy n="101" d="100"/>
        </p:scale>
        <p:origin x="1734" y="108"/>
      </p:cViewPr>
      <p:guideLst>
        <p:guide orient="horz" pos="2160"/>
        <p:guide pos="2880"/>
      </p:guideLst>
    </p:cSldViewPr>
  </p:slideViewPr>
  <p:outlineViewPr>
    <p:cViewPr>
      <p:scale>
        <a:sx n="33" d="100"/>
        <a:sy n="33" d="100"/>
      </p:scale>
      <p:origin x="53" y="19694"/>
    </p:cViewPr>
  </p:outlineViewPr>
  <p:notesTextViewPr>
    <p:cViewPr>
      <p:scale>
        <a:sx n="1" d="1"/>
        <a:sy n="1" d="1"/>
      </p:scale>
      <p:origin x="0" y="0"/>
    </p:cViewPr>
  </p:notesTextViewPr>
  <p:sorterViewPr>
    <p:cViewPr varScale="1">
      <p:scale>
        <a:sx n="100" d="100"/>
        <a:sy n="100" d="100"/>
      </p:scale>
      <p:origin x="0" y="-610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gs" Target="tags/tag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1A99BBEC-BC56-4A0F-860F-F044BEFDDBA1}" type="datetime1">
              <a:rPr lang="en-US" altLang="en-US"/>
              <a:pPr/>
              <a:t>9/5/2019</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047BB72A-C778-4035-8A42-6C8BCDDF10FF}" type="slidenum">
              <a:rPr lang="en-US" altLang="en-US"/>
              <a:pPr/>
              <a:t>‹#›</a:t>
            </a:fld>
            <a:endParaRPr lang="en-US" altLang="en-US" dirty="0"/>
          </a:p>
        </p:txBody>
      </p:sp>
    </p:spTree>
    <p:extLst>
      <p:ext uri="{BB962C8B-B14F-4D97-AF65-F5344CB8AC3E}">
        <p14:creationId xmlns:p14="http://schemas.microsoft.com/office/powerpoint/2010/main" val="36313750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role of vision statements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role of mission statements in strategic management.</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Discuss the process of developing a vision and mission statement.</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Discuss how clear vision and mission statements can benefit other strategic-management activities.</a:t>
            </a:r>
          </a:p>
          <a:p>
            <a:r>
              <a:rPr lang="en-US" sz="1200" b="1" i="0" u="none" strike="noStrike" kern="1200" baseline="0" dirty="0">
                <a:solidFill>
                  <a:schemeClr val="tx1"/>
                </a:solidFill>
                <a:latin typeface="+mn-lt"/>
                <a:ea typeface="MS PGothic" pitchFamily="34" charset="-128"/>
                <a:cs typeface="ＭＳ Ｐゴシック" pitchFamily="42" charset="-128"/>
              </a:rPr>
              <a:t>5. </a:t>
            </a:r>
            <a:r>
              <a:rPr lang="en-US" sz="1200" b="0" i="0" u="none" strike="noStrike" kern="1200" baseline="0" dirty="0">
                <a:solidFill>
                  <a:schemeClr val="tx1"/>
                </a:solidFill>
                <a:latin typeface="+mn-lt"/>
                <a:ea typeface="MS PGothic" pitchFamily="34" charset="-128"/>
                <a:cs typeface="ＭＳ Ｐゴシック" pitchFamily="42" charset="-128"/>
              </a:rPr>
              <a:t>Describe the characteristics of a good mission statement.</a:t>
            </a:r>
          </a:p>
          <a:p>
            <a:r>
              <a:rPr lang="en-US" sz="1200" b="1" i="0" u="none" strike="noStrike" kern="1200" baseline="0" dirty="0">
                <a:solidFill>
                  <a:schemeClr val="tx1"/>
                </a:solidFill>
                <a:latin typeface="+mn-lt"/>
                <a:ea typeface="MS PGothic" pitchFamily="34" charset="-128"/>
                <a:cs typeface="ＭＳ Ｐゴシック" pitchFamily="42" charset="-128"/>
              </a:rPr>
              <a:t>6. </a:t>
            </a:r>
            <a:r>
              <a:rPr lang="en-US" sz="1200" b="0" i="0" u="none" strike="noStrike" kern="1200" baseline="0" dirty="0">
                <a:solidFill>
                  <a:schemeClr val="tx1"/>
                </a:solidFill>
                <a:latin typeface="+mn-lt"/>
                <a:ea typeface="MS PGothic" pitchFamily="34" charset="-128"/>
                <a:cs typeface="ＭＳ Ｐゴシック" pitchFamily="42" charset="-128"/>
              </a:rPr>
              <a:t>Identify the components of mission statements.</a:t>
            </a:r>
          </a:p>
          <a:p>
            <a:r>
              <a:rPr lang="en-US" sz="1200" b="1" i="0" u="none" strike="noStrike" kern="1200" baseline="0" dirty="0">
                <a:solidFill>
                  <a:schemeClr val="tx1"/>
                </a:solidFill>
                <a:latin typeface="+mn-lt"/>
                <a:ea typeface="MS PGothic" pitchFamily="34" charset="-128"/>
                <a:cs typeface="ＭＳ Ｐゴシック" pitchFamily="42" charset="-128"/>
              </a:rPr>
              <a:t>7. </a:t>
            </a:r>
            <a:r>
              <a:rPr lang="en-US" sz="1200" b="0" i="0" u="none" strike="noStrike" kern="1200" baseline="0" dirty="0">
                <a:solidFill>
                  <a:schemeClr val="tx1"/>
                </a:solidFill>
                <a:latin typeface="+mn-lt"/>
                <a:ea typeface="MS PGothic" pitchFamily="34" charset="-128"/>
                <a:cs typeface="ＭＳ Ｐゴシック" pitchFamily="42" charset="-128"/>
              </a:rPr>
              <a:t>Evaluate mission statements of different organizations and write effective vision and mission statements.</a:t>
            </a:r>
            <a:endParaRPr lang="en-US" altLang="en-US" dirty="0"/>
          </a:p>
        </p:txBody>
      </p:sp>
      <p:sp>
        <p:nvSpPr>
          <p:cNvPr id="337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723EA03-629F-4E4F-B5A7-2CF5849B06D5}" type="slidenum">
              <a:rPr lang="en-US" altLang="en-US" sz="1200"/>
              <a:pPr eaLnBrk="1" hangingPunct="1"/>
              <a:t>2</a:t>
            </a:fld>
            <a:endParaRPr lang="en-US" altLang="en-US" sz="1200" dirty="0"/>
          </a:p>
        </p:txBody>
      </p:sp>
    </p:spTree>
    <p:extLst>
      <p:ext uri="{BB962C8B-B14F-4D97-AF65-F5344CB8AC3E}">
        <p14:creationId xmlns:p14="http://schemas.microsoft.com/office/powerpoint/2010/main" val="319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It is especially important for managers and executives in any organization to agree on the basic vision that the firm strives to achieve in the long term.</a:t>
            </a:r>
            <a:endParaRPr lang="en-US" b="0"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3</a:t>
            </a:fld>
            <a:endParaRPr lang="en-US" altLang="en-US" dirty="0"/>
          </a:p>
        </p:txBody>
      </p:sp>
    </p:spTree>
    <p:extLst>
      <p:ext uri="{BB962C8B-B14F-4D97-AF65-F5344CB8AC3E}">
        <p14:creationId xmlns:p14="http://schemas.microsoft.com/office/powerpoint/2010/main" val="415392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Many organizations have both a vision and mission statement, but the vision statement should be established first and foremost.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4</a:t>
            </a:fld>
            <a:endParaRPr lang="en-US" altLang="en-US" dirty="0"/>
          </a:p>
        </p:txBody>
      </p:sp>
    </p:spTree>
    <p:extLst>
      <p:ext uri="{BB962C8B-B14F-4D97-AF65-F5344CB8AC3E}">
        <p14:creationId xmlns:p14="http://schemas.microsoft.com/office/powerpoint/2010/main" val="1706450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Many organizations have both a vision and mission statement, but the vision statement should be established first and foremost.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5</a:t>
            </a:fld>
            <a:endParaRPr lang="en-US" altLang="en-US" dirty="0"/>
          </a:p>
        </p:txBody>
      </p:sp>
    </p:spTree>
    <p:extLst>
      <p:ext uri="{BB962C8B-B14F-4D97-AF65-F5344CB8AC3E}">
        <p14:creationId xmlns:p14="http://schemas.microsoft.com/office/powerpoint/2010/main" val="25851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2-1 provides examples of vision statements with comments from the textbook author.</a:t>
            </a:r>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6</a:t>
            </a:fld>
            <a:endParaRPr lang="en-US" altLang="en-US" dirty="0"/>
          </a:p>
        </p:txBody>
      </p:sp>
    </p:spTree>
    <p:extLst>
      <p:ext uri="{BB962C8B-B14F-4D97-AF65-F5344CB8AC3E}">
        <p14:creationId xmlns:p14="http://schemas.microsoft.com/office/powerpoint/2010/main" val="1761802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enduring statement of purpose that distinguishes one organization from other similar enterprises, the mission statement is a declaration of an organization’s “reason for being.”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7</a:t>
            </a:fld>
            <a:endParaRPr lang="en-US" altLang="en-US" dirty="0"/>
          </a:p>
        </p:txBody>
      </p:sp>
    </p:spTree>
    <p:extLst>
      <p:ext uri="{BB962C8B-B14F-4D97-AF65-F5344CB8AC3E}">
        <p14:creationId xmlns:p14="http://schemas.microsoft.com/office/powerpoint/2010/main" val="2086977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have a reason for being, even if strategists have not consciously transformed this reason into writing.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8</a:t>
            </a:fld>
            <a:endParaRPr lang="en-US" altLang="en-US" dirty="0"/>
          </a:p>
        </p:txBody>
      </p:sp>
    </p:spTree>
    <p:extLst>
      <p:ext uri="{BB962C8B-B14F-4D97-AF65-F5344CB8AC3E}">
        <p14:creationId xmlns:p14="http://schemas.microsoft.com/office/powerpoint/2010/main" val="2781855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a:t>Relationships among major components of the strategic-management process are shown in the model, which appears in all chapters with appropriate areas shaded to show the particular focus of each chapter.</a:t>
            </a:r>
          </a:p>
          <a:p>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10</a:t>
            </a:fld>
            <a:endParaRPr lang="en-US" altLang="en-US" dirty="0"/>
          </a:p>
        </p:txBody>
      </p:sp>
    </p:spTree>
    <p:extLst>
      <p:ext uri="{BB962C8B-B14F-4D97-AF65-F5344CB8AC3E}">
        <p14:creationId xmlns:p14="http://schemas.microsoft.com/office/powerpoint/2010/main" val="2351268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Clear vision and mission statements are needed before alternative strategies can be formulated and implemented. As many managers as possible should be involved in the process of developing these statements because, through involvement, people become committed to an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11</a:t>
            </a:fld>
            <a:endParaRPr lang="en-US" altLang="en-US" dirty="0"/>
          </a:p>
        </p:txBody>
      </p:sp>
    </p:spTree>
    <p:extLst>
      <p:ext uri="{BB962C8B-B14F-4D97-AF65-F5344CB8AC3E}">
        <p14:creationId xmlns:p14="http://schemas.microsoft.com/office/powerpoint/2010/main" val="4156641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King and Cleland recommend that organizations carefully develop a written mission statement in order to reap the following benefits:</a:t>
            </a:r>
          </a:p>
          <a:p>
            <a:r>
              <a:rPr lang="en-US" sz="1200" b="1" i="0" u="none" strike="noStrike" kern="1200" baseline="0" dirty="0">
                <a:solidFill>
                  <a:schemeClr val="tx1"/>
                </a:solidFill>
                <a:latin typeface="+mn-lt"/>
                <a:ea typeface="MS PGothic" pitchFamily="34" charset="-128"/>
                <a:cs typeface="ＭＳ Ｐゴシック" pitchFamily="42" charset="-128"/>
              </a:rPr>
              <a:t>1. </a:t>
            </a:r>
            <a:r>
              <a:rPr lang="en-US" sz="1200" b="0" i="0" u="none" strike="noStrike" kern="1200" baseline="0" dirty="0">
                <a:solidFill>
                  <a:schemeClr val="tx1"/>
                </a:solidFill>
                <a:latin typeface="+mn-lt"/>
                <a:ea typeface="MS PGothic" pitchFamily="34" charset="-128"/>
                <a:cs typeface="ＭＳ Ｐゴシック" pitchFamily="42" charset="-128"/>
              </a:rPr>
              <a:t>To make sure all employees/managers understand the firm’s purpose or reason for being.</a:t>
            </a:r>
          </a:p>
          <a:p>
            <a:r>
              <a:rPr lang="en-US" sz="1200" b="1" i="0" u="none" strike="noStrike" kern="1200" baseline="0" dirty="0">
                <a:solidFill>
                  <a:schemeClr val="tx1"/>
                </a:solidFill>
                <a:latin typeface="+mn-lt"/>
                <a:ea typeface="MS PGothic" pitchFamily="34" charset="-128"/>
                <a:cs typeface="ＭＳ Ｐゴシック" pitchFamily="42" charset="-128"/>
              </a:rPr>
              <a:t>2.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prioritization of key internal and external factors utilized to formulate feasible strategies.</a:t>
            </a:r>
          </a:p>
          <a:p>
            <a:r>
              <a:rPr lang="en-US" sz="1200" b="1" i="0" u="none" strike="noStrike" kern="1200" baseline="0" dirty="0">
                <a:solidFill>
                  <a:schemeClr val="tx1"/>
                </a:solidFill>
                <a:latin typeface="+mn-lt"/>
                <a:ea typeface="MS PGothic" pitchFamily="34" charset="-128"/>
                <a:cs typeface="ＭＳ Ｐゴシック" pitchFamily="42" charset="-128"/>
              </a:rPr>
              <a:t>3.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the allocation of resources.</a:t>
            </a:r>
          </a:p>
          <a:p>
            <a:r>
              <a:rPr lang="en-US" sz="1200" b="1" i="0" u="none" strike="noStrike" kern="1200" baseline="0" dirty="0">
                <a:solidFill>
                  <a:schemeClr val="tx1"/>
                </a:solidFill>
                <a:latin typeface="+mn-lt"/>
                <a:ea typeface="MS PGothic" pitchFamily="34" charset="-128"/>
                <a:cs typeface="ＭＳ Ｐゴシック" pitchFamily="42" charset="-128"/>
              </a:rPr>
              <a:t>4. </a:t>
            </a:r>
            <a:r>
              <a:rPr lang="en-US" sz="1200" b="0" i="0" u="none" strike="noStrike" kern="1200" baseline="0" dirty="0">
                <a:solidFill>
                  <a:schemeClr val="tx1"/>
                </a:solidFill>
                <a:latin typeface="+mn-lt"/>
                <a:ea typeface="MS PGothic" pitchFamily="34" charset="-128"/>
                <a:cs typeface="ＭＳ Ｐゴシック" pitchFamily="42" charset="-128"/>
              </a:rPr>
              <a:t>To provide a basis for organizing work, departments, activities, and segments around a common purpose.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12</a:t>
            </a:fld>
            <a:endParaRPr lang="en-US" altLang="en-US" dirty="0"/>
          </a:p>
        </p:txBody>
      </p:sp>
    </p:spTree>
    <p:extLst>
      <p:ext uri="{BB962C8B-B14F-4D97-AF65-F5344CB8AC3E}">
        <p14:creationId xmlns:p14="http://schemas.microsoft.com/office/powerpoint/2010/main" val="119640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Ten benefits of having a clear mission and vision are provided in Table 2-2.</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13</a:t>
            </a:fld>
            <a:endParaRPr lang="en-US" altLang="en-US" dirty="0"/>
          </a:p>
        </p:txBody>
      </p:sp>
    </p:spTree>
    <p:extLst>
      <p:ext uri="{BB962C8B-B14F-4D97-AF65-F5344CB8AC3E}">
        <p14:creationId xmlns:p14="http://schemas.microsoft.com/office/powerpoint/2010/main" val="3399779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mission statement is a declaration of attitude and outlook. It usually is broad in scope for at least two major reasons. First, a good mission statement allows for the generation and consideration of a range of feasible alternative objectives and strategies without unduly stifling management creativity.</a:t>
            </a:r>
          </a:p>
          <a:p>
            <a:r>
              <a:rPr lang="en-US" sz="1200" b="0" i="0" u="none" strike="noStrike" kern="1200" baseline="0" dirty="0">
                <a:solidFill>
                  <a:schemeClr val="tx1"/>
                </a:solidFill>
                <a:latin typeface="+mn-lt"/>
                <a:ea typeface="MS PGothic" pitchFamily="34" charset="-128"/>
                <a:cs typeface="ＭＳ Ｐゴシック" pitchFamily="42" charset="-128"/>
              </a:rPr>
              <a:t>Second, a mission statement needs to be broad to reconcile differences effectively among, and appeal to, an organization’s diverse stakeholders,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14</a:t>
            </a:fld>
            <a:endParaRPr lang="en-US" altLang="en-US" dirty="0"/>
          </a:p>
        </p:txBody>
      </p:sp>
    </p:spTree>
    <p:extLst>
      <p:ext uri="{BB962C8B-B14F-4D97-AF65-F5344CB8AC3E}">
        <p14:creationId xmlns:p14="http://schemas.microsoft.com/office/powerpoint/2010/main" val="4144072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Stakeholders are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15</a:t>
            </a:fld>
            <a:endParaRPr lang="en-US" altLang="en-US" dirty="0"/>
          </a:p>
        </p:txBody>
      </p:sp>
    </p:spTree>
    <p:extLst>
      <p:ext uri="{BB962C8B-B14F-4D97-AF65-F5344CB8AC3E}">
        <p14:creationId xmlns:p14="http://schemas.microsoft.com/office/powerpoint/2010/main" val="3746490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170D93-2AD0-4FBA-A18F-D54FF397C3A8}" type="slidenum">
              <a:rPr lang="en-IN" altLang="en-US" smtClean="0">
                <a:latin typeface="Calibri" panose="020F0502020204030204" pitchFamily="34" charset="0"/>
              </a:rPr>
              <a:pPr>
                <a:spcBef>
                  <a:spcPct val="0"/>
                </a:spcBef>
              </a:pPr>
              <a:t>21</a:t>
            </a:fld>
            <a:endParaRPr lang="en-IN" altLang="en-US">
              <a:latin typeface="Calibri" panose="020F0502020204030204" pitchFamily="34" charset="0"/>
            </a:endParaRPr>
          </a:p>
        </p:txBody>
      </p:sp>
    </p:spTree>
    <p:extLst>
      <p:ext uri="{BB962C8B-B14F-4D97-AF65-F5344CB8AC3E}">
        <p14:creationId xmlns:p14="http://schemas.microsoft.com/office/powerpoint/2010/main" val="27254030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As indicated in Table 2-3, there are several characteristics of an effective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23</a:t>
            </a:fld>
            <a:endParaRPr lang="en-US" altLang="en-US" dirty="0"/>
          </a:p>
        </p:txBody>
      </p:sp>
    </p:spTree>
    <p:extLst>
      <p:ext uri="{BB962C8B-B14F-4D97-AF65-F5344CB8AC3E}">
        <p14:creationId xmlns:p14="http://schemas.microsoft.com/office/powerpoint/2010/main" val="3719814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effective mission statement describes an organization’s purpose, customers, products or services, markets, philosophy, and basic technology. According to Vern McGinnis, a mission statement should:</a:t>
            </a:r>
          </a:p>
          <a:p>
            <a:r>
              <a:rPr lang="en-US" sz="1200" b="0" i="0" u="none" strike="noStrike" kern="1200" baseline="0" dirty="0">
                <a:solidFill>
                  <a:schemeClr val="tx1"/>
                </a:solidFill>
                <a:latin typeface="+mn-lt"/>
                <a:ea typeface="MS PGothic" pitchFamily="34" charset="-128"/>
                <a:cs typeface="ＭＳ Ｐゴシック" pitchFamily="42" charset="-128"/>
              </a:rPr>
              <a:t>(1) define what the organization is and what the organization aspires to be, </a:t>
            </a:r>
          </a:p>
          <a:p>
            <a:r>
              <a:rPr lang="en-US" sz="1200" b="0" i="0" u="none" strike="noStrike" kern="1200" baseline="0" dirty="0">
                <a:solidFill>
                  <a:schemeClr val="tx1"/>
                </a:solidFill>
                <a:latin typeface="+mn-lt"/>
                <a:ea typeface="MS PGothic" pitchFamily="34" charset="-128"/>
                <a:cs typeface="ＭＳ Ｐゴシック" pitchFamily="42" charset="-128"/>
              </a:rPr>
              <a:t>(2) be limited enough to exclude some ventures and broad enough to allow for creative growth, </a:t>
            </a:r>
          </a:p>
          <a:p>
            <a:r>
              <a:rPr lang="en-US" sz="1200" b="0" i="0" u="none" strike="noStrike" kern="1200" baseline="0" dirty="0">
                <a:solidFill>
                  <a:schemeClr val="tx1"/>
                </a:solidFill>
                <a:latin typeface="+mn-lt"/>
                <a:ea typeface="MS PGothic" pitchFamily="34" charset="-128"/>
                <a:cs typeface="ＭＳ Ｐゴシック" pitchFamily="42" charset="-128"/>
              </a:rPr>
              <a:t>(3) distinguish a given organization from all others, </a:t>
            </a:r>
          </a:p>
          <a:p>
            <a:r>
              <a:rPr lang="en-US" sz="1200" b="0" i="0" u="none" strike="noStrike" kern="1200" baseline="0" dirty="0">
                <a:solidFill>
                  <a:schemeClr val="tx1"/>
                </a:solidFill>
                <a:latin typeface="+mn-lt"/>
                <a:ea typeface="MS PGothic" pitchFamily="34" charset="-128"/>
                <a:cs typeface="ＭＳ Ｐゴシック" pitchFamily="42" charset="-128"/>
              </a:rPr>
              <a:t>(4) serve as a framework for evaluating both current and prospective activities, and </a:t>
            </a:r>
          </a:p>
          <a:p>
            <a:r>
              <a:rPr lang="en-US" sz="1200" b="0" i="0" u="none" strike="noStrike" kern="1200" baseline="0" dirty="0">
                <a:solidFill>
                  <a:schemeClr val="tx1"/>
                </a:solidFill>
                <a:latin typeface="+mn-lt"/>
                <a:ea typeface="MS PGothic" pitchFamily="34" charset="-128"/>
                <a:cs typeface="ＭＳ Ｐゴシック" pitchFamily="42" charset="-128"/>
              </a:rPr>
              <a:t>(5) be stated in terms sufficiently clear to be widely understood throughout the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24</a:t>
            </a:fld>
            <a:endParaRPr lang="en-US" altLang="en-US" dirty="0"/>
          </a:p>
        </p:txBody>
      </p:sp>
    </p:spTree>
    <p:extLst>
      <p:ext uri="{BB962C8B-B14F-4D97-AF65-F5344CB8AC3E}">
        <p14:creationId xmlns:p14="http://schemas.microsoft.com/office/powerpoint/2010/main" val="684656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mission statement should reflect the anticipations of customers. Rather than developing a product and then trying to find a market, the operating philosophy of organizations should be to identify customers’ needs and then provide a product or service to fulfill those needs.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26</a:t>
            </a:fld>
            <a:endParaRPr lang="en-US" altLang="en-US" dirty="0"/>
          </a:p>
        </p:txBody>
      </p:sp>
    </p:spTree>
    <p:extLst>
      <p:ext uri="{BB962C8B-B14F-4D97-AF65-F5344CB8AC3E}">
        <p14:creationId xmlns:p14="http://schemas.microsoft.com/office/powerpoint/2010/main" val="3825951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The utility statements on the</a:t>
            </a:r>
            <a:r>
              <a:rPr lang="en-US" sz="1200" baseline="0" dirty="0">
                <a:latin typeface="Arial" panose="020B0604020202020204" pitchFamily="34" charset="0"/>
                <a:cs typeface="Arial" panose="020B0604020202020204" pitchFamily="34" charset="0"/>
              </a:rPr>
              <a:t> next 2 slides</a:t>
            </a:r>
            <a:r>
              <a:rPr lang="en-US" sz="1200" dirty="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27</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panose="020B0604020202020204" pitchFamily="34" charset="0"/>
                <a:cs typeface="Arial" panose="020B0604020202020204" pitchFamily="34" charset="0"/>
              </a:rPr>
              <a:t>The utility statements on these</a:t>
            </a:r>
            <a:r>
              <a:rPr lang="en-US" sz="1200" baseline="0" dirty="0">
                <a:latin typeface="Arial" panose="020B0604020202020204" pitchFamily="34" charset="0"/>
                <a:cs typeface="Arial" panose="020B0604020202020204" pitchFamily="34" charset="0"/>
              </a:rPr>
              <a:t> two slides</a:t>
            </a:r>
            <a:r>
              <a:rPr lang="en-US" sz="1200" dirty="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28</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Mission statements can and do vary in length, content, format, and specificity. Most practitioners and academicians of strategic management feel that an effective statement should include the nine mission statement components presented on these two slides.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29</a:t>
            </a:fld>
            <a:endParaRPr lang="en-US" altLang="en-US" dirty="0"/>
          </a:p>
        </p:txBody>
      </p:sp>
    </p:spTree>
    <p:extLst>
      <p:ext uri="{BB962C8B-B14F-4D97-AF65-F5344CB8AC3E}">
        <p14:creationId xmlns:p14="http://schemas.microsoft.com/office/powerpoint/2010/main" val="12579773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i="1" dirty="0"/>
              <a:t>Note: </a:t>
            </a:r>
            <a:r>
              <a:rPr lang="en-US" altLang="en-US" dirty="0"/>
              <a:t>The numbers in parentheses correspond to the nine components listed on page 49. </a:t>
            </a:r>
            <a:r>
              <a:rPr lang="en-US" sz="1200" b="0" i="0" u="none" strike="noStrike" kern="1200" baseline="0" dirty="0">
                <a:solidFill>
                  <a:schemeClr val="tx1"/>
                </a:solidFill>
                <a:latin typeface="+mn-lt"/>
                <a:ea typeface="MS PGothic" pitchFamily="34" charset="-128"/>
                <a:cs typeface="ＭＳ Ｐゴシック" pitchFamily="42" charset="-128"/>
              </a:rPr>
              <a:t>Perhaps the best way to develop a skill for writing and evaluating mission statements is to study actual company missions. Thus, Table 2-5 provides a component-by-component critique of two actual mission statements from PepsiCo and Royal Caribbean.</a:t>
            </a:r>
            <a:endParaRPr lang="en-US" altLang="en-US" dirty="0"/>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F2DB063-8B73-461A-8596-815C0901DC88}" type="slidenum">
              <a:rPr lang="en-US" altLang="en-US" sz="1200"/>
              <a:pPr eaLnBrk="1" hangingPunct="1"/>
              <a:t>31</a:t>
            </a:fld>
            <a:endParaRPr lang="en-US" altLang="en-US" sz="1200" dirty="0"/>
          </a:p>
        </p:txBody>
      </p:sp>
    </p:spTree>
    <p:extLst>
      <p:ext uri="{BB962C8B-B14F-4D97-AF65-F5344CB8AC3E}">
        <p14:creationId xmlns:p14="http://schemas.microsoft.com/office/powerpoint/2010/main" val="386103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i="1" dirty="0"/>
              <a:t>Note: </a:t>
            </a:r>
            <a:r>
              <a:rPr lang="en-US" altLang="en-US" dirty="0"/>
              <a:t>The numbers in parentheses correspond to the nine components listed on page 49. </a:t>
            </a:r>
            <a:r>
              <a:rPr lang="en-US" sz="1200" b="0" i="0" u="none" strike="noStrike" kern="1200" baseline="0" dirty="0">
                <a:solidFill>
                  <a:schemeClr val="tx1"/>
                </a:solidFill>
                <a:latin typeface="+mn-lt"/>
                <a:ea typeface="MS PGothic" pitchFamily="34" charset="-128"/>
                <a:cs typeface="ＭＳ Ｐゴシック" pitchFamily="42" charset="-128"/>
              </a:rPr>
              <a:t>Perhaps the best way to develop a skill for writing and evaluating mission statements is to study actual company missions. Thus, Table 2-5 provides a component-by-component critique of two actual mission statements from PepsiCo and Royal Caribbean.</a:t>
            </a:r>
            <a:endParaRPr lang="en-US" altLang="en-US" dirty="0"/>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F2DB063-8B73-461A-8596-815C0901DC88}" type="slidenum">
              <a:rPr lang="en-US" altLang="en-US" sz="1200"/>
              <a:pPr eaLnBrk="1" hangingPunct="1"/>
              <a:t>32</a:t>
            </a:fld>
            <a:endParaRPr lang="en-US" altLang="en-US" sz="1200" dirty="0"/>
          </a:p>
        </p:txBody>
      </p:sp>
    </p:spTree>
    <p:extLst>
      <p:ext uri="{BB962C8B-B14F-4D97-AF65-F5344CB8AC3E}">
        <p14:creationId xmlns:p14="http://schemas.microsoft.com/office/powerpoint/2010/main" val="28564591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Strategists are the individuals most responsible for the success or failure of an organization. They have various job titles, such as </a:t>
            </a:r>
            <a:r>
              <a:rPr lang="en-US" sz="1200" b="0" i="1" u="none" strike="noStrike" kern="1200" baseline="0" dirty="0">
                <a:solidFill>
                  <a:schemeClr val="tx1"/>
                </a:solidFill>
                <a:latin typeface="+mn-lt"/>
                <a:ea typeface="MS PGothic" pitchFamily="34" charset="-128"/>
                <a:cs typeface="ＭＳ Ｐゴシック" pitchFamily="42" charset="-128"/>
              </a:rPr>
              <a:t>chief executive officer, president, owner, chair of the board, executive director, chancellor, dean, </a:t>
            </a:r>
            <a:r>
              <a:rPr lang="en-US" sz="1200" b="0" i="0" u="none" strike="noStrike" kern="1200" baseline="0" dirty="0">
                <a:solidFill>
                  <a:schemeClr val="tx1"/>
                </a:solidFill>
                <a:latin typeface="+mn-lt"/>
                <a:ea typeface="MS PGothic" pitchFamily="34" charset="-128"/>
                <a:cs typeface="ＭＳ Ｐゴシック" pitchFamily="42" charset="-128"/>
              </a:rPr>
              <a:t>and </a:t>
            </a:r>
            <a:r>
              <a:rPr lang="en-US" sz="1200" b="0" i="1" u="none" strike="noStrike" kern="1200" baseline="0" dirty="0">
                <a:solidFill>
                  <a:schemeClr val="tx1"/>
                </a:solidFill>
                <a:latin typeface="+mn-lt"/>
                <a:ea typeface="MS PGothic" pitchFamily="34" charset="-128"/>
                <a:cs typeface="ＭＳ Ｐゴシック" pitchFamily="42" charset="-128"/>
              </a:rPr>
              <a:t>entrepreneur.</a:t>
            </a:r>
          </a:p>
          <a:p>
            <a:r>
              <a:rPr lang="en-US" sz="1200" b="0" i="0" u="none" strike="noStrike" kern="1200" baseline="0" dirty="0">
                <a:solidFill>
                  <a:schemeClr val="tx1"/>
                </a:solidFill>
                <a:latin typeface="+mn-lt"/>
                <a:ea typeface="MS PGothic" pitchFamily="34" charset="-128"/>
                <a:cs typeface="ＭＳ Ｐゴシック" pitchFamily="42" charset="-128"/>
              </a:rPr>
              <a:t>Many organizations today develop a vision statement that answers the question “What do we want to become?” Developing a vision statement is often considered the first step in strategic planning, preceding even development of a mission statement. Mission statements are “enduring statements of purpose that distinguish one business from other similar firms. A mission statement identifies the scope of a firm’s operations in product and market terms.”</a:t>
            </a:r>
            <a:endParaRPr lang="en-US" altLang="en-US" dirty="0">
              <a:latin typeface="Arial" pitchFamily="34" charset="0"/>
              <a:cs typeface="Arial" pitchFamily="34" charset="0"/>
            </a:endParaRPr>
          </a:p>
        </p:txBody>
      </p:sp>
      <p:sp>
        <p:nvSpPr>
          <p:cNvPr id="296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08DBCCF-EB3F-43B5-B31B-3E5FCAAF8A9B}" type="slidenum">
              <a:rPr lang="en-US" altLang="en-US" sz="1200"/>
              <a:pPr eaLnBrk="1" hangingPunct="1"/>
              <a:t>33</a:t>
            </a:fld>
            <a:endParaRPr lang="en-US" altLang="en-US" sz="1200" dirty="0"/>
          </a:p>
        </p:txBody>
      </p:sp>
    </p:spTree>
    <p:extLst>
      <p:ext uri="{BB962C8B-B14F-4D97-AF65-F5344CB8AC3E}">
        <p14:creationId xmlns:p14="http://schemas.microsoft.com/office/powerpoint/2010/main" val="11372514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37467B2-F48B-4B69-83FC-CD55C38B7FA1}" type="slidenum">
              <a:rPr lang="en-US" smtClean="0"/>
              <a:pPr>
                <a:defRPr/>
              </a:pPr>
              <a:t>34</a:t>
            </a:fld>
            <a:endParaRPr lang="en-US" dirty="0"/>
          </a:p>
        </p:txBody>
      </p:sp>
    </p:spTree>
    <p:extLst>
      <p:ext uri="{BB962C8B-B14F-4D97-AF65-F5344CB8AC3E}">
        <p14:creationId xmlns:p14="http://schemas.microsoft.com/office/powerpoint/2010/main" val="37853159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2"/>
          <p:cNvSpPr>
            <a:spLocks noGrp="1" noRot="1" noChangeAspect="1" noChangeArrowheads="1" noTextEdit="1"/>
          </p:cNvSpPr>
          <p:nvPr>
            <p:ph type="sldImg"/>
          </p:nvPr>
        </p:nvSpPr>
        <p:spPr>
          <a:ln/>
        </p:spPr>
      </p:sp>
      <p:sp>
        <p:nvSpPr>
          <p:cNvPr id="4096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6174267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Rot="1" noChangeAspect="1" noChangeArrowheads="1" noTextEdit="1"/>
          </p:cNvSpPr>
          <p:nvPr>
            <p:ph type="sldImg"/>
          </p:nvPr>
        </p:nvSpPr>
        <p:spPr>
          <a:ln/>
        </p:spPr>
      </p:sp>
      <p:sp>
        <p:nvSpPr>
          <p:cNvPr id="44034"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709916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6578328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2"/>
          <p:cNvSpPr>
            <a:spLocks noGrp="1" noRot="1" noChangeAspect="1" noChangeArrowheads="1" noTextEdit="1"/>
          </p:cNvSpPr>
          <p:nvPr>
            <p:ph type="sldImg"/>
          </p:nvPr>
        </p:nvSpPr>
        <p:spPr>
          <a:ln/>
        </p:spPr>
      </p:sp>
      <p:sp>
        <p:nvSpPr>
          <p:cNvPr id="4710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210574967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Rot="1" noChangeAspect="1" noChangeArrowheads="1" noTextEdit="1"/>
          </p:cNvSpPr>
          <p:nvPr>
            <p:ph type="sldImg"/>
          </p:nvPr>
        </p:nvSpPr>
        <p:spPr>
          <a:ln/>
        </p:spPr>
      </p:sp>
      <p:sp>
        <p:nvSpPr>
          <p:cNvPr id="52226"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311080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ChangeArrowheads="1" noTextEdit="1"/>
          </p:cNvSpPr>
          <p:nvPr>
            <p:ph type="sldImg"/>
          </p:nvPr>
        </p:nvSpPr>
        <p:spPr>
          <a:ln/>
        </p:spPr>
      </p:sp>
      <p:sp>
        <p:nvSpPr>
          <p:cNvPr id="61442" name="Rectangle 3"/>
          <p:cNvSpPr>
            <a:spLocks noGrp="1" noChangeArrowheads="1"/>
          </p:cNvSpPr>
          <p:nvPr>
            <p:ph type="body" idx="1"/>
          </p:nvPr>
        </p:nvSpPr>
        <p:spPr>
          <a:noFill/>
          <a:ln/>
        </p:spPr>
        <p:txBody>
          <a:bodyPr/>
          <a:lstStyle/>
          <a:p>
            <a:pPr eaLnBrk="1" hangingPunct="1"/>
            <a:endParaRPr lang="en-US" dirty="0"/>
          </a:p>
        </p:txBody>
      </p:sp>
    </p:spTree>
    <p:extLst>
      <p:ext uri="{BB962C8B-B14F-4D97-AF65-F5344CB8AC3E}">
        <p14:creationId xmlns:p14="http://schemas.microsoft.com/office/powerpoint/2010/main" val="10493025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37467B2-F48B-4B69-83FC-CD55C38B7FA1}" type="slidenum">
              <a:rPr lang="en-US" smtClean="0"/>
              <a:pPr>
                <a:defRPr/>
              </a:pPr>
              <a:t>44</a:t>
            </a:fld>
            <a:endParaRPr lang="en-US" dirty="0"/>
          </a:p>
        </p:txBody>
      </p:sp>
    </p:spTree>
    <p:extLst>
      <p:ext uri="{BB962C8B-B14F-4D97-AF65-F5344CB8AC3E}">
        <p14:creationId xmlns:p14="http://schemas.microsoft.com/office/powerpoint/2010/main" val="35965870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737467B2-F48B-4B69-83FC-CD55C38B7FA1}" type="slidenum">
              <a:rPr lang="en-US" smtClean="0"/>
              <a:pPr>
                <a:defRPr/>
              </a:pPr>
              <a:t>45</a:t>
            </a:fld>
            <a:endParaRPr lang="en-US" dirty="0"/>
          </a:p>
        </p:txBody>
      </p:sp>
    </p:spTree>
    <p:extLst>
      <p:ext uri="{BB962C8B-B14F-4D97-AF65-F5344CB8AC3E}">
        <p14:creationId xmlns:p14="http://schemas.microsoft.com/office/powerpoint/2010/main" val="6047485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Chapter </a:t>
            </a:r>
          </a:p>
        </p:txBody>
      </p:sp>
      <p:sp>
        <p:nvSpPr>
          <p:cNvPr id="6" name="Slide Number Placeholder 5"/>
          <p:cNvSpPr>
            <a:spLocks noGrp="1"/>
          </p:cNvSpPr>
          <p:nvPr>
            <p:ph type="sldNum" sz="quarter" idx="12"/>
          </p:nvPr>
        </p:nvSpPr>
        <p:spPr/>
        <p:txBody>
          <a:bodyPr/>
          <a:lstStyle/>
          <a:p>
            <a:r>
              <a:rPr lang="en-US" altLang="en-US" dirty="0"/>
              <a:t>5-</a:t>
            </a:r>
            <a:fld id="{A3F695D3-AE91-47D7-B82F-EBD6D906C5D0}"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10" name="Title 1"/>
          <p:cNvSpPr>
            <a:spLocks noGrp="1"/>
          </p:cNvSpPr>
          <p:nvPr>
            <p:ph type="title"/>
          </p:nvPr>
        </p:nvSpPr>
        <p:spPr>
          <a:xfrm>
            <a:off x="4419600" y="533400"/>
            <a:ext cx="4038600" cy="2667000"/>
          </a:xfrm>
        </p:spPr>
        <p:txBody>
          <a:bodyPr/>
          <a:lstStyle/>
          <a:p>
            <a:pPr>
              <a:defRPr/>
            </a:pPr>
            <a:endParaRPr lang="en-US" dirty="0">
              <a:ea typeface="+mj-ea"/>
              <a:cs typeface="+mj-cs"/>
            </a:endParaRPr>
          </a:p>
        </p:txBody>
      </p:sp>
      <p:pic>
        <p:nvPicPr>
          <p:cNvPr id="11" name="Picture 10"/>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228600" y="397807"/>
            <a:ext cx="4038600" cy="52241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758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solidFill>
                  <a:schemeClr val="tx1"/>
                </a:solidFill>
              </a:defRPr>
            </a:lvl1pPr>
            <a:lvl2pPr marL="742950" indent="-285750">
              <a:buClr>
                <a:srgbClr val="00B0F0"/>
              </a:buClr>
              <a:buFont typeface="Wingdings" panose="05000000000000000000" pitchFamily="2" charset="2"/>
              <a:buChar char="v"/>
              <a:defRPr>
                <a:solidFill>
                  <a:schemeClr val="tx1"/>
                </a:solidFill>
              </a:defRPr>
            </a:lvl2pPr>
            <a:lvl3pPr marL="1143000" indent="-228600">
              <a:buClr>
                <a:srgbClr val="00B0F0"/>
              </a:buClr>
              <a:buFont typeface="Wingdings" panose="05000000000000000000" pitchFamily="2" charset="2"/>
              <a:buChar char="v"/>
              <a:defRPr>
                <a:solidFill>
                  <a:schemeClr val="tx1"/>
                </a:solidFill>
              </a:defRPr>
            </a:lvl3pPr>
            <a:lvl4pPr marL="1600200" indent="-228600">
              <a:buClr>
                <a:srgbClr val="00B0F0"/>
              </a:buClr>
              <a:buFont typeface="Wingdings" panose="05000000000000000000" pitchFamily="2" charset="2"/>
              <a:buChar char="v"/>
              <a:defRPr>
                <a:solidFill>
                  <a:schemeClr val="tx1"/>
                </a:solidFill>
              </a:defRPr>
            </a:lvl4pPr>
            <a:lvl5pPr marL="2057400" indent="-228600">
              <a:buClr>
                <a:srgbClr val="00B0F0"/>
              </a:buClr>
              <a:buFont typeface="Wingdings" panose="05000000000000000000" pitchFamily="2" charset="2"/>
              <a:buChar char="v"/>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11"/>
          </p:nvPr>
        </p:nvSpPr>
        <p:spPr/>
        <p:txBody>
          <a:bodyPr/>
          <a:lstStyle/>
          <a:p>
            <a:r>
              <a:rPr lang="en-IN"/>
              <a:t>Copyright ©2017 Pearson Education, Limited</a:t>
            </a:r>
            <a:endParaRPr lang="en-US" dirty="0"/>
          </a:p>
        </p:txBody>
      </p:sp>
      <p:sp>
        <p:nvSpPr>
          <p:cNvPr id="6" name="Slide Number Placeholder 5"/>
          <p:cNvSpPr>
            <a:spLocks noGrp="1"/>
          </p:cNvSpPr>
          <p:nvPr>
            <p:ph type="sldNum" sz="quarter" idx="12"/>
          </p:nvPr>
        </p:nvSpPr>
        <p:spPr/>
        <p:txBody>
          <a:bodyPr/>
          <a:lstStyle/>
          <a:p>
            <a:r>
              <a:rPr lang="en-US" altLang="en-US" dirty="0"/>
              <a:t>5-</a:t>
            </a:r>
            <a:fld id="{AF8761B6-DA32-4F47-9FFA-503C52D107AE}" type="slidenum">
              <a:rPr lang="en-US" altLang="en-US" smtClean="0"/>
              <a:pPr/>
              <a:t>‹#›</a:t>
            </a:fld>
            <a:endParaRPr lang="en-US" altLang="en-US" dirty="0"/>
          </a:p>
        </p:txBody>
      </p:sp>
    </p:spTree>
    <p:extLst>
      <p:ext uri="{BB962C8B-B14F-4D97-AF65-F5344CB8AC3E}">
        <p14:creationId xmlns:p14="http://schemas.microsoft.com/office/powerpoint/2010/main" val="1915758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IN"/>
              <a:t>Copyright ©2017 Pearson Education, Limited</a:t>
            </a:r>
            <a:endParaRPr lang="en-US" dirty="0"/>
          </a:p>
        </p:txBody>
      </p:sp>
      <p:sp>
        <p:nvSpPr>
          <p:cNvPr id="7" name="Slide Number Placeholder 6"/>
          <p:cNvSpPr>
            <a:spLocks noGrp="1"/>
          </p:cNvSpPr>
          <p:nvPr>
            <p:ph type="sldNum" sz="quarter" idx="12"/>
          </p:nvPr>
        </p:nvSpPr>
        <p:spPr/>
        <p:txBody>
          <a:bodyPr/>
          <a:lstStyle/>
          <a:p>
            <a:r>
              <a:rPr lang="en-US" altLang="en-US" dirty="0"/>
              <a:t>5-</a:t>
            </a:r>
            <a:fld id="{5D3C6460-0DB9-4BE0-9512-7A2EFAB7DC05}" type="slidenum">
              <a:rPr lang="en-US" altLang="en-US" smtClean="0"/>
              <a:pPr/>
              <a:t>‹#›</a:t>
            </a:fld>
            <a:endParaRPr lang="en-US" altLang="en-US" dirty="0"/>
          </a:p>
        </p:txBody>
      </p:sp>
    </p:spTree>
    <p:extLst>
      <p:ext uri="{BB962C8B-B14F-4D97-AF65-F5344CB8AC3E}">
        <p14:creationId xmlns:p14="http://schemas.microsoft.com/office/powerpoint/2010/main" val="346000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IN" altLang="en-US"/>
              <a:t>Copyright ©2017 Pearson Education, Limited</a:t>
            </a:r>
            <a:endParaRPr lang="en-US" altLang="en-US" dirty="0"/>
          </a:p>
        </p:txBody>
      </p:sp>
      <p:sp>
        <p:nvSpPr>
          <p:cNvPr id="9" name="Slide Number Placeholder 8"/>
          <p:cNvSpPr>
            <a:spLocks noGrp="1"/>
          </p:cNvSpPr>
          <p:nvPr>
            <p:ph type="sldNum" sz="quarter" idx="12"/>
          </p:nvPr>
        </p:nvSpPr>
        <p:spPr/>
        <p:txBody>
          <a:bodyPr/>
          <a:lstStyle/>
          <a:p>
            <a:r>
              <a:rPr lang="en-US" altLang="en-US" dirty="0"/>
              <a:t>5-</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231872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000"/>
          </a:solidFill>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dirty="0"/>
              <a:t>5-</a:t>
            </a:r>
            <a:fld id="{3EC50265-02C4-4CC8-AEFE-78F3B6D78154}" type="slidenum">
              <a:rPr lang="en-US" altLang="en-US" smtClean="0"/>
              <a:pPr/>
              <a:t>‹#›</a:t>
            </a:fld>
            <a:endParaRPr lang="en-US" altLang="en-US" dirty="0"/>
          </a:p>
        </p:txBody>
      </p:sp>
    </p:spTree>
    <p:extLst>
      <p:ext uri="{BB962C8B-B14F-4D97-AF65-F5344CB8AC3E}">
        <p14:creationId xmlns:p14="http://schemas.microsoft.com/office/powerpoint/2010/main" val="2736664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dirty="0"/>
              <a:t>5-</a:t>
            </a:r>
            <a:fld id="{A3F695D3-AE91-47D7-B82F-EBD6D906C5D0}" type="slidenum">
              <a:rPr lang="en-US" altLang="en-US" smtClean="0"/>
              <a:pPr/>
              <a:t>‹#›</a:t>
            </a:fld>
            <a:endParaRPr lang="en-US" altLang="en-US" dirty="0"/>
          </a:p>
        </p:txBody>
      </p:sp>
    </p:spTree>
    <p:extLst>
      <p:ext uri="{BB962C8B-B14F-4D97-AF65-F5344CB8AC3E}">
        <p14:creationId xmlns:p14="http://schemas.microsoft.com/office/powerpoint/2010/main" val="1459371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r>
              <a:rPr lang="en-IN"/>
              <a:t>Copyright ©2017 Pearson Education, Limited</a:t>
            </a:r>
            <a:endParaRPr lang="en-US" dirty="0"/>
          </a:p>
        </p:txBody>
      </p:sp>
      <p:sp>
        <p:nvSpPr>
          <p:cNvPr id="4" name="Slide Number Placeholder 3"/>
          <p:cNvSpPr>
            <a:spLocks noGrp="1"/>
          </p:cNvSpPr>
          <p:nvPr>
            <p:ph type="sldNum" sz="quarter" idx="11"/>
          </p:nvPr>
        </p:nvSpPr>
        <p:spPr/>
        <p:txBody>
          <a:bodyPr/>
          <a:lstStyle/>
          <a:p>
            <a:r>
              <a:rPr lang="en-US" dirty="0"/>
              <a:t>5-</a:t>
            </a:r>
            <a:fld id="{FD1C9141-A848-4378-A6EA-CF05D32FA263}" type="slidenum">
              <a:rPr lang="en-US" smtClean="0"/>
              <a:pPr/>
              <a:t>‹#›</a:t>
            </a:fld>
            <a:endParaRPr lang="en-US" dirty="0"/>
          </a:p>
        </p:txBody>
      </p:sp>
    </p:spTree>
    <p:extLst>
      <p:ext uri="{BB962C8B-B14F-4D97-AF65-F5344CB8AC3E}">
        <p14:creationId xmlns:p14="http://schemas.microsoft.com/office/powerpoint/2010/main" val="2032458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1_NoBar-Title and Content">
    <p:spTree>
      <p:nvGrpSpPr>
        <p:cNvPr id="1" name=""/>
        <p:cNvGrpSpPr/>
        <p:nvPr/>
      </p:nvGrpSpPr>
      <p:grpSpPr>
        <a:xfrm>
          <a:off x="0" y="0"/>
          <a:ext cx="0" cy="0"/>
          <a:chOff x="0" y="0"/>
          <a:chExt cx="0" cy="0"/>
        </a:xfrm>
      </p:grpSpPr>
      <p:sp>
        <p:nvSpPr>
          <p:cNvPr id="6" name="Slide Title"/>
          <p:cNvSpPr>
            <a:spLocks noGrp="1"/>
          </p:cNvSpPr>
          <p:nvPr>
            <p:ph type="title"/>
          </p:nvPr>
        </p:nvSpPr>
        <p:spPr>
          <a:xfrm>
            <a:off x="0" y="-1800"/>
            <a:ext cx="9144000" cy="835500"/>
          </a:xfrm>
          <a:prstGeom prst="rect">
            <a:avLst/>
          </a:prstGeom>
          <a:solidFill>
            <a:schemeClr val="bg1">
              <a:lumMod val="75000"/>
            </a:schemeClr>
          </a:solidFill>
        </p:spPr>
        <p:txBody>
          <a:bodyPr/>
          <a:lstStyle>
            <a:lvl1pPr marL="0" indent="0" algn="ctr">
              <a:spcBef>
                <a:spcPts val="0"/>
              </a:spcBef>
              <a:defRPr sz="3600">
                <a:solidFill>
                  <a:schemeClr val="tx1"/>
                </a:solidFill>
              </a:defRPr>
            </a:lvl1pPr>
          </a:lstStyle>
          <a:p>
            <a:r>
              <a:rPr lang="en-US" dirty="0"/>
              <a:t>Click to edit Master title style</a:t>
            </a:r>
          </a:p>
        </p:txBody>
      </p:sp>
      <p:sp>
        <p:nvSpPr>
          <p:cNvPr id="3" name="Content Placeholder 1"/>
          <p:cNvSpPr>
            <a:spLocks noGrp="1"/>
          </p:cNvSpPr>
          <p:nvPr>
            <p:ph idx="1"/>
          </p:nvPr>
        </p:nvSpPr>
        <p:spPr>
          <a:xfrm>
            <a:off x="457200" y="990600"/>
            <a:ext cx="8229600" cy="5562600"/>
          </a:xfrm>
          <a:prstGeom prst="rect">
            <a:avLst/>
          </a:prstGeom>
        </p:spPr>
        <p:txBody>
          <a:bodyPr/>
          <a:lstStyle>
            <a:lvl1pPr marL="0" indent="0">
              <a:spcBef>
                <a:spcPts val="1200"/>
              </a:spcBef>
              <a:spcAft>
                <a:spcPts val="0"/>
              </a:spcAft>
              <a:buNone/>
              <a:defRPr sz="2800">
                <a:solidFill>
                  <a:schemeClr val="tx1"/>
                </a:solidFill>
                <a:latin typeface="Arial" panose="020B0604020202020204" pitchFamily="34" charset="0"/>
              </a:defRPr>
            </a:lvl1pPr>
            <a:lvl2pPr marL="403225" indent="0">
              <a:spcBef>
                <a:spcPts val="1200"/>
              </a:spcBef>
              <a:spcAft>
                <a:spcPts val="0"/>
              </a:spcAft>
              <a:buNone/>
              <a:defRPr sz="2400">
                <a:solidFill>
                  <a:schemeClr val="tx1"/>
                </a:solidFill>
                <a:latin typeface="Arial" panose="020B0604020202020204" pitchFamily="34" charset="0"/>
              </a:defRPr>
            </a:lvl2pPr>
            <a:lvl3pPr marL="860425" indent="0">
              <a:spcBef>
                <a:spcPts val="1200"/>
              </a:spcBef>
              <a:spcAft>
                <a:spcPts val="0"/>
              </a:spcAft>
              <a:buNone/>
              <a:defRPr sz="2000">
                <a:solidFill>
                  <a:schemeClr val="tx1"/>
                </a:solidFill>
                <a:latin typeface="Arial" panose="020B0604020202020204" pitchFamily="34" charset="0"/>
              </a:defRPr>
            </a:lvl3pPr>
            <a:lvl4pPr marL="1317625" indent="0">
              <a:spcBef>
                <a:spcPts val="1200"/>
              </a:spcBef>
              <a:spcAft>
                <a:spcPts val="0"/>
              </a:spcAft>
              <a:buNone/>
              <a:defRPr sz="1800">
                <a:solidFill>
                  <a:schemeClr val="tx1"/>
                </a:solidFill>
                <a:latin typeface="Arial" panose="020B0604020202020204" pitchFamily="34" charset="0"/>
              </a:defRPr>
            </a:lvl4pPr>
            <a:lvl5pPr marL="1784350" indent="0">
              <a:spcBef>
                <a:spcPts val="1200"/>
              </a:spcBef>
              <a:spcAft>
                <a:spcPts val="0"/>
              </a:spcAft>
              <a:buNone/>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Box 3"/>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2273659703"/>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NoBar-Title and Content">
    <p:spTree>
      <p:nvGrpSpPr>
        <p:cNvPr id="1" name=""/>
        <p:cNvGrpSpPr/>
        <p:nvPr/>
      </p:nvGrpSpPr>
      <p:grpSpPr>
        <a:xfrm>
          <a:off x="0" y="0"/>
          <a:ext cx="0" cy="0"/>
          <a:chOff x="0" y="0"/>
          <a:chExt cx="0" cy="0"/>
        </a:xfrm>
      </p:grpSpPr>
      <p:sp>
        <p:nvSpPr>
          <p:cNvPr id="3" name="Content Placeholder 1"/>
          <p:cNvSpPr>
            <a:spLocks noGrp="1"/>
          </p:cNvSpPr>
          <p:nvPr>
            <p:ph idx="1"/>
          </p:nvPr>
        </p:nvSpPr>
        <p:spPr>
          <a:xfrm>
            <a:off x="457200" y="990600"/>
            <a:ext cx="8229600" cy="5562600"/>
          </a:xfrm>
          <a:prstGeom prst="rect">
            <a:avLst/>
          </a:prstGeom>
        </p:spPr>
        <p:txBody>
          <a:bodyPr/>
          <a:lstStyle>
            <a:lvl1pPr>
              <a:spcBef>
                <a:spcPts val="1200"/>
              </a:spcBef>
              <a:spcAft>
                <a:spcPts val="600"/>
              </a:spcAft>
              <a:defRPr sz="2800">
                <a:solidFill>
                  <a:schemeClr val="tx1"/>
                </a:solidFill>
                <a:latin typeface="Arial" panose="020B0604020202020204" pitchFamily="34" charset="0"/>
              </a:defRPr>
            </a:lvl1pPr>
            <a:lvl2pPr>
              <a:spcBef>
                <a:spcPts val="1200"/>
              </a:spcBef>
              <a:spcAft>
                <a:spcPts val="600"/>
              </a:spcAft>
              <a:defRPr sz="2400">
                <a:solidFill>
                  <a:schemeClr val="tx1"/>
                </a:solidFill>
                <a:latin typeface="Arial" panose="020B0604020202020204" pitchFamily="34" charset="0"/>
              </a:defRPr>
            </a:lvl2pPr>
            <a:lvl3pPr>
              <a:spcBef>
                <a:spcPts val="1200"/>
              </a:spcBef>
              <a:spcAft>
                <a:spcPts val="600"/>
              </a:spcAft>
              <a:defRPr sz="2000">
                <a:solidFill>
                  <a:schemeClr val="tx1"/>
                </a:solidFill>
                <a:latin typeface="Arial" panose="020B0604020202020204" pitchFamily="34" charset="0"/>
              </a:defRPr>
            </a:lvl3pPr>
            <a:lvl4pPr>
              <a:spcBef>
                <a:spcPts val="1200"/>
              </a:spcBef>
              <a:spcAft>
                <a:spcPts val="600"/>
              </a:spcAft>
              <a:defRPr sz="1800">
                <a:solidFill>
                  <a:schemeClr val="tx1"/>
                </a:solidFill>
                <a:latin typeface="Arial" panose="020B0604020202020204" pitchFamily="34" charset="0"/>
              </a:defRPr>
            </a:lvl4pPr>
            <a:lvl5pPr>
              <a:spcBef>
                <a:spcPts val="1200"/>
              </a:spcBef>
              <a:spcAft>
                <a:spcPts val="600"/>
              </a:spcAft>
              <a:defRPr sz="1800">
                <a:solidFill>
                  <a:schemeClr val="tx1"/>
                </a:solidFill>
                <a:latin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Jump Link"/>
          <p:cNvSpPr>
            <a:spLocks noGrp="1"/>
          </p:cNvSpPr>
          <p:nvPr>
            <p:ph type="body" sz="quarter" idx="16" hasCustomPrompt="1"/>
          </p:nvPr>
        </p:nvSpPr>
        <p:spPr>
          <a:xfrm>
            <a:off x="3499200" y="6553200"/>
            <a:ext cx="2145600" cy="99950"/>
          </a:xfrm>
          <a:prstGeom prst="rect">
            <a:avLst/>
          </a:prstGeom>
        </p:spPr>
        <p:txBody>
          <a:bodyPr lIns="0" tIns="0" rIns="0" bIns="0"/>
          <a:lstStyle>
            <a:lvl1pPr marL="0" indent="0" algn="ctr">
              <a:buNone/>
              <a:defRPr sz="800">
                <a:latin typeface="Arial" panose="020B0604020202020204" pitchFamily="34" charset="0"/>
              </a:defRPr>
            </a:lvl1pPr>
          </a:lstStyle>
          <a:p>
            <a:pPr lvl="0"/>
            <a:r>
              <a:rPr lang="en-US" dirty="0"/>
              <a:t>Jump to long image description</a:t>
            </a:r>
          </a:p>
        </p:txBody>
      </p:sp>
      <p:sp>
        <p:nvSpPr>
          <p:cNvPr id="5" name="Slide Title"/>
          <p:cNvSpPr txBox="1">
            <a:spLocks/>
          </p:cNvSpPr>
          <p:nvPr userDrawn="1"/>
        </p:nvSpPr>
        <p:spPr>
          <a:xfrm>
            <a:off x="0" y="0"/>
            <a:ext cx="9144000" cy="838200"/>
          </a:xfrm>
          <a:prstGeom prst="rect">
            <a:avLst/>
          </a:prstGeom>
          <a:solidFill>
            <a:srgbClr val="717A8B"/>
          </a:solidFill>
        </p:spPr>
        <p:txBody>
          <a:bodyPr vert="horz" lIns="91440" tIns="45720" rIns="91440" bIns="45720" rtlCol="0" anchor="ctr" anchorCtr="1">
            <a:normAutofit/>
          </a:bodyPr>
          <a:lstStyle>
            <a:lvl1pPr marL="0" indent="0" algn="ctr" defTabSz="0" rtl="0" eaLnBrk="0" fontAlgn="base" hangingPunct="0">
              <a:lnSpc>
                <a:spcPct val="100000"/>
              </a:lnSpc>
              <a:spcBef>
                <a:spcPct val="0"/>
              </a:spcBef>
              <a:spcAft>
                <a:spcPct val="0"/>
              </a:spcAft>
              <a:defRPr lang="en-US" sz="3600" b="0">
                <a:solidFill>
                  <a:schemeClr val="bg1"/>
                </a:solidFill>
                <a:effectLst/>
                <a:latin typeface="+mn-lt"/>
                <a:ea typeface="+mj-ea"/>
                <a:cs typeface="+mj-cs"/>
              </a:defRPr>
            </a:lvl1pPr>
            <a:lvl2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2pPr>
            <a:lvl3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3pPr>
            <a:lvl4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4pPr>
            <a:lvl5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5pPr>
            <a:lvl6pPr marL="457200" algn="ctr" rtl="0" fontAlgn="base">
              <a:lnSpc>
                <a:spcPct val="85000"/>
              </a:lnSpc>
              <a:spcBef>
                <a:spcPct val="0"/>
              </a:spcBef>
              <a:spcAft>
                <a:spcPct val="0"/>
              </a:spcAft>
              <a:defRPr sz="3600" b="1">
                <a:solidFill>
                  <a:srgbClr val="216471"/>
                </a:solidFill>
                <a:latin typeface="Arial" charset="0"/>
              </a:defRPr>
            </a:lvl6pPr>
            <a:lvl7pPr marL="914400" algn="ctr" rtl="0" fontAlgn="base">
              <a:lnSpc>
                <a:spcPct val="85000"/>
              </a:lnSpc>
              <a:spcBef>
                <a:spcPct val="0"/>
              </a:spcBef>
              <a:spcAft>
                <a:spcPct val="0"/>
              </a:spcAft>
              <a:defRPr sz="3600" b="1">
                <a:solidFill>
                  <a:srgbClr val="216471"/>
                </a:solidFill>
                <a:latin typeface="Arial" charset="0"/>
              </a:defRPr>
            </a:lvl7pPr>
            <a:lvl8pPr marL="1371600" algn="ctr" rtl="0" fontAlgn="base">
              <a:lnSpc>
                <a:spcPct val="85000"/>
              </a:lnSpc>
              <a:spcBef>
                <a:spcPct val="0"/>
              </a:spcBef>
              <a:spcAft>
                <a:spcPct val="0"/>
              </a:spcAft>
              <a:defRPr sz="3600" b="1">
                <a:solidFill>
                  <a:srgbClr val="216471"/>
                </a:solidFill>
                <a:latin typeface="Arial" charset="0"/>
              </a:defRPr>
            </a:lvl8pPr>
            <a:lvl9pPr marL="1828800" algn="ctr" rtl="0" fontAlgn="base">
              <a:lnSpc>
                <a:spcPct val="85000"/>
              </a:lnSpc>
              <a:spcBef>
                <a:spcPct val="0"/>
              </a:spcBef>
              <a:spcAft>
                <a:spcPct val="0"/>
              </a:spcAft>
              <a:defRPr sz="3600" b="1">
                <a:solidFill>
                  <a:srgbClr val="216471"/>
                </a:solidFill>
                <a:latin typeface="Arial" charset="0"/>
              </a:defRPr>
            </a:lvl9pPr>
          </a:lstStyle>
          <a:p>
            <a:r>
              <a:rPr lang="en-US" kern="0" dirty="0"/>
              <a:t>Click to edit Master title style</a:t>
            </a:r>
          </a:p>
        </p:txBody>
      </p:sp>
      <p:sp>
        <p:nvSpPr>
          <p:cNvPr id="6" name="TextBox 5"/>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2516394074"/>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cxnSp>
        <p:nvCxnSpPr>
          <p:cNvPr id="4" name="Straight Connector 9"/>
          <p:cNvCxnSpPr/>
          <p:nvPr/>
        </p:nvCxnSpPr>
        <p:spPr bwMode="auto">
          <a:xfrm rot="16200000" flipH="1">
            <a:off x="1143000" y="3048000"/>
            <a:ext cx="16764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cxnSp>
        <p:nvCxnSpPr>
          <p:cNvPr id="5" name="Straight Connector 12"/>
          <p:cNvCxnSpPr/>
          <p:nvPr/>
        </p:nvCxnSpPr>
        <p:spPr bwMode="auto">
          <a:xfrm rot="5400000" flipH="1" flipV="1">
            <a:off x="647700" y="5067300"/>
            <a:ext cx="2667000" cy="914400"/>
          </a:xfrm>
          <a:prstGeom prst="line">
            <a:avLst/>
          </a:prstGeom>
          <a:gradFill rotWithShape="1">
            <a:gsLst>
              <a:gs pos="0">
                <a:schemeClr val="accent1"/>
              </a:gs>
              <a:gs pos="50000">
                <a:schemeClr val="accent1">
                  <a:gamma/>
                  <a:tint val="20000"/>
                  <a:invGamma/>
                </a:schemeClr>
              </a:gs>
              <a:gs pos="100000">
                <a:schemeClr val="accent1"/>
              </a:gs>
            </a:gsLst>
            <a:lin ang="5400000" scaled="1"/>
          </a:gradFill>
          <a:ln w="9525" cap="flat" cmpd="sng" algn="ctr">
            <a:noFill/>
            <a:prstDash val="solid"/>
            <a:round/>
            <a:headEnd type="none" w="med" len="med"/>
            <a:tailEnd type="none" w="med" len="med"/>
          </a:ln>
          <a:effectLst/>
        </p:spPr>
      </p:cxnSp>
      <p:sp>
        <p:nvSpPr>
          <p:cNvPr id="3" name="Content Placeholder 2"/>
          <p:cNvSpPr>
            <a:spLocks noGrp="1"/>
          </p:cNvSpPr>
          <p:nvPr>
            <p:ph idx="1"/>
          </p:nvPr>
        </p:nvSpPr>
        <p:spPr>
          <a:xfrm>
            <a:off x="504825" y="1432801"/>
            <a:ext cx="8126413" cy="4983874"/>
          </a:xfrm>
        </p:spPr>
        <p:txBody>
          <a:bodyPr/>
          <a:lstStyle>
            <a:lvl1pPr marL="349250" indent="-349250">
              <a:spcBef>
                <a:spcPts val="1200"/>
              </a:spcBef>
              <a:buClrTx/>
              <a:buSzPct val="65000"/>
              <a:buFont typeface="Wingdings" pitchFamily="2" charset="2"/>
              <a:buChar char=""/>
              <a:defRPr sz="2800">
                <a:solidFill>
                  <a:schemeClr val="tx1"/>
                </a:solidFill>
              </a:defRPr>
            </a:lvl1pPr>
            <a:lvl2pPr marL="685800" indent="-279400">
              <a:spcBef>
                <a:spcPts val="1200"/>
              </a:spcBef>
              <a:buClr>
                <a:srgbClr val="CC6600"/>
              </a:buClr>
              <a:buSzPct val="80000"/>
              <a:buFont typeface="Arial" pitchFamily="34" charset="0"/>
              <a:buChar char="●"/>
              <a:defRPr sz="2400">
                <a:solidFill>
                  <a:schemeClr val="tx1"/>
                </a:solidFill>
              </a:defRPr>
            </a:lvl2pPr>
            <a:lvl3pPr marL="1035050" indent="-349250">
              <a:spcBef>
                <a:spcPts val="1200"/>
              </a:spcBef>
              <a:buClrTx/>
              <a:buSzPct val="80000"/>
              <a:buFont typeface="Wingdings" pitchFamily="2" charset="2"/>
              <a:buChar char="v"/>
              <a:defRPr sz="2800">
                <a:solidFill>
                  <a:schemeClr val="tx1"/>
                </a:solidFill>
              </a:defRPr>
            </a:lvl3pPr>
            <a:lvl4pPr>
              <a:spcBef>
                <a:spcPts val="1200"/>
              </a:spcBef>
              <a:buClrTx/>
              <a:defRPr sz="2400">
                <a:solidFill>
                  <a:schemeClr val="tx1"/>
                </a:solidFill>
              </a:defRPr>
            </a:lvl4pPr>
            <a:lvl5pPr>
              <a:spcBef>
                <a:spcPts val="1200"/>
              </a:spcBef>
              <a:buClrTx/>
              <a:defRPr sz="20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0"/>
          <p:cNvSpPr>
            <a:spLocks noGrp="1"/>
          </p:cNvSpPr>
          <p:nvPr>
            <p:ph type="sldNum" sz="quarter" idx="11"/>
          </p:nvPr>
        </p:nvSpPr>
        <p:spPr/>
        <p:txBody>
          <a:bodyPr/>
          <a:lstStyle/>
          <a:p>
            <a:r>
              <a:rPr lang="en-US" b="1" dirty="0"/>
              <a:t>1</a:t>
            </a:r>
            <a:r>
              <a:rPr lang="en-US" b="1" dirty="0">
                <a:cs typeface="Arial" charset="0"/>
              </a:rPr>
              <a:t>–</a:t>
            </a:r>
            <a:fld id="{18264801-464D-446F-AC00-35B235A4210A}" type="slidenum">
              <a:rPr lang="en-US" smtClean="0"/>
              <a:pPr/>
              <a:t>‹#›</a:t>
            </a:fld>
            <a:endParaRPr lang="en-US" dirty="0"/>
          </a:p>
        </p:txBody>
      </p:sp>
      <p:sp>
        <p:nvSpPr>
          <p:cNvPr id="8" name="Slide Title"/>
          <p:cNvSpPr txBox="1">
            <a:spLocks/>
          </p:cNvSpPr>
          <p:nvPr userDrawn="1"/>
        </p:nvSpPr>
        <p:spPr>
          <a:xfrm>
            <a:off x="0" y="0"/>
            <a:ext cx="9144000" cy="838200"/>
          </a:xfrm>
          <a:prstGeom prst="rect">
            <a:avLst/>
          </a:prstGeom>
          <a:solidFill>
            <a:srgbClr val="717A8B"/>
          </a:solidFill>
        </p:spPr>
        <p:txBody>
          <a:bodyPr vert="horz" lIns="91440" tIns="45720" rIns="91440" bIns="45720" rtlCol="0" anchor="ctr" anchorCtr="1">
            <a:normAutofit/>
          </a:bodyPr>
          <a:lstStyle>
            <a:lvl1pPr marL="0" indent="0" algn="ctr" defTabSz="0" rtl="0" eaLnBrk="0" fontAlgn="base" hangingPunct="0">
              <a:lnSpc>
                <a:spcPct val="100000"/>
              </a:lnSpc>
              <a:spcBef>
                <a:spcPct val="0"/>
              </a:spcBef>
              <a:spcAft>
                <a:spcPct val="0"/>
              </a:spcAft>
              <a:defRPr lang="en-US" sz="3600" b="0">
                <a:solidFill>
                  <a:schemeClr val="bg1"/>
                </a:solidFill>
                <a:effectLst/>
                <a:latin typeface="+mn-lt"/>
                <a:ea typeface="+mj-ea"/>
                <a:cs typeface="+mj-cs"/>
              </a:defRPr>
            </a:lvl1pPr>
            <a:lvl2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2pPr>
            <a:lvl3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3pPr>
            <a:lvl4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4pPr>
            <a:lvl5pPr marL="461963" indent="-4763" algn="l" rtl="0" eaLnBrk="0" fontAlgn="base" hangingPunct="0">
              <a:lnSpc>
                <a:spcPct val="85000"/>
              </a:lnSpc>
              <a:spcBef>
                <a:spcPct val="0"/>
              </a:spcBef>
              <a:spcAft>
                <a:spcPct val="0"/>
              </a:spcAft>
              <a:defRPr sz="3200" b="1">
                <a:solidFill>
                  <a:srgbClr val="336699"/>
                </a:solidFill>
                <a:effectLst>
                  <a:outerShdw blurRad="38100" dist="38100" dir="2700000" algn="tl">
                    <a:srgbClr val="C0C0C0"/>
                  </a:outerShdw>
                </a:effectLst>
                <a:latin typeface="Arial" charset="0"/>
              </a:defRPr>
            </a:lvl5pPr>
            <a:lvl6pPr marL="457200" algn="ctr" rtl="0" fontAlgn="base">
              <a:lnSpc>
                <a:spcPct val="85000"/>
              </a:lnSpc>
              <a:spcBef>
                <a:spcPct val="0"/>
              </a:spcBef>
              <a:spcAft>
                <a:spcPct val="0"/>
              </a:spcAft>
              <a:defRPr sz="3600" b="1">
                <a:solidFill>
                  <a:srgbClr val="216471"/>
                </a:solidFill>
                <a:latin typeface="Arial" charset="0"/>
              </a:defRPr>
            </a:lvl6pPr>
            <a:lvl7pPr marL="914400" algn="ctr" rtl="0" fontAlgn="base">
              <a:lnSpc>
                <a:spcPct val="85000"/>
              </a:lnSpc>
              <a:spcBef>
                <a:spcPct val="0"/>
              </a:spcBef>
              <a:spcAft>
                <a:spcPct val="0"/>
              </a:spcAft>
              <a:defRPr sz="3600" b="1">
                <a:solidFill>
                  <a:srgbClr val="216471"/>
                </a:solidFill>
                <a:latin typeface="Arial" charset="0"/>
              </a:defRPr>
            </a:lvl7pPr>
            <a:lvl8pPr marL="1371600" algn="ctr" rtl="0" fontAlgn="base">
              <a:lnSpc>
                <a:spcPct val="85000"/>
              </a:lnSpc>
              <a:spcBef>
                <a:spcPct val="0"/>
              </a:spcBef>
              <a:spcAft>
                <a:spcPct val="0"/>
              </a:spcAft>
              <a:defRPr sz="3600" b="1">
                <a:solidFill>
                  <a:srgbClr val="216471"/>
                </a:solidFill>
                <a:latin typeface="Arial" charset="0"/>
              </a:defRPr>
            </a:lvl8pPr>
            <a:lvl9pPr marL="1828800" algn="ctr" rtl="0" fontAlgn="base">
              <a:lnSpc>
                <a:spcPct val="85000"/>
              </a:lnSpc>
              <a:spcBef>
                <a:spcPct val="0"/>
              </a:spcBef>
              <a:spcAft>
                <a:spcPct val="0"/>
              </a:spcAft>
              <a:defRPr sz="3600" b="1">
                <a:solidFill>
                  <a:srgbClr val="216471"/>
                </a:solidFill>
                <a:latin typeface="Arial" charset="0"/>
              </a:defRPr>
            </a:lvl9pPr>
          </a:lstStyle>
          <a:p>
            <a:r>
              <a:rPr lang="en-US" kern="0" dirty="0"/>
              <a:t>Click to edit Master title style</a:t>
            </a:r>
          </a:p>
        </p:txBody>
      </p:sp>
      <p:sp>
        <p:nvSpPr>
          <p:cNvPr id="7" name="TextBox 6"/>
          <p:cNvSpPr txBox="1"/>
          <p:nvPr userDrawn="1"/>
        </p:nvSpPr>
        <p:spPr>
          <a:xfrm>
            <a:off x="0" y="6651692"/>
            <a:ext cx="1230164" cy="200055"/>
          </a:xfrm>
          <a:prstGeom prst="rect">
            <a:avLst/>
          </a:prstGeom>
          <a:noFill/>
        </p:spPr>
        <p:txBody>
          <a:bodyPr wrap="square" rtlCol="0">
            <a:spAutoFit/>
          </a:bodyPr>
          <a:lstStyle/>
          <a:p>
            <a:r>
              <a:rPr lang="en-US" sz="700" dirty="0">
                <a:solidFill>
                  <a:schemeClr val="tx1">
                    <a:lumMod val="50000"/>
                    <a:lumOff val="50000"/>
                  </a:schemeClr>
                </a:solidFill>
              </a:rPr>
              <a:t>© McGraw-Hill Education.</a:t>
            </a:r>
            <a:endParaRPr lang="en-US" sz="1800" dirty="0">
              <a:solidFill>
                <a:schemeClr val="tx1">
                  <a:lumMod val="50000"/>
                  <a:lumOff val="50000"/>
                </a:schemeClr>
              </a:solidFill>
            </a:endParaRPr>
          </a:p>
        </p:txBody>
      </p:sp>
    </p:spTree>
    <p:extLst>
      <p:ext uri="{BB962C8B-B14F-4D97-AF65-F5344CB8AC3E}">
        <p14:creationId xmlns:p14="http://schemas.microsoft.com/office/powerpoint/2010/main" val="4264118910"/>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FFC000"/>
          </a:solidFill>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IN"/>
              <a:t>Copyright ©2017 Pearson Education, Limited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5-</a:t>
            </a:r>
            <a:fld id="{FD1C9141-A848-4378-A6EA-CF05D32FA263}" type="slidenum">
              <a:rPr lang="en-US" smtClean="0"/>
              <a:pPr/>
              <a:t>‹#›</a:t>
            </a:fld>
            <a:endParaRPr lang="en-US" dirty="0"/>
          </a:p>
        </p:txBody>
      </p:sp>
    </p:spTree>
    <p:extLst>
      <p:ext uri="{BB962C8B-B14F-4D97-AF65-F5344CB8AC3E}">
        <p14:creationId xmlns:p14="http://schemas.microsoft.com/office/powerpoint/2010/main" val="1532762898"/>
      </p:ext>
    </p:extLst>
  </p:cSld>
  <p:clrMap bg1="lt1" tx1="dk1" bg2="lt2" tx2="dk2" accent1="accent1" accent2="accent2" accent3="accent3" accent4="accent4" accent5="accent5" accent6="accent6" hlink="hlink" folHlink="folHlink"/>
  <p:sldLayoutIdLst>
    <p:sldLayoutId id="2147484395" r:id="rId1"/>
    <p:sldLayoutId id="2147484396" r:id="rId2"/>
    <p:sldLayoutId id="2147484397" r:id="rId3"/>
    <p:sldLayoutId id="2147484398" r:id="rId4"/>
    <p:sldLayoutId id="2147484399" r:id="rId5"/>
    <p:sldLayoutId id="2147484400" r:id="rId6"/>
    <p:sldLayoutId id="2147484401" r:id="rId7"/>
    <p:sldLayoutId id="2147484402" r:id="rId8"/>
    <p:sldLayoutId id="2147484403" r:id="rId9"/>
    <p:sldLayoutId id="2147484404" r:id="rId10"/>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LFHlal9fwkU" TargetMode="External"/><Relationship Id="rId2" Type="http://schemas.openxmlformats.org/officeDocument/2006/relationships/notesSlide" Target="../notesSlides/notesSlide32.xml"/><Relationship Id="rId1" Type="http://schemas.openxmlformats.org/officeDocument/2006/relationships/slideLayout" Target="../slideLayouts/slideLayout8.xml"/><Relationship Id="rId6" Type="http://schemas.openxmlformats.org/officeDocument/2006/relationships/hyperlink" Target="https://www.youtube.com/watch?v=7mWQh_7fK3U" TargetMode="External"/><Relationship Id="rId5" Type="http://schemas.openxmlformats.org/officeDocument/2006/relationships/hyperlink" Target="https://www.youtube.com/watch?v=wNqq6FSQy70" TargetMode="External"/><Relationship Id="rId4" Type="http://schemas.openxmlformats.org/officeDocument/2006/relationships/hyperlink" Target="https://www.youtube.com/watch?v=rrqag1htgL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3"/>
          </p:nvPr>
        </p:nvSpPr>
        <p:spPr/>
        <p:txBody>
          <a:bodyPr/>
          <a:lstStyle/>
          <a:p>
            <a:r>
              <a:rPr lang="en-IN" altLang="en-US"/>
              <a:t>Copyright ©2017 Pearson Education, Limited</a:t>
            </a:r>
            <a:endParaRPr lang="en-US" altLang="en-US" dirty="0"/>
          </a:p>
        </p:txBody>
      </p:sp>
      <p:sp>
        <p:nvSpPr>
          <p:cNvPr id="2" name="Title 1"/>
          <p:cNvSpPr>
            <a:spLocks noGrp="1"/>
          </p:cNvSpPr>
          <p:nvPr>
            <p:ph type="title"/>
          </p:nvPr>
        </p:nvSpPr>
        <p:spPr/>
        <p:txBody>
          <a:bodyPr/>
          <a:lstStyle/>
          <a:p>
            <a:r>
              <a:rPr lang="en-IN" dirty="0">
                <a:effectLst>
                  <a:outerShdw blurRad="38100" dist="38100" dir="2700000" algn="tl">
                    <a:srgbClr val="000000">
                      <a:alpha val="43137"/>
                    </a:srgbClr>
                  </a:outerShdw>
                </a:effectLst>
              </a:rPr>
              <a:t>Vision and Mission Analysis</a:t>
            </a:r>
          </a:p>
        </p:txBody>
      </p:sp>
      <p:sp>
        <p:nvSpPr>
          <p:cNvPr id="8" name="Content Placeholder 2"/>
          <p:cNvSpPr txBox="1">
            <a:spLocks/>
          </p:cNvSpPr>
          <p:nvPr/>
        </p:nvSpPr>
        <p:spPr>
          <a:xfrm>
            <a:off x="4013200" y="838200"/>
            <a:ext cx="5130800" cy="48006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rgbClr val="00B0F0"/>
              </a:buClr>
              <a:buFont typeface="Wingdings" panose="05000000000000000000" pitchFamily="2" charset="2"/>
              <a:buNone/>
              <a:defRPr sz="3200" kern="1200">
                <a:solidFill>
                  <a:srgbClr val="00B0F0"/>
                </a:solidFill>
                <a:latin typeface="+mn-lt"/>
                <a:ea typeface="+mn-ea"/>
                <a:cs typeface="+mn-cs"/>
              </a:defRPr>
            </a:lvl1pPr>
            <a:lvl2pPr marL="457200" indent="0" algn="ctr" defTabSz="914400" rtl="0" eaLnBrk="1" latinLnBrk="0" hangingPunct="1">
              <a:spcBef>
                <a:spcPct val="20000"/>
              </a:spcBef>
              <a:buClr>
                <a:srgbClr val="00B0F0"/>
              </a:buClr>
              <a:buFont typeface="Wingdings" panose="05000000000000000000" pitchFamily="2" charset="2"/>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rgbClr val="00B0F0"/>
              </a:buClr>
              <a:buFont typeface="Wingdings" panose="05000000000000000000" pitchFamily="2" charset="2"/>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rgbClr val="00B0F0"/>
              </a:buClr>
              <a:buFont typeface="Wingdings" panose="05000000000000000000" pitchFamily="2" charset="2"/>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Char char="►"/>
              <a:defRPr/>
            </a:pPr>
            <a:endParaRPr lang="en-US" b="1" dirty="0">
              <a:solidFill>
                <a:srgbClr val="404040"/>
              </a:solidFill>
              <a:latin typeface="Arial" charset="0"/>
              <a:ea typeface="ＭＳ Ｐゴシック" charset="0"/>
              <a:cs typeface="Arial" charset="0"/>
            </a:endParaRPr>
          </a:p>
          <a:p>
            <a:pPr fontAlgn="auto">
              <a:spcAft>
                <a:spcPts val="0"/>
              </a:spcAft>
              <a:buFont typeface="Franklin Gothic Book" charset="0"/>
              <a:buNone/>
              <a:defRPr/>
            </a:pPr>
            <a:r>
              <a:rPr lang="en-US" b="1" dirty="0">
                <a:solidFill>
                  <a:srgbClr val="404040"/>
                </a:solidFill>
                <a:latin typeface="Arial" charset="0"/>
                <a:ea typeface="ＭＳ Ｐゴシック" charset="0"/>
                <a:cs typeface="Arial" charset="0"/>
              </a:rPr>
              <a:t>    </a:t>
            </a:r>
          </a:p>
          <a:p>
            <a:pPr fontAlgn="auto">
              <a:spcAft>
                <a:spcPts val="0"/>
              </a:spcAft>
              <a:buFont typeface="Franklin Gothic Book" charset="0"/>
              <a:buNone/>
              <a:defRPr/>
            </a:pPr>
            <a:r>
              <a:rPr lang="en-US" b="1" dirty="0">
                <a:solidFill>
                  <a:srgbClr val="0099FF"/>
                </a:solidFill>
                <a:latin typeface="Arial" charset="0"/>
                <a:ea typeface="ＭＳ Ｐゴシック" charset="0"/>
                <a:cs typeface="Arial" charset="0"/>
              </a:rPr>
              <a:t>             </a:t>
            </a:r>
            <a:r>
              <a:rPr lang="en-US" dirty="0">
                <a:solidFill>
                  <a:srgbClr val="0099FF"/>
                </a:solidFill>
                <a:latin typeface="Arial" charset="0"/>
                <a:ea typeface="ＭＳ Ｐゴシック" charset="0"/>
                <a:cs typeface="Arial" charset="0"/>
              </a:rPr>
              <a:t>Chapter Five</a:t>
            </a:r>
            <a:endParaRPr lang="en-US" b="1" dirty="0">
              <a:solidFill>
                <a:srgbClr val="0099FF"/>
              </a:solidFill>
              <a:latin typeface="Arial" charset="0"/>
              <a:ea typeface="ＭＳ Ｐゴシック" charset="0"/>
              <a:cs typeface="Arial" charset="0"/>
            </a:endParaRPr>
          </a:p>
        </p:txBody>
      </p:sp>
      <p:sp>
        <p:nvSpPr>
          <p:cNvPr id="6" name="Slide Number Placeholder 5"/>
          <p:cNvSpPr>
            <a:spLocks noGrp="1"/>
          </p:cNvSpPr>
          <p:nvPr>
            <p:ph type="sldNum" sz="quarter" idx="12"/>
          </p:nvPr>
        </p:nvSpPr>
        <p:spPr/>
        <p:txBody>
          <a:bodyPr/>
          <a:lstStyle/>
          <a:p>
            <a:r>
              <a:rPr lang="en-US" altLang="en-US"/>
              <a:t>5-</a:t>
            </a:r>
            <a:fld id="{A3F695D3-AE91-47D7-B82F-EBD6D906C5D0}" type="slidenum">
              <a:rPr lang="en-US" altLang="en-US" smtClean="0"/>
              <a:pPr/>
              <a:t>1</a:t>
            </a:fld>
            <a:endParaRPr lang="en-US" altLang="en-US" dirty="0"/>
          </a:p>
        </p:txBody>
      </p:sp>
    </p:spTree>
    <p:extLst>
      <p:ext uri="{BB962C8B-B14F-4D97-AF65-F5344CB8AC3E}">
        <p14:creationId xmlns:p14="http://schemas.microsoft.com/office/powerpoint/2010/main" val="3018625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Learning Objectives</a:t>
            </a:r>
          </a:p>
        </p:txBody>
      </p:sp>
      <p:sp>
        <p:nvSpPr>
          <p:cNvPr id="32770" name="Content Placeholder 2"/>
          <p:cNvSpPr>
            <a:spLocks noGrp="1"/>
          </p:cNvSpPr>
          <p:nvPr>
            <p:ph idx="1"/>
          </p:nvPr>
        </p:nvSpPr>
        <p:spPr/>
        <p:txBody>
          <a:bodyPr>
            <a:noAutofit/>
          </a:bodyPr>
          <a:lstStyle/>
          <a:p>
            <a:pPr marL="457200" indent="-457200">
              <a:buNone/>
            </a:pPr>
            <a:r>
              <a:rPr lang="en-US" sz="2200" b="1" dirty="0">
                <a:solidFill>
                  <a:srgbClr val="00B0F0"/>
                </a:solidFill>
                <a:latin typeface="Arial" panose="020B0604020202020204" pitchFamily="34" charset="0"/>
                <a:cs typeface="Arial" panose="020B0604020202020204" pitchFamily="34" charset="0"/>
              </a:rPr>
              <a:t>1. </a:t>
            </a:r>
            <a:r>
              <a:rPr lang="en-US" sz="2200" dirty="0">
                <a:latin typeface="Arial" panose="020B0604020202020204" pitchFamily="34" charset="0"/>
                <a:cs typeface="Arial" panose="020B0604020202020204" pitchFamily="34" charset="0"/>
              </a:rPr>
              <a:t>Describe the nature and role of vision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2. </a:t>
            </a:r>
            <a:r>
              <a:rPr lang="en-US" sz="2200" dirty="0">
                <a:latin typeface="Arial" panose="020B0604020202020204" pitchFamily="34" charset="0"/>
                <a:cs typeface="Arial" panose="020B0604020202020204" pitchFamily="34" charset="0"/>
              </a:rPr>
              <a:t>Describe the nature and role of mission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3. </a:t>
            </a:r>
            <a:r>
              <a:rPr lang="en-US" sz="2200" dirty="0">
                <a:latin typeface="Arial" panose="020B0604020202020204" pitchFamily="34" charset="0"/>
                <a:cs typeface="Arial" panose="020B0604020202020204" pitchFamily="34" charset="0"/>
              </a:rPr>
              <a:t>Discuss the process of developing a vision and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4. </a:t>
            </a:r>
            <a:r>
              <a:rPr lang="en-US" sz="2200" dirty="0">
                <a:latin typeface="Arial" panose="020B0604020202020204" pitchFamily="34" charset="0"/>
                <a:cs typeface="Arial" panose="020B0604020202020204" pitchFamily="34" charset="0"/>
              </a:rPr>
              <a:t>Discuss how clear vision and mission statements can benefit other strategic-management activities.</a:t>
            </a:r>
          </a:p>
          <a:p>
            <a:pPr marL="457200" indent="-457200">
              <a:buNone/>
            </a:pPr>
            <a:r>
              <a:rPr lang="en-US" sz="2200" b="1" dirty="0">
                <a:solidFill>
                  <a:srgbClr val="00B0F0"/>
                </a:solidFill>
                <a:latin typeface="Arial" panose="020B0604020202020204" pitchFamily="34" charset="0"/>
                <a:cs typeface="Arial" panose="020B0604020202020204" pitchFamily="34" charset="0"/>
              </a:rPr>
              <a:t>5. </a:t>
            </a:r>
            <a:r>
              <a:rPr lang="en-US" sz="2200" dirty="0">
                <a:latin typeface="Arial" panose="020B0604020202020204" pitchFamily="34" charset="0"/>
                <a:cs typeface="Arial" panose="020B0604020202020204" pitchFamily="34" charset="0"/>
              </a:rPr>
              <a:t>Describe the characteristics of a good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6. </a:t>
            </a:r>
            <a:r>
              <a:rPr lang="en-US" sz="2200" dirty="0">
                <a:latin typeface="Arial" panose="020B0604020202020204" pitchFamily="34" charset="0"/>
                <a:cs typeface="Arial" panose="020B0604020202020204" pitchFamily="34" charset="0"/>
              </a:rPr>
              <a:t>Identify the components of mission statements.</a:t>
            </a:r>
          </a:p>
          <a:p>
            <a:pPr marL="457200" indent="-457200">
              <a:buNone/>
            </a:pPr>
            <a:r>
              <a:rPr lang="en-US" sz="2200" b="1" dirty="0">
                <a:solidFill>
                  <a:srgbClr val="00B0F0"/>
                </a:solidFill>
                <a:latin typeface="Arial" panose="020B0604020202020204" pitchFamily="34" charset="0"/>
                <a:cs typeface="Arial" panose="020B0604020202020204" pitchFamily="34" charset="0"/>
              </a:rPr>
              <a:t>7. </a:t>
            </a:r>
            <a:r>
              <a:rPr lang="en-US" sz="2200" dirty="0">
                <a:latin typeface="Arial" panose="020B0604020202020204" pitchFamily="34" charset="0"/>
                <a:cs typeface="Arial" panose="020B0604020202020204" pitchFamily="34" charset="0"/>
              </a:rPr>
              <a:t>Evaluate mission statements of different organizations and write effective vision and mission statements.</a:t>
            </a:r>
            <a:endParaRPr lang="en-US" altLang="en-US" sz="22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Vision Statement</a:t>
            </a:r>
          </a:p>
        </p:txBody>
      </p:sp>
      <p:sp>
        <p:nvSpPr>
          <p:cNvPr id="34818" name="Content Placeholder 2"/>
          <p:cNvSpPr>
            <a:spLocks noGrp="1"/>
          </p:cNvSpPr>
          <p:nvPr>
            <p:ph idx="1"/>
          </p:nvPr>
        </p:nvSpPr>
        <p:spPr/>
        <p:txBody>
          <a:bodyPr/>
          <a:lstStyle/>
          <a:p>
            <a:pPr marL="0" indent="0">
              <a:buNone/>
            </a:pPr>
            <a:endParaRPr lang="en-US" altLang="en-US" sz="4400" dirty="0">
              <a:solidFill>
                <a:schemeClr val="tx1"/>
              </a:solidFill>
              <a:latin typeface="Arial" pitchFamily="34" charset="0"/>
              <a:cs typeface="Arial" pitchFamily="34" charset="0"/>
            </a:endParaRPr>
          </a:p>
          <a:p>
            <a:pPr marL="0" indent="0" algn="ctr">
              <a:buNone/>
            </a:pPr>
            <a:r>
              <a:rPr lang="en-US" altLang="en-US" sz="4400" dirty="0">
                <a:solidFill>
                  <a:schemeClr val="tx1"/>
                </a:solidFill>
                <a:latin typeface="Arial" pitchFamily="34" charset="0"/>
                <a:cs typeface="Arial" pitchFamily="34" charset="0"/>
              </a:rPr>
              <a:t>A </a:t>
            </a:r>
            <a:r>
              <a:rPr lang="en-US" altLang="en-US" sz="4400" b="1" dirty="0">
                <a:solidFill>
                  <a:schemeClr val="tx1"/>
                </a:solidFill>
                <a:latin typeface="Arial" pitchFamily="34" charset="0"/>
                <a:cs typeface="Arial" pitchFamily="34" charset="0"/>
              </a:rPr>
              <a:t>vision statement </a:t>
            </a:r>
            <a:r>
              <a:rPr lang="en-US" altLang="en-US" sz="4400" dirty="0">
                <a:solidFill>
                  <a:schemeClr val="tx1"/>
                </a:solidFill>
                <a:latin typeface="Arial" pitchFamily="34" charset="0"/>
                <a:cs typeface="Arial" pitchFamily="34" charset="0"/>
              </a:rPr>
              <a:t>should answer the basic question</a:t>
            </a:r>
            <a:r>
              <a:rPr lang="en-US" altLang="en-US" sz="4400" dirty="0">
                <a:latin typeface="Arial" pitchFamily="34" charset="0"/>
                <a:cs typeface="Arial" pitchFamily="34" charset="0"/>
              </a:rPr>
              <a:t>: </a:t>
            </a:r>
          </a:p>
          <a:p>
            <a:pPr marL="0" indent="0" algn="ctr">
              <a:buNone/>
            </a:pPr>
            <a:endParaRPr lang="en-US" altLang="en-US" sz="4400" dirty="0">
              <a:latin typeface="Arial" pitchFamily="34" charset="0"/>
              <a:cs typeface="Arial" pitchFamily="34" charset="0"/>
            </a:endParaRPr>
          </a:p>
          <a:p>
            <a:pPr marL="0" indent="0" algn="ctr">
              <a:buNone/>
            </a:pPr>
            <a:r>
              <a:rPr lang="ja-JP" altLang="en-US" sz="4400" dirty="0">
                <a:solidFill>
                  <a:schemeClr val="tx1"/>
                </a:solidFill>
                <a:latin typeface="Arial" pitchFamily="34" charset="0"/>
                <a:cs typeface="Arial" pitchFamily="34" charset="0"/>
              </a:rPr>
              <a:t>“</a:t>
            </a:r>
            <a:r>
              <a:rPr lang="en-US" altLang="ja-JP" sz="4400" dirty="0">
                <a:solidFill>
                  <a:schemeClr val="tx1"/>
                </a:solidFill>
                <a:latin typeface="Arial" pitchFamily="34" charset="0"/>
                <a:cs typeface="Arial" pitchFamily="34" charset="0"/>
              </a:rPr>
              <a:t>What do we want to become?</a:t>
            </a:r>
            <a:r>
              <a:rPr lang="ja-JP" altLang="en-US" dirty="0">
                <a:solidFill>
                  <a:schemeClr val="tx1"/>
                </a:solidFill>
                <a:latin typeface="Arial" pitchFamily="34" charset="0"/>
                <a:cs typeface="Arial" pitchFamily="34" charset="0"/>
              </a:rPr>
              <a: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What Do We Want to Become?</a:t>
            </a:r>
          </a:p>
        </p:txBody>
      </p:sp>
      <p:sp>
        <p:nvSpPr>
          <p:cNvPr id="35842" name="Content Placeholder 2"/>
          <p:cNvSpPr>
            <a:spLocks noGrp="1"/>
          </p:cNvSpPr>
          <p:nvPr>
            <p:ph idx="1"/>
          </p:nvPr>
        </p:nvSpPr>
        <p:spPr>
          <a:xfrm>
            <a:off x="457200" y="2057400"/>
            <a:ext cx="8229600" cy="4068763"/>
          </a:xfrm>
        </p:spPr>
        <p:txBody>
          <a:bodyPr/>
          <a:lstStyle/>
          <a:p>
            <a:r>
              <a:rPr lang="en-US" altLang="en-US" dirty="0">
                <a:solidFill>
                  <a:schemeClr val="tx1"/>
                </a:solidFill>
                <a:latin typeface="Arial" pitchFamily="34" charset="0"/>
                <a:cs typeface="Arial" pitchFamily="34" charset="0"/>
              </a:rPr>
              <a:t>The </a:t>
            </a:r>
            <a:r>
              <a:rPr lang="en-US" altLang="en-US" b="1" dirty="0">
                <a:solidFill>
                  <a:schemeClr val="tx1"/>
                </a:solidFill>
                <a:latin typeface="Arial" pitchFamily="34" charset="0"/>
                <a:cs typeface="Arial" pitchFamily="34" charset="0"/>
              </a:rPr>
              <a:t>vision statement </a:t>
            </a:r>
            <a:r>
              <a:rPr lang="en-US" altLang="en-US" dirty="0">
                <a:solidFill>
                  <a:schemeClr val="tx1"/>
                </a:solidFill>
                <a:latin typeface="Arial" pitchFamily="34" charset="0"/>
                <a:cs typeface="Arial" pitchFamily="34" charset="0"/>
              </a:rPr>
              <a:t>should be short, preferably one sentence, and as many managers as possible should have input into developing the statement.</a:t>
            </a:r>
          </a:p>
          <a:p>
            <a:endParaRPr lang="en-US" altLang="en-US" dirty="0">
              <a:solidFill>
                <a:schemeClr val="tx1"/>
              </a:solidFill>
              <a:latin typeface="Arial" pitchFamily="34" charset="0"/>
              <a:cs typeface="Arial" pitchFamily="34" charset="0"/>
            </a:endParaRPr>
          </a:p>
          <a:p>
            <a:r>
              <a:rPr lang="en-US" dirty="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vision statement </a:t>
            </a:r>
            <a:r>
              <a:rPr lang="en-US" dirty="0">
                <a:latin typeface="Arial" panose="020B0604020202020204" pitchFamily="34" charset="0"/>
                <a:cs typeface="Arial" panose="020B0604020202020204" pitchFamily="34" charset="0"/>
              </a:rPr>
              <a:t>should reveal the type of business the firm engages.</a:t>
            </a:r>
            <a:endParaRPr lang="en-US" altLang="en-US" dirty="0">
              <a:latin typeface="Arial" pitchFamily="34" charset="0"/>
              <a:cs typeface="Arial" pitchFamily="34" charset="0"/>
            </a:endParaRP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4</a:t>
            </a:fld>
            <a:endParaRPr lang="en-US"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a:defRPr/>
            </a:pPr>
            <a:r>
              <a:rPr lang="en-US" altLang="en-US" dirty="0">
                <a:latin typeface="Arial" charset="0"/>
                <a:cs typeface="Arial" charset="0"/>
              </a:rPr>
              <a:t>Vision Statement Examples</a:t>
            </a:r>
            <a:endParaRPr lang="en-US" altLang="en-US" dirty="0">
              <a:solidFill>
                <a:schemeClr val="tx1"/>
              </a:solidFill>
              <a:latin typeface="Arial" charset="0"/>
              <a:ea typeface="+mj-ea"/>
              <a:cs typeface="Arial"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5</a:t>
            </a:fld>
            <a:endParaRPr lang="en-US" altLang="en-US" dirty="0"/>
          </a:p>
        </p:txBody>
      </p:sp>
      <p:pic>
        <p:nvPicPr>
          <p:cNvPr id="5" name="Picture 4"/>
          <p:cNvPicPr>
            <a:picLocks noChangeAspect="1"/>
          </p:cNvPicPr>
          <p:nvPr/>
        </p:nvPicPr>
        <p:blipFill rotWithShape="1">
          <a:blip r:embed="rId3"/>
          <a:srcRect l="18750" t="22917" r="2344" b="64583"/>
          <a:stretch/>
        </p:blipFill>
        <p:spPr>
          <a:xfrm>
            <a:off x="457200" y="1752600"/>
            <a:ext cx="7696200" cy="914400"/>
          </a:xfrm>
          <a:prstGeom prst="rect">
            <a:avLst/>
          </a:prstGeom>
        </p:spPr>
      </p:pic>
      <p:sp>
        <p:nvSpPr>
          <p:cNvPr id="8" name="Content Placeholder 2"/>
          <p:cNvSpPr>
            <a:spLocks noGrp="1"/>
          </p:cNvSpPr>
          <p:nvPr>
            <p:ph idx="1"/>
          </p:nvPr>
        </p:nvSpPr>
        <p:spPr>
          <a:xfrm>
            <a:off x="434715" y="2970732"/>
            <a:ext cx="8229600" cy="2667000"/>
          </a:xfrm>
        </p:spPr>
        <p:txBody>
          <a:bodyPr/>
          <a:lstStyle/>
          <a:p>
            <a:r>
              <a:rPr lang="en-US" altLang="en-US" dirty="0">
                <a:latin typeface="Arial" pitchFamily="34" charset="0"/>
                <a:cs typeface="Arial" pitchFamily="34" charset="0"/>
              </a:rPr>
              <a:t>Vitasoy aims to maintain its leadership in promoting superior quality of life through the production of high quality, great tasting nutritious products that satisfy customers in all markets</a:t>
            </a: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3958610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Vision Statement Examples</a:t>
            </a:r>
          </a:p>
        </p:txBody>
      </p:sp>
      <p:sp>
        <p:nvSpPr>
          <p:cNvPr id="2" name="Content Placeholder 1"/>
          <p:cNvSpPr>
            <a:spLocks noGrp="1"/>
          </p:cNvSpPr>
          <p:nvPr>
            <p:ph idx="1"/>
          </p:nvPr>
        </p:nvSpPr>
        <p:spPr>
          <a:xfrm>
            <a:off x="457200" y="1600200"/>
            <a:ext cx="8382000" cy="4525963"/>
          </a:xfrm>
        </p:spPr>
        <p:txBody>
          <a:bodyPr>
            <a:normAutofit fontScale="92500"/>
          </a:bodyPr>
          <a:lstStyle/>
          <a:p>
            <a:r>
              <a:rPr lang="en-US" b="1" dirty="0"/>
              <a:t>General Motors’ </a:t>
            </a:r>
            <a:r>
              <a:rPr lang="en-US" dirty="0"/>
              <a:t>vision is to be the world leader in transportation products and related services. </a:t>
            </a:r>
            <a:r>
              <a:rPr lang="en-US" i="1" dirty="0"/>
              <a:t>(Author comment: Good statement)</a:t>
            </a:r>
            <a:endParaRPr lang="en-US" dirty="0"/>
          </a:p>
          <a:p>
            <a:r>
              <a:rPr lang="en-US" b="1" dirty="0"/>
              <a:t>PepsiCo’s </a:t>
            </a:r>
            <a:r>
              <a:rPr lang="en-US" dirty="0"/>
              <a:t>responsibility is to continually improve all aspects of the world in which we operate—environment, social, economic—creating a better tomorrow than today. </a:t>
            </a:r>
            <a:r>
              <a:rPr lang="en-US" i="1" dirty="0"/>
              <a:t>(Author comment: Statement is too vague; it should reveal how the firm’s food and beverage business benefits people)</a:t>
            </a:r>
            <a:endParaRPr lang="en-US" dirty="0"/>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4" name="Slide Number Placeholder 3"/>
          <p:cNvSpPr>
            <a:spLocks noGrp="1"/>
          </p:cNvSpPr>
          <p:nvPr>
            <p:ph type="sldNum" sz="quarter" idx="12"/>
          </p:nvPr>
        </p:nvSpPr>
        <p:spPr/>
        <p:txBody>
          <a:bodyPr/>
          <a:lstStyle/>
          <a:p>
            <a:r>
              <a:rPr lang="en-US" altLang="en-US"/>
              <a:t>5-</a:t>
            </a:r>
            <a:fld id="{AF8761B6-DA32-4F47-9FFA-503C52D107AE}"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Mission Statement</a:t>
            </a:r>
          </a:p>
        </p:txBody>
      </p:sp>
      <p:sp>
        <p:nvSpPr>
          <p:cNvPr id="37890" name="Content Placeholder 2"/>
          <p:cNvSpPr>
            <a:spLocks noGrp="1"/>
          </p:cNvSpPr>
          <p:nvPr>
            <p:ph idx="1"/>
          </p:nvPr>
        </p:nvSpPr>
        <p:spPr/>
        <p:txBody>
          <a:bodyPr/>
          <a:lstStyle/>
          <a:p>
            <a:pPr marL="403225" indent="-403225"/>
            <a:r>
              <a:rPr lang="en-US" altLang="en-US" sz="3600" dirty="0">
                <a:latin typeface="Arial" pitchFamily="34" charset="0"/>
                <a:cs typeface="Arial" pitchFamily="34" charset="0"/>
              </a:rPr>
              <a:t>A</a:t>
            </a:r>
            <a:r>
              <a:rPr lang="en-US" altLang="en-US" sz="3600" dirty="0">
                <a:solidFill>
                  <a:schemeClr val="tx1"/>
                </a:solidFill>
                <a:latin typeface="Arial" pitchFamily="34" charset="0"/>
                <a:cs typeface="Arial" pitchFamily="34" charset="0"/>
              </a:rPr>
              <a:t> declaration of an organization</a:t>
            </a:r>
            <a:r>
              <a:rPr lang="en-US" altLang="ja-JP" sz="3600" dirty="0">
                <a:solidFill>
                  <a:schemeClr val="tx1"/>
                </a:solidFill>
                <a:latin typeface="Arial" pitchFamily="34" charset="0"/>
                <a:cs typeface="Arial" pitchFamily="34" charset="0"/>
              </a:rPr>
              <a:t>'s </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reason for being.</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 </a:t>
            </a:r>
          </a:p>
          <a:p>
            <a:pPr marL="403225" indent="-403225"/>
            <a:r>
              <a:rPr lang="en-US" altLang="en-US" sz="3600" dirty="0">
                <a:latin typeface="Arial" pitchFamily="34" charset="0"/>
                <a:cs typeface="Arial" pitchFamily="34" charset="0"/>
              </a:rPr>
              <a:t>It a</a:t>
            </a:r>
            <a:r>
              <a:rPr lang="en-US" altLang="en-US" sz="3600" dirty="0">
                <a:solidFill>
                  <a:schemeClr val="tx1"/>
                </a:solidFill>
                <a:latin typeface="Arial" pitchFamily="34" charset="0"/>
                <a:cs typeface="Arial" pitchFamily="34" charset="0"/>
              </a:rPr>
              <a:t>nswers the pivotal question </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What is our business?</a:t>
            </a:r>
            <a:r>
              <a:rPr lang="ja-JP" altLang="en-US" sz="3600" dirty="0">
                <a:solidFill>
                  <a:schemeClr val="tx1"/>
                </a:solidFill>
                <a:latin typeface="Arial" pitchFamily="34" charset="0"/>
                <a:cs typeface="Arial" pitchFamily="34" charset="0"/>
              </a:rPr>
              <a:t>”</a:t>
            </a:r>
            <a:r>
              <a:rPr lang="en-US" altLang="ja-JP" sz="3600" dirty="0">
                <a:solidFill>
                  <a:schemeClr val="tx1"/>
                </a:solidFill>
                <a:latin typeface="Arial" pitchFamily="34" charset="0"/>
                <a:cs typeface="Arial" pitchFamily="34" charset="0"/>
              </a:rPr>
              <a:t> </a:t>
            </a:r>
          </a:p>
          <a:p>
            <a:pPr marL="403225" indent="-403225"/>
            <a:r>
              <a:rPr lang="en-US" altLang="en-US" sz="3600" dirty="0">
                <a:latin typeface="Arial" pitchFamily="34" charset="0"/>
                <a:cs typeface="Arial" pitchFamily="34" charset="0"/>
              </a:rPr>
              <a:t>It is e</a:t>
            </a:r>
            <a:r>
              <a:rPr lang="en-US" altLang="en-US" sz="3600" dirty="0">
                <a:solidFill>
                  <a:schemeClr val="tx1"/>
                </a:solidFill>
                <a:latin typeface="Arial" pitchFamily="34" charset="0"/>
                <a:cs typeface="Arial" pitchFamily="34" charset="0"/>
              </a:rPr>
              <a:t>ssential for effectively establishing objectives and formulating strategies.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Mission Statement</a:t>
            </a:r>
          </a:p>
        </p:txBody>
      </p:sp>
      <p:sp>
        <p:nvSpPr>
          <p:cNvPr id="19459" name="Content Placeholder 2"/>
          <p:cNvSpPr>
            <a:spLocks noGrp="1"/>
          </p:cNvSpPr>
          <p:nvPr>
            <p:ph idx="1"/>
          </p:nvPr>
        </p:nvSpPr>
        <p:spPr/>
        <p:txBody>
          <a:bodyPr/>
          <a:lstStyle/>
          <a:p>
            <a:pPr>
              <a:defRPr/>
            </a:pPr>
            <a:endParaRPr lang="en-US" altLang="en-US" dirty="0">
              <a:solidFill>
                <a:schemeClr val="tx1"/>
              </a:solidFill>
              <a:latin typeface="Arial" charset="0"/>
              <a:ea typeface="+mn-ea"/>
              <a:cs typeface="Arial" charset="0"/>
            </a:endParaRPr>
          </a:p>
          <a:p>
            <a:pPr>
              <a:defRPr/>
            </a:pPr>
            <a:r>
              <a:rPr lang="en-US" altLang="en-US" dirty="0">
                <a:solidFill>
                  <a:schemeClr val="tx1"/>
                </a:solidFill>
                <a:latin typeface="Arial" charset="0"/>
                <a:ea typeface="+mn-ea"/>
                <a:cs typeface="Arial" charset="0"/>
              </a:rPr>
              <a:t>It reveals what an organization wants to be and whom it wants to serve</a:t>
            </a:r>
          </a:p>
          <a:p>
            <a:pPr marL="0" indent="0">
              <a:buNone/>
              <a:defRPr/>
            </a:pPr>
            <a:endParaRPr lang="en-US" altLang="en-US" dirty="0">
              <a:solidFill>
                <a:schemeClr val="tx1"/>
              </a:solidFill>
              <a:latin typeface="Arial" charset="0"/>
              <a:ea typeface="+mn-ea"/>
              <a:cs typeface="Arial" charset="0"/>
            </a:endParaRPr>
          </a:p>
          <a:p>
            <a:pPr>
              <a:defRPr/>
            </a:pPr>
            <a:r>
              <a:rPr lang="en-US" altLang="en-US" dirty="0">
                <a:latin typeface="Arial" charset="0"/>
                <a:cs typeface="Arial" charset="0"/>
              </a:rPr>
              <a:t>It is a</a:t>
            </a:r>
            <a:r>
              <a:rPr lang="en-US" altLang="en-US" dirty="0">
                <a:solidFill>
                  <a:schemeClr val="tx1"/>
                </a:solidFill>
                <a:latin typeface="Arial" charset="0"/>
                <a:ea typeface="+mn-ea"/>
                <a:cs typeface="Arial" charset="0"/>
              </a:rPr>
              <a:t>lso called a creed statement, a statement of purpose, a statement of philosophy, a statement of beliefs, and a statement of business principles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8</a:t>
            </a:fld>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Group Discussion</a:t>
            </a:r>
          </a:p>
        </p:txBody>
      </p:sp>
      <p:sp>
        <p:nvSpPr>
          <p:cNvPr id="55298" name="Content Placeholder 2"/>
          <p:cNvSpPr>
            <a:spLocks noGrp="1"/>
          </p:cNvSpPr>
          <p:nvPr>
            <p:ph idx="1"/>
          </p:nvPr>
        </p:nvSpPr>
        <p:spPr/>
        <p:txBody>
          <a:bodyPr>
            <a:normAutofit/>
          </a:bodyPr>
          <a:lstStyle/>
          <a:p>
            <a:pPr marL="579438" indent="-579438">
              <a:buNone/>
            </a:pPr>
            <a:r>
              <a:rPr lang="en-US" altLang="en-US" b="1" dirty="0">
                <a:solidFill>
                  <a:schemeClr val="tx1"/>
                </a:solidFill>
                <a:latin typeface="Arial" panose="020B0604020202020204" pitchFamily="34" charset="0"/>
                <a:cs typeface="Arial" panose="020B0604020202020204" pitchFamily="34" charset="0"/>
              </a:rPr>
              <a:t>What are the benefits to establish </a:t>
            </a:r>
            <a:r>
              <a:rPr lang="en-US" altLang="en-US" b="1" dirty="0">
                <a:latin typeface="Arial" panose="020B0604020202020204" pitchFamily="34" charset="0"/>
                <a:cs typeface="Arial" panose="020B0604020202020204" pitchFamily="34" charset="0"/>
              </a:rPr>
              <a:t>a mission statement?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9</a:t>
            </a:fld>
            <a:endParaRPr lang="en-US" altLang="en-US" dirty="0"/>
          </a:p>
        </p:txBody>
      </p:sp>
    </p:spTree>
    <p:extLst>
      <p:ext uri="{BB962C8B-B14F-4D97-AF65-F5344CB8AC3E}">
        <p14:creationId xmlns:p14="http://schemas.microsoft.com/office/powerpoint/2010/main" val="50373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152400"/>
            <a:ext cx="8229600" cy="1371600"/>
          </a:xfrm>
        </p:spPr>
        <p:txBody>
          <a:bodyPr>
            <a:normAutofit/>
          </a:bodyPr>
          <a:lstStyle/>
          <a:p>
            <a:pPr eaLnBrk="1" hangingPunct="1">
              <a:defRPr/>
            </a:pPr>
            <a:r>
              <a:rPr lang="en-US" altLang="en-US" sz="3600" dirty="0">
                <a:solidFill>
                  <a:schemeClr val="tx1"/>
                </a:solidFill>
                <a:latin typeface="Arial" charset="0"/>
                <a:ea typeface="+mj-ea"/>
                <a:cs typeface="Arial" charset="0"/>
              </a:rPr>
              <a:t>A Comprehensive Strategic-Management Model</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2689" y="1554919"/>
            <a:ext cx="5956399" cy="4845441"/>
          </a:xfrm>
          <a:prstGeom prst="rect">
            <a:avLst/>
          </a:prstGeom>
        </p:spPr>
      </p:pic>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5" name="Slide Number Placeholder 4"/>
          <p:cNvSpPr>
            <a:spLocks noGrp="1"/>
          </p:cNvSpPr>
          <p:nvPr>
            <p:ph type="sldNum" sz="quarter" idx="12"/>
          </p:nvPr>
        </p:nvSpPr>
        <p:spPr/>
        <p:txBody>
          <a:bodyPr/>
          <a:lstStyle/>
          <a:p>
            <a:r>
              <a:rPr lang="en-US" altLang="en-US"/>
              <a:t>5-</a:t>
            </a:r>
            <a:fld id="{AF8761B6-DA32-4F47-9FFA-503C52D107AE}"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Developing Vision </a:t>
            </a:r>
            <a:r>
              <a:rPr lang="en-US" altLang="en-US" dirty="0">
                <a:latin typeface="Arial" charset="0"/>
                <a:cs typeface="Arial" charset="0"/>
              </a:rPr>
              <a:t>&amp;</a:t>
            </a:r>
            <a:r>
              <a:rPr lang="en-US" altLang="en-US" dirty="0">
                <a:solidFill>
                  <a:schemeClr val="tx1"/>
                </a:solidFill>
                <a:latin typeface="Arial" charset="0"/>
                <a:ea typeface="+mj-ea"/>
                <a:cs typeface="Arial" charset="0"/>
              </a:rPr>
              <a:t> Mission Statements</a:t>
            </a:r>
          </a:p>
        </p:txBody>
      </p:sp>
      <p:sp>
        <p:nvSpPr>
          <p:cNvPr id="22531" name="Content Placeholder 2"/>
          <p:cNvSpPr>
            <a:spLocks noGrp="1"/>
          </p:cNvSpPr>
          <p:nvPr>
            <p:ph idx="1"/>
          </p:nvPr>
        </p:nvSpPr>
        <p:spPr>
          <a:xfrm>
            <a:off x="457200" y="1752600"/>
            <a:ext cx="8458200" cy="4525963"/>
          </a:xfrm>
        </p:spPr>
        <p:txBody>
          <a:bodyPr>
            <a:noAutofit/>
          </a:bodyPr>
          <a:lstStyle/>
          <a:p>
            <a:pPr marL="0" indent="0">
              <a:buNone/>
              <a:defRPr/>
            </a:pPr>
            <a:r>
              <a:rPr lang="en-US" sz="2400" dirty="0">
                <a:latin typeface="Arial" panose="020B0604020202020204" pitchFamily="34" charset="0"/>
                <a:cs typeface="Arial" panose="020B0604020202020204" pitchFamily="34" charset="0"/>
              </a:rPr>
              <a:t>A widely used approach includes:</a:t>
            </a:r>
          </a:p>
          <a:p>
            <a:pPr>
              <a:defRPr/>
            </a:pPr>
            <a:r>
              <a:rPr lang="en-US" altLang="en-US" sz="2400" dirty="0">
                <a:solidFill>
                  <a:schemeClr val="tx1"/>
                </a:solidFill>
                <a:latin typeface="Arial" panose="020B0604020202020204" pitchFamily="34" charset="0"/>
                <a:cs typeface="Arial" panose="020B0604020202020204" pitchFamily="34" charset="0"/>
              </a:rPr>
              <a:t>Select several articles about these statements and ask all managers to read these as background information. </a:t>
            </a:r>
          </a:p>
          <a:p>
            <a:pPr>
              <a:defRPr/>
            </a:pPr>
            <a:r>
              <a:rPr lang="en-US" altLang="en-US" sz="2400" dirty="0">
                <a:solidFill>
                  <a:schemeClr val="tx1"/>
                </a:solidFill>
                <a:latin typeface="Arial" panose="020B0604020202020204" pitchFamily="34" charset="0"/>
                <a:cs typeface="Arial" panose="020B0604020202020204" pitchFamily="34" charset="0"/>
              </a:rPr>
              <a:t>Ask managers themselves to prepare a vision and mission statement for the organization.</a:t>
            </a:r>
          </a:p>
          <a:p>
            <a:r>
              <a:rPr lang="en-US" sz="2400" dirty="0">
                <a:latin typeface="Arial" panose="020B0604020202020204" pitchFamily="34" charset="0"/>
                <a:cs typeface="Arial" panose="020B0604020202020204" pitchFamily="34" charset="0"/>
              </a:rPr>
              <a:t>A facilitator or committee of top managers should then merge these statements into a single document and distribute the draft statements to all managers. </a:t>
            </a:r>
          </a:p>
          <a:p>
            <a:r>
              <a:rPr lang="en-US" sz="2400" dirty="0">
                <a:latin typeface="Arial" panose="020B0604020202020204" pitchFamily="34" charset="0"/>
                <a:cs typeface="Arial" panose="020B0604020202020204" pitchFamily="34" charset="0"/>
              </a:rPr>
              <a:t>A request for modifications, additions, and deletions is needed next, along with a meeting to revise the document.</a:t>
            </a:r>
            <a:endParaRPr lang="en-US" altLang="en-US" sz="2400" dirty="0">
              <a:solidFill>
                <a:schemeClr val="tx1"/>
              </a:solidFill>
              <a:latin typeface="Arial" panose="020B0604020202020204" pitchFamily="34" charset="0"/>
              <a:cs typeface="Arial" panose="020B0604020202020204"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11</a:t>
            </a:fld>
            <a:endParaRPr lang="en-US"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Importance of Vision and </a:t>
            </a:r>
            <a:br>
              <a:rPr lang="en-US" altLang="en-US" dirty="0">
                <a:solidFill>
                  <a:schemeClr val="tx1"/>
                </a:solidFill>
                <a:latin typeface="Arial" charset="0"/>
                <a:ea typeface="+mj-ea"/>
                <a:cs typeface="Arial" charset="0"/>
              </a:rPr>
            </a:br>
            <a:r>
              <a:rPr lang="en-US" altLang="en-US" dirty="0">
                <a:solidFill>
                  <a:schemeClr val="tx1"/>
                </a:solidFill>
                <a:latin typeface="Arial" charset="0"/>
                <a:ea typeface="+mj-ea"/>
                <a:cs typeface="Arial" charset="0"/>
              </a:rPr>
              <a:t>Mission Statements</a:t>
            </a:r>
          </a:p>
        </p:txBody>
      </p:sp>
      <p:sp>
        <p:nvSpPr>
          <p:cNvPr id="44034" name="Content Placeholder 2"/>
          <p:cNvSpPr>
            <a:spLocks noGrp="1"/>
          </p:cNvSpPr>
          <p:nvPr>
            <p:ph idx="1"/>
          </p:nvPr>
        </p:nvSpPr>
        <p:spPr/>
        <p:txBody>
          <a:bodyPr>
            <a:normAutofit fontScale="92500" lnSpcReduction="20000"/>
          </a:bodyPr>
          <a:lstStyle/>
          <a:p>
            <a:r>
              <a:rPr lang="en-US" dirty="0">
                <a:latin typeface="Arial" panose="020B0604020202020204" pitchFamily="34" charset="0"/>
                <a:cs typeface="Arial" panose="020B0604020202020204" pitchFamily="34" charset="0"/>
              </a:rPr>
              <a:t>To make sure all employees/managers understand the firm’s purpose or reason for being.</a:t>
            </a:r>
          </a:p>
          <a:p>
            <a:r>
              <a:rPr lang="en-US" dirty="0">
                <a:latin typeface="Arial" panose="020B0604020202020204" pitchFamily="34" charset="0"/>
                <a:cs typeface="Arial" panose="020B0604020202020204" pitchFamily="34" charset="0"/>
              </a:rPr>
              <a:t>To provide a basis for prioritization of key internal and external factors utilized to formulate feasible strategies.</a:t>
            </a:r>
          </a:p>
          <a:p>
            <a:r>
              <a:rPr lang="en-US" dirty="0">
                <a:latin typeface="Arial" panose="020B0604020202020204" pitchFamily="34" charset="0"/>
                <a:cs typeface="Arial" panose="020B0604020202020204" pitchFamily="34" charset="0"/>
              </a:rPr>
              <a:t>To provide a basis for the allocation of resources.</a:t>
            </a:r>
          </a:p>
          <a:p>
            <a:r>
              <a:rPr lang="en-US" dirty="0">
                <a:latin typeface="Arial" panose="020B0604020202020204" pitchFamily="34" charset="0"/>
                <a:cs typeface="Arial" panose="020B0604020202020204" pitchFamily="34" charset="0"/>
              </a:rPr>
              <a:t>To provide a basis for organizing work, departments, activities, and segments around a common purpose.</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12</a:t>
            </a:fld>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Benefits of Having a Clear Mission and Vision</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pic>
        <p:nvPicPr>
          <p:cNvPr id="46083"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1138" y="1828800"/>
            <a:ext cx="8677275" cy="4276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13</a:t>
            </a:fld>
            <a:endParaRPr lang="en-US"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Mission Statement</a:t>
            </a:r>
          </a:p>
        </p:txBody>
      </p:sp>
      <p:sp>
        <p:nvSpPr>
          <p:cNvPr id="27651" name="Content Placeholder 2"/>
          <p:cNvSpPr>
            <a:spLocks noGrp="1"/>
          </p:cNvSpPr>
          <p:nvPr>
            <p:ph idx="1"/>
          </p:nvPr>
        </p:nvSpPr>
        <p:spPr>
          <a:xfrm>
            <a:off x="457200" y="1600200"/>
            <a:ext cx="8382000" cy="4525963"/>
          </a:xfrm>
        </p:spPr>
        <p:txBody>
          <a:bodyPr>
            <a:normAutofit fontScale="92500"/>
          </a:bodyPr>
          <a:lstStyle/>
          <a:p>
            <a:pPr>
              <a:defRPr/>
            </a:pPr>
            <a:r>
              <a:rPr lang="en-US" altLang="en-US" dirty="0">
                <a:solidFill>
                  <a:schemeClr val="tx1"/>
                </a:solidFill>
                <a:latin typeface="Arial" charset="0"/>
                <a:ea typeface="+mn-ea"/>
                <a:cs typeface="Arial" charset="0"/>
              </a:rPr>
              <a:t>A good mission statement allows for the generation and consideration of a range of feasible alternative objectives and strategies without unduly stifling management creativity.</a:t>
            </a:r>
          </a:p>
          <a:p>
            <a:pPr marL="0" indent="0">
              <a:buNone/>
              <a:defRPr/>
            </a:pPr>
            <a:endParaRPr lang="en-US" altLang="en-US" dirty="0">
              <a:solidFill>
                <a:schemeClr val="tx1"/>
              </a:solidFill>
              <a:latin typeface="Arial" charset="0"/>
              <a:ea typeface="+mn-ea"/>
              <a:cs typeface="Arial" charset="0"/>
            </a:endParaRPr>
          </a:p>
          <a:p>
            <a:pPr>
              <a:defRPr/>
            </a:pPr>
            <a:r>
              <a:rPr lang="en-US" altLang="en-US" dirty="0">
                <a:latin typeface="Arial" pitchFamily="34" charset="0"/>
                <a:cs typeface="Arial" pitchFamily="34" charset="0"/>
              </a:rPr>
              <a:t>A mission statement needs to be broad to reconcile differences effectively among, and appeal to, an organization</a:t>
            </a:r>
            <a:r>
              <a:rPr lang="en-US" altLang="ja-JP" dirty="0">
                <a:latin typeface="Arial" pitchFamily="34" charset="0"/>
                <a:cs typeface="Arial" pitchFamily="34" charset="0"/>
              </a:rPr>
              <a:t>'s diverse stakeholders</a:t>
            </a:r>
            <a:endParaRPr lang="en-US" altLang="en-US" dirty="0">
              <a:latin typeface="Arial" pitchFamily="34" charset="0"/>
              <a:cs typeface="Arial" pitchFamily="34" charset="0"/>
            </a:endParaRPr>
          </a:p>
          <a:p>
            <a:pPr marL="0" indent="0">
              <a:buNone/>
              <a:defRPr/>
            </a:pPr>
            <a:endParaRPr lang="en-US" altLang="en-US" dirty="0">
              <a:solidFill>
                <a:schemeClr val="tx1"/>
              </a:solidFill>
              <a:latin typeface="Arial" charset="0"/>
              <a:ea typeface="+mn-ea"/>
              <a:cs typeface="Arial"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Mission Statement</a:t>
            </a:r>
          </a:p>
        </p:txBody>
      </p:sp>
      <p:sp>
        <p:nvSpPr>
          <p:cNvPr id="29699" name="Content Placeholder 2"/>
          <p:cNvSpPr>
            <a:spLocks noGrp="1"/>
          </p:cNvSpPr>
          <p:nvPr>
            <p:ph idx="1"/>
          </p:nvPr>
        </p:nvSpPr>
        <p:spPr/>
        <p:txBody>
          <a:bodyPr/>
          <a:lstStyle/>
          <a:p>
            <a:pPr marL="0" indent="0">
              <a:buNone/>
              <a:defRPr/>
            </a:pPr>
            <a:r>
              <a:rPr lang="en-US" altLang="en-US" b="1" dirty="0">
                <a:solidFill>
                  <a:schemeClr val="tx1"/>
                </a:solidFill>
                <a:latin typeface="Arial" charset="0"/>
                <a:ea typeface="+mn-ea"/>
                <a:cs typeface="Arial" charset="0"/>
              </a:rPr>
              <a:t>Stakeholders</a:t>
            </a:r>
            <a:r>
              <a:rPr lang="en-US" altLang="en-US" dirty="0">
                <a:solidFill>
                  <a:schemeClr val="tx1"/>
                </a:solidFill>
                <a:latin typeface="Arial" charset="0"/>
                <a:ea typeface="+mn-ea"/>
                <a:cs typeface="Arial" charset="0"/>
              </a:rPr>
              <a:t> </a:t>
            </a:r>
          </a:p>
          <a:p>
            <a:pPr lvl="1">
              <a:defRPr/>
            </a:pPr>
            <a:r>
              <a:rPr lang="en-US" altLang="en-US" sz="3200" dirty="0">
                <a:solidFill>
                  <a:schemeClr val="tx1"/>
                </a:solidFill>
                <a:latin typeface="Arial" charset="0"/>
                <a:ea typeface="+mn-ea"/>
                <a:cs typeface="Arial" charset="0"/>
              </a:rPr>
              <a:t>include employees, managers, stockholders, boards of directors, customers, suppliers, distributors, creditors, governments (local, state, federal, and foreign), unions, competitors, environmental groups, and the general public.</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p:cNvSpPr>
          <p:nvPr>
            <p:ph type="title"/>
          </p:nvPr>
        </p:nvSpPr>
        <p:spPr>
          <a:xfrm>
            <a:off x="685800" y="280987"/>
            <a:ext cx="8077200" cy="1243013"/>
          </a:xfrm>
        </p:spPr>
        <p:txBody>
          <a:bodyPr>
            <a:normAutofit fontScale="90000"/>
          </a:bodyPr>
          <a:lstStyle/>
          <a:p>
            <a:pPr eaLnBrk="1" hangingPunct="1"/>
            <a:r>
              <a:rPr lang="en-GB" altLang="en-US" dirty="0">
                <a:latin typeface="Arial" charset="0"/>
                <a:cs typeface="Arial" charset="0"/>
              </a:rPr>
              <a:t/>
            </a:r>
            <a:br>
              <a:rPr lang="en-GB" altLang="en-US" dirty="0">
                <a:latin typeface="Arial" charset="0"/>
                <a:cs typeface="Arial" charset="0"/>
              </a:rPr>
            </a:br>
            <a:r>
              <a:rPr lang="en-GB" altLang="en-US" dirty="0">
                <a:latin typeface="Arial" charset="0"/>
                <a:cs typeface="Arial" charset="0"/>
              </a:rPr>
              <a:t>Internal Stakeholders and Objectives</a:t>
            </a:r>
            <a:r>
              <a:rPr lang="en-US" altLang="en-US" sz="3600" dirty="0"/>
              <a:t/>
            </a:r>
            <a:br>
              <a:rPr lang="en-US" altLang="en-US" sz="3600" dirty="0"/>
            </a:br>
            <a:endParaRPr lang="en-GB" altLang="zh-TW" sz="3600" dirty="0">
              <a:latin typeface="Arial" panose="020B0604020202020204" pitchFamily="34" charset="0"/>
            </a:endParaRPr>
          </a:p>
        </p:txBody>
      </p:sp>
      <p:sp>
        <p:nvSpPr>
          <p:cNvPr id="65539" name="Rectangle 3"/>
          <p:cNvSpPr>
            <a:spLocks noGrp="1"/>
          </p:cNvSpPr>
          <p:nvPr>
            <p:ph type="body" idx="1"/>
          </p:nvPr>
        </p:nvSpPr>
        <p:spPr>
          <a:xfrm>
            <a:off x="658813" y="1700213"/>
            <a:ext cx="8001000" cy="4876800"/>
          </a:xfrm>
        </p:spPr>
        <p:txBody>
          <a:bodyPr/>
          <a:lstStyle/>
          <a:p>
            <a:pPr>
              <a:lnSpc>
                <a:spcPct val="80000"/>
              </a:lnSpc>
            </a:pPr>
            <a:r>
              <a:rPr lang="en-US" altLang="zh-TW" sz="3000" dirty="0">
                <a:latin typeface="Arial" panose="020B0604020202020204" pitchFamily="34" charset="0"/>
                <a:cs typeface="Arial" panose="020B0604020202020204" pitchFamily="34" charset="0"/>
              </a:rPr>
              <a:t>Owners: they are risk takers; </a:t>
            </a:r>
          </a:p>
          <a:p>
            <a:pPr marL="352425" indent="0">
              <a:lnSpc>
                <a:spcPct val="80000"/>
              </a:lnSpc>
              <a:buNone/>
            </a:pPr>
            <a:r>
              <a:rPr lang="en-US" altLang="zh-TW" sz="3000" dirty="0">
                <a:latin typeface="Arial" panose="020B0604020202020204" pitchFamily="34" charset="0"/>
                <a:cs typeface="Arial" panose="020B0604020202020204" pitchFamily="34" charset="0"/>
              </a:rPr>
              <a:t>Objective: see their share of profit increasing, and the value of their business rising</a:t>
            </a:r>
          </a:p>
          <a:p>
            <a:pPr>
              <a:buFont typeface="Wingdings" panose="05000000000000000000" pitchFamily="2" charset="2"/>
              <a:buChar char="Ø"/>
            </a:pPr>
            <a:endParaRPr lang="en-US" altLang="zh-TW" sz="2800" dirty="0"/>
          </a:p>
          <a:p>
            <a:pPr>
              <a:lnSpc>
                <a:spcPct val="80000"/>
              </a:lnSpc>
              <a:defRPr/>
            </a:pPr>
            <a:r>
              <a:rPr lang="en-US" altLang="zh-TW" sz="3000" dirty="0">
                <a:latin typeface="Arial" pitchFamily="34" charset="0"/>
                <a:cs typeface="Arial" pitchFamily="34" charset="0"/>
              </a:rPr>
              <a:t>Employees:</a:t>
            </a:r>
          </a:p>
          <a:p>
            <a:pPr marL="352425" indent="-352425">
              <a:lnSpc>
                <a:spcPct val="80000"/>
              </a:lnSpc>
              <a:buNone/>
              <a:defRPr/>
            </a:pPr>
            <a:r>
              <a:rPr lang="en-US" altLang="zh-TW" sz="3000" dirty="0">
                <a:latin typeface="Arial" pitchFamily="34" charset="0"/>
                <a:cs typeface="Arial" pitchFamily="34" charset="0"/>
              </a:rPr>
              <a:t>	Objective: the company provides them with a living and job security, promotion opportunities and good rewards</a:t>
            </a:r>
          </a:p>
        </p:txBody>
      </p:sp>
    </p:spTree>
    <p:extLst>
      <p:ext uri="{BB962C8B-B14F-4D97-AF65-F5344CB8AC3E}">
        <p14:creationId xmlns:p14="http://schemas.microsoft.com/office/powerpoint/2010/main" val="1477058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p:cNvSpPr>
          <p:nvPr>
            <p:ph type="title"/>
          </p:nvPr>
        </p:nvSpPr>
        <p:spPr>
          <a:xfrm>
            <a:off x="685800" y="352425"/>
            <a:ext cx="8077200" cy="1171575"/>
          </a:xfrm>
        </p:spPr>
        <p:txBody>
          <a:bodyPr>
            <a:normAutofit fontScale="90000"/>
          </a:bodyPr>
          <a:lstStyle/>
          <a:p>
            <a:pPr eaLnBrk="1" hangingPunct="1"/>
            <a:r>
              <a:rPr lang="en-GB" altLang="en-US" sz="4000" b="1" dirty="0">
                <a:latin typeface="Arial" panose="020B0604020202020204" pitchFamily="34" charset="0"/>
                <a:cs typeface="Arial" panose="020B0604020202020204" pitchFamily="34" charset="0"/>
              </a:rPr>
              <a:t/>
            </a:r>
            <a:br>
              <a:rPr lang="en-GB" altLang="en-US" sz="4000" b="1" dirty="0">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External Stakeholders and Objectives</a:t>
            </a:r>
            <a:r>
              <a:rPr lang="en-US" altLang="en-US" sz="3600" dirty="0"/>
              <a:t/>
            </a:r>
            <a:br>
              <a:rPr lang="en-US" altLang="en-US" sz="3600" dirty="0"/>
            </a:br>
            <a:endParaRPr lang="en-GB" altLang="zh-TW" sz="3600" dirty="0">
              <a:latin typeface="Arial" panose="020B0604020202020204" pitchFamily="34" charset="0"/>
            </a:endParaRPr>
          </a:p>
        </p:txBody>
      </p:sp>
      <p:sp>
        <p:nvSpPr>
          <p:cNvPr id="66563" name="Rectangle 3"/>
          <p:cNvSpPr>
            <a:spLocks noGrp="1"/>
          </p:cNvSpPr>
          <p:nvPr>
            <p:ph type="body" idx="1"/>
          </p:nvPr>
        </p:nvSpPr>
        <p:spPr>
          <a:xfrm>
            <a:off x="611188" y="1628775"/>
            <a:ext cx="8001000" cy="4876800"/>
          </a:xfrm>
        </p:spPr>
        <p:txBody>
          <a:bodyPr/>
          <a:lstStyle/>
          <a:p>
            <a:pPr>
              <a:lnSpc>
                <a:spcPct val="80000"/>
              </a:lnSpc>
              <a:defRPr/>
            </a:pPr>
            <a:r>
              <a:rPr lang="en-US" altLang="zh-TW" sz="3000" dirty="0">
                <a:latin typeface="Arial" pitchFamily="34" charset="0"/>
                <a:cs typeface="Arial" pitchFamily="34" charset="0"/>
              </a:rPr>
              <a:t>Customers:</a:t>
            </a:r>
          </a:p>
          <a:p>
            <a:pPr marL="352425" indent="0">
              <a:lnSpc>
                <a:spcPct val="80000"/>
              </a:lnSpc>
              <a:buNone/>
              <a:defRPr/>
            </a:pPr>
            <a:r>
              <a:rPr lang="en-US" altLang="zh-TW" sz="3000" dirty="0">
                <a:latin typeface="Arial" pitchFamily="34" charset="0"/>
                <a:cs typeface="Arial" pitchFamily="34" charset="0"/>
              </a:rPr>
              <a:t>Objective: want a company to produce high-quality, value-for-money products</a:t>
            </a:r>
          </a:p>
          <a:p>
            <a:endParaRPr lang="en-US" altLang="zh-TW" sz="2800" dirty="0"/>
          </a:p>
          <a:p>
            <a:pPr>
              <a:defRPr/>
            </a:pPr>
            <a:r>
              <a:rPr lang="en-US" altLang="zh-TW" sz="3000" dirty="0">
                <a:latin typeface="Arial" pitchFamily="34" charset="0"/>
                <a:cs typeface="Arial" pitchFamily="34" charset="0"/>
              </a:rPr>
              <a:t>Suppliers</a:t>
            </a:r>
          </a:p>
          <a:p>
            <a:pPr marL="352425" indent="0">
              <a:buNone/>
              <a:defRPr/>
            </a:pPr>
            <a:r>
              <a:rPr lang="en-US" altLang="zh-TW" sz="3000" dirty="0">
                <a:latin typeface="Arial" pitchFamily="34" charset="0"/>
                <a:cs typeface="Arial" pitchFamily="34" charset="0"/>
              </a:rPr>
              <a:t>Objective: wants steady and prompt payment; they also want to feel valued by the company that they supply</a:t>
            </a:r>
          </a:p>
        </p:txBody>
      </p:sp>
    </p:spTree>
    <p:extLst>
      <p:ext uri="{BB962C8B-B14F-4D97-AF65-F5344CB8AC3E}">
        <p14:creationId xmlns:p14="http://schemas.microsoft.com/office/powerpoint/2010/main" val="4109252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3"/>
          <p:cNvSpPr>
            <a:spLocks noGrp="1"/>
          </p:cNvSpPr>
          <p:nvPr>
            <p:ph type="body" idx="1"/>
          </p:nvPr>
        </p:nvSpPr>
        <p:spPr>
          <a:xfrm>
            <a:off x="666750" y="1628775"/>
            <a:ext cx="8001000" cy="4876800"/>
          </a:xfrm>
        </p:spPr>
        <p:txBody>
          <a:bodyPr>
            <a:normAutofit lnSpcReduction="10000"/>
          </a:bodyPr>
          <a:lstStyle/>
          <a:p>
            <a:pPr>
              <a:defRPr/>
            </a:pPr>
            <a:r>
              <a:rPr lang="en-US" altLang="zh-TW" sz="3000" dirty="0">
                <a:latin typeface="Arial" pitchFamily="34" charset="0"/>
                <a:cs typeface="Arial" pitchFamily="34" charset="0"/>
              </a:rPr>
              <a:t>Local and national communities</a:t>
            </a:r>
          </a:p>
          <a:p>
            <a:pPr marL="352425" indent="-352425">
              <a:buNone/>
              <a:defRPr/>
            </a:pPr>
            <a:r>
              <a:rPr lang="en-US" altLang="zh-TW" sz="3000" dirty="0">
                <a:latin typeface="Arial" pitchFamily="34" charset="0"/>
                <a:cs typeface="Arial" pitchFamily="34" charset="0"/>
              </a:rPr>
              <a:t>	Objective: want highest benefit/ lowest harm of their represented parties</a:t>
            </a:r>
          </a:p>
          <a:p>
            <a:endParaRPr lang="en-US" altLang="zh-TW" sz="2800" dirty="0"/>
          </a:p>
          <a:p>
            <a:pPr>
              <a:defRPr/>
            </a:pPr>
            <a:r>
              <a:rPr lang="en-US" altLang="zh-TW" sz="3000" dirty="0">
                <a:latin typeface="Arial" pitchFamily="34" charset="0"/>
                <a:cs typeface="Arial" pitchFamily="34" charset="0"/>
              </a:rPr>
              <a:t>Government</a:t>
            </a:r>
          </a:p>
          <a:p>
            <a:pPr marL="352425" indent="-352425">
              <a:buNone/>
              <a:defRPr/>
            </a:pPr>
            <a:r>
              <a:rPr lang="en-US" altLang="zh-TW" sz="3000" dirty="0">
                <a:latin typeface="Arial" pitchFamily="34" charset="0"/>
                <a:cs typeface="Arial" pitchFamily="34" charset="0"/>
              </a:rPr>
              <a:t>	Objective: want business to be successful – to create jobs and pay taxes. They want to see prosperous business that take full responsibility for looking after the welfare of society</a:t>
            </a:r>
          </a:p>
        </p:txBody>
      </p:sp>
      <p:sp>
        <p:nvSpPr>
          <p:cNvPr id="67587" name="Rectangle 2"/>
          <p:cNvSpPr>
            <a:spLocks noGrp="1"/>
          </p:cNvSpPr>
          <p:nvPr>
            <p:ph type="title"/>
          </p:nvPr>
        </p:nvSpPr>
        <p:spPr>
          <a:xfrm>
            <a:off x="685800" y="352425"/>
            <a:ext cx="8077200" cy="1171575"/>
          </a:xfrm>
        </p:spPr>
        <p:txBody>
          <a:bodyPr>
            <a:noAutofit/>
          </a:bodyPr>
          <a:lstStyle/>
          <a:p>
            <a:pPr eaLnBrk="1" hangingPunct="1"/>
            <a:r>
              <a:rPr lang="en-GB" altLang="en-US" sz="4000" b="1" dirty="0">
                <a:latin typeface="Arial" panose="020B0604020202020204" pitchFamily="34" charset="0"/>
                <a:cs typeface="Arial" panose="020B0604020202020204" pitchFamily="34" charset="0"/>
              </a:rPr>
              <a:t/>
            </a:r>
            <a:br>
              <a:rPr lang="en-GB" altLang="en-US" sz="4000" b="1" dirty="0">
                <a:latin typeface="Arial" panose="020B0604020202020204" pitchFamily="34" charset="0"/>
                <a:cs typeface="Arial" panose="020B0604020202020204" pitchFamily="34" charset="0"/>
              </a:rPr>
            </a:br>
            <a:r>
              <a:rPr lang="en-GB" altLang="en-US" sz="4000" b="1" dirty="0">
                <a:latin typeface="Arial" panose="020B0604020202020204" pitchFamily="34" charset="0"/>
                <a:cs typeface="Arial" panose="020B0604020202020204" pitchFamily="34" charset="0"/>
              </a:rPr>
              <a:t>External Stakeholders and Objectives</a:t>
            </a:r>
            <a:r>
              <a:rPr lang="en-US" altLang="en-US" sz="4000" dirty="0">
                <a:latin typeface="Arial" panose="020B0604020202020204" pitchFamily="34" charset="0"/>
                <a:cs typeface="Arial" panose="020B0604020202020204" pitchFamily="34" charset="0"/>
              </a:rPr>
              <a:t/>
            </a:r>
            <a:br>
              <a:rPr lang="en-US" altLang="en-US" sz="4000" dirty="0">
                <a:latin typeface="Arial" panose="020B0604020202020204" pitchFamily="34" charset="0"/>
                <a:cs typeface="Arial" panose="020B0604020202020204" pitchFamily="34" charset="0"/>
              </a:rPr>
            </a:br>
            <a:endParaRPr lang="en-GB" altLang="zh-TW"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8761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3"/>
          <p:cNvSpPr>
            <a:spLocks noGrp="1"/>
          </p:cNvSpPr>
          <p:nvPr>
            <p:ph type="body" idx="1"/>
          </p:nvPr>
        </p:nvSpPr>
        <p:spPr>
          <a:xfrm>
            <a:off x="539750" y="1700213"/>
            <a:ext cx="8001000" cy="4876800"/>
          </a:xfrm>
        </p:spPr>
        <p:txBody>
          <a:bodyPr/>
          <a:lstStyle/>
          <a:p>
            <a:pPr>
              <a:defRPr/>
            </a:pPr>
            <a:r>
              <a:rPr lang="en-US" altLang="zh-TW" sz="3000" dirty="0">
                <a:latin typeface="Arial" pitchFamily="34" charset="0"/>
                <a:cs typeface="Arial" pitchFamily="34" charset="0"/>
              </a:rPr>
              <a:t>Pressure Groups: organized with particular interests and points of view. Examples are the environmental campaigning groups Greenpeace and Friends of the Earth, who see themselves as defending the environment.</a:t>
            </a:r>
          </a:p>
          <a:p>
            <a:pPr marL="352425" indent="-352425">
              <a:buNone/>
              <a:defRPr/>
            </a:pPr>
            <a:r>
              <a:rPr lang="en-US" altLang="zh-TW" sz="3000" dirty="0">
                <a:latin typeface="Arial" pitchFamily="34" charset="0"/>
                <a:cs typeface="Arial" pitchFamily="34" charset="0"/>
              </a:rPr>
              <a:t>	Objective: safeguard their environmental stake in the business</a:t>
            </a:r>
          </a:p>
        </p:txBody>
      </p:sp>
      <p:sp>
        <p:nvSpPr>
          <p:cNvPr id="68611" name="Rectangle 2"/>
          <p:cNvSpPr>
            <a:spLocks noGrp="1"/>
          </p:cNvSpPr>
          <p:nvPr>
            <p:ph type="title"/>
          </p:nvPr>
        </p:nvSpPr>
        <p:spPr>
          <a:xfrm>
            <a:off x="685800" y="280987"/>
            <a:ext cx="8077200" cy="1243013"/>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External Stakeholders and Objectives</a:t>
            </a:r>
            <a:r>
              <a:rPr lang="en-US" altLang="en-US" sz="3600" dirty="0"/>
              <a:t/>
            </a:r>
            <a:br>
              <a:rPr lang="en-US" altLang="en-US" sz="3600" dirty="0"/>
            </a:br>
            <a:endParaRPr lang="en-GB" altLang="zh-TW" sz="3600" dirty="0">
              <a:latin typeface="Arial" panose="020B0604020202020204" pitchFamily="34" charset="0"/>
            </a:endParaRPr>
          </a:p>
        </p:txBody>
      </p:sp>
    </p:spTree>
    <p:extLst>
      <p:ext uri="{BB962C8B-B14F-4D97-AF65-F5344CB8AC3E}">
        <p14:creationId xmlns:p14="http://schemas.microsoft.com/office/powerpoint/2010/main" val="3878076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p:cNvSpPr>
          <p:nvPr>
            <p:ph type="body" idx="1"/>
          </p:nvPr>
        </p:nvSpPr>
        <p:spPr>
          <a:xfrm>
            <a:off x="611188" y="1628775"/>
            <a:ext cx="8001000" cy="4876800"/>
          </a:xfrm>
        </p:spPr>
        <p:txBody>
          <a:bodyPr/>
          <a:lstStyle/>
          <a:p>
            <a:pPr>
              <a:defRPr/>
            </a:pPr>
            <a:r>
              <a:rPr lang="en-US" altLang="zh-TW" sz="3000" dirty="0">
                <a:latin typeface="Arial" pitchFamily="34" charset="0"/>
                <a:cs typeface="Arial" pitchFamily="34" charset="0"/>
              </a:rPr>
              <a:t>Trade Unions: represent interests of groups of employees</a:t>
            </a:r>
          </a:p>
          <a:p>
            <a:pPr marL="352425" indent="-352425">
              <a:buNone/>
              <a:defRPr/>
            </a:pPr>
            <a:r>
              <a:rPr lang="en-US" altLang="zh-TW" sz="3000" dirty="0">
                <a:latin typeface="Arial" pitchFamily="34" charset="0"/>
                <a:cs typeface="Arial" pitchFamily="34" charset="0"/>
              </a:rPr>
              <a:t>	Objective: seek to secure high wages and better working conditions for their members</a:t>
            </a:r>
          </a:p>
          <a:p>
            <a:pPr>
              <a:buFont typeface="Arial" panose="020B0604020202020204" pitchFamily="34" charset="0"/>
              <a:buNone/>
            </a:pPr>
            <a:endParaRPr lang="en-US" altLang="zh-TW" sz="2800" dirty="0"/>
          </a:p>
          <a:p>
            <a:pPr>
              <a:defRPr/>
            </a:pPr>
            <a:r>
              <a:rPr lang="en-US" altLang="zh-TW" sz="3000" dirty="0">
                <a:latin typeface="Arial" pitchFamily="34" charset="0"/>
                <a:cs typeface="Arial" pitchFamily="34" charset="0"/>
              </a:rPr>
              <a:t>Employers’ Association</a:t>
            </a:r>
          </a:p>
          <a:p>
            <a:pPr marL="352425" indent="0">
              <a:buNone/>
              <a:defRPr/>
            </a:pPr>
            <a:r>
              <a:rPr lang="en-US" altLang="zh-TW" sz="3000" dirty="0">
                <a:latin typeface="Arial" pitchFamily="34" charset="0"/>
                <a:cs typeface="Arial" pitchFamily="34" charset="0"/>
              </a:rPr>
              <a:t>Objective: represent the interests of groups of employers</a:t>
            </a:r>
          </a:p>
        </p:txBody>
      </p:sp>
      <p:sp>
        <p:nvSpPr>
          <p:cNvPr id="69635" name="Rectangle 2"/>
          <p:cNvSpPr>
            <a:spLocks noGrp="1"/>
          </p:cNvSpPr>
          <p:nvPr>
            <p:ph type="title"/>
          </p:nvPr>
        </p:nvSpPr>
        <p:spPr>
          <a:xfrm>
            <a:off x="685800" y="352425"/>
            <a:ext cx="8077200" cy="1171575"/>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External Stakeholders and Objectives</a:t>
            </a:r>
            <a:r>
              <a:rPr lang="en-US" altLang="en-US" sz="3600" dirty="0"/>
              <a:t/>
            </a:r>
            <a:br>
              <a:rPr lang="en-US" altLang="en-US" sz="3600" dirty="0"/>
            </a:br>
            <a:endParaRPr lang="en-GB" altLang="zh-TW" sz="3600" dirty="0">
              <a:latin typeface="Arial" panose="020B0604020202020204" pitchFamily="34" charset="0"/>
            </a:endParaRPr>
          </a:p>
        </p:txBody>
      </p:sp>
    </p:spTree>
    <p:extLst>
      <p:ext uri="{BB962C8B-B14F-4D97-AF65-F5344CB8AC3E}">
        <p14:creationId xmlns:p14="http://schemas.microsoft.com/office/powerpoint/2010/main" val="2805236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612775" y="228600"/>
            <a:ext cx="8153400" cy="990600"/>
          </a:xfrm>
        </p:spPr>
        <p:txBody>
          <a:bodyPr/>
          <a:lstStyle/>
          <a:p>
            <a:endParaRPr lang="en-US" altLang="en-US"/>
          </a:p>
        </p:txBody>
      </p:sp>
      <p:pic>
        <p:nvPicPr>
          <p:cNvPr id="71683" name="圖片 2"/>
          <p:cNvPicPr>
            <a:picLocks noChangeAspect="1" noChangeArrowheads="1"/>
          </p:cNvPicPr>
          <p:nvPr/>
        </p:nvPicPr>
        <p:blipFill>
          <a:blip r:embed="rId3">
            <a:extLst>
              <a:ext uri="{28A0092B-C50C-407E-A947-70E740481C1C}">
                <a14:useLocalDpi xmlns:a14="http://schemas.microsoft.com/office/drawing/2010/main" val="0"/>
              </a:ext>
            </a:extLst>
          </a:blip>
          <a:srcRect l="19289" t="21986" r="23225" b="9381"/>
          <a:stretch>
            <a:fillRect/>
          </a:stretch>
        </p:blipFill>
        <p:spPr bwMode="auto">
          <a:xfrm>
            <a:off x="709613" y="692150"/>
            <a:ext cx="7724775"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61287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Group Discussion</a:t>
            </a:r>
          </a:p>
        </p:txBody>
      </p:sp>
      <p:sp>
        <p:nvSpPr>
          <p:cNvPr id="55298" name="Content Placeholder 2"/>
          <p:cNvSpPr>
            <a:spLocks noGrp="1"/>
          </p:cNvSpPr>
          <p:nvPr>
            <p:ph idx="1"/>
          </p:nvPr>
        </p:nvSpPr>
        <p:spPr/>
        <p:txBody>
          <a:bodyPr>
            <a:normAutofit/>
          </a:bodyPr>
          <a:lstStyle/>
          <a:p>
            <a:pPr marL="579438" indent="-579438">
              <a:buNone/>
            </a:pPr>
            <a:r>
              <a:rPr lang="en-US" altLang="en-US" b="1" dirty="0">
                <a:solidFill>
                  <a:schemeClr val="tx1"/>
                </a:solidFill>
                <a:latin typeface="Arial" panose="020B0604020202020204" pitchFamily="34" charset="0"/>
                <a:cs typeface="Arial" panose="020B0604020202020204" pitchFamily="34" charset="0"/>
              </a:rPr>
              <a:t>Why in most situations, companies are encouraged to pursue growth strategies</a:t>
            </a:r>
            <a:r>
              <a:rPr lang="en-US" altLang="en-US" b="1" dirty="0">
                <a:latin typeface="Arial" panose="020B0604020202020204" pitchFamily="34" charset="0"/>
                <a:cs typeface="Arial" panose="020B0604020202020204" pitchFamily="34" charset="0"/>
              </a:rPr>
              <a: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22</a:t>
            </a:fld>
            <a:endParaRPr lang="en-US" altLang="en-US" dirty="0"/>
          </a:p>
        </p:txBody>
      </p:sp>
    </p:spTree>
    <p:extLst>
      <p:ext uri="{BB962C8B-B14F-4D97-AF65-F5344CB8AC3E}">
        <p14:creationId xmlns:p14="http://schemas.microsoft.com/office/powerpoint/2010/main" val="225359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a:defRPr/>
            </a:pPr>
            <a:r>
              <a:rPr lang="en-US" altLang="en-US" dirty="0">
                <a:solidFill>
                  <a:schemeClr val="tx1"/>
                </a:solidFill>
                <a:latin typeface="Arial" charset="0"/>
                <a:ea typeface="+mj-ea"/>
                <a:cs typeface="Arial" charset="0"/>
              </a:rPr>
              <a:t>Characteristics of a </a:t>
            </a:r>
            <a:br>
              <a:rPr lang="en-US" altLang="en-US" dirty="0">
                <a:solidFill>
                  <a:schemeClr val="tx1"/>
                </a:solidFill>
                <a:latin typeface="Arial" charset="0"/>
                <a:ea typeface="+mj-ea"/>
                <a:cs typeface="Arial" charset="0"/>
              </a:rPr>
            </a:br>
            <a:r>
              <a:rPr lang="en-US" altLang="en-US" dirty="0">
                <a:solidFill>
                  <a:schemeClr val="tx1"/>
                </a:solidFill>
                <a:latin typeface="Arial" charset="0"/>
                <a:ea typeface="+mj-ea"/>
                <a:cs typeface="Arial" charset="0"/>
              </a:rPr>
              <a:t>Mission Statement</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5" name="Rectangle 4"/>
          <p:cNvSpPr/>
          <p:nvPr/>
        </p:nvSpPr>
        <p:spPr>
          <a:xfrm>
            <a:off x="381000" y="1524000"/>
            <a:ext cx="8458200" cy="4893647"/>
          </a:xfrm>
          <a:prstGeom prst="rect">
            <a:avLst/>
          </a:prstGeom>
        </p:spPr>
        <p:txBody>
          <a:bodyPr wrap="square">
            <a:spAutoFit/>
          </a:bodyPr>
          <a:lstStyle/>
          <a:p>
            <a:pPr marL="350838" indent="-350838"/>
            <a:r>
              <a:rPr lang="en-US" sz="2400" dirty="0">
                <a:latin typeface="Arial" panose="020B0604020202020204" pitchFamily="34" charset="0"/>
                <a:cs typeface="Arial" panose="020B0604020202020204" pitchFamily="34" charset="0"/>
              </a:rPr>
              <a:t>1. Broad in scope; does not include monetary amounts, numbers, percentages, ratios, or objectives</a:t>
            </a:r>
          </a:p>
          <a:p>
            <a:pPr marL="350838" indent="-350838"/>
            <a:r>
              <a:rPr lang="en-US" sz="2400" dirty="0">
                <a:latin typeface="Arial" panose="020B0604020202020204" pitchFamily="34" charset="0"/>
                <a:cs typeface="Arial" panose="020B0604020202020204" pitchFamily="34" charset="0"/>
              </a:rPr>
              <a:t>2. Fewer than 150 words in length</a:t>
            </a:r>
          </a:p>
          <a:p>
            <a:pPr marL="350838" indent="-350838"/>
            <a:r>
              <a:rPr lang="en-US" sz="2400" dirty="0">
                <a:latin typeface="Arial" panose="020B0604020202020204" pitchFamily="34" charset="0"/>
                <a:cs typeface="Arial" panose="020B0604020202020204" pitchFamily="34" charset="0"/>
              </a:rPr>
              <a:t>3. Inspiring</a:t>
            </a:r>
          </a:p>
          <a:p>
            <a:pPr marL="350838" indent="-350838"/>
            <a:r>
              <a:rPr lang="en-US" sz="2400" dirty="0">
                <a:latin typeface="Arial" panose="020B0604020202020204" pitchFamily="34" charset="0"/>
                <a:cs typeface="Arial" panose="020B0604020202020204" pitchFamily="34" charset="0"/>
              </a:rPr>
              <a:t>4. Identifies the utility of a firm’s products</a:t>
            </a:r>
          </a:p>
          <a:p>
            <a:pPr marL="350838" indent="-350838"/>
            <a:r>
              <a:rPr lang="en-US" sz="2400" dirty="0">
                <a:latin typeface="Arial" panose="020B0604020202020204" pitchFamily="34" charset="0"/>
                <a:cs typeface="Arial" panose="020B0604020202020204" pitchFamily="34" charset="0"/>
              </a:rPr>
              <a:t>5. Reveals that the firm is socially responsible</a:t>
            </a:r>
          </a:p>
          <a:p>
            <a:pPr marL="350838" indent="-350838"/>
            <a:r>
              <a:rPr lang="en-US" sz="2400" dirty="0">
                <a:latin typeface="Arial" panose="020B0604020202020204" pitchFamily="34" charset="0"/>
                <a:cs typeface="Arial" panose="020B0604020202020204" pitchFamily="34" charset="0"/>
              </a:rPr>
              <a:t>6. Reveals that the firm is environmentally responsible</a:t>
            </a:r>
          </a:p>
          <a:p>
            <a:pPr marL="350838" indent="-350838"/>
            <a:r>
              <a:rPr lang="en-US" sz="2400" dirty="0">
                <a:latin typeface="Arial" panose="020B0604020202020204" pitchFamily="34" charset="0"/>
                <a:cs typeface="Arial" panose="020B0604020202020204" pitchFamily="34" charset="0"/>
              </a:rPr>
              <a:t>7. Includes nine components: customers, products or services, markets, technology, concern for survival/growth/profits, philosophy, self-concept, concern for public image, concern for employees</a:t>
            </a:r>
          </a:p>
          <a:p>
            <a:pPr marL="350838" indent="-350838"/>
            <a:r>
              <a:rPr lang="en-US" sz="2400" dirty="0">
                <a:latin typeface="Arial" panose="020B0604020202020204" pitchFamily="34" charset="0"/>
                <a:cs typeface="Arial" panose="020B0604020202020204" pitchFamily="34" charset="0"/>
              </a:rPr>
              <a:t>8. Reconciliatory</a:t>
            </a:r>
          </a:p>
          <a:p>
            <a:pPr marL="350838" indent="-350838"/>
            <a:r>
              <a:rPr lang="en-US" sz="2400" dirty="0">
                <a:latin typeface="Arial" panose="020B0604020202020204" pitchFamily="34" charset="0"/>
                <a:cs typeface="Arial" panose="020B0604020202020204" pitchFamily="34" charset="0"/>
              </a:rPr>
              <a:t>9. Enduring</a:t>
            </a:r>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51202" name="Content Placeholder 2"/>
          <p:cNvSpPr>
            <a:spLocks noGrp="1"/>
          </p:cNvSpPr>
          <p:nvPr>
            <p:ph idx="1"/>
          </p:nvPr>
        </p:nvSpPr>
        <p:spPr/>
        <p:txBody>
          <a:bodyPr/>
          <a:lstStyle/>
          <a:p>
            <a:pPr marL="0" indent="0">
              <a:buFont typeface="Wingdings" pitchFamily="2" charset="2"/>
              <a:buNone/>
            </a:pPr>
            <a:r>
              <a:rPr lang="en-US" altLang="en-US" dirty="0">
                <a:solidFill>
                  <a:schemeClr val="tx1"/>
                </a:solidFill>
                <a:latin typeface="Arial" pitchFamily="34" charset="0"/>
                <a:cs typeface="Arial" pitchFamily="34" charset="0"/>
              </a:rPr>
              <a:t>A mission statement should: </a:t>
            </a:r>
          </a:p>
          <a:p>
            <a:r>
              <a:rPr lang="en-US" altLang="en-US" dirty="0">
                <a:solidFill>
                  <a:schemeClr val="tx1"/>
                </a:solidFill>
                <a:latin typeface="Arial" pitchFamily="34" charset="0"/>
                <a:cs typeface="Arial" pitchFamily="34" charset="0"/>
              </a:rPr>
              <a:t>define what the organization is and what the organization aspires to be</a:t>
            </a:r>
          </a:p>
          <a:p>
            <a:r>
              <a:rPr lang="en-US" altLang="en-US" dirty="0">
                <a:solidFill>
                  <a:schemeClr val="tx1"/>
                </a:solidFill>
                <a:latin typeface="Arial" pitchFamily="34" charset="0"/>
                <a:cs typeface="Arial" pitchFamily="34" charset="0"/>
              </a:rPr>
              <a:t>be limited enough to exclude some ventures and broad enough to allow for creative growth</a:t>
            </a:r>
          </a:p>
          <a:p>
            <a:r>
              <a:rPr lang="en-US" altLang="en-US" dirty="0">
                <a:solidFill>
                  <a:schemeClr val="tx1"/>
                </a:solidFill>
                <a:latin typeface="Arial" pitchFamily="34" charset="0"/>
                <a:cs typeface="Arial" pitchFamily="34" charset="0"/>
              </a:rPr>
              <a:t>distinguish a given organization from all others</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32771" name="Content Placeholder 2"/>
          <p:cNvSpPr>
            <a:spLocks noGrp="1"/>
          </p:cNvSpPr>
          <p:nvPr>
            <p:ph idx="1"/>
          </p:nvPr>
        </p:nvSpPr>
        <p:spPr/>
        <p:txBody>
          <a:bodyPr/>
          <a:lstStyle/>
          <a:p>
            <a:pPr marL="0" indent="0">
              <a:buFont typeface="Wingdings" pitchFamily="2" charset="2"/>
              <a:buNone/>
              <a:defRPr/>
            </a:pPr>
            <a:r>
              <a:rPr lang="en-US" altLang="en-US" dirty="0">
                <a:solidFill>
                  <a:schemeClr val="tx1"/>
                </a:solidFill>
                <a:latin typeface="Arial" charset="0"/>
                <a:ea typeface="+mn-ea"/>
                <a:cs typeface="Arial" charset="0"/>
              </a:rPr>
              <a:t>A mission statement should also:</a:t>
            </a:r>
          </a:p>
          <a:p>
            <a:pPr marL="0" indent="0">
              <a:buFont typeface="Wingdings" pitchFamily="2" charset="2"/>
              <a:buNone/>
              <a:defRPr/>
            </a:pPr>
            <a:endParaRPr lang="en-US" altLang="en-US" dirty="0">
              <a:solidFill>
                <a:schemeClr val="tx1"/>
              </a:solidFill>
              <a:latin typeface="Arial" charset="0"/>
              <a:ea typeface="+mn-ea"/>
              <a:cs typeface="Arial" charset="0"/>
            </a:endParaRPr>
          </a:p>
          <a:p>
            <a:pPr marL="457200" indent="-457200">
              <a:defRPr/>
            </a:pPr>
            <a:r>
              <a:rPr lang="en-US" altLang="en-US" dirty="0">
                <a:solidFill>
                  <a:schemeClr val="tx1"/>
                </a:solidFill>
                <a:latin typeface="Arial" charset="0"/>
                <a:ea typeface="+mn-ea"/>
                <a:cs typeface="Arial" charset="0"/>
              </a:rPr>
              <a:t>serve as a framework for evaluating both current and prospective activities</a:t>
            </a:r>
          </a:p>
          <a:p>
            <a:pPr marL="457200" indent="-457200">
              <a:defRPr/>
            </a:pPr>
            <a:r>
              <a:rPr lang="en-US" altLang="en-US" dirty="0">
                <a:solidFill>
                  <a:schemeClr val="tx1"/>
                </a:solidFill>
                <a:latin typeface="Arial" charset="0"/>
                <a:ea typeface="+mn-ea"/>
                <a:cs typeface="Arial" charset="0"/>
              </a:rPr>
              <a:t>be stated in terms sufficiently clear to be widely understood throughout the organization</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25</a:t>
            </a:fld>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A Customer Orientation</a:t>
            </a:r>
          </a:p>
        </p:txBody>
      </p:sp>
      <p:sp>
        <p:nvSpPr>
          <p:cNvPr id="53250" name="Content Placeholder 2"/>
          <p:cNvSpPr>
            <a:spLocks noGrp="1"/>
          </p:cNvSpPr>
          <p:nvPr>
            <p:ph idx="1"/>
          </p:nvPr>
        </p:nvSpPr>
        <p:spPr/>
        <p:txBody>
          <a:bodyPr/>
          <a:lstStyle/>
          <a:p>
            <a:r>
              <a:rPr lang="en-US" altLang="en-US" dirty="0">
                <a:solidFill>
                  <a:schemeClr val="tx1"/>
                </a:solidFill>
                <a:latin typeface="Arial" pitchFamily="34" charset="0"/>
                <a:cs typeface="Arial" pitchFamily="34" charset="0"/>
              </a:rPr>
              <a:t>A good mission statement reflects the anticipations of customers.</a:t>
            </a:r>
          </a:p>
          <a:p>
            <a:pPr marL="0" indent="0">
              <a:buNone/>
            </a:pPr>
            <a:endParaRPr lang="en-US" altLang="en-US" dirty="0">
              <a:solidFill>
                <a:schemeClr val="tx1"/>
              </a:solidFill>
              <a:latin typeface="Arial" pitchFamily="34" charset="0"/>
              <a:cs typeface="Arial" pitchFamily="34" charset="0"/>
            </a:endParaRPr>
          </a:p>
          <a:p>
            <a:r>
              <a:rPr lang="en-US" altLang="en-US" dirty="0">
                <a:solidFill>
                  <a:schemeClr val="tx1"/>
                </a:solidFill>
                <a:latin typeface="Arial" pitchFamily="34" charset="0"/>
                <a:cs typeface="Arial" pitchFamily="34" charset="0"/>
              </a:rPr>
              <a:t>The operating philosophy of organizations should be to identify customers</a:t>
            </a:r>
            <a:r>
              <a:rPr lang="en-US" altLang="ja-JP" dirty="0">
                <a:solidFill>
                  <a:schemeClr val="tx1"/>
                </a:solidFill>
                <a:latin typeface="Arial" pitchFamily="34" charset="0"/>
                <a:cs typeface="Arial" pitchFamily="34" charset="0"/>
              </a:rPr>
              <a:t>' needs and then provide a product or service to fulfill those needs.</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Considerations</a:t>
            </a:r>
          </a:p>
        </p:txBody>
      </p:sp>
      <p:sp>
        <p:nvSpPr>
          <p:cNvPr id="3" name="Content Placeholder 2"/>
          <p:cNvSpPr>
            <a:spLocks noGrp="1"/>
          </p:cNvSpPr>
          <p:nvPr>
            <p:ph idx="1"/>
          </p:nvPr>
        </p:nvSpPr>
        <p:spPr>
          <a:xfrm>
            <a:off x="228600" y="1600200"/>
            <a:ext cx="8686800" cy="4724400"/>
          </a:xfrm>
        </p:spPr>
        <p:txBody>
          <a:bodyPr>
            <a:noAutofit/>
          </a:bodyPr>
          <a:lstStyle/>
          <a:p>
            <a:r>
              <a:rPr lang="en-US" sz="2800" dirty="0">
                <a:latin typeface="Arial" panose="020B0604020202020204" pitchFamily="34" charset="0"/>
                <a:cs typeface="Arial" panose="020B0604020202020204" pitchFamily="34" charset="0"/>
              </a:rPr>
              <a:t>Do not offer me things.</a:t>
            </a:r>
          </a:p>
          <a:p>
            <a:r>
              <a:rPr lang="en-US" sz="2800" dirty="0">
                <a:latin typeface="Arial" panose="020B0604020202020204" pitchFamily="34" charset="0"/>
                <a:cs typeface="Arial" panose="020B0604020202020204" pitchFamily="34" charset="0"/>
              </a:rPr>
              <a:t>Do not offer me clothes. Offer me attractive looks.</a:t>
            </a:r>
          </a:p>
          <a:p>
            <a:r>
              <a:rPr lang="en-US" sz="2800" dirty="0">
                <a:latin typeface="Arial" panose="020B0604020202020204" pitchFamily="34" charset="0"/>
                <a:cs typeface="Arial" panose="020B0604020202020204" pitchFamily="34" charset="0"/>
              </a:rPr>
              <a:t>Do not offer me shoes. Offer me comfort for my feet and the pleasure of walking.</a:t>
            </a:r>
          </a:p>
          <a:p>
            <a:r>
              <a:rPr lang="en-US" sz="2800" dirty="0">
                <a:latin typeface="Arial" panose="020B0604020202020204" pitchFamily="34" charset="0"/>
                <a:cs typeface="Arial" panose="020B0604020202020204" pitchFamily="34" charset="0"/>
              </a:rPr>
              <a:t>Do not offer me a house. Offer me security, comfort, and a place that is clean and happy.</a:t>
            </a:r>
          </a:p>
          <a:p>
            <a:r>
              <a:rPr lang="en-US" sz="2800" dirty="0">
                <a:latin typeface="Arial" panose="020B0604020202020204" pitchFamily="34" charset="0"/>
                <a:cs typeface="Arial" panose="020B0604020202020204" pitchFamily="34" charset="0"/>
              </a:rPr>
              <a:t>Do not offer me books. Offer me hours of pleasure and the benefit of knowledge.</a:t>
            </a:r>
          </a:p>
          <a:p>
            <a:r>
              <a:rPr lang="en-US" sz="2800" dirty="0">
                <a:latin typeface="Arial" panose="020B0604020202020204" pitchFamily="34" charset="0"/>
                <a:cs typeface="Arial" panose="020B0604020202020204" pitchFamily="34" charset="0"/>
              </a:rPr>
              <a:t>Do not offer me CDs. Offer me leisure and the sound of music.</a:t>
            </a:r>
          </a:p>
        </p:txBody>
      </p:sp>
      <p:sp>
        <p:nvSpPr>
          <p:cNvPr id="5" name="Footer Placeholder 4"/>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5-</a:t>
            </a:r>
            <a:fld id="{AF8761B6-DA32-4F47-9FFA-503C52D107AE}" type="slidenum">
              <a:rPr lang="en-US" altLang="en-US" smtClean="0"/>
              <a:pPr/>
              <a:t>27</a:t>
            </a:fld>
            <a:endParaRPr lang="en-US" altLang="en-US" dirty="0"/>
          </a:p>
        </p:txBody>
      </p:sp>
    </p:spTree>
    <p:extLst>
      <p:ext uri="{BB962C8B-B14F-4D97-AF65-F5344CB8AC3E}">
        <p14:creationId xmlns:p14="http://schemas.microsoft.com/office/powerpoint/2010/main" val="3179084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Considerations</a:t>
            </a:r>
          </a:p>
        </p:txBody>
      </p:sp>
      <p:sp>
        <p:nvSpPr>
          <p:cNvPr id="3" name="Content Placeholder 2"/>
          <p:cNvSpPr>
            <a:spLocks noGrp="1"/>
          </p:cNvSpPr>
          <p:nvPr>
            <p:ph idx="1"/>
          </p:nvPr>
        </p:nvSpPr>
        <p:spPr>
          <a:xfrm>
            <a:off x="228600" y="1600200"/>
            <a:ext cx="8686800" cy="4724400"/>
          </a:xfrm>
        </p:spPr>
        <p:txBody>
          <a:bodyPr>
            <a:noAutofit/>
          </a:bodyPr>
          <a:lstStyle/>
          <a:p>
            <a:r>
              <a:rPr lang="en-US" dirty="0">
                <a:latin typeface="Arial" panose="020B0604020202020204" pitchFamily="34" charset="0"/>
                <a:cs typeface="Arial" panose="020B0604020202020204" pitchFamily="34" charset="0"/>
              </a:rPr>
              <a:t>Do not offer me tools. Offer me the benefits and the pleasure that come from making beautiful things.</a:t>
            </a:r>
          </a:p>
          <a:p>
            <a:r>
              <a:rPr lang="en-US" dirty="0">
                <a:latin typeface="Arial" panose="020B0604020202020204" pitchFamily="34" charset="0"/>
                <a:cs typeface="Arial" panose="020B0604020202020204" pitchFamily="34" charset="0"/>
              </a:rPr>
              <a:t>Do not offer me furniture. Offer me comfort and the quietness of a cozy place.</a:t>
            </a:r>
          </a:p>
          <a:p>
            <a:r>
              <a:rPr lang="en-US" dirty="0">
                <a:latin typeface="Arial" panose="020B0604020202020204" pitchFamily="34" charset="0"/>
                <a:cs typeface="Arial" panose="020B0604020202020204" pitchFamily="34" charset="0"/>
              </a:rPr>
              <a:t>Do not offer me things. Offer me ideas, emotions, ambience, feelings, and benefits.</a:t>
            </a:r>
          </a:p>
          <a:p>
            <a:r>
              <a:rPr lang="en-US" dirty="0">
                <a:latin typeface="Arial" panose="020B0604020202020204" pitchFamily="34" charset="0"/>
                <a:cs typeface="Arial" panose="020B0604020202020204" pitchFamily="34" charset="0"/>
              </a:rPr>
              <a:t>Please, do not offer me </a:t>
            </a:r>
            <a:r>
              <a:rPr lang="en-US" i="1" dirty="0">
                <a:latin typeface="Arial" panose="020B0604020202020204" pitchFamily="34" charset="0"/>
                <a:cs typeface="Arial" panose="020B0604020202020204" pitchFamily="34" charset="0"/>
              </a:rPr>
              <a:t>things</a:t>
            </a:r>
            <a:r>
              <a:rPr lang="en-US" dirty="0">
                <a:latin typeface="Arial" panose="020B0604020202020204" pitchFamily="34" charset="0"/>
                <a:cs typeface="Arial" panose="020B0604020202020204" pitchFamily="34" charset="0"/>
              </a:rPr>
              <a:t>.</a:t>
            </a:r>
          </a:p>
        </p:txBody>
      </p:sp>
      <p:sp>
        <p:nvSpPr>
          <p:cNvPr id="5" name="Footer Placeholder 4"/>
          <p:cNvSpPr>
            <a:spLocks noGrp="1"/>
          </p:cNvSpPr>
          <p:nvPr>
            <p:ph type="ftr" sz="quarter" idx="11"/>
          </p:nvPr>
        </p:nvSpPr>
        <p:spPr/>
        <p:txBody>
          <a:bodyPr/>
          <a:lstStyle/>
          <a:p>
            <a:r>
              <a:rPr lang="en-IN" altLang="en-US"/>
              <a:t>Copyright ©2017 Pearson Education, Limited</a:t>
            </a:r>
            <a:endParaRPr lang="en-US" altLang="en-US" dirty="0"/>
          </a:p>
        </p:txBody>
      </p:sp>
      <p:sp>
        <p:nvSpPr>
          <p:cNvPr id="6" name="Slide Number Placeholder 5"/>
          <p:cNvSpPr>
            <a:spLocks noGrp="1"/>
          </p:cNvSpPr>
          <p:nvPr>
            <p:ph type="sldNum" sz="quarter" idx="12"/>
          </p:nvPr>
        </p:nvSpPr>
        <p:spPr/>
        <p:txBody>
          <a:bodyPr/>
          <a:lstStyle/>
          <a:p>
            <a:r>
              <a:rPr lang="en-US" altLang="en-US"/>
              <a:t>5-</a:t>
            </a:r>
            <a:fld id="{AF8761B6-DA32-4F47-9FFA-503C52D107AE}" type="slidenum">
              <a:rPr lang="en-US" altLang="en-US" smtClean="0"/>
              <a:pPr/>
              <a:t>28</a:t>
            </a:fld>
            <a:endParaRPr lang="en-US" altLang="en-US" dirty="0"/>
          </a:p>
        </p:txBody>
      </p:sp>
    </p:spTree>
    <p:extLst>
      <p:ext uri="{BB962C8B-B14F-4D97-AF65-F5344CB8AC3E}">
        <p14:creationId xmlns:p14="http://schemas.microsoft.com/office/powerpoint/2010/main" val="160904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Mission Statement Components</a:t>
            </a:r>
          </a:p>
        </p:txBody>
      </p:sp>
      <p:sp>
        <p:nvSpPr>
          <p:cNvPr id="54274" name="Content Placeholder 2"/>
          <p:cNvSpPr>
            <a:spLocks noGrp="1"/>
          </p:cNvSpPr>
          <p:nvPr>
            <p:ph idx="1"/>
          </p:nvPr>
        </p:nvSpPr>
        <p:spPr/>
        <p:txBody>
          <a:bodyPr>
            <a:normAutofit fontScale="92500" lnSpcReduction="20000"/>
          </a:bodyPr>
          <a:lstStyle/>
          <a:p>
            <a:pPr marL="579438" indent="-579438">
              <a:buNone/>
            </a:pPr>
            <a:r>
              <a:rPr lang="en-US" b="1" dirty="0">
                <a:latin typeface="Arial" panose="020B0604020202020204" pitchFamily="34" charset="0"/>
                <a:cs typeface="Arial" panose="020B0604020202020204" pitchFamily="34" charset="0"/>
              </a:rPr>
              <a:t>1. Customers</a:t>
            </a:r>
            <a:r>
              <a:rPr lang="en-US" dirty="0">
                <a:latin typeface="Arial" panose="020B0604020202020204" pitchFamily="34" charset="0"/>
                <a:cs typeface="Arial" panose="020B0604020202020204" pitchFamily="34" charset="0"/>
              </a:rPr>
              <a:t>—Who are the firm’s customers?</a:t>
            </a:r>
          </a:p>
          <a:p>
            <a:pPr marL="579438" indent="-579438">
              <a:buNone/>
            </a:pPr>
            <a:r>
              <a:rPr lang="en-US" b="1" dirty="0">
                <a:latin typeface="Arial" panose="020B0604020202020204" pitchFamily="34" charset="0"/>
                <a:cs typeface="Arial" panose="020B0604020202020204" pitchFamily="34" charset="0"/>
              </a:rPr>
              <a:t>2. Products or services</a:t>
            </a:r>
            <a:r>
              <a:rPr lang="en-US" dirty="0">
                <a:latin typeface="Arial" panose="020B0604020202020204" pitchFamily="34" charset="0"/>
                <a:cs typeface="Arial" panose="020B0604020202020204" pitchFamily="34" charset="0"/>
              </a:rPr>
              <a:t>—What are the firm’s major products or services?</a:t>
            </a:r>
          </a:p>
          <a:p>
            <a:pPr marL="579438" indent="-579438">
              <a:buNone/>
            </a:pPr>
            <a:r>
              <a:rPr lang="en-US" b="1" dirty="0">
                <a:latin typeface="Arial" panose="020B0604020202020204" pitchFamily="34" charset="0"/>
                <a:cs typeface="Arial" panose="020B0604020202020204" pitchFamily="34" charset="0"/>
              </a:rPr>
              <a:t>3. Markets</a:t>
            </a:r>
            <a:r>
              <a:rPr lang="en-US" dirty="0">
                <a:latin typeface="Arial" panose="020B0604020202020204" pitchFamily="34" charset="0"/>
                <a:cs typeface="Arial" panose="020B0604020202020204" pitchFamily="34" charset="0"/>
              </a:rPr>
              <a:t>—Geographically, where does the firm compete?</a:t>
            </a:r>
          </a:p>
          <a:p>
            <a:pPr marL="579438" indent="-579438">
              <a:buNone/>
            </a:pPr>
            <a:r>
              <a:rPr lang="en-US" b="1" dirty="0">
                <a:latin typeface="Arial" panose="020B0604020202020204" pitchFamily="34" charset="0"/>
                <a:cs typeface="Arial" panose="020B0604020202020204" pitchFamily="34" charset="0"/>
              </a:rPr>
              <a:t>4. Technology</a:t>
            </a:r>
            <a:r>
              <a:rPr lang="en-US" dirty="0">
                <a:latin typeface="Arial" panose="020B0604020202020204" pitchFamily="34" charset="0"/>
                <a:cs typeface="Arial" panose="020B0604020202020204" pitchFamily="34" charset="0"/>
              </a:rPr>
              <a:t>—Is the firm technologically current?</a:t>
            </a:r>
          </a:p>
          <a:p>
            <a:pPr marL="579438" indent="-579438">
              <a:buNone/>
            </a:pPr>
            <a:r>
              <a:rPr lang="en-US" b="1" dirty="0">
                <a:latin typeface="Arial" panose="020B0604020202020204" pitchFamily="34" charset="0"/>
                <a:cs typeface="Arial" panose="020B0604020202020204" pitchFamily="34" charset="0"/>
              </a:rPr>
              <a:t>5. Survival, growth, and profitability</a:t>
            </a:r>
            <a:r>
              <a:rPr lang="en-US" dirty="0">
                <a:latin typeface="Arial" panose="020B0604020202020204" pitchFamily="34" charset="0"/>
                <a:cs typeface="Arial" panose="020B0604020202020204" pitchFamily="34" charset="0"/>
              </a:rPr>
              <a:t>—Is the firm committed to growth and financial soundness? </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a:solidFill>
                  <a:schemeClr val="tx1"/>
                </a:solidFill>
                <a:latin typeface="Arial" charset="0"/>
                <a:ea typeface="+mj-ea"/>
                <a:cs typeface="Arial" charset="0"/>
              </a:rPr>
              <a:t>Mission Statement Components</a:t>
            </a:r>
          </a:p>
        </p:txBody>
      </p:sp>
      <p:sp>
        <p:nvSpPr>
          <p:cNvPr id="55298" name="Content Placeholder 2"/>
          <p:cNvSpPr>
            <a:spLocks noGrp="1"/>
          </p:cNvSpPr>
          <p:nvPr>
            <p:ph idx="1"/>
          </p:nvPr>
        </p:nvSpPr>
        <p:spPr/>
        <p:txBody>
          <a:bodyPr>
            <a:normAutofit fontScale="92500" lnSpcReduction="20000"/>
          </a:bodyPr>
          <a:lstStyle/>
          <a:p>
            <a:pPr marL="579438" indent="-579438">
              <a:buNone/>
            </a:pPr>
            <a:r>
              <a:rPr lang="en-US" b="1" dirty="0">
                <a:latin typeface="Arial" panose="020B0604020202020204" pitchFamily="34" charset="0"/>
                <a:cs typeface="Arial" panose="020B0604020202020204" pitchFamily="34" charset="0"/>
              </a:rPr>
              <a:t>6. Philosophy</a:t>
            </a:r>
            <a:r>
              <a:rPr lang="en-US" dirty="0">
                <a:latin typeface="Arial" panose="020B0604020202020204" pitchFamily="34" charset="0"/>
                <a:cs typeface="Arial" panose="020B0604020202020204" pitchFamily="34" charset="0"/>
              </a:rPr>
              <a:t>—What are the basic beliefs, values, aspirations, and ethical priorities of the firm?</a:t>
            </a:r>
          </a:p>
          <a:p>
            <a:pPr marL="579438" indent="-579438">
              <a:buNone/>
            </a:pPr>
            <a:r>
              <a:rPr lang="en-US" b="1" dirty="0">
                <a:latin typeface="Arial" panose="020B0604020202020204" pitchFamily="34" charset="0"/>
                <a:cs typeface="Arial" panose="020B0604020202020204" pitchFamily="34" charset="0"/>
              </a:rPr>
              <a:t>7. Self-concept (distinctive competence)</a:t>
            </a:r>
            <a:r>
              <a:rPr lang="en-US" dirty="0">
                <a:latin typeface="Arial" panose="020B0604020202020204" pitchFamily="34" charset="0"/>
                <a:cs typeface="Arial" panose="020B0604020202020204" pitchFamily="34" charset="0"/>
              </a:rPr>
              <a:t>—What is the firm’s major competitive advantage?</a:t>
            </a:r>
          </a:p>
          <a:p>
            <a:pPr marL="579438" indent="-579438">
              <a:buNone/>
            </a:pPr>
            <a:r>
              <a:rPr lang="en-US" b="1" dirty="0">
                <a:latin typeface="Arial" panose="020B0604020202020204" pitchFamily="34" charset="0"/>
                <a:cs typeface="Arial" panose="020B0604020202020204" pitchFamily="34" charset="0"/>
              </a:rPr>
              <a:t>8. Public image</a:t>
            </a:r>
            <a:r>
              <a:rPr lang="en-US" dirty="0">
                <a:latin typeface="Arial" panose="020B0604020202020204" pitchFamily="34" charset="0"/>
                <a:cs typeface="Arial" panose="020B0604020202020204" pitchFamily="34" charset="0"/>
              </a:rPr>
              <a:t>—Is the firm responsive to social, community, and environmental concerns?</a:t>
            </a:r>
          </a:p>
          <a:p>
            <a:pPr marL="579438" indent="-579438">
              <a:buNone/>
            </a:pPr>
            <a:r>
              <a:rPr lang="en-US" b="1" dirty="0">
                <a:latin typeface="Arial" panose="020B0604020202020204" pitchFamily="34" charset="0"/>
                <a:cs typeface="Arial" panose="020B0604020202020204" pitchFamily="34" charset="0"/>
              </a:rPr>
              <a:t>9. Employees</a:t>
            </a:r>
            <a:r>
              <a:rPr lang="en-US" dirty="0">
                <a:latin typeface="Arial" panose="020B0604020202020204" pitchFamily="34" charset="0"/>
                <a:cs typeface="Arial" panose="020B0604020202020204" pitchFamily="34" charset="0"/>
              </a:rPr>
              <a:t>—Are employees a valuable asset of the firm?</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Example Mission Statements</a:t>
            </a: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31</a:t>
            </a:fld>
            <a:endParaRPr lang="en-US" altLang="en-US" dirty="0"/>
          </a:p>
        </p:txBody>
      </p:sp>
      <p:pic>
        <p:nvPicPr>
          <p:cNvPr id="6" name="Picture 5"/>
          <p:cNvPicPr>
            <a:picLocks noChangeAspect="1"/>
          </p:cNvPicPr>
          <p:nvPr/>
        </p:nvPicPr>
        <p:blipFill rotWithShape="1">
          <a:blip r:embed="rId3"/>
          <a:srcRect l="20312" t="21875" r="2344" b="52083"/>
          <a:stretch/>
        </p:blipFill>
        <p:spPr>
          <a:xfrm>
            <a:off x="609600" y="1676400"/>
            <a:ext cx="7543800" cy="1905000"/>
          </a:xfrm>
          <a:prstGeom prst="rect">
            <a:avLst/>
          </a:prstGeom>
        </p:spPr>
      </p:pic>
    </p:spTree>
    <p:extLst>
      <p:ext uri="{BB962C8B-B14F-4D97-AF65-F5344CB8AC3E}">
        <p14:creationId xmlns:p14="http://schemas.microsoft.com/office/powerpoint/2010/main" val="614583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a:solidFill>
                  <a:schemeClr val="tx1"/>
                </a:solidFill>
                <a:latin typeface="Arial" charset="0"/>
                <a:ea typeface="+mj-ea"/>
                <a:cs typeface="Arial" charset="0"/>
              </a:rPr>
              <a:t>Example Mission Statements</a:t>
            </a:r>
          </a:p>
        </p:txBody>
      </p:sp>
      <p:sp>
        <p:nvSpPr>
          <p:cNvPr id="5" name="Content Placeholder 4"/>
          <p:cNvSpPr>
            <a:spLocks noGrp="1"/>
          </p:cNvSpPr>
          <p:nvPr>
            <p:ph idx="1"/>
          </p:nvPr>
        </p:nvSpPr>
        <p:spPr>
          <a:xfrm>
            <a:off x="152400" y="1600200"/>
            <a:ext cx="8763000" cy="4648200"/>
          </a:xfrm>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PepsiCo</a:t>
            </a:r>
          </a:p>
          <a:p>
            <a:r>
              <a:rPr lang="en-US" dirty="0">
                <a:latin typeface="Arial" panose="020B0604020202020204" pitchFamily="34" charset="0"/>
                <a:cs typeface="Arial" panose="020B0604020202020204" pitchFamily="34" charset="0"/>
              </a:rPr>
              <a:t>We aspire to make PepsiCo the world’s (3) premier consumer products company, focused on convenient foods and beverages (2). We seek to produce healthy financial rewards for investors (5) as we provide opportunities for growth and enrichment to our employees (9), our business partners and the communities (8) in which we operate. And in everything we do, we strive to act with honesty, openness, fairness and integrity (6). </a:t>
            </a:r>
          </a:p>
          <a:p>
            <a:r>
              <a:rPr lang="en-US" i="1" dirty="0">
                <a:latin typeface="Arial" panose="020B0604020202020204" pitchFamily="34" charset="0"/>
                <a:cs typeface="Arial" panose="020B0604020202020204" pitchFamily="34" charset="0"/>
              </a:rPr>
              <a:t>Author comment: Statement lacks three components: Customers (1), Technology (4), and Distinctive Competence (7); 62 words</a:t>
            </a:r>
            <a:endParaRPr lang="en-US" dirty="0">
              <a:latin typeface="Arial" panose="020B0604020202020204" pitchFamily="34" charset="0"/>
              <a:cs typeface="Arial" panose="020B0604020202020204" pitchFamily="34" charset="0"/>
            </a:endParaRPr>
          </a:p>
        </p:txBody>
      </p:sp>
      <p:sp>
        <p:nvSpPr>
          <p:cNvPr id="3" name="Footer Placeholder 2"/>
          <p:cNvSpPr>
            <a:spLocks noGrp="1"/>
          </p:cNvSpPr>
          <p:nvPr>
            <p:ph type="ftr" sz="quarter" idx="11"/>
          </p:nvPr>
        </p:nvSpPr>
        <p:spPr/>
        <p:txBody>
          <a:bodyPr/>
          <a:lstStyle/>
          <a:p>
            <a:r>
              <a:rPr lang="en-IN" altLang="en-US"/>
              <a:t>Copyright ©2017 Pearson Education, Limited</a:t>
            </a:r>
            <a:endParaRPr lang="en-US" altLang="en-US" dirty="0"/>
          </a:p>
        </p:txBody>
      </p:sp>
      <p:sp>
        <p:nvSpPr>
          <p:cNvPr id="2" name="Slide Number Placeholder 1"/>
          <p:cNvSpPr>
            <a:spLocks noGrp="1"/>
          </p:cNvSpPr>
          <p:nvPr>
            <p:ph type="sldNum" sz="quarter" idx="12"/>
          </p:nvPr>
        </p:nvSpPr>
        <p:spPr/>
        <p:txBody>
          <a:bodyPr/>
          <a:lstStyle/>
          <a:p>
            <a:r>
              <a:rPr lang="en-US" altLang="en-US"/>
              <a:t>5-</a:t>
            </a:r>
            <a:fld id="{AF8761B6-DA32-4F47-9FFA-503C52D107AE}"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IN"/>
              <a:t>Copyright ©2017 Pearson Education, Limited</a:t>
            </a:r>
            <a:endParaRPr lang="en-US" dirty="0"/>
          </a:p>
        </p:txBody>
      </p:sp>
      <p:sp>
        <p:nvSpPr>
          <p:cNvPr id="2867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r>
              <a:rPr lang="en-US" altLang="en-US" sz="1200" dirty="0">
                <a:latin typeface="Arial" pitchFamily="34" charset="0"/>
              </a:rPr>
              <a:t>1-</a:t>
            </a:r>
            <a:fld id="{F7C7652E-7A73-473D-8F7D-C6758487E8B9}" type="slidenum">
              <a:rPr lang="en-US" altLang="en-US" sz="1200">
                <a:latin typeface="Arial" pitchFamily="34" charset="0"/>
              </a:rPr>
              <a:pPr eaLnBrk="1" hangingPunct="1"/>
              <a:t>33</a:t>
            </a:fld>
            <a:endParaRPr lang="en-US" altLang="en-US" sz="1200" dirty="0">
              <a:latin typeface="Arial" pitchFamily="34" charset="0"/>
            </a:endParaRPr>
          </a:p>
        </p:txBody>
      </p:sp>
      <p:sp>
        <p:nvSpPr>
          <p:cNvPr id="7" name="標題 6">
            <a:extLst>
              <a:ext uri="{FF2B5EF4-FFF2-40B4-BE49-F238E27FC236}">
                <a16:creationId xmlns:a16="http://schemas.microsoft.com/office/drawing/2014/main" id="{486FEE41-8978-4C91-806D-AE1927749E19}"/>
              </a:ext>
            </a:extLst>
          </p:cNvPr>
          <p:cNvSpPr>
            <a:spLocks noGrp="1"/>
          </p:cNvSpPr>
          <p:nvPr>
            <p:ph type="title"/>
          </p:nvPr>
        </p:nvSpPr>
        <p:spPr/>
        <p:txBody>
          <a:bodyPr/>
          <a:lstStyle/>
          <a:p>
            <a:endParaRPr lang="en-HK"/>
          </a:p>
        </p:txBody>
      </p:sp>
      <p:sp>
        <p:nvSpPr>
          <p:cNvPr id="10" name="Rectangle 2">
            <a:extLst>
              <a:ext uri="{FF2B5EF4-FFF2-40B4-BE49-F238E27FC236}">
                <a16:creationId xmlns:a16="http://schemas.microsoft.com/office/drawing/2014/main" id="{F04B7AAF-2097-4D93-A125-D73410B67F2F}"/>
              </a:ext>
            </a:extLst>
          </p:cNvPr>
          <p:cNvSpPr txBox="1">
            <a:spLocks noChangeArrowheads="1"/>
          </p:cNvSpPr>
          <p:nvPr/>
        </p:nvSpPr>
        <p:spPr>
          <a:xfrm>
            <a:off x="473765" y="261386"/>
            <a:ext cx="8229600" cy="1143000"/>
          </a:xfrm>
          <a:prstGeom prst="rect">
            <a:avLst/>
          </a:prstGeom>
          <a:solidFill>
            <a:srgbClr val="FFC000"/>
          </a:solidFill>
        </p:spPr>
        <p:txBody>
          <a:bodyPr vert="horz" lIns="91440" tIns="45720" rIns="91440" bIns="45720" rtlCol="0" anchor="ctr">
            <a:normAutofit fontScale="75000" lnSpcReduction="20000"/>
          </a:bodyPr>
          <a:lstStyle>
            <a:lvl1pPr algn="ctr" defTabSz="914400" eaLnBrk="1" latinLnBrk="0" hangingPunct="1">
              <a:buNone/>
              <a:defRPr sz="4400">
                <a:latin typeface="Arial" panose="020B0604020202020204" pitchFamily="34" charset="0"/>
                <a:ea typeface="+mj-ea"/>
                <a:cs typeface="Arial" panose="020B0604020202020204" pitchFamily="34" charset="0"/>
              </a:defRPr>
            </a:lvl1pPr>
          </a:lstStyle>
          <a:p>
            <a:r>
              <a:rPr lang="en-US" b="1" dirty="0"/>
              <a:t>Developing a Strategic Vision, a Mission Statement, and a Set of Core Values</a:t>
            </a:r>
          </a:p>
        </p:txBody>
      </p:sp>
      <p:sp>
        <p:nvSpPr>
          <p:cNvPr id="11" name="Rectangle 5">
            <a:extLst>
              <a:ext uri="{FF2B5EF4-FFF2-40B4-BE49-F238E27FC236}">
                <a16:creationId xmlns:a16="http://schemas.microsoft.com/office/drawing/2014/main" id="{110633F9-6909-42DF-82E3-49A7BF0E8DDD}"/>
              </a:ext>
            </a:extLst>
          </p:cNvPr>
          <p:cNvSpPr>
            <a:spLocks noGrp="1" noChangeArrowheads="1"/>
          </p:cNvSpPr>
          <p:nvPr>
            <p:ph idx="1"/>
          </p:nvPr>
        </p:nvSpPr>
        <p:spPr>
          <a:xfrm>
            <a:off x="504825" y="1709927"/>
            <a:ext cx="8334375" cy="4706747"/>
          </a:xfrm>
        </p:spPr>
        <p:txBody>
          <a:bodyPr>
            <a:normAutofit/>
          </a:bodyPr>
          <a:lstStyle/>
          <a:p>
            <a:pPr>
              <a:buFont typeface="Wingdings" panose="05000000000000000000" pitchFamily="2" charset="2"/>
              <a:buNone/>
              <a:defRPr/>
            </a:pPr>
            <a:r>
              <a:rPr lang="en-US" b="1" dirty="0">
                <a:latin typeface="Arial" pitchFamily="34" charset="0"/>
                <a:cs typeface="Arial" pitchFamily="34" charset="0"/>
              </a:rPr>
              <a:t>Developing a strategic vision</a:t>
            </a:r>
            <a:endParaRPr b="1" dirty="0">
              <a:latin typeface="Arial" pitchFamily="34" charset="0"/>
              <a:cs typeface="Arial" pitchFamily="34" charset="0"/>
            </a:endParaRPr>
          </a:p>
          <a:p>
            <a:pPr lvl="1">
              <a:defRPr/>
            </a:pPr>
            <a:r>
              <a:rPr sz="3200" b="1" dirty="0">
                <a:latin typeface="Arial" pitchFamily="34" charset="0"/>
                <a:cs typeface="Arial" pitchFamily="34" charset="0"/>
              </a:rPr>
              <a:t>Delineates management’s aspirations for the firm to its stakeholders</a:t>
            </a:r>
          </a:p>
          <a:p>
            <a:pPr lvl="1">
              <a:defRPr/>
            </a:pPr>
            <a:r>
              <a:rPr sz="3200" b="1" dirty="0">
                <a:latin typeface="Arial" pitchFamily="34" charset="0"/>
                <a:cs typeface="Arial" pitchFamily="34" charset="0"/>
              </a:rPr>
              <a:t>Provides direction: “where we are going”</a:t>
            </a:r>
          </a:p>
          <a:p>
            <a:pPr lvl="1">
              <a:defRPr/>
            </a:pPr>
            <a:r>
              <a:rPr sz="3200" b="1" dirty="0">
                <a:latin typeface="Arial" pitchFamily="34" charset="0"/>
                <a:cs typeface="Arial" pitchFamily="34" charset="0"/>
              </a:rPr>
              <a:t>Sets out the compelling rationale (strategic soundness) for the firm’s direction</a:t>
            </a:r>
          </a:p>
        </p:txBody>
      </p:sp>
    </p:spTree>
    <p:extLst>
      <p:ext uri="{BB962C8B-B14F-4D97-AF65-F5344CB8AC3E}">
        <p14:creationId xmlns:p14="http://schemas.microsoft.com/office/powerpoint/2010/main" val="21946861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p:cNvSpPr>
            <a:spLocks noGrp="1"/>
          </p:cNvSpPr>
          <p:nvPr>
            <p:ph type="title"/>
          </p:nvPr>
        </p:nvSpPr>
        <p:spPr>
          <a:xfrm>
            <a:off x="0" y="-1857"/>
            <a:ext cx="9144000" cy="678600"/>
          </a:xfrm>
          <a:solidFill>
            <a:srgbClr val="FFC000"/>
          </a:solidFill>
        </p:spPr>
        <p:txBody>
          <a:bodyPr>
            <a:normAutofit/>
          </a:bodyPr>
          <a:lstStyle/>
          <a:p>
            <a:r>
              <a:rPr lang="en-US" dirty="0"/>
              <a:t>Core Concept</a:t>
            </a:r>
            <a:endParaRPr lang="en-US" sz="2000" dirty="0"/>
          </a:p>
        </p:txBody>
      </p:sp>
      <p:sp>
        <p:nvSpPr>
          <p:cNvPr id="2" name="Text Placeholder 1"/>
          <p:cNvSpPr>
            <a:spLocks noGrp="1"/>
          </p:cNvSpPr>
          <p:nvPr>
            <p:ph idx="1"/>
          </p:nvPr>
        </p:nvSpPr>
        <p:spPr/>
        <p:txBody>
          <a:bodyPr/>
          <a:lstStyle/>
          <a:p>
            <a:pPr>
              <a:defRPr/>
            </a:pPr>
            <a:r>
              <a:rPr lang="en-US" dirty="0"/>
              <a:t>A </a:t>
            </a:r>
            <a:r>
              <a:rPr lang="en-US" b="1" dirty="0"/>
              <a:t>strategic vision</a:t>
            </a:r>
            <a:r>
              <a:rPr lang="en-US" dirty="0"/>
              <a:t> describes management’s aspirations for the company’s future and the course and direction charted to achieve them.</a:t>
            </a:r>
            <a:endParaRPr dirty="0"/>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idx="4294967295"/>
          </p:nvPr>
        </p:nvSpPr>
        <p:spPr>
          <a:xfrm>
            <a:off x="0" y="-1"/>
            <a:ext cx="9144000" cy="822251"/>
          </a:xfrm>
        </p:spPr>
        <p:txBody>
          <a:bodyPr>
            <a:normAutofit/>
          </a:bodyPr>
          <a:lstStyle/>
          <a:p>
            <a:pPr>
              <a:defRPr/>
            </a:pPr>
            <a:r>
              <a:rPr lang="en-US" sz="3200" b="1" dirty="0"/>
              <a:t>Communicating the Strategic Vision</a:t>
            </a:r>
            <a:endParaRPr sz="3200" b="1" dirty="0"/>
          </a:p>
        </p:txBody>
      </p:sp>
      <p:sp>
        <p:nvSpPr>
          <p:cNvPr id="48131" name="Rectangle 3"/>
          <p:cNvSpPr>
            <a:spLocks noGrp="1" noChangeArrowheads="1"/>
          </p:cNvSpPr>
          <p:nvPr>
            <p:ph idx="1"/>
          </p:nvPr>
        </p:nvSpPr>
        <p:spPr/>
        <p:txBody>
          <a:bodyPr/>
          <a:lstStyle/>
          <a:p>
            <a:pPr>
              <a:spcBef>
                <a:spcPts val="1200"/>
              </a:spcBef>
              <a:spcAft>
                <a:spcPts val="0"/>
              </a:spcAft>
              <a:buNone/>
              <a:defRPr/>
            </a:pPr>
            <a:r>
              <a:rPr lang="en-US" sz="3200" dirty="0"/>
              <a:t>Why communicate the vision?</a:t>
            </a:r>
            <a:endParaRPr sz="3200" dirty="0"/>
          </a:p>
          <a:p>
            <a:pPr lvl="1">
              <a:spcBef>
                <a:spcPts val="1200"/>
              </a:spcBef>
              <a:spcAft>
                <a:spcPts val="0"/>
              </a:spcAft>
              <a:defRPr/>
            </a:pPr>
            <a:r>
              <a:rPr sz="2800" dirty="0"/>
              <a:t>Fosters employee commitment to the firm’s chosen strategic direction</a:t>
            </a:r>
          </a:p>
          <a:p>
            <a:pPr lvl="1">
              <a:spcBef>
                <a:spcPts val="1200"/>
              </a:spcBef>
              <a:spcAft>
                <a:spcPts val="0"/>
              </a:spcAft>
              <a:defRPr/>
            </a:pPr>
            <a:r>
              <a:rPr sz="2800" dirty="0"/>
              <a:t>Ensures understanding of its importance</a:t>
            </a:r>
          </a:p>
          <a:p>
            <a:pPr lvl="1">
              <a:spcBef>
                <a:spcPts val="1200"/>
              </a:spcBef>
              <a:spcAft>
                <a:spcPts val="0"/>
              </a:spcAft>
              <a:defRPr/>
            </a:pPr>
            <a:r>
              <a:rPr sz="2800" dirty="0"/>
              <a:t>Motivates, informs, and inspires internal and external stakeholders</a:t>
            </a:r>
          </a:p>
          <a:p>
            <a:pPr lvl="1">
              <a:spcBef>
                <a:spcPts val="1200"/>
              </a:spcBef>
              <a:spcAft>
                <a:spcPts val="0"/>
              </a:spcAft>
              <a:defRPr/>
            </a:pPr>
            <a:r>
              <a:rPr sz="2800" dirty="0"/>
              <a:t>Demonstrates top management support for the firm’s future strategic direction and competitive efforts</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0" y="-1"/>
            <a:ext cx="9144000" cy="820271"/>
          </a:xfrm>
        </p:spPr>
        <p:txBody>
          <a:bodyPr>
            <a:normAutofit/>
          </a:bodyPr>
          <a:lstStyle/>
          <a:p>
            <a:r>
              <a:rPr lang="en-US" sz="3200" b="1" dirty="0"/>
              <a:t>Strategic Management Principle</a:t>
            </a:r>
            <a:endParaRPr lang="en-US" sz="2200" b="1" dirty="0"/>
          </a:p>
        </p:txBody>
      </p:sp>
      <p:sp>
        <p:nvSpPr>
          <p:cNvPr id="2" name="Text Placeholder 1"/>
          <p:cNvSpPr>
            <a:spLocks noGrp="1"/>
          </p:cNvSpPr>
          <p:nvPr>
            <p:ph idx="1"/>
          </p:nvPr>
        </p:nvSpPr>
        <p:spPr/>
        <p:txBody>
          <a:bodyPr/>
          <a:lstStyle/>
          <a:p>
            <a:pPr marL="0" indent="0">
              <a:buNone/>
              <a:defRPr/>
            </a:pPr>
            <a:r>
              <a:rPr dirty="0"/>
              <a:t>An effectively communicated vision is a valuable management tool for enlisting the commitment of company personnel to engage in actions that move the company forward in the intended direction.</a:t>
            </a:r>
          </a:p>
          <a:p>
            <a:pPr marL="0" indent="0">
              <a:buNone/>
              <a:defRPr/>
            </a:pPr>
            <a:r>
              <a:rPr lang="en-US" dirty="0"/>
              <a:t>Microsoft 2020 Technology Future Vision</a:t>
            </a:r>
          </a:p>
          <a:p>
            <a:pPr marL="0" indent="0">
              <a:buNone/>
              <a:defRPr/>
            </a:pPr>
            <a:r>
              <a:rPr lang="en-US" dirty="0"/>
              <a:t>https://www.youtube.com/watch?v=2wto6SFl13A</a:t>
            </a:r>
            <a:endParaRPr dirty="0"/>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a:bodyPr>
          <a:lstStyle/>
          <a:p>
            <a:pPr>
              <a:defRPr/>
            </a:pPr>
            <a:r>
              <a:rPr lang="en-US" sz="3200" b="1" dirty="0"/>
              <a:t>Putting the Strategic Vision in Place</a:t>
            </a:r>
            <a:endParaRPr sz="3200" b="1" dirty="0"/>
          </a:p>
        </p:txBody>
      </p:sp>
      <p:sp>
        <p:nvSpPr>
          <p:cNvPr id="44035" name="Rectangle 3"/>
          <p:cNvSpPr>
            <a:spLocks noGrp="1" noChangeArrowheads="1"/>
          </p:cNvSpPr>
          <p:nvPr>
            <p:ph idx="1"/>
          </p:nvPr>
        </p:nvSpPr>
        <p:spPr/>
        <p:txBody>
          <a:bodyPr/>
          <a:lstStyle/>
          <a:p>
            <a:pPr>
              <a:defRPr/>
            </a:pPr>
            <a:r>
              <a:rPr sz="3200" dirty="0"/>
              <a:t>Put the vision in writing and distribute it.</a:t>
            </a:r>
          </a:p>
          <a:p>
            <a:pPr>
              <a:defRPr/>
            </a:pPr>
            <a:r>
              <a:rPr sz="3200" dirty="0"/>
              <a:t>Hold meetings to personally explain the vision and its rationale.</a:t>
            </a:r>
          </a:p>
          <a:p>
            <a:pPr>
              <a:defRPr/>
            </a:pPr>
            <a:r>
              <a:rPr sz="3200" dirty="0"/>
              <a:t>Create a memorable slogan or phrase that effectively expresses the essence of the vision.</a:t>
            </a:r>
          </a:p>
          <a:p>
            <a:pPr>
              <a:defRPr/>
            </a:pPr>
            <a:r>
              <a:rPr sz="3200" dirty="0"/>
              <a:t>Emphasize the positive payoffs for making the vision happen.</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1858"/>
            <a:ext cx="9144000" cy="1146507"/>
          </a:xfrm>
        </p:spPr>
        <p:txBody>
          <a:bodyPr>
            <a:noAutofit/>
          </a:bodyPr>
          <a:lstStyle/>
          <a:p>
            <a:pPr>
              <a:defRPr/>
            </a:pPr>
            <a:r>
              <a:rPr sz="3200" b="1" dirty="0"/>
              <a:t>W</a:t>
            </a:r>
            <a:r>
              <a:rPr lang="en-US" sz="3200" b="1" dirty="0"/>
              <a:t>hy</a:t>
            </a:r>
            <a:r>
              <a:rPr sz="3200" b="1" dirty="0"/>
              <a:t> </a:t>
            </a:r>
            <a:r>
              <a:rPr lang="en-US" sz="3200" b="1" dirty="0"/>
              <a:t>a Sound</a:t>
            </a:r>
            <a:r>
              <a:rPr sz="3200" b="1" dirty="0"/>
              <a:t>, W</a:t>
            </a:r>
            <a:r>
              <a:rPr lang="en-US" sz="3200" b="1" dirty="0"/>
              <a:t>ell</a:t>
            </a:r>
            <a:r>
              <a:rPr sz="3200" b="1" dirty="0"/>
              <a:t>-C</a:t>
            </a:r>
            <a:r>
              <a:rPr lang="en-US" sz="3200" b="1" dirty="0"/>
              <a:t>ommunicated</a:t>
            </a:r>
            <a:r>
              <a:rPr sz="3200" b="1" dirty="0"/>
              <a:t> S</a:t>
            </a:r>
            <a:r>
              <a:rPr lang="en-US" sz="3200" b="1" dirty="0"/>
              <a:t>trategic</a:t>
            </a:r>
            <a:r>
              <a:rPr sz="3200" b="1" dirty="0"/>
              <a:t> V</a:t>
            </a:r>
            <a:r>
              <a:rPr lang="en-US" sz="3200" b="1" dirty="0"/>
              <a:t>ision</a:t>
            </a:r>
            <a:r>
              <a:rPr sz="3200" b="1" dirty="0"/>
              <a:t> M</a:t>
            </a:r>
            <a:r>
              <a:rPr lang="en-US" sz="3200" b="1" dirty="0"/>
              <a:t>atters?</a:t>
            </a:r>
            <a:endParaRPr sz="3200" b="1" dirty="0"/>
          </a:p>
        </p:txBody>
      </p:sp>
      <p:sp>
        <p:nvSpPr>
          <p:cNvPr id="3" name="Content Placeholder 2"/>
          <p:cNvSpPr>
            <a:spLocks noGrp="1"/>
          </p:cNvSpPr>
          <p:nvPr>
            <p:ph idx="1"/>
          </p:nvPr>
        </p:nvSpPr>
        <p:spPr>
          <a:xfrm>
            <a:off x="457200" y="1357086"/>
            <a:ext cx="8229600" cy="5196114"/>
          </a:xfrm>
        </p:spPr>
        <p:txBody>
          <a:bodyPr/>
          <a:lstStyle/>
          <a:p>
            <a:pPr>
              <a:defRPr/>
            </a:pPr>
            <a:r>
              <a:rPr sz="2400" dirty="0"/>
              <a:t>It crystallizes senior executives’ own views about the firm’s long-term direction.</a:t>
            </a:r>
          </a:p>
          <a:p>
            <a:pPr>
              <a:defRPr/>
            </a:pPr>
            <a:r>
              <a:rPr sz="2400" dirty="0"/>
              <a:t>It reduces the risk of rudderless decision making.</a:t>
            </a:r>
          </a:p>
          <a:p>
            <a:pPr>
              <a:defRPr/>
            </a:pPr>
            <a:r>
              <a:rPr sz="2400" dirty="0"/>
              <a:t>It is a tool for winning the support of organization members to help make the vision a reality.</a:t>
            </a:r>
          </a:p>
          <a:p>
            <a:pPr>
              <a:defRPr/>
            </a:pPr>
            <a:r>
              <a:rPr sz="2400" dirty="0"/>
              <a:t>It provides a beacon for lower-level managers in setting departmental objectives and crafting departmental strategies that are in sync with the firm’s overall strategy.</a:t>
            </a:r>
          </a:p>
          <a:p>
            <a:pPr>
              <a:defRPr/>
            </a:pPr>
            <a:r>
              <a:rPr sz="2400" dirty="0"/>
              <a:t>It helps an organization prepare for the future.</a:t>
            </a:r>
          </a:p>
        </p:txBody>
      </p:sp>
    </p:spTree>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idx="4294967295"/>
          </p:nvPr>
        </p:nvSpPr>
        <p:spPr>
          <a:xfrm>
            <a:off x="0" y="4075"/>
            <a:ext cx="9143999" cy="916382"/>
          </a:xfrm>
        </p:spPr>
        <p:txBody>
          <a:bodyPr>
            <a:noAutofit/>
          </a:bodyPr>
          <a:lstStyle/>
          <a:p>
            <a:pPr>
              <a:defRPr/>
            </a:pPr>
            <a:r>
              <a:rPr lang="en-US" sz="2800" b="1" dirty="0"/>
              <a:t>Developing a company mission statement</a:t>
            </a:r>
            <a:endParaRPr sz="2800" b="1" dirty="0"/>
          </a:p>
        </p:txBody>
      </p:sp>
      <p:sp>
        <p:nvSpPr>
          <p:cNvPr id="52227" name="Rectangle 3"/>
          <p:cNvSpPr>
            <a:spLocks noGrp="1" noChangeArrowheads="1"/>
          </p:cNvSpPr>
          <p:nvPr>
            <p:ph idx="1"/>
          </p:nvPr>
        </p:nvSpPr>
        <p:spPr>
          <a:xfrm>
            <a:off x="508792" y="1219200"/>
            <a:ext cx="8126413" cy="4983874"/>
          </a:xfrm>
        </p:spPr>
        <p:txBody>
          <a:bodyPr/>
          <a:lstStyle/>
          <a:p>
            <a:pPr>
              <a:defRPr/>
            </a:pPr>
            <a:r>
              <a:rPr lang="en-US" dirty="0"/>
              <a:t>The mission statement</a:t>
            </a:r>
            <a:r>
              <a:rPr dirty="0"/>
              <a:t>:</a:t>
            </a:r>
          </a:p>
          <a:p>
            <a:pPr lvl="1">
              <a:defRPr/>
            </a:pPr>
            <a:r>
              <a:rPr dirty="0"/>
              <a:t>Uses specific language to give the firm its own unique identity</a:t>
            </a:r>
          </a:p>
          <a:p>
            <a:pPr lvl="1">
              <a:defRPr/>
            </a:pPr>
            <a:r>
              <a:rPr dirty="0"/>
              <a:t>Describes the firm’s current business and purpose—“who we are, what we do, and why we are here”</a:t>
            </a:r>
          </a:p>
          <a:p>
            <a:pPr lvl="1">
              <a:defRPr/>
            </a:pPr>
            <a:r>
              <a:rPr dirty="0"/>
              <a:t>Should focus on describing the firm’s business, not on “making a profit”—earning a profit is an objective not a mission</a:t>
            </a:r>
          </a:p>
          <a:p>
            <a:pPr lvl="1">
              <a:defRPr/>
            </a:pPr>
            <a:endParaRPr lang="en-US" dirty="0"/>
          </a:p>
          <a:p>
            <a:pPr lvl="1">
              <a:defRPr/>
            </a:pPr>
            <a:r>
              <a:rPr lang="en-US" dirty="0"/>
              <a:t>http://www.hkwp.com/demo/vita/txt_en/cs_avg_tvm_txt.asp</a:t>
            </a:r>
            <a:endParaRPr dirty="0"/>
          </a:p>
        </p:txBody>
      </p:sp>
    </p:spTree>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idx="4294967295"/>
          </p:nvPr>
        </p:nvSpPr>
        <p:spPr>
          <a:xfrm>
            <a:off x="0" y="4075"/>
            <a:ext cx="9143999" cy="916382"/>
          </a:xfrm>
        </p:spPr>
        <p:txBody>
          <a:bodyPr>
            <a:noAutofit/>
          </a:bodyPr>
          <a:lstStyle/>
          <a:p>
            <a:pPr>
              <a:defRPr/>
            </a:pPr>
            <a:r>
              <a:rPr lang="en-US" sz="2800" b="1" dirty="0"/>
              <a:t>Developing a Company Vision and Mission Statement</a:t>
            </a:r>
            <a:endParaRPr sz="2800" b="1" dirty="0"/>
          </a:p>
        </p:txBody>
      </p:sp>
      <p:sp>
        <p:nvSpPr>
          <p:cNvPr id="52227" name="Rectangle 3"/>
          <p:cNvSpPr>
            <a:spLocks noGrp="1" noChangeArrowheads="1"/>
          </p:cNvSpPr>
          <p:nvPr>
            <p:ph idx="1"/>
          </p:nvPr>
        </p:nvSpPr>
        <p:spPr/>
        <p:txBody>
          <a:bodyPr/>
          <a:lstStyle/>
          <a:p>
            <a:pPr>
              <a:defRPr/>
            </a:pPr>
            <a:r>
              <a:rPr lang="en-US" b="1" dirty="0"/>
              <a:t>Our Mission</a:t>
            </a:r>
            <a:r>
              <a:rPr lang="en-US" dirty="0"/>
              <a:t/>
            </a:r>
            <a:br>
              <a:rPr lang="en-US" dirty="0"/>
            </a:br>
            <a:r>
              <a:rPr lang="en-US" dirty="0"/>
              <a:t/>
            </a:r>
            <a:br>
              <a:rPr lang="en-US" dirty="0"/>
            </a:br>
            <a:r>
              <a:rPr lang="en-US" dirty="0"/>
              <a:t>At Vitasoy, promoting consumer wellbeing is our number one priority. This is achieved through the provision of a variety of high-quality nutritious foods and beverages. Vitasoy is an innovative company, a reliable employer, and a responsible corporate citizen dedicated to creating value for our shareholders.</a:t>
            </a:r>
            <a:endParaRPr dirty="0"/>
          </a:p>
        </p:txBody>
      </p:sp>
    </p:spTree>
    <p:extLst>
      <p:ext uri="{BB962C8B-B14F-4D97-AF65-F5344CB8AC3E}">
        <p14:creationId xmlns:p14="http://schemas.microsoft.com/office/powerpoint/2010/main" val="3892881336"/>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6322" name="Rectangle 2"/>
          <p:cNvSpPr>
            <a:spLocks noGrp="1" noChangeArrowheads="1"/>
          </p:cNvSpPr>
          <p:nvPr>
            <p:ph type="title" idx="4294967295"/>
          </p:nvPr>
        </p:nvSpPr>
        <p:spPr>
          <a:xfrm>
            <a:off x="0" y="-3183"/>
            <a:ext cx="9143999" cy="1237623"/>
          </a:xfrm>
        </p:spPr>
        <p:txBody>
          <a:bodyPr lIns="548640" rIns="640080">
            <a:noAutofit/>
          </a:bodyPr>
          <a:lstStyle/>
          <a:p>
            <a:pPr algn="ctr">
              <a:defRPr/>
            </a:pPr>
            <a:r>
              <a:rPr sz="3200" b="1" dirty="0"/>
              <a:t>L</a:t>
            </a:r>
            <a:r>
              <a:rPr lang="en-US" sz="3200" b="1" dirty="0"/>
              <a:t>inking the</a:t>
            </a:r>
            <a:r>
              <a:rPr sz="3200" b="1" dirty="0"/>
              <a:t> V</a:t>
            </a:r>
            <a:r>
              <a:rPr lang="en-US" sz="3200" b="1" dirty="0"/>
              <a:t>ision</a:t>
            </a:r>
            <a:r>
              <a:rPr sz="3200" b="1" dirty="0"/>
              <a:t> A</a:t>
            </a:r>
            <a:r>
              <a:rPr lang="en-US" sz="3200" b="1" dirty="0"/>
              <a:t>nd</a:t>
            </a:r>
            <a:r>
              <a:rPr sz="3200" b="1" dirty="0"/>
              <a:t> M</a:t>
            </a:r>
            <a:r>
              <a:rPr lang="en-US" sz="3200" b="1" dirty="0"/>
              <a:t>ission</a:t>
            </a:r>
            <a:r>
              <a:rPr sz="3200" b="1" dirty="0"/>
              <a:t> W</a:t>
            </a:r>
            <a:r>
              <a:rPr lang="en-US" sz="3200" b="1" dirty="0"/>
              <a:t>ith</a:t>
            </a:r>
            <a:r>
              <a:rPr sz="3200" b="1" dirty="0"/>
              <a:t> C</a:t>
            </a:r>
            <a:r>
              <a:rPr lang="en-US" sz="3200" b="1" dirty="0"/>
              <a:t>ore</a:t>
            </a:r>
            <a:r>
              <a:rPr sz="3200" b="1" dirty="0"/>
              <a:t> V</a:t>
            </a:r>
            <a:r>
              <a:rPr lang="en-US" sz="3200" b="1" dirty="0"/>
              <a:t>alues</a:t>
            </a:r>
            <a:endParaRPr sz="3200" b="1" dirty="0"/>
          </a:p>
        </p:txBody>
      </p:sp>
      <p:sp>
        <p:nvSpPr>
          <p:cNvPr id="50179" name="Rectangle 3"/>
          <p:cNvSpPr>
            <a:spLocks noGrp="1" noChangeArrowheads="1"/>
          </p:cNvSpPr>
          <p:nvPr>
            <p:ph idx="1"/>
          </p:nvPr>
        </p:nvSpPr>
        <p:spPr/>
        <p:txBody>
          <a:bodyPr/>
          <a:lstStyle/>
          <a:p>
            <a:pPr>
              <a:defRPr/>
            </a:pPr>
            <a:r>
              <a:rPr dirty="0"/>
              <a:t>Core values</a:t>
            </a:r>
          </a:p>
          <a:p>
            <a:pPr lvl="1">
              <a:defRPr/>
            </a:pPr>
            <a:r>
              <a:rPr dirty="0"/>
              <a:t>Are the beliefs, traits, and behavioral norms that employees are expected to display in conducting the firm’s business and in pursuing its strategic vision and mission</a:t>
            </a:r>
          </a:p>
          <a:p>
            <a:pPr lvl="1">
              <a:defRPr/>
            </a:pPr>
            <a:r>
              <a:rPr dirty="0"/>
              <a:t>Become an integral part of the firm’s culture and what makes it tick when strongly espoused and supported by top management</a:t>
            </a:r>
          </a:p>
          <a:p>
            <a:pPr lvl="1">
              <a:defRPr/>
            </a:pPr>
            <a:r>
              <a:rPr dirty="0"/>
              <a:t>Match the firm’s vision, mission, and strategy, contributing to the firm’s business success</a:t>
            </a:r>
          </a:p>
        </p:txBody>
      </p:sp>
    </p:spTree>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CORE CONCEPT</a:t>
            </a:r>
            <a:endParaRPr lang="en-US" sz="2000" dirty="0"/>
          </a:p>
        </p:txBody>
      </p:sp>
      <p:sp>
        <p:nvSpPr>
          <p:cNvPr id="2" name="Text Placeholder 1"/>
          <p:cNvSpPr>
            <a:spLocks noGrp="1"/>
          </p:cNvSpPr>
          <p:nvPr>
            <p:ph idx="1"/>
          </p:nvPr>
        </p:nvSpPr>
        <p:spPr/>
        <p:txBody>
          <a:bodyPr/>
          <a:lstStyle/>
          <a:p>
            <a:pPr marL="0" indent="0">
              <a:buNone/>
              <a:defRPr/>
            </a:pPr>
            <a:r>
              <a:rPr dirty="0"/>
              <a:t>A firm’s </a:t>
            </a:r>
            <a:r>
              <a:rPr b="1" dirty="0"/>
              <a:t>core values</a:t>
            </a:r>
            <a:r>
              <a:rPr dirty="0"/>
              <a:t> are the beliefs, traits, and behavioral norms that the firm’s personnel are expected to display in conducting the firm’s business and pursuing its strategic vision and mission.</a:t>
            </a:r>
          </a:p>
        </p:txBody>
      </p:sp>
    </p:spTree>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9"/>
          <p:cNvSpPr>
            <a:spLocks noGrp="1" noChangeArrowheads="1"/>
          </p:cNvSpPr>
          <p:nvPr>
            <p:ph type="title"/>
          </p:nvPr>
        </p:nvSpPr>
        <p:spPr/>
        <p:txBody>
          <a:bodyPr>
            <a:normAutofit/>
          </a:bodyPr>
          <a:lstStyle/>
          <a:p>
            <a:r>
              <a:rPr lang="en-US" sz="3600" dirty="0"/>
              <a:t>STAGE 2: </a:t>
            </a:r>
            <a:r>
              <a:rPr lang="en-US" sz="3600" dirty="0">
                <a:solidFill>
                  <a:srgbClr val="FF0000"/>
                </a:solidFill>
              </a:rPr>
              <a:t>SETTING OBJECTIVES</a:t>
            </a:r>
          </a:p>
        </p:txBody>
      </p:sp>
      <p:sp>
        <p:nvSpPr>
          <p:cNvPr id="64515" name="Rectangle 10"/>
          <p:cNvSpPr>
            <a:spLocks noGrp="1" noChangeArrowheads="1"/>
          </p:cNvSpPr>
          <p:nvPr>
            <p:ph idx="1"/>
          </p:nvPr>
        </p:nvSpPr>
        <p:spPr/>
        <p:txBody>
          <a:bodyPr>
            <a:normAutofit fontScale="92500" lnSpcReduction="10000"/>
          </a:bodyPr>
          <a:lstStyle/>
          <a:p>
            <a:pPr>
              <a:spcBef>
                <a:spcPts val="1200"/>
              </a:spcBef>
            </a:pPr>
            <a:r>
              <a:rPr lang="en-US" dirty="0"/>
              <a:t>The purposes of setting objectives</a:t>
            </a:r>
          </a:p>
          <a:p>
            <a:pPr lvl="1">
              <a:spcBef>
                <a:spcPts val="1200"/>
              </a:spcBef>
            </a:pPr>
            <a:r>
              <a:rPr lang="en-US" dirty="0"/>
              <a:t>To convert the vision and mission into specific, measurable, challenging and timely performance targets</a:t>
            </a:r>
          </a:p>
          <a:p>
            <a:pPr lvl="1">
              <a:spcBef>
                <a:spcPts val="1200"/>
              </a:spcBef>
            </a:pPr>
            <a:r>
              <a:rPr lang="en-US" dirty="0"/>
              <a:t>To focus efforts and align actions throughout the organization</a:t>
            </a:r>
          </a:p>
          <a:p>
            <a:pPr lvl="1">
              <a:spcBef>
                <a:spcPts val="1200"/>
              </a:spcBef>
            </a:pPr>
            <a:r>
              <a:rPr lang="en-US" dirty="0"/>
              <a:t>To serve as yardsticks for tracking a firm’s performance and progress</a:t>
            </a:r>
          </a:p>
          <a:p>
            <a:pPr lvl="1">
              <a:spcBef>
                <a:spcPts val="1200"/>
              </a:spcBef>
            </a:pPr>
            <a:r>
              <a:rPr lang="en-US" dirty="0"/>
              <a:t>To provide motivation and inspire employees to greater levels of effort</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CORE CONCEPTS</a:t>
            </a:r>
            <a:endParaRPr lang="en-US" sz="2000" dirty="0"/>
          </a:p>
        </p:txBody>
      </p:sp>
      <p:sp>
        <p:nvSpPr>
          <p:cNvPr id="2" name="Text Placeholder 1"/>
          <p:cNvSpPr>
            <a:spLocks noGrp="1"/>
          </p:cNvSpPr>
          <p:nvPr>
            <p:ph idx="1"/>
          </p:nvPr>
        </p:nvSpPr>
        <p:spPr/>
        <p:txBody>
          <a:bodyPr/>
          <a:lstStyle/>
          <a:p>
            <a:pPr>
              <a:defRPr/>
            </a:pPr>
            <a:r>
              <a:rPr b="1" dirty="0"/>
              <a:t>Objectives</a:t>
            </a:r>
            <a:r>
              <a:rPr dirty="0"/>
              <a:t> are an organization’s performance targets—the specific results management wants to achieve.</a:t>
            </a:r>
          </a:p>
          <a:p>
            <a:pPr>
              <a:defRPr/>
            </a:pPr>
            <a:r>
              <a:rPr lang="en-US" b="1" dirty="0"/>
              <a:t>Stretch objectives </a:t>
            </a:r>
            <a:r>
              <a:rPr lang="en-US" dirty="0"/>
              <a:t>set performance targets high enough to </a:t>
            </a:r>
            <a:r>
              <a:rPr lang="en-US" i="1" dirty="0"/>
              <a:t>stretch</a:t>
            </a:r>
            <a:r>
              <a:rPr lang="en-US" dirty="0"/>
              <a:t> an organization to reach its full potential and deliver the best possible results.</a:t>
            </a:r>
            <a:endParaRPr dirty="0"/>
          </a:p>
        </p:txBody>
      </p:sp>
    </p:spTree>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4000" dirty="0"/>
              <a:t>Video Clips</a:t>
            </a:r>
          </a:p>
        </p:txBody>
      </p:sp>
      <p:sp>
        <p:nvSpPr>
          <p:cNvPr id="2" name="矩形 1">
            <a:extLst>
              <a:ext uri="{FF2B5EF4-FFF2-40B4-BE49-F238E27FC236}">
                <a16:creationId xmlns:a16="http://schemas.microsoft.com/office/drawing/2014/main" id="{EF9689BE-0415-448E-AB7C-3FC051B6417B}"/>
              </a:ext>
            </a:extLst>
          </p:cNvPr>
          <p:cNvSpPr/>
          <p:nvPr/>
        </p:nvSpPr>
        <p:spPr>
          <a:xfrm>
            <a:off x="540327" y="1143000"/>
            <a:ext cx="8298873" cy="4924425"/>
          </a:xfrm>
          <a:prstGeom prst="rect">
            <a:avLst/>
          </a:prstGeom>
        </p:spPr>
        <p:txBody>
          <a:bodyPr wrap="square">
            <a:spAutoFit/>
          </a:bodyPr>
          <a:lstStyle/>
          <a:p>
            <a:r>
              <a:rPr lang="en-US" altLang="en-US" sz="2800" dirty="0">
                <a:latin typeface="Arial" panose="020B0604020202020204" pitchFamily="34" charset="0"/>
                <a:cs typeface="Arial" panose="020B0604020202020204" pitchFamily="34" charset="0"/>
              </a:rPr>
              <a:t>Stakeholder Analysis</a:t>
            </a:r>
          </a:p>
          <a:p>
            <a:r>
              <a:rPr lang="en-US" altLang="zh-TW" sz="2800" dirty="0">
                <a:latin typeface="Arial" panose="020B0604020202020204" pitchFamily="34" charset="0"/>
                <a:cs typeface="Arial" panose="020B0604020202020204" pitchFamily="34" charset="0"/>
                <a:hlinkClick r:id="rId3"/>
              </a:rPr>
              <a:t>https://www.youtube.com/watch?v=LFHlal9fwkU</a:t>
            </a:r>
            <a:endParaRPr lang="en-US" altLang="zh-TW" sz="2800" dirty="0">
              <a:latin typeface="Arial" panose="020B0604020202020204" pitchFamily="34" charset="0"/>
              <a:cs typeface="Arial" panose="020B0604020202020204" pitchFamily="34" charset="0"/>
            </a:endParaRPr>
          </a:p>
          <a:p>
            <a:endParaRPr lang="en-US" altLang="zh-TW"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Microsoft technology future in 2020 vision amazing</a:t>
            </a:r>
          </a:p>
          <a:p>
            <a:r>
              <a:rPr lang="en-US" sz="2800" dirty="0">
                <a:latin typeface="Arial" panose="020B0604020202020204" pitchFamily="34" charset="0"/>
                <a:cs typeface="Arial" panose="020B0604020202020204" pitchFamily="34" charset="0"/>
                <a:hlinkClick r:id="rId4"/>
              </a:rPr>
              <a:t>https://www.youtube.com/watch?v=rrqag1htgL4</a:t>
            </a:r>
            <a:endParaRPr lang="en-US" sz="28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Our Values - Working at IKEA</a:t>
            </a:r>
          </a:p>
          <a:p>
            <a:r>
              <a:rPr lang="en-US" sz="2800" dirty="0">
                <a:latin typeface="Arial" panose="020B0604020202020204" pitchFamily="34" charset="0"/>
                <a:cs typeface="Arial" panose="020B0604020202020204" pitchFamily="34" charset="0"/>
                <a:hlinkClick r:id="rId5"/>
              </a:rPr>
              <a:t>https://www.youtube.com/watch?v=wNqq6FSQy70</a:t>
            </a:r>
            <a:endParaRPr lang="en-US" sz="28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 Simple Intro to Mission, Vision and Values</a:t>
            </a:r>
          </a:p>
          <a:p>
            <a:r>
              <a:rPr lang="en-US" sz="2800" dirty="0">
                <a:latin typeface="Arial" panose="020B0604020202020204" pitchFamily="34" charset="0"/>
                <a:cs typeface="Arial" panose="020B0604020202020204" pitchFamily="34" charset="0"/>
                <a:hlinkClick r:id="rId6"/>
              </a:rPr>
              <a:t>https://www.youtube.com/watch?v=7mWQh_7fK3U</a:t>
            </a:r>
            <a:endParaRPr lang="en-US" sz="2800" dirty="0">
              <a:latin typeface="Arial" panose="020B0604020202020204" pitchFamily="34" charset="0"/>
              <a:cs typeface="Arial" panose="020B0604020202020204" pitchFamily="34" charset="0"/>
            </a:endParaRPr>
          </a:p>
          <a:p>
            <a:endParaRPr lang="en-US" b="0" i="0" dirty="0">
              <a:effectLst/>
              <a:latin typeface="Roboto"/>
            </a:endParaRPr>
          </a:p>
        </p:txBody>
      </p:sp>
    </p:spTree>
    <p:extLst>
      <p:ext uri="{BB962C8B-B14F-4D97-AF65-F5344CB8AC3E}">
        <p14:creationId xmlns:p14="http://schemas.microsoft.com/office/powerpoint/2010/main" val="3113452424"/>
      </p:ext>
    </p:extLst>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1_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2021</TotalTime>
  <Words>3235</Words>
  <Application>Microsoft Office PowerPoint</Application>
  <PresentationFormat>On-screen Show (4:3)</PresentationFormat>
  <Paragraphs>328</Paragraphs>
  <Slides>45</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MS PGothic</vt:lpstr>
      <vt:lpstr>MS PGothic</vt:lpstr>
      <vt:lpstr>Roboto</vt:lpstr>
      <vt:lpstr>新細明體</vt:lpstr>
      <vt:lpstr>Arial</vt:lpstr>
      <vt:lpstr>Calibri</vt:lpstr>
      <vt:lpstr>Franklin Gothic Book</vt:lpstr>
      <vt:lpstr>Wingdings</vt:lpstr>
      <vt:lpstr>1_template</vt:lpstr>
      <vt:lpstr>Vision and Mission Analysis</vt:lpstr>
      <vt:lpstr>Learning Objectives</vt:lpstr>
      <vt:lpstr>Vision Statement</vt:lpstr>
      <vt:lpstr>What Do We Want to Become?</vt:lpstr>
      <vt:lpstr>Vision Statement Examples</vt:lpstr>
      <vt:lpstr>Vision Statement Examples</vt:lpstr>
      <vt:lpstr>Mission Statement</vt:lpstr>
      <vt:lpstr>Mission Statement</vt:lpstr>
      <vt:lpstr>Group Discussion</vt:lpstr>
      <vt:lpstr>A Comprehensive Strategic-Management Model</vt:lpstr>
      <vt:lpstr>Developing Vision &amp; Mission Statements</vt:lpstr>
      <vt:lpstr>Importance of Vision and  Mission Statements</vt:lpstr>
      <vt:lpstr>Benefits of Having a Clear Mission and Vision</vt:lpstr>
      <vt:lpstr>Characteristics of a Mission Statement</vt:lpstr>
      <vt:lpstr>Characteristics of a Mission Statement</vt:lpstr>
      <vt:lpstr> Internal Stakeholders and Objectives </vt:lpstr>
      <vt:lpstr> External Stakeholders and Objectives </vt:lpstr>
      <vt:lpstr> External Stakeholders and Objectives </vt:lpstr>
      <vt:lpstr> External Stakeholders and Objectives </vt:lpstr>
      <vt:lpstr> External Stakeholders and Objectives </vt:lpstr>
      <vt:lpstr>PowerPoint Presentation</vt:lpstr>
      <vt:lpstr>Group Discussion</vt:lpstr>
      <vt:lpstr>Characteristics of a  Mission Statement</vt:lpstr>
      <vt:lpstr>A Customer Orientation</vt:lpstr>
      <vt:lpstr>A Customer Orientation</vt:lpstr>
      <vt:lpstr>A Customer Orientation</vt:lpstr>
      <vt:lpstr>Considerations</vt:lpstr>
      <vt:lpstr>Considerations</vt:lpstr>
      <vt:lpstr>Mission Statement Components</vt:lpstr>
      <vt:lpstr>Mission Statement Components</vt:lpstr>
      <vt:lpstr>Example Mission Statements</vt:lpstr>
      <vt:lpstr>Example Mission Statements</vt:lpstr>
      <vt:lpstr>PowerPoint Presentation</vt:lpstr>
      <vt:lpstr>Core Concept</vt:lpstr>
      <vt:lpstr>Communicating the Strategic Vision</vt:lpstr>
      <vt:lpstr>Strategic Management Principle</vt:lpstr>
      <vt:lpstr>Putting the Strategic Vision in Place</vt:lpstr>
      <vt:lpstr>Why a Sound, Well-Communicated Strategic Vision Matters?</vt:lpstr>
      <vt:lpstr>Developing a company mission statement</vt:lpstr>
      <vt:lpstr>Developing a Company Vision and Mission Statement</vt:lpstr>
      <vt:lpstr>Linking the Vision And Mission With Core Values</vt:lpstr>
      <vt:lpstr>CORE CONCEPT</vt:lpstr>
      <vt:lpstr>STAGE 2: SETTING OBJECTIVES</vt:lpstr>
      <vt:lpstr>CORE CONCEPTS</vt:lpstr>
      <vt:lpstr>Video Clips</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Terence Li</cp:lastModifiedBy>
  <cp:revision>153</cp:revision>
  <dcterms:created xsi:type="dcterms:W3CDTF">2011-12-07T03:34:28Z</dcterms:created>
  <dcterms:modified xsi:type="dcterms:W3CDTF">2019-09-05T06:27:40Z</dcterms:modified>
</cp:coreProperties>
</file>