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77" r:id="rId2"/>
    <p:sldId id="292" r:id="rId3"/>
    <p:sldId id="262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91" r:id="rId18"/>
    <p:sldId id="275" r:id="rId19"/>
    <p:sldId id="276" r:id="rId20"/>
    <p:sldId id="295" r:id="rId21"/>
    <p:sldId id="278" r:id="rId22"/>
    <p:sldId id="279" r:id="rId23"/>
    <p:sldId id="280" r:id="rId24"/>
    <p:sldId id="281" r:id="rId25"/>
    <p:sldId id="282" r:id="rId26"/>
    <p:sldId id="296" r:id="rId27"/>
    <p:sldId id="284" r:id="rId28"/>
    <p:sldId id="285" r:id="rId29"/>
    <p:sldId id="286" r:id="rId30"/>
    <p:sldId id="287" r:id="rId31"/>
    <p:sldId id="288" r:id="rId32"/>
    <p:sldId id="289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97" d="100"/>
          <a:sy n="97" d="100"/>
        </p:scale>
        <p:origin x="96" y="4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5AE44-08A8-41AC-A113-CB75456CC1CE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546492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7E5AE44-08A8-41AC-A113-CB75456CC1CE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18687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F8AEA8D-8701-4634-99F9-158AB1B4A31D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35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30746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AD204E6-DCCD-418F-B245-7C2D7E980397}" type="slidenum">
              <a:rPr lang="en-GB" altLang="en-US" sz="1200"/>
              <a:pPr/>
              <a:t>6</a:t>
            </a:fld>
            <a:endParaRPr lang="en-GB" altLang="en-US" sz="1200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04844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BFF1F8A-6448-4EC0-AF5E-116CD1F2E724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04382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14A6D28-B0AC-45A8-B53C-A9DB861B5F3B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52398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0A3CDF4-A88A-4154-965B-61A2AC28B68B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10478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461154A-0ED3-45C2-A1A1-13D8AC5944F6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41871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3EF480-E7FD-4E37-B852-90FEFC9D1773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95423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4440836-A389-4EE8-A77F-7F9FE6D0A659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252753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638D1C2-62D8-41A9-B534-C2D2CE0EBEAF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485432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ABF717D-95EB-4004-9952-6355D7D699CD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482657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A933E6-74EC-4E5A-9B9D-2DD0B2A19ED1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4441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C682092-C46B-4632-BE86-3971F206714A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498132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E3C4387-EC52-44D4-95E8-421B96E97D98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003691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639F3B4-14A9-4219-9696-BC7B1A195272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883596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3B3C9844-E990-4EED-98DD-F21F37525D5D}" type="slidenum">
              <a:rPr lang="en-GB" altLang="en-US" sz="1200"/>
              <a:pPr/>
              <a:t>26</a:t>
            </a:fld>
            <a:endParaRPr lang="en-GB" altLang="en-US" sz="120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33575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5ED9E94-3810-48F7-8113-33DDF97E4E19}" type="slidenum">
              <a:rPr lang="en-GB" altLang="en-US" sz="1200"/>
              <a:pPr/>
              <a:t>27</a:t>
            </a:fld>
            <a:endParaRPr lang="en-GB" altLang="en-US" sz="1200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3385841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1BF1809-0F23-4CF8-88B3-4539C1EC4689}" type="slidenum">
              <a:rPr lang="en-GB" altLang="en-US" sz="1200"/>
              <a:pPr/>
              <a:t>28</a:t>
            </a:fld>
            <a:endParaRPr lang="en-GB" altLang="en-US" sz="1200"/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20990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09AFDAC-9115-4B3D-B8F1-51CD8E9ED085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7728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29EFD98-F309-4A7E-B6C8-5666E52CB29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297495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C1AB583-49F1-49D0-A737-7708DBB98A0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3525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09/10/2021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  <p:sldLayoutId id="2147483789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Bringbackourgirls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guardian.com/uk-news/2015/sep/27/shoreditch-cereal-cafe-targeted-by-anti-gentrification-protester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7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kuncut.org.uk/" TargetMode="External"/><Relationship Id="rId2" Type="http://schemas.openxmlformats.org/officeDocument/2006/relationships/hyperlink" Target="http://www.bbc.co.uk/news/world-europe-3435841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qm6RLgSH1XM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Google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business/2015/feb/05/supermarket-watchdog-inquiry-tesco-treatment-suppliers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LCBB4005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2" y="2133601"/>
            <a:ext cx="7992243" cy="244752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The Global Business Environment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558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>
                <a:latin typeface="Calibri" pitchFamily="34" charset="0"/>
              </a:rPr>
              <a:t>Learning Outcomes</a:t>
            </a:r>
            <a:endParaRPr sz="3200" b="1" dirty="0">
              <a:latin typeface="Calibri" pitchFamily="34" charset="0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251520" y="1281212"/>
            <a:ext cx="8712968" cy="3259559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Understand the concept of the business environment.</a:t>
            </a:r>
          </a:p>
          <a:p>
            <a:r>
              <a:rPr lang="en-GB" altLang="en-US" sz="2800" dirty="0"/>
              <a:t>Identify the macro-, micro- and internal environments.</a:t>
            </a:r>
          </a:p>
          <a:p>
            <a:r>
              <a:rPr lang="en-GB" altLang="en-US" sz="2800" dirty="0"/>
              <a:t>Appreciate the complexity and inter-dependency of an organisation's business environment.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C73E43B-4CF1-41CE-B10B-1BB7CF4BC8CB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672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3" name="Rectangle 4"/>
          <p:cNvSpPr>
            <a:spLocks noGrp="1" noChangeArrowheads="1"/>
          </p:cNvSpPr>
          <p:nvPr>
            <p:ph idx="1"/>
          </p:nvPr>
        </p:nvSpPr>
        <p:spPr>
          <a:xfrm>
            <a:off x="360000" y="1813301"/>
            <a:ext cx="8424000" cy="147168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dirty="0">
                <a:latin typeface="Calibri" pitchFamily="34" charset="0"/>
              </a:rPr>
              <a:t>What is a Business Environment and what makes the environment global?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73E43B-4CF1-41CE-B10B-1BB7CF4BC8C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682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0673"/>
            <a:ext cx="8712968" cy="410856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In the light of BREXIT, as a potential business owner, if you had £100,000 to invest, which business sectors would you invest in to give a good return over 7 years?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Are you going to put your investment in the sectors that have done well in the last 7 years? (easy to calculate but may not be a good prediction for the future!)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Are you going to put your investment in the sectors that are likely to improve in the next 7 years or 10 years? (much harder to predict!).</a:t>
            </a:r>
          </a:p>
        </p:txBody>
      </p:sp>
      <p:sp>
        <p:nvSpPr>
          <p:cNvPr id="19459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F65B202-B8BE-40FA-B2DA-58899317BD2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19460" name="AutoShape 5"/>
          <p:cNvSpPr>
            <a:spLocks noChangeArrowheads="1"/>
          </p:cNvSpPr>
          <p:nvPr/>
        </p:nvSpPr>
        <p:spPr bwMode="auto">
          <a:xfrm>
            <a:off x="179512" y="144099"/>
            <a:ext cx="2571750" cy="1164253"/>
          </a:xfrm>
          <a:prstGeom prst="cloudCallout">
            <a:avLst>
              <a:gd name="adj1" fmla="val 77838"/>
              <a:gd name="adj2" fmla="val -4620"/>
            </a:avLst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OPENING QUESTION</a:t>
            </a:r>
          </a:p>
        </p:txBody>
      </p:sp>
      <p:sp>
        <p:nvSpPr>
          <p:cNvPr id="19461" name="Text Box 7"/>
          <p:cNvSpPr txBox="1">
            <a:spLocks noChangeArrowheads="1"/>
          </p:cNvSpPr>
          <p:nvPr/>
        </p:nvSpPr>
        <p:spPr bwMode="auto">
          <a:xfrm>
            <a:off x="3563889" y="168301"/>
            <a:ext cx="5545980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pattFill prst="pct90">
                  <a:fgClr>
                    <a:schemeClr val="accent6">
                      <a:lumMod val="75000"/>
                    </a:schemeClr>
                  </a:fgClr>
                  <a:bgClr>
                    <a:schemeClr val="bg1"/>
                  </a:bgClr>
                </a:pattFill>
                <a:latin typeface="Tahoma" panose="020B0604030504040204" pitchFamily="34" charset="0"/>
              </a:rPr>
              <a:t>WHERE DOES YOUR FUTURE PROSPERITY LIE?</a:t>
            </a:r>
          </a:p>
        </p:txBody>
      </p:sp>
    </p:spTree>
    <p:extLst>
      <p:ext uri="{BB962C8B-B14F-4D97-AF65-F5344CB8AC3E}">
        <p14:creationId xmlns:p14="http://schemas.microsoft.com/office/powerpoint/2010/main" val="149004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799" y="175774"/>
            <a:ext cx="7772400" cy="549336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altLang="en-US" sz="3600" b="1" dirty="0"/>
              <a:t>ENVIRONMENTS AND SYSTEMS?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539552" y="873854"/>
            <a:ext cx="8153400" cy="2838450"/>
          </a:xfrm>
        </p:spPr>
        <p:txBody>
          <a:bodyPr/>
          <a:lstStyle/>
          <a:p>
            <a:pPr eaLnBrk="1" hangingPunct="1"/>
            <a:r>
              <a:rPr lang="en-GB" altLang="en-US" dirty="0"/>
              <a:t>An environment can be defined as everything which surrounds a system.</a:t>
            </a:r>
          </a:p>
          <a:p>
            <a:pPr eaLnBrk="1" hangingPunct="1"/>
            <a:r>
              <a:rPr lang="en-GB" altLang="en-US" dirty="0"/>
              <a:t>An organisation is part of a system that transforms inputs into outputs.</a:t>
            </a:r>
          </a:p>
          <a:p>
            <a:pPr eaLnBrk="1" hangingPunct="1"/>
            <a:r>
              <a:rPr lang="en-GB" altLang="en-US" dirty="0"/>
              <a:t>There are many environmental influences on this process.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2532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2533" name="Picture 6" descr="01-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50" y="3861048"/>
            <a:ext cx="8665699" cy="18498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450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6956" y="-704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110836" y="365127"/>
            <a:ext cx="8931564" cy="7596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defRPr/>
            </a:pPr>
            <a:r>
              <a:rPr lang="en-US" sz="3200" b="1" dirty="0"/>
              <a:t>BUSINESS CAN BE SIMILAR TO NATURE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28650" y="1825625"/>
            <a:ext cx="7886700" cy="261148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/>
            <a:r>
              <a:rPr lang="en-US" altLang="en-US" sz="2800" dirty="0"/>
              <a:t>Both environments include predators and prey</a:t>
            </a:r>
          </a:p>
          <a:p>
            <a:pPr indent="-228600" defTabSz="914400"/>
            <a:r>
              <a:rPr lang="en-US" altLang="en-US" sz="2800" dirty="0"/>
              <a:t>Monitoring of environment crucial to both</a:t>
            </a:r>
          </a:p>
          <a:p>
            <a:pPr indent="-228600" defTabSz="914400"/>
            <a:r>
              <a:rPr lang="en-US" altLang="en-US" sz="2800" dirty="0"/>
              <a:t>Organisms and businesses which that fail to adapt may become extinct</a:t>
            </a:r>
          </a:p>
        </p:txBody>
      </p:sp>
      <p:sp>
        <p:nvSpPr>
          <p:cNvPr id="24580" name="Slide Number Placeholder 4"/>
          <p:cNvSpPr>
            <a:spLocks noGrp="1"/>
          </p:cNvSpPr>
          <p:nvPr>
            <p:ph type="sldNum" sz="quarter" idx="10"/>
          </p:nvPr>
        </p:nvSpPr>
        <p:spPr bwMode="auto">
          <a:xfrm>
            <a:off x="6457950" y="6356351"/>
            <a:ext cx="2057400" cy="3651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ts val="0"/>
              </a:spcBef>
              <a:buNone/>
              <a:defRPr/>
            </a:pPr>
            <a:fld id="{462BB407-687C-47C9-ABC1-6028EE09A9CB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Bef>
                  <a:spcPts val="0"/>
                </a:spcBef>
                <a:buNone/>
                <a:defRPr/>
              </a:pPr>
              <a:t>6</a:t>
            </a:fld>
            <a:endParaRPr lang="en-US" altLang="en-US" sz="1200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05488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5" y="11504"/>
            <a:ext cx="8928670" cy="1143000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THE BUSINESS ENVIRONMENT PRESENTS OPPORTUNITIES AS WELL AS THREATS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54504"/>
            <a:ext cx="3816350" cy="454899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1800" dirty="0"/>
              <a:t>Recent successes:</a:t>
            </a:r>
          </a:p>
          <a:p>
            <a:pPr eaLnBrk="1" hangingPunct="1"/>
            <a:r>
              <a:rPr lang="en-GB" altLang="en-US" sz="1800" dirty="0"/>
              <a:t>Hybrid vehicles</a:t>
            </a:r>
          </a:p>
          <a:p>
            <a:pPr eaLnBrk="1" hangingPunct="1"/>
            <a:r>
              <a:rPr lang="en-GB" altLang="en-US" sz="1800" dirty="0"/>
              <a:t>Solar Panels</a:t>
            </a:r>
          </a:p>
          <a:p>
            <a:pPr eaLnBrk="1" hangingPunct="1"/>
            <a:r>
              <a:rPr lang="en-GB" altLang="en-US" sz="1800" dirty="0"/>
              <a:t>Online shopping</a:t>
            </a:r>
          </a:p>
          <a:p>
            <a:pPr eaLnBrk="1" hangingPunct="1"/>
            <a:r>
              <a:rPr lang="en-GB" altLang="en-US" sz="1800" dirty="0"/>
              <a:t>Use of Social media </a:t>
            </a:r>
          </a:p>
          <a:p>
            <a:pPr lvl="1"/>
            <a:r>
              <a:rPr lang="en-GB" altLang="en-US" sz="1800" dirty="0"/>
              <a:t>Marketing e.g. gumtree</a:t>
            </a:r>
          </a:p>
          <a:p>
            <a:pPr lvl="1"/>
            <a:r>
              <a:rPr lang="en-GB" altLang="en-US" sz="1800" dirty="0"/>
              <a:t>Campaigns e.g.#</a:t>
            </a:r>
            <a:r>
              <a:rPr lang="en-GB" altLang="en-US" sz="1800" dirty="0" err="1"/>
              <a:t>bringbackourgirls</a:t>
            </a:r>
            <a:endParaRPr lang="en-GB" altLang="en-US" sz="1800" dirty="0"/>
          </a:p>
          <a:p>
            <a:pPr lvl="1"/>
            <a:r>
              <a:rPr lang="en-GB" altLang="en-US" sz="1800" dirty="0">
                <a:hlinkClick r:id="rId3" action="ppaction://hlinkfile"/>
              </a:rPr>
              <a:t>http://www.theguardian.com/world/2014/may/07/bring-back-our-girls-global-protests-abduction-nigerian-schoolgirls</a:t>
            </a:r>
            <a:endParaRPr lang="en-GB" altLang="en-US" sz="1800" dirty="0"/>
          </a:p>
          <a:p>
            <a:pPr eaLnBrk="1" hangingPunct="1"/>
            <a:r>
              <a:rPr lang="en-GB" altLang="en-US" sz="1800" dirty="0"/>
              <a:t>Themed café bars/restaurants etc.</a:t>
            </a:r>
          </a:p>
          <a:p>
            <a:pPr eaLnBrk="1" hangingPunct="1">
              <a:buFontTx/>
              <a:buNone/>
            </a:pPr>
            <a:endParaRPr lang="en-GB" altLang="en-US" sz="1800" dirty="0"/>
          </a:p>
          <a:p>
            <a:pPr eaLnBrk="1" hangingPunct="1">
              <a:buFontTx/>
              <a:buNone/>
            </a:pPr>
            <a:endParaRPr lang="en-GB" altLang="en-US" sz="1800" dirty="0"/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26628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A50C780-1E8F-4803-BCA6-09281C5E62D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6629" name="Text Box 8"/>
          <p:cNvSpPr txBox="1">
            <a:spLocks noChangeArrowheads="1"/>
          </p:cNvSpPr>
          <p:nvPr/>
        </p:nvSpPr>
        <p:spPr bwMode="auto">
          <a:xfrm>
            <a:off x="3995862" y="2708920"/>
            <a:ext cx="5040313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80000"/>
              </a:lnSpc>
              <a:buFontTx/>
              <a:buNone/>
            </a:pPr>
            <a:r>
              <a:rPr lang="en-GB" altLang="en-US" sz="2400" dirty="0"/>
              <a:t>All have recognised and exploited changes in the economic, social, political and technological environments</a:t>
            </a:r>
          </a:p>
          <a:p>
            <a:pPr>
              <a:spcBef>
                <a:spcPct val="50000"/>
              </a:spcBef>
              <a:buFontTx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7530450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36525"/>
            <a:ext cx="9036496" cy="732456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200" b="1" dirty="0"/>
              <a:t>A SERVICE-BASED BUSINESS ENVIRONMENT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130364"/>
            <a:ext cx="8640960" cy="19732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Western economies now more focused on services than goods.</a:t>
            </a:r>
          </a:p>
          <a:p>
            <a:pPr eaLnBrk="1" hangingPunct="1"/>
            <a:r>
              <a:rPr lang="en-GB" altLang="en-US" sz="2800" dirty="0"/>
              <a:t>Car manufacturers are in a service environment.</a:t>
            </a:r>
          </a:p>
        </p:txBody>
      </p:sp>
      <p:pic>
        <p:nvPicPr>
          <p:cNvPr id="28676" name="Picture 8" descr="Car lease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67000" y="3103626"/>
            <a:ext cx="3810000" cy="2427224"/>
          </a:xfrm>
          <a:noFill/>
        </p:spPr>
      </p:pic>
      <p:sp>
        <p:nvSpPr>
          <p:cNvPr id="28677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D293BCB-D412-49A3-AA6E-D4A9B79664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676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121964"/>
            <a:ext cx="7886700" cy="762312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400" b="1" dirty="0"/>
              <a:t>THREE LEVELS OF THE BUSINESS ENVIRONMENT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" y="2060848"/>
            <a:ext cx="3563888" cy="1512168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Macro- Environment</a:t>
            </a:r>
          </a:p>
          <a:p>
            <a:pPr eaLnBrk="1" hangingPunct="1"/>
            <a:r>
              <a:rPr lang="en-GB" altLang="en-US" sz="2400" dirty="0"/>
              <a:t>Micro- Environment</a:t>
            </a:r>
          </a:p>
          <a:p>
            <a:pPr eaLnBrk="1" hangingPunct="1"/>
            <a:r>
              <a:rPr lang="en-GB" altLang="en-US" sz="2400" dirty="0"/>
              <a:t>Internal environment</a:t>
            </a:r>
          </a:p>
        </p:txBody>
      </p:sp>
      <p:sp>
        <p:nvSpPr>
          <p:cNvPr id="30724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072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024" y="1220294"/>
            <a:ext cx="5331656" cy="446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7613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02671" y="200537"/>
            <a:ext cx="7886700" cy="90363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3200" b="1" dirty="0"/>
              <a:t>THE MACRO-ENVIRONMENT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179513" y="1243856"/>
            <a:ext cx="8640960" cy="3855575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	Comprises general forces and trends rather than specific organisations:</a:t>
            </a:r>
          </a:p>
          <a:p>
            <a:pPr lvl="1" eaLnBrk="1" hangingPunct="1"/>
            <a:r>
              <a:rPr lang="en-GB" altLang="en-US" dirty="0"/>
              <a:t>Macro-economic environment</a:t>
            </a:r>
          </a:p>
          <a:p>
            <a:pPr lvl="1" eaLnBrk="1" hangingPunct="1"/>
            <a:r>
              <a:rPr lang="en-GB" altLang="en-US" dirty="0"/>
              <a:t>Political environment</a:t>
            </a:r>
          </a:p>
          <a:p>
            <a:pPr lvl="1" eaLnBrk="1" hangingPunct="1"/>
            <a:r>
              <a:rPr lang="en-GB" altLang="en-US" dirty="0"/>
              <a:t>Social and cultural environment</a:t>
            </a:r>
          </a:p>
          <a:p>
            <a:pPr lvl="1" eaLnBrk="1" hangingPunct="1"/>
            <a:r>
              <a:rPr lang="en-GB" altLang="en-US" dirty="0"/>
              <a:t>Demographic environment</a:t>
            </a:r>
          </a:p>
          <a:p>
            <a:pPr lvl="1" eaLnBrk="1" hangingPunct="1"/>
            <a:r>
              <a:rPr lang="en-GB" altLang="en-US" dirty="0"/>
              <a:t>Technological and ecological environment</a:t>
            </a:r>
          </a:p>
          <a:p>
            <a:pPr lvl="1" eaLnBrk="1" hangingPunct="1"/>
            <a:endParaRPr lang="en-GB" altLang="en-US" dirty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414A112-D730-4E0C-84B6-88C68AB36DF6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9313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25025"/>
            <a:ext cx="8229600" cy="778098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sz="3200" b="1" dirty="0"/>
              <a:t>THE MICRO-ENVIRONMENT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340768"/>
            <a:ext cx="8784976" cy="3917032"/>
          </a:xfrm>
        </p:spPr>
        <p:txBody>
          <a:bodyPr>
            <a:noAutofit/>
          </a:bodyPr>
          <a:lstStyle/>
          <a:p>
            <a:pPr eaLnBrk="1" hangingPunct="1">
              <a:buFontTx/>
              <a:buNone/>
            </a:pPr>
            <a:r>
              <a:rPr lang="en-GB" altLang="en-US" sz="2800" dirty="0"/>
              <a:t>   Comprises all those organisations and individuals who directly or indirectly affect the activities of a company. </a:t>
            </a:r>
          </a:p>
          <a:p>
            <a:pPr eaLnBrk="1" hangingPunct="1">
              <a:buFontTx/>
              <a:buNone/>
            </a:pPr>
            <a:r>
              <a:rPr lang="en-GB" altLang="en-US" sz="2800" dirty="0"/>
              <a:t>It includes:</a:t>
            </a:r>
          </a:p>
          <a:p>
            <a:pPr lvl="1" eaLnBrk="1" hangingPunct="1"/>
            <a:r>
              <a:rPr lang="en-GB" altLang="en-US" dirty="0"/>
              <a:t>Customers</a:t>
            </a:r>
          </a:p>
          <a:p>
            <a:pPr lvl="1" eaLnBrk="1" hangingPunct="1"/>
            <a:r>
              <a:rPr lang="en-GB" altLang="en-US" dirty="0"/>
              <a:t>Intermediaries</a:t>
            </a:r>
          </a:p>
          <a:p>
            <a:pPr lvl="1" eaLnBrk="1" hangingPunct="1"/>
            <a:r>
              <a:rPr lang="en-GB" altLang="en-US" dirty="0"/>
              <a:t>Suppliers</a:t>
            </a:r>
          </a:p>
          <a:p>
            <a:pPr lvl="1" eaLnBrk="1" hangingPunct="1"/>
            <a:r>
              <a:rPr lang="en-GB" altLang="en-US" dirty="0"/>
              <a:t>Other stakeholders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760ABF45-62F1-49A0-A2C0-C8C9936A09F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11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39649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88" y="168812"/>
            <a:ext cx="6897956" cy="988567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400" b="1" dirty="0"/>
              <a:t>GROWING IMPORTANCE OF ‘STAKEHOLDERS’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1556792"/>
            <a:ext cx="4536504" cy="3913093"/>
          </a:xfrm>
        </p:spPr>
        <p:txBody>
          <a:bodyPr/>
          <a:lstStyle/>
          <a:p>
            <a:pPr>
              <a:buNone/>
            </a:pPr>
            <a:r>
              <a:rPr lang="en-GB" altLang="en-US" sz="2800" dirty="0"/>
              <a:t>	</a:t>
            </a:r>
            <a:r>
              <a:rPr lang="en-GB" altLang="en-US" sz="2400" dirty="0"/>
              <a:t>Non-customers and pressure groups can have a big impact on a firm – e.g. </a:t>
            </a:r>
            <a:r>
              <a:rPr lang="en-GB" sz="2400" dirty="0"/>
              <a:t>Shoreditch Cereal Killer Café by anti-gentrification protesters.</a:t>
            </a:r>
          </a:p>
          <a:p>
            <a:pPr>
              <a:buNone/>
            </a:pPr>
            <a:r>
              <a:rPr lang="en-GB" sz="1800" dirty="0">
                <a:hlinkClick r:id="rId3"/>
              </a:rPr>
              <a:t>http://www.theguardian.com/uk-news/2015/sep/27/shoreditch-cereal-cafe-targeted-by-anti-gentrification-protesters</a:t>
            </a:r>
            <a:endParaRPr lang="en-GB" sz="1800" dirty="0"/>
          </a:p>
        </p:txBody>
      </p:sp>
      <p:pic>
        <p:nvPicPr>
          <p:cNvPr id="36868" name="Picture 6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131483"/>
            <a:ext cx="4176465" cy="4567152"/>
          </a:xfrm>
          <a:noFill/>
        </p:spPr>
      </p:pic>
      <p:sp>
        <p:nvSpPr>
          <p:cNvPr id="36869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C0A96E-5254-4B24-88A2-F07C2A78B35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9314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58316"/>
            <a:ext cx="8712968" cy="3702932"/>
          </a:xfrm>
        </p:spPr>
        <p:txBody>
          <a:bodyPr/>
          <a:lstStyle/>
          <a:p>
            <a:r>
              <a:rPr lang="en-GB" altLang="en-US" sz="2400" dirty="0"/>
              <a:t>Protest movements can radically change the business environment:</a:t>
            </a:r>
          </a:p>
          <a:p>
            <a:pPr marL="457200" indent="-457200">
              <a:buAutoNum type="arabicPeriod"/>
            </a:pPr>
            <a:r>
              <a:rPr lang="en-GB" altLang="en-US" sz="2400" dirty="0">
                <a:hlinkClick r:id="rId2"/>
              </a:rPr>
              <a:t>http://www.bbc.co.uk/news/world-europe-34358410</a:t>
            </a:r>
            <a:endParaRPr lang="en-GB" altLang="en-US" sz="2400" dirty="0"/>
          </a:p>
          <a:p>
            <a:pPr marL="457200" indent="-457200">
              <a:buAutoNum type="arabicPeriod"/>
            </a:pPr>
            <a:r>
              <a:rPr lang="en-GB" altLang="en-US" sz="2400" dirty="0">
                <a:hlinkClick r:id="rId3"/>
              </a:rPr>
              <a:t>http://www.ukuncut.org.uk/</a:t>
            </a:r>
            <a:endParaRPr lang="en-GB" altLang="en-US" sz="2400" dirty="0"/>
          </a:p>
          <a:p>
            <a:pPr marL="457200" indent="-457200">
              <a:buAutoNum type="arabicPeriod"/>
            </a:pPr>
            <a:r>
              <a:rPr lang="en-GB" altLang="en-US" sz="2400" dirty="0">
                <a:hlinkClick r:id="rId4"/>
              </a:rPr>
              <a:t>https://www.youtube.com/watch?v=qm6RLgSH1XM</a:t>
            </a:r>
            <a:endParaRPr lang="en-GB" altLang="en-US" sz="2400" dirty="0"/>
          </a:p>
          <a:p>
            <a:pPr marL="0" indent="0">
              <a:buNone/>
            </a:pPr>
            <a:r>
              <a:rPr lang="en-GB" altLang="en-US" sz="2400" dirty="0"/>
              <a:t>Are young people becoming more willing to protest to change society in the UK?</a:t>
            </a:r>
          </a:p>
          <a:p>
            <a:pPr eaLnBrk="1" hangingPunct="1"/>
            <a:r>
              <a:rPr lang="en-GB" altLang="en-US" sz="2400" dirty="0"/>
              <a:t>What will be tomorrow’s protests?</a:t>
            </a:r>
          </a:p>
          <a:p>
            <a:pPr eaLnBrk="1" hangingPunct="1"/>
            <a:r>
              <a:rPr lang="en-GB" altLang="en-US" sz="2400" dirty="0"/>
              <a:t>How will they affect the business environment?</a:t>
            </a:r>
          </a:p>
          <a:p>
            <a:pPr eaLnBrk="1" hangingPunct="1"/>
            <a:endParaRPr lang="en-GB" altLang="en-US" sz="2400" dirty="0"/>
          </a:p>
        </p:txBody>
      </p:sp>
      <p:sp>
        <p:nvSpPr>
          <p:cNvPr id="38915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07676FE-882A-4B68-941B-1F9EE45AA84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38916" name="AutoShape 5"/>
          <p:cNvSpPr>
            <a:spLocks noChangeArrowheads="1"/>
          </p:cNvSpPr>
          <p:nvPr/>
        </p:nvSpPr>
        <p:spPr bwMode="auto">
          <a:xfrm>
            <a:off x="323850" y="0"/>
            <a:ext cx="2951163" cy="1916113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38917" name="Text Box 7"/>
          <p:cNvSpPr txBox="1">
            <a:spLocks noChangeArrowheads="1"/>
          </p:cNvSpPr>
          <p:nvPr/>
        </p:nvSpPr>
        <p:spPr bwMode="auto">
          <a:xfrm>
            <a:off x="3851275" y="1052513"/>
            <a:ext cx="52927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RADICAL YOUNG PEOPLE?</a:t>
            </a:r>
          </a:p>
        </p:txBody>
      </p:sp>
    </p:spTree>
    <p:extLst>
      <p:ext uri="{BB962C8B-B14F-4D97-AF65-F5344CB8AC3E}">
        <p14:creationId xmlns:p14="http://schemas.microsoft.com/office/powerpoint/2010/main" val="1488184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60188"/>
            <a:ext cx="8712967" cy="7794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3200" b="1" dirty="0"/>
              <a:t>THE INTERNAL ENVIRONMENT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099828"/>
            <a:ext cx="8640959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Internally, the structure and politics of an organisation affect the manner in which the organisation responds to environmental change.</a:t>
            </a:r>
          </a:p>
          <a:p>
            <a:r>
              <a:rPr lang="en-GB" altLang="en-US" sz="2800" dirty="0"/>
              <a:t>Can be difficult to change cultural attitudes when the nature of an organisation's business environment has changed e.g. Google.</a:t>
            </a:r>
          </a:p>
          <a:p>
            <a:pPr marL="457200" lvl="1" indent="0">
              <a:buNone/>
            </a:pPr>
            <a:r>
              <a:rPr lang="en-GB" altLang="en-US" sz="3000" dirty="0">
                <a:hlinkClick r:id="rId4" action="ppaction://hlinkfile"/>
              </a:rPr>
              <a:t>https://www.google.com/intl/en_uk/about/company/facts/culture/</a:t>
            </a:r>
            <a:endParaRPr lang="en-GB" altLang="en-US" sz="3000" dirty="0"/>
          </a:p>
          <a:p>
            <a:pPr lvl="1"/>
            <a:endParaRPr lang="en-GB" altLang="en-US" dirty="0"/>
          </a:p>
          <a:p>
            <a:endParaRPr lang="en-GB" altLang="en-US" dirty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48F5C0D3-9D51-4E2F-B358-9BFC18A7CC4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256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403648" y="138989"/>
            <a:ext cx="5736679" cy="540000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TAKING A HOLISTIC VIEW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340768"/>
            <a:ext cx="4678362" cy="2483584"/>
          </a:xfrm>
        </p:spPr>
        <p:txBody>
          <a:bodyPr/>
          <a:lstStyle/>
          <a:p>
            <a:pPr eaLnBrk="1" hangingPunct="1"/>
            <a:r>
              <a:rPr lang="en-GB" altLang="en-US" sz="2000" dirty="0"/>
              <a:t>The business environment cannot be compartmentalised.</a:t>
            </a:r>
          </a:p>
          <a:p>
            <a:pPr eaLnBrk="1" hangingPunct="1"/>
            <a:r>
              <a:rPr lang="en-GB" altLang="en-US" sz="2000" dirty="0"/>
              <a:t>It is dynamic and inter-related.</a:t>
            </a:r>
          </a:p>
          <a:p>
            <a:pPr eaLnBrk="1" hangingPunct="1"/>
            <a:r>
              <a:rPr lang="en-GB" altLang="en-US" sz="2000" dirty="0"/>
              <a:t>Consider an organisation’s ‘Environmental set’ and its role in a value chain.</a:t>
            </a:r>
          </a:p>
        </p:txBody>
      </p:sp>
      <p:sp>
        <p:nvSpPr>
          <p:cNvPr id="41988" name="Slide Number Placeholder 4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1989" name="Picture 7" descr="monarch-butterfly_lar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4038" y="1406208"/>
            <a:ext cx="2881312" cy="184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990" name="Text Box 8"/>
          <p:cNvSpPr txBox="1">
            <a:spLocks noChangeArrowheads="1"/>
          </p:cNvSpPr>
          <p:nvPr/>
        </p:nvSpPr>
        <p:spPr bwMode="auto">
          <a:xfrm>
            <a:off x="5213102" y="3429000"/>
            <a:ext cx="3854450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dirty="0"/>
              <a:t>Environmental change may be quite remote, but will eventually affect an organisation- “a butterfly flaps in wings – leads to hurricane on other side of  world”</a:t>
            </a:r>
          </a:p>
        </p:txBody>
      </p:sp>
    </p:spTree>
    <p:extLst>
      <p:ext uri="{BB962C8B-B14F-4D97-AF65-F5344CB8AC3E}">
        <p14:creationId xmlns:p14="http://schemas.microsoft.com/office/powerpoint/2010/main" val="18229066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903955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sz="3200" b="1" dirty="0"/>
              <a:t>THE ENVIRONMENTAL SET OF A CAR MANUFACTURER</a:t>
            </a:r>
          </a:p>
        </p:txBody>
      </p:sp>
      <p:sp>
        <p:nvSpPr>
          <p:cNvPr id="44035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D6C386-97F4-4C74-A609-5C033269A43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403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086357"/>
            <a:ext cx="9108504" cy="4685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62096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0669"/>
            <a:ext cx="7886700" cy="563342"/>
          </a:xfrm>
        </p:spPr>
        <p:txBody>
          <a:bodyPr/>
          <a:lstStyle/>
          <a:p>
            <a:pPr algn="ctr"/>
            <a:r>
              <a:rPr lang="en-GB" sz="3200" b="1" dirty="0"/>
              <a:t>Value Chain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68760"/>
            <a:ext cx="9144000" cy="4621923"/>
          </a:xfrm>
        </p:spPr>
      </p:pic>
    </p:spTree>
    <p:extLst>
      <p:ext uri="{BB962C8B-B14F-4D97-AF65-F5344CB8AC3E}">
        <p14:creationId xmlns:p14="http://schemas.microsoft.com/office/powerpoint/2010/main" val="17197458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754932" y="138898"/>
            <a:ext cx="3946390" cy="587374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VALUE CHAINS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9512" y="842954"/>
            <a:ext cx="8856984" cy="485511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Value is added during transformation processes.</a:t>
            </a:r>
          </a:p>
          <a:p>
            <a:pPr eaLnBrk="1" hangingPunct="1"/>
            <a:r>
              <a:rPr lang="en-GB" altLang="en-US" sz="2400" dirty="0"/>
              <a:t>There are multiple firms/players in a value chain.</a:t>
            </a:r>
          </a:p>
          <a:p>
            <a:pPr eaLnBrk="1" hangingPunct="1"/>
            <a:r>
              <a:rPr lang="en-GB" altLang="en-US" sz="2400" dirty="0"/>
              <a:t>Who should be in value chain?</a:t>
            </a:r>
          </a:p>
        </p:txBody>
      </p:sp>
      <p:sp>
        <p:nvSpPr>
          <p:cNvPr id="46084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B0F14B3-5BDC-4BDE-805B-D253E56D606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608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983" y="2598407"/>
            <a:ext cx="7380287" cy="2808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3497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04" y="18255"/>
            <a:ext cx="8928992" cy="1034481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sz="3200" b="1" dirty="0"/>
              <a:t>DEVELOPMENT OF CLOSER BUYER-SELLER RELATIONSHIPS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196752"/>
            <a:ext cx="8784976" cy="194421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800" dirty="0"/>
              <a:t>Tendency for members of an organisation's business environment to come closer together to act co-operatively rather than in confrontation with each other.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AA0AB9D2-BCEB-42BD-8898-E77A60DF669D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19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6666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8021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sz="3200" b="1" dirty="0"/>
              <a:t>THE INFORMATION ENVIRONMENT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251521" y="1089223"/>
            <a:ext cx="8784976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Information about the business environment is available in increasing quantity and quality.</a:t>
            </a:r>
          </a:p>
          <a:p>
            <a:r>
              <a:rPr lang="en-GB" altLang="en-US" sz="2800" dirty="0"/>
              <a:t>New channels of communication are emerging and there is visibility in the environment through social media and blockchain platforms.</a:t>
            </a:r>
          </a:p>
          <a:p>
            <a:r>
              <a:rPr lang="en-GB" altLang="en-US" sz="2800" dirty="0"/>
              <a:t>Competitive advantage goes to companies who have information about their environment and can use it efficiently.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80539B35-F13A-422D-A0CA-038F183C49A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0873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3"/>
          <p:cNvSpPr>
            <a:spLocks noGrp="1" noChangeArrowheads="1"/>
          </p:cNvSpPr>
          <p:nvPr>
            <p:ph idx="1"/>
          </p:nvPr>
        </p:nvSpPr>
        <p:spPr>
          <a:xfrm>
            <a:off x="407719" y="1628800"/>
            <a:ext cx="8721969" cy="379730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Information is vital for businesses to build up a picture of their environment.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But how much information should businesses have about you?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Are you happy giving information with your loyalty card?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What about the privacy implications of </a:t>
            </a:r>
            <a:r>
              <a:rPr lang="en-GB" altLang="en-US" sz="2800" dirty="0" err="1"/>
              <a:t>RFId</a:t>
            </a:r>
            <a:r>
              <a:rPr lang="en-GB" altLang="en-US" sz="2800" dirty="0"/>
              <a:t> (Radio Frequency Identification) or the “spy that follows you home (mobile phones)?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</p:txBody>
      </p:sp>
      <p:sp>
        <p:nvSpPr>
          <p:cNvPr id="51203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6F32B08-B2FC-429B-A60A-A776D82640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1204" name="AutoShape 4"/>
          <p:cNvSpPr>
            <a:spLocks noChangeArrowheads="1"/>
          </p:cNvSpPr>
          <p:nvPr/>
        </p:nvSpPr>
        <p:spPr bwMode="auto">
          <a:xfrm>
            <a:off x="0" y="1"/>
            <a:ext cx="2808288" cy="1215370"/>
          </a:xfrm>
          <a:prstGeom prst="cloudCallout">
            <a:avLst>
              <a:gd name="adj1" fmla="val 66394"/>
              <a:gd name="adj2" fmla="val 13380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491881" y="692150"/>
            <a:ext cx="56521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INFORMATION AND ETHICS</a:t>
            </a:r>
          </a:p>
        </p:txBody>
      </p:sp>
    </p:spTree>
    <p:extLst>
      <p:ext uri="{BB962C8B-B14F-4D97-AF65-F5344CB8AC3E}">
        <p14:creationId xmlns:p14="http://schemas.microsoft.com/office/powerpoint/2010/main" val="1376131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988840"/>
            <a:ext cx="8764171" cy="369311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How have social network sites affected the business environment?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Evidence of campaigns organised through Facebook which have changed companies’ policies.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Are social network sites helpful or a hindrance to firm’s success?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dirty="0"/>
              <a:t>How can firms embrace them and use them to their advantage by responding to environmental changes?</a:t>
            </a:r>
          </a:p>
        </p:txBody>
      </p:sp>
      <p:sp>
        <p:nvSpPr>
          <p:cNvPr id="52227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478052C-0D81-422B-9123-EC1944348A9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2228" name="AutoShape 4"/>
          <p:cNvSpPr>
            <a:spLocks noChangeArrowheads="1"/>
          </p:cNvSpPr>
          <p:nvPr/>
        </p:nvSpPr>
        <p:spPr bwMode="auto">
          <a:xfrm>
            <a:off x="107504" y="0"/>
            <a:ext cx="2808288" cy="1638300"/>
          </a:xfrm>
          <a:prstGeom prst="cloudCallout">
            <a:avLst>
              <a:gd name="adj1" fmla="val 68495"/>
              <a:gd name="adj2" fmla="val -13627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000" dirty="0">
                <a:latin typeface="Tahoma" panose="020B0604030504040204" pitchFamily="34" charset="0"/>
              </a:rPr>
              <a:t>THINKING AROUND THE SUBJECT</a:t>
            </a:r>
          </a:p>
        </p:txBody>
      </p:sp>
      <p:sp>
        <p:nvSpPr>
          <p:cNvPr id="52229" name="Text Box 5"/>
          <p:cNvSpPr txBox="1">
            <a:spLocks noChangeArrowheads="1"/>
          </p:cNvSpPr>
          <p:nvPr/>
        </p:nvSpPr>
        <p:spPr bwMode="auto">
          <a:xfrm>
            <a:off x="3491880" y="295930"/>
            <a:ext cx="565212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800" b="1" dirty="0">
                <a:solidFill>
                  <a:schemeClr val="accent6"/>
                </a:solidFill>
                <a:latin typeface="Tahoma" panose="020B0604030504040204" pitchFamily="34" charset="0"/>
              </a:rPr>
              <a:t>FIRMS FACE UP TO FACEBOOK</a:t>
            </a:r>
          </a:p>
        </p:txBody>
      </p:sp>
    </p:spTree>
    <p:extLst>
      <p:ext uri="{BB962C8B-B14F-4D97-AF65-F5344CB8AC3E}">
        <p14:creationId xmlns:p14="http://schemas.microsoft.com/office/powerpoint/2010/main" val="36782772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3200" b="1" dirty="0"/>
              <a:t>THE FINANCIAL ENVIRONMENT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143508" y="1433662"/>
            <a:ext cx="8856984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“Money makes the world go round”</a:t>
            </a:r>
          </a:p>
          <a:p>
            <a:r>
              <a:rPr lang="en-GB" altLang="en-US" sz="2800" dirty="0"/>
              <a:t>Business planning may critically depend on the availability of finance.</a:t>
            </a:r>
          </a:p>
          <a:p>
            <a:r>
              <a:rPr lang="en-GB" altLang="en-US" sz="2800" dirty="0"/>
              <a:t>“Credit crunch” of 2008 and Euro crisis of 2011 can have big implications for businesses</a:t>
            </a:r>
          </a:p>
          <a:p>
            <a:r>
              <a:rPr lang="en-GB" altLang="en-US" sz="2800" dirty="0"/>
              <a:t>China’s ‘Black Monday’ of 2015</a:t>
            </a:r>
          </a:p>
          <a:p>
            <a:r>
              <a:rPr lang="en-GB" altLang="en-US" sz="2800" dirty="0"/>
              <a:t>BREXIT UK June 24</a:t>
            </a:r>
            <a:r>
              <a:rPr lang="en-GB" altLang="en-US" sz="2800" baseline="30000" dirty="0"/>
              <a:t>th</a:t>
            </a:r>
            <a:r>
              <a:rPr lang="en-GB" altLang="en-US" sz="2800" dirty="0"/>
              <a:t> 2016</a:t>
            </a:r>
          </a:p>
          <a:p>
            <a:endParaRPr lang="en-GB" altLang="en-US" dirty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C9EC65F-33E0-42A4-88E9-163401C6B262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23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42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06660" y="136524"/>
            <a:ext cx="7886700" cy="903634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sz="3200" b="1" dirty="0"/>
              <a:t>‘RULES’ OF THE ENVIRONMENT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253331"/>
            <a:ext cx="8856984" cy="3327797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All systems need some form of rules if the system is to function efficiently.</a:t>
            </a:r>
          </a:p>
          <a:p>
            <a:r>
              <a:rPr lang="en-GB" altLang="en-US" sz="2800" dirty="0"/>
              <a:t>Simple societies more likely to depend on informal rules and social norms.</a:t>
            </a:r>
          </a:p>
          <a:p>
            <a:r>
              <a:rPr lang="en-GB" altLang="en-US" sz="2800" dirty="0"/>
              <a:t>More developed societies have more complex laws and codes of conduct to govern relationships within the business environment.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530FC516-000D-4E78-A5FE-59C643174C5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24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176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78519" y="188640"/>
            <a:ext cx="8986962" cy="779462"/>
          </a:xfrm>
        </p:spPr>
        <p:txBody>
          <a:bodyPr rtlCol="0">
            <a:normAutofit fontScale="90000"/>
          </a:bodyPr>
          <a:lstStyle/>
          <a:p>
            <a:pPr>
              <a:defRPr/>
            </a:pPr>
            <a:r>
              <a:rPr sz="3200" b="1" dirty="0"/>
              <a:t>ETHICS AND CORPORATE SOCIAL RESPONSIBILITY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6557"/>
            <a:ext cx="8640960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Greater expectations about how firms should behave</a:t>
            </a:r>
          </a:p>
          <a:p>
            <a:r>
              <a:rPr lang="en-GB" altLang="en-US" sz="2800" dirty="0"/>
              <a:t>Corporate social responsibility – many groups see businesses as being bad for society. How is this perception overcome?</a:t>
            </a:r>
          </a:p>
          <a:p>
            <a:r>
              <a:rPr lang="en-GB" altLang="en-US" sz="2800" dirty="0"/>
              <a:t>Ecological responsibility – how do firms respond to challenges of global warming and depletion of natural resources?</a:t>
            </a:r>
          </a:p>
        </p:txBody>
      </p:sp>
      <p:sp>
        <p:nvSpPr>
          <p:cNvPr id="563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0DF1DE3-E6F9-4A88-B1C2-58BD49614588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25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3146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05638"/>
            <a:ext cx="8229600" cy="706090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sz="3200" b="1" dirty="0"/>
              <a:t>RISK AND UNCERTAINTY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093243"/>
            <a:ext cx="8856983" cy="3917032"/>
          </a:xfrm>
        </p:spPr>
        <p:txBody>
          <a:bodyPr>
            <a:normAutofit/>
          </a:bodyPr>
          <a:lstStyle/>
          <a:p>
            <a:r>
              <a:rPr lang="en-GB" altLang="en-US" dirty="0"/>
              <a:t>The future is uncertain!</a:t>
            </a:r>
          </a:p>
          <a:p>
            <a:r>
              <a:rPr lang="en-GB" altLang="en-US" dirty="0"/>
              <a:t>Business organisations must assess the likely risk of their actions.</a:t>
            </a:r>
          </a:p>
          <a:p>
            <a:r>
              <a:rPr lang="en-GB" altLang="en-US" dirty="0"/>
              <a:t>Doing nothing may be just as risky!</a:t>
            </a:r>
          </a:p>
          <a:p>
            <a:r>
              <a:rPr lang="en-GB" altLang="en-US" dirty="0"/>
              <a:t>Many of today’s successful entrepreneurs read the business environment and took risks. </a:t>
            </a:r>
          </a:p>
          <a:p>
            <a:r>
              <a:rPr lang="en-GB" altLang="en-US" dirty="0"/>
              <a:t>Many more have failed.</a:t>
            </a:r>
          </a:p>
        </p:txBody>
      </p:sp>
      <p:sp>
        <p:nvSpPr>
          <p:cNvPr id="5734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681CB225-C9A8-49C0-8B48-825B4F6BEB2F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26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51903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3448" y="-6823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3200" b="1" dirty="0"/>
              <a:t>POWER IN THE ENVIRONMENT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825625"/>
            <a:ext cx="8678738" cy="3763615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All members of a value chain are not equal e.g. Tesco and its suppliers.</a:t>
            </a:r>
          </a:p>
          <a:p>
            <a:r>
              <a:rPr lang="en-GB" altLang="en-US" sz="2800" dirty="0"/>
              <a:t>Power is dynamic and can shift over time.</a:t>
            </a:r>
          </a:p>
          <a:p>
            <a:r>
              <a:rPr lang="en-GB" altLang="en-US" sz="2800" dirty="0"/>
              <a:t>E.g., UK grocery retailers have become more powerful relative to goods manufacturers.</a:t>
            </a:r>
          </a:p>
          <a:p>
            <a:r>
              <a:rPr lang="en-GB" altLang="en-US" sz="2800" dirty="0">
                <a:hlinkClick r:id="rId4"/>
              </a:rPr>
              <a:t>https://www.theguardian.com/business/2015/feb/05/supermarket-watchdog-inquiry-tesco-treatment-suppliers</a:t>
            </a:r>
            <a:endParaRPr lang="en-GB" altLang="en-US" sz="2800" dirty="0"/>
          </a:p>
        </p:txBody>
      </p:sp>
      <p:sp>
        <p:nvSpPr>
          <p:cNvPr id="5939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D27E215-41B4-407B-8195-775CE13370E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27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2531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0" y="27866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>
          <a:xfrm>
            <a:off x="30925" y="167562"/>
            <a:ext cx="9023927" cy="831626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sz="3200" b="1" dirty="0"/>
              <a:t>MONITORING AND RESPONDING TO ENVIRONMENTAL CHANGE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340768"/>
            <a:ext cx="8875340" cy="4351338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Organisations that do not adapt may decline and die e.g. Woolworths, MFI, East, City Link, Phones 4U etc.</a:t>
            </a:r>
          </a:p>
          <a:p>
            <a:r>
              <a:rPr lang="en-GB" altLang="en-US" sz="2800" dirty="0"/>
              <a:t>To avoid this, organisations must:</a:t>
            </a:r>
          </a:p>
          <a:p>
            <a:pPr lvl="1" eaLnBrk="1" hangingPunct="1"/>
            <a:r>
              <a:rPr lang="en-GB" altLang="en-US" dirty="0"/>
              <a:t>Understand what is going on in their business environment.</a:t>
            </a:r>
          </a:p>
          <a:p>
            <a:pPr lvl="1" eaLnBrk="1" hangingPunct="1"/>
            <a:r>
              <a:rPr lang="en-GB" altLang="en-US" dirty="0"/>
              <a:t>Respond and adapt to this change.</a:t>
            </a:r>
          </a:p>
          <a:p>
            <a:r>
              <a:rPr lang="en-GB" altLang="en-US" sz="2800" dirty="0"/>
              <a:t>Information about the environment is crucial, but would not in itself produce decisions.</a:t>
            </a: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D5157125-8511-4823-BB9B-4FC54EB8294A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28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1750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847" y="-12330"/>
            <a:ext cx="9143980" cy="5301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>
          <a:xfrm>
            <a:off x="179492" y="136524"/>
            <a:ext cx="8964488" cy="772196"/>
          </a:xfrm>
        </p:spPr>
        <p:txBody>
          <a:bodyPr rtlCol="0">
            <a:normAutofit/>
          </a:bodyPr>
          <a:lstStyle/>
          <a:p>
            <a:pPr>
              <a:defRPr/>
            </a:pPr>
            <a:r>
              <a:rPr sz="3200" b="1" dirty="0"/>
              <a:t>THE GLOBALISED BUSINESS ENVIRONMENT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72008" y="1138191"/>
            <a:ext cx="8964488" cy="3917032"/>
          </a:xfrm>
        </p:spPr>
        <p:txBody>
          <a:bodyPr>
            <a:normAutofit lnSpcReduction="10000"/>
          </a:bodyPr>
          <a:lstStyle/>
          <a:p>
            <a:r>
              <a:rPr lang="en-GB" altLang="en-US" dirty="0"/>
              <a:t>The business environment is becoming increasingly global.</a:t>
            </a:r>
          </a:p>
          <a:p>
            <a:r>
              <a:rPr lang="en-GB" altLang="en-US" dirty="0"/>
              <a:t>New opportunities emerge as foreign markets become opened up.</a:t>
            </a:r>
          </a:p>
          <a:p>
            <a:r>
              <a:rPr lang="en-GB" altLang="en-US" dirty="0"/>
              <a:t>But also new challenges from foreign competitors!</a:t>
            </a:r>
          </a:p>
          <a:p>
            <a:r>
              <a:rPr lang="en-GB" altLang="en-US" dirty="0"/>
              <a:t>Firms must increasingly see the global contexts of their business planning.</a:t>
            </a: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921DA2F4-8F4A-403D-AFA3-33315B3F8244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29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830414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136524"/>
            <a:ext cx="7886700" cy="61560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sz="3200" b="1" dirty="0"/>
              <a:t>SUMMARY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24744"/>
            <a:ext cx="8892460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altLang="en-US" sz="2800" dirty="0"/>
              <a:t>You should now understand:</a:t>
            </a:r>
          </a:p>
          <a:p>
            <a:r>
              <a:rPr lang="en-GB" altLang="en-US" sz="2800" dirty="0"/>
              <a:t>The concept of the business environment</a:t>
            </a:r>
          </a:p>
          <a:p>
            <a:r>
              <a:rPr lang="en-GB" altLang="en-US" sz="2800" dirty="0"/>
              <a:t>The different levels of the business environment macro-, micro- and internal</a:t>
            </a:r>
          </a:p>
          <a:p>
            <a:r>
              <a:rPr lang="en-GB" altLang="en-US" sz="2800" dirty="0"/>
              <a:t>The complexity and inter-dependency of an organisation's business environment.</a:t>
            </a:r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28D27CC8-B6BF-4C5E-B0F5-2C1CEA23E4B5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30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33616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3"/>
          <p:cNvSpPr>
            <a:spLocks noGrp="1" noChangeArrowheads="1"/>
          </p:cNvSpPr>
          <p:nvPr>
            <p:ph idx="1"/>
          </p:nvPr>
        </p:nvSpPr>
        <p:spPr>
          <a:xfrm>
            <a:off x="227013" y="1315317"/>
            <a:ext cx="8459787" cy="309721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Flying is often seen as bad for the planet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Customers have put cheapness of flights above concern for the ecological environment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Is consumers’ preoccupation with cheap flights going to be superseded by feelings of guilt about flying, and preoccupation with minimising ecological harm?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Or will it take international government regulation to limit aircraft emissions?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dirty="0"/>
              <a:t>If you were running an airline, how would you engage with debates about ecological responsibility?</a:t>
            </a:r>
          </a:p>
          <a:p>
            <a:pPr>
              <a:lnSpc>
                <a:spcPct val="80000"/>
              </a:lnSpc>
            </a:pPr>
            <a:r>
              <a:rPr lang="en-GB" altLang="en-US" sz="2000" dirty="0"/>
              <a:t>https://www.theguardian.com/commentisfree/2009/jan/14/carbonemissions-theairlineindustry</a:t>
            </a:r>
          </a:p>
        </p:txBody>
      </p:sp>
      <p:sp>
        <p:nvSpPr>
          <p:cNvPr id="66563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74732D6-A98B-4BC1-ABC8-D353A57CAFE3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107504" y="0"/>
            <a:ext cx="2808288" cy="1223095"/>
          </a:xfrm>
          <a:prstGeom prst="cloudCallout">
            <a:avLst>
              <a:gd name="adj1" fmla="val 68845"/>
              <a:gd name="adj2" fmla="val -9933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800" dirty="0">
                <a:latin typeface="Tahoma" panose="020B0604030504040204" pitchFamily="34" charset="0"/>
              </a:rPr>
              <a:t>CASE STUDY</a:t>
            </a:r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3669433" y="225993"/>
            <a:ext cx="540059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chemeClr val="accent6"/>
                </a:solidFill>
                <a:latin typeface="Tahoma" panose="020B0604030504040204" pitchFamily="34" charset="0"/>
              </a:rPr>
              <a:t>Can an airline be actually “GREEN”</a:t>
            </a:r>
          </a:p>
        </p:txBody>
      </p:sp>
      <p:pic>
        <p:nvPicPr>
          <p:cNvPr id="66567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93096"/>
            <a:ext cx="3096344" cy="1380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90171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/>
          <p:cNvPicPr>
            <a:picLocks noChangeAspect="1" noChangeArrowheads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1666" b="-1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sz="3200" dirty="0"/>
              <a:t>NEXT SESSION</a:t>
            </a:r>
            <a:r>
              <a:rPr dirty="0"/>
              <a:t>…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825625"/>
            <a:ext cx="8784976" cy="1459359"/>
          </a:xfrm>
        </p:spPr>
        <p:txBody>
          <a:bodyPr>
            <a:normAutofit/>
          </a:bodyPr>
          <a:lstStyle/>
          <a:p>
            <a:r>
              <a:rPr lang="en-GB" altLang="en-US" sz="2800" dirty="0"/>
              <a:t>How do we define the macro-environment of an organisation?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None/>
            </a:pPr>
            <a:fld id="{3B45E540-EEBE-466B-B1A0-96B4A461E8BE}" type="slidenum">
              <a:rPr lang="en-US" altLang="en-US" sz="1200" smtClean="0">
                <a:solidFill>
                  <a:prstClr val="black">
                    <a:tint val="75000"/>
                  </a:prstClr>
                </a:solidFill>
              </a:rPr>
              <a:pPr>
                <a:spcBef>
                  <a:spcPct val="0"/>
                </a:spcBef>
                <a:buNone/>
              </a:pPr>
              <a:t>32</a:t>
            </a:fld>
            <a:endParaRPr lang="en-US" altLang="en-US" sz="120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196690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1168</TotalTime>
  <Words>1470</Words>
  <Application>Microsoft Office PowerPoint</Application>
  <PresentationFormat>On-screen Show (4:3)</PresentationFormat>
  <Paragraphs>203</Paragraphs>
  <Slides>32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Calibri</vt:lpstr>
      <vt:lpstr>Myriad Pro</vt:lpstr>
      <vt:lpstr>Tahoma</vt:lpstr>
      <vt:lpstr>Times New Roman</vt:lpstr>
      <vt:lpstr>Verdana</vt:lpstr>
      <vt:lpstr>20140311PresentationUWTSDTemplate</vt:lpstr>
      <vt:lpstr>LCBB4005</vt:lpstr>
      <vt:lpstr>Learning Outcomes</vt:lpstr>
      <vt:lpstr>PowerPoint Presentation</vt:lpstr>
      <vt:lpstr>PowerPoint Presentation</vt:lpstr>
      <vt:lpstr>ENVIRONMENTS AND SYSTEMS?</vt:lpstr>
      <vt:lpstr>BUSINESS CAN BE SIMILAR TO NATURE</vt:lpstr>
      <vt:lpstr>THE BUSINESS ENVIRONMENT PRESENTS OPPORTUNITIES AS WELL AS THREATS</vt:lpstr>
      <vt:lpstr>A SERVICE-BASED BUSINESS ENVIRONMENT</vt:lpstr>
      <vt:lpstr>THREE LEVELS OF THE BUSINESS ENVIRONMENT</vt:lpstr>
      <vt:lpstr>THE MACRO-ENVIRONMENT</vt:lpstr>
      <vt:lpstr>THE MICRO-ENVIRONMENT</vt:lpstr>
      <vt:lpstr>GROWING IMPORTANCE OF ‘STAKEHOLDERS’</vt:lpstr>
      <vt:lpstr>PowerPoint Presentation</vt:lpstr>
      <vt:lpstr>THE INTERNAL ENVIRONMENT</vt:lpstr>
      <vt:lpstr>TAKING A HOLISTIC VIEW</vt:lpstr>
      <vt:lpstr>THE ENVIRONMENTAL SET OF A CAR MANUFACTURER</vt:lpstr>
      <vt:lpstr>Value Chain Model</vt:lpstr>
      <vt:lpstr>VALUE CHAINS</vt:lpstr>
      <vt:lpstr>DEVELOPMENT OF CLOSER BUYER-SELLER RELATIONSHIPS</vt:lpstr>
      <vt:lpstr>THE INFORMATION ENVIRONMENT</vt:lpstr>
      <vt:lpstr>PowerPoint Presentation</vt:lpstr>
      <vt:lpstr>PowerPoint Presentation</vt:lpstr>
      <vt:lpstr>THE FINANCIAL ENVIRONMENT</vt:lpstr>
      <vt:lpstr>‘RULES’ OF THE ENVIRONMENT</vt:lpstr>
      <vt:lpstr>ETHICS AND CORPORATE SOCIAL RESPONSIBILITY</vt:lpstr>
      <vt:lpstr>RISK AND UNCERTAINTY</vt:lpstr>
      <vt:lpstr>POWER IN THE ENVIRONMENT</vt:lpstr>
      <vt:lpstr>MONITORING AND RESPONDING TO ENVIRONMENTAL CHANGE</vt:lpstr>
      <vt:lpstr>THE GLOBALISED BUSINESS ENVIRONMENT</vt:lpstr>
      <vt:lpstr>SUMMARY</vt:lpstr>
      <vt:lpstr>PowerPoint Presentation</vt:lpstr>
      <vt:lpstr>NEXT SESSION…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Molly Jack</cp:lastModifiedBy>
  <cp:revision>90</cp:revision>
  <cp:lastPrinted>2018-07-09T15:27:01Z</cp:lastPrinted>
  <dcterms:created xsi:type="dcterms:W3CDTF">2002-10-07T19:43:58Z</dcterms:created>
  <dcterms:modified xsi:type="dcterms:W3CDTF">2021-10-09T16:18:21Z</dcterms:modified>
</cp:coreProperties>
</file>