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0" r:id="rId3"/>
    <p:sldId id="267" r:id="rId4"/>
    <p:sldId id="263" r:id="rId5"/>
    <p:sldId id="264" r:id="rId6"/>
    <p:sldId id="265" r:id="rId7"/>
    <p:sldId id="266" r:id="rId8"/>
    <p:sldId id="268" r:id="rId9"/>
    <p:sldId id="261" r:id="rId10"/>
    <p:sldId id="257"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60"/>
  </p:normalViewPr>
  <p:slideViewPr>
    <p:cSldViewPr snapToGrid="0">
      <p:cViewPr varScale="1">
        <p:scale>
          <a:sx n="82" d="100"/>
          <a:sy n="82" d="100"/>
        </p:scale>
        <p:origin x="7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BE5C-8A7F-92C3-2286-E8F857B4BA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FF64D6-72BD-F779-F9B5-6704327226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F5493B-D811-7898-AC98-B047A86A6244}"/>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9441123F-BE73-1513-2600-02C3A1FC02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B99934-630E-D1E2-CEE4-0A9410AE5B58}"/>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2328489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F63FF-A26C-2BA7-EDCE-E9FAD548A2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BA4BC8-CBA6-524D-7ED4-F9D93751AF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24E030-A8E0-EE77-E045-1F3515524217}"/>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698691F6-6B1A-9D35-745F-28D146FDA2D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B7200F-4AA5-C5B9-1C73-FE56F134B5C0}"/>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382635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E81A2-FC92-0ABF-5ECB-2D12426ACA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90B339-65AD-6CF1-938E-FAC05521B5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721FF3-5AD7-D340-16B3-8285DBF8613B}"/>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E064CB45-1097-69D2-9930-4B96F1E2E8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AA8F18-D5F0-9B04-2D47-B0304B2B0A45}"/>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159885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AB4F8-A61B-F047-B567-9FCB323E4F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CCB72-DED0-E729-C635-AA3D590024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45E17E-C91A-64C0-7C25-FB4AADFEB9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DC7C9A-743D-6E6C-4A68-DD6221AC3D5E}"/>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6" name="Footer Placeholder 5">
            <a:extLst>
              <a:ext uri="{FF2B5EF4-FFF2-40B4-BE49-F238E27FC236}">
                <a16:creationId xmlns:a16="http://schemas.microsoft.com/office/drawing/2014/main" id="{F45F7424-9CE5-09EB-83BA-272407EFDE1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7679803-DC16-7AEB-B364-5AC4039C56EB}"/>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415310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EB75-0C93-7D5C-B426-56893EC144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E789CD-D061-829D-E258-80F3CA1991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D6DE64-A4EC-D6D5-CC03-7A886201BD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85FED0-F804-F07D-B2EE-1A9DF791C9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B9BB0F-5F55-AD52-DA45-E7910DB6BC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5CB9AA-F4BF-C628-307C-36D61AC68073}"/>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8" name="Footer Placeholder 7">
            <a:extLst>
              <a:ext uri="{FF2B5EF4-FFF2-40B4-BE49-F238E27FC236}">
                <a16:creationId xmlns:a16="http://schemas.microsoft.com/office/drawing/2014/main" id="{8C0AC497-3B23-A0F1-983E-E4B5173D256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D78BD6F-93BF-E25B-F59F-002FA2774C2F}"/>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4063056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75664-2502-1D4E-03CA-16666F80D9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B877BB-FB22-2F94-83DB-3E6071443786}"/>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4" name="Footer Placeholder 3">
            <a:extLst>
              <a:ext uri="{FF2B5EF4-FFF2-40B4-BE49-F238E27FC236}">
                <a16:creationId xmlns:a16="http://schemas.microsoft.com/office/drawing/2014/main" id="{947C50F3-8526-3789-86CB-27181C216D4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72764B1-7726-792E-F7F7-5D63CEA6F082}"/>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165018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1C7E5D-DE7D-D669-C27E-DC6BFECD543B}"/>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3" name="Footer Placeholder 2">
            <a:extLst>
              <a:ext uri="{FF2B5EF4-FFF2-40B4-BE49-F238E27FC236}">
                <a16:creationId xmlns:a16="http://schemas.microsoft.com/office/drawing/2014/main" id="{FDE4BBDF-4BA4-A27F-50BD-D84A1AA754F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2E9D8DB-C935-811B-F8C8-E365DD64A8C9}"/>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1656776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7B7E-CD3E-5238-9816-5E1A9A620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D4714E-F474-27C3-6035-6D3FAFCFDA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342653-2DE5-B031-5213-16D918404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17722-3D3D-4BA1-2442-66C4C4F461B8}"/>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6" name="Footer Placeholder 5">
            <a:extLst>
              <a:ext uri="{FF2B5EF4-FFF2-40B4-BE49-F238E27FC236}">
                <a16:creationId xmlns:a16="http://schemas.microsoft.com/office/drawing/2014/main" id="{A2461353-3CA4-C192-93AC-B5BA791804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98F436-0843-6147-FDCB-BF297FE2B7FB}"/>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119277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BA0C-45D1-B1E8-0DB9-3A12E9B4B4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4C7763-DFBD-7ECA-4455-87BAB25D46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F5C008B-336A-FEF7-AE75-7A51F2E12E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3F2A5-0E28-BE9D-C0D7-529152F771AA}"/>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6" name="Footer Placeholder 5">
            <a:extLst>
              <a:ext uri="{FF2B5EF4-FFF2-40B4-BE49-F238E27FC236}">
                <a16:creationId xmlns:a16="http://schemas.microsoft.com/office/drawing/2014/main" id="{D74387B1-2959-FC34-B909-0500C8C88D9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984B1D-55A4-9DD7-D627-D0160FB4BD72}"/>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873502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0FB1B-631A-F985-CE44-1F7AE90534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07C8AA-8E45-EEA9-EDCA-7D1D2E7C6B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3AC4E-7326-A6B7-1E53-7F8A06CBFCEB}"/>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BE340099-00E3-09A8-C00F-BD8F217B74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003AE58-1C56-BF23-18B6-5D20478F6BDB}"/>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2044804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8DEB08-5110-A74B-935A-8D859573E3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8F4344-2EB0-3E83-4749-0A92B3D197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D02D31-ABB5-031C-916D-57CEF2A433BF}"/>
              </a:ext>
            </a:extLst>
          </p:cNvPr>
          <p:cNvSpPr>
            <a:spLocks noGrp="1"/>
          </p:cNvSpPr>
          <p:nvPr>
            <p:ph type="dt" sz="half" idx="10"/>
          </p:nvPr>
        </p:nvSpPr>
        <p:spPr/>
        <p:txBody>
          <a:body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8207C96F-9DA1-D2FF-3159-6BA62D34D1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FC3C261-B1CB-46EC-C35C-C90EB0392BE3}"/>
              </a:ext>
            </a:extLst>
          </p:cNvPr>
          <p:cNvSpPr>
            <a:spLocks noGrp="1"/>
          </p:cNvSpPr>
          <p:nvPr>
            <p:ph type="sldNum" sz="quarter" idx="12"/>
          </p:nvPr>
        </p:nvSpPr>
        <p:spPr/>
        <p:txBody>
          <a:bodyPr/>
          <a:lstStyle/>
          <a:p>
            <a:fld id="{55D89BA1-CCCA-4CCB-9706-92D529E49388}" type="slidenum">
              <a:rPr lang="en-GB" smtClean="0"/>
              <a:t>‹#›</a:t>
            </a:fld>
            <a:endParaRPr lang="en-GB" dirty="0"/>
          </a:p>
        </p:txBody>
      </p:sp>
    </p:spTree>
    <p:extLst>
      <p:ext uri="{BB962C8B-B14F-4D97-AF65-F5344CB8AC3E}">
        <p14:creationId xmlns:p14="http://schemas.microsoft.com/office/powerpoint/2010/main" val="3815718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8D439-0EE1-8DAA-3E75-675DAAC2CA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231A29-4C23-EB87-41D6-D7196B1743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63CE2-9C64-1EA5-7415-E82694087D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FD51EA-C8E7-4D6D-B0D5-76DDDBA91EA5}" type="datetimeFigureOut">
              <a:rPr lang="en-GB" smtClean="0"/>
              <a:t>11/03/2024</a:t>
            </a:fld>
            <a:endParaRPr lang="en-GB" dirty="0"/>
          </a:p>
        </p:txBody>
      </p:sp>
      <p:sp>
        <p:nvSpPr>
          <p:cNvPr id="5" name="Footer Placeholder 4">
            <a:extLst>
              <a:ext uri="{FF2B5EF4-FFF2-40B4-BE49-F238E27FC236}">
                <a16:creationId xmlns:a16="http://schemas.microsoft.com/office/drawing/2014/main" id="{FCEF0A44-A7DE-EF7A-85E5-D47AAE7B69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E3499786-9A5A-B54E-6231-591A69CE35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D89BA1-CCCA-4CCB-9706-92D529E49388}" type="slidenum">
              <a:rPr lang="en-GB" smtClean="0"/>
              <a:t>‹#›</a:t>
            </a:fld>
            <a:endParaRPr lang="en-GB" dirty="0"/>
          </a:p>
        </p:txBody>
      </p:sp>
    </p:spTree>
    <p:extLst>
      <p:ext uri="{BB962C8B-B14F-4D97-AF65-F5344CB8AC3E}">
        <p14:creationId xmlns:p14="http://schemas.microsoft.com/office/powerpoint/2010/main" val="774035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NHS_NNUH_entrance.jpg"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mj.com/content/365/bmj.l1670"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Relationship Id="rId2" Type="http://schemas.openxmlformats.org/officeDocument/2006/relationships/hyperlink" Target="https://www.historic-uk.com/HistoryUK/HistoryofBritain/Birth-of-the-NHS/"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2023/12/PRN00339-nhs-vaccination-strategy.pdf" TargetMode="External"/><Relationship Id="rId5" Type="http://schemas.openxmlformats.org/officeDocument/2006/relationships/hyperlink" Target="https://www.bbc.co.uk/news/health-19721977" TargetMode="External"/><Relationship Id="rId4" Type="http://schemas.openxmlformats.org/officeDocument/2006/relationships/hyperlink" Target="https://www.bbc.co.uk/news/health-4456059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pexels.com/photo/thank-you-heart-text-791024/"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Content Placeholder 4" descr="A close-up of a building&#10;&#10;Description automatically generated">
            <a:extLst>
              <a:ext uri="{FF2B5EF4-FFF2-40B4-BE49-F238E27FC236}">
                <a16:creationId xmlns:a16="http://schemas.microsoft.com/office/drawing/2014/main" id="{0D90F2E2-E10A-7374-5415-E23ED4EEBF47}"/>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788" b="7226"/>
          <a:stretch/>
        </p:blipFill>
        <p:spPr>
          <a:xfrm>
            <a:off x="20" y="2984"/>
            <a:ext cx="12188952" cy="6855015"/>
          </a:xfrm>
          <a:prstGeom prst="rect">
            <a:avLst/>
          </a:prstGeom>
        </p:spPr>
      </p:pic>
      <p:sp>
        <p:nvSpPr>
          <p:cNvPr id="6" name="TextBox 5">
            <a:extLst>
              <a:ext uri="{FF2B5EF4-FFF2-40B4-BE49-F238E27FC236}">
                <a16:creationId xmlns:a16="http://schemas.microsoft.com/office/drawing/2014/main" id="{7E3A1753-D57B-2029-7098-8AAB2CECAF0F}"/>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commons.wikimedia.org/wiki/File:NHS_NNUH_entrance.jp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8" name="TextBox 7">
            <a:extLst>
              <a:ext uri="{FF2B5EF4-FFF2-40B4-BE49-F238E27FC236}">
                <a16:creationId xmlns:a16="http://schemas.microsoft.com/office/drawing/2014/main" id="{FBBF4DA0-DA1C-FD20-B284-E3A07F14A27B}"/>
              </a:ext>
            </a:extLst>
          </p:cNvPr>
          <p:cNvSpPr txBox="1"/>
          <p:nvPr/>
        </p:nvSpPr>
        <p:spPr>
          <a:xfrm>
            <a:off x="4599992" y="110743"/>
            <a:ext cx="7791061" cy="1077218"/>
          </a:xfrm>
          <a:prstGeom prst="rect">
            <a:avLst/>
          </a:prstGeom>
          <a:noFill/>
        </p:spPr>
        <p:txBody>
          <a:bodyPr wrap="square">
            <a:spAutoFit/>
          </a:bodyPr>
          <a:lstStyle/>
          <a:p>
            <a:pPr algn="ctr"/>
            <a:r>
              <a:rPr lang="en-GB" sz="3200" b="1" i="0" dirty="0">
                <a:solidFill>
                  <a:schemeClr val="bg1"/>
                </a:solidFill>
                <a:effectLst/>
                <a:latin typeface="Arial" panose="020B0604020202020204" pitchFamily="34" charset="0"/>
                <a:cs typeface="Arial" panose="020B0604020202020204" pitchFamily="34" charset="0"/>
              </a:rPr>
              <a:t>LCHS4003_LON</a:t>
            </a:r>
            <a:br>
              <a:rPr lang="en-GB" sz="3200" b="1" i="0" dirty="0">
                <a:solidFill>
                  <a:schemeClr val="bg1"/>
                </a:solidFill>
                <a:effectLst/>
                <a:latin typeface="Arial" panose="020B0604020202020204" pitchFamily="34" charset="0"/>
                <a:cs typeface="Arial" panose="020B0604020202020204" pitchFamily="34" charset="0"/>
              </a:rPr>
            </a:br>
            <a:r>
              <a:rPr lang="en-GB" sz="3200" dirty="0">
                <a:solidFill>
                  <a:schemeClr val="bg1"/>
                </a:solidFill>
                <a:latin typeface="Arial" panose="020B0604020202020204" pitchFamily="34" charset="0"/>
                <a:cs typeface="Arial" panose="020B0604020202020204" pitchFamily="34" charset="0"/>
              </a:rPr>
              <a:t>Introduction to Health and Social Care</a:t>
            </a:r>
          </a:p>
        </p:txBody>
      </p:sp>
      <p:sp>
        <p:nvSpPr>
          <p:cNvPr id="10" name="TextBox 9">
            <a:extLst>
              <a:ext uri="{FF2B5EF4-FFF2-40B4-BE49-F238E27FC236}">
                <a16:creationId xmlns:a16="http://schemas.microsoft.com/office/drawing/2014/main" id="{D4C5DE4C-BD06-D007-6C7D-BB640E76A24D}"/>
              </a:ext>
            </a:extLst>
          </p:cNvPr>
          <p:cNvSpPr txBox="1"/>
          <p:nvPr/>
        </p:nvSpPr>
        <p:spPr>
          <a:xfrm>
            <a:off x="412153" y="2351782"/>
            <a:ext cx="11364685" cy="1077218"/>
          </a:xfrm>
          <a:prstGeom prst="rect">
            <a:avLst/>
          </a:prstGeom>
          <a:noFill/>
        </p:spPr>
        <p:txBody>
          <a:bodyPr wrap="square">
            <a:spAutoFit/>
          </a:bodyPr>
          <a:lstStyle/>
          <a:p>
            <a:r>
              <a:rPr lang="en-US" sz="3200" dirty="0">
                <a:solidFill>
                  <a:schemeClr val="bg1"/>
                </a:solidFill>
                <a:latin typeface="Arial" panose="020B0604020202020204" pitchFamily="34" charset="0"/>
                <a:cs typeface="Arial" panose="020B0604020202020204" pitchFamily="34" charset="0"/>
              </a:rPr>
              <a:t>How Hospitals developed over the years since the NHS was implemented in 1948? </a:t>
            </a:r>
            <a:endParaRPr lang="en-GB" sz="3200"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7CF90FB-38B0-1405-D814-839F24AB835D}"/>
              </a:ext>
            </a:extLst>
          </p:cNvPr>
          <p:cNvSpPr txBox="1"/>
          <p:nvPr/>
        </p:nvSpPr>
        <p:spPr>
          <a:xfrm>
            <a:off x="0" y="5300961"/>
            <a:ext cx="6533761" cy="1477328"/>
          </a:xfrm>
          <a:prstGeom prst="rect">
            <a:avLst/>
          </a:prstGeom>
          <a:noFill/>
        </p:spPr>
        <p:txBody>
          <a:bodyPr wrap="square">
            <a:spAutoFit/>
          </a:bodyPr>
          <a:lstStyle/>
          <a:p>
            <a:r>
              <a:rPr lang="en-GB" sz="3000" dirty="0">
                <a:solidFill>
                  <a:schemeClr val="bg1"/>
                </a:solidFill>
                <a:latin typeface="Arial" panose="020B0604020202020204" pitchFamily="34" charset="0"/>
                <a:cs typeface="Arial" panose="020B0604020202020204" pitchFamily="34" charset="0"/>
              </a:rPr>
              <a:t>Student name: Sarolta Beri</a:t>
            </a:r>
          </a:p>
          <a:p>
            <a:r>
              <a:rPr lang="en-GB" sz="3000" dirty="0">
                <a:solidFill>
                  <a:schemeClr val="bg1"/>
                </a:solidFill>
                <a:latin typeface="Arial" panose="020B0604020202020204" pitchFamily="34" charset="0"/>
                <a:cs typeface="Arial" panose="020B0604020202020204" pitchFamily="34" charset="0"/>
              </a:rPr>
              <a:t>Student ID: 2314149</a:t>
            </a:r>
          </a:p>
          <a:p>
            <a:r>
              <a:rPr lang="en-GB" sz="3000" dirty="0">
                <a:solidFill>
                  <a:schemeClr val="bg1"/>
                </a:solidFill>
                <a:latin typeface="Arial" panose="020B0604020202020204" pitchFamily="34" charset="0"/>
                <a:cs typeface="Arial" panose="020B0604020202020204" pitchFamily="34" charset="0"/>
              </a:rPr>
              <a:t>Lecturer name: Dr Diola Bijlhout</a:t>
            </a:r>
          </a:p>
        </p:txBody>
      </p:sp>
      <p:pic>
        <p:nvPicPr>
          <p:cNvPr id="14" name="Picture 2" descr="Postgraduate Degrees">
            <a:extLst>
              <a:ext uri="{FF2B5EF4-FFF2-40B4-BE49-F238E27FC236}">
                <a16:creationId xmlns:a16="http://schemas.microsoft.com/office/drawing/2014/main" id="{1B8DE55E-4F83-2F66-A6F4-FBECB49364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32033" y="4865235"/>
            <a:ext cx="3048000" cy="136207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A6369809-A2AF-C2E2-5A29-3F1ACED1CCF0}"/>
              </a:ext>
            </a:extLst>
          </p:cNvPr>
          <p:cNvSpPr txBox="1"/>
          <p:nvPr/>
        </p:nvSpPr>
        <p:spPr>
          <a:xfrm>
            <a:off x="8873412" y="6208648"/>
            <a:ext cx="3206621" cy="646331"/>
          </a:xfrm>
          <a:prstGeom prst="rect">
            <a:avLst/>
          </a:prstGeom>
          <a:noFill/>
        </p:spPr>
        <p:txBody>
          <a:bodyPr wrap="square">
            <a:spAutoFit/>
          </a:bodyPr>
          <a:lstStyle/>
          <a:p>
            <a:r>
              <a:rPr lang="en-US" b="0" i="0" dirty="0">
                <a:solidFill>
                  <a:schemeClr val="bg1"/>
                </a:solidFill>
                <a:effectLst/>
                <a:latin typeface="Arial" panose="020B0604020202020204" pitchFamily="34" charset="0"/>
                <a:cs typeface="Arial" panose="020B0604020202020204" pitchFamily="34" charset="0"/>
              </a:rPr>
              <a:t>(The One Planet Centre, 2019)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5462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ospital First Aid">
            <a:extLst>
              <a:ext uri="{FF2B5EF4-FFF2-40B4-BE49-F238E27FC236}">
                <a16:creationId xmlns:a16="http://schemas.microsoft.com/office/drawing/2014/main" id="{2CCF68D7-55AF-0717-0B19-81968C9259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4" name="Freeform: Shape 2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BD9CC802-A4B0-FFA4-3F09-F7E142E233E3}"/>
              </a:ext>
            </a:extLst>
          </p:cNvPr>
          <p:cNvSpPr>
            <a:spLocks noGrp="1"/>
          </p:cNvSpPr>
          <p:nvPr>
            <p:ph type="title"/>
          </p:nvPr>
        </p:nvSpPr>
        <p:spPr>
          <a:xfrm>
            <a:off x="5759354" y="457201"/>
            <a:ext cx="5337270" cy="1835911"/>
          </a:xfrm>
        </p:spPr>
        <p:txBody>
          <a:bodyPr anchor="b">
            <a:normAutofit/>
          </a:bodyPr>
          <a:lstStyle/>
          <a:p>
            <a:r>
              <a:rPr lang="en-GB" sz="5400" dirty="0">
                <a:solidFill>
                  <a:srgbClr val="FFFFFF"/>
                </a:solidFill>
                <a:latin typeface="Arial" panose="020B0604020202020204" pitchFamily="34" charset="0"/>
                <a:cs typeface="Arial" panose="020B0604020202020204" pitchFamily="34" charset="0"/>
              </a:rPr>
              <a:t>Overview:</a:t>
            </a:r>
          </a:p>
        </p:txBody>
      </p:sp>
      <p:sp>
        <p:nvSpPr>
          <p:cNvPr id="2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751D52-E0A9-96AE-B3D9-6E35F7343649}"/>
              </a:ext>
            </a:extLst>
          </p:cNvPr>
          <p:cNvSpPr>
            <a:spLocks noGrp="1"/>
          </p:cNvSpPr>
          <p:nvPr>
            <p:ph idx="1"/>
          </p:nvPr>
        </p:nvSpPr>
        <p:spPr>
          <a:xfrm>
            <a:off x="5759354" y="2798064"/>
            <a:ext cx="5461095" cy="3417611"/>
          </a:xfrm>
        </p:spPr>
        <p:txBody>
          <a:bodyPr anchor="t">
            <a:normAutofit/>
          </a:bodyPr>
          <a:lstStyle/>
          <a:p>
            <a:r>
              <a:rPr lang="en-US" sz="2200" dirty="0">
                <a:solidFill>
                  <a:srgbClr val="FFFFFF"/>
                </a:solidFill>
                <a:latin typeface="Arial" panose="020B0604020202020204" pitchFamily="34" charset="0"/>
                <a:cs typeface="Arial" panose="020B0604020202020204" pitchFamily="34" charset="0"/>
              </a:rPr>
              <a:t>Introduction</a:t>
            </a:r>
          </a:p>
          <a:p>
            <a:r>
              <a:rPr lang="en-US" sz="2200" dirty="0">
                <a:solidFill>
                  <a:srgbClr val="FFFFFF"/>
                </a:solidFill>
                <a:latin typeface="Arial" panose="020B0604020202020204" pitchFamily="34" charset="0"/>
                <a:cs typeface="Arial" panose="020B0604020202020204" pitchFamily="34" charset="0"/>
              </a:rPr>
              <a:t>How Hospitals developed over the years since the NHS was implemented in 1948</a:t>
            </a:r>
          </a:p>
          <a:p>
            <a:r>
              <a:rPr lang="en-US" sz="2200" dirty="0">
                <a:solidFill>
                  <a:srgbClr val="FFFFFF"/>
                </a:solidFill>
                <a:latin typeface="Arial" panose="020B0604020202020204" pitchFamily="34" charset="0"/>
                <a:cs typeface="Arial" panose="020B0604020202020204" pitchFamily="34" charset="0"/>
              </a:rPr>
              <a:t>Employment in the hospital</a:t>
            </a:r>
          </a:p>
          <a:p>
            <a:r>
              <a:rPr lang="en-US" sz="2200" dirty="0">
                <a:solidFill>
                  <a:srgbClr val="FFFFFF"/>
                </a:solidFill>
                <a:latin typeface="Arial" panose="020B0604020202020204" pitchFamily="34" charset="0"/>
                <a:cs typeface="Arial" panose="020B0604020202020204" pitchFamily="34" charset="0"/>
              </a:rPr>
              <a:t>Prescription/Medicine in the hospital</a:t>
            </a:r>
          </a:p>
          <a:p>
            <a:r>
              <a:rPr lang="en-GB" sz="2200" dirty="0">
                <a:solidFill>
                  <a:srgbClr val="FFFFFF"/>
                </a:solidFill>
                <a:latin typeface="Arial" panose="020B0604020202020204" pitchFamily="34" charset="0"/>
                <a:cs typeface="Arial" panose="020B0604020202020204" pitchFamily="34" charset="0"/>
              </a:rPr>
              <a:t>Bed numbers in the hospital</a:t>
            </a:r>
          </a:p>
          <a:p>
            <a:r>
              <a:rPr lang="en-GB" sz="2200" dirty="0">
                <a:solidFill>
                  <a:srgbClr val="FFFFFF"/>
                </a:solidFill>
                <a:latin typeface="Arial" panose="020B0604020202020204" pitchFamily="34" charset="0"/>
                <a:cs typeface="Arial" panose="020B0604020202020204" pitchFamily="34" charset="0"/>
              </a:rPr>
              <a:t>Vaccination in hospital</a:t>
            </a:r>
          </a:p>
          <a:p>
            <a:r>
              <a:rPr lang="en-US" sz="2200" kern="1200" dirty="0">
                <a:solidFill>
                  <a:srgbClr val="FFFFFF"/>
                </a:solidFill>
                <a:latin typeface="Arial" panose="020B0604020202020204" pitchFamily="34" charset="0"/>
                <a:cs typeface="Arial" panose="020B0604020202020204" pitchFamily="34" charset="0"/>
              </a:rPr>
              <a:t>Infant mortality</a:t>
            </a:r>
            <a:endParaRPr lang="en-GB" sz="2200" dirty="0">
              <a:solidFill>
                <a:srgbClr val="FFFFFF"/>
              </a:solidFill>
              <a:latin typeface="Arial" panose="020B0604020202020204" pitchFamily="34" charset="0"/>
              <a:cs typeface="Arial" panose="020B0604020202020204" pitchFamily="34" charset="0"/>
            </a:endParaRPr>
          </a:p>
          <a:p>
            <a:endParaRPr lang="en-GB" sz="2200" dirty="0">
              <a:solidFill>
                <a:srgbClr val="FFFFFF"/>
              </a:solidFill>
            </a:endParaRPr>
          </a:p>
        </p:txBody>
      </p:sp>
    </p:spTree>
    <p:extLst>
      <p:ext uri="{BB962C8B-B14F-4D97-AF65-F5344CB8AC3E}">
        <p14:creationId xmlns:p14="http://schemas.microsoft.com/office/powerpoint/2010/main" val="1232593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674C61-879C-C65D-0016-3B45376590D2}"/>
              </a:ext>
            </a:extLst>
          </p:cNvPr>
          <p:cNvSpPr>
            <a:spLocks noGrp="1"/>
          </p:cNvSpPr>
          <p:nvPr>
            <p:ph type="title"/>
          </p:nvPr>
        </p:nvSpPr>
        <p:spPr>
          <a:xfrm>
            <a:off x="630936" y="639520"/>
            <a:ext cx="3429000" cy="1719072"/>
          </a:xfrm>
        </p:spPr>
        <p:txBody>
          <a:bodyPr anchor="b">
            <a:normAutofit/>
          </a:bodyPr>
          <a:lstStyle/>
          <a:p>
            <a:r>
              <a:rPr lang="en-GB" sz="4600" dirty="0"/>
              <a:t>Introduction:</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C18835-8FD0-B438-4228-C1A2C8A8426A}"/>
              </a:ext>
            </a:extLst>
          </p:cNvPr>
          <p:cNvSpPr>
            <a:spLocks noGrp="1"/>
          </p:cNvSpPr>
          <p:nvPr>
            <p:ph idx="1"/>
          </p:nvPr>
        </p:nvSpPr>
        <p:spPr>
          <a:xfrm>
            <a:off x="317241" y="2807208"/>
            <a:ext cx="3742695" cy="1367309"/>
          </a:xfrm>
        </p:spPr>
        <p:txBody>
          <a:bodyPr anchor="t">
            <a:normAutofit fontScale="92500" lnSpcReduction="20000"/>
          </a:bodyPr>
          <a:lstStyle/>
          <a:p>
            <a:pPr marL="0" indent="0">
              <a:buNone/>
            </a:pPr>
            <a:endParaRPr lang="en-US" sz="3600" dirty="0">
              <a:latin typeface="Arial" panose="020B0604020202020204" pitchFamily="34" charset="0"/>
              <a:cs typeface="Arial" panose="020B0604020202020204" pitchFamily="34" charset="0"/>
            </a:endParaRPr>
          </a:p>
          <a:p>
            <a:pPr marL="0" indent="0">
              <a:buNone/>
            </a:pPr>
            <a:r>
              <a:rPr lang="en-US" sz="3600" dirty="0">
                <a:latin typeface="Arial" panose="020B0604020202020204" pitchFamily="34" charset="0"/>
                <a:cs typeface="Arial" panose="020B0604020202020204" pitchFamily="34" charset="0"/>
              </a:rPr>
              <a:t>The birth of NHS</a:t>
            </a:r>
          </a:p>
          <a:p>
            <a:pPr marL="0" indent="0">
              <a:buNone/>
            </a:pPr>
            <a:r>
              <a:rPr lang="en-US" sz="2400" b="0" i="0" dirty="0">
                <a:solidFill>
                  <a:srgbClr val="000000"/>
                </a:solidFill>
                <a:effectLst/>
                <a:latin typeface="Calibri" panose="020F0502020204030204" pitchFamily="34" charset="0"/>
              </a:rPr>
              <a:t>(Brain, 2021)</a:t>
            </a:r>
            <a:endParaRPr lang="en-GB" sz="2200" dirty="0"/>
          </a:p>
        </p:txBody>
      </p:sp>
      <p:pic>
        <p:nvPicPr>
          <p:cNvPr id="6" name="Picture 5" descr="A sign with a logo on it&#10;&#10;Description automatically generated">
            <a:extLst>
              <a:ext uri="{FF2B5EF4-FFF2-40B4-BE49-F238E27FC236}">
                <a16:creationId xmlns:a16="http://schemas.microsoft.com/office/drawing/2014/main" id="{C22FD6CE-7B22-AE5E-F610-B848A4374B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191683"/>
            <a:ext cx="6903720" cy="4474633"/>
          </a:xfrm>
          <a:prstGeom prst="rect">
            <a:avLst/>
          </a:prstGeom>
        </p:spPr>
      </p:pic>
      <p:sp>
        <p:nvSpPr>
          <p:cNvPr id="7" name="TextBox 6">
            <a:extLst>
              <a:ext uri="{FF2B5EF4-FFF2-40B4-BE49-F238E27FC236}">
                <a16:creationId xmlns:a16="http://schemas.microsoft.com/office/drawing/2014/main" id="{32EFE4ED-EEEE-9C9A-70F6-82FCFA2CDAEF}"/>
              </a:ext>
            </a:extLst>
          </p:cNvPr>
          <p:cNvSpPr txBox="1"/>
          <p:nvPr/>
        </p:nvSpPr>
        <p:spPr>
          <a:xfrm>
            <a:off x="9114719" y="5466261"/>
            <a:ext cx="244329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bmj.com/content/365/bmj.l1670">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
        <p:nvSpPr>
          <p:cNvPr id="12" name="TextBox 11">
            <a:extLst>
              <a:ext uri="{FF2B5EF4-FFF2-40B4-BE49-F238E27FC236}">
                <a16:creationId xmlns:a16="http://schemas.microsoft.com/office/drawing/2014/main" id="{4489183D-B7D1-028C-A095-25E3F2E7B4AE}"/>
              </a:ext>
            </a:extLst>
          </p:cNvPr>
          <p:cNvSpPr txBox="1"/>
          <p:nvPr/>
        </p:nvSpPr>
        <p:spPr>
          <a:xfrm>
            <a:off x="6354147" y="5962261"/>
            <a:ext cx="4133461" cy="369332"/>
          </a:xfrm>
          <a:prstGeom prst="rect">
            <a:avLst/>
          </a:prstGeom>
          <a:noFill/>
          <a:ln>
            <a:noFill/>
          </a:ln>
        </p:spPr>
        <p:txBody>
          <a:bodyPr wrap="square" rtlCol="0">
            <a:spAutoFit/>
          </a:bodyPr>
          <a:lstStyle/>
          <a:p>
            <a:r>
              <a:rPr lang="en-US" b="0" i="0" dirty="0">
                <a:solidFill>
                  <a:srgbClr val="000000"/>
                </a:solidFill>
                <a:effectLst/>
                <a:latin typeface="Calibri" panose="020F0502020204030204" pitchFamily="34" charset="0"/>
              </a:rPr>
              <a:t>(Alderwick et al., 2019).</a:t>
            </a:r>
            <a:endParaRPr lang="en-GB" dirty="0"/>
          </a:p>
        </p:txBody>
      </p:sp>
    </p:spTree>
    <p:extLst>
      <p:ext uri="{BB962C8B-B14F-4D97-AF65-F5344CB8AC3E}">
        <p14:creationId xmlns:p14="http://schemas.microsoft.com/office/powerpoint/2010/main" val="3990383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574384-AB45-86AE-E0DF-23174DAEC68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Arial" panose="020B0604020202020204" pitchFamily="34" charset="0"/>
                <a:cs typeface="Arial" panose="020B0604020202020204" pitchFamily="34" charset="0"/>
              </a:rPr>
              <a:t>More staff are employed</a:t>
            </a:r>
          </a:p>
        </p:txBody>
      </p:sp>
      <p:pic>
        <p:nvPicPr>
          <p:cNvPr id="1026" name="Picture 2" descr="Numbers of doctors and nurses">
            <a:extLst>
              <a:ext uri="{FF2B5EF4-FFF2-40B4-BE49-F238E27FC236}">
                <a16:creationId xmlns:a16="http://schemas.microsoft.com/office/drawing/2014/main" id="{683276E1-8C1F-09F4-BE9D-343A417641D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73784" y="643466"/>
            <a:ext cx="5187763"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2431239-F94E-B15F-4885-4D8838BD41CC}"/>
              </a:ext>
            </a:extLst>
          </p:cNvPr>
          <p:cNvSpPr txBox="1"/>
          <p:nvPr/>
        </p:nvSpPr>
        <p:spPr>
          <a:xfrm>
            <a:off x="5663682" y="6055567"/>
            <a:ext cx="5019869" cy="369332"/>
          </a:xfrm>
          <a:prstGeom prst="rect">
            <a:avLst/>
          </a:prstGeom>
          <a:noFill/>
          <a:ln>
            <a:noFill/>
          </a:ln>
        </p:spPr>
        <p:txBody>
          <a:bodyPr wrap="square" rtlCol="0">
            <a:spAutoFit/>
          </a:bodyPr>
          <a:lstStyle/>
          <a:p>
            <a:r>
              <a:rPr lang="en-US" b="0" i="0" dirty="0">
                <a:solidFill>
                  <a:srgbClr val="000000"/>
                </a:solidFill>
                <a:effectLst/>
                <a:latin typeface="Calibri" panose="020F0502020204030204" pitchFamily="34" charset="0"/>
              </a:rPr>
              <a:t>‌(Triggle, 2018)</a:t>
            </a:r>
            <a:endParaRPr lang="en-GB" dirty="0"/>
          </a:p>
        </p:txBody>
      </p:sp>
    </p:spTree>
    <p:extLst>
      <p:ext uri="{BB962C8B-B14F-4D97-AF65-F5344CB8AC3E}">
        <p14:creationId xmlns:p14="http://schemas.microsoft.com/office/powerpoint/2010/main" val="183672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6974A2-3396-749C-54C9-BB46E9D6673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200" b="1" kern="1200" dirty="0">
                <a:solidFill>
                  <a:srgbClr val="FFFFFF"/>
                </a:solidFill>
                <a:effectLst/>
                <a:latin typeface="Arial" panose="020B0604020202020204" pitchFamily="34" charset="0"/>
                <a:cs typeface="Arial" panose="020B0604020202020204" pitchFamily="34" charset="0"/>
              </a:rPr>
              <a:t>Prescription charges</a:t>
            </a:r>
            <a:br>
              <a:rPr lang="en-US" sz="3200" kern="1200" dirty="0">
                <a:solidFill>
                  <a:srgbClr val="FFFFFF"/>
                </a:solidFill>
                <a:effectLst/>
                <a:latin typeface="+mj-lt"/>
                <a:ea typeface="+mj-ea"/>
                <a:cs typeface="+mj-cs"/>
              </a:rPr>
            </a:br>
            <a:endParaRPr lang="en-US" sz="3200" kern="1200" dirty="0">
              <a:solidFill>
                <a:srgbClr val="FFFFFF"/>
              </a:solidFill>
              <a:latin typeface="+mj-lt"/>
              <a:ea typeface="+mj-ea"/>
              <a:cs typeface="+mj-cs"/>
            </a:endParaRPr>
          </a:p>
        </p:txBody>
      </p:sp>
      <p:pic>
        <p:nvPicPr>
          <p:cNvPr id="2050" name="Picture 2" descr="Cost of prescriptions">
            <a:extLst>
              <a:ext uri="{FF2B5EF4-FFF2-40B4-BE49-F238E27FC236}">
                <a16:creationId xmlns:a16="http://schemas.microsoft.com/office/drawing/2014/main" id="{3A180024-17E9-EDDE-39CC-6E3E097E93B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868976"/>
            <a:ext cx="6780700" cy="51363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D0969AE-69D7-3464-EAB9-697109B64789}"/>
              </a:ext>
            </a:extLst>
          </p:cNvPr>
          <p:cNvSpPr txBox="1"/>
          <p:nvPr/>
        </p:nvSpPr>
        <p:spPr>
          <a:xfrm>
            <a:off x="5467350" y="6296025"/>
            <a:ext cx="5057775" cy="371475"/>
          </a:xfrm>
          <a:prstGeom prst="rect">
            <a:avLst/>
          </a:prstGeom>
          <a:noFill/>
          <a:ln>
            <a:noFill/>
          </a:ln>
        </p:spPr>
        <p:txBody>
          <a:bodyPr wrap="square" rtlCol="0">
            <a:spAutoFit/>
          </a:bodyPr>
          <a:lstStyle/>
          <a:p>
            <a:r>
              <a:rPr lang="en-US" b="0" i="0" dirty="0">
                <a:solidFill>
                  <a:srgbClr val="000000"/>
                </a:solidFill>
                <a:effectLst/>
                <a:latin typeface="Arial" panose="020B0604020202020204" pitchFamily="34" charset="0"/>
                <a:cs typeface="Arial" panose="020B0604020202020204" pitchFamily="34" charset="0"/>
              </a:rPr>
              <a:t>(Triggle, 2018</a:t>
            </a:r>
            <a:r>
              <a:rPr lang="en-US" b="0" i="0" dirty="0">
                <a:solidFill>
                  <a:srgbClr val="000000"/>
                </a:solidFill>
                <a:effectLst/>
                <a:latin typeface="Calibri" panose="020F0502020204030204" pitchFamily="34" charset="0"/>
              </a:rPr>
              <a:t>)</a:t>
            </a:r>
            <a:endParaRPr lang="en-GB" dirty="0"/>
          </a:p>
        </p:txBody>
      </p:sp>
    </p:spTree>
    <p:extLst>
      <p:ext uri="{BB962C8B-B14F-4D97-AF65-F5344CB8AC3E}">
        <p14:creationId xmlns:p14="http://schemas.microsoft.com/office/powerpoint/2010/main" val="323146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75F67F-49EE-A50C-92D4-53D1B0E3ADB4}"/>
              </a:ext>
            </a:extLst>
          </p:cNvPr>
          <p:cNvSpPr>
            <a:spLocks noGrp="1"/>
          </p:cNvSpPr>
          <p:nvPr>
            <p:ph type="title"/>
          </p:nvPr>
        </p:nvSpPr>
        <p:spPr>
          <a:xfrm>
            <a:off x="1028700" y="1967266"/>
            <a:ext cx="2628900" cy="2442809"/>
          </a:xfrm>
          <a:noFill/>
        </p:spPr>
        <p:txBody>
          <a:bodyPr vert="horz" lIns="91440" tIns="45720" rIns="91440" bIns="45720" rtlCol="0" anchor="ctr">
            <a:normAutofit/>
          </a:bodyPr>
          <a:lstStyle/>
          <a:p>
            <a:pPr algn="ctr"/>
            <a:r>
              <a:rPr lang="en-US" sz="3200" b="1" i="0" kern="1200" dirty="0">
                <a:solidFill>
                  <a:srgbClr val="FFFFFF"/>
                </a:solidFill>
                <a:effectLst/>
                <a:latin typeface="Arial" panose="020B0604020202020204" pitchFamily="34" charset="0"/>
                <a:cs typeface="Arial" panose="020B0604020202020204" pitchFamily="34" charset="0"/>
              </a:rPr>
              <a:t>Bed numbers have been cut</a:t>
            </a:r>
            <a:br>
              <a:rPr lang="en-US" sz="3300" b="1" i="0" kern="1200" dirty="0">
                <a:solidFill>
                  <a:srgbClr val="FFFFFF"/>
                </a:solidFill>
                <a:effectLst/>
                <a:latin typeface="+mj-lt"/>
                <a:ea typeface="+mj-ea"/>
                <a:cs typeface="+mj-cs"/>
              </a:rPr>
            </a:br>
            <a:endParaRPr lang="en-US" sz="3300" kern="1200" dirty="0">
              <a:solidFill>
                <a:srgbClr val="FFFFFF"/>
              </a:solidFill>
              <a:latin typeface="+mj-lt"/>
              <a:ea typeface="+mj-ea"/>
              <a:cs typeface="+mj-cs"/>
            </a:endParaRPr>
          </a:p>
        </p:txBody>
      </p:sp>
      <p:pic>
        <p:nvPicPr>
          <p:cNvPr id="4" name="Content Placeholder 3" descr="Hospital beds chart">
            <a:extLst>
              <a:ext uri="{FF2B5EF4-FFF2-40B4-BE49-F238E27FC236}">
                <a16:creationId xmlns:a16="http://schemas.microsoft.com/office/drawing/2014/main" id="{A02901E1-E07E-9410-FF2B-8A83A33560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656224"/>
            <a:ext cx="6780700" cy="5543222"/>
          </a:xfrm>
          <a:prstGeom prst="rect">
            <a:avLst/>
          </a:prstGeom>
          <a:noFill/>
        </p:spPr>
      </p:pic>
      <p:sp>
        <p:nvSpPr>
          <p:cNvPr id="5" name="TextBox 4">
            <a:extLst>
              <a:ext uri="{FF2B5EF4-FFF2-40B4-BE49-F238E27FC236}">
                <a16:creationId xmlns:a16="http://schemas.microsoft.com/office/drawing/2014/main" id="{08E0E40B-DFCC-4EF5-E6C8-D6B8E458D643}"/>
              </a:ext>
            </a:extLst>
          </p:cNvPr>
          <p:cNvSpPr txBox="1"/>
          <p:nvPr/>
        </p:nvSpPr>
        <p:spPr>
          <a:xfrm>
            <a:off x="4888852" y="6211669"/>
            <a:ext cx="4714875" cy="646331"/>
          </a:xfrm>
          <a:prstGeom prst="rect">
            <a:avLst/>
          </a:prstGeom>
          <a:noFill/>
          <a:ln>
            <a:noFill/>
          </a:ln>
        </p:spPr>
        <p:txBody>
          <a:bodyPr wrap="square" rtlCol="0">
            <a:spAutoFit/>
          </a:bodyPr>
          <a:lstStyle/>
          <a:p>
            <a:r>
              <a:rPr lang="en-US" b="0" i="0" dirty="0">
                <a:solidFill>
                  <a:srgbClr val="000000"/>
                </a:solidFill>
                <a:effectLst/>
                <a:latin typeface="Arial" panose="020B0604020202020204" pitchFamily="34" charset="0"/>
                <a:cs typeface="Arial" panose="020B0604020202020204" pitchFamily="34" charset="0"/>
              </a:rPr>
              <a:t>(Triggle, 2018</a:t>
            </a:r>
            <a:r>
              <a:rPr lang="en-US" b="0" i="0" dirty="0">
                <a:solidFill>
                  <a:srgbClr val="000000"/>
                </a:solidFill>
                <a:effectLst/>
                <a:latin typeface="Calibri" panose="020F0502020204030204" pitchFamily="34" charset="0"/>
              </a:rPr>
              <a:t>)</a:t>
            </a:r>
            <a:endParaRPr lang="en-GB" dirty="0"/>
          </a:p>
          <a:p>
            <a:endParaRPr lang="en-GB" dirty="0"/>
          </a:p>
        </p:txBody>
      </p:sp>
    </p:spTree>
    <p:extLst>
      <p:ext uri="{BB962C8B-B14F-4D97-AF65-F5344CB8AC3E}">
        <p14:creationId xmlns:p14="http://schemas.microsoft.com/office/powerpoint/2010/main" val="428990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01FA73-E7E5-3EB5-7282-06CA4A2F296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fontAlgn="base"/>
            <a:r>
              <a:rPr lang="en-US" sz="3300" b="1" i="0" kern="1200" dirty="0">
                <a:solidFill>
                  <a:srgbClr val="FFFFFF"/>
                </a:solidFill>
                <a:effectLst/>
                <a:latin typeface="Arial" panose="020B0604020202020204" pitchFamily="34" charset="0"/>
                <a:cs typeface="Arial" panose="020B0604020202020204" pitchFamily="34" charset="0"/>
              </a:rPr>
              <a:t>Vaccination has saved lives</a:t>
            </a:r>
            <a:br>
              <a:rPr lang="en-US" sz="3300" b="1" i="0" kern="1200" dirty="0">
                <a:solidFill>
                  <a:srgbClr val="FFFFFF"/>
                </a:solidFill>
                <a:effectLst/>
                <a:latin typeface="+mj-lt"/>
                <a:ea typeface="+mj-ea"/>
                <a:cs typeface="+mj-cs"/>
              </a:rPr>
            </a:br>
            <a:br>
              <a:rPr lang="en-US" sz="3300" kern="1200" dirty="0">
                <a:solidFill>
                  <a:srgbClr val="FFFFFF"/>
                </a:solidFill>
                <a:latin typeface="+mj-lt"/>
                <a:ea typeface="+mj-ea"/>
                <a:cs typeface="+mj-cs"/>
              </a:rPr>
            </a:br>
            <a:endParaRPr lang="en-US" sz="3300" kern="1200" dirty="0">
              <a:solidFill>
                <a:srgbClr val="FFFFFF"/>
              </a:solidFill>
              <a:latin typeface="+mj-lt"/>
              <a:ea typeface="+mj-ea"/>
              <a:cs typeface="+mj-cs"/>
            </a:endParaRPr>
          </a:p>
        </p:txBody>
      </p:sp>
      <p:pic>
        <p:nvPicPr>
          <p:cNvPr id="3074" name="Picture 2" descr="Chart showing polio cases">
            <a:extLst>
              <a:ext uri="{FF2B5EF4-FFF2-40B4-BE49-F238E27FC236}">
                <a16:creationId xmlns:a16="http://schemas.microsoft.com/office/drawing/2014/main" id="{365F8082-7B26-01DD-0462-20CAB5E25D6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83936" y="643466"/>
            <a:ext cx="5367459"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0082C8-BD0F-2810-E52F-FF9566A5A823}"/>
              </a:ext>
            </a:extLst>
          </p:cNvPr>
          <p:cNvSpPr txBox="1"/>
          <p:nvPr/>
        </p:nvSpPr>
        <p:spPr>
          <a:xfrm>
            <a:off x="5483936" y="6211669"/>
            <a:ext cx="6248400" cy="646331"/>
          </a:xfrm>
          <a:prstGeom prst="rect">
            <a:avLst/>
          </a:prstGeom>
          <a:noFill/>
        </p:spPr>
        <p:txBody>
          <a:bodyPr wrap="square" rtlCol="0">
            <a:spAutoFit/>
          </a:bodyPr>
          <a:lstStyle/>
          <a:p>
            <a:r>
              <a:rPr lang="en-US" b="0" i="0" dirty="0">
                <a:solidFill>
                  <a:srgbClr val="000000"/>
                </a:solidFill>
                <a:effectLst/>
                <a:latin typeface="Arial" panose="020B0604020202020204" pitchFamily="34" charset="0"/>
                <a:cs typeface="Arial" panose="020B0604020202020204" pitchFamily="34" charset="0"/>
              </a:rPr>
              <a:t>(Triggle, 2018)</a:t>
            </a:r>
            <a:endParaRPr lang="en-GB"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2D8BD1DC-DB0F-E345-60C2-B604DCBFA4C0}"/>
              </a:ext>
            </a:extLst>
          </p:cNvPr>
          <p:cNvSpPr txBox="1"/>
          <p:nvPr/>
        </p:nvSpPr>
        <p:spPr>
          <a:xfrm>
            <a:off x="717422" y="5346441"/>
            <a:ext cx="3285411" cy="369332"/>
          </a:xfrm>
          <a:prstGeom prst="rect">
            <a:avLst/>
          </a:prstGeom>
          <a:noFill/>
        </p:spPr>
        <p:txBody>
          <a:bodyPr wrap="square" rtlCol="0">
            <a:spAutoFit/>
          </a:bodyPr>
          <a:lstStyle/>
          <a:p>
            <a:r>
              <a:rPr lang="en-US" b="0" i="0" dirty="0">
                <a:solidFill>
                  <a:srgbClr val="000000"/>
                </a:solidFill>
                <a:effectLst/>
                <a:latin typeface="Calibri" panose="020F0502020204030204" pitchFamily="34" charset="0"/>
              </a:rPr>
              <a:t>(Publication reference, 2023)</a:t>
            </a:r>
            <a:endParaRPr lang="en-GB" dirty="0"/>
          </a:p>
        </p:txBody>
      </p:sp>
    </p:spTree>
    <p:extLst>
      <p:ext uri="{BB962C8B-B14F-4D97-AF65-F5344CB8AC3E}">
        <p14:creationId xmlns:p14="http://schemas.microsoft.com/office/powerpoint/2010/main" val="28632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75260-1846-CD40-1C30-6CCABA9967F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Arial" panose="020B0604020202020204" pitchFamily="34" charset="0"/>
                <a:cs typeface="Arial" panose="020B0604020202020204" pitchFamily="34" charset="0"/>
              </a:rPr>
              <a:t>Infant mortality</a:t>
            </a:r>
          </a:p>
        </p:txBody>
      </p:sp>
      <p:pic>
        <p:nvPicPr>
          <p:cNvPr id="1026" name="Picture 2" descr="Chart showing infant mortality">
            <a:extLst>
              <a:ext uri="{FF2B5EF4-FFF2-40B4-BE49-F238E27FC236}">
                <a16:creationId xmlns:a16="http://schemas.microsoft.com/office/drawing/2014/main" id="{AD8D20FC-10BD-9765-C6B9-9C275BF78F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88800" y="643466"/>
            <a:ext cx="5157732"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0D80D1-AAC2-89FB-40B4-864B4904049B}"/>
              </a:ext>
            </a:extLst>
          </p:cNvPr>
          <p:cNvSpPr txBox="1"/>
          <p:nvPr/>
        </p:nvSpPr>
        <p:spPr>
          <a:xfrm>
            <a:off x="5857875" y="6212205"/>
            <a:ext cx="5029200" cy="646331"/>
          </a:xfrm>
          <a:prstGeom prst="rect">
            <a:avLst/>
          </a:prstGeom>
          <a:noFill/>
          <a:ln>
            <a:noFill/>
          </a:ln>
        </p:spPr>
        <p:txBody>
          <a:bodyPr wrap="square" rtlCol="0">
            <a:spAutoFit/>
          </a:bodyPr>
          <a:lstStyle/>
          <a:p>
            <a:r>
              <a:rPr lang="en-US" b="0" i="0" dirty="0">
                <a:solidFill>
                  <a:srgbClr val="000000"/>
                </a:solidFill>
                <a:effectLst/>
                <a:latin typeface="Calibri" panose="020F0502020204030204" pitchFamily="34" charset="0"/>
              </a:rPr>
              <a:t>‌(</a:t>
            </a:r>
            <a:r>
              <a:rPr lang="en-US" b="0" i="0" dirty="0" err="1">
                <a:solidFill>
                  <a:srgbClr val="000000"/>
                </a:solidFill>
                <a:effectLst/>
                <a:latin typeface="Calibri" panose="020F0502020204030204" pitchFamily="34" charset="0"/>
              </a:rPr>
              <a:t>Triggle</a:t>
            </a:r>
            <a:r>
              <a:rPr lang="en-US" b="0" i="0" dirty="0">
                <a:solidFill>
                  <a:srgbClr val="000000"/>
                </a:solidFill>
                <a:effectLst/>
                <a:latin typeface="Calibri" panose="020F0502020204030204" pitchFamily="34" charset="0"/>
              </a:rPr>
              <a:t>, 2018)</a:t>
            </a:r>
            <a:endParaRPr lang="en-GB" dirty="0"/>
          </a:p>
          <a:p>
            <a:endParaRPr lang="en-GB" dirty="0"/>
          </a:p>
        </p:txBody>
      </p:sp>
    </p:spTree>
    <p:extLst>
      <p:ext uri="{BB962C8B-B14F-4D97-AF65-F5344CB8AC3E}">
        <p14:creationId xmlns:p14="http://schemas.microsoft.com/office/powerpoint/2010/main" val="618080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4CDE9-E7EB-EA26-4243-93C6AE3FE774}"/>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Conclusion:</a:t>
            </a:r>
          </a:p>
        </p:txBody>
      </p:sp>
      <p:pic>
        <p:nvPicPr>
          <p:cNvPr id="7" name="Graphic 6" descr="Doctor">
            <a:extLst>
              <a:ext uri="{FF2B5EF4-FFF2-40B4-BE49-F238E27FC236}">
                <a16:creationId xmlns:a16="http://schemas.microsoft.com/office/drawing/2014/main" id="{889C0280-07EF-24CA-9EE1-32FC70FB48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1DBC91D8-334C-630E-0D56-2132109D3DFF}"/>
              </a:ext>
            </a:extLst>
          </p:cNvPr>
          <p:cNvSpPr>
            <a:spLocks noGrp="1"/>
          </p:cNvSpPr>
          <p:nvPr>
            <p:ph idx="1"/>
          </p:nvPr>
        </p:nvSpPr>
        <p:spPr>
          <a:xfrm>
            <a:off x="6260760" y="2390775"/>
            <a:ext cx="4695927" cy="2600325"/>
          </a:xfrm>
        </p:spPr>
        <p:txBody>
          <a:bodyPr anchor="ctr">
            <a:normAutofit fontScale="92500" lnSpcReduction="20000"/>
          </a:bodyPr>
          <a:lstStyle/>
          <a:p>
            <a:pPr marL="0" indent="0">
              <a:lnSpc>
                <a:spcPct val="107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The UK's healthcare system, the NHS, is currently confronted with unparalleled barriers that encompass advancements in medical technology, shifts in the workforce, and financial limitations. The way the NHS addresses these challenges will undoubtedly influence the trajectory of the country's healthcare system for the forthcoming decade and beyond.</a:t>
            </a:r>
          </a:p>
          <a:p>
            <a:pPr marL="0" indent="0">
              <a:lnSpc>
                <a:spcPct val="107000"/>
              </a:lnSpc>
              <a:spcAft>
                <a:spcPts val="800"/>
              </a:spcAft>
              <a:buNone/>
            </a:pPr>
            <a:r>
              <a:rPr lang="en-US" sz="1800" b="1" i="0" dirty="0">
                <a:solidFill>
                  <a:srgbClr val="000000"/>
                </a:solidFill>
                <a:effectLst/>
                <a:latin typeface="Arial" panose="020B0604020202020204" pitchFamily="34" charset="0"/>
                <a:cs typeface="Arial" panose="020B0604020202020204" pitchFamily="34" charset="0"/>
              </a:rPr>
              <a:t>(Triggle, 2012).</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6864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119D3-8641-A15E-9061-658CEA7E462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986041D-494F-582B-B450-8EE08B6171A8}"/>
              </a:ext>
            </a:extLst>
          </p:cNvPr>
          <p:cNvSpPr>
            <a:spLocks noGrp="1"/>
          </p:cNvSpPr>
          <p:nvPr>
            <p:ph idx="1"/>
          </p:nvPr>
        </p:nvSpPr>
        <p:spPr>
          <a:xfrm>
            <a:off x="634482" y="1278294"/>
            <a:ext cx="10635342" cy="4899187"/>
          </a:xfrm>
        </p:spPr>
        <p:txBody>
          <a:bodyPr>
            <a:normAutofit fontScale="62500" lnSpcReduction="20000"/>
          </a:bodyPr>
          <a:lstStyle/>
          <a:p>
            <a:pPr algn="l"/>
            <a:r>
              <a:rPr lang="en-US" b="0" i="0" dirty="0">
                <a:solidFill>
                  <a:srgbClr val="000000"/>
                </a:solidFill>
                <a:effectLst/>
                <a:latin typeface="Calibri" panose="020F0502020204030204" pitchFamily="34" charset="0"/>
              </a:rPr>
              <a:t>Alderwick, H., Gardner, T., Thorlby, R. and Dixon, J. (2019). Proposed changes to NHS legislation. </a:t>
            </a:r>
            <a:r>
              <a:rPr lang="en-US" b="0" i="1" dirty="0">
                <a:solidFill>
                  <a:srgbClr val="000000"/>
                </a:solidFill>
                <a:effectLst/>
                <a:latin typeface="Calibri" panose="020F0502020204030204" pitchFamily="34" charset="0"/>
              </a:rPr>
              <a:t>BMJ</a:t>
            </a:r>
            <a:r>
              <a:rPr lang="en-US" b="0" i="0" dirty="0">
                <a:solidFill>
                  <a:srgbClr val="000000"/>
                </a:solidFill>
                <a:effectLst/>
                <a:latin typeface="Calibri" panose="020F0502020204030204" pitchFamily="34" charset="0"/>
              </a:rPr>
              <a:t>, p.l1670. doi:https://doi.org/10.1136/bmj.l1670. [ Accessed 28 Feb. 2024]</a:t>
            </a:r>
          </a:p>
          <a:p>
            <a:pPr algn="l"/>
            <a:r>
              <a:rPr lang="en-US" b="0" i="0" dirty="0">
                <a:solidFill>
                  <a:srgbClr val="000000"/>
                </a:solidFill>
                <a:effectLst/>
                <a:latin typeface="Calibri" panose="020F0502020204030204" pitchFamily="34" charset="0"/>
              </a:rPr>
              <a:t>Brain, J. (2021). </a:t>
            </a:r>
            <a:r>
              <a:rPr lang="en-US" b="0" i="1" dirty="0">
                <a:solidFill>
                  <a:srgbClr val="000000"/>
                </a:solidFill>
                <a:effectLst/>
                <a:latin typeface="Calibri" panose="020F0502020204030204" pitchFamily="34" charset="0"/>
              </a:rPr>
              <a:t>The Birth of the NHS</a:t>
            </a:r>
            <a:r>
              <a:rPr lang="en-US" b="0" i="0" dirty="0">
                <a:solidFill>
                  <a:srgbClr val="000000"/>
                </a:solidFill>
                <a:effectLst/>
                <a:latin typeface="Calibri" panose="020F0502020204030204" pitchFamily="34" charset="0"/>
              </a:rPr>
              <a:t>. [online] Historic UK. Available at: </a:t>
            </a:r>
            <a:r>
              <a:rPr lang="en-US" b="0" i="0" dirty="0">
                <a:solidFill>
                  <a:srgbClr val="000000"/>
                </a:solidFill>
                <a:effectLst/>
                <a:latin typeface="Calibri" panose="020F0502020204030204" pitchFamily="34" charset="0"/>
                <a:hlinkClick r:id="rId2"/>
              </a:rPr>
              <a:t>https://www.historic-uk.com/HistoryUK/HistoryofBritain/Birth-of-the-NHS/</a:t>
            </a:r>
            <a:r>
              <a:rPr lang="en-US" b="0" i="0" dirty="0">
                <a:solidFill>
                  <a:srgbClr val="000000"/>
                </a:solidFill>
                <a:effectLst/>
                <a:latin typeface="Calibri" panose="020F0502020204030204" pitchFamily="34" charset="0"/>
              </a:rPr>
              <a:t>. [Accessed 29 Feb. 2024]</a:t>
            </a:r>
          </a:p>
          <a:p>
            <a:pPr algn="l"/>
            <a:r>
              <a:rPr lang="en-US" b="0" i="0" dirty="0">
                <a:solidFill>
                  <a:srgbClr val="000000"/>
                </a:solidFill>
                <a:effectLst/>
                <a:latin typeface="Calibri" panose="020F0502020204030204" pitchFamily="34" charset="0"/>
              </a:rPr>
              <a:t>The One Planet Centre. (2019). </a:t>
            </a:r>
            <a:r>
              <a:rPr lang="en-US" b="0" i="1" dirty="0">
                <a:solidFill>
                  <a:srgbClr val="000000"/>
                </a:solidFill>
                <a:effectLst/>
                <a:latin typeface="Calibri" panose="020F0502020204030204" pitchFamily="34" charset="0"/>
              </a:rPr>
              <a:t>University of Wales Trinity Saint David launches ‘One Planet’ Governance Post-graduate Certificate</a:t>
            </a:r>
            <a:r>
              <a:rPr lang="en-US" b="0" i="0" dirty="0">
                <a:solidFill>
                  <a:srgbClr val="000000"/>
                </a:solidFill>
                <a:effectLst/>
                <a:latin typeface="Calibri" panose="020F0502020204030204" pitchFamily="34" charset="0"/>
              </a:rPr>
              <a:t>. [online] Available at: </a:t>
            </a:r>
            <a:r>
              <a:rPr lang="en-US" b="0" i="0" dirty="0">
                <a:solidFill>
                  <a:srgbClr val="000000"/>
                </a:solidFill>
                <a:effectLst/>
                <a:latin typeface="Calibri" panose="020F0502020204030204" pitchFamily="34" charset="0"/>
                <a:hlinkClick r:id="rId3"/>
              </a:rPr>
              <a:t>https://theoneplanetlife.com/university-of-wales-trinity-saint-david-launches-one-planet-governance-post-graduate-certificate</a:t>
            </a:r>
            <a:r>
              <a:rPr lang="en-US" b="0" i="0" dirty="0">
                <a:solidFill>
                  <a:srgbClr val="000000"/>
                </a:solidFill>
                <a:effectLst/>
                <a:latin typeface="Calibri" panose="020F0502020204030204" pitchFamily="34" charset="0"/>
              </a:rPr>
              <a:t> / [Accessed 22 Feb. 2024]. </a:t>
            </a:r>
          </a:p>
          <a:p>
            <a:pPr algn="l"/>
            <a:r>
              <a:rPr lang="en-US" b="0" i="0" dirty="0">
                <a:solidFill>
                  <a:srgbClr val="000000"/>
                </a:solidFill>
                <a:effectLst/>
                <a:latin typeface="Calibri" panose="020F0502020204030204" pitchFamily="34" charset="0"/>
              </a:rPr>
              <a:t>‌Triggle, N. (2018). The history of the NHS in charts. </a:t>
            </a:r>
            <a:r>
              <a:rPr lang="en-US" b="0" i="1" dirty="0">
                <a:solidFill>
                  <a:srgbClr val="000000"/>
                </a:solidFill>
                <a:effectLst/>
                <a:latin typeface="Calibri" panose="020F0502020204030204" pitchFamily="34" charset="0"/>
              </a:rPr>
              <a:t>BBC News</a:t>
            </a:r>
            <a:r>
              <a:rPr lang="en-US" b="0" i="0" dirty="0">
                <a:solidFill>
                  <a:srgbClr val="000000"/>
                </a:solidFill>
                <a:effectLst/>
                <a:latin typeface="Calibri" panose="020F0502020204030204" pitchFamily="34" charset="0"/>
              </a:rPr>
              <a:t>. [online] 24 Jun. Available at: </a:t>
            </a:r>
            <a:r>
              <a:rPr lang="en-US" b="0" i="0" dirty="0">
                <a:solidFill>
                  <a:srgbClr val="000000"/>
                </a:solidFill>
                <a:effectLst/>
                <a:latin typeface="Calibri" panose="020F0502020204030204" pitchFamily="34" charset="0"/>
                <a:hlinkClick r:id="rId4"/>
              </a:rPr>
              <a:t>https://www.bbc.co.uk/news/health-44560590</a:t>
            </a:r>
            <a:r>
              <a:rPr lang="en-US" b="0" i="0" dirty="0">
                <a:solidFill>
                  <a:srgbClr val="000000"/>
                </a:solidFill>
                <a:effectLst/>
                <a:latin typeface="Calibri" panose="020F0502020204030204" pitchFamily="34" charset="0"/>
              </a:rPr>
              <a:t>. [Accessed 22 Feb. 2024]</a:t>
            </a:r>
          </a:p>
          <a:p>
            <a:pPr algn="l"/>
            <a:r>
              <a:rPr lang="en-US" b="0" i="0" dirty="0">
                <a:solidFill>
                  <a:srgbClr val="000000"/>
                </a:solidFill>
                <a:effectLst/>
                <a:latin typeface="Calibri" panose="020F0502020204030204" pitchFamily="34" charset="0"/>
              </a:rPr>
              <a:t>Triggle, N. (2012). Changing NHS: The challenges ahead. </a:t>
            </a:r>
            <a:r>
              <a:rPr lang="en-US" b="0" i="1" dirty="0">
                <a:solidFill>
                  <a:srgbClr val="000000"/>
                </a:solidFill>
                <a:effectLst/>
                <a:latin typeface="Calibri" panose="020F0502020204030204" pitchFamily="34" charset="0"/>
              </a:rPr>
              <a:t>BBC News</a:t>
            </a:r>
            <a:r>
              <a:rPr lang="en-US" b="0" i="0" dirty="0">
                <a:solidFill>
                  <a:srgbClr val="000000"/>
                </a:solidFill>
                <a:effectLst/>
                <a:latin typeface="Calibri" panose="020F0502020204030204" pitchFamily="34" charset="0"/>
              </a:rPr>
              <a:t>. [online] 26 Sep. Available at: </a:t>
            </a:r>
            <a:r>
              <a:rPr lang="en-US" b="0" i="0" dirty="0">
                <a:solidFill>
                  <a:srgbClr val="000000"/>
                </a:solidFill>
                <a:effectLst/>
                <a:latin typeface="Calibri" panose="020F0502020204030204" pitchFamily="34" charset="0"/>
                <a:hlinkClick r:id="rId5"/>
              </a:rPr>
              <a:t>https://www.bbc.co.uk/news/health-19721977</a:t>
            </a:r>
            <a:r>
              <a:rPr lang="en-US" b="0" i="0" dirty="0">
                <a:solidFill>
                  <a:srgbClr val="000000"/>
                </a:solidFill>
                <a:effectLst/>
                <a:latin typeface="Calibri" panose="020F0502020204030204" pitchFamily="34" charset="0"/>
              </a:rPr>
              <a:t>. [Accessed 25 Feb. 2024]</a:t>
            </a:r>
          </a:p>
          <a:p>
            <a:pPr algn="l"/>
            <a:r>
              <a:rPr lang="en-US" b="0" i="0" dirty="0">
                <a:solidFill>
                  <a:srgbClr val="000000"/>
                </a:solidFill>
                <a:effectLst/>
                <a:latin typeface="Calibri" panose="020F0502020204030204" pitchFamily="34" charset="0"/>
              </a:rPr>
              <a:t>Publication reference: PR00339 Classification: Official Shaping the future delivery of NHS vaccination services. (2023). Available at: </a:t>
            </a:r>
            <a:r>
              <a:rPr lang="en-US" b="0" i="0" dirty="0">
                <a:solidFill>
                  <a:srgbClr val="000000"/>
                </a:solidFill>
                <a:effectLst/>
                <a:latin typeface="Calibri" panose="020F0502020204030204" pitchFamily="34" charset="0"/>
                <a:hlinkClick r:id="rId6"/>
              </a:rPr>
              <a:t>https://www.england.nhs.uk/wp-content/uploads/2023/12/PRN00339-nhs-vaccination-strategy.pdf</a:t>
            </a:r>
            <a:r>
              <a:rPr lang="en-US" b="0" i="0" dirty="0">
                <a:solidFill>
                  <a:srgbClr val="000000"/>
                </a:solidFill>
                <a:effectLst/>
                <a:latin typeface="Calibri" panose="020F0502020204030204" pitchFamily="34" charset="0"/>
              </a:rPr>
              <a:t>.  [Accessed: 11 March 2024]</a:t>
            </a:r>
          </a:p>
          <a:p>
            <a:pPr marL="0" indent="0" algn="l">
              <a:buNone/>
            </a:pPr>
            <a:r>
              <a:rPr lang="en-US" b="0" i="0" dirty="0">
                <a:solidFill>
                  <a:srgbClr val="000000"/>
                </a:solidFill>
                <a:effectLst/>
                <a:latin typeface="Calibri" panose="020F0502020204030204" pitchFamily="34" charset="0"/>
              </a:rPr>
              <a:t>‌</a:t>
            </a:r>
          </a:p>
          <a:p>
            <a:pPr algn="l"/>
            <a:endParaRPr lang="en-US" b="0" i="0" dirty="0">
              <a:effectLst/>
              <a:latin typeface="Calibri" panose="020F0502020204030204" pitchFamily="34" charset="0"/>
            </a:endParaRPr>
          </a:p>
          <a:p>
            <a:pPr algn="l"/>
            <a:endParaRPr lang="en-US" b="0" i="0" dirty="0">
              <a:effectLst/>
              <a:latin typeface="Calibri" panose="020F0502020204030204" pitchFamily="34" charset="0"/>
            </a:endParaRPr>
          </a:p>
          <a:p>
            <a:pPr marL="0" indent="0" algn="l">
              <a:buNone/>
            </a:pPr>
            <a:r>
              <a:rPr lang="en-US" b="0" i="0" dirty="0">
                <a:effectLst/>
                <a:latin typeface="Calibri" panose="020F0502020204030204" pitchFamily="34" charset="0"/>
              </a:rPr>
              <a:t>‌</a:t>
            </a:r>
          </a:p>
          <a:p>
            <a:pPr algn="l"/>
            <a:endParaRPr lang="en-US"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45628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Content Placeholder 5" descr="A close-up of a thank you note&#10;&#10;Description automatically generated">
            <a:extLst>
              <a:ext uri="{FF2B5EF4-FFF2-40B4-BE49-F238E27FC236}">
                <a16:creationId xmlns:a16="http://schemas.microsoft.com/office/drawing/2014/main" id="{57FF18B8-886E-5FFC-984D-E0FD71D8A96D}"/>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084"/>
          <a:stretch/>
        </p:blipFill>
        <p:spPr>
          <a:xfrm>
            <a:off x="20" y="1282"/>
            <a:ext cx="12191980" cy="6856718"/>
          </a:xfrm>
          <a:prstGeom prst="rect">
            <a:avLst/>
          </a:prstGeom>
        </p:spPr>
      </p:pic>
    </p:spTree>
    <p:extLst>
      <p:ext uri="{BB962C8B-B14F-4D97-AF65-F5344CB8AC3E}">
        <p14:creationId xmlns:p14="http://schemas.microsoft.com/office/powerpoint/2010/main" val="3496265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6375</TotalTime>
  <Words>523</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PowerPoint Presentation</vt:lpstr>
      <vt:lpstr>Overview:</vt:lpstr>
      <vt:lpstr>Introduction:</vt:lpstr>
      <vt:lpstr>More staff are employed</vt:lpstr>
      <vt:lpstr>Prescription charges </vt:lpstr>
      <vt:lpstr>Bed numbers have been cut </vt:lpstr>
      <vt:lpstr>Vaccination has saved lives  </vt:lpstr>
      <vt:lpstr>Infant mortality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SAROLTA</dc:creator>
  <cp:lastModifiedBy>SAROLTA</cp:lastModifiedBy>
  <cp:revision>28</cp:revision>
  <dcterms:created xsi:type="dcterms:W3CDTF">2024-02-22T17:54:26Z</dcterms:created>
  <dcterms:modified xsi:type="dcterms:W3CDTF">2024-03-12T13:34:03Z</dcterms:modified>
</cp:coreProperties>
</file>