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76" r:id="rId3"/>
    <p:sldId id="257" r:id="rId4"/>
    <p:sldId id="277" r:id="rId5"/>
    <p:sldId id="278" r:id="rId6"/>
    <p:sldId id="258" r:id="rId7"/>
    <p:sldId id="259" r:id="rId8"/>
    <p:sldId id="279" r:id="rId9"/>
    <p:sldId id="260" r:id="rId10"/>
    <p:sldId id="261" r:id="rId11"/>
    <p:sldId id="262" r:id="rId12"/>
    <p:sldId id="263" r:id="rId13"/>
    <p:sldId id="264" r:id="rId14"/>
    <p:sldId id="265" r:id="rId15"/>
    <p:sldId id="281" r:id="rId16"/>
    <p:sldId id="266" r:id="rId17"/>
    <p:sldId id="280" r:id="rId18"/>
    <p:sldId id="267" r:id="rId19"/>
    <p:sldId id="271" r:id="rId20"/>
    <p:sldId id="268" r:id="rId21"/>
    <p:sldId id="269" r:id="rId22"/>
    <p:sldId id="270" r:id="rId23"/>
    <p:sldId id="272" r:id="rId24"/>
    <p:sldId id="27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96"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D3ECA6-98EB-4C67-8C72-8AB510157EC9}" type="datetimeFigureOut">
              <a:rPr lang="en-US"/>
              <a:t>3/8/2017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7DB744-A452-4EEE-AB44-86BA90B36784}" type="slidenum">
              <a:rPr lang="en-US"/>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17DB744-A452-4EEE-AB44-86BA90B36784}" type="slidenum">
              <a:rPr lang="en-US"/>
              <a:t>15</a:t>
            </a:fld>
            <a:endParaRPr lang="en-US"/>
          </a:p>
        </p:txBody>
      </p:sp>
    </p:spTree>
    <p:extLst>
      <p:ext uri="{BB962C8B-B14F-4D97-AF65-F5344CB8AC3E}">
        <p14:creationId xmlns:p14="http://schemas.microsoft.com/office/powerpoint/2010/main" val="12190082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17DB744-A452-4EEE-AB44-86BA90B36784}" type="slidenum">
              <a:rPr lang="en-US"/>
              <a:t>17</a:t>
            </a:fld>
            <a:endParaRPr lang="en-US"/>
          </a:p>
        </p:txBody>
      </p:sp>
    </p:spTree>
    <p:extLst>
      <p:ext uri="{BB962C8B-B14F-4D97-AF65-F5344CB8AC3E}">
        <p14:creationId xmlns:p14="http://schemas.microsoft.com/office/powerpoint/2010/main" val="28855506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B7DC4DE-E068-4112-B828-AFD82AAA8D98}" type="datetimeFigureOut">
              <a:rPr lang="en-GB" smtClean="0"/>
              <a:t>08/03/2017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B617DF-F9D9-4AC9-90F1-647216AFF686}" type="slidenum">
              <a:rPr lang="en-GB" smtClean="0"/>
              <a:t>‹#›</a:t>
            </a:fld>
            <a:endParaRPr lang="en-GB"/>
          </a:p>
        </p:txBody>
      </p:sp>
    </p:spTree>
    <p:extLst>
      <p:ext uri="{BB962C8B-B14F-4D97-AF65-F5344CB8AC3E}">
        <p14:creationId xmlns:p14="http://schemas.microsoft.com/office/powerpoint/2010/main" val="15690086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AB7DC4DE-E068-4112-B828-AFD82AAA8D98}" type="datetimeFigureOut">
              <a:rPr lang="en-GB" smtClean="0"/>
              <a:t>08/03/2017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B617DF-F9D9-4AC9-90F1-647216AFF686}" type="slidenum">
              <a:rPr lang="en-GB" smtClean="0"/>
              <a:t>‹#›</a:t>
            </a:fld>
            <a:endParaRPr lang="en-GB"/>
          </a:p>
        </p:txBody>
      </p:sp>
    </p:spTree>
    <p:extLst>
      <p:ext uri="{BB962C8B-B14F-4D97-AF65-F5344CB8AC3E}">
        <p14:creationId xmlns:p14="http://schemas.microsoft.com/office/powerpoint/2010/main" val="78123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7DC4DE-E068-4112-B828-AFD82AAA8D98}" type="datetimeFigureOut">
              <a:rPr lang="en-GB" smtClean="0"/>
              <a:t>08/03/2017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B617DF-F9D9-4AC9-90F1-647216AFF686}" type="slidenum">
              <a:rPr lang="en-GB" smtClean="0"/>
              <a:t>‹#›</a:t>
            </a:fld>
            <a:endParaRPr lang="en-GB"/>
          </a:p>
        </p:txBody>
      </p:sp>
    </p:spTree>
    <p:extLst>
      <p:ext uri="{BB962C8B-B14F-4D97-AF65-F5344CB8AC3E}">
        <p14:creationId xmlns:p14="http://schemas.microsoft.com/office/powerpoint/2010/main" val="1148116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B7DC4DE-E068-4112-B828-AFD82AAA8D98}" type="datetimeFigureOut">
              <a:rPr lang="en-GB" smtClean="0"/>
              <a:t>08/03/2017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B617DF-F9D9-4AC9-90F1-647216AFF686}" type="slidenum">
              <a:rPr lang="en-GB" smtClean="0"/>
              <a:t>‹#›</a:t>
            </a:fld>
            <a:endParaRPr lang="en-GB"/>
          </a:p>
        </p:txBody>
      </p:sp>
    </p:spTree>
    <p:extLst>
      <p:ext uri="{BB962C8B-B14F-4D97-AF65-F5344CB8AC3E}">
        <p14:creationId xmlns:p14="http://schemas.microsoft.com/office/powerpoint/2010/main" val="38884011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B7DC4DE-E068-4112-B828-AFD82AAA8D98}" type="datetimeFigureOut">
              <a:rPr lang="en-GB" smtClean="0"/>
              <a:t>08/03/2017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B617DF-F9D9-4AC9-90F1-647216AFF686}" type="slidenum">
              <a:rPr lang="en-GB" smtClean="0"/>
              <a:t>‹#›</a:t>
            </a:fld>
            <a:endParaRPr lang="en-GB"/>
          </a:p>
        </p:txBody>
      </p:sp>
    </p:spTree>
    <p:extLst>
      <p:ext uri="{BB962C8B-B14F-4D97-AF65-F5344CB8AC3E}">
        <p14:creationId xmlns:p14="http://schemas.microsoft.com/office/powerpoint/2010/main" val="4120634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AB7DC4DE-E068-4112-B828-AFD82AAA8D98}" type="datetimeFigureOut">
              <a:rPr lang="en-GB" smtClean="0"/>
              <a:t>08/03/2017</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6B617DF-F9D9-4AC9-90F1-647216AFF686}" type="slidenum">
              <a:rPr lang="en-GB" smtClean="0"/>
              <a:t>‹#›</a:t>
            </a:fld>
            <a:endParaRPr lang="en-GB"/>
          </a:p>
        </p:txBody>
      </p:sp>
    </p:spTree>
    <p:extLst>
      <p:ext uri="{BB962C8B-B14F-4D97-AF65-F5344CB8AC3E}">
        <p14:creationId xmlns:p14="http://schemas.microsoft.com/office/powerpoint/2010/main" val="13223354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B7DC4DE-E068-4112-B828-AFD82AAA8D98}" type="datetimeFigureOut">
              <a:rPr lang="en-GB" smtClean="0"/>
              <a:t>08/03/2017</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6B617DF-F9D9-4AC9-90F1-647216AFF686}" type="slidenum">
              <a:rPr lang="en-GB" smtClean="0"/>
              <a:t>‹#›</a:t>
            </a:fld>
            <a:endParaRPr lang="en-GB"/>
          </a:p>
        </p:txBody>
      </p:sp>
    </p:spTree>
    <p:extLst>
      <p:ext uri="{BB962C8B-B14F-4D97-AF65-F5344CB8AC3E}">
        <p14:creationId xmlns:p14="http://schemas.microsoft.com/office/powerpoint/2010/main" val="201750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AB7DC4DE-E068-4112-B828-AFD82AAA8D98}" type="datetimeFigureOut">
              <a:rPr lang="en-GB" smtClean="0"/>
              <a:t>08/03/2017</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6B617DF-F9D9-4AC9-90F1-647216AFF686}" type="slidenum">
              <a:rPr lang="en-GB" smtClean="0"/>
              <a:t>‹#›</a:t>
            </a:fld>
            <a:endParaRPr lang="en-GB"/>
          </a:p>
        </p:txBody>
      </p:sp>
    </p:spTree>
    <p:extLst>
      <p:ext uri="{BB962C8B-B14F-4D97-AF65-F5344CB8AC3E}">
        <p14:creationId xmlns:p14="http://schemas.microsoft.com/office/powerpoint/2010/main" val="811831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7DC4DE-E068-4112-B828-AFD82AAA8D98}" type="datetimeFigureOut">
              <a:rPr lang="en-GB" smtClean="0"/>
              <a:t>08/03/2017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B617DF-F9D9-4AC9-90F1-647216AFF686}" type="slidenum">
              <a:rPr lang="en-GB" smtClean="0"/>
              <a:t>‹#›</a:t>
            </a:fld>
            <a:endParaRPr lang="en-GB"/>
          </a:p>
        </p:txBody>
      </p:sp>
    </p:spTree>
    <p:extLst>
      <p:ext uri="{BB962C8B-B14F-4D97-AF65-F5344CB8AC3E}">
        <p14:creationId xmlns:p14="http://schemas.microsoft.com/office/powerpoint/2010/main" val="1687921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7DC4DE-E068-4112-B828-AFD82AAA8D98}" type="datetimeFigureOut">
              <a:rPr lang="en-GB" smtClean="0"/>
              <a:t>08/03/2017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B617DF-F9D9-4AC9-90F1-647216AFF686}" type="slidenum">
              <a:rPr lang="en-GB" smtClean="0"/>
              <a:t>‹#›</a:t>
            </a:fld>
            <a:endParaRPr lang="en-GB"/>
          </a:p>
        </p:txBody>
      </p:sp>
    </p:spTree>
    <p:extLst>
      <p:ext uri="{BB962C8B-B14F-4D97-AF65-F5344CB8AC3E}">
        <p14:creationId xmlns:p14="http://schemas.microsoft.com/office/powerpoint/2010/main" val="12482901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B7DC4DE-E068-4112-B828-AFD82AAA8D98}" type="datetimeFigureOut">
              <a:rPr lang="en-GB" smtClean="0"/>
              <a:t>08/03/2017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B617DF-F9D9-4AC9-90F1-647216AFF686}" type="slidenum">
              <a:rPr lang="en-GB" smtClean="0"/>
              <a:t>‹#›</a:t>
            </a:fld>
            <a:endParaRPr lang="en-GB"/>
          </a:p>
        </p:txBody>
      </p:sp>
    </p:spTree>
    <p:extLst>
      <p:ext uri="{BB962C8B-B14F-4D97-AF65-F5344CB8AC3E}">
        <p14:creationId xmlns:p14="http://schemas.microsoft.com/office/powerpoint/2010/main" val="34853193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B7DC4DE-E068-4112-B828-AFD82AAA8D98}" type="datetimeFigureOut">
              <a:rPr lang="en-GB" smtClean="0"/>
              <a:t>08/03/2017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B617DF-F9D9-4AC9-90F1-647216AFF686}"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5760873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7DC4DE-E068-4112-B828-AFD82AAA8D98}" type="datetimeFigureOut">
              <a:rPr lang="en-GB" smtClean="0"/>
              <a:t>08/03/2017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B617DF-F9D9-4AC9-90F1-647216AFF686}" type="slidenum">
              <a:rPr lang="en-GB" smtClean="0"/>
              <a:t>‹#›</a:t>
            </a:fld>
            <a:endParaRPr lang="en-GB"/>
          </a:p>
        </p:txBody>
      </p:sp>
    </p:spTree>
    <p:extLst>
      <p:ext uri="{BB962C8B-B14F-4D97-AF65-F5344CB8AC3E}">
        <p14:creationId xmlns:p14="http://schemas.microsoft.com/office/powerpoint/2010/main" val="14072961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B7DC4DE-E068-4112-B828-AFD82AAA8D98}" type="datetimeFigureOut">
              <a:rPr lang="en-GB" smtClean="0"/>
              <a:t>08/03/2017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B617DF-F9D9-4AC9-90F1-647216AFF686}" type="slidenum">
              <a:rPr lang="en-GB" smtClean="0"/>
              <a:t>‹#›</a:t>
            </a:fld>
            <a:endParaRPr lang="en-GB"/>
          </a:p>
        </p:txBody>
      </p:sp>
    </p:spTree>
    <p:extLst>
      <p:ext uri="{BB962C8B-B14F-4D97-AF65-F5344CB8AC3E}">
        <p14:creationId xmlns:p14="http://schemas.microsoft.com/office/powerpoint/2010/main" val="24113871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B7DC4DE-E068-4112-B828-AFD82AAA8D98}" type="datetimeFigureOut">
              <a:rPr lang="en-GB" smtClean="0"/>
              <a:t>08/03/2017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B617DF-F9D9-4AC9-90F1-647216AFF686}" type="slidenum">
              <a:rPr lang="en-GB" smtClean="0"/>
              <a:t>‹#›</a:t>
            </a:fld>
            <a:endParaRPr lang="en-GB"/>
          </a:p>
        </p:txBody>
      </p:sp>
    </p:spTree>
    <p:extLst>
      <p:ext uri="{BB962C8B-B14F-4D97-AF65-F5344CB8AC3E}">
        <p14:creationId xmlns:p14="http://schemas.microsoft.com/office/powerpoint/2010/main" val="3480214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B7DC4DE-E068-4112-B828-AFD82AAA8D98}" type="datetimeFigureOut">
              <a:rPr lang="en-GB" smtClean="0"/>
              <a:t>08/03/2017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B617DF-F9D9-4AC9-90F1-647216AFF686}" type="slidenum">
              <a:rPr lang="en-GB" smtClean="0"/>
              <a:t>‹#›</a:t>
            </a:fld>
            <a:endParaRPr lang="en-GB"/>
          </a:p>
        </p:txBody>
      </p:sp>
    </p:spTree>
    <p:extLst>
      <p:ext uri="{BB962C8B-B14F-4D97-AF65-F5344CB8AC3E}">
        <p14:creationId xmlns:p14="http://schemas.microsoft.com/office/powerpoint/2010/main" val="34994956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B7DC4DE-E068-4112-B828-AFD82AAA8D98}" type="datetimeFigureOut">
              <a:rPr lang="en-GB" smtClean="0"/>
              <a:t>08/03/2017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B617DF-F9D9-4AC9-90F1-647216AFF686}" type="slidenum">
              <a:rPr lang="en-GB" smtClean="0"/>
              <a:t>‹#›</a:t>
            </a:fld>
            <a:endParaRPr lang="en-GB"/>
          </a:p>
        </p:txBody>
      </p:sp>
    </p:spTree>
    <p:extLst>
      <p:ext uri="{BB962C8B-B14F-4D97-AF65-F5344CB8AC3E}">
        <p14:creationId xmlns:p14="http://schemas.microsoft.com/office/powerpoint/2010/main" val="292017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B7DC4DE-E068-4112-B828-AFD82AAA8D98}" type="datetimeFigureOut">
              <a:rPr lang="en-GB" smtClean="0"/>
              <a:t>08/03/2017</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6B617DF-F9D9-4AC9-90F1-647216AFF686}" type="slidenum">
              <a:rPr lang="en-GB" smtClean="0"/>
              <a:t>‹#›</a:t>
            </a:fld>
            <a:endParaRPr lang="en-GB"/>
          </a:p>
        </p:txBody>
      </p:sp>
    </p:spTree>
    <p:extLst>
      <p:ext uri="{BB962C8B-B14F-4D97-AF65-F5344CB8AC3E}">
        <p14:creationId xmlns:p14="http://schemas.microsoft.com/office/powerpoint/2010/main" val="340926934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pot.colorado.edu/~heathwoo/Phil160,Fall02/thomson.htm" TargetMode="External"/><Relationship Id="rId2" Type="http://schemas.openxmlformats.org/officeDocument/2006/relationships/hyperlink" Target="http://jme.bmj.com/content/27/suppl_2/ii5.full.html"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bbc.co.uk/ethics/capitalpunishmen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blackwellpublishing.com/publicphilosophy/brecher/docs/sample_chapter.pdf" TargetMode="External"/><Relationship Id="rId2" Type="http://schemas.openxmlformats.org/officeDocument/2006/relationships/hyperlink" Target="http://www.bbc.co.uk/ethics/tortur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humanrightsfirst.org/resource/background-guantanamo-bay-prison" TargetMode="External"/><Relationship Id="rId2" Type="http://schemas.openxmlformats.org/officeDocument/2006/relationships/hyperlink" Target="http://www.amnestyusa.org/our-work/issues/security-and-human-rights/guantanamo" TargetMode="External"/><Relationship Id="rId1" Type="http://schemas.openxmlformats.org/officeDocument/2006/relationships/slideLayout" Target="../slideLayouts/slideLayout2.xml"/><Relationship Id="rId4" Type="http://schemas.openxmlformats.org/officeDocument/2006/relationships/hyperlink" Target="https://www.bu.edu/today/2013/gitmo-the-legal-mess-behind-the-ethical-mes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www.reprieve.org.uk/case-study/abdul-hakim-belhaj"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liberty-human-rights.org.uk/human-rights/what-are-human-rights/history-human-right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r" TargetMode="External"/><Relationship Id="rId2" Type="http://schemas.openxmlformats.org/officeDocument/2006/relationships/hyperlink" Target="https://www.liberty-human-rights.org.uk/human-rights/what-are-human-rights/human-rights-act/human-rights-act-mythbuster" TargetMode="External"/><Relationship Id="rId1" Type="http://schemas.openxmlformats.org/officeDocument/2006/relationships/slideLayout" Target="../slideLayouts/slideLayout2.xml"/><Relationship Id="rId4" Type="http://schemas.openxmlformats.org/officeDocument/2006/relationships/hyperlink" Target="http://www.civitas.org.uk/content/files/TheProblemwithHumanRightsLaw.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br>
              <a:rPr lang="en-GB">
                <a:solidFill>
                  <a:schemeClr val="tx1"/>
                </a:solidFill>
              </a:rPr>
            </a:br>
            <a:r>
              <a:rPr lang="en-GB"/>
              <a:t>The Worlds of Law </a:t>
            </a:r>
            <a:endParaRPr lang="en-GB">
              <a:solidFill>
                <a:srgbClr val="EBEBEB"/>
              </a:solidFill>
              <a:latin typeface="Century Gothic"/>
            </a:endParaRPr>
          </a:p>
        </p:txBody>
      </p:sp>
      <p:sp>
        <p:nvSpPr>
          <p:cNvPr id="3" name="Subtitle 2"/>
          <p:cNvSpPr>
            <a:spLocks noGrp="1"/>
          </p:cNvSpPr>
          <p:nvPr>
            <p:ph type="subTitle" idx="1"/>
          </p:nvPr>
        </p:nvSpPr>
        <p:spPr/>
        <p:txBody>
          <a:bodyPr>
            <a:normAutofit fontScale="92500"/>
          </a:bodyPr>
          <a:lstStyle/>
          <a:p>
            <a:r>
              <a:rPr lang="EN-GB"/>
              <a:t>ethics, law, politics and rights – hard cases and Human Rights I</a:t>
            </a:r>
          </a:p>
          <a:p>
            <a:r>
              <a:rPr lang="EN-GB"/>
              <a:t>Melanie L. Williams</a:t>
            </a:r>
          </a:p>
        </p:txBody>
      </p:sp>
    </p:spTree>
    <p:extLst>
      <p:ext uri="{BB962C8B-B14F-4D97-AF65-F5344CB8AC3E}">
        <p14:creationId xmlns:p14="http://schemas.microsoft.com/office/powerpoint/2010/main" val="3713510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‘Hard cases’…</a:t>
            </a:r>
          </a:p>
        </p:txBody>
      </p:sp>
      <p:sp>
        <p:nvSpPr>
          <p:cNvPr id="3" name="Content Placeholder 2"/>
          <p:cNvSpPr>
            <a:spLocks noGrp="1"/>
          </p:cNvSpPr>
          <p:nvPr>
            <p:ph idx="1"/>
          </p:nvPr>
        </p:nvSpPr>
        <p:spPr/>
        <p:txBody>
          <a:bodyPr/>
          <a:lstStyle/>
          <a:p>
            <a:pPr marL="0" indent="0">
              <a:buNone/>
            </a:pPr>
            <a:endParaRPr lang="en-GB"/>
          </a:p>
          <a:p>
            <a:endParaRPr lang="en-GB"/>
          </a:p>
          <a:p>
            <a:r>
              <a:rPr lang="en-GB"/>
              <a:t>This term is applied to cases where a fair decision can only be reached by a liberal interpretation of the laws</a:t>
            </a:r>
          </a:p>
          <a:p>
            <a:endParaRPr lang="en-GB"/>
          </a:p>
          <a:p>
            <a:r>
              <a:rPr lang="en-GB"/>
              <a:t>Law Dictionary: definition of HARD CASES (Black's Law Dictionary) </a:t>
            </a:r>
          </a:p>
          <a:p>
            <a:r>
              <a:rPr lang="en-GB"/>
              <a:t>http://thelawdictionary.org/hard-cases/</a:t>
            </a:r>
          </a:p>
        </p:txBody>
      </p:sp>
    </p:spTree>
    <p:extLst>
      <p:ext uri="{BB962C8B-B14F-4D97-AF65-F5344CB8AC3E}">
        <p14:creationId xmlns:p14="http://schemas.microsoft.com/office/powerpoint/2010/main" val="10821536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Hard cases….</a:t>
            </a:r>
          </a:p>
        </p:txBody>
      </p:sp>
      <p:sp>
        <p:nvSpPr>
          <p:cNvPr id="3" name="Content Placeholder 2"/>
          <p:cNvSpPr>
            <a:spLocks noGrp="1"/>
          </p:cNvSpPr>
          <p:nvPr>
            <p:ph idx="1"/>
          </p:nvPr>
        </p:nvSpPr>
        <p:spPr>
          <a:xfrm>
            <a:off x="1103312" y="1403132"/>
            <a:ext cx="8946541" cy="4845268"/>
          </a:xfrm>
        </p:spPr>
        <p:txBody>
          <a:bodyPr>
            <a:normAutofit fontScale="85000" lnSpcReduction="10000"/>
          </a:bodyPr>
          <a:lstStyle/>
          <a:p>
            <a:pPr marL="0" indent="0">
              <a:buNone/>
            </a:pPr>
            <a:endParaRPr lang="en-GB"/>
          </a:p>
          <a:p>
            <a:r>
              <a:rPr lang="en-GB"/>
              <a:t>where established rules or laws cannot provide conclusive answers and about which informed people can reasonably disagree. If we view law as a body of rules, hard cases constitute indeterminacy in law or legal gaps. </a:t>
            </a:r>
            <a:r>
              <a:rPr lang="en-GB" err="1"/>
              <a:t>Dworkin</a:t>
            </a:r>
            <a:r>
              <a:rPr lang="en-GB"/>
              <a:t> therefore claims that we must understand law as comprising more than rules. To solve hard cases, judges must be guided by standards that are not rules, and these non-rule standards are either principles that concern the rights of individuals or policies that concern social or collective goals. In contrast to the traditional view, which claims that judges should be guided by appeal to policies in settling hard cases, </a:t>
            </a:r>
            <a:r>
              <a:rPr lang="en-GB" err="1"/>
              <a:t>Dworkin</a:t>
            </a:r>
            <a:r>
              <a:rPr lang="en-GB"/>
              <a:t> argues that the appropriate technique should involve appeal to principles, that is, to the consideration of the abstract rights of individuals such as liberty , equality , respect, and dignity . According to his rights thesis, judicial reasoning about hard cases takes place against a background of assumptions about rights. “If the case at hand is a hard case, when no settled rule dictates a decision either way, then it might seem that a proper decision could be generated by either policy or principle.” </a:t>
            </a:r>
            <a:r>
              <a:rPr lang="en-GB" err="1"/>
              <a:t>Dworkin</a:t>
            </a:r>
            <a:r>
              <a:rPr lang="en-GB"/>
              <a:t>, </a:t>
            </a:r>
            <a:r>
              <a:rPr lang="en-GB" i="1"/>
              <a:t>Taking Rights Seriously </a:t>
            </a:r>
          </a:p>
          <a:p>
            <a:r>
              <a:rPr lang="en-GB"/>
              <a:t>http://www.blackwellreference.com/public/tocnode?id=g9781405106795_chunk_g97814051067959_ss1-6</a:t>
            </a:r>
          </a:p>
        </p:txBody>
      </p:sp>
    </p:spTree>
    <p:extLst>
      <p:ext uri="{BB962C8B-B14F-4D97-AF65-F5344CB8AC3E}">
        <p14:creationId xmlns:p14="http://schemas.microsoft.com/office/powerpoint/2010/main" val="19304321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a:t>Example used by </a:t>
            </a:r>
            <a:r>
              <a:rPr lang="en-GB" sz="2000" err="1"/>
              <a:t>Dworkin</a:t>
            </a:r>
            <a:r>
              <a:rPr lang="en-GB" sz="2000"/>
              <a:t>: Riggs v Palmer, 115 N.Y. 506 (1889)</a:t>
            </a:r>
            <a:br>
              <a:rPr lang="en-GB" sz="2000"/>
            </a:br>
            <a:r>
              <a:rPr lang="en-GB" sz="2000"/>
              <a:t>http://publishing.cdlib.org/ucpressebooks/view?docId=ft9q2nb693&amp;chunk.id=d0e1366&amp;toc.id=d0e1282&amp;brand=ucpress;query=socialized%20medicine</a:t>
            </a:r>
            <a:br>
              <a:rPr lang="en-GB" sz="2000"/>
            </a:br>
            <a:endParaRPr lang="en-GB" sz="2000"/>
          </a:p>
        </p:txBody>
      </p:sp>
      <p:sp>
        <p:nvSpPr>
          <p:cNvPr id="3" name="Content Placeholder 2"/>
          <p:cNvSpPr>
            <a:spLocks noGrp="1"/>
          </p:cNvSpPr>
          <p:nvPr>
            <p:ph idx="1"/>
          </p:nvPr>
        </p:nvSpPr>
        <p:spPr>
          <a:xfrm>
            <a:off x="1103312" y="1655380"/>
            <a:ext cx="8946541" cy="4593020"/>
          </a:xfrm>
        </p:spPr>
        <p:txBody>
          <a:bodyPr>
            <a:normAutofit fontScale="77500" lnSpcReduction="20000"/>
          </a:bodyPr>
          <a:lstStyle/>
          <a:p>
            <a:r>
              <a:rPr lang="en-GB"/>
              <a:t>In Riggs, a probate suit, the plaintiffs, Mrs. Riggs and Mrs. Preston, sought to invalidate the will of their father Francis B. Palmer; </a:t>
            </a:r>
            <a:r>
              <a:rPr lang="en-GB" err="1"/>
              <a:t>testated</a:t>
            </a:r>
            <a:r>
              <a:rPr lang="en-GB"/>
              <a:t> on August 13, 1880. The defendant in the case was Elmer E. Palmer, grandson to the testator. The will gave small legacies to two of the daughters, Mrs. Preston and Mrs. Riggs, and the bulk of the estate to Elmer Palmer to be cared for by his mother, Susan Palmer, the widow of a dead son of the testator, until he became of legal age.</a:t>
            </a:r>
          </a:p>
          <a:p>
            <a:r>
              <a:rPr lang="en-GB"/>
              <a:t>Knowing that he was to be the recipient of his grandfather's large estate, Elmer, fearing that his grandfather might change the will, murdered his grandfather by poisoning him. The plaintiffs argued that by allowing the will to be executed Elmer would be profiting from his crime. While a criminal law existed to punish Elmer for the murder, there was no statute under either probate or criminal law that invalidated his claim to the estate based on his role in the murder.</a:t>
            </a:r>
          </a:p>
          <a:p>
            <a:r>
              <a:rPr lang="en-GB"/>
              <a:t>Judgment: Judge Robert Earl wrote the majority opinion for the court, which ruled in favour of the plaintiffs. The court reasoned that tenets of universal law and maxims would be violated by allowing Elmer to profit from his crime.</a:t>
            </a:r>
          </a:p>
          <a:p>
            <a:r>
              <a:rPr lang="en-GB"/>
              <a:t>Dissent: Judge John Clinton </a:t>
            </a:r>
            <a:r>
              <a:rPr lang="en-GB" err="1"/>
              <a:t>Gray</a:t>
            </a:r>
            <a:r>
              <a:rPr lang="en-GB"/>
              <a:t> dissented. He argued that the criminal law established punishment for the murder of Francis Palmer. For the court to deny the estate to Elmer was to, in effect, add significant further punishment to what Elmer received under the criminal statute, something the court was not permitted to do without the express, written statute. </a:t>
            </a:r>
          </a:p>
        </p:txBody>
      </p:sp>
    </p:spTree>
    <p:extLst>
      <p:ext uri="{BB962C8B-B14F-4D97-AF65-F5344CB8AC3E}">
        <p14:creationId xmlns:p14="http://schemas.microsoft.com/office/powerpoint/2010/main" val="1001947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3200"/>
              <a:t>‘Hard cases’ often involve a disputed realm between law and rights or law and ethics…</a:t>
            </a:r>
          </a:p>
          <a:p>
            <a:endParaRPr lang="en-GB" sz="2400"/>
          </a:p>
          <a:p>
            <a:endParaRPr lang="en-GB" sz="2400"/>
          </a:p>
          <a:p>
            <a:r>
              <a:rPr lang="en-GB" sz="2400"/>
              <a:t>Examples?</a:t>
            </a:r>
          </a:p>
        </p:txBody>
      </p:sp>
    </p:spTree>
    <p:extLst>
      <p:ext uri="{BB962C8B-B14F-4D97-AF65-F5344CB8AC3E}">
        <p14:creationId xmlns:p14="http://schemas.microsoft.com/office/powerpoint/2010/main" val="28339491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03312" y="1434662"/>
            <a:ext cx="8946541" cy="4813737"/>
          </a:xfrm>
        </p:spPr>
        <p:txBody>
          <a:bodyPr>
            <a:normAutofit lnSpcReduction="10000"/>
          </a:bodyPr>
          <a:lstStyle/>
          <a:p>
            <a:r>
              <a:rPr lang="en-GB" sz="2800"/>
              <a:t>abortion </a:t>
            </a:r>
          </a:p>
          <a:p>
            <a:r>
              <a:rPr lang="en-GB" sz="2800"/>
              <a:t>assisted suicide </a:t>
            </a:r>
          </a:p>
          <a:p>
            <a:r>
              <a:rPr lang="en-GB" sz="2800"/>
              <a:t>death penalty</a:t>
            </a:r>
          </a:p>
          <a:p>
            <a:r>
              <a:rPr lang="en-GB" sz="2800"/>
              <a:t>torture </a:t>
            </a:r>
          </a:p>
          <a:p>
            <a:r>
              <a:rPr lang="en-GB" sz="2800"/>
              <a:t>pornography </a:t>
            </a:r>
          </a:p>
          <a:p>
            <a:r>
              <a:rPr lang="en-GB" sz="2800"/>
              <a:t>Censorship</a:t>
            </a:r>
          </a:p>
          <a:p>
            <a:r>
              <a:rPr lang="en-GB" sz="2800"/>
              <a:t>Religion</a:t>
            </a:r>
          </a:p>
          <a:p>
            <a:r>
              <a:rPr lang="en-GB" sz="2800"/>
              <a:t>QALYs</a:t>
            </a:r>
          </a:p>
          <a:p>
            <a:r>
              <a:rPr lang="en-GB" sz="2800"/>
              <a:t>Organ donation/sale</a:t>
            </a:r>
          </a:p>
          <a:p>
            <a:endParaRPr lang="en-GB" sz="2800"/>
          </a:p>
        </p:txBody>
      </p:sp>
    </p:spTree>
    <p:extLst>
      <p:ext uri="{BB962C8B-B14F-4D97-AF65-F5344CB8AC3E}">
        <p14:creationId xmlns:p14="http://schemas.microsoft.com/office/powerpoint/2010/main" val="27699482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abortion</a:t>
            </a:r>
          </a:p>
        </p:txBody>
      </p:sp>
      <p:sp>
        <p:nvSpPr>
          <p:cNvPr id="3" name="Content Placeholder 2"/>
          <p:cNvSpPr>
            <a:spLocks noGrp="1"/>
          </p:cNvSpPr>
          <p:nvPr>
            <p:ph idx="1"/>
          </p:nvPr>
        </p:nvSpPr>
        <p:spPr>
          <a:xfrm>
            <a:off x="1103312" y="1213946"/>
            <a:ext cx="8946541" cy="5034454"/>
          </a:xfrm>
        </p:spPr>
        <p:txBody>
          <a:bodyPr>
            <a:normAutofit fontScale="85000" lnSpcReduction="20000"/>
          </a:bodyPr>
          <a:lstStyle/>
          <a:p>
            <a:r>
              <a:rPr lang="en-GB"/>
              <a:t>When is abortion legal? - http://www.bbc.co.uk/ethics/abortion/legal/when_1.shtml</a:t>
            </a:r>
          </a:p>
          <a:p>
            <a:r>
              <a:rPr lang="en-GB"/>
              <a:t>Some societies ban abortion almost completely while others permit it in certain cases.</a:t>
            </a:r>
          </a:p>
          <a:p>
            <a:r>
              <a:rPr lang="en-GB"/>
              <a:t>Such societies usually lay down a maximum age after which the foetus must not be aborted, regardless of the circumstances.</a:t>
            </a:r>
          </a:p>
          <a:p>
            <a:r>
              <a:rPr lang="en-GB"/>
              <a:t>At various times some of the following have been allowed in some societies:</a:t>
            </a:r>
          </a:p>
          <a:p>
            <a:r>
              <a:rPr lang="en-GB"/>
              <a:t>abortion for the sake of the mother's health - including her mental health</a:t>
            </a:r>
          </a:p>
          <a:p>
            <a:r>
              <a:rPr lang="en-GB"/>
              <a:t>abortion where a pregnancy is the result of a crime - such rape, incest, or child abuse</a:t>
            </a:r>
          </a:p>
          <a:p>
            <a:r>
              <a:rPr lang="en-GB"/>
              <a:t>abortion where the child of the pregnancy would have an ' unacceptable quality of life' such as cases where the child would have: serious physical handicaps, serious genetic problems, serious mental defects</a:t>
            </a:r>
          </a:p>
          <a:p>
            <a:r>
              <a:rPr lang="en-GB"/>
              <a:t>abortion for social reasons, including:: poverty, mother unable to cope with a child (or another child), mother being too young to cope with a child, abortion as a matter of government policy, as a way of regulating population size, as a way of regulating groups within a population, as a way of improving the population</a:t>
            </a:r>
          </a:p>
          <a:p>
            <a:endParaRPr lang="en-GB"/>
          </a:p>
        </p:txBody>
      </p:sp>
    </p:spTree>
    <p:extLst>
      <p:ext uri="{BB962C8B-B14F-4D97-AF65-F5344CB8AC3E}">
        <p14:creationId xmlns:p14="http://schemas.microsoft.com/office/powerpoint/2010/main" val="3988890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Law and ethics of abortion</a:t>
            </a:r>
          </a:p>
        </p:txBody>
      </p:sp>
      <p:sp>
        <p:nvSpPr>
          <p:cNvPr id="3" name="Content Placeholder 2"/>
          <p:cNvSpPr>
            <a:spLocks noGrp="1"/>
          </p:cNvSpPr>
          <p:nvPr>
            <p:ph idx="1"/>
          </p:nvPr>
        </p:nvSpPr>
        <p:spPr>
          <a:xfrm>
            <a:off x="1103312" y="1340070"/>
            <a:ext cx="8946541" cy="4908330"/>
          </a:xfrm>
        </p:spPr>
        <p:txBody>
          <a:bodyPr>
            <a:normAutofit/>
          </a:bodyPr>
          <a:lstStyle/>
          <a:p>
            <a:pPr marL="0" indent="0">
              <a:buNone/>
            </a:pPr>
            <a:endParaRPr lang="en-GB"/>
          </a:p>
          <a:p>
            <a:r>
              <a:rPr lang="en-GB"/>
              <a:t>J Med Ethics 2001;27:ii5-ii9 doi:10.1136/jme.27.suppl_2.ii5</a:t>
            </a:r>
          </a:p>
          <a:p>
            <a:r>
              <a:rPr lang="en-GB"/>
              <a:t>Is there a ‘new ethics of abortion’?</a:t>
            </a:r>
          </a:p>
          <a:p>
            <a:r>
              <a:rPr lang="en-GB" err="1"/>
              <a:t>Raanan</a:t>
            </a:r>
            <a:r>
              <a:rPr lang="en-GB"/>
              <a:t> </a:t>
            </a:r>
            <a:r>
              <a:rPr lang="en-GB" err="1"/>
              <a:t>Gillon</a:t>
            </a:r>
            <a:endParaRPr lang="en-GB"/>
          </a:p>
          <a:p>
            <a:r>
              <a:rPr lang="en-GB">
                <a:hlinkClick r:id="rId2"/>
              </a:rPr>
              <a:t>http://jme.bmj.com/content/27/suppl_2/ii5.full.html</a:t>
            </a:r>
            <a:endParaRPr lang="en-GB"/>
          </a:p>
          <a:p>
            <a:r>
              <a:rPr lang="en-GB"/>
              <a:t>Judith Jarvis Thomson – A </a:t>
            </a:r>
            <a:r>
              <a:rPr lang="en-GB" err="1"/>
              <a:t>Defense</a:t>
            </a:r>
            <a:r>
              <a:rPr lang="en-GB"/>
              <a:t> of Abortion</a:t>
            </a:r>
          </a:p>
          <a:p>
            <a:r>
              <a:rPr lang="en-GB">
                <a:hlinkClick r:id="rId3"/>
              </a:rPr>
              <a:t>http://spot.colorado.edu/~heathwoo/Phil160,Fall02/thomson.htm</a:t>
            </a:r>
            <a:endParaRPr lang="en-GB"/>
          </a:p>
          <a:p>
            <a:r>
              <a:rPr lang="en-GB"/>
              <a:t>[reprinted from Philosophy &amp; Public Affairs, Vol. 1, no. 1 (Fall 1971)].</a:t>
            </a:r>
          </a:p>
          <a:p>
            <a:r>
              <a:rPr lang="en-GB"/>
              <a:t>John </a:t>
            </a:r>
            <a:r>
              <a:rPr lang="en-GB" err="1"/>
              <a:t>Finnis</a:t>
            </a:r>
            <a:r>
              <a:rPr lang="en-GB"/>
              <a:t> – The Rights and Wrongs of Abortion A Reply to Judith Thomson – Philosophy and Public Affairs [1973] 2[2] 117</a:t>
            </a:r>
          </a:p>
          <a:p>
            <a:r>
              <a:rPr lang="en-GB"/>
              <a:t>Melanie L. Williams - An Ethics Ensemble: Abortion, Thomson, </a:t>
            </a:r>
            <a:r>
              <a:rPr lang="en-GB" err="1"/>
              <a:t>Finnis</a:t>
            </a:r>
            <a:r>
              <a:rPr lang="en-GB"/>
              <a:t> and the Case of the Violin-Player – Ratio Juris 17[3] 381-397 [2004]</a:t>
            </a:r>
          </a:p>
        </p:txBody>
      </p:sp>
    </p:spTree>
    <p:extLst>
      <p:ext uri="{BB962C8B-B14F-4D97-AF65-F5344CB8AC3E}">
        <p14:creationId xmlns:p14="http://schemas.microsoft.com/office/powerpoint/2010/main" val="2006767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Assisted suicide</a:t>
            </a:r>
          </a:p>
        </p:txBody>
      </p:sp>
      <p:sp>
        <p:nvSpPr>
          <p:cNvPr id="3" name="Content Placeholder 2"/>
          <p:cNvSpPr>
            <a:spLocks noGrp="1"/>
          </p:cNvSpPr>
          <p:nvPr>
            <p:ph idx="1"/>
          </p:nvPr>
        </p:nvSpPr>
        <p:spPr>
          <a:xfrm>
            <a:off x="1103312" y="1481960"/>
            <a:ext cx="8946541" cy="4766440"/>
          </a:xfrm>
        </p:spPr>
        <p:txBody>
          <a:bodyPr>
            <a:normAutofit fontScale="25000" lnSpcReduction="20000"/>
          </a:bodyPr>
          <a:lstStyle/>
          <a:p>
            <a:endParaRPr lang="en-GB"/>
          </a:p>
          <a:p>
            <a:r>
              <a:rPr lang="en-GB" sz="7200"/>
              <a:t>Sanctity of life argument [parallel foetus]</a:t>
            </a:r>
          </a:p>
          <a:p>
            <a:r>
              <a:rPr lang="en-GB" sz="7200"/>
              <a:t>Role of religious perspective</a:t>
            </a:r>
          </a:p>
          <a:p>
            <a:r>
              <a:rPr lang="en-GB" sz="7200"/>
              <a:t>Resources arguments</a:t>
            </a:r>
          </a:p>
          <a:p>
            <a:r>
              <a:rPr lang="en-GB" sz="7200"/>
              <a:t>Autonomy – dignity, pain</a:t>
            </a:r>
          </a:p>
          <a:p>
            <a:r>
              <a:rPr lang="en-GB" sz="7200"/>
              <a:t>Doctors ‘playing God’ problematic</a:t>
            </a:r>
          </a:p>
          <a:p>
            <a:r>
              <a:rPr lang="en-GB" sz="7200"/>
              <a:t>Active or passive?</a:t>
            </a:r>
          </a:p>
          <a:p>
            <a:r>
              <a:rPr lang="en-GB" sz="7200"/>
              <a:t>Terminal or non-terminal</a:t>
            </a:r>
          </a:p>
          <a:p>
            <a:r>
              <a:rPr lang="en-GB" sz="7200"/>
              <a:t>Efficacy of palliative care</a:t>
            </a:r>
          </a:p>
          <a:p>
            <a:endParaRPr lang="en-GB" sz="7200"/>
          </a:p>
          <a:p>
            <a:endParaRPr lang="en-GB" sz="2900"/>
          </a:p>
          <a:p>
            <a:pPr marL="0" indent="0">
              <a:buNone/>
            </a:pPr>
            <a:endParaRPr lang="en-GB" sz="4800"/>
          </a:p>
          <a:p>
            <a:pPr marL="0" indent="0">
              <a:buNone/>
            </a:pPr>
            <a:r>
              <a:rPr lang="en-GB" sz="4800"/>
              <a:t>See </a:t>
            </a:r>
            <a:r>
              <a:rPr lang="en-GB" sz="4800" err="1"/>
              <a:t>Bosshard</a:t>
            </a:r>
            <a:r>
              <a:rPr lang="en-GB" sz="4800"/>
              <a:t> et al - J Med Ethics 2008;34:28-32 doi:10.1136/jme.2006.018911</a:t>
            </a:r>
          </a:p>
          <a:p>
            <a:pPr marL="0" indent="0">
              <a:buNone/>
            </a:pPr>
            <a:r>
              <a:rPr lang="en-GB" sz="4800"/>
              <a:t>Law, ethics and medicine - A role for doctors in assisted dying? An analysis of legal regulations and medical professional positions in six European countries</a:t>
            </a:r>
          </a:p>
          <a:p>
            <a:pPr marL="0" indent="0">
              <a:buNone/>
            </a:pPr>
            <a:r>
              <a:rPr lang="en-GB" sz="4800"/>
              <a:t>For a summary of arguments see http://www.nhs.uk/conditions/Euthanasiaandassistedsuicide/Pages/Arguments.aspx</a:t>
            </a:r>
          </a:p>
        </p:txBody>
      </p:sp>
    </p:spTree>
    <p:extLst>
      <p:ext uri="{BB962C8B-B14F-4D97-AF65-F5344CB8AC3E}">
        <p14:creationId xmlns:p14="http://schemas.microsoft.com/office/powerpoint/2010/main" val="1890255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Death Penalty</a:t>
            </a:r>
          </a:p>
        </p:txBody>
      </p:sp>
      <p:sp>
        <p:nvSpPr>
          <p:cNvPr id="3" name="Content Placeholder 2"/>
          <p:cNvSpPr>
            <a:spLocks noGrp="1"/>
          </p:cNvSpPr>
          <p:nvPr>
            <p:ph idx="1"/>
          </p:nvPr>
        </p:nvSpPr>
        <p:spPr>
          <a:xfrm>
            <a:off x="1103312" y="1481960"/>
            <a:ext cx="8946541" cy="4766440"/>
          </a:xfrm>
        </p:spPr>
        <p:txBody>
          <a:bodyPr>
            <a:normAutofit fontScale="85000" lnSpcReduction="20000"/>
          </a:bodyPr>
          <a:lstStyle/>
          <a:p>
            <a:r>
              <a:rPr lang="en-GB">
                <a:hlinkClick r:id="rId2"/>
              </a:rPr>
              <a:t>http://www.bbc.co.uk/ethics/capitalpunishment/</a:t>
            </a:r>
            <a:endParaRPr lang="en-GB"/>
          </a:p>
          <a:p>
            <a:r>
              <a:rPr lang="en-GB"/>
              <a:t>The question as to whether or not it is morally acceptable for the state to execute people, and if so under what circumstances, has been debated for centuries.</a:t>
            </a:r>
          </a:p>
          <a:p>
            <a:r>
              <a:rPr lang="en-GB"/>
              <a:t>The ethical problems involved include the general moral issues of punishment with the added problem of whether it is ever morally right to deprive a human being of life.</a:t>
            </a:r>
          </a:p>
          <a:p>
            <a:r>
              <a:rPr lang="en-GB"/>
              <a:t>In favour of the death penalty</a:t>
            </a:r>
          </a:p>
          <a:p>
            <a:r>
              <a:rPr lang="en-GB"/>
              <a:t>Retribution or justice, Deterrence, Rehabilitation, Prevention of re-offending, Closure and vindication, Incentive for helping the police, A Japanese argument [utilitarian, consequentialist] </a:t>
            </a:r>
          </a:p>
          <a:p>
            <a:r>
              <a:rPr lang="en-GB"/>
              <a:t>Against the death penalty</a:t>
            </a:r>
          </a:p>
          <a:p>
            <a:r>
              <a:rPr lang="en-GB"/>
              <a:t>Value of human life, The right to live, Execution of the innocent, Retribution is wrong, </a:t>
            </a:r>
            <a:r>
              <a:rPr lang="en-GB" err="1"/>
              <a:t>DeterrenceIt</a:t>
            </a:r>
            <a:r>
              <a:rPr lang="en-GB"/>
              <a:t> brutalises society, It's too expensive, People not responsible for their acts, Unfair application, Cruel, inhumane or degrading, It's unnecessary, Free will</a:t>
            </a:r>
          </a:p>
          <a:p>
            <a:r>
              <a:rPr lang="en-GB"/>
              <a:t>Religious views</a:t>
            </a:r>
          </a:p>
        </p:txBody>
      </p:sp>
    </p:spTree>
    <p:extLst>
      <p:ext uri="{BB962C8B-B14F-4D97-AF65-F5344CB8AC3E}">
        <p14:creationId xmlns:p14="http://schemas.microsoft.com/office/powerpoint/2010/main" val="36313310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a:t>Torture</a:t>
            </a:r>
            <a:br>
              <a:rPr lang="en-GB" sz="2400"/>
            </a:br>
            <a:r>
              <a:rPr lang="en-GB" sz="2400"/>
              <a:t>[For intro see </a:t>
            </a:r>
            <a:r>
              <a:rPr lang="en-GB" sz="2400">
                <a:hlinkClick r:id="rId2"/>
              </a:rPr>
              <a:t>http://www.bbc.co.uk/ethics/torture/</a:t>
            </a:r>
            <a:r>
              <a:rPr lang="en-GB" sz="2400"/>
              <a:t> ]</a:t>
            </a:r>
          </a:p>
        </p:txBody>
      </p:sp>
      <p:sp>
        <p:nvSpPr>
          <p:cNvPr id="3" name="Content Placeholder 2"/>
          <p:cNvSpPr>
            <a:spLocks noGrp="1"/>
          </p:cNvSpPr>
          <p:nvPr>
            <p:ph idx="1"/>
          </p:nvPr>
        </p:nvSpPr>
        <p:spPr/>
        <p:txBody>
          <a:bodyPr>
            <a:normAutofit fontScale="77500" lnSpcReduction="20000"/>
          </a:bodyPr>
          <a:lstStyle/>
          <a:p>
            <a:r>
              <a:rPr lang="en-GB"/>
              <a:t>The ‘ticking bomb’ problem</a:t>
            </a:r>
          </a:p>
          <a:p>
            <a:r>
              <a:rPr lang="en-GB"/>
              <a:t>Torture Henry </a:t>
            </a:r>
            <a:r>
              <a:rPr lang="en-GB" err="1"/>
              <a:t>Shue</a:t>
            </a:r>
            <a:r>
              <a:rPr lang="en-GB"/>
              <a:t> Philosophy &amp; Public Affairs Vol. 7, No. 2 (Winter, 1978), pp. 124-143</a:t>
            </a:r>
          </a:p>
          <a:p>
            <a:r>
              <a:rPr lang="en-GB"/>
              <a:t> [see </a:t>
            </a:r>
            <a:r>
              <a:rPr lang="en-GB" err="1"/>
              <a:t>Brecher</a:t>
            </a:r>
            <a:r>
              <a:rPr lang="en-GB"/>
              <a:t> ‘Fantasy of the Ticking Bomb Scenario’ at </a:t>
            </a:r>
            <a:r>
              <a:rPr lang="en-GB">
                <a:hlinkClick r:id="rId3"/>
              </a:rPr>
              <a:t>http://www.blackwellpublishing.com/publicphilosophy/brecher/docs/sample_chapter.pdf</a:t>
            </a:r>
            <a:r>
              <a:rPr lang="en-GB"/>
              <a:t> ] </a:t>
            </a:r>
          </a:p>
          <a:p>
            <a:endParaRPr lang="en-GB"/>
          </a:p>
          <a:p>
            <a:r>
              <a:rPr lang="en-GB"/>
              <a:t>Why is torture wrong? – </a:t>
            </a:r>
          </a:p>
          <a:p>
            <a:r>
              <a:rPr lang="en-GB"/>
              <a:t>Reasons of principle: Torture treats the victim as a means to an end and not an end in themselves</a:t>
            </a:r>
          </a:p>
          <a:p>
            <a:r>
              <a:rPr lang="en-GB"/>
              <a:t>Consequentialist reasons - Torture is an ineffective interrogation tool -It may well produce false information because under torture a prisoner will eventually say anything to stop the pain - regardless of whether it is true</a:t>
            </a:r>
          </a:p>
          <a:p>
            <a:r>
              <a:rPr lang="en-GB"/>
              <a:t>If a suspect is tortured it may be impossible to prosecute them successfully - British common law excludes involuntary statements or confessions on the ground that such evidence is inherently unreliable</a:t>
            </a:r>
          </a:p>
        </p:txBody>
      </p:sp>
    </p:spTree>
    <p:extLst>
      <p:ext uri="{BB962C8B-B14F-4D97-AF65-F5344CB8AC3E}">
        <p14:creationId xmlns:p14="http://schemas.microsoft.com/office/powerpoint/2010/main" val="11109281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Torture and the law</a:t>
            </a:r>
          </a:p>
        </p:txBody>
      </p:sp>
      <p:sp>
        <p:nvSpPr>
          <p:cNvPr id="3" name="Content Placeholder 2"/>
          <p:cNvSpPr>
            <a:spLocks noGrp="1"/>
          </p:cNvSpPr>
          <p:nvPr>
            <p:ph idx="1"/>
          </p:nvPr>
        </p:nvSpPr>
        <p:spPr>
          <a:xfrm>
            <a:off x="1103312" y="1229710"/>
            <a:ext cx="8946541" cy="5018689"/>
          </a:xfrm>
        </p:spPr>
        <p:txBody>
          <a:bodyPr>
            <a:normAutofit fontScale="92500" lnSpcReduction="20000"/>
          </a:bodyPr>
          <a:lstStyle/>
          <a:p>
            <a:pPr marL="0" indent="0">
              <a:buNone/>
            </a:pPr>
            <a:r>
              <a:rPr lang="en-GB"/>
              <a:t>The United Nations bans torture completely:</a:t>
            </a:r>
          </a:p>
          <a:p>
            <a:pPr marL="0" indent="0">
              <a:buNone/>
            </a:pPr>
            <a:endParaRPr lang="en-GB"/>
          </a:p>
          <a:p>
            <a:pPr marL="0" indent="0">
              <a:buNone/>
            </a:pPr>
            <a:r>
              <a:rPr lang="en-GB"/>
              <a:t>No exceptional circumstances whatsoever, whether a state of war or a threat of war, internal political in stability or any other public emergency, may be invoked as a justification of torture.</a:t>
            </a:r>
          </a:p>
          <a:p>
            <a:pPr marL="0" indent="0">
              <a:buNone/>
            </a:pPr>
            <a:r>
              <a:rPr lang="en-GB"/>
              <a:t>Convention against Torture and Other Cruel, Inhuman or Degrading Treatment or Punishment, United Nations, 1984</a:t>
            </a:r>
          </a:p>
          <a:p>
            <a:pPr marL="0" indent="0">
              <a:buNone/>
            </a:pPr>
            <a:r>
              <a:rPr lang="en-GB"/>
              <a:t>Torture is outlawed in international law and forbidden in the laws of many countries. The Convention against torture reinforces this by insisting that states should either extradite or prosecute alleged torturers within their boundaries, regardless of where their crimes took place.</a:t>
            </a:r>
          </a:p>
          <a:p>
            <a:pPr marL="0" indent="0">
              <a:buNone/>
            </a:pPr>
            <a:r>
              <a:rPr lang="en-GB"/>
              <a:t>Some countries explicitly forbid the use of evidence obtained by torture in any legal proceedings.</a:t>
            </a:r>
          </a:p>
          <a:p>
            <a:pPr marL="0" indent="0">
              <a:buNone/>
            </a:pPr>
            <a:r>
              <a:rPr lang="en-GB"/>
              <a:t>Torture is banned by the ethical codes of many professional organisations - particularly medical organisations.</a:t>
            </a:r>
          </a:p>
          <a:p>
            <a:pPr marL="0" indent="0">
              <a:buNone/>
            </a:pPr>
            <a:r>
              <a:rPr lang="en-GB"/>
              <a:t>http://www.bbc.co.uk/ethics/torture/law/law.shtml</a:t>
            </a:r>
          </a:p>
        </p:txBody>
      </p:sp>
    </p:spTree>
    <p:extLst>
      <p:ext uri="{BB962C8B-B14F-4D97-AF65-F5344CB8AC3E}">
        <p14:creationId xmlns:p14="http://schemas.microsoft.com/office/powerpoint/2010/main" val="3606919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03312" y="1513490"/>
            <a:ext cx="8946541" cy="4734909"/>
          </a:xfrm>
        </p:spPr>
        <p:txBody>
          <a:bodyPr>
            <a:normAutofit/>
          </a:bodyPr>
          <a:lstStyle/>
          <a:p>
            <a:r>
              <a:rPr lang="en-GB"/>
              <a:t>When torture 'isn't really torture'</a:t>
            </a:r>
          </a:p>
          <a:p>
            <a:r>
              <a:rPr lang="en-GB"/>
              <a:t>A US government memo suggested a very narrow definition of torture </a:t>
            </a:r>
          </a:p>
          <a:p>
            <a:r>
              <a:rPr lang="en-GB"/>
              <a:t>Some states have defended the use of torture in particular cases, denied that inflicting pain in those cases amounts to torture, or narrowed the definition of torture to exclude many things that most people would class as torture.</a:t>
            </a:r>
          </a:p>
          <a:p>
            <a:endParaRPr lang="en-GB"/>
          </a:p>
          <a:p>
            <a:r>
              <a:rPr lang="en-GB"/>
              <a:t>(NB: The document referenced has now been completely superseded and no longer represents US policy.)</a:t>
            </a:r>
          </a:p>
          <a:p>
            <a:r>
              <a:rPr lang="en-GB"/>
              <a:t>http://www.bbc.co.uk/ethics/torture/law/law.shtml</a:t>
            </a:r>
          </a:p>
        </p:txBody>
      </p:sp>
    </p:spTree>
    <p:extLst>
      <p:ext uri="{BB962C8B-B14F-4D97-AF65-F5344CB8AC3E}">
        <p14:creationId xmlns:p14="http://schemas.microsoft.com/office/powerpoint/2010/main" val="1244559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600"/>
              <a:t>https://justice.org.uk/torture-uk-law/</a:t>
            </a:r>
          </a:p>
        </p:txBody>
      </p:sp>
      <p:sp>
        <p:nvSpPr>
          <p:cNvPr id="3" name="Content Placeholder 2"/>
          <p:cNvSpPr>
            <a:spLocks noGrp="1"/>
          </p:cNvSpPr>
          <p:nvPr>
            <p:ph idx="1"/>
          </p:nvPr>
        </p:nvSpPr>
        <p:spPr>
          <a:xfrm>
            <a:off x="1103312" y="1024760"/>
            <a:ext cx="8946541" cy="5223640"/>
          </a:xfrm>
        </p:spPr>
        <p:txBody>
          <a:bodyPr>
            <a:normAutofit fontScale="85000" lnSpcReduction="20000"/>
          </a:bodyPr>
          <a:lstStyle/>
          <a:p>
            <a:r>
              <a:rPr lang="en-GB"/>
              <a:t>The use of torture has been contrary to common law for several centuries, and the UK was well ahead of many other European jurisdictions in abolishing its use. Although the common law prohibited torture, however, the Privy Council continued to issue torture warrants until Felton’s case in 1628 and it was not until the Long Parliament in 1640 that the practice was formally abolished. In Scotland, torture was prohibited by section 5 Treason Act 1708.</a:t>
            </a:r>
          </a:p>
          <a:p>
            <a:endParaRPr lang="en-GB"/>
          </a:p>
          <a:p>
            <a:r>
              <a:rPr lang="en-GB"/>
              <a:t>In addition to the established common law provisions, section 134 Criminal Justice Act 1988 makes it an offence for any public official to ‘intentionally inflict severe pain or suffering on another in the </a:t>
            </a:r>
            <a:r>
              <a:rPr lang="en-GB" err="1"/>
              <a:t>perfomance</a:t>
            </a:r>
            <a:r>
              <a:rPr lang="en-GB"/>
              <a:t> … of his official duties’. This provision was introduced to honour the UK’s commitments under the 1984 UN Convention Against Torture and Other Cruel, Inhuman or Degrading Treatment or Punishment (the Torture Convention).</a:t>
            </a:r>
          </a:p>
          <a:p>
            <a:endParaRPr lang="en-GB"/>
          </a:p>
          <a:p>
            <a:r>
              <a:rPr lang="en-GB"/>
              <a:t>Under international law, torture is not only prohibited under such instruments as Article 3 of the European Convention on Human Rights (ECHR) and the Torture Convention, but it has become recognised as </a:t>
            </a:r>
            <a:r>
              <a:rPr lang="en-GB" err="1"/>
              <a:t>ius</a:t>
            </a:r>
            <a:r>
              <a:rPr lang="en-GB"/>
              <a:t> </a:t>
            </a:r>
            <a:r>
              <a:rPr lang="en-GB" err="1"/>
              <a:t>cogens</a:t>
            </a:r>
            <a:r>
              <a:rPr lang="en-GB"/>
              <a:t>, a </a:t>
            </a:r>
            <a:r>
              <a:rPr lang="en-GB" err="1"/>
              <a:t>preemptory</a:t>
            </a:r>
            <a:r>
              <a:rPr lang="en-GB"/>
              <a:t> norm of international law that binds all states whether they have signed instruments such as the Torture Convention or not.((See </a:t>
            </a:r>
            <a:r>
              <a:rPr lang="en-GB" err="1"/>
              <a:t>eg</a:t>
            </a:r>
            <a:r>
              <a:rPr lang="en-GB"/>
              <a:t> Prosecutor v </a:t>
            </a:r>
            <a:r>
              <a:rPr lang="en-GB" err="1"/>
              <a:t>Furundzija</a:t>
            </a:r>
            <a:r>
              <a:rPr lang="en-GB"/>
              <a:t> [1998] ICTY 3, 10 December 1998, paragraphs 147-157)) The prohibition against torture under Article 3 ECHR is also one of the few rights that cannot be derogated from in a state of emergency under Article 15.</a:t>
            </a:r>
          </a:p>
          <a:p>
            <a:endParaRPr lang="en-GB"/>
          </a:p>
        </p:txBody>
      </p:sp>
    </p:spTree>
    <p:extLst>
      <p:ext uri="{BB962C8B-B14F-4D97-AF65-F5344CB8AC3E}">
        <p14:creationId xmlns:p14="http://schemas.microsoft.com/office/powerpoint/2010/main" val="31356034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1103313" y="608013"/>
            <a:ext cx="9726989" cy="5640387"/>
          </a:xfrm>
        </p:spPr>
        <p:txBody>
          <a:bodyPr vert="horz" lIns="91440" tIns="45720" rIns="91440" bIns="45720" rtlCol="0" anchor="t">
            <a:normAutofit/>
          </a:bodyPr>
          <a:lstStyle/>
          <a:p>
            <a:r>
              <a:rPr lang="en-US"/>
              <a:t>A and others v Secretary of State for the Home Department (No 2): HL 8 Dec 2005 </a:t>
            </a:r>
          </a:p>
          <a:p>
            <a:r>
              <a:rPr lang="en-US"/>
              <a:t>Held: The appeal succeeded. Evidence obtained by means of torture should not be admitted. Protection against the use of torture is a fundamental right. The common law has not for many years admitted such evidence. The Home Secretary’s attempted distinction between evidence derived from torture by friendly foreign states and by the UK was unsustainable. The Torture Convention barred the use of such information wherever gathered. </a:t>
            </a:r>
          </a:p>
          <a:p>
            <a:endParaRPr lang="en-US"/>
          </a:p>
          <a:p>
            <a:r>
              <a:rPr lang="en-US"/>
              <a:t>[To use evidence obtained through torture in any proceeding is contrary to international law and, increasingly, against domestic laws as well. The importance of a robust and effective national practice to exclude such information (an exclusionary rule)  therefore cannot be underestimated in preventing reliance on tortured confessions].</a:t>
            </a:r>
          </a:p>
        </p:txBody>
      </p:sp>
    </p:spTree>
    <p:extLst>
      <p:ext uri="{BB962C8B-B14F-4D97-AF65-F5344CB8AC3E}">
        <p14:creationId xmlns:p14="http://schemas.microsoft.com/office/powerpoint/2010/main" val="37211242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03312" y="930166"/>
            <a:ext cx="8946541" cy="5318233"/>
          </a:xfrm>
        </p:spPr>
        <p:txBody>
          <a:bodyPr>
            <a:normAutofit/>
          </a:bodyPr>
          <a:lstStyle/>
          <a:p>
            <a:r>
              <a:rPr lang="en-GB"/>
              <a:t>Guantanamo Bay – extra-territoriality</a:t>
            </a:r>
          </a:p>
          <a:p>
            <a:r>
              <a:rPr lang="en-GB"/>
              <a:t>Guantánamo and Illegal Detention</a:t>
            </a:r>
          </a:p>
          <a:p>
            <a:r>
              <a:rPr lang="en-GB">
                <a:hlinkClick r:id="rId2"/>
              </a:rPr>
              <a:t>http://www.amnestyusa.org/our-work/issues/security-and-human-rights/guantanamo</a:t>
            </a:r>
            <a:r>
              <a:rPr lang="en-GB"/>
              <a:t> </a:t>
            </a:r>
          </a:p>
          <a:p>
            <a:r>
              <a:rPr lang="en-GB"/>
              <a:t>The United States’ detention facilities at Guantánamo Bay, Cuba, have become emblematic of the gross human rights abuses perpetrated by the U.S. government in the name of terrorism.</a:t>
            </a:r>
          </a:p>
          <a:p>
            <a:r>
              <a:rPr lang="en-GB"/>
              <a:t>At Guantánamo, the U.S. government sought to hold detainees in a place neither U.S. nor international law applied.</a:t>
            </a:r>
          </a:p>
          <a:p>
            <a:r>
              <a:rPr lang="en-GB"/>
              <a:t>See : </a:t>
            </a:r>
            <a:r>
              <a:rPr lang="en-GB">
                <a:hlinkClick r:id="rId3"/>
              </a:rPr>
              <a:t>http://www.humanrightsfirst.org/resource/background-guantanamo-bay-prison</a:t>
            </a:r>
            <a:endParaRPr lang="en-GB"/>
          </a:p>
          <a:p>
            <a:r>
              <a:rPr lang="en-GB"/>
              <a:t>http://uk.businessinsider.com/obama-guantanamo-bay-2016-11</a:t>
            </a:r>
          </a:p>
          <a:p>
            <a:r>
              <a:rPr lang="en-GB"/>
              <a:t>See also [2013] - </a:t>
            </a:r>
            <a:r>
              <a:rPr lang="en-GB">
                <a:hlinkClick r:id="rId4"/>
              </a:rPr>
              <a:t>https://www.bu.edu/today/2013/gitmo-the-legal-mess-behind-the-ethical-mess/</a:t>
            </a:r>
            <a:r>
              <a:rPr lang="en-GB"/>
              <a:t> - Susan </a:t>
            </a:r>
            <a:r>
              <a:rPr lang="en-GB" err="1"/>
              <a:t>Seligson</a:t>
            </a:r>
            <a:endParaRPr lang="en-GB"/>
          </a:p>
        </p:txBody>
      </p:sp>
    </p:spTree>
    <p:extLst>
      <p:ext uri="{BB962C8B-B14F-4D97-AF65-F5344CB8AC3E}">
        <p14:creationId xmlns:p14="http://schemas.microsoft.com/office/powerpoint/2010/main" val="7549695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vert="horz" lIns="91440" tIns="45720" rIns="91440" bIns="45720" rtlCol="0" anchor="t">
            <a:normAutofit lnSpcReduction="10000"/>
          </a:bodyPr>
          <a:lstStyle/>
          <a:p>
            <a:r>
              <a:rPr lang="en-US">
                <a:hlinkClick r:id="rId3"/>
              </a:rPr>
              <a:t>http://www.reprieve.org.uk/case-study/abdul-hakim-belhaj</a:t>
            </a:r>
            <a:endParaRPr lang="en-US"/>
          </a:p>
          <a:p>
            <a:endParaRPr lang="en-US"/>
          </a:p>
          <a:p>
            <a:r>
              <a:rPr lang="en-US"/>
              <a:t>Abdul-Hakim </a:t>
            </a:r>
            <a:r>
              <a:rPr lang="en-US" err="1"/>
              <a:t>Belhaj</a:t>
            </a:r>
            <a:r>
              <a:rPr lang="en-US"/>
              <a:t> and Fatima </a:t>
            </a:r>
            <a:r>
              <a:rPr lang="en-US" err="1"/>
              <a:t>Boudchar</a:t>
            </a:r>
          </a:p>
          <a:p>
            <a:r>
              <a:rPr lang="en-US"/>
              <a:t>Gaddafi opponent Abdul-Hakim </a:t>
            </a:r>
            <a:r>
              <a:rPr lang="en-US" err="1"/>
              <a:t>Belhaj</a:t>
            </a:r>
            <a:r>
              <a:rPr lang="en-US"/>
              <a:t> was kidnapped along with his pregnant wife, Fatima </a:t>
            </a:r>
            <a:r>
              <a:rPr lang="en-US" err="1"/>
              <a:t>Boudchar</a:t>
            </a:r>
            <a:r>
              <a:rPr lang="en-US"/>
              <a:t>, and rendered to Libya. Abdul-Hakim was tortured and imprisoned for 6 years.</a:t>
            </a:r>
          </a:p>
          <a:p>
            <a:r>
              <a:rPr lang="en-US"/>
              <a:t>Reprieve is assisting the couple with their legal action against the UK government for its part in their ordeal.</a:t>
            </a:r>
          </a:p>
          <a:p>
            <a:endParaRPr lang="en-US"/>
          </a:p>
          <a:p>
            <a:r>
              <a:rPr lang="en-US"/>
              <a:t>https://www.liberty-human-rights.org.uk/human-rights/countering-terrorism/overview-terrorism-legislation</a:t>
            </a:r>
          </a:p>
        </p:txBody>
      </p:sp>
    </p:spTree>
    <p:extLst>
      <p:ext uri="{BB962C8B-B14F-4D97-AF65-F5344CB8AC3E}">
        <p14:creationId xmlns:p14="http://schemas.microsoft.com/office/powerpoint/2010/main" val="359348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Human Rights</a:t>
            </a:r>
          </a:p>
        </p:txBody>
      </p:sp>
      <p:sp>
        <p:nvSpPr>
          <p:cNvPr id="3" name="Content Placeholder 2"/>
          <p:cNvSpPr>
            <a:spLocks noGrp="1"/>
          </p:cNvSpPr>
          <p:nvPr>
            <p:ph idx="1"/>
          </p:nvPr>
        </p:nvSpPr>
        <p:spPr>
          <a:xfrm>
            <a:off x="1103312" y="1261242"/>
            <a:ext cx="8946541" cy="4987158"/>
          </a:xfrm>
        </p:spPr>
        <p:txBody>
          <a:bodyPr>
            <a:normAutofit fontScale="85000" lnSpcReduction="20000"/>
          </a:bodyPr>
          <a:lstStyle/>
          <a:p>
            <a:r>
              <a:rPr lang="en-GB">
                <a:hlinkClick r:id="rId2"/>
              </a:rPr>
              <a:t>https://www.liberty-human-rights.org.uk/human-rights/what-are-human-rights/history-human-rights</a:t>
            </a:r>
            <a:endParaRPr lang="en-GB"/>
          </a:p>
          <a:p>
            <a:r>
              <a:rPr lang="en-GB"/>
              <a:t>1948  As the world reeled from the horrors of the Second World War, there came an important realisation that although fundamental rights should be respected as a matter of course, without formal protection human rights concepts are of little use to those facing persecution. The result was the Universal Declaration of Human Rights, one of the most important agreements in the history of human rights.</a:t>
            </a:r>
          </a:p>
          <a:p>
            <a:r>
              <a:rPr lang="en-GB"/>
              <a:t>1950  The European Convention on Human Rights was agreed in the aftermath of the Second World War. British lawyers played an instrumental role in the development of the Convention, and the UK signed up in 1951.</a:t>
            </a:r>
          </a:p>
          <a:p>
            <a:r>
              <a:rPr lang="en-GB"/>
              <a:t>At the time there were only ten members of the Council of Europe (the countries subscribed to the Convention), and all were Western European. The Council has since expanded, particularly following the collapse of the communist states in Eastern Europe. Now 47 member countries subscribe to the European Convention.</a:t>
            </a:r>
          </a:p>
          <a:p>
            <a:endParaRPr lang="en-GB"/>
          </a:p>
          <a:p>
            <a:r>
              <a:rPr lang="en-GB"/>
              <a:t>Over the years a number of additional Protocols to the Convention have been adopted. Only some of these confer new rights. The United Kingdom has ratified some but not all of these substantive Protocols.</a:t>
            </a:r>
          </a:p>
          <a:p>
            <a:endParaRPr lang="en-GB"/>
          </a:p>
        </p:txBody>
      </p:sp>
    </p:spTree>
    <p:extLst>
      <p:ext uri="{BB962C8B-B14F-4D97-AF65-F5344CB8AC3E}">
        <p14:creationId xmlns:p14="http://schemas.microsoft.com/office/powerpoint/2010/main" val="25898665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a:t>Other international human rights instruments</a:t>
            </a:r>
          </a:p>
          <a:p>
            <a:endParaRPr lang="en-GB"/>
          </a:p>
          <a:p>
            <a:r>
              <a:rPr lang="en-GB"/>
              <a:t>Over the years, a number of other international human instruments giving effect to the UDHR have been drafted and adopted. Some of these are truly international, e.g. the International Covenant on Civil and Political Rights, while others are regional, e.g. the American Convention on Human Rights and the African Charter on Human and Peoples' Rights. Some deal with specific issues, e.g. the Convention against Torture, and some with the rights of specific groups, e.g. the Refugee Convention and the Convention on the Rights of the Child. The United Kingdom has ratified many of these international Conventions.</a:t>
            </a:r>
          </a:p>
        </p:txBody>
      </p:sp>
    </p:spTree>
    <p:extLst>
      <p:ext uri="{BB962C8B-B14F-4D97-AF65-F5344CB8AC3E}">
        <p14:creationId xmlns:p14="http://schemas.microsoft.com/office/powerpoint/2010/main" val="15286163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a:t>The Human Rights Act 1998</a:t>
            </a:r>
            <a:br>
              <a:rPr lang="en-GB" sz="2000"/>
            </a:br>
            <a:r>
              <a:rPr lang="en-GB" sz="2000"/>
              <a:t>The Human Rights Act 1998 (the Act or the HRA) sets out the fundamental rights and freedoms that everyone in the UK is entitled to.</a:t>
            </a:r>
            <a:br>
              <a:rPr lang="en-GB" sz="2000"/>
            </a:br>
            <a:endParaRPr lang="en-GB" sz="2000"/>
          </a:p>
        </p:txBody>
      </p:sp>
      <p:sp>
        <p:nvSpPr>
          <p:cNvPr id="3" name="Content Placeholder 2"/>
          <p:cNvSpPr>
            <a:spLocks noGrp="1"/>
          </p:cNvSpPr>
          <p:nvPr>
            <p:ph idx="1"/>
          </p:nvPr>
        </p:nvSpPr>
        <p:spPr>
          <a:xfrm>
            <a:off x="1103312" y="1576552"/>
            <a:ext cx="8946541" cy="4671847"/>
          </a:xfrm>
        </p:spPr>
        <p:txBody>
          <a:bodyPr>
            <a:normAutofit fontScale="77500" lnSpcReduction="20000"/>
          </a:bodyPr>
          <a:lstStyle/>
          <a:p>
            <a:endParaRPr lang="en-GB"/>
          </a:p>
          <a:p>
            <a:r>
              <a:rPr lang="en-GB"/>
              <a:t>In practice, the Act has three main effects:</a:t>
            </a:r>
          </a:p>
          <a:p>
            <a:r>
              <a:rPr lang="en-GB"/>
              <a:t>1. It incorporates the rights set out in the European Convention on Human Rights (ECHR) into domestic British law. This means that if your human rights have been breached, you can take your case to a British court rather than having to seek justice from the European Court of Human Rights in Strasbourg, France.</a:t>
            </a:r>
          </a:p>
          <a:p>
            <a:endParaRPr lang="en-GB"/>
          </a:p>
          <a:p>
            <a:r>
              <a:rPr lang="en-GB"/>
              <a:t>2. It requires all public bodies (like courts, police, local authorities, hospitals and publicly funded schools) and other bodies carrying out public functions to respect and protect your human rights.</a:t>
            </a:r>
          </a:p>
          <a:p>
            <a:endParaRPr lang="en-GB"/>
          </a:p>
          <a:p>
            <a:r>
              <a:rPr lang="en-GB"/>
              <a:t>3. In practice it means that Parliament will nearly always seek to ensure that new laws are compatible with the rights set out in the European Convention on Human Rights (although ultimately Parliament is sovereign and can pass laws which are incompatible). The courts will also where possible interpret laws in a way which is compatible with Convention rights.</a:t>
            </a:r>
          </a:p>
          <a:p>
            <a:endParaRPr lang="en-GB"/>
          </a:p>
          <a:p>
            <a:r>
              <a:rPr lang="en-GB"/>
              <a:t>The Human Rights Act came into force in the UK in October 2000.</a:t>
            </a:r>
          </a:p>
        </p:txBody>
      </p:sp>
    </p:spTree>
    <p:extLst>
      <p:ext uri="{BB962C8B-B14F-4D97-AF65-F5344CB8AC3E}">
        <p14:creationId xmlns:p14="http://schemas.microsoft.com/office/powerpoint/2010/main" val="27203559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03312" y="452718"/>
            <a:ext cx="9633005" cy="6263392"/>
          </a:xfrm>
        </p:spPr>
        <p:txBody>
          <a:bodyPr>
            <a:normAutofit fontScale="77500" lnSpcReduction="20000"/>
          </a:bodyPr>
          <a:lstStyle/>
          <a:p>
            <a:r>
              <a:rPr lang="en-GB"/>
              <a:t>What human rights are covered by the Act?</a:t>
            </a:r>
          </a:p>
          <a:p>
            <a:r>
              <a:rPr lang="en-GB"/>
              <a:t>The Act sets out your human rights in a series of ‘Articles’. Each Article deals with a different right. These are all taken from the ECHR and are commonly known as ‘the Convention Rights’:</a:t>
            </a:r>
          </a:p>
          <a:p>
            <a:r>
              <a:rPr lang="en-GB"/>
              <a:t>Article 2 Right to life</a:t>
            </a:r>
          </a:p>
          <a:p>
            <a:r>
              <a:rPr lang="en-GB"/>
              <a:t>Article 3 Freedom from torture and inhuman or degrading treatment</a:t>
            </a:r>
          </a:p>
          <a:p>
            <a:r>
              <a:rPr lang="en-GB"/>
              <a:t>Article 4 Freedom from slavery and forced labour</a:t>
            </a:r>
          </a:p>
          <a:p>
            <a:r>
              <a:rPr lang="en-GB"/>
              <a:t>Article 5 Right to liberty and security</a:t>
            </a:r>
          </a:p>
          <a:p>
            <a:r>
              <a:rPr lang="en-GB"/>
              <a:t>Article 6 Right to a fair trial</a:t>
            </a:r>
          </a:p>
          <a:p>
            <a:r>
              <a:rPr lang="en-GB"/>
              <a:t>Article 7 No punishment without law</a:t>
            </a:r>
          </a:p>
          <a:p>
            <a:r>
              <a:rPr lang="en-GB"/>
              <a:t>Article 8 Respect for your private and family life, home and correspondence</a:t>
            </a:r>
          </a:p>
          <a:p>
            <a:r>
              <a:rPr lang="en-GB"/>
              <a:t>Article 9 Freedom of thought, belief and religion</a:t>
            </a:r>
          </a:p>
          <a:p>
            <a:r>
              <a:rPr lang="en-GB"/>
              <a:t>Article 10 Freedom of expression</a:t>
            </a:r>
          </a:p>
          <a:p>
            <a:r>
              <a:rPr lang="en-GB"/>
              <a:t>Article 11 Freedom of assembly and association</a:t>
            </a:r>
          </a:p>
          <a:p>
            <a:r>
              <a:rPr lang="en-GB"/>
              <a:t>Article 12 Right to marry and start a family</a:t>
            </a:r>
          </a:p>
          <a:p>
            <a:r>
              <a:rPr lang="en-GB"/>
              <a:t>Article 14 Protection from discrimination in respect of these rights and freedoms</a:t>
            </a:r>
          </a:p>
          <a:p>
            <a:r>
              <a:rPr lang="en-GB"/>
              <a:t>Protocol 1, Article 1 Right to peaceful enjoyment of your property</a:t>
            </a:r>
          </a:p>
          <a:p>
            <a:r>
              <a:rPr lang="en-GB"/>
              <a:t>Protocol 1, Article 2 Right to education</a:t>
            </a:r>
          </a:p>
          <a:p>
            <a:r>
              <a:rPr lang="en-GB"/>
              <a:t>Protocol 1, Article 3 Right to participate in free elections</a:t>
            </a:r>
          </a:p>
          <a:p>
            <a:r>
              <a:rPr lang="en-GB"/>
              <a:t>Protocol 13, Article 1 Abolition of the death penalty</a:t>
            </a:r>
          </a:p>
        </p:txBody>
      </p:sp>
    </p:spTree>
    <p:extLst>
      <p:ext uri="{BB962C8B-B14F-4D97-AF65-F5344CB8AC3E}">
        <p14:creationId xmlns:p14="http://schemas.microsoft.com/office/powerpoint/2010/main" val="31488021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a:t>Articles 1 and 13</a:t>
            </a:r>
          </a:p>
          <a:p>
            <a:r>
              <a:rPr lang="en-GB"/>
              <a:t>Articles 1 and 13 of the ECHR do not feature in the Act. This is because the Human Rights Act in itself fulfils these rights. For example, Article 1 says that states must secure the rights of the Convention in their own jurisdiction. The Human Rights Act is the main way of doing this for the UK.</a:t>
            </a:r>
          </a:p>
          <a:p>
            <a:endParaRPr lang="en-GB"/>
          </a:p>
          <a:p>
            <a:r>
              <a:rPr lang="en-GB"/>
              <a:t>Equally, Article 13 ensures that if people’s rights are violated they are able to access effective remedy – this means they can take their case to court to seek a judgment. The Human Rights Act is designed to ensure that this happens.</a:t>
            </a:r>
          </a:p>
        </p:txBody>
      </p:sp>
    </p:spTree>
    <p:extLst>
      <p:ext uri="{BB962C8B-B14F-4D97-AF65-F5344CB8AC3E}">
        <p14:creationId xmlns:p14="http://schemas.microsoft.com/office/powerpoint/2010/main" val="29010599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a:t>UK failing on many human rights measures, report claims</a:t>
            </a:r>
            <a:br>
              <a:rPr lang="en-GB" sz="2400"/>
            </a:br>
            <a:r>
              <a:rPr lang="en-GB" sz="2400"/>
              <a:t>https://www.theguardian.com/law/2016/sep/22/uk-failing-on-many-human-rights-measures-report-claims</a:t>
            </a:r>
          </a:p>
        </p:txBody>
      </p:sp>
      <p:sp>
        <p:nvSpPr>
          <p:cNvPr id="3" name="Content Placeholder 2"/>
          <p:cNvSpPr>
            <a:spLocks noGrp="1"/>
          </p:cNvSpPr>
          <p:nvPr>
            <p:ph idx="1"/>
          </p:nvPr>
        </p:nvSpPr>
        <p:spPr/>
        <p:txBody>
          <a:bodyPr>
            <a:normAutofit fontScale="92500" lnSpcReduction="10000"/>
          </a:bodyPr>
          <a:lstStyle/>
          <a:p>
            <a:r>
              <a:rPr lang="en-GB"/>
              <a:t>The UK has failed to meet many human rights recommendations made by the United Nations and should do more to prevent prison overcrowding, tackle hate crimes and restrict stop and search powers, a coalition of 175 civil society organisations claims.</a:t>
            </a:r>
          </a:p>
          <a:p>
            <a:r>
              <a:rPr lang="en-GB"/>
              <a:t>Their report, coordinated by the British Institute of Human Rights (BIHR) and submitted to the UN in Geneva on Thursday, also accuses the government of damaging international standards by threatening to scrap the Human Rights Act.</a:t>
            </a:r>
          </a:p>
          <a:p>
            <a:r>
              <a:rPr lang="en-GB"/>
              <a:t>Repeal of the act would be a “denigration of international human rights law”, the submission asserts. “The UK’s retrogressive debates are already negatively influencing other countries. There is increasing concern that the UK’s political rhetoric will, if not checked, threaten the coherence and credibility of the post-second world war human rights settlement.”</a:t>
            </a:r>
          </a:p>
        </p:txBody>
      </p:sp>
    </p:spTree>
    <p:extLst>
      <p:ext uri="{BB962C8B-B14F-4D97-AF65-F5344CB8AC3E}">
        <p14:creationId xmlns:p14="http://schemas.microsoft.com/office/powerpoint/2010/main" val="23312387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580435"/>
          </a:xfrm>
        </p:spPr>
        <p:txBody>
          <a:bodyPr/>
          <a:lstStyle/>
          <a:p>
            <a:endParaRPr lang="en-GB" dirty="0"/>
          </a:p>
        </p:txBody>
      </p:sp>
      <p:sp>
        <p:nvSpPr>
          <p:cNvPr id="3" name="Content Placeholder 2"/>
          <p:cNvSpPr>
            <a:spLocks noGrp="1"/>
          </p:cNvSpPr>
          <p:nvPr>
            <p:ph idx="1"/>
          </p:nvPr>
        </p:nvSpPr>
        <p:spPr>
          <a:xfrm>
            <a:off x="1103312" y="641268"/>
            <a:ext cx="8946541" cy="5607132"/>
          </a:xfrm>
        </p:spPr>
        <p:txBody>
          <a:bodyPr vert="horz" lIns="91440" tIns="45720" rIns="91440" bIns="45720" rtlCol="0" anchor="t">
            <a:normAutofit/>
          </a:bodyPr>
          <a:lstStyle/>
          <a:p>
            <a:pPr marL="0" indent="0">
              <a:buNone/>
            </a:pPr>
            <a:r>
              <a:rPr lang="en-GB" dirty="0"/>
              <a:t>Reading: </a:t>
            </a:r>
          </a:p>
          <a:p>
            <a:endParaRPr lang="en-GB"/>
          </a:p>
          <a:p>
            <a:r>
              <a:rPr lang="EN-GB"/>
              <a:t>Liberty</a:t>
            </a:r>
            <a:r>
              <a:rPr lang="EN-GB" dirty="0"/>
              <a:t>: Human Rights Act </a:t>
            </a:r>
            <a:r>
              <a:rPr lang="EN-GB" dirty="0" err="1"/>
              <a:t>Mythbuster</a:t>
            </a:r>
            <a:r>
              <a:rPr lang="EN-GB" dirty="0"/>
              <a:t>: </a:t>
            </a:r>
          </a:p>
          <a:p>
            <a:r>
              <a:rPr lang="EN-GB" dirty="0">
                <a:hlinkClick r:id="rId2"/>
              </a:rPr>
              <a:t>https://www.liberty-human-rights.org.uk/human-rights/what-are-human-rights/human-rights-act/human-rights-act-mythbuste</a:t>
            </a:r>
            <a:r>
              <a:rPr lang="EN-GB" dirty="0">
                <a:hlinkClick r:id="rId3"/>
              </a:rPr>
              <a:t>r</a:t>
            </a:r>
          </a:p>
          <a:p>
            <a:r>
              <a:rPr lang="EN-GB" dirty="0"/>
              <a:t>https://www.theguardian.com/news/2014/dec/04/-sp-case-against-human-rights</a:t>
            </a:r>
          </a:p>
          <a:p>
            <a:pPr marL="0" indent="0">
              <a:buNone/>
            </a:pPr>
            <a:endParaRPr lang="en-GB" dirty="0"/>
          </a:p>
          <a:p>
            <a:r>
              <a:rPr lang="EN-GB" dirty="0"/>
              <a:t>The Problem with Human Rights Law: Michael </a:t>
            </a:r>
            <a:r>
              <a:rPr lang="EN-GB" dirty="0" err="1"/>
              <a:t>Arnheim</a:t>
            </a:r>
            <a:r>
              <a:rPr lang="EN-GB" dirty="0"/>
              <a:t>, Mar 2015</a:t>
            </a:r>
          </a:p>
          <a:p>
            <a:r>
              <a:rPr lang="EN-GB" dirty="0">
                <a:hlinkClick r:id="rId4"/>
              </a:rPr>
              <a:t>http://www.civitas.org.uk/content/files/TheProblemwithHumanRightsLaw.pdf</a:t>
            </a:r>
            <a:endParaRPr lang="EN-GB" dirty="0"/>
          </a:p>
          <a:p>
            <a:r>
              <a:rPr lang="en-GB" dirty="0"/>
              <a:t>Do human rights help or hinder environmental protection? Conor </a:t>
            </a:r>
            <a:r>
              <a:rPr lang="en-GB" dirty="0" err="1"/>
              <a:t>Gearty</a:t>
            </a:r>
            <a:r>
              <a:rPr lang="en-GB" dirty="0"/>
              <a:t>, Journal of Human Rights and the Environment, Vol. 1 No. 1, March 2010, pp. 7–2</a:t>
            </a:r>
          </a:p>
          <a:p>
            <a:endParaRPr lang="EN-GB" dirty="0"/>
          </a:p>
        </p:txBody>
      </p:sp>
    </p:spTree>
    <p:extLst>
      <p:ext uri="{BB962C8B-B14F-4D97-AF65-F5344CB8AC3E}">
        <p14:creationId xmlns:p14="http://schemas.microsoft.com/office/powerpoint/2010/main" val="33955196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3299</Words>
  <Application>Microsoft Office PowerPoint</Application>
  <PresentationFormat>Widescreen</PresentationFormat>
  <Paragraphs>183</Paragraphs>
  <Slides>24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Century Gothic</vt:lpstr>
      <vt:lpstr>Wingdings 3</vt:lpstr>
      <vt:lpstr>Ion</vt:lpstr>
      <vt:lpstr> The Worlds of Law </vt:lpstr>
      <vt:lpstr>‘Hard cases’…</vt:lpstr>
      <vt:lpstr>Hard cases….</vt:lpstr>
      <vt:lpstr>Example used by Dworkin: Riggs v Palmer, 115 N.Y. 506 (1889) http://publishing.cdlib.org/ucpressebooks/view?docId=ft9q2nb693&amp;chunk.id=d0e1366&amp;toc.id=d0e1282&amp;brand=ucpress;query=socialized%20medicine </vt:lpstr>
      <vt:lpstr>PowerPoint Presentation</vt:lpstr>
      <vt:lpstr>PowerPoint Presentation</vt:lpstr>
      <vt:lpstr>abortion</vt:lpstr>
      <vt:lpstr>Law and ethics of abortion</vt:lpstr>
      <vt:lpstr>Assisted suicide</vt:lpstr>
      <vt:lpstr>The Death Penalty</vt:lpstr>
      <vt:lpstr>Torture [For intro see http://www.bbc.co.uk/ethics/torture/ ]</vt:lpstr>
      <vt:lpstr>Torture and the law</vt:lpstr>
      <vt:lpstr>PowerPoint Presentation</vt:lpstr>
      <vt:lpstr>https://justice.org.uk/torture-uk-law/</vt:lpstr>
      <vt:lpstr>PowerPoint Presentation</vt:lpstr>
      <vt:lpstr>PowerPoint Presentation</vt:lpstr>
      <vt:lpstr>PowerPoint Presentation</vt:lpstr>
      <vt:lpstr>Human Rights</vt:lpstr>
      <vt:lpstr>PowerPoint Presentation</vt:lpstr>
      <vt:lpstr>The Human Rights Act 1998 The Human Rights Act 1998 (the Act or the HRA) sets out the fundamental rights and freedoms that everyone in the UK is entitled to. </vt:lpstr>
      <vt:lpstr>PowerPoint Presentation</vt:lpstr>
      <vt:lpstr>PowerPoint Presentation</vt:lpstr>
      <vt:lpstr>UK failing on many human rights measures, report claims https://www.theguardian.com/law/2016/sep/22/uk-failing-on-many-human-rights-measures-report-claims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The Worlds of Law </dc:title>
  <cp:lastModifiedBy>Melanie Williams</cp:lastModifiedBy>
  <cp:revision>2</cp:revision>
  <dcterms:modified xsi:type="dcterms:W3CDTF">2017-03-08T14:04:29Z</dcterms:modified>
</cp:coreProperties>
</file>