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63" d="100"/>
          <a:sy n="63" d="100"/>
        </p:scale>
        <p:origin x="78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NDUNGU, Marie (NHS MID AND SOUTH ESSEX ICB - 07G)" userId="2e6c59b8-7eb3-4bea-9aa8-e2ff94bacfd1" providerId="ADAL" clId="{DF5ADCE5-D648-4829-A642-672271745C70}"/>
    <pc:docChg chg="addSld delSld modSld">
      <pc:chgData name="MANDUNGU, Marie (NHS MID AND SOUTH ESSEX ICB - 07G)" userId="2e6c59b8-7eb3-4bea-9aa8-e2ff94bacfd1" providerId="ADAL" clId="{DF5ADCE5-D648-4829-A642-672271745C70}" dt="2026-03-11T12:48:57.425" v="9" actId="2696"/>
      <pc:docMkLst>
        <pc:docMk/>
      </pc:docMkLst>
      <pc:sldChg chg="modSp mod">
        <pc:chgData name="MANDUNGU, Marie (NHS MID AND SOUTH ESSEX ICB - 07G)" userId="2e6c59b8-7eb3-4bea-9aa8-e2ff94bacfd1" providerId="ADAL" clId="{DF5ADCE5-D648-4829-A642-672271745C70}" dt="2026-03-11T12:48:47.982" v="8" actId="20577"/>
        <pc:sldMkLst>
          <pc:docMk/>
          <pc:sldMk cId="0" sldId="256"/>
        </pc:sldMkLst>
        <pc:spChg chg="mod">
          <ac:chgData name="MANDUNGU, Marie (NHS MID AND SOUTH ESSEX ICB - 07G)" userId="2e6c59b8-7eb3-4bea-9aa8-e2ff94bacfd1" providerId="ADAL" clId="{DF5ADCE5-D648-4829-A642-672271745C70}" dt="2026-03-11T12:48:47.982" v="8" actId="20577"/>
          <ac:spMkLst>
            <pc:docMk/>
            <pc:sldMk cId="0" sldId="256"/>
            <ac:spMk id="8" creationId="{00000000-0000-0000-0000-000000000000}"/>
          </ac:spMkLst>
        </pc:spChg>
      </pc:sldChg>
      <pc:sldChg chg="new del">
        <pc:chgData name="MANDUNGU, Marie (NHS MID AND SOUTH ESSEX ICB - 07G)" userId="2e6c59b8-7eb3-4bea-9aa8-e2ff94bacfd1" providerId="ADAL" clId="{DF5ADCE5-D648-4829-A642-672271745C70}" dt="2026-03-11T12:48:57.425" v="9" actId="2696"/>
        <pc:sldMkLst>
          <pc:docMk/>
          <pc:sldMk cId="709769160" sldId="26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681063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explains why Microsoft Excel is a suitable Microsoft 365 application for Greenfield Home Care Agency. I focus on how Excel can improve routine tasks such as scheduling, record keeping, monitoring visits and sharing information with colleagues. The presentation also considers the risks, especially staff training needs and data protection.
[Sources]
- Visual: AI-generated by OpenAI image generation (title photo).</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Greenfield, some routine tasks may still be completed through paper records or separate documents. This can make information harder to update and harder to share. It also increases the risk of duplication or mistakes. In a care setting, inaccurate or delayed information can affect planning, staffing and record quality, so a more organised digital system would be useful.
[Sources]
- Claim: spreadsheets organise and analyse information using rows, columns, formulas, tables and charts — Microsoft. Spreadsheet Programs | Microsoft 365. https://www.microsoft.com/en-gb/microsoft-365/excel/spreadsheets
- Claim: personal data should be accurate and kept up to date where necessary — ICO. Principle (d): Accuracy. https://ico.org.uk/for-organisations/uk-gdpr-guidance-and-resources/data-protection-principles/a-guide-to-the-data-protection-principles/accuracy/
- Visual: AI-generated by OpenAI image generation (paper schedule / tablet image).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Excel would allow Greenfield to store related information in one structured workbook instead of using separate records. Tables, formulas and filters would make routine administration faster. For example, Excel could be used to organise visit schedules, total staff hours automatically and create charts to show patterns. Because it sits inside Microsoft 365, colleagues can also co-author the same workbook and see changes quickly.
[Sources]
- Claim: Excel supports AutoFill, chart recommendations and pattern spotting — Microsoft Support. What is Excel? https://support.microsoft.com/en-us/office/what-is-excel-94b00f50-5896-479c-b0c5-ff74603b35a3
- Claim: spreadsheets organise and display data using functions, formulas, tables and charts — Microsoft. Spreadsheet Programs | Microsoft 365. https://www.microsoft.com/en-gb/microsoft-365/excel/spreadsheets
- Claim: co-authoring lets colleagues open and work on the same workbook and see changes quickly — Microsoft Support. Collaborate on Excel workbooks at the same time with co-authoring. https://support.microsoft.com/en-us/office/collaborate-on-excel-workbooks-at-the-same-time-with-co-authoring-7152aa8b-b791-414c-a3bb-3024e46fb104
- Visual: AI-generated by OpenAI image generation (Excel workbook mock-up).</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three main benefits of Excel for Greenfield. First, it improves efficiency because formulas and tables automate parts of the work. Second, it supports analysis because managers can sort, summarise and visualise data. Third, it supports teamwork because Microsoft 365 allows users to share and co-author workbooks in real time. These features are especially useful when staff need current information across a busy care service.
[Sources]
- Claim: tables help organise data and filter records — Microsoft Support. Create and format tables. https://support.microsoft.com/en-us/office/create-and-format-tables-e81aa349-b006-4f8a-9806-5af9df0ac664
- Claim: charts visualise data and can include trendlines — Microsoft Support. Create a chart from start to finish. https://support.microsoft.com/en-us/office/create-a-chart-from-start-to-finish-0baf399e-dd61-4e18-8a73-b3fd5d5680c2
- Claim: co-authoring allows real-time shared editing — Microsoft Support. Co-author a workbook. https://support.microsoft.com/en-gb/office/co-author-a-workbook-66ad7ca3-3818-46ac-be5b-6c8dbea8a93e
- Visual: AI-generated by OpenAI image generation (team collaboration image).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Excel is not perfect, so it is important to mention the limitations. Staff may need support and training, especially if they are less confident with digital tools. It is also important to remember that a spreadsheet is only as accurate as the information entered into it. In addition, Greenfield handles sensitive information, so files must be shared securely and in line with UK GDPR principles such as fairness, transparency and accuracy.
[Sources]
- Claim: UK GDPR principles include lawfulness, fairness and transparency — ICO. Principle (a): Lawfulness, fairness and transparency. https://ico.org.uk/for-organisations/uk-gdpr-guidance-and-resources/data-protection-principles/a-guide-to-the-data-protection-principles/lawfulness-fairness-and-transparency/
- Claim: accuracy principle requires personal data to be accurate and kept up to date where necessary — ICO. Principle (d): Accuracy. https://ico.org.uk/for-organisations/uk-gdpr-guidance-and-resources/data-protection-principles/a-guide-to-the-data-protection-principles/accuracy/
- Claim: Article 5 sets out seven key data protection principles — ICO. A guide to the data protection principles. https://ico.org.uk/for-organisations/uk-gdpr-guidance-and-resources/data-protection-principles/a-guide-to-the-data-protection-principles/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conclude, Excel is a good fit for Greenfield Home Care Agency because it can make day-to-day work more organised and efficient. It also helps managers analyse information more clearly and supports collaboration through Microsoft 365. However, the organisation still needs staff training and strong data protection practices. So, Excel offers clear benefits, but it works best when it is used carefully and consistently.
[Sources]
- Claim: spreadsheets support organisation, formulas, tables and charts — Microsoft. Spreadsheet Programs | Microsoft 365. https://www.microsoft.com/en-gb/microsoft-365/excel/spreadsheets
- Claim: co-authoring enables shared editing — Microsoft Support. Co-author a workbook. https://support.microsoft.com/en-gb/office/co-author-a-workbook-66ad7ca3-3818-46ac-be5b-6c8dbea8a93e
- Claim: UK GDPR principles and accuracy guidance — ICO. https://ico.org.uk/for-organisations/uk-gdpr-guidance-and-resources/data-protection-principles/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final slide lists the references used in the presentation in Harvard style.
[Sources]
- References listed on slide.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MASTER">
    <p:bg>
      <p:bgPr>
        <a:solidFill>
          <a:srgbClr val="F7F8F5"/>
        </a:solidFill>
        <a:effectLst/>
      </p:bgPr>
    </p:bg>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0F5E4C"/>
          </a:solidFill>
          <a:ln w="12700">
            <a:solidFill>
              <a:srgbClr val="0F5E4C"/>
            </a:solidFill>
            <a:prstDash val="solid"/>
          </a:ln>
        </p:spPr>
      </p:sp>
      <p:sp>
        <p:nvSpPr>
          <p:cNvPr id="3" name="Text 1"/>
          <p:cNvSpPr/>
          <p:nvPr/>
        </p:nvSpPr>
        <p:spPr>
          <a:xfrm>
            <a:off x="411480" y="6446520"/>
            <a:ext cx="5943600" cy="164592"/>
          </a:xfrm>
          <a:prstGeom prst="rect">
            <a:avLst/>
          </a:prstGeom>
          <a:noFill/>
          <a:ln/>
        </p:spPr>
        <p:txBody>
          <a:bodyPr wrap="square" lIns="0" tIns="0" rIns="0" bIns="0" rtlCol="0" anchor="ctr"/>
          <a:lstStyle/>
          <a:p>
            <a:pPr marL="0" indent="0">
              <a:buNone/>
            </a:pPr>
            <a:r>
              <a:rPr lang="en-US" sz="850" dirty="0">
                <a:solidFill>
                  <a:srgbClr val="6E756F"/>
                </a:solidFill>
                <a:latin typeface="Aptos" pitchFamily="34" charset="0"/>
                <a:ea typeface="Aptos" pitchFamily="34" charset="-122"/>
                <a:cs typeface="Aptos" pitchFamily="34" charset="-120"/>
              </a:rPr>
              <a:t>Microsoft Excel | Greenfield Home Care Agency</a:t>
            </a:r>
            <a:endParaRPr lang="en-US" sz="850" dirty="0"/>
          </a:p>
        </p:txBody>
      </p:sp>
      <p:sp>
        <p:nvSpPr>
          <p:cNvPr id="4" name="Text 2"/>
          <p:cNvSpPr/>
          <p:nvPr/>
        </p:nvSpPr>
        <p:spPr>
          <a:xfrm>
            <a:off x="9144000" y="6446520"/>
            <a:ext cx="2651760" cy="164592"/>
          </a:xfrm>
          <a:prstGeom prst="rect">
            <a:avLst/>
          </a:prstGeom>
          <a:noFill/>
          <a:ln/>
        </p:spPr>
        <p:txBody>
          <a:bodyPr wrap="square" lIns="0" tIns="0" rIns="0" bIns="0" rtlCol="0" anchor="ctr"/>
          <a:lstStyle/>
          <a:p>
            <a:pPr marL="0" indent="0" algn="r">
              <a:buNone/>
            </a:pPr>
            <a:r>
              <a:rPr lang="en-US" sz="850" dirty="0">
                <a:solidFill>
                  <a:srgbClr val="6E756F"/>
                </a:solidFill>
                <a:latin typeface="Aptos" pitchFamily="34" charset="0"/>
                <a:ea typeface="Aptos" pitchFamily="34" charset="-122"/>
                <a:cs typeface="Aptos" pitchFamily="34" charset="-120"/>
              </a:rPr>
              <a:t>Group member 1 section</a:t>
            </a:r>
            <a:endParaRPr lang="en-US" sz="850"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D241E"/>
        </a:solidFill>
        <a:effectLst/>
      </p:bgPr>
    </p:bg>
    <p:spTree>
      <p:nvGrpSpPr>
        <p:cNvPr id="1" name=""/>
        <p:cNvGrpSpPr/>
        <p:nvPr/>
      </p:nvGrpSpPr>
      <p:grpSpPr>
        <a:xfrm>
          <a:off x="0" y="0"/>
          <a:ext cx="0" cy="0"/>
          <a:chOff x="0" y="0"/>
          <a:chExt cx="0" cy="0"/>
        </a:xfrm>
      </p:grpSpPr>
      <p:pic>
        <p:nvPicPr>
          <p:cNvPr id="2" name="Image 0" descr="/mnt/data/a_photograph_shows_a_home_care_worker_assisting_an.png"/>
          <p:cNvPicPr>
            <a:picLocks noChangeAspect="1"/>
          </p:cNvPicPr>
          <p:nvPr/>
        </p:nvPicPr>
        <p:blipFill>
          <a:blip r:embed="rId3"/>
          <a:srcRect t="7811" b="7811"/>
          <a:stretch/>
        </p:blipFill>
        <p:spPr>
          <a:xfrm>
            <a:off x="0" y="0"/>
            <a:ext cx="12191695" cy="6858000"/>
          </a:xfrm>
          <a:prstGeom prst="rect">
            <a:avLst/>
          </a:prstGeom>
        </p:spPr>
      </p:pic>
      <p:sp>
        <p:nvSpPr>
          <p:cNvPr id="3" name="Shape 0"/>
          <p:cNvSpPr/>
          <p:nvPr/>
        </p:nvSpPr>
        <p:spPr>
          <a:xfrm>
            <a:off x="0" y="0"/>
            <a:ext cx="12191695" cy="6858000"/>
          </a:xfrm>
          <a:prstGeom prst="rect">
            <a:avLst/>
          </a:prstGeom>
          <a:solidFill>
            <a:srgbClr val="10231C">
              <a:alpha val="72000"/>
            </a:srgbClr>
          </a:solidFill>
          <a:ln w="12700">
            <a:solidFill>
              <a:srgbClr val="10231C">
                <a:alpha val="0"/>
              </a:srgbClr>
            </a:solidFill>
            <a:prstDash val="solid"/>
          </a:ln>
        </p:spPr>
        <p:txBody>
          <a:bodyPr/>
          <a:lstStyle/>
          <a:p>
            <a:endParaRPr lang="en-GB"/>
          </a:p>
        </p:txBody>
      </p:sp>
      <p:sp>
        <p:nvSpPr>
          <p:cNvPr id="4" name="Shape 1"/>
          <p:cNvSpPr/>
          <p:nvPr/>
        </p:nvSpPr>
        <p:spPr>
          <a:xfrm>
            <a:off x="0" y="4434840"/>
            <a:ext cx="12191695" cy="2423160"/>
          </a:xfrm>
          <a:prstGeom prst="rect">
            <a:avLst/>
          </a:prstGeom>
          <a:solidFill>
            <a:srgbClr val="0B1814">
              <a:alpha val="78000"/>
            </a:srgbClr>
          </a:solidFill>
          <a:ln w="12700">
            <a:solidFill>
              <a:srgbClr val="0B1814">
                <a:alpha val="0"/>
              </a:srgbClr>
            </a:solidFill>
            <a:prstDash val="solid"/>
          </a:ln>
        </p:spPr>
        <p:txBody>
          <a:bodyPr/>
          <a:lstStyle/>
          <a:p>
            <a:endParaRPr lang="en-GB"/>
          </a:p>
        </p:txBody>
      </p:sp>
      <p:sp>
        <p:nvSpPr>
          <p:cNvPr id="5" name="Text 2"/>
          <p:cNvSpPr/>
          <p:nvPr/>
        </p:nvSpPr>
        <p:spPr>
          <a:xfrm>
            <a:off x="685800" y="4617720"/>
            <a:ext cx="6126480" cy="1005840"/>
          </a:xfrm>
          <a:prstGeom prst="rect">
            <a:avLst/>
          </a:prstGeom>
          <a:noFill/>
          <a:ln/>
        </p:spPr>
        <p:txBody>
          <a:bodyPr wrap="square" lIns="0" tIns="0" rIns="0" bIns="0" rtlCol="0" anchor="ctr"/>
          <a:lstStyle/>
          <a:p>
            <a:pPr marL="0" indent="0">
              <a:buNone/>
            </a:pPr>
            <a:r>
              <a:rPr lang="en-US" sz="2600" b="1" dirty="0">
                <a:solidFill>
                  <a:srgbClr val="FFFFFF"/>
                </a:solidFill>
              </a:rPr>
              <a:t>Microsoft Excel at</a:t>
            </a:r>
            <a:endParaRPr lang="en-US" sz="2600" dirty="0"/>
          </a:p>
          <a:p>
            <a:pPr marL="0" indent="0">
              <a:buNone/>
            </a:pPr>
            <a:r>
              <a:rPr lang="en-US" sz="2600" b="1" dirty="0">
                <a:solidFill>
                  <a:srgbClr val="FFFFFF"/>
                </a:solidFill>
              </a:rPr>
              <a:t>Greenfield Home Care Agency</a:t>
            </a:r>
            <a:endParaRPr lang="en-US" sz="2600" dirty="0"/>
          </a:p>
        </p:txBody>
      </p:sp>
      <p:sp>
        <p:nvSpPr>
          <p:cNvPr id="6" name="Text 3"/>
          <p:cNvSpPr/>
          <p:nvPr/>
        </p:nvSpPr>
        <p:spPr>
          <a:xfrm>
            <a:off x="713232" y="5641848"/>
            <a:ext cx="5669280" cy="256032"/>
          </a:xfrm>
          <a:prstGeom prst="rect">
            <a:avLst/>
          </a:prstGeom>
          <a:noFill/>
          <a:ln/>
        </p:spPr>
        <p:txBody>
          <a:bodyPr wrap="square" lIns="0" tIns="0" rIns="0" bIns="0" rtlCol="0" anchor="ctr"/>
          <a:lstStyle/>
          <a:p>
            <a:pPr marL="0" indent="0">
              <a:buNone/>
            </a:pPr>
            <a:r>
              <a:rPr lang="en-US" sz="1300" dirty="0">
                <a:solidFill>
                  <a:srgbClr val="E6F0EB"/>
                </a:solidFill>
              </a:rPr>
              <a:t>How Excel can improve efficiency, communication and digital safety</a:t>
            </a:r>
            <a:endParaRPr lang="en-US" sz="1300" dirty="0"/>
          </a:p>
        </p:txBody>
      </p:sp>
      <p:sp>
        <p:nvSpPr>
          <p:cNvPr id="7" name="Shape 4"/>
          <p:cNvSpPr/>
          <p:nvPr/>
        </p:nvSpPr>
        <p:spPr>
          <a:xfrm>
            <a:off x="7818120" y="4709160"/>
            <a:ext cx="3611880" cy="1207008"/>
          </a:xfrm>
          <a:prstGeom prst="roundRect">
            <a:avLst>
              <a:gd name="adj" fmla="val 6061"/>
            </a:avLst>
          </a:prstGeom>
          <a:solidFill>
            <a:srgbClr val="FFFFFF">
              <a:alpha val="85000"/>
            </a:srgbClr>
          </a:solidFill>
          <a:ln w="12700">
            <a:solidFill>
              <a:srgbClr val="FFFFFF">
                <a:alpha val="18000"/>
              </a:srgbClr>
            </a:solidFill>
            <a:prstDash val="solid"/>
          </a:ln>
        </p:spPr>
        <p:txBody>
          <a:bodyPr/>
          <a:lstStyle/>
          <a:p>
            <a:endParaRPr lang="en-GB"/>
          </a:p>
        </p:txBody>
      </p:sp>
      <p:sp>
        <p:nvSpPr>
          <p:cNvPr id="8" name="Text 5"/>
          <p:cNvSpPr/>
          <p:nvPr/>
        </p:nvSpPr>
        <p:spPr>
          <a:xfrm>
            <a:off x="8065008" y="4956048"/>
            <a:ext cx="3108960" cy="822960"/>
          </a:xfrm>
          <a:prstGeom prst="rect">
            <a:avLst/>
          </a:prstGeom>
          <a:noFill/>
          <a:ln/>
        </p:spPr>
        <p:txBody>
          <a:bodyPr wrap="square" lIns="254" tIns="254" rIns="254" bIns="254" rtlCol="0" anchor="ctr"/>
          <a:lstStyle/>
          <a:p>
            <a:pPr marL="0" indent="0">
              <a:buNone/>
            </a:pPr>
            <a:r>
              <a:rPr lang="en-US" sz="1250" dirty="0">
                <a:solidFill>
                  <a:srgbClr val="FFFFFF"/>
                </a:solidFill>
              </a:rPr>
              <a:t>Module code: [add]</a:t>
            </a:r>
            <a:endParaRPr lang="en-US" sz="1250" dirty="0"/>
          </a:p>
          <a:p>
            <a:pPr marL="0" indent="0">
              <a:buNone/>
            </a:pPr>
            <a:r>
              <a:rPr lang="en-US" sz="1250" dirty="0">
                <a:solidFill>
                  <a:srgbClr val="FFFFFF"/>
                </a:solidFill>
              </a:rPr>
              <a:t>Student name/</a:t>
            </a:r>
            <a:r>
              <a:rPr lang="en-US" sz="1250" dirty="0" err="1">
                <a:solidFill>
                  <a:srgbClr val="FFFFFF"/>
                </a:solidFill>
              </a:rPr>
              <a:t>number:mmm</a:t>
            </a:r>
            <a:r>
              <a:rPr lang="en-US" sz="1250" dirty="0">
                <a:solidFill>
                  <a:srgbClr val="FFFFFF"/>
                </a:solidFill>
              </a:rPr>
              <a:t> [add]</a:t>
            </a:r>
            <a:endParaRPr lang="en-US" sz="1250" dirty="0"/>
          </a:p>
          <a:p>
            <a:pPr marL="0" indent="0">
              <a:buNone/>
            </a:pPr>
            <a:r>
              <a:rPr lang="en-US" sz="1250" dirty="0">
                <a:solidFill>
                  <a:srgbClr val="FFFFFF"/>
                </a:solidFill>
              </a:rPr>
              <a:t>Lecturer: </a:t>
            </a:r>
            <a:endParaRPr lang="en-US" sz="12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548640" y="411480"/>
            <a:ext cx="6858000" cy="457200"/>
          </a:xfrm>
          <a:prstGeom prst="rect">
            <a:avLst/>
          </a:prstGeom>
          <a:noFill/>
          <a:ln/>
        </p:spPr>
        <p:txBody>
          <a:bodyPr wrap="square" lIns="0" tIns="0" rIns="0" bIns="0" rtlCol="0" anchor="ctr"/>
          <a:lstStyle/>
          <a:p>
            <a:pPr marL="0" indent="0">
              <a:buNone/>
            </a:pPr>
            <a:r>
              <a:rPr lang="en-US" sz="2400" b="1" dirty="0">
                <a:solidFill>
                  <a:srgbClr val="1C1F1D"/>
                </a:solidFill>
              </a:rPr>
              <a:t>Current way of working</a:t>
            </a:r>
            <a:endParaRPr lang="en-US" sz="2400" dirty="0"/>
          </a:p>
        </p:txBody>
      </p:sp>
      <p:sp>
        <p:nvSpPr>
          <p:cNvPr id="3" name="Text 1"/>
          <p:cNvSpPr/>
          <p:nvPr/>
        </p:nvSpPr>
        <p:spPr>
          <a:xfrm>
            <a:off x="548640" y="896112"/>
            <a:ext cx="6400800" cy="256032"/>
          </a:xfrm>
          <a:prstGeom prst="rect">
            <a:avLst/>
          </a:prstGeom>
          <a:noFill/>
          <a:ln/>
        </p:spPr>
        <p:txBody>
          <a:bodyPr wrap="square" lIns="0" tIns="0" rIns="0" bIns="0" rtlCol="0" anchor="ctr"/>
          <a:lstStyle/>
          <a:p>
            <a:pPr marL="0" indent="0">
              <a:buNone/>
            </a:pPr>
            <a:r>
              <a:rPr lang="en-US" sz="1150" dirty="0">
                <a:solidFill>
                  <a:srgbClr val="5B645F"/>
                </a:solidFill>
              </a:rPr>
              <a:t>Where inefficiency can happen in a home care setting</a:t>
            </a:r>
            <a:endParaRPr lang="en-US" sz="1150" dirty="0"/>
          </a:p>
        </p:txBody>
      </p:sp>
      <p:sp>
        <p:nvSpPr>
          <p:cNvPr id="4" name="Shape 2"/>
          <p:cNvSpPr/>
          <p:nvPr/>
        </p:nvSpPr>
        <p:spPr>
          <a:xfrm>
            <a:off x="594360" y="1325880"/>
            <a:ext cx="4800600" cy="4343400"/>
          </a:xfrm>
          <a:prstGeom prst="roundRect">
            <a:avLst>
              <a:gd name="adj" fmla="val 1053"/>
            </a:avLst>
          </a:prstGeom>
          <a:solidFill>
            <a:srgbClr val="FFFFFF"/>
          </a:solidFill>
          <a:ln w="12700">
            <a:solidFill>
              <a:srgbClr val="D7DED8"/>
            </a:solidFill>
            <a:prstDash val="solid"/>
          </a:ln>
          <a:effectLst>
            <a:outerShdw blurRad="19050" dist="12700" dir="2700000" algn="bl" rotWithShape="0">
              <a:srgbClr val="000000">
                <a:alpha val="15000"/>
              </a:srgbClr>
            </a:outerShdw>
          </a:effectLst>
        </p:spPr>
        <p:txBody>
          <a:bodyPr/>
          <a:lstStyle/>
          <a:p>
            <a:endParaRPr lang="en-GB"/>
          </a:p>
        </p:txBody>
      </p:sp>
      <p:sp>
        <p:nvSpPr>
          <p:cNvPr id="5" name="Text 3"/>
          <p:cNvSpPr/>
          <p:nvPr/>
        </p:nvSpPr>
        <p:spPr>
          <a:xfrm>
            <a:off x="868680" y="1627632"/>
            <a:ext cx="4114800" cy="640080"/>
          </a:xfrm>
          <a:prstGeom prst="rect">
            <a:avLst/>
          </a:prstGeom>
          <a:noFill/>
          <a:ln/>
        </p:spPr>
        <p:txBody>
          <a:bodyPr wrap="square" lIns="0" tIns="0" rIns="0" bIns="0" rtlCol="0" anchor="ctr"/>
          <a:lstStyle/>
          <a:p>
            <a:pPr marL="0" indent="0">
              <a:buNone/>
            </a:pPr>
            <a:r>
              <a:rPr lang="en-US" sz="1800" b="1" dirty="0">
                <a:solidFill>
                  <a:srgbClr val="1C1F1D"/>
                </a:solidFill>
              </a:rPr>
              <a:t>Staff may rely on: </a:t>
            </a:r>
            <a:r>
              <a:rPr lang="en-US" sz="1800" dirty="0">
                <a:solidFill>
                  <a:srgbClr val="1C1F1D"/>
                </a:solidFill>
              </a:rPr>
              <a:t>paper notes, separate files, handwritten schedules and manual updates.</a:t>
            </a:r>
            <a:endParaRPr lang="en-US" sz="1800" dirty="0"/>
          </a:p>
        </p:txBody>
      </p:sp>
      <p:sp>
        <p:nvSpPr>
          <p:cNvPr id="6" name="Shape 4"/>
          <p:cNvSpPr/>
          <p:nvPr/>
        </p:nvSpPr>
        <p:spPr>
          <a:xfrm>
            <a:off x="914400" y="2395728"/>
            <a:ext cx="100584" cy="100584"/>
          </a:xfrm>
          <a:prstGeom prst="ellipse">
            <a:avLst/>
          </a:prstGeom>
          <a:solidFill>
            <a:srgbClr val="0F5E4C"/>
          </a:solidFill>
          <a:ln w="12700">
            <a:solidFill>
              <a:srgbClr val="0F5E4C"/>
            </a:solidFill>
            <a:prstDash val="solid"/>
          </a:ln>
        </p:spPr>
        <p:txBody>
          <a:bodyPr/>
          <a:lstStyle/>
          <a:p>
            <a:endParaRPr lang="en-GB"/>
          </a:p>
        </p:txBody>
      </p:sp>
      <p:sp>
        <p:nvSpPr>
          <p:cNvPr id="7" name="Text 5"/>
          <p:cNvSpPr/>
          <p:nvPr/>
        </p:nvSpPr>
        <p:spPr>
          <a:xfrm>
            <a:off x="1170432" y="2304288"/>
            <a:ext cx="3886200" cy="457200"/>
          </a:xfrm>
          <a:prstGeom prst="rect">
            <a:avLst/>
          </a:prstGeom>
          <a:noFill/>
          <a:ln/>
        </p:spPr>
        <p:txBody>
          <a:bodyPr wrap="square" lIns="0" tIns="0" rIns="0" bIns="0" rtlCol="0" anchor="ctr"/>
          <a:lstStyle/>
          <a:p>
            <a:pPr marL="0" indent="0">
              <a:buNone/>
            </a:pPr>
            <a:r>
              <a:rPr lang="en-US" sz="1700" dirty="0">
                <a:solidFill>
                  <a:srgbClr val="27302B"/>
                </a:solidFill>
              </a:rPr>
              <a:t>Information can be spread across different documents or people.</a:t>
            </a:r>
            <a:endParaRPr lang="en-US" sz="1700" dirty="0"/>
          </a:p>
        </p:txBody>
      </p:sp>
      <p:sp>
        <p:nvSpPr>
          <p:cNvPr id="8" name="Shape 6"/>
          <p:cNvSpPr/>
          <p:nvPr/>
        </p:nvSpPr>
        <p:spPr>
          <a:xfrm>
            <a:off x="914400" y="3072384"/>
            <a:ext cx="100584" cy="100584"/>
          </a:xfrm>
          <a:prstGeom prst="ellipse">
            <a:avLst/>
          </a:prstGeom>
          <a:solidFill>
            <a:srgbClr val="0F5E4C"/>
          </a:solidFill>
          <a:ln w="12700">
            <a:solidFill>
              <a:srgbClr val="0F5E4C"/>
            </a:solidFill>
            <a:prstDash val="solid"/>
          </a:ln>
        </p:spPr>
        <p:txBody>
          <a:bodyPr/>
          <a:lstStyle/>
          <a:p>
            <a:endParaRPr lang="en-GB"/>
          </a:p>
        </p:txBody>
      </p:sp>
      <p:sp>
        <p:nvSpPr>
          <p:cNvPr id="9" name="Text 7"/>
          <p:cNvSpPr/>
          <p:nvPr/>
        </p:nvSpPr>
        <p:spPr>
          <a:xfrm>
            <a:off x="1170432" y="2980944"/>
            <a:ext cx="3886200" cy="457200"/>
          </a:xfrm>
          <a:prstGeom prst="rect">
            <a:avLst/>
          </a:prstGeom>
          <a:noFill/>
          <a:ln/>
        </p:spPr>
        <p:txBody>
          <a:bodyPr wrap="square" lIns="0" tIns="0" rIns="0" bIns="0" rtlCol="0" anchor="ctr"/>
          <a:lstStyle/>
          <a:p>
            <a:pPr marL="0" indent="0">
              <a:buNone/>
            </a:pPr>
            <a:r>
              <a:rPr lang="en-US" sz="1700" dirty="0">
                <a:solidFill>
                  <a:srgbClr val="27302B"/>
                </a:solidFill>
              </a:rPr>
              <a:t>Updating rotas and care records may take longer than necessary.</a:t>
            </a:r>
            <a:endParaRPr lang="en-US" sz="1700" dirty="0"/>
          </a:p>
        </p:txBody>
      </p:sp>
      <p:sp>
        <p:nvSpPr>
          <p:cNvPr id="10" name="Shape 8"/>
          <p:cNvSpPr/>
          <p:nvPr/>
        </p:nvSpPr>
        <p:spPr>
          <a:xfrm>
            <a:off x="914400" y="3749040"/>
            <a:ext cx="100584" cy="100584"/>
          </a:xfrm>
          <a:prstGeom prst="ellipse">
            <a:avLst/>
          </a:prstGeom>
          <a:solidFill>
            <a:srgbClr val="0F5E4C"/>
          </a:solidFill>
          <a:ln w="12700">
            <a:solidFill>
              <a:srgbClr val="0F5E4C"/>
            </a:solidFill>
            <a:prstDash val="solid"/>
          </a:ln>
        </p:spPr>
        <p:txBody>
          <a:bodyPr/>
          <a:lstStyle/>
          <a:p>
            <a:endParaRPr lang="en-GB"/>
          </a:p>
        </p:txBody>
      </p:sp>
      <p:sp>
        <p:nvSpPr>
          <p:cNvPr id="11" name="Text 9"/>
          <p:cNvSpPr/>
          <p:nvPr/>
        </p:nvSpPr>
        <p:spPr>
          <a:xfrm>
            <a:off x="1170432" y="3657600"/>
            <a:ext cx="3886200" cy="457200"/>
          </a:xfrm>
          <a:prstGeom prst="rect">
            <a:avLst/>
          </a:prstGeom>
          <a:noFill/>
          <a:ln/>
        </p:spPr>
        <p:txBody>
          <a:bodyPr wrap="square" lIns="0" tIns="0" rIns="0" bIns="0" rtlCol="0" anchor="ctr"/>
          <a:lstStyle/>
          <a:p>
            <a:pPr marL="0" indent="0">
              <a:buNone/>
            </a:pPr>
            <a:r>
              <a:rPr lang="en-US" sz="1700" dirty="0">
                <a:solidFill>
                  <a:srgbClr val="27302B"/>
                </a:solidFill>
              </a:rPr>
              <a:t>Repeated manual entry increases the chance of mistakes.</a:t>
            </a:r>
            <a:endParaRPr lang="en-US" sz="1700" dirty="0"/>
          </a:p>
        </p:txBody>
      </p:sp>
      <p:sp>
        <p:nvSpPr>
          <p:cNvPr id="12" name="Shape 10"/>
          <p:cNvSpPr/>
          <p:nvPr/>
        </p:nvSpPr>
        <p:spPr>
          <a:xfrm>
            <a:off x="914400" y="4425696"/>
            <a:ext cx="100584" cy="100584"/>
          </a:xfrm>
          <a:prstGeom prst="ellipse">
            <a:avLst/>
          </a:prstGeom>
          <a:solidFill>
            <a:srgbClr val="0F5E4C"/>
          </a:solidFill>
          <a:ln w="12700">
            <a:solidFill>
              <a:srgbClr val="0F5E4C"/>
            </a:solidFill>
            <a:prstDash val="solid"/>
          </a:ln>
        </p:spPr>
        <p:txBody>
          <a:bodyPr/>
          <a:lstStyle/>
          <a:p>
            <a:endParaRPr lang="en-GB"/>
          </a:p>
        </p:txBody>
      </p:sp>
      <p:sp>
        <p:nvSpPr>
          <p:cNvPr id="13" name="Text 11"/>
          <p:cNvSpPr/>
          <p:nvPr/>
        </p:nvSpPr>
        <p:spPr>
          <a:xfrm>
            <a:off x="1170432" y="4334256"/>
            <a:ext cx="3886200" cy="457200"/>
          </a:xfrm>
          <a:prstGeom prst="rect">
            <a:avLst/>
          </a:prstGeom>
          <a:noFill/>
          <a:ln/>
        </p:spPr>
        <p:txBody>
          <a:bodyPr wrap="square" lIns="0" tIns="0" rIns="0" bIns="0" rtlCol="0" anchor="ctr"/>
          <a:lstStyle/>
          <a:p>
            <a:pPr marL="0" indent="0">
              <a:buNone/>
            </a:pPr>
            <a:r>
              <a:rPr lang="en-US" sz="1700" dirty="0">
                <a:solidFill>
                  <a:srgbClr val="27302B"/>
                </a:solidFill>
              </a:rPr>
              <a:t>Managers may find it hard to spot patterns quickly.</a:t>
            </a:r>
            <a:endParaRPr lang="en-US" sz="1700" dirty="0"/>
          </a:p>
        </p:txBody>
      </p:sp>
      <p:sp>
        <p:nvSpPr>
          <p:cNvPr id="14" name="Shape 12"/>
          <p:cNvSpPr/>
          <p:nvPr/>
        </p:nvSpPr>
        <p:spPr>
          <a:xfrm>
            <a:off x="868680" y="5138928"/>
            <a:ext cx="3840480" cy="411480"/>
          </a:xfrm>
          <a:prstGeom prst="roundRect">
            <a:avLst>
              <a:gd name="adj" fmla="val 6667"/>
            </a:avLst>
          </a:prstGeom>
          <a:solidFill>
            <a:srgbClr val="E8F2EE"/>
          </a:solidFill>
          <a:ln w="12700">
            <a:solidFill>
              <a:srgbClr val="E8F2EE"/>
            </a:solidFill>
            <a:prstDash val="solid"/>
          </a:ln>
        </p:spPr>
        <p:txBody>
          <a:bodyPr/>
          <a:lstStyle/>
          <a:p>
            <a:endParaRPr lang="en-GB"/>
          </a:p>
        </p:txBody>
      </p:sp>
      <p:sp>
        <p:nvSpPr>
          <p:cNvPr id="15" name="Text 13"/>
          <p:cNvSpPr/>
          <p:nvPr/>
        </p:nvSpPr>
        <p:spPr>
          <a:xfrm>
            <a:off x="1024128" y="5212080"/>
            <a:ext cx="3566160" cy="164592"/>
          </a:xfrm>
          <a:prstGeom prst="rect">
            <a:avLst/>
          </a:prstGeom>
          <a:noFill/>
          <a:ln/>
        </p:spPr>
        <p:txBody>
          <a:bodyPr wrap="square" lIns="0" tIns="0" rIns="0" bIns="0" rtlCol="0" anchor="ctr"/>
          <a:lstStyle/>
          <a:p>
            <a:pPr marL="0" indent="0">
              <a:buNone/>
            </a:pPr>
            <a:r>
              <a:rPr lang="en-US" sz="1120" b="1" dirty="0">
                <a:solidFill>
                  <a:srgbClr val="0F5E4C"/>
                </a:solidFill>
              </a:rPr>
              <a:t>Manual systems can slow updates and make accuracy harder to maintain.</a:t>
            </a:r>
            <a:endParaRPr lang="en-US" sz="1120" dirty="0"/>
          </a:p>
        </p:txBody>
      </p:sp>
      <p:pic>
        <p:nvPicPr>
          <p:cNvPr id="16" name="Image 0" descr="/mnt/data/a_photograph_captures_an_organized_workspace_showi.png"/>
          <p:cNvPicPr>
            <a:picLocks noChangeAspect="1"/>
          </p:cNvPicPr>
          <p:nvPr/>
        </p:nvPicPr>
        <p:blipFill>
          <a:blip r:embed="rId3"/>
          <a:srcRect l="5088" r="5088"/>
          <a:stretch/>
        </p:blipFill>
        <p:spPr>
          <a:xfrm>
            <a:off x="5715000" y="1325880"/>
            <a:ext cx="5852160" cy="4343400"/>
          </a:xfrm>
          <a:prstGeom prst="rect">
            <a:avLst/>
          </a:prstGeom>
        </p:spPr>
      </p:pic>
      <p:sp>
        <p:nvSpPr>
          <p:cNvPr id="17" name="Shape 14"/>
          <p:cNvSpPr/>
          <p:nvPr/>
        </p:nvSpPr>
        <p:spPr>
          <a:xfrm>
            <a:off x="8321040" y="5138928"/>
            <a:ext cx="2834640" cy="310896"/>
          </a:xfrm>
          <a:prstGeom prst="roundRect">
            <a:avLst>
              <a:gd name="adj" fmla="val 5882"/>
            </a:avLst>
          </a:prstGeom>
          <a:solidFill>
            <a:srgbClr val="FFFFFF">
              <a:alpha val="72000"/>
            </a:srgbClr>
          </a:solidFill>
          <a:ln w="12700">
            <a:solidFill>
              <a:srgbClr val="FFFFFF">
                <a:alpha val="0"/>
              </a:srgbClr>
            </a:solidFill>
            <a:prstDash val="solid"/>
          </a:ln>
        </p:spPr>
        <p:txBody>
          <a:bodyPr/>
          <a:lstStyle/>
          <a:p>
            <a:endParaRPr lang="en-GB"/>
          </a:p>
        </p:txBody>
      </p:sp>
      <p:sp>
        <p:nvSpPr>
          <p:cNvPr id="18" name="Text 15"/>
          <p:cNvSpPr/>
          <p:nvPr/>
        </p:nvSpPr>
        <p:spPr>
          <a:xfrm>
            <a:off x="8531352" y="5193792"/>
            <a:ext cx="2468880" cy="146304"/>
          </a:xfrm>
          <a:prstGeom prst="rect">
            <a:avLst/>
          </a:prstGeom>
          <a:noFill/>
          <a:ln/>
        </p:spPr>
        <p:txBody>
          <a:bodyPr wrap="square" lIns="0" tIns="0" rIns="0" bIns="0" rtlCol="0" anchor="ctr"/>
          <a:lstStyle/>
          <a:p>
            <a:pPr marL="0" indent="0">
              <a:buNone/>
            </a:pPr>
            <a:r>
              <a:rPr lang="en-US" sz="1050" b="1" dirty="0">
                <a:solidFill>
                  <a:srgbClr val="FFFFFF"/>
                </a:solidFill>
              </a:rPr>
              <a:t>Example: schedule tracking and care notes</a:t>
            </a:r>
            <a:endParaRPr lang="en-US" sz="1050" dirty="0"/>
          </a:p>
        </p:txBody>
      </p:sp>
      <p:sp>
        <p:nvSpPr>
          <p:cNvPr id="19" name="Text 16"/>
          <p:cNvSpPr/>
          <p:nvPr/>
        </p:nvSpPr>
        <p:spPr>
          <a:xfrm>
            <a:off x="594360" y="6108192"/>
            <a:ext cx="10972800" cy="201168"/>
          </a:xfrm>
          <a:prstGeom prst="rect">
            <a:avLst/>
          </a:prstGeom>
          <a:noFill/>
          <a:ln/>
        </p:spPr>
        <p:txBody>
          <a:bodyPr wrap="square" lIns="0" tIns="0" rIns="0" bIns="0" rtlCol="0" anchor="ctr"/>
          <a:lstStyle/>
          <a:p>
            <a:pPr marL="0" indent="0">
              <a:buNone/>
            </a:pP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548640" y="411480"/>
            <a:ext cx="6858000" cy="457200"/>
          </a:xfrm>
          <a:prstGeom prst="rect">
            <a:avLst/>
          </a:prstGeom>
          <a:noFill/>
          <a:ln/>
        </p:spPr>
        <p:txBody>
          <a:bodyPr wrap="square" lIns="0" tIns="0" rIns="0" bIns="0" rtlCol="0" anchor="ctr"/>
          <a:lstStyle/>
          <a:p>
            <a:pPr marL="0" indent="0">
              <a:buNone/>
            </a:pPr>
            <a:r>
              <a:rPr lang="en-US" sz="2400" b="1" dirty="0">
                <a:solidFill>
                  <a:srgbClr val="1C1F1D"/>
                </a:solidFill>
              </a:rPr>
              <a:t>How Excel improves the task</a:t>
            </a:r>
            <a:endParaRPr lang="en-US" sz="2400" dirty="0"/>
          </a:p>
        </p:txBody>
      </p:sp>
      <p:sp>
        <p:nvSpPr>
          <p:cNvPr id="3" name="Text 1"/>
          <p:cNvSpPr/>
          <p:nvPr/>
        </p:nvSpPr>
        <p:spPr>
          <a:xfrm>
            <a:off x="548640" y="896112"/>
            <a:ext cx="6400800" cy="256032"/>
          </a:xfrm>
          <a:prstGeom prst="rect">
            <a:avLst/>
          </a:prstGeom>
          <a:noFill/>
          <a:ln/>
        </p:spPr>
        <p:txBody>
          <a:bodyPr wrap="square" lIns="0" tIns="0" rIns="0" bIns="0" rtlCol="0" anchor="ctr"/>
          <a:lstStyle/>
          <a:p>
            <a:pPr marL="0" indent="0">
              <a:buNone/>
            </a:pPr>
            <a:r>
              <a:rPr lang="en-US" sz="1150" dirty="0">
                <a:solidFill>
                  <a:srgbClr val="5B645F"/>
                </a:solidFill>
              </a:rPr>
              <a:t>Using one shared workbook to organise work more efficiently</a:t>
            </a:r>
            <a:endParaRPr lang="en-US" sz="1150" dirty="0"/>
          </a:p>
        </p:txBody>
      </p:sp>
      <p:sp>
        <p:nvSpPr>
          <p:cNvPr id="4" name="Shape 2"/>
          <p:cNvSpPr/>
          <p:nvPr/>
        </p:nvSpPr>
        <p:spPr>
          <a:xfrm>
            <a:off x="621792" y="1325880"/>
            <a:ext cx="5623560" cy="4434840"/>
          </a:xfrm>
          <a:prstGeom prst="roundRect">
            <a:avLst>
              <a:gd name="adj" fmla="val 1031"/>
            </a:avLst>
          </a:prstGeom>
          <a:solidFill>
            <a:srgbClr val="FFFFFF"/>
          </a:solidFill>
          <a:ln w="12700">
            <a:solidFill>
              <a:srgbClr val="D7DED8"/>
            </a:solidFill>
            <a:prstDash val="solid"/>
          </a:ln>
        </p:spPr>
        <p:txBody>
          <a:bodyPr/>
          <a:lstStyle/>
          <a:p>
            <a:endParaRPr lang="en-GB"/>
          </a:p>
        </p:txBody>
      </p:sp>
      <p:pic>
        <p:nvPicPr>
          <p:cNvPr id="5" name="Image 0" descr="/mnt/data/a_digital_screenshot_of_a_microsoft_excel_spreadsh.png"/>
          <p:cNvPicPr>
            <a:picLocks noChangeAspect="1"/>
          </p:cNvPicPr>
          <p:nvPr/>
        </p:nvPicPr>
        <p:blipFill>
          <a:blip r:embed="rId3"/>
          <a:stretch>
            <a:fillRect/>
          </a:stretch>
        </p:blipFill>
        <p:spPr>
          <a:xfrm>
            <a:off x="868680" y="1795272"/>
            <a:ext cx="5120640" cy="3413760"/>
          </a:xfrm>
          <a:prstGeom prst="rect">
            <a:avLst/>
          </a:prstGeom>
        </p:spPr>
      </p:pic>
      <p:sp>
        <p:nvSpPr>
          <p:cNvPr id="6" name="Shape 3"/>
          <p:cNvSpPr/>
          <p:nvPr/>
        </p:nvSpPr>
        <p:spPr>
          <a:xfrm>
            <a:off x="6446520" y="1325880"/>
            <a:ext cx="5074920" cy="4434840"/>
          </a:xfrm>
          <a:prstGeom prst="roundRect">
            <a:avLst>
              <a:gd name="adj" fmla="val 1031"/>
            </a:avLst>
          </a:prstGeom>
          <a:solidFill>
            <a:srgbClr val="EEF2EF"/>
          </a:solidFill>
          <a:ln w="12700">
            <a:solidFill>
              <a:srgbClr val="D7DED8"/>
            </a:solidFill>
            <a:prstDash val="solid"/>
          </a:ln>
        </p:spPr>
        <p:txBody>
          <a:bodyPr/>
          <a:lstStyle/>
          <a:p>
            <a:endParaRPr lang="en-GB"/>
          </a:p>
        </p:txBody>
      </p:sp>
      <p:sp>
        <p:nvSpPr>
          <p:cNvPr id="7" name="Text 4"/>
          <p:cNvSpPr/>
          <p:nvPr/>
        </p:nvSpPr>
        <p:spPr>
          <a:xfrm>
            <a:off x="6812280" y="1645920"/>
            <a:ext cx="3657600" cy="320040"/>
          </a:xfrm>
          <a:prstGeom prst="rect">
            <a:avLst/>
          </a:prstGeom>
          <a:noFill/>
          <a:ln/>
        </p:spPr>
        <p:txBody>
          <a:bodyPr wrap="square" lIns="0" tIns="0" rIns="0" bIns="0" rtlCol="0" anchor="ctr"/>
          <a:lstStyle/>
          <a:p>
            <a:pPr marL="0" indent="0">
              <a:buNone/>
            </a:pPr>
            <a:r>
              <a:rPr lang="en-US" sz="2000" b="1" dirty="0">
                <a:solidFill>
                  <a:srgbClr val="0F5E4C"/>
                </a:solidFill>
              </a:rPr>
              <a:t>Excel can be used to:</a:t>
            </a:r>
            <a:endParaRPr lang="en-US" sz="2000" dirty="0"/>
          </a:p>
        </p:txBody>
      </p:sp>
      <p:sp>
        <p:nvSpPr>
          <p:cNvPr id="8" name="Shape 5"/>
          <p:cNvSpPr/>
          <p:nvPr/>
        </p:nvSpPr>
        <p:spPr>
          <a:xfrm>
            <a:off x="6784848" y="2221992"/>
            <a:ext cx="109728" cy="109728"/>
          </a:xfrm>
          <a:prstGeom prst="ellipse">
            <a:avLst/>
          </a:prstGeom>
          <a:solidFill>
            <a:srgbClr val="1E7B60"/>
          </a:solidFill>
          <a:ln w="12700">
            <a:solidFill>
              <a:srgbClr val="1E7B60"/>
            </a:solidFill>
            <a:prstDash val="solid"/>
          </a:ln>
        </p:spPr>
        <p:txBody>
          <a:bodyPr/>
          <a:lstStyle/>
          <a:p>
            <a:endParaRPr lang="en-GB"/>
          </a:p>
        </p:txBody>
      </p:sp>
      <p:sp>
        <p:nvSpPr>
          <p:cNvPr id="9" name="Text 6"/>
          <p:cNvSpPr/>
          <p:nvPr/>
        </p:nvSpPr>
        <p:spPr>
          <a:xfrm>
            <a:off x="7059168" y="2148840"/>
            <a:ext cx="3977640" cy="384048"/>
          </a:xfrm>
          <a:prstGeom prst="rect">
            <a:avLst/>
          </a:prstGeom>
          <a:noFill/>
          <a:ln/>
        </p:spPr>
        <p:txBody>
          <a:bodyPr wrap="square" lIns="0" tIns="0" rIns="0" bIns="0" rtlCol="0" anchor="ctr"/>
          <a:lstStyle/>
          <a:p>
            <a:pPr marL="0" indent="0">
              <a:buNone/>
            </a:pPr>
            <a:r>
              <a:rPr lang="en-US" sz="1650" dirty="0">
                <a:solidFill>
                  <a:srgbClr val="1C1F1D"/>
                </a:solidFill>
              </a:rPr>
              <a:t>keep staff rotas and visit schedules in one place</a:t>
            </a:r>
            <a:endParaRPr lang="en-US" sz="1650" dirty="0"/>
          </a:p>
        </p:txBody>
      </p:sp>
      <p:sp>
        <p:nvSpPr>
          <p:cNvPr id="10" name="Shape 7"/>
          <p:cNvSpPr/>
          <p:nvPr/>
        </p:nvSpPr>
        <p:spPr>
          <a:xfrm>
            <a:off x="6784848" y="2779776"/>
            <a:ext cx="109728" cy="109728"/>
          </a:xfrm>
          <a:prstGeom prst="ellipse">
            <a:avLst/>
          </a:prstGeom>
          <a:solidFill>
            <a:srgbClr val="1E7B60"/>
          </a:solidFill>
          <a:ln w="12700">
            <a:solidFill>
              <a:srgbClr val="1E7B60"/>
            </a:solidFill>
            <a:prstDash val="solid"/>
          </a:ln>
        </p:spPr>
        <p:txBody>
          <a:bodyPr/>
          <a:lstStyle/>
          <a:p>
            <a:endParaRPr lang="en-GB"/>
          </a:p>
        </p:txBody>
      </p:sp>
      <p:sp>
        <p:nvSpPr>
          <p:cNvPr id="11" name="Text 8"/>
          <p:cNvSpPr/>
          <p:nvPr/>
        </p:nvSpPr>
        <p:spPr>
          <a:xfrm>
            <a:off x="7059168" y="2706624"/>
            <a:ext cx="3977640" cy="384048"/>
          </a:xfrm>
          <a:prstGeom prst="rect">
            <a:avLst/>
          </a:prstGeom>
          <a:noFill/>
          <a:ln/>
        </p:spPr>
        <p:txBody>
          <a:bodyPr wrap="square" lIns="0" tIns="0" rIns="0" bIns="0" rtlCol="0" anchor="ctr"/>
          <a:lstStyle/>
          <a:p>
            <a:pPr marL="0" indent="0">
              <a:buNone/>
            </a:pPr>
            <a:r>
              <a:rPr lang="en-US" sz="1650" dirty="0">
                <a:solidFill>
                  <a:srgbClr val="1C1F1D"/>
                </a:solidFill>
              </a:rPr>
              <a:t>track medication support or service-user needs in tables</a:t>
            </a:r>
            <a:endParaRPr lang="en-US" sz="1650" dirty="0"/>
          </a:p>
        </p:txBody>
      </p:sp>
      <p:sp>
        <p:nvSpPr>
          <p:cNvPr id="12" name="Shape 9"/>
          <p:cNvSpPr/>
          <p:nvPr/>
        </p:nvSpPr>
        <p:spPr>
          <a:xfrm>
            <a:off x="6784848" y="3337560"/>
            <a:ext cx="109728" cy="109728"/>
          </a:xfrm>
          <a:prstGeom prst="ellipse">
            <a:avLst/>
          </a:prstGeom>
          <a:solidFill>
            <a:srgbClr val="1E7B60"/>
          </a:solidFill>
          <a:ln w="12700">
            <a:solidFill>
              <a:srgbClr val="1E7B60"/>
            </a:solidFill>
            <a:prstDash val="solid"/>
          </a:ln>
        </p:spPr>
        <p:txBody>
          <a:bodyPr/>
          <a:lstStyle/>
          <a:p>
            <a:endParaRPr lang="en-GB"/>
          </a:p>
        </p:txBody>
      </p:sp>
      <p:sp>
        <p:nvSpPr>
          <p:cNvPr id="13" name="Text 10"/>
          <p:cNvSpPr/>
          <p:nvPr/>
        </p:nvSpPr>
        <p:spPr>
          <a:xfrm>
            <a:off x="7059168" y="3264408"/>
            <a:ext cx="3977640" cy="384048"/>
          </a:xfrm>
          <a:prstGeom prst="rect">
            <a:avLst/>
          </a:prstGeom>
          <a:noFill/>
          <a:ln/>
        </p:spPr>
        <p:txBody>
          <a:bodyPr wrap="square" lIns="0" tIns="0" rIns="0" bIns="0" rtlCol="0" anchor="ctr"/>
          <a:lstStyle/>
          <a:p>
            <a:pPr marL="0" indent="0">
              <a:buNone/>
            </a:pPr>
            <a:r>
              <a:rPr lang="en-US" sz="1650" dirty="0">
                <a:solidFill>
                  <a:srgbClr val="1C1F1D"/>
                </a:solidFill>
              </a:rPr>
              <a:t>use formulas to total hours, visits or stock levels</a:t>
            </a:r>
            <a:endParaRPr lang="en-US" sz="1650" dirty="0"/>
          </a:p>
        </p:txBody>
      </p:sp>
      <p:sp>
        <p:nvSpPr>
          <p:cNvPr id="14" name="Shape 11"/>
          <p:cNvSpPr/>
          <p:nvPr/>
        </p:nvSpPr>
        <p:spPr>
          <a:xfrm>
            <a:off x="6784848" y="3895344"/>
            <a:ext cx="109728" cy="109728"/>
          </a:xfrm>
          <a:prstGeom prst="ellipse">
            <a:avLst/>
          </a:prstGeom>
          <a:solidFill>
            <a:srgbClr val="1E7B60"/>
          </a:solidFill>
          <a:ln w="12700">
            <a:solidFill>
              <a:srgbClr val="1E7B60"/>
            </a:solidFill>
            <a:prstDash val="solid"/>
          </a:ln>
        </p:spPr>
        <p:txBody>
          <a:bodyPr/>
          <a:lstStyle/>
          <a:p>
            <a:endParaRPr lang="en-GB"/>
          </a:p>
        </p:txBody>
      </p:sp>
      <p:sp>
        <p:nvSpPr>
          <p:cNvPr id="15" name="Text 12"/>
          <p:cNvSpPr/>
          <p:nvPr/>
        </p:nvSpPr>
        <p:spPr>
          <a:xfrm>
            <a:off x="7059168" y="3822192"/>
            <a:ext cx="3977640" cy="384048"/>
          </a:xfrm>
          <a:prstGeom prst="rect">
            <a:avLst/>
          </a:prstGeom>
          <a:noFill/>
          <a:ln/>
        </p:spPr>
        <p:txBody>
          <a:bodyPr wrap="square" lIns="0" tIns="0" rIns="0" bIns="0" rtlCol="0" anchor="ctr"/>
          <a:lstStyle/>
          <a:p>
            <a:pPr marL="0" indent="0">
              <a:buNone/>
            </a:pPr>
            <a:r>
              <a:rPr lang="en-US" sz="1650" dirty="0">
                <a:solidFill>
                  <a:srgbClr val="1C1F1D"/>
                </a:solidFill>
              </a:rPr>
              <a:t>sort and filter records quickly when information is needed</a:t>
            </a:r>
            <a:endParaRPr lang="en-US" sz="1650" dirty="0"/>
          </a:p>
        </p:txBody>
      </p:sp>
      <p:sp>
        <p:nvSpPr>
          <p:cNvPr id="16" name="Shape 13"/>
          <p:cNvSpPr/>
          <p:nvPr/>
        </p:nvSpPr>
        <p:spPr>
          <a:xfrm>
            <a:off x="6784848" y="4453128"/>
            <a:ext cx="109728" cy="109728"/>
          </a:xfrm>
          <a:prstGeom prst="ellipse">
            <a:avLst/>
          </a:prstGeom>
          <a:solidFill>
            <a:srgbClr val="1E7B60"/>
          </a:solidFill>
          <a:ln w="12700">
            <a:solidFill>
              <a:srgbClr val="1E7B60"/>
            </a:solidFill>
            <a:prstDash val="solid"/>
          </a:ln>
        </p:spPr>
        <p:txBody>
          <a:bodyPr/>
          <a:lstStyle/>
          <a:p>
            <a:endParaRPr lang="en-GB"/>
          </a:p>
        </p:txBody>
      </p:sp>
      <p:sp>
        <p:nvSpPr>
          <p:cNvPr id="17" name="Text 14"/>
          <p:cNvSpPr/>
          <p:nvPr/>
        </p:nvSpPr>
        <p:spPr>
          <a:xfrm>
            <a:off x="7059168" y="4379976"/>
            <a:ext cx="3977640" cy="384048"/>
          </a:xfrm>
          <a:prstGeom prst="rect">
            <a:avLst/>
          </a:prstGeom>
          <a:noFill/>
          <a:ln/>
        </p:spPr>
        <p:txBody>
          <a:bodyPr wrap="square" lIns="0" tIns="0" rIns="0" bIns="0" rtlCol="0" anchor="ctr"/>
          <a:lstStyle/>
          <a:p>
            <a:pPr marL="0" indent="0">
              <a:buNone/>
            </a:pPr>
            <a:r>
              <a:rPr lang="en-US" sz="1650" dirty="0">
                <a:solidFill>
                  <a:srgbClr val="1C1F1D"/>
                </a:solidFill>
              </a:rPr>
              <a:t>create charts and summaries for managers</a:t>
            </a:r>
            <a:endParaRPr lang="en-US" sz="1650" dirty="0"/>
          </a:p>
        </p:txBody>
      </p:sp>
      <p:sp>
        <p:nvSpPr>
          <p:cNvPr id="18" name="Shape 15"/>
          <p:cNvSpPr/>
          <p:nvPr/>
        </p:nvSpPr>
        <p:spPr>
          <a:xfrm>
            <a:off x="6784848" y="5010912"/>
            <a:ext cx="109728" cy="109728"/>
          </a:xfrm>
          <a:prstGeom prst="ellipse">
            <a:avLst/>
          </a:prstGeom>
          <a:solidFill>
            <a:srgbClr val="1E7B60"/>
          </a:solidFill>
          <a:ln w="12700">
            <a:solidFill>
              <a:srgbClr val="1E7B60"/>
            </a:solidFill>
            <a:prstDash val="solid"/>
          </a:ln>
        </p:spPr>
        <p:txBody>
          <a:bodyPr/>
          <a:lstStyle/>
          <a:p>
            <a:endParaRPr lang="en-GB"/>
          </a:p>
        </p:txBody>
      </p:sp>
      <p:sp>
        <p:nvSpPr>
          <p:cNvPr id="19" name="Text 16"/>
          <p:cNvSpPr/>
          <p:nvPr/>
        </p:nvSpPr>
        <p:spPr>
          <a:xfrm>
            <a:off x="7059168" y="4937760"/>
            <a:ext cx="3977640" cy="384048"/>
          </a:xfrm>
          <a:prstGeom prst="rect">
            <a:avLst/>
          </a:prstGeom>
          <a:noFill/>
          <a:ln/>
        </p:spPr>
        <p:txBody>
          <a:bodyPr wrap="square" lIns="0" tIns="0" rIns="0" bIns="0" rtlCol="0" anchor="ctr"/>
          <a:lstStyle/>
          <a:p>
            <a:pPr marL="0" indent="0">
              <a:buNone/>
            </a:pPr>
            <a:r>
              <a:rPr lang="en-US" sz="1650" dirty="0">
                <a:solidFill>
                  <a:srgbClr val="1C1F1D"/>
                </a:solidFill>
              </a:rPr>
              <a:t>share live updates through Microsoft 365 co-authoring</a:t>
            </a:r>
            <a:endParaRPr lang="en-US" sz="1650" dirty="0"/>
          </a:p>
        </p:txBody>
      </p:sp>
      <p:sp>
        <p:nvSpPr>
          <p:cNvPr id="20" name="Text 17"/>
          <p:cNvSpPr/>
          <p:nvPr/>
        </p:nvSpPr>
        <p:spPr>
          <a:xfrm>
            <a:off x="594360" y="6108192"/>
            <a:ext cx="10972800" cy="201168"/>
          </a:xfrm>
          <a:prstGeom prst="rect">
            <a:avLst/>
          </a:prstGeom>
          <a:noFill/>
          <a:ln/>
        </p:spPr>
        <p:txBody>
          <a:bodyPr wrap="square" lIns="0" tIns="0" rIns="0" bIns="0" rtlCol="0" anchor="ctr"/>
          <a:lstStyle/>
          <a:p>
            <a:pPr marL="0" indent="0">
              <a:buNone/>
            </a:pP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548640" y="411480"/>
            <a:ext cx="6858000" cy="457200"/>
          </a:xfrm>
          <a:prstGeom prst="rect">
            <a:avLst/>
          </a:prstGeom>
          <a:noFill/>
          <a:ln/>
        </p:spPr>
        <p:txBody>
          <a:bodyPr wrap="square" lIns="0" tIns="0" rIns="0" bIns="0" rtlCol="0" anchor="ctr"/>
          <a:lstStyle/>
          <a:p>
            <a:pPr marL="0" indent="0">
              <a:buNone/>
            </a:pPr>
            <a:r>
              <a:rPr lang="en-US" sz="2400" b="1" dirty="0">
                <a:solidFill>
                  <a:srgbClr val="1C1F1D"/>
                </a:solidFill>
              </a:rPr>
              <a:t>Key benefits of Excel</a:t>
            </a:r>
            <a:endParaRPr lang="en-US" sz="2400" dirty="0"/>
          </a:p>
        </p:txBody>
      </p:sp>
      <p:sp>
        <p:nvSpPr>
          <p:cNvPr id="3" name="Text 1"/>
          <p:cNvSpPr/>
          <p:nvPr/>
        </p:nvSpPr>
        <p:spPr>
          <a:xfrm>
            <a:off x="548640" y="896112"/>
            <a:ext cx="6400800" cy="256032"/>
          </a:xfrm>
          <a:prstGeom prst="rect">
            <a:avLst/>
          </a:prstGeom>
          <a:noFill/>
          <a:ln/>
        </p:spPr>
        <p:txBody>
          <a:bodyPr wrap="square" lIns="0" tIns="0" rIns="0" bIns="0" rtlCol="0" anchor="ctr"/>
          <a:lstStyle/>
          <a:p>
            <a:pPr marL="0" indent="0">
              <a:buNone/>
            </a:pPr>
            <a:r>
              <a:rPr lang="en-US" sz="1150" dirty="0">
                <a:solidFill>
                  <a:srgbClr val="5B645F"/>
                </a:solidFill>
              </a:rPr>
              <a:t>Three main reasons it suits Greenfield Home Care Agency</a:t>
            </a:r>
            <a:endParaRPr lang="en-US" sz="1150" dirty="0"/>
          </a:p>
        </p:txBody>
      </p:sp>
      <p:pic>
        <p:nvPicPr>
          <p:cNvPr id="4" name="Image 0" descr="/mnt/data/a_photograph_shows_three_professionals_collaborati.png"/>
          <p:cNvPicPr>
            <a:picLocks noChangeAspect="1"/>
          </p:cNvPicPr>
          <p:nvPr/>
        </p:nvPicPr>
        <p:blipFill>
          <a:blip r:embed="rId3"/>
          <a:srcRect l="15320" r="15320"/>
          <a:stretch/>
        </p:blipFill>
        <p:spPr>
          <a:xfrm>
            <a:off x="548640" y="1325880"/>
            <a:ext cx="4709160" cy="4526280"/>
          </a:xfrm>
          <a:prstGeom prst="rect">
            <a:avLst/>
          </a:prstGeom>
        </p:spPr>
      </p:pic>
      <p:sp>
        <p:nvSpPr>
          <p:cNvPr id="5" name="Shape 2"/>
          <p:cNvSpPr/>
          <p:nvPr/>
        </p:nvSpPr>
        <p:spPr>
          <a:xfrm>
            <a:off x="548640" y="5148072"/>
            <a:ext cx="4709160" cy="704088"/>
          </a:xfrm>
          <a:prstGeom prst="rect">
            <a:avLst/>
          </a:prstGeom>
          <a:solidFill>
            <a:srgbClr val="0F5E4C">
              <a:alpha val="90000"/>
            </a:srgbClr>
          </a:solidFill>
          <a:ln w="12700">
            <a:solidFill>
              <a:srgbClr val="0F5E4C">
                <a:alpha val="0"/>
              </a:srgbClr>
            </a:solidFill>
            <a:prstDash val="solid"/>
          </a:ln>
        </p:spPr>
        <p:txBody>
          <a:bodyPr/>
          <a:lstStyle/>
          <a:p>
            <a:endParaRPr lang="en-GB"/>
          </a:p>
        </p:txBody>
      </p:sp>
      <p:sp>
        <p:nvSpPr>
          <p:cNvPr id="6" name="Text 3"/>
          <p:cNvSpPr/>
          <p:nvPr/>
        </p:nvSpPr>
        <p:spPr>
          <a:xfrm>
            <a:off x="804672" y="5358384"/>
            <a:ext cx="4206240" cy="201168"/>
          </a:xfrm>
          <a:prstGeom prst="rect">
            <a:avLst/>
          </a:prstGeom>
          <a:noFill/>
          <a:ln/>
        </p:spPr>
        <p:txBody>
          <a:bodyPr wrap="square" lIns="0" tIns="0" rIns="0" bIns="0" rtlCol="0" anchor="ctr"/>
          <a:lstStyle/>
          <a:p>
            <a:pPr marL="0" indent="0">
              <a:buNone/>
            </a:pPr>
            <a:r>
              <a:rPr lang="en-US" sz="1300" b="1" dirty="0">
                <a:solidFill>
                  <a:srgbClr val="FFFFFF"/>
                </a:solidFill>
              </a:rPr>
              <a:t>Shared workbooks support teamwork and faster updates.</a:t>
            </a:r>
            <a:endParaRPr lang="en-US" sz="1300" dirty="0"/>
          </a:p>
        </p:txBody>
      </p:sp>
      <p:sp>
        <p:nvSpPr>
          <p:cNvPr id="7" name="Shape 4"/>
          <p:cNvSpPr/>
          <p:nvPr/>
        </p:nvSpPr>
        <p:spPr>
          <a:xfrm>
            <a:off x="5623560" y="1444752"/>
            <a:ext cx="1783080" cy="4005072"/>
          </a:xfrm>
          <a:prstGeom prst="roundRect">
            <a:avLst>
              <a:gd name="adj" fmla="val 2564"/>
            </a:avLst>
          </a:prstGeom>
          <a:solidFill>
            <a:srgbClr val="FFFFFF"/>
          </a:solidFill>
          <a:ln w="12700">
            <a:solidFill>
              <a:srgbClr val="D7DED8"/>
            </a:solidFill>
            <a:prstDash val="solid"/>
          </a:ln>
        </p:spPr>
        <p:txBody>
          <a:bodyPr/>
          <a:lstStyle/>
          <a:p>
            <a:endParaRPr lang="en-GB"/>
          </a:p>
        </p:txBody>
      </p:sp>
      <p:sp>
        <p:nvSpPr>
          <p:cNvPr id="8" name="Text 5"/>
          <p:cNvSpPr/>
          <p:nvPr/>
        </p:nvSpPr>
        <p:spPr>
          <a:xfrm>
            <a:off x="5788152" y="1737360"/>
            <a:ext cx="1417320" cy="457200"/>
          </a:xfrm>
          <a:prstGeom prst="rect">
            <a:avLst/>
          </a:prstGeom>
          <a:noFill/>
          <a:ln/>
        </p:spPr>
        <p:txBody>
          <a:bodyPr wrap="square" lIns="0" tIns="0" rIns="0" bIns="0" rtlCol="0" anchor="ctr"/>
          <a:lstStyle/>
          <a:p>
            <a:pPr marL="0" indent="0">
              <a:buNone/>
            </a:pPr>
            <a:r>
              <a:rPr lang="en-US" sz="1900" b="1" dirty="0">
                <a:solidFill>
                  <a:srgbClr val="0F5E4C"/>
                </a:solidFill>
              </a:rPr>
              <a:t>1. Efficiency</a:t>
            </a:r>
            <a:endParaRPr lang="en-US" sz="1900" dirty="0"/>
          </a:p>
        </p:txBody>
      </p:sp>
      <p:sp>
        <p:nvSpPr>
          <p:cNvPr id="9" name="Text 6"/>
          <p:cNvSpPr/>
          <p:nvPr/>
        </p:nvSpPr>
        <p:spPr>
          <a:xfrm>
            <a:off x="5788152" y="2487168"/>
            <a:ext cx="1426464" cy="2331720"/>
          </a:xfrm>
          <a:prstGeom prst="rect">
            <a:avLst/>
          </a:prstGeom>
          <a:noFill/>
          <a:ln/>
        </p:spPr>
        <p:txBody>
          <a:bodyPr wrap="square" lIns="254" tIns="254" rIns="254" bIns="254" rtlCol="0" anchor="ctr"/>
          <a:lstStyle/>
          <a:p>
            <a:pPr marL="0" indent="0">
              <a:buNone/>
            </a:pPr>
            <a:r>
              <a:rPr lang="en-US" sz="1600" dirty="0">
                <a:solidFill>
                  <a:srgbClr val="1C1F1D"/>
                </a:solidFill>
              </a:rPr>
              <a:t>Tables, formulas and drop-down lists can save time and reduce repeated manual work.</a:t>
            </a:r>
            <a:endParaRPr lang="en-US" sz="1600" dirty="0"/>
          </a:p>
        </p:txBody>
      </p:sp>
      <p:sp>
        <p:nvSpPr>
          <p:cNvPr id="10" name="Shape 7"/>
          <p:cNvSpPr/>
          <p:nvPr/>
        </p:nvSpPr>
        <p:spPr>
          <a:xfrm>
            <a:off x="7754112" y="1444752"/>
            <a:ext cx="1783080" cy="4005072"/>
          </a:xfrm>
          <a:prstGeom prst="roundRect">
            <a:avLst>
              <a:gd name="adj" fmla="val 2564"/>
            </a:avLst>
          </a:prstGeom>
          <a:solidFill>
            <a:srgbClr val="FFFFFF"/>
          </a:solidFill>
          <a:ln w="12700">
            <a:solidFill>
              <a:srgbClr val="D7DED8"/>
            </a:solidFill>
            <a:prstDash val="solid"/>
          </a:ln>
        </p:spPr>
        <p:txBody>
          <a:bodyPr/>
          <a:lstStyle/>
          <a:p>
            <a:endParaRPr lang="en-GB"/>
          </a:p>
        </p:txBody>
      </p:sp>
      <p:sp>
        <p:nvSpPr>
          <p:cNvPr id="11" name="Text 8"/>
          <p:cNvSpPr/>
          <p:nvPr/>
        </p:nvSpPr>
        <p:spPr>
          <a:xfrm>
            <a:off x="7918704" y="1737360"/>
            <a:ext cx="1417320" cy="457200"/>
          </a:xfrm>
          <a:prstGeom prst="rect">
            <a:avLst/>
          </a:prstGeom>
          <a:noFill/>
          <a:ln/>
        </p:spPr>
        <p:txBody>
          <a:bodyPr wrap="square" lIns="0" tIns="0" rIns="0" bIns="0" rtlCol="0" anchor="ctr"/>
          <a:lstStyle/>
          <a:p>
            <a:pPr marL="0" indent="0">
              <a:buNone/>
            </a:pPr>
            <a:r>
              <a:rPr lang="en-US" sz="1900" b="1" dirty="0">
                <a:solidFill>
                  <a:srgbClr val="0F5E4C"/>
                </a:solidFill>
              </a:rPr>
              <a:t>2. Analysis</a:t>
            </a:r>
            <a:endParaRPr lang="en-US" sz="1900" dirty="0"/>
          </a:p>
        </p:txBody>
      </p:sp>
      <p:sp>
        <p:nvSpPr>
          <p:cNvPr id="12" name="Text 9"/>
          <p:cNvSpPr/>
          <p:nvPr/>
        </p:nvSpPr>
        <p:spPr>
          <a:xfrm>
            <a:off x="7918704" y="2487168"/>
            <a:ext cx="1426464" cy="2331720"/>
          </a:xfrm>
          <a:prstGeom prst="rect">
            <a:avLst/>
          </a:prstGeom>
          <a:noFill/>
          <a:ln/>
        </p:spPr>
        <p:txBody>
          <a:bodyPr wrap="square" lIns="254" tIns="254" rIns="254" bIns="254" rtlCol="0" anchor="ctr"/>
          <a:lstStyle/>
          <a:p>
            <a:pPr marL="0" indent="0">
              <a:buNone/>
            </a:pPr>
            <a:r>
              <a:rPr lang="en-US" sz="1600" dirty="0">
                <a:solidFill>
                  <a:srgbClr val="1C1F1D"/>
                </a:solidFill>
              </a:rPr>
              <a:t>Filters, summaries and charts help managers spot trends in staffing, visits or service demand.</a:t>
            </a:r>
            <a:endParaRPr lang="en-US" sz="1600" dirty="0"/>
          </a:p>
        </p:txBody>
      </p:sp>
      <p:sp>
        <p:nvSpPr>
          <p:cNvPr id="13" name="Shape 10"/>
          <p:cNvSpPr/>
          <p:nvPr/>
        </p:nvSpPr>
        <p:spPr>
          <a:xfrm>
            <a:off x="9893808" y="1444752"/>
            <a:ext cx="1783080" cy="4005072"/>
          </a:xfrm>
          <a:prstGeom prst="roundRect">
            <a:avLst>
              <a:gd name="adj" fmla="val 2564"/>
            </a:avLst>
          </a:prstGeom>
          <a:solidFill>
            <a:srgbClr val="FFFFFF"/>
          </a:solidFill>
          <a:ln w="12700">
            <a:solidFill>
              <a:srgbClr val="D7DED8"/>
            </a:solidFill>
            <a:prstDash val="solid"/>
          </a:ln>
        </p:spPr>
        <p:txBody>
          <a:bodyPr/>
          <a:lstStyle/>
          <a:p>
            <a:endParaRPr lang="en-GB"/>
          </a:p>
        </p:txBody>
      </p:sp>
      <p:sp>
        <p:nvSpPr>
          <p:cNvPr id="14" name="Text 11"/>
          <p:cNvSpPr/>
          <p:nvPr/>
        </p:nvSpPr>
        <p:spPr>
          <a:xfrm>
            <a:off x="10058400" y="1737360"/>
            <a:ext cx="1417320" cy="457200"/>
          </a:xfrm>
          <a:prstGeom prst="rect">
            <a:avLst/>
          </a:prstGeom>
          <a:noFill/>
          <a:ln/>
        </p:spPr>
        <p:txBody>
          <a:bodyPr wrap="square" lIns="0" tIns="0" rIns="0" bIns="0" rtlCol="0" anchor="ctr"/>
          <a:lstStyle/>
          <a:p>
            <a:pPr marL="0" indent="0">
              <a:buNone/>
            </a:pPr>
            <a:r>
              <a:rPr lang="en-US" sz="1900" b="1" dirty="0">
                <a:solidFill>
                  <a:srgbClr val="0F5E4C"/>
                </a:solidFill>
              </a:rPr>
              <a:t>3. Teamwork</a:t>
            </a:r>
            <a:endParaRPr lang="en-US" sz="1900" dirty="0"/>
          </a:p>
        </p:txBody>
      </p:sp>
      <p:sp>
        <p:nvSpPr>
          <p:cNvPr id="15" name="Text 12"/>
          <p:cNvSpPr/>
          <p:nvPr/>
        </p:nvSpPr>
        <p:spPr>
          <a:xfrm>
            <a:off x="10058400" y="2487168"/>
            <a:ext cx="1426464" cy="2331720"/>
          </a:xfrm>
          <a:prstGeom prst="rect">
            <a:avLst/>
          </a:prstGeom>
          <a:noFill/>
          <a:ln/>
        </p:spPr>
        <p:txBody>
          <a:bodyPr wrap="square" lIns="254" tIns="254" rIns="254" bIns="254" rtlCol="0" anchor="ctr"/>
          <a:lstStyle/>
          <a:p>
            <a:pPr marL="0" indent="0">
              <a:buNone/>
            </a:pPr>
            <a:r>
              <a:rPr lang="en-US" sz="1600" dirty="0">
                <a:solidFill>
                  <a:srgbClr val="1C1F1D"/>
                </a:solidFill>
              </a:rPr>
              <a:t>Excel files can be shared in Microsoft 365 so authorised staff can see the latest version.</a:t>
            </a:r>
            <a:endParaRPr lang="en-US" sz="1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548640" y="411480"/>
            <a:ext cx="6858000" cy="457200"/>
          </a:xfrm>
          <a:prstGeom prst="rect">
            <a:avLst/>
          </a:prstGeom>
          <a:noFill/>
          <a:ln/>
        </p:spPr>
        <p:txBody>
          <a:bodyPr wrap="square" lIns="0" tIns="0" rIns="0" bIns="0" rtlCol="0" anchor="ctr"/>
          <a:lstStyle/>
          <a:p>
            <a:pPr marL="0" indent="0">
              <a:buNone/>
            </a:pPr>
            <a:r>
              <a:rPr lang="en-US" sz="2400" b="1" dirty="0">
                <a:solidFill>
                  <a:srgbClr val="1C1F1D"/>
                </a:solidFill>
              </a:rPr>
              <a:t>Limitations and digital safety</a:t>
            </a:r>
            <a:endParaRPr lang="en-US" sz="2400" dirty="0"/>
          </a:p>
        </p:txBody>
      </p:sp>
      <p:sp>
        <p:nvSpPr>
          <p:cNvPr id="3" name="Text 1"/>
          <p:cNvSpPr/>
          <p:nvPr/>
        </p:nvSpPr>
        <p:spPr>
          <a:xfrm>
            <a:off x="548640" y="896112"/>
            <a:ext cx="6400800" cy="256032"/>
          </a:xfrm>
          <a:prstGeom prst="rect">
            <a:avLst/>
          </a:prstGeom>
          <a:noFill/>
          <a:ln/>
        </p:spPr>
        <p:txBody>
          <a:bodyPr wrap="square" lIns="0" tIns="0" rIns="0" bIns="0" rtlCol="0" anchor="ctr"/>
          <a:lstStyle/>
          <a:p>
            <a:pPr marL="0" indent="0">
              <a:buNone/>
            </a:pPr>
            <a:r>
              <a:rPr lang="en-US" sz="1150" dirty="0">
                <a:solidFill>
                  <a:srgbClr val="5B645F"/>
                </a:solidFill>
              </a:rPr>
              <a:t>Excel is useful, but it still needs careful use</a:t>
            </a:r>
            <a:endParaRPr lang="en-US" sz="1150" dirty="0"/>
          </a:p>
        </p:txBody>
      </p:sp>
      <p:sp>
        <p:nvSpPr>
          <p:cNvPr id="4" name="Shape 2"/>
          <p:cNvSpPr/>
          <p:nvPr/>
        </p:nvSpPr>
        <p:spPr>
          <a:xfrm>
            <a:off x="658368" y="1417320"/>
            <a:ext cx="5440680" cy="4343400"/>
          </a:xfrm>
          <a:prstGeom prst="roundRect">
            <a:avLst>
              <a:gd name="adj" fmla="val 1053"/>
            </a:avLst>
          </a:prstGeom>
          <a:solidFill>
            <a:srgbClr val="FFFFFF"/>
          </a:solidFill>
          <a:ln w="12700">
            <a:solidFill>
              <a:srgbClr val="D7DED8"/>
            </a:solidFill>
            <a:prstDash val="solid"/>
          </a:ln>
        </p:spPr>
        <p:txBody>
          <a:bodyPr/>
          <a:lstStyle/>
          <a:p>
            <a:endParaRPr lang="en-GB"/>
          </a:p>
        </p:txBody>
      </p:sp>
      <p:sp>
        <p:nvSpPr>
          <p:cNvPr id="5" name="Text 3"/>
          <p:cNvSpPr/>
          <p:nvPr/>
        </p:nvSpPr>
        <p:spPr>
          <a:xfrm>
            <a:off x="932688" y="1755648"/>
            <a:ext cx="1920240" cy="274320"/>
          </a:xfrm>
          <a:prstGeom prst="rect">
            <a:avLst/>
          </a:prstGeom>
          <a:noFill/>
          <a:ln/>
        </p:spPr>
        <p:txBody>
          <a:bodyPr wrap="square" lIns="0" tIns="0" rIns="0" bIns="0" rtlCol="0" anchor="ctr"/>
          <a:lstStyle/>
          <a:p>
            <a:pPr marL="0" indent="0">
              <a:buNone/>
            </a:pPr>
            <a:r>
              <a:rPr lang="en-US" sz="2100" b="1" dirty="0">
                <a:solidFill>
                  <a:srgbClr val="0F5E4C"/>
                </a:solidFill>
              </a:rPr>
              <a:t>Limitations</a:t>
            </a:r>
            <a:endParaRPr lang="en-US" sz="2100" dirty="0"/>
          </a:p>
        </p:txBody>
      </p:sp>
      <p:sp>
        <p:nvSpPr>
          <p:cNvPr id="6" name="Shape 4"/>
          <p:cNvSpPr/>
          <p:nvPr/>
        </p:nvSpPr>
        <p:spPr>
          <a:xfrm>
            <a:off x="932688" y="2286000"/>
            <a:ext cx="100584" cy="100584"/>
          </a:xfrm>
          <a:prstGeom prst="ellipse">
            <a:avLst/>
          </a:prstGeom>
          <a:solidFill>
            <a:srgbClr val="E2B65C"/>
          </a:solidFill>
          <a:ln w="12700">
            <a:solidFill>
              <a:srgbClr val="E2B65C"/>
            </a:solidFill>
            <a:prstDash val="solid"/>
          </a:ln>
        </p:spPr>
        <p:txBody>
          <a:bodyPr/>
          <a:lstStyle/>
          <a:p>
            <a:endParaRPr lang="en-GB"/>
          </a:p>
        </p:txBody>
      </p:sp>
      <p:sp>
        <p:nvSpPr>
          <p:cNvPr id="7" name="Text 5"/>
          <p:cNvSpPr/>
          <p:nvPr/>
        </p:nvSpPr>
        <p:spPr>
          <a:xfrm>
            <a:off x="1170432" y="2212848"/>
            <a:ext cx="4572000" cy="457200"/>
          </a:xfrm>
          <a:prstGeom prst="rect">
            <a:avLst/>
          </a:prstGeom>
          <a:noFill/>
          <a:ln/>
        </p:spPr>
        <p:txBody>
          <a:bodyPr wrap="square" lIns="0" tIns="0" rIns="0" bIns="0" rtlCol="0" anchor="ctr"/>
          <a:lstStyle/>
          <a:p>
            <a:pPr marL="0" indent="0">
              <a:buNone/>
            </a:pPr>
            <a:r>
              <a:rPr lang="en-US" sz="1650" dirty="0">
                <a:solidFill>
                  <a:srgbClr val="1C1F1D"/>
                </a:solidFill>
              </a:rPr>
              <a:t>Some staff may need training before they feel confident using formulas or filters.</a:t>
            </a:r>
            <a:endParaRPr lang="en-US" sz="1650" dirty="0"/>
          </a:p>
        </p:txBody>
      </p:sp>
      <p:sp>
        <p:nvSpPr>
          <p:cNvPr id="8" name="Shape 6"/>
          <p:cNvSpPr/>
          <p:nvPr/>
        </p:nvSpPr>
        <p:spPr>
          <a:xfrm>
            <a:off x="932688" y="3072384"/>
            <a:ext cx="100584" cy="100584"/>
          </a:xfrm>
          <a:prstGeom prst="ellipse">
            <a:avLst/>
          </a:prstGeom>
          <a:solidFill>
            <a:srgbClr val="E2B65C"/>
          </a:solidFill>
          <a:ln w="12700">
            <a:solidFill>
              <a:srgbClr val="E2B65C"/>
            </a:solidFill>
            <a:prstDash val="solid"/>
          </a:ln>
        </p:spPr>
        <p:txBody>
          <a:bodyPr/>
          <a:lstStyle/>
          <a:p>
            <a:endParaRPr lang="en-GB"/>
          </a:p>
        </p:txBody>
      </p:sp>
      <p:sp>
        <p:nvSpPr>
          <p:cNvPr id="9" name="Text 7"/>
          <p:cNvSpPr/>
          <p:nvPr/>
        </p:nvSpPr>
        <p:spPr>
          <a:xfrm>
            <a:off x="1170432" y="2999232"/>
            <a:ext cx="4572000" cy="457200"/>
          </a:xfrm>
          <a:prstGeom prst="rect">
            <a:avLst/>
          </a:prstGeom>
          <a:noFill/>
          <a:ln/>
        </p:spPr>
        <p:txBody>
          <a:bodyPr wrap="square" lIns="0" tIns="0" rIns="0" bIns="0" rtlCol="0" anchor="ctr"/>
          <a:lstStyle/>
          <a:p>
            <a:pPr marL="0" indent="0">
              <a:buNone/>
            </a:pPr>
            <a:r>
              <a:rPr lang="en-US" sz="1650" dirty="0">
                <a:solidFill>
                  <a:srgbClr val="1C1F1D"/>
                </a:solidFill>
              </a:rPr>
              <a:t>If information is entered incorrectly, the workbook will still produce incorrect results.</a:t>
            </a:r>
            <a:endParaRPr lang="en-US" sz="1650" dirty="0"/>
          </a:p>
        </p:txBody>
      </p:sp>
      <p:sp>
        <p:nvSpPr>
          <p:cNvPr id="10" name="Shape 8"/>
          <p:cNvSpPr/>
          <p:nvPr/>
        </p:nvSpPr>
        <p:spPr>
          <a:xfrm>
            <a:off x="932688" y="3858768"/>
            <a:ext cx="100584" cy="100584"/>
          </a:xfrm>
          <a:prstGeom prst="ellipse">
            <a:avLst/>
          </a:prstGeom>
          <a:solidFill>
            <a:srgbClr val="E2B65C"/>
          </a:solidFill>
          <a:ln w="12700">
            <a:solidFill>
              <a:srgbClr val="E2B65C"/>
            </a:solidFill>
            <a:prstDash val="solid"/>
          </a:ln>
        </p:spPr>
        <p:txBody>
          <a:bodyPr/>
          <a:lstStyle/>
          <a:p>
            <a:endParaRPr lang="en-GB"/>
          </a:p>
        </p:txBody>
      </p:sp>
      <p:sp>
        <p:nvSpPr>
          <p:cNvPr id="11" name="Text 9"/>
          <p:cNvSpPr/>
          <p:nvPr/>
        </p:nvSpPr>
        <p:spPr>
          <a:xfrm>
            <a:off x="1170432" y="3785616"/>
            <a:ext cx="4572000" cy="457200"/>
          </a:xfrm>
          <a:prstGeom prst="rect">
            <a:avLst/>
          </a:prstGeom>
          <a:noFill/>
          <a:ln/>
        </p:spPr>
        <p:txBody>
          <a:bodyPr wrap="square" lIns="0" tIns="0" rIns="0" bIns="0" rtlCol="0" anchor="ctr"/>
          <a:lstStyle/>
          <a:p>
            <a:pPr marL="0" indent="0">
              <a:buNone/>
            </a:pPr>
            <a:r>
              <a:rPr lang="en-US" sz="1650" dirty="0">
                <a:solidFill>
                  <a:srgbClr val="1C1F1D"/>
                </a:solidFill>
              </a:rPr>
              <a:t>A spreadsheet is only helpful if staff keep it updated regularly.</a:t>
            </a:r>
            <a:endParaRPr lang="en-US" sz="1650" dirty="0"/>
          </a:p>
        </p:txBody>
      </p:sp>
      <p:sp>
        <p:nvSpPr>
          <p:cNvPr id="12" name="Shape 10"/>
          <p:cNvSpPr/>
          <p:nvPr/>
        </p:nvSpPr>
        <p:spPr>
          <a:xfrm>
            <a:off x="6355080" y="1417320"/>
            <a:ext cx="5166360" cy="4343400"/>
          </a:xfrm>
          <a:prstGeom prst="roundRect">
            <a:avLst>
              <a:gd name="adj" fmla="val 1053"/>
            </a:avLst>
          </a:prstGeom>
          <a:solidFill>
            <a:srgbClr val="E8F2EE"/>
          </a:solidFill>
          <a:ln w="12700">
            <a:solidFill>
              <a:srgbClr val="D7DED8"/>
            </a:solidFill>
            <a:prstDash val="solid"/>
          </a:ln>
        </p:spPr>
        <p:txBody>
          <a:bodyPr/>
          <a:lstStyle/>
          <a:p>
            <a:endParaRPr lang="en-GB"/>
          </a:p>
        </p:txBody>
      </p:sp>
      <p:sp>
        <p:nvSpPr>
          <p:cNvPr id="13" name="Text 11"/>
          <p:cNvSpPr/>
          <p:nvPr/>
        </p:nvSpPr>
        <p:spPr>
          <a:xfrm>
            <a:off x="6675120" y="1755648"/>
            <a:ext cx="2103120" cy="274320"/>
          </a:xfrm>
          <a:prstGeom prst="rect">
            <a:avLst/>
          </a:prstGeom>
          <a:noFill/>
          <a:ln/>
        </p:spPr>
        <p:txBody>
          <a:bodyPr wrap="square" lIns="0" tIns="0" rIns="0" bIns="0" rtlCol="0" anchor="ctr"/>
          <a:lstStyle/>
          <a:p>
            <a:pPr marL="0" indent="0">
              <a:buNone/>
            </a:pPr>
            <a:r>
              <a:rPr lang="en-US" sz="2100" b="1" dirty="0">
                <a:solidFill>
                  <a:srgbClr val="0F5E4C"/>
                </a:solidFill>
              </a:rPr>
              <a:t>Digital safety</a:t>
            </a:r>
            <a:endParaRPr lang="en-US" sz="2100" dirty="0"/>
          </a:p>
        </p:txBody>
      </p:sp>
      <p:sp>
        <p:nvSpPr>
          <p:cNvPr id="14" name="Text 12"/>
          <p:cNvSpPr/>
          <p:nvPr/>
        </p:nvSpPr>
        <p:spPr>
          <a:xfrm>
            <a:off x="6675120" y="2212848"/>
            <a:ext cx="4343400" cy="868680"/>
          </a:xfrm>
          <a:prstGeom prst="rect">
            <a:avLst/>
          </a:prstGeom>
          <a:noFill/>
          <a:ln/>
        </p:spPr>
        <p:txBody>
          <a:bodyPr wrap="square" lIns="127" tIns="127" rIns="127" bIns="127" rtlCol="0" anchor="ctr"/>
          <a:lstStyle/>
          <a:p>
            <a:pPr marL="0" indent="0">
              <a:buNone/>
            </a:pPr>
            <a:r>
              <a:rPr lang="en-US" sz="1700" dirty="0">
                <a:solidFill>
                  <a:srgbClr val="1C1F1D"/>
                </a:solidFill>
              </a:rPr>
              <a:t>Greenfield may handle confidential service-user information, so Excel files should only be shared with authorised staff.</a:t>
            </a:r>
            <a:endParaRPr lang="en-US" sz="1700" dirty="0"/>
          </a:p>
        </p:txBody>
      </p:sp>
      <p:sp>
        <p:nvSpPr>
          <p:cNvPr id="15" name="Text 13"/>
          <p:cNvSpPr/>
          <p:nvPr/>
        </p:nvSpPr>
        <p:spPr>
          <a:xfrm>
            <a:off x="6675120" y="3182112"/>
            <a:ext cx="3474720" cy="228600"/>
          </a:xfrm>
          <a:prstGeom prst="rect">
            <a:avLst/>
          </a:prstGeom>
          <a:noFill/>
          <a:ln/>
        </p:spPr>
        <p:txBody>
          <a:bodyPr wrap="square" lIns="0" tIns="0" rIns="0" bIns="0" rtlCol="0" anchor="ctr"/>
          <a:lstStyle/>
          <a:p>
            <a:pPr marL="0" indent="0">
              <a:buNone/>
            </a:pPr>
            <a:r>
              <a:rPr lang="en-US" sz="1650" b="1" dirty="0">
                <a:solidFill>
                  <a:srgbClr val="1C1F1D"/>
                </a:solidFill>
              </a:rPr>
              <a:t>UK GDPR principles mean data should be:</a:t>
            </a:r>
            <a:endParaRPr lang="en-US" sz="1650" dirty="0"/>
          </a:p>
        </p:txBody>
      </p:sp>
      <p:sp>
        <p:nvSpPr>
          <p:cNvPr id="16" name="Shape 14"/>
          <p:cNvSpPr/>
          <p:nvPr/>
        </p:nvSpPr>
        <p:spPr>
          <a:xfrm>
            <a:off x="6693408" y="3666744"/>
            <a:ext cx="100584" cy="100584"/>
          </a:xfrm>
          <a:prstGeom prst="ellipse">
            <a:avLst/>
          </a:prstGeom>
          <a:solidFill>
            <a:srgbClr val="1E7B60"/>
          </a:solidFill>
          <a:ln w="12700">
            <a:solidFill>
              <a:srgbClr val="1E7B60"/>
            </a:solidFill>
            <a:prstDash val="solid"/>
          </a:ln>
        </p:spPr>
        <p:txBody>
          <a:bodyPr/>
          <a:lstStyle/>
          <a:p>
            <a:endParaRPr lang="en-GB"/>
          </a:p>
        </p:txBody>
      </p:sp>
      <p:sp>
        <p:nvSpPr>
          <p:cNvPr id="17" name="Text 15"/>
          <p:cNvSpPr/>
          <p:nvPr/>
        </p:nvSpPr>
        <p:spPr>
          <a:xfrm>
            <a:off x="6922008" y="3593592"/>
            <a:ext cx="4160520" cy="384048"/>
          </a:xfrm>
          <a:prstGeom prst="rect">
            <a:avLst/>
          </a:prstGeom>
          <a:noFill/>
          <a:ln/>
        </p:spPr>
        <p:txBody>
          <a:bodyPr wrap="square" lIns="0" tIns="0" rIns="0" bIns="0" rtlCol="0" anchor="ctr"/>
          <a:lstStyle/>
          <a:p>
            <a:pPr marL="0" indent="0">
              <a:buNone/>
            </a:pPr>
            <a:r>
              <a:rPr lang="en-US" sz="1620" dirty="0">
                <a:solidFill>
                  <a:srgbClr val="1C1F1D"/>
                </a:solidFill>
              </a:rPr>
              <a:t>lawful, fair and transparent</a:t>
            </a:r>
            <a:endParaRPr lang="en-US" sz="1620" dirty="0"/>
          </a:p>
        </p:txBody>
      </p:sp>
      <p:sp>
        <p:nvSpPr>
          <p:cNvPr id="18" name="Shape 16"/>
          <p:cNvSpPr/>
          <p:nvPr/>
        </p:nvSpPr>
        <p:spPr>
          <a:xfrm>
            <a:off x="6693408" y="4197096"/>
            <a:ext cx="100584" cy="100584"/>
          </a:xfrm>
          <a:prstGeom prst="ellipse">
            <a:avLst/>
          </a:prstGeom>
          <a:solidFill>
            <a:srgbClr val="1E7B60"/>
          </a:solidFill>
          <a:ln w="12700">
            <a:solidFill>
              <a:srgbClr val="1E7B60"/>
            </a:solidFill>
            <a:prstDash val="solid"/>
          </a:ln>
        </p:spPr>
        <p:txBody>
          <a:bodyPr/>
          <a:lstStyle/>
          <a:p>
            <a:endParaRPr lang="en-GB"/>
          </a:p>
        </p:txBody>
      </p:sp>
      <p:sp>
        <p:nvSpPr>
          <p:cNvPr id="19" name="Text 17"/>
          <p:cNvSpPr/>
          <p:nvPr/>
        </p:nvSpPr>
        <p:spPr>
          <a:xfrm>
            <a:off x="6922008" y="4123944"/>
            <a:ext cx="4160520" cy="384048"/>
          </a:xfrm>
          <a:prstGeom prst="rect">
            <a:avLst/>
          </a:prstGeom>
          <a:noFill/>
          <a:ln/>
        </p:spPr>
        <p:txBody>
          <a:bodyPr wrap="square" lIns="0" tIns="0" rIns="0" bIns="0" rtlCol="0" anchor="ctr"/>
          <a:lstStyle/>
          <a:p>
            <a:pPr marL="0" indent="0">
              <a:buNone/>
            </a:pPr>
            <a:r>
              <a:rPr lang="en-US" sz="1620" dirty="0">
                <a:solidFill>
                  <a:srgbClr val="1C1F1D"/>
                </a:solidFill>
              </a:rPr>
              <a:t>accurate and kept up to date where necessary</a:t>
            </a:r>
            <a:endParaRPr lang="en-US" sz="1620" dirty="0"/>
          </a:p>
        </p:txBody>
      </p:sp>
      <p:sp>
        <p:nvSpPr>
          <p:cNvPr id="20" name="Shape 18"/>
          <p:cNvSpPr/>
          <p:nvPr/>
        </p:nvSpPr>
        <p:spPr>
          <a:xfrm>
            <a:off x="6693408" y="4727448"/>
            <a:ext cx="100584" cy="100584"/>
          </a:xfrm>
          <a:prstGeom prst="ellipse">
            <a:avLst/>
          </a:prstGeom>
          <a:solidFill>
            <a:srgbClr val="1E7B60"/>
          </a:solidFill>
          <a:ln w="12700">
            <a:solidFill>
              <a:srgbClr val="1E7B60"/>
            </a:solidFill>
            <a:prstDash val="solid"/>
          </a:ln>
        </p:spPr>
        <p:txBody>
          <a:bodyPr/>
          <a:lstStyle/>
          <a:p>
            <a:endParaRPr lang="en-GB"/>
          </a:p>
        </p:txBody>
      </p:sp>
      <p:sp>
        <p:nvSpPr>
          <p:cNvPr id="21" name="Text 19"/>
          <p:cNvSpPr/>
          <p:nvPr/>
        </p:nvSpPr>
        <p:spPr>
          <a:xfrm>
            <a:off x="6922008" y="4654296"/>
            <a:ext cx="4160520" cy="384048"/>
          </a:xfrm>
          <a:prstGeom prst="rect">
            <a:avLst/>
          </a:prstGeom>
          <a:noFill/>
          <a:ln/>
        </p:spPr>
        <p:txBody>
          <a:bodyPr wrap="square" lIns="0" tIns="0" rIns="0" bIns="0" rtlCol="0" anchor="ctr"/>
          <a:lstStyle/>
          <a:p>
            <a:pPr marL="0" indent="0">
              <a:buNone/>
            </a:pPr>
            <a:r>
              <a:rPr lang="en-US" sz="1620" dirty="0">
                <a:solidFill>
                  <a:srgbClr val="1C1F1D"/>
                </a:solidFill>
              </a:rPr>
              <a:t>shared securely and only for the right purpose</a:t>
            </a:r>
            <a:endParaRPr lang="en-US" sz="1620" dirty="0"/>
          </a:p>
        </p:txBody>
      </p:sp>
      <p:sp>
        <p:nvSpPr>
          <p:cNvPr id="22" name="Shape 20"/>
          <p:cNvSpPr/>
          <p:nvPr/>
        </p:nvSpPr>
        <p:spPr>
          <a:xfrm>
            <a:off x="6656832" y="5084064"/>
            <a:ext cx="3840480" cy="402336"/>
          </a:xfrm>
          <a:prstGeom prst="roundRect">
            <a:avLst>
              <a:gd name="adj" fmla="val 6818"/>
            </a:avLst>
          </a:prstGeom>
          <a:solidFill>
            <a:srgbClr val="FFFFFF">
              <a:alpha val="98000"/>
            </a:srgbClr>
          </a:solidFill>
          <a:ln w="12700">
            <a:solidFill>
              <a:srgbClr val="FFFFFF">
                <a:alpha val="0"/>
              </a:srgbClr>
            </a:solidFill>
            <a:prstDash val="solid"/>
          </a:ln>
        </p:spPr>
        <p:txBody>
          <a:bodyPr/>
          <a:lstStyle/>
          <a:p>
            <a:endParaRPr lang="en-GB"/>
          </a:p>
        </p:txBody>
      </p:sp>
      <p:sp>
        <p:nvSpPr>
          <p:cNvPr id="23" name="Text 21"/>
          <p:cNvSpPr/>
          <p:nvPr/>
        </p:nvSpPr>
        <p:spPr>
          <a:xfrm>
            <a:off x="6903720" y="5157216"/>
            <a:ext cx="3429000" cy="164592"/>
          </a:xfrm>
          <a:prstGeom prst="rect">
            <a:avLst/>
          </a:prstGeom>
          <a:noFill/>
          <a:ln/>
        </p:spPr>
        <p:txBody>
          <a:bodyPr wrap="square" lIns="0" tIns="0" rIns="0" bIns="0" rtlCol="0" anchor="ctr"/>
          <a:lstStyle/>
          <a:p>
            <a:pPr marL="0" indent="0">
              <a:buNone/>
            </a:pPr>
            <a:r>
              <a:rPr lang="en-US" sz="1150" b="1" dirty="0">
                <a:solidFill>
                  <a:srgbClr val="0F5E4C"/>
                </a:solidFill>
              </a:rPr>
              <a:t>Good training + good data protection = better outcomes</a:t>
            </a:r>
            <a:endParaRPr lang="en-US" sz="1150" dirty="0"/>
          </a:p>
        </p:txBody>
      </p:sp>
      <p:sp>
        <p:nvSpPr>
          <p:cNvPr id="24" name="Text 22"/>
          <p:cNvSpPr/>
          <p:nvPr/>
        </p:nvSpPr>
        <p:spPr>
          <a:xfrm>
            <a:off x="594360" y="6108192"/>
            <a:ext cx="10972800" cy="201168"/>
          </a:xfrm>
          <a:prstGeom prst="rect">
            <a:avLst/>
          </a:prstGeom>
          <a:noFill/>
          <a:ln/>
        </p:spPr>
        <p:txBody>
          <a:bodyPr wrap="square" lIns="0" tIns="0" rIns="0" bIns="0" rtlCol="0" anchor="ctr"/>
          <a:lstStyle/>
          <a:p>
            <a:pPr marL="0" indent="0">
              <a:buNone/>
            </a:pPr>
            <a:endParaRPr lang="en-US" sz="900" dirty="0"/>
          </a:p>
        </p:txBody>
      </p:sp>
      <p:pic>
        <p:nvPicPr>
          <p:cNvPr id="25" name="Picture 24" descr="image.png"/>
          <p:cNvPicPr>
            <a:picLocks noChangeAspect="1"/>
          </p:cNvPicPr>
          <p:nvPr/>
        </p:nvPicPr>
        <p:blipFill>
          <a:blip r:embed="rId3"/>
          <a:stretch>
            <a:fillRect/>
          </a:stretch>
        </p:blipFill>
        <p:spPr>
          <a:xfrm>
            <a:off x="9281160" y="3611880"/>
            <a:ext cx="2240280" cy="141732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548640" y="411480"/>
            <a:ext cx="6858000" cy="457200"/>
          </a:xfrm>
          <a:prstGeom prst="rect">
            <a:avLst/>
          </a:prstGeom>
          <a:noFill/>
          <a:ln/>
        </p:spPr>
        <p:txBody>
          <a:bodyPr wrap="square" lIns="0" tIns="0" rIns="0" bIns="0" rtlCol="0" anchor="ctr"/>
          <a:lstStyle/>
          <a:p>
            <a:pPr marL="0" indent="0">
              <a:buNone/>
            </a:pPr>
            <a:r>
              <a:rPr lang="en-US" sz="2400" b="1" dirty="0">
                <a:solidFill>
                  <a:srgbClr val="1C1F1D"/>
                </a:solidFill>
              </a:rPr>
              <a:t>Conclusion</a:t>
            </a:r>
            <a:endParaRPr lang="en-US" sz="2400" dirty="0"/>
          </a:p>
        </p:txBody>
      </p:sp>
      <p:sp>
        <p:nvSpPr>
          <p:cNvPr id="3" name="Text 1"/>
          <p:cNvSpPr/>
          <p:nvPr/>
        </p:nvSpPr>
        <p:spPr>
          <a:xfrm>
            <a:off x="548640" y="896112"/>
            <a:ext cx="6400800" cy="256032"/>
          </a:xfrm>
          <a:prstGeom prst="rect">
            <a:avLst/>
          </a:prstGeom>
          <a:noFill/>
          <a:ln/>
        </p:spPr>
        <p:txBody>
          <a:bodyPr wrap="square" lIns="0" tIns="0" rIns="0" bIns="0" rtlCol="0" anchor="ctr"/>
          <a:lstStyle/>
          <a:p>
            <a:pPr marL="0" indent="0">
              <a:buNone/>
            </a:pPr>
            <a:r>
              <a:rPr lang="en-US" sz="1150" dirty="0">
                <a:solidFill>
                  <a:srgbClr val="5B645F"/>
                </a:solidFill>
              </a:rPr>
              <a:t>Why Excel is a strong choice for this case study</a:t>
            </a:r>
            <a:endParaRPr lang="en-US" sz="1150" dirty="0"/>
          </a:p>
        </p:txBody>
      </p:sp>
      <p:sp>
        <p:nvSpPr>
          <p:cNvPr id="4" name="Shape 2"/>
          <p:cNvSpPr/>
          <p:nvPr/>
        </p:nvSpPr>
        <p:spPr>
          <a:xfrm>
            <a:off x="713232" y="1463040"/>
            <a:ext cx="10972800" cy="1920240"/>
          </a:xfrm>
          <a:prstGeom prst="roundRect">
            <a:avLst>
              <a:gd name="adj" fmla="val 2857"/>
            </a:avLst>
          </a:prstGeom>
          <a:solidFill>
            <a:srgbClr val="0F5E4C"/>
          </a:solidFill>
          <a:ln w="12700">
            <a:solidFill>
              <a:srgbClr val="0F5E4C"/>
            </a:solidFill>
            <a:prstDash val="solid"/>
          </a:ln>
        </p:spPr>
        <p:txBody>
          <a:bodyPr/>
          <a:lstStyle/>
          <a:p>
            <a:endParaRPr lang="en-GB"/>
          </a:p>
        </p:txBody>
      </p:sp>
      <p:sp>
        <p:nvSpPr>
          <p:cNvPr id="5" name="Text 3"/>
          <p:cNvSpPr/>
          <p:nvPr/>
        </p:nvSpPr>
        <p:spPr>
          <a:xfrm>
            <a:off x="987552" y="1828800"/>
            <a:ext cx="10332720" cy="822960"/>
          </a:xfrm>
          <a:prstGeom prst="rect">
            <a:avLst/>
          </a:prstGeom>
          <a:noFill/>
          <a:ln/>
        </p:spPr>
        <p:txBody>
          <a:bodyPr wrap="square" lIns="635" tIns="635" rIns="635" bIns="635" rtlCol="0" anchor="ctr"/>
          <a:lstStyle/>
          <a:p>
            <a:pPr marL="0" indent="0" algn="ctr">
              <a:buNone/>
            </a:pPr>
            <a:r>
              <a:rPr lang="en-US" sz="2400" b="1" dirty="0">
                <a:solidFill>
                  <a:srgbClr val="FFFFFF"/>
                </a:solidFill>
              </a:rPr>
              <a:t>Overall, Excel is a strong Microsoft 365 tool for Greenfield because it can improve organisation, save time, support teamwork and make data easier to analyse.</a:t>
            </a:r>
            <a:endParaRPr lang="en-US" sz="2400" dirty="0"/>
          </a:p>
        </p:txBody>
      </p:sp>
      <p:sp>
        <p:nvSpPr>
          <p:cNvPr id="6" name="Shape 4"/>
          <p:cNvSpPr/>
          <p:nvPr/>
        </p:nvSpPr>
        <p:spPr>
          <a:xfrm>
            <a:off x="868680" y="3840480"/>
            <a:ext cx="3310128" cy="1417320"/>
          </a:xfrm>
          <a:prstGeom prst="roundRect">
            <a:avLst>
              <a:gd name="adj" fmla="val 3226"/>
            </a:avLst>
          </a:prstGeom>
          <a:solidFill>
            <a:srgbClr val="FFFFFF"/>
          </a:solidFill>
          <a:ln w="12700">
            <a:solidFill>
              <a:srgbClr val="D7DED8"/>
            </a:solidFill>
            <a:prstDash val="solid"/>
          </a:ln>
        </p:spPr>
        <p:txBody>
          <a:bodyPr/>
          <a:lstStyle/>
          <a:p>
            <a:endParaRPr lang="en-GB"/>
          </a:p>
        </p:txBody>
      </p:sp>
      <p:sp>
        <p:nvSpPr>
          <p:cNvPr id="7" name="Shape 5"/>
          <p:cNvSpPr/>
          <p:nvPr/>
        </p:nvSpPr>
        <p:spPr>
          <a:xfrm>
            <a:off x="4443984" y="3840480"/>
            <a:ext cx="3310128" cy="1417320"/>
          </a:xfrm>
          <a:prstGeom prst="roundRect">
            <a:avLst>
              <a:gd name="adj" fmla="val 3226"/>
            </a:avLst>
          </a:prstGeom>
          <a:solidFill>
            <a:srgbClr val="FFFFFF"/>
          </a:solidFill>
          <a:ln w="12700">
            <a:solidFill>
              <a:srgbClr val="D7DED8"/>
            </a:solidFill>
            <a:prstDash val="solid"/>
          </a:ln>
        </p:spPr>
        <p:txBody>
          <a:bodyPr/>
          <a:lstStyle/>
          <a:p>
            <a:endParaRPr lang="en-GB"/>
          </a:p>
        </p:txBody>
      </p:sp>
      <p:sp>
        <p:nvSpPr>
          <p:cNvPr id="8" name="Shape 6"/>
          <p:cNvSpPr/>
          <p:nvPr/>
        </p:nvSpPr>
        <p:spPr>
          <a:xfrm>
            <a:off x="8019288" y="3840480"/>
            <a:ext cx="3310128" cy="1417320"/>
          </a:xfrm>
          <a:prstGeom prst="roundRect">
            <a:avLst>
              <a:gd name="adj" fmla="val 3226"/>
            </a:avLst>
          </a:prstGeom>
          <a:solidFill>
            <a:srgbClr val="FFFFFF"/>
          </a:solidFill>
          <a:ln w="12700">
            <a:solidFill>
              <a:srgbClr val="D7DED8"/>
            </a:solidFill>
            <a:prstDash val="solid"/>
          </a:ln>
        </p:spPr>
        <p:txBody>
          <a:bodyPr/>
          <a:lstStyle/>
          <a:p>
            <a:endParaRPr lang="en-GB"/>
          </a:p>
        </p:txBody>
      </p:sp>
      <p:sp>
        <p:nvSpPr>
          <p:cNvPr id="9" name="Text 7"/>
          <p:cNvSpPr/>
          <p:nvPr/>
        </p:nvSpPr>
        <p:spPr>
          <a:xfrm>
            <a:off x="1097280" y="4160520"/>
            <a:ext cx="2834640" cy="219456"/>
          </a:xfrm>
          <a:prstGeom prst="rect">
            <a:avLst/>
          </a:prstGeom>
          <a:noFill/>
          <a:ln/>
        </p:spPr>
        <p:txBody>
          <a:bodyPr wrap="square" lIns="0" tIns="0" rIns="0" bIns="0" rtlCol="0" anchor="ctr"/>
          <a:lstStyle/>
          <a:p>
            <a:pPr marL="0" indent="0" algn="ctr">
              <a:buNone/>
            </a:pPr>
            <a:r>
              <a:rPr lang="en-US" sz="2000" b="1" dirty="0">
                <a:solidFill>
                  <a:srgbClr val="0F5E4C"/>
                </a:solidFill>
              </a:rPr>
              <a:t>Better organisation</a:t>
            </a:r>
            <a:endParaRPr lang="en-US" sz="2000" dirty="0"/>
          </a:p>
        </p:txBody>
      </p:sp>
      <p:sp>
        <p:nvSpPr>
          <p:cNvPr id="10" name="Text 8"/>
          <p:cNvSpPr/>
          <p:nvPr/>
        </p:nvSpPr>
        <p:spPr>
          <a:xfrm>
            <a:off x="1115568" y="4526280"/>
            <a:ext cx="2743200" cy="320040"/>
          </a:xfrm>
          <a:prstGeom prst="rect">
            <a:avLst/>
          </a:prstGeom>
          <a:noFill/>
          <a:ln/>
        </p:spPr>
        <p:txBody>
          <a:bodyPr wrap="square" lIns="0" tIns="0" rIns="0" bIns="0" rtlCol="0" anchor="ctr"/>
          <a:lstStyle/>
          <a:p>
            <a:pPr marL="0" indent="0" algn="ctr">
              <a:buNone/>
            </a:pPr>
            <a:r>
              <a:rPr lang="en-US" sz="1550" dirty="0">
                <a:solidFill>
                  <a:srgbClr val="1C1F1D"/>
                </a:solidFill>
              </a:rPr>
              <a:t>One place for rotas, records and updates</a:t>
            </a:r>
            <a:endParaRPr lang="en-US" sz="1550" dirty="0"/>
          </a:p>
        </p:txBody>
      </p:sp>
      <p:sp>
        <p:nvSpPr>
          <p:cNvPr id="11" name="Text 9"/>
          <p:cNvSpPr/>
          <p:nvPr/>
        </p:nvSpPr>
        <p:spPr>
          <a:xfrm>
            <a:off x="4709160" y="4160520"/>
            <a:ext cx="2743200" cy="219456"/>
          </a:xfrm>
          <a:prstGeom prst="rect">
            <a:avLst/>
          </a:prstGeom>
          <a:noFill/>
          <a:ln/>
        </p:spPr>
        <p:txBody>
          <a:bodyPr wrap="square" lIns="0" tIns="0" rIns="0" bIns="0" rtlCol="0" anchor="ctr"/>
          <a:lstStyle/>
          <a:p>
            <a:pPr marL="0" indent="0" algn="ctr">
              <a:buNone/>
            </a:pPr>
            <a:r>
              <a:rPr lang="en-US" sz="2000" b="1" dirty="0">
                <a:solidFill>
                  <a:srgbClr val="0F5E4C"/>
                </a:solidFill>
              </a:rPr>
              <a:t>Faster decisions</a:t>
            </a:r>
            <a:endParaRPr lang="en-US" sz="2000" dirty="0"/>
          </a:p>
        </p:txBody>
      </p:sp>
      <p:sp>
        <p:nvSpPr>
          <p:cNvPr id="12" name="Text 10"/>
          <p:cNvSpPr/>
          <p:nvPr/>
        </p:nvSpPr>
        <p:spPr>
          <a:xfrm>
            <a:off x="4681728" y="4526280"/>
            <a:ext cx="2834640" cy="320040"/>
          </a:xfrm>
          <a:prstGeom prst="rect">
            <a:avLst/>
          </a:prstGeom>
          <a:noFill/>
          <a:ln/>
        </p:spPr>
        <p:txBody>
          <a:bodyPr wrap="square" lIns="0" tIns="0" rIns="0" bIns="0" rtlCol="0" anchor="ctr"/>
          <a:lstStyle/>
          <a:p>
            <a:pPr marL="0" indent="0" algn="ctr">
              <a:buNone/>
            </a:pPr>
            <a:r>
              <a:rPr lang="en-US" sz="1550" dirty="0">
                <a:solidFill>
                  <a:srgbClr val="1C1F1D"/>
                </a:solidFill>
              </a:rPr>
              <a:t>Charts and summaries help managers act quickly</a:t>
            </a:r>
            <a:endParaRPr lang="en-US" sz="1550" dirty="0"/>
          </a:p>
        </p:txBody>
      </p:sp>
      <p:sp>
        <p:nvSpPr>
          <p:cNvPr id="13" name="Text 11"/>
          <p:cNvSpPr/>
          <p:nvPr/>
        </p:nvSpPr>
        <p:spPr>
          <a:xfrm>
            <a:off x="8275320" y="4160520"/>
            <a:ext cx="2743200" cy="219456"/>
          </a:xfrm>
          <a:prstGeom prst="rect">
            <a:avLst/>
          </a:prstGeom>
          <a:noFill/>
          <a:ln/>
        </p:spPr>
        <p:txBody>
          <a:bodyPr wrap="square" lIns="0" tIns="0" rIns="0" bIns="0" rtlCol="0" anchor="ctr"/>
          <a:lstStyle/>
          <a:p>
            <a:pPr marL="0" indent="0" algn="ctr">
              <a:buNone/>
            </a:pPr>
            <a:r>
              <a:rPr lang="en-US" sz="2000" b="1" dirty="0">
                <a:solidFill>
                  <a:srgbClr val="0F5E4C"/>
                </a:solidFill>
              </a:rPr>
              <a:t>Safer practice</a:t>
            </a:r>
            <a:endParaRPr lang="en-US" sz="2000" dirty="0"/>
          </a:p>
        </p:txBody>
      </p:sp>
      <p:sp>
        <p:nvSpPr>
          <p:cNvPr id="14" name="Text 12"/>
          <p:cNvSpPr/>
          <p:nvPr/>
        </p:nvSpPr>
        <p:spPr>
          <a:xfrm>
            <a:off x="8247888" y="4526280"/>
            <a:ext cx="2834640" cy="411480"/>
          </a:xfrm>
          <a:prstGeom prst="rect">
            <a:avLst/>
          </a:prstGeom>
          <a:noFill/>
          <a:ln/>
        </p:spPr>
        <p:txBody>
          <a:bodyPr wrap="square" lIns="0" tIns="0" rIns="0" bIns="0" rtlCol="0" anchor="ctr"/>
          <a:lstStyle/>
          <a:p>
            <a:pPr marL="0" indent="0" algn="ctr">
              <a:buNone/>
            </a:pPr>
            <a:r>
              <a:rPr lang="en-US" sz="1550" dirty="0">
                <a:solidFill>
                  <a:srgbClr val="1C1F1D"/>
                </a:solidFill>
              </a:rPr>
              <a:t>Works best with training and secure data handling</a:t>
            </a:r>
            <a:endParaRPr lang="en-US" sz="1550" dirty="0"/>
          </a:p>
        </p:txBody>
      </p:sp>
      <p:sp>
        <p:nvSpPr>
          <p:cNvPr id="15" name="Text 13"/>
          <p:cNvSpPr/>
          <p:nvPr/>
        </p:nvSpPr>
        <p:spPr>
          <a:xfrm>
            <a:off x="594360" y="6108192"/>
            <a:ext cx="10972800" cy="201168"/>
          </a:xfrm>
          <a:prstGeom prst="rect">
            <a:avLst/>
          </a:prstGeom>
          <a:noFill/>
          <a:ln/>
        </p:spPr>
        <p:txBody>
          <a:bodyPr wrap="square" lIns="0" tIns="0" rIns="0" bIns="0" rtlCol="0" anchor="ctr"/>
          <a:lstStyle/>
          <a:p>
            <a:pPr marL="0" indent="0">
              <a:buNone/>
            </a:pPr>
            <a:endParaRPr lang="en-US" sz="900" dirty="0"/>
          </a:p>
        </p:txBody>
      </p:sp>
      <p:pic>
        <p:nvPicPr>
          <p:cNvPr id="16" name="Picture 15" descr="image.png"/>
          <p:cNvPicPr>
            <a:picLocks noChangeAspect="1"/>
          </p:cNvPicPr>
          <p:nvPr/>
        </p:nvPicPr>
        <p:blipFill>
          <a:blip r:embed="rId3"/>
          <a:stretch>
            <a:fillRect/>
          </a:stretch>
        </p:blipFill>
        <p:spPr>
          <a:xfrm>
            <a:off x="9418320" y="1051560"/>
            <a:ext cx="2011680" cy="11430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548640" y="411480"/>
            <a:ext cx="6858000" cy="457200"/>
          </a:xfrm>
          <a:prstGeom prst="rect">
            <a:avLst/>
          </a:prstGeom>
          <a:noFill/>
          <a:ln/>
        </p:spPr>
        <p:txBody>
          <a:bodyPr wrap="square" lIns="0" tIns="0" rIns="0" bIns="0" rtlCol="0" anchor="ctr"/>
          <a:lstStyle/>
          <a:p>
            <a:pPr marL="0" indent="0">
              <a:buNone/>
            </a:pPr>
            <a:r>
              <a:rPr lang="en-US" sz="2400" b="1" dirty="0">
                <a:solidFill>
                  <a:srgbClr val="1C1F1D"/>
                </a:solidFill>
              </a:rPr>
              <a:t>References</a:t>
            </a:r>
            <a:endParaRPr lang="en-US" sz="2400" dirty="0"/>
          </a:p>
        </p:txBody>
      </p:sp>
      <p:sp>
        <p:nvSpPr>
          <p:cNvPr id="3" name="Text 1"/>
          <p:cNvSpPr/>
          <p:nvPr/>
        </p:nvSpPr>
        <p:spPr>
          <a:xfrm>
            <a:off x="548640" y="896112"/>
            <a:ext cx="6400800" cy="256032"/>
          </a:xfrm>
          <a:prstGeom prst="rect">
            <a:avLst/>
          </a:prstGeom>
          <a:noFill/>
          <a:ln/>
        </p:spPr>
        <p:txBody>
          <a:bodyPr wrap="square" lIns="0" tIns="0" rIns="0" bIns="0" rtlCol="0" anchor="ctr"/>
          <a:lstStyle/>
          <a:p>
            <a:pPr marL="0" indent="0">
              <a:buNone/>
            </a:pPr>
            <a:r>
              <a:rPr lang="en-US" sz="1150" dirty="0">
                <a:solidFill>
                  <a:srgbClr val="5B645F"/>
                </a:solidFill>
              </a:rPr>
              <a:t>Harvard-style list for the presentation</a:t>
            </a:r>
            <a:endParaRPr lang="en-US" sz="1150" dirty="0"/>
          </a:p>
        </p:txBody>
      </p:sp>
      <p:sp>
        <p:nvSpPr>
          <p:cNvPr id="4" name="Shape 2"/>
          <p:cNvSpPr/>
          <p:nvPr/>
        </p:nvSpPr>
        <p:spPr>
          <a:xfrm>
            <a:off x="658368" y="1371600"/>
            <a:ext cx="10972800" cy="4526280"/>
          </a:xfrm>
          <a:prstGeom prst="roundRect">
            <a:avLst>
              <a:gd name="adj" fmla="val 1010"/>
            </a:avLst>
          </a:prstGeom>
          <a:solidFill>
            <a:srgbClr val="FFFFFF"/>
          </a:solidFill>
          <a:ln w="12700">
            <a:solidFill>
              <a:srgbClr val="D7DED8"/>
            </a:solidFill>
            <a:prstDash val="solid"/>
          </a:ln>
        </p:spPr>
        <p:txBody>
          <a:bodyPr/>
          <a:lstStyle/>
          <a:p>
            <a:endParaRPr lang="en-GB"/>
          </a:p>
        </p:txBody>
      </p:sp>
      <p:sp>
        <p:nvSpPr>
          <p:cNvPr id="5" name="Text 3"/>
          <p:cNvSpPr/>
          <p:nvPr/>
        </p:nvSpPr>
        <p:spPr>
          <a:xfrm>
            <a:off x="914400" y="1737360"/>
            <a:ext cx="4937760" cy="3794760"/>
          </a:xfrm>
          <a:prstGeom prst="rect">
            <a:avLst/>
          </a:prstGeom>
          <a:noFill/>
          <a:ln/>
        </p:spPr>
        <p:txBody>
          <a:bodyPr wrap="square" lIns="254" tIns="254" rIns="254" bIns="254" rtlCol="0" anchor="ctr"/>
          <a:lstStyle/>
          <a:p>
            <a:pPr marL="0" indent="0">
              <a:buNone/>
            </a:pPr>
            <a:r>
              <a:rPr lang="en-US" sz="1320" dirty="0">
                <a:solidFill>
                  <a:srgbClr val="1C1F1D"/>
                </a:solidFill>
              </a:rPr>
              <a:t>Information Commissioner's Office (ICO) (2025) Principle (a): Lawfulness, fairness and transparency. Available at: https://ico.org.uk/for-organisations/uk-gdpr-guidance-and-resources/data-protection-principles/a-guide-to-the-data-protection-principles/lawfulness-fairness-and-transparency/ (Accessed: 6 March 2026).</a:t>
            </a:r>
            <a:endParaRPr lang="en-US" sz="1320" dirty="0"/>
          </a:p>
          <a:p>
            <a:pPr marL="0" indent="0">
              <a:buNone/>
            </a:pPr>
            <a:endParaRPr lang="en-US" sz="1320" dirty="0"/>
          </a:p>
          <a:p>
            <a:pPr marL="0" indent="0">
              <a:buNone/>
            </a:pPr>
            <a:r>
              <a:rPr lang="en-US" sz="1320" dirty="0">
                <a:solidFill>
                  <a:srgbClr val="1C1F1D"/>
                </a:solidFill>
              </a:rPr>
              <a:t>Information Commissioner's Office (ICO) (n.d.) A guide to the data protection principles. Available at: https://ico.org.uk/for-organisations/uk-gdpr-guidance-and-resources/data-protection-principles/a-guide-to-the-data-protection-principles/ (Accessed: 6 March 2026).</a:t>
            </a:r>
            <a:endParaRPr lang="en-US" sz="1320" dirty="0"/>
          </a:p>
          <a:p>
            <a:pPr marL="0" indent="0">
              <a:buNone/>
            </a:pPr>
            <a:endParaRPr lang="en-US" sz="1320" dirty="0"/>
          </a:p>
          <a:p>
            <a:pPr marL="0" indent="0">
              <a:buNone/>
            </a:pPr>
            <a:r>
              <a:rPr lang="en-US" sz="1320" dirty="0">
                <a:solidFill>
                  <a:srgbClr val="1C1F1D"/>
                </a:solidFill>
              </a:rPr>
              <a:t>Information Commissioner's Office (ICO) (n.d.) Principle (d): Accuracy. Available at: https://ico.org.uk/for-organisations/uk-gdpr-guidance-and-resources/data-protection-principles/a-guide-to-the-data-protection-principles/accuracy/ (Accessed: 6 March 2026).</a:t>
            </a:r>
            <a:endParaRPr lang="en-US" sz="1320" dirty="0"/>
          </a:p>
          <a:p>
            <a:pPr marL="0" indent="0">
              <a:buNone/>
            </a:pPr>
            <a:endParaRPr lang="en-US" sz="1320" dirty="0"/>
          </a:p>
          <a:p>
            <a:pPr marL="0" indent="0">
              <a:buNone/>
            </a:pPr>
            <a:r>
              <a:rPr lang="en-US" sz="1320" dirty="0">
                <a:solidFill>
                  <a:srgbClr val="1C1F1D"/>
                </a:solidFill>
              </a:rPr>
              <a:t>Microsoft (n.d.) Spreadsheet Programs | Microsoft 365. Available at: https://www.microsoft.com/en-gb/microsoft-365/excel/spreadsheets (Accessed: 6 March 2026).</a:t>
            </a:r>
            <a:endParaRPr lang="en-US" sz="1320" dirty="0"/>
          </a:p>
        </p:txBody>
      </p:sp>
      <p:sp>
        <p:nvSpPr>
          <p:cNvPr id="6" name="Text 4"/>
          <p:cNvSpPr/>
          <p:nvPr/>
        </p:nvSpPr>
        <p:spPr>
          <a:xfrm>
            <a:off x="6309360" y="1737360"/>
            <a:ext cx="4892040" cy="3794760"/>
          </a:xfrm>
          <a:prstGeom prst="rect">
            <a:avLst/>
          </a:prstGeom>
          <a:noFill/>
          <a:ln/>
        </p:spPr>
        <p:txBody>
          <a:bodyPr wrap="square" lIns="254" tIns="254" rIns="254" bIns="254" rtlCol="0" anchor="ctr"/>
          <a:lstStyle/>
          <a:p>
            <a:pPr marL="0" indent="0">
              <a:buNone/>
            </a:pPr>
            <a:endParaRPr lang="en-US" sz="1320" dirty="0"/>
          </a:p>
          <a:p>
            <a:pPr marL="0" indent="0">
              <a:buNone/>
            </a:pPr>
            <a:endParaRPr lang="en-US" sz="1320" dirty="0"/>
          </a:p>
          <a:p>
            <a:pPr marL="0" indent="0">
              <a:buNone/>
            </a:pPr>
            <a:r>
              <a:rPr lang="en-US" sz="1320" dirty="0">
                <a:solidFill>
                  <a:srgbClr val="1C1F1D"/>
                </a:solidFill>
              </a:rPr>
              <a:t>Microsoft Support (n.d.) Co-author a workbook. Available at: https://support.microsoft.com/en-gb/office/co-author-a-workbook-66ad7ca3-3818-46ac-be5b-6c8dbea8a93e (Accessed: 6 March 2026).</a:t>
            </a:r>
            <a:endParaRPr lang="en-US" sz="1320" dirty="0"/>
          </a:p>
          <a:p>
            <a:pPr marL="0" indent="0">
              <a:buNone/>
            </a:pPr>
            <a:endParaRPr lang="en-US" sz="1320" dirty="0"/>
          </a:p>
          <a:p>
            <a:pPr marL="0" indent="0">
              <a:buNone/>
            </a:pPr>
            <a:r>
              <a:rPr lang="en-US" sz="1320" dirty="0">
                <a:solidFill>
                  <a:srgbClr val="1C1F1D"/>
                </a:solidFill>
              </a:rPr>
              <a:t>Microsoft Support (n.d.) Create a chart from start to finish. Available at: https://support.microsoft.com/en-us/office/create-a-chart-from-start-to-finish-0baf399e-dd61-4e18-8a73-b3fd5d5680c2 (Accessed: 6 March 2026).</a:t>
            </a:r>
            <a:endParaRPr lang="en-US" sz="1320" dirty="0"/>
          </a:p>
          <a:p>
            <a:pPr marL="0" indent="0">
              <a:buNone/>
            </a:pPr>
            <a:endParaRPr lang="en-US" sz="1320" dirty="0"/>
          </a:p>
          <a:p>
            <a:pPr marL="0" indent="0">
              <a:buNone/>
            </a:pPr>
            <a:r>
              <a:rPr lang="en-US" sz="1320" dirty="0">
                <a:solidFill>
                  <a:srgbClr val="1C1F1D"/>
                </a:solidFill>
              </a:rPr>
              <a:t>Microsoft Support (n.d.) Create and format tables. Available at: https://support.microsoft.com/en-us/office/create-and-format-tables-e81aa349-b006-4f8a-9806-5af9df0ac664 (Accessed: 6 March 2026).</a:t>
            </a:r>
            <a:endParaRPr lang="en-US" sz="1320" dirty="0"/>
          </a:p>
          <a:p>
            <a:pPr marL="0" indent="0">
              <a:buNone/>
            </a:pPr>
            <a:endParaRPr lang="en-US" sz="1320" dirty="0"/>
          </a:p>
          <a:p>
            <a:pPr marL="0" indent="0">
              <a:buNone/>
            </a:pPr>
            <a:r>
              <a:rPr lang="en-US" sz="1320" dirty="0">
                <a:solidFill>
                  <a:srgbClr val="1C1F1D"/>
                </a:solidFill>
              </a:rPr>
              <a:t>Microsoft Support (n.d.) What is Excel? Available at: https://support.microsoft.com/en-us/office/what-is-excel-94b00f50-5896-479c-b0c5-ff74603b35a3 (Accessed: 6 March 2026).</a:t>
            </a:r>
            <a:endParaRPr lang="en-US" sz="132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TotalTime>
  <Words>1845</Words>
  <Application>Microsoft Office PowerPoint</Application>
  <PresentationFormat>Widescreen</PresentationFormat>
  <Paragraphs>87</Paragraphs>
  <Slides>7</Slides>
  <Notes>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Aptos</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OpenAI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Microsoft Excel at Greenfield Home Care Agency</dc:title>
  <dc:subject>Microsoft Excel assignment presentation</dc:subject>
  <dc:creator>OpenAI</dc:creator>
  <cp:lastModifiedBy>MANDUNGU, Marie (NHS MID AND SOUTH ESSEX ICB - 07G)</cp:lastModifiedBy>
  <cp:revision>2</cp:revision>
  <dcterms:created xsi:type="dcterms:W3CDTF">2026-03-06T12:58:37Z</dcterms:created>
  <dcterms:modified xsi:type="dcterms:W3CDTF">2026-03-11T12:49:04Z</dcterms:modified>
</cp:coreProperties>
</file>