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57" r:id="rId4"/>
    <p:sldId id="258" r:id="rId5"/>
    <p:sldId id="259" r:id="rId6"/>
    <p:sldId id="261"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21"/>
    <p:restoredTop sz="96327"/>
  </p:normalViewPr>
  <p:slideViewPr>
    <p:cSldViewPr snapToGrid="0" snapToObjects="1">
      <p:cViewPr>
        <p:scale>
          <a:sx n="89" d="100"/>
          <a:sy n="89" d="100"/>
        </p:scale>
        <p:origin x="1560" y="9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8007D-590A-BE4A-9CA9-93CBB8CAB3B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C3A4E2-9D04-7A4C-BF43-D0956F4FE6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8971038-BA01-6141-B7F6-578634831E0B}"/>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5" name="Footer Placeholder 4">
            <a:extLst>
              <a:ext uri="{FF2B5EF4-FFF2-40B4-BE49-F238E27FC236}">
                <a16:creationId xmlns:a16="http://schemas.microsoft.com/office/drawing/2014/main" id="{7E2E6AAD-5585-0045-AE81-46A3D5C99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5D6BE8-DA5E-FC46-A6B4-E0639FBB7DAF}"/>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143756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88A47-667C-734A-A3D0-F704E8F65E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BE7BF0-A9D4-864D-B1BA-1BC28EB375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435116-8349-F745-AB8F-9C0F7C14EEC9}"/>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5" name="Footer Placeholder 4">
            <a:extLst>
              <a:ext uri="{FF2B5EF4-FFF2-40B4-BE49-F238E27FC236}">
                <a16:creationId xmlns:a16="http://schemas.microsoft.com/office/drawing/2014/main" id="{925E5451-B158-1A4D-BED1-0260DF4C93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4E1A6C-6685-664B-B8AE-E4A5045BA8C5}"/>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3540504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1F522-9092-1D43-897B-CC1F65E089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962261E-1B22-8949-B0C5-4E4C1025BB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DD14F4-1F85-784E-84CF-0A00889FF676}"/>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5" name="Footer Placeholder 4">
            <a:extLst>
              <a:ext uri="{FF2B5EF4-FFF2-40B4-BE49-F238E27FC236}">
                <a16:creationId xmlns:a16="http://schemas.microsoft.com/office/drawing/2014/main" id="{7B73D9B7-C278-804C-AF15-A4924E93F3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D9D878-CA1F-FA40-BAE3-A8425A4D616E}"/>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3549086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F157-0AF3-D545-B73F-E2CC4523D7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027621-2BEB-5946-BEDA-AD98D68BBFC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D038DE9-297D-884B-94BB-B64AC2E7A2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5F5BF62-27F6-9245-970B-B2E9E79E5F2D}"/>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6" name="Footer Placeholder 5">
            <a:extLst>
              <a:ext uri="{FF2B5EF4-FFF2-40B4-BE49-F238E27FC236}">
                <a16:creationId xmlns:a16="http://schemas.microsoft.com/office/drawing/2014/main" id="{98BFB66F-111C-214F-A8A4-1AF89B5E5D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8CC3AD-B101-2440-A3FD-4C999345E5F2}"/>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3953163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7D69D-62BE-8C40-8948-1EB810A52C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02ACB3-B4D8-524B-B6E9-169E710331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E7DD-FD07-FB4D-B45D-96C8EE7F12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718293F-5B71-1D4B-8DB9-5B00178E0F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67F0D0-C406-FD45-BF29-A3833810D58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831C2C5-A557-BB49-BF13-AD51F2A1EEE5}"/>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8" name="Footer Placeholder 7">
            <a:extLst>
              <a:ext uri="{FF2B5EF4-FFF2-40B4-BE49-F238E27FC236}">
                <a16:creationId xmlns:a16="http://schemas.microsoft.com/office/drawing/2014/main" id="{CE01FBF1-C085-3E4D-938F-837A7D8FDBA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F13136-3A8F-CB41-BF0C-641730C547CE}"/>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1239914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F0EFF-D60D-994A-8F03-0B19382CDC2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E845A15-BC46-BE46-8943-458EC2F55734}"/>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4" name="Footer Placeholder 3">
            <a:extLst>
              <a:ext uri="{FF2B5EF4-FFF2-40B4-BE49-F238E27FC236}">
                <a16:creationId xmlns:a16="http://schemas.microsoft.com/office/drawing/2014/main" id="{80E36DC3-062E-C444-B74B-461ECA9C45F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39F9809-F939-AF4C-A627-82C3C60EE7EA}"/>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249675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316F30-0E80-4041-92BA-9DEC3A8F3EE2}"/>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3" name="Footer Placeholder 2">
            <a:extLst>
              <a:ext uri="{FF2B5EF4-FFF2-40B4-BE49-F238E27FC236}">
                <a16:creationId xmlns:a16="http://schemas.microsoft.com/office/drawing/2014/main" id="{F2C89475-1C22-2240-AC2A-29817D1C1D6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D0A0F1-7D17-724C-AA05-2A0DB17CFBC3}"/>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56122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13817-BD71-374F-88A1-6CFFDE5D3D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750061C-B9AE-B44F-9CC6-247BCE5CC5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8689E89-6DB6-B643-B48A-B94BB3960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C5513D-2293-644C-9ACE-3430555001E7}"/>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6" name="Footer Placeholder 5">
            <a:extLst>
              <a:ext uri="{FF2B5EF4-FFF2-40B4-BE49-F238E27FC236}">
                <a16:creationId xmlns:a16="http://schemas.microsoft.com/office/drawing/2014/main" id="{E2B54019-B4B2-414E-9E88-4755683724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50500-FC47-E149-96EF-4944A06564EF}"/>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1632921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C79EB-81A4-4E4F-9D4B-3916CA9077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3C16241-D024-7A4E-9914-F43FB5C0A1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F108A5-E470-4D40-B692-540F4044F2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C2AF96-AB07-FA48-8705-D967CAEF95A2}"/>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6" name="Footer Placeholder 5">
            <a:extLst>
              <a:ext uri="{FF2B5EF4-FFF2-40B4-BE49-F238E27FC236}">
                <a16:creationId xmlns:a16="http://schemas.microsoft.com/office/drawing/2014/main" id="{35BB6A6D-9289-464B-BA00-8A068850D6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935086-E05A-3C40-9F06-437E39D3319F}"/>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3998078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CF611-E646-8B4A-9EF9-2539129760E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04669F-7319-B645-988A-671D5455B6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9D215F-F154-4045-851F-B96DB204873F}"/>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5" name="Footer Placeholder 4">
            <a:extLst>
              <a:ext uri="{FF2B5EF4-FFF2-40B4-BE49-F238E27FC236}">
                <a16:creationId xmlns:a16="http://schemas.microsoft.com/office/drawing/2014/main" id="{C5CDDAC5-908A-5840-A547-ECFA44BA3F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972D5F-037C-8748-A31F-0765F8F59C3D}"/>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1322029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E5C109-8AAB-4547-B7DC-41BC708404C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9145C7-E3DA-7442-91BB-4DB58AE575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5F95D1-494D-174A-B680-CC59E2F070D4}"/>
              </a:ext>
            </a:extLst>
          </p:cNvPr>
          <p:cNvSpPr>
            <a:spLocks noGrp="1"/>
          </p:cNvSpPr>
          <p:nvPr>
            <p:ph type="dt" sz="half" idx="10"/>
          </p:nvPr>
        </p:nvSpPr>
        <p:spPr/>
        <p:txBody>
          <a:bodyPr/>
          <a:lstStyle/>
          <a:p>
            <a:fld id="{D79D6B64-45BC-D54E-B38C-35BD9F72141F}" type="datetimeFigureOut">
              <a:rPr lang="en-US" smtClean="0"/>
              <a:t>12/7/21</a:t>
            </a:fld>
            <a:endParaRPr lang="en-US"/>
          </a:p>
        </p:txBody>
      </p:sp>
      <p:sp>
        <p:nvSpPr>
          <p:cNvPr id="5" name="Footer Placeholder 4">
            <a:extLst>
              <a:ext uri="{FF2B5EF4-FFF2-40B4-BE49-F238E27FC236}">
                <a16:creationId xmlns:a16="http://schemas.microsoft.com/office/drawing/2014/main" id="{43EF21A5-D712-4D4E-B391-2DCF94855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69D1F-8365-0E48-947E-6DF08AB664C4}"/>
              </a:ext>
            </a:extLst>
          </p:cNvPr>
          <p:cNvSpPr>
            <a:spLocks noGrp="1"/>
          </p:cNvSpPr>
          <p:nvPr>
            <p:ph type="sldNum" sz="quarter" idx="12"/>
          </p:nvPr>
        </p:nvSpPr>
        <p:spPr/>
        <p:txBody>
          <a:bodyPr/>
          <a:lstStyle/>
          <a:p>
            <a:fld id="{45D067D9-0881-FC4E-BB6A-D4C1DB9A1435}" type="slidenum">
              <a:rPr lang="en-US" smtClean="0"/>
              <a:t>‹#›</a:t>
            </a:fld>
            <a:endParaRPr lang="en-US"/>
          </a:p>
        </p:txBody>
      </p:sp>
    </p:spTree>
    <p:extLst>
      <p:ext uri="{BB962C8B-B14F-4D97-AF65-F5344CB8AC3E}">
        <p14:creationId xmlns:p14="http://schemas.microsoft.com/office/powerpoint/2010/main" val="1937935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1628C7-42D7-BB4D-A094-78807A4A75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D1D0F4-C139-B84D-9505-F048602915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FEA39B-E735-CC41-BC23-A54CDF9351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6B64-45BC-D54E-B38C-35BD9F72141F}" type="datetimeFigureOut">
              <a:rPr lang="en-US" smtClean="0"/>
              <a:t>12/7/21</a:t>
            </a:fld>
            <a:endParaRPr lang="en-US"/>
          </a:p>
        </p:txBody>
      </p:sp>
      <p:sp>
        <p:nvSpPr>
          <p:cNvPr id="5" name="Footer Placeholder 4">
            <a:extLst>
              <a:ext uri="{FF2B5EF4-FFF2-40B4-BE49-F238E27FC236}">
                <a16:creationId xmlns:a16="http://schemas.microsoft.com/office/drawing/2014/main" id="{E229ECA4-9EA6-3E4E-8944-DB9B010E8A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9B8D50-29E3-2248-B045-4F5B2DBAB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D067D9-0881-FC4E-BB6A-D4C1DB9A1435}" type="slidenum">
              <a:rPr lang="en-US" smtClean="0"/>
              <a:t>‹#›</a:t>
            </a:fld>
            <a:endParaRPr lang="en-US"/>
          </a:p>
        </p:txBody>
      </p:sp>
    </p:spTree>
    <p:extLst>
      <p:ext uri="{BB962C8B-B14F-4D97-AF65-F5344CB8AC3E}">
        <p14:creationId xmlns:p14="http://schemas.microsoft.com/office/powerpoint/2010/main" val="2044214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helf-uwtsd.alma.exlibrisgroup.com/leganto/public/44WHELF_UWTSD/lists/7316602460002421?auth=SA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innovatorsmag.com/category/sectors/circular-economy/" TargetMode="External"/><Relationship Id="rId13" Type="http://schemas.openxmlformats.org/officeDocument/2006/relationships/image" Target="../media/image9.emf"/><Relationship Id="rId3" Type="http://schemas.openxmlformats.org/officeDocument/2006/relationships/hyperlink" Target="https://www.ineos.com/sustainability/circular-economy/product-innovation/" TargetMode="External"/><Relationship Id="rId7" Type="http://schemas.openxmlformats.org/officeDocument/2006/relationships/hyperlink" Target="https://www.responsiblebusiness.com/channels/circular-economy-news/" TargetMode="External"/><Relationship Id="rId12" Type="http://schemas.openxmlformats.org/officeDocument/2006/relationships/hyperlink" Target="https://www.sciencedirect.com/science/article/pii/S0040162517308363#!"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rethinkglobal.info/" TargetMode="External"/><Relationship Id="rId11" Type="http://schemas.openxmlformats.org/officeDocument/2006/relationships/hyperlink" Target="https://ellenmacarthurfoundation.org/topics/circular-economy-introduction/overview" TargetMode="External"/><Relationship Id="rId5" Type="http://schemas.openxmlformats.org/officeDocument/2006/relationships/hyperlink" Target="https://ellenmacarthurfoundation.org/articles/recycling-and-the-circular-economy-whats-the-difference" TargetMode="External"/><Relationship Id="rId10" Type="http://schemas.openxmlformats.org/officeDocument/2006/relationships/hyperlink" Target="https://stephenhinton.org/category/circular-economy/" TargetMode="External"/><Relationship Id="rId4" Type="http://schemas.openxmlformats.org/officeDocument/2006/relationships/hyperlink" Target="https://www.royce.ac.uk/events/a-circular-plastics-economy-rethinking-resources-and-recycling-in-greater-manchester/" TargetMode="External"/><Relationship Id="rId9" Type="http://schemas.openxmlformats.org/officeDocument/2006/relationships/hyperlink" Target="https://www.european-bioplastics.org/tag/circular-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0C97B0C-360D-4146-9762-59B5EED217C4}"/>
              </a:ext>
            </a:extLst>
          </p:cNvPr>
          <p:cNvPicPr>
            <a:picLocks noChangeAspect="1"/>
          </p:cNvPicPr>
          <p:nvPr/>
        </p:nvPicPr>
        <p:blipFill>
          <a:blip r:embed="rId2"/>
          <a:stretch>
            <a:fillRect/>
          </a:stretch>
        </p:blipFill>
        <p:spPr>
          <a:xfrm>
            <a:off x="970845" y="3199509"/>
            <a:ext cx="10250310" cy="3669780"/>
          </a:xfrm>
          <a:prstGeom prst="rect">
            <a:avLst/>
          </a:prstGeom>
        </p:spPr>
      </p:pic>
      <p:sp>
        <p:nvSpPr>
          <p:cNvPr id="2" name="Title 1">
            <a:extLst>
              <a:ext uri="{FF2B5EF4-FFF2-40B4-BE49-F238E27FC236}">
                <a16:creationId xmlns:a16="http://schemas.microsoft.com/office/drawing/2014/main" id="{36DEEE77-9634-AF49-9A91-1820ABE92EC5}"/>
              </a:ext>
            </a:extLst>
          </p:cNvPr>
          <p:cNvSpPr>
            <a:spLocks noGrp="1"/>
          </p:cNvSpPr>
          <p:nvPr>
            <p:ph type="ctrTitle"/>
          </p:nvPr>
        </p:nvSpPr>
        <p:spPr>
          <a:xfrm>
            <a:off x="485423" y="484107"/>
            <a:ext cx="7066844" cy="1682397"/>
          </a:xfrm>
        </p:spPr>
        <p:txBody>
          <a:bodyPr anchor="t">
            <a:normAutofit fontScale="90000"/>
          </a:bodyPr>
          <a:lstStyle/>
          <a:p>
            <a:pPr algn="l"/>
            <a:r>
              <a:rPr lang="en-US" sz="4600" dirty="0">
                <a:solidFill>
                  <a:srgbClr val="0070C0"/>
                </a:solidFill>
              </a:rPr>
              <a:t>So, do we redesign the product or redesign the plastic first?</a:t>
            </a:r>
          </a:p>
        </p:txBody>
      </p:sp>
      <p:pic>
        <p:nvPicPr>
          <p:cNvPr id="4" name="Picture 3">
            <a:extLst>
              <a:ext uri="{FF2B5EF4-FFF2-40B4-BE49-F238E27FC236}">
                <a16:creationId xmlns:a16="http://schemas.microsoft.com/office/drawing/2014/main" id="{4787C94E-80E6-164F-89E6-50FCAE24835E}"/>
              </a:ext>
            </a:extLst>
          </p:cNvPr>
          <p:cNvPicPr>
            <a:picLocks noChangeAspect="1"/>
          </p:cNvPicPr>
          <p:nvPr/>
        </p:nvPicPr>
        <p:blipFill rotWithShape="1">
          <a:blip r:embed="rId3"/>
          <a:srcRect l="-6953" t="-14831" r="-4989" b="-15956"/>
          <a:stretch/>
        </p:blipFill>
        <p:spPr>
          <a:xfrm>
            <a:off x="8563453" y="462840"/>
            <a:ext cx="2518610" cy="973327"/>
          </a:xfrm>
          <a:prstGeom prst="rect">
            <a:avLst/>
          </a:prstGeom>
          <a:solidFill>
            <a:schemeClr val="bg1"/>
          </a:solidFill>
        </p:spPr>
      </p:pic>
      <p:sp>
        <p:nvSpPr>
          <p:cNvPr id="8" name="TextBox 7">
            <a:extLst>
              <a:ext uri="{FF2B5EF4-FFF2-40B4-BE49-F238E27FC236}">
                <a16:creationId xmlns:a16="http://schemas.microsoft.com/office/drawing/2014/main" id="{CF25DBDF-35A7-DA48-A48B-2E40BD214B9D}"/>
              </a:ext>
            </a:extLst>
          </p:cNvPr>
          <p:cNvSpPr txBox="1"/>
          <p:nvPr/>
        </p:nvSpPr>
        <p:spPr>
          <a:xfrm>
            <a:off x="8650687" y="1538390"/>
            <a:ext cx="2584787" cy="1477328"/>
          </a:xfrm>
          <a:prstGeom prst="rect">
            <a:avLst/>
          </a:prstGeom>
          <a:noFill/>
        </p:spPr>
        <p:txBody>
          <a:bodyPr wrap="square" rtlCol="0">
            <a:spAutoFit/>
          </a:bodyPr>
          <a:lstStyle/>
          <a:p>
            <a:r>
              <a:rPr lang="en-US" b="1" dirty="0">
                <a:latin typeface="+mj-lt"/>
              </a:rPr>
              <a:t>Martin Leigh, </a:t>
            </a:r>
            <a:r>
              <a:rPr lang="en-GB" b="1" dirty="0">
                <a:solidFill>
                  <a:srgbClr val="000A0F"/>
                </a:solidFill>
                <a:latin typeface="+mj-lt"/>
                <a:hlinkClick r:id="rId4">
                  <a:extLst>
                    <a:ext uri="{A12FA001-AC4F-418D-AE19-62706E023703}">
                      <ahyp:hlinkClr xmlns:ahyp="http://schemas.microsoft.com/office/drawing/2018/hyperlinkcolor" val="tx"/>
                    </a:ext>
                  </a:extLst>
                </a:hlinkClick>
              </a:rPr>
              <a:t>L7 - Research Methods and Professional Development (ACFA7004)</a:t>
            </a:r>
            <a:r>
              <a:rPr lang="en-GB" b="1" dirty="0">
                <a:solidFill>
                  <a:srgbClr val="000A0F"/>
                </a:solidFill>
                <a:latin typeface="+mj-lt"/>
              </a:rPr>
              <a:t>  VIVA </a:t>
            </a:r>
            <a:r>
              <a:rPr lang="en-US" b="1" dirty="0">
                <a:latin typeface="+mj-lt"/>
              </a:rPr>
              <a:t> </a:t>
            </a:r>
          </a:p>
          <a:p>
            <a:endParaRPr lang="en-US" dirty="0"/>
          </a:p>
        </p:txBody>
      </p:sp>
      <p:sp>
        <p:nvSpPr>
          <p:cNvPr id="13" name="Rectangle 12">
            <a:extLst>
              <a:ext uri="{FF2B5EF4-FFF2-40B4-BE49-F238E27FC236}">
                <a16:creationId xmlns:a16="http://schemas.microsoft.com/office/drawing/2014/main" id="{9F508D0F-1EE6-2047-A9B6-06C223FF3EA0}"/>
              </a:ext>
            </a:extLst>
          </p:cNvPr>
          <p:cNvSpPr/>
          <p:nvPr/>
        </p:nvSpPr>
        <p:spPr>
          <a:xfrm>
            <a:off x="12489785" y="2862323"/>
            <a:ext cx="6096000" cy="2862322"/>
          </a:xfrm>
          <a:prstGeom prst="rect">
            <a:avLst/>
          </a:prstGeom>
        </p:spPr>
        <p:txBody>
          <a:bodyPr>
            <a:spAutoFit/>
          </a:bodyPr>
          <a:lstStyle/>
          <a:p>
            <a:r>
              <a:rPr lang="en-GB" b="0" i="0" dirty="0">
                <a:effectLst/>
                <a:latin typeface="Arial" panose="020B0604020202020204" pitchFamily="34" charset="0"/>
              </a:rPr>
              <a:t>A PowerPoint (or equivalent) presentation of your research proposal which presents an outline of the proposal and the reasons why the topic is Master’s worthy. The PowerPoint is presented to the group prior to submission of written work. The work is peer-reviewed and assessed by staff (12 mins presentation time per student, plus up to 5 minutes for questions from the assessors). Please note that students will need to respond to comments and observations raised during their presentations in their written proposals.</a:t>
            </a:r>
            <a:endParaRPr lang="en-US" dirty="0"/>
          </a:p>
        </p:txBody>
      </p:sp>
      <p:sp>
        <p:nvSpPr>
          <p:cNvPr id="15" name="TextBox 14">
            <a:extLst>
              <a:ext uri="{FF2B5EF4-FFF2-40B4-BE49-F238E27FC236}">
                <a16:creationId xmlns:a16="http://schemas.microsoft.com/office/drawing/2014/main" id="{3F0195FE-B593-C741-A1E2-68B3D067745F}"/>
              </a:ext>
            </a:extLst>
          </p:cNvPr>
          <p:cNvSpPr txBox="1"/>
          <p:nvPr/>
        </p:nvSpPr>
        <p:spPr>
          <a:xfrm>
            <a:off x="485423" y="2034461"/>
            <a:ext cx="7309969" cy="769441"/>
          </a:xfrm>
          <a:prstGeom prst="rect">
            <a:avLst/>
          </a:prstGeom>
          <a:noFill/>
        </p:spPr>
        <p:txBody>
          <a:bodyPr wrap="square" rtlCol="0">
            <a:spAutoFit/>
          </a:bodyPr>
          <a:lstStyle/>
          <a:p>
            <a:r>
              <a:rPr lang="en-US" sz="2200" dirty="0">
                <a:latin typeface="+mj-lt"/>
              </a:rPr>
              <a:t>An analysis of latest approaches to the circular economy for  manufacturing, through plastics and process management</a:t>
            </a:r>
            <a:r>
              <a:rPr lang="en-US" sz="2200" dirty="0"/>
              <a:t>.</a:t>
            </a:r>
          </a:p>
        </p:txBody>
      </p:sp>
    </p:spTree>
    <p:extLst>
      <p:ext uri="{BB962C8B-B14F-4D97-AF65-F5344CB8AC3E}">
        <p14:creationId xmlns:p14="http://schemas.microsoft.com/office/powerpoint/2010/main" val="1314294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FA208E-926E-3E43-843B-02A69FA745F9}"/>
              </a:ext>
            </a:extLst>
          </p:cNvPr>
          <p:cNvPicPr>
            <a:picLocks noChangeAspect="1"/>
          </p:cNvPicPr>
          <p:nvPr/>
        </p:nvPicPr>
        <p:blipFill>
          <a:blip r:embed="rId2"/>
          <a:stretch>
            <a:fillRect/>
          </a:stretch>
        </p:blipFill>
        <p:spPr>
          <a:xfrm>
            <a:off x="18461849" y="1"/>
            <a:ext cx="8416995" cy="4734559"/>
          </a:xfrm>
          <a:prstGeom prst="rect">
            <a:avLst/>
          </a:prstGeom>
        </p:spPr>
      </p:pic>
      <p:sp>
        <p:nvSpPr>
          <p:cNvPr id="2" name="Title 1">
            <a:extLst>
              <a:ext uri="{FF2B5EF4-FFF2-40B4-BE49-F238E27FC236}">
                <a16:creationId xmlns:a16="http://schemas.microsoft.com/office/drawing/2014/main" id="{36DEEE77-9634-AF49-9A91-1820ABE92EC5}"/>
              </a:ext>
            </a:extLst>
          </p:cNvPr>
          <p:cNvSpPr>
            <a:spLocks noGrp="1"/>
          </p:cNvSpPr>
          <p:nvPr>
            <p:ph type="ctrTitle"/>
          </p:nvPr>
        </p:nvSpPr>
        <p:spPr>
          <a:xfrm>
            <a:off x="485423" y="484107"/>
            <a:ext cx="7066844" cy="1682397"/>
          </a:xfrm>
        </p:spPr>
        <p:txBody>
          <a:bodyPr anchor="t">
            <a:normAutofit/>
          </a:bodyPr>
          <a:lstStyle/>
          <a:p>
            <a:pPr algn="l"/>
            <a:r>
              <a:rPr lang="en-US" sz="4600" dirty="0">
                <a:solidFill>
                  <a:srgbClr val="0070C0"/>
                </a:solidFill>
              </a:rPr>
              <a:t>An example…</a:t>
            </a:r>
          </a:p>
        </p:txBody>
      </p:sp>
      <p:sp>
        <p:nvSpPr>
          <p:cNvPr id="13" name="Rectangle 12">
            <a:extLst>
              <a:ext uri="{FF2B5EF4-FFF2-40B4-BE49-F238E27FC236}">
                <a16:creationId xmlns:a16="http://schemas.microsoft.com/office/drawing/2014/main" id="{9F508D0F-1EE6-2047-A9B6-06C223FF3EA0}"/>
              </a:ext>
            </a:extLst>
          </p:cNvPr>
          <p:cNvSpPr/>
          <p:nvPr/>
        </p:nvSpPr>
        <p:spPr>
          <a:xfrm>
            <a:off x="18903603" y="3429000"/>
            <a:ext cx="6096000" cy="2862322"/>
          </a:xfrm>
          <a:prstGeom prst="rect">
            <a:avLst/>
          </a:prstGeom>
        </p:spPr>
        <p:txBody>
          <a:bodyPr>
            <a:spAutoFit/>
          </a:bodyPr>
          <a:lstStyle/>
          <a:p>
            <a:r>
              <a:rPr lang="en-GB" b="0" i="0" dirty="0">
                <a:effectLst/>
                <a:latin typeface="Arial" panose="020B0604020202020204" pitchFamily="34" charset="0"/>
              </a:rPr>
              <a:t>A PowerPoint (or equivalent) presentation of your research proposal which presents an outline of the proposal and the reasons why the topic is Master’s worthy. The PowerPoint is presented to the group prior to submission of written work. The work is peer-reviewed and assessed by staff (12 mins presentation time per student, plus up to 5 minutes for questions from the assessors). Please note that students will need to respond to comments and observations raised during their presentations in their written proposals.</a:t>
            </a:r>
            <a:endParaRPr lang="en-US" dirty="0"/>
          </a:p>
        </p:txBody>
      </p:sp>
      <p:sp>
        <p:nvSpPr>
          <p:cNvPr id="14" name="Title 1">
            <a:extLst>
              <a:ext uri="{FF2B5EF4-FFF2-40B4-BE49-F238E27FC236}">
                <a16:creationId xmlns:a16="http://schemas.microsoft.com/office/drawing/2014/main" id="{D22B941A-EDED-9840-B4F8-9A8B679C3154}"/>
              </a:ext>
            </a:extLst>
          </p:cNvPr>
          <p:cNvSpPr txBox="1">
            <a:spLocks/>
          </p:cNvSpPr>
          <p:nvPr/>
        </p:nvSpPr>
        <p:spPr>
          <a:xfrm>
            <a:off x="18569295" y="1664472"/>
            <a:ext cx="4851373" cy="2862322"/>
          </a:xfrm>
          <a:prstGeom prst="rect">
            <a:avLst/>
          </a:prstGeom>
        </p:spPr>
        <p:txBody>
          <a:bodyPr vert="horz" lIns="91440" tIns="45720" rIns="91440" bIns="45720" rtlCol="0" anchor="b">
            <a:normAutofit fontScale="9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5400" dirty="0"/>
              <a:t>Re-evaluating the use of plastics in transport for a circular economy. </a:t>
            </a:r>
          </a:p>
        </p:txBody>
      </p:sp>
      <p:sp>
        <p:nvSpPr>
          <p:cNvPr id="11" name="TextBox 10">
            <a:extLst>
              <a:ext uri="{FF2B5EF4-FFF2-40B4-BE49-F238E27FC236}">
                <a16:creationId xmlns:a16="http://schemas.microsoft.com/office/drawing/2014/main" id="{8139D807-50A1-F94E-845C-871DF379C935}"/>
              </a:ext>
            </a:extLst>
          </p:cNvPr>
          <p:cNvSpPr txBox="1"/>
          <p:nvPr/>
        </p:nvSpPr>
        <p:spPr>
          <a:xfrm>
            <a:off x="485423" y="1325303"/>
            <a:ext cx="9719638" cy="5170646"/>
          </a:xfrm>
          <a:prstGeom prst="rect">
            <a:avLst/>
          </a:prstGeom>
          <a:noFill/>
        </p:spPr>
        <p:txBody>
          <a:bodyPr wrap="square" rtlCol="0">
            <a:spAutoFit/>
          </a:bodyPr>
          <a:lstStyle/>
          <a:p>
            <a:r>
              <a:rPr lang="en-US" sz="2400" dirty="0"/>
              <a:t>In a time of crisis, COVID has re-enforced mass-produced low-cost </a:t>
            </a:r>
            <a:br>
              <a:rPr lang="en-US" sz="2400" dirty="0"/>
            </a:br>
            <a:r>
              <a:rPr lang="en-US" sz="2400" dirty="0"/>
              <a:t>products using readily available plastic. How do we end this in a </a:t>
            </a:r>
            <a:br>
              <a:rPr lang="en-US" sz="2400" dirty="0"/>
            </a:br>
            <a:r>
              <a:rPr lang="en-US" sz="2400" dirty="0"/>
              <a:t>way that is economically viable especially during this period of </a:t>
            </a:r>
            <a:br>
              <a:rPr lang="en-US" sz="2400" dirty="0"/>
            </a:br>
            <a:r>
              <a:rPr lang="en-US" sz="2400" dirty="0"/>
              <a:t>pandemics and eroded lockdown profits?</a:t>
            </a:r>
          </a:p>
          <a:p>
            <a:endParaRPr lang="en-US" sz="2400" dirty="0"/>
          </a:p>
          <a:p>
            <a:r>
              <a:rPr lang="en-GB" sz="2400" b="1" dirty="0"/>
              <a:t>If even only 1% of COVID PPE masks were discarded incorrectly, that would result in 10 million masks per month dispersed in various ecosystems. </a:t>
            </a:r>
            <a:r>
              <a:rPr lang="en-GB" sz="1600" dirty="0" err="1"/>
              <a:t>Oceanography.com</a:t>
            </a:r>
            <a:endParaRPr lang="en-US" sz="1600" dirty="0"/>
          </a:p>
          <a:p>
            <a:endParaRPr lang="en-GB" sz="2400" dirty="0"/>
          </a:p>
          <a:p>
            <a:r>
              <a:rPr lang="en-GB" sz="2400" dirty="0"/>
              <a:t>The face mask was not designed to be recycled. A French company called </a:t>
            </a:r>
            <a:r>
              <a:rPr lang="en-GB" sz="2400" dirty="0" err="1"/>
              <a:t>Paxtill</a:t>
            </a:r>
            <a:r>
              <a:rPr lang="en-GB" sz="2400" dirty="0"/>
              <a:t> is now making clothing from ground down and quarantined masks, however, by mid 2020, they had only re-purposed 50,000 masks, producing between 2,000 and 3,000 recycled products back into the PPE market.</a:t>
            </a:r>
            <a:endParaRPr lang="en-US" sz="2400" dirty="0"/>
          </a:p>
          <a:p>
            <a:endParaRPr lang="en-US" dirty="0"/>
          </a:p>
        </p:txBody>
      </p:sp>
      <p:pic>
        <p:nvPicPr>
          <p:cNvPr id="5" name="Picture 4">
            <a:extLst>
              <a:ext uri="{FF2B5EF4-FFF2-40B4-BE49-F238E27FC236}">
                <a16:creationId xmlns:a16="http://schemas.microsoft.com/office/drawing/2014/main" id="{FB12357E-4CD1-D84D-870A-30062959D07E}"/>
              </a:ext>
            </a:extLst>
          </p:cNvPr>
          <p:cNvPicPr>
            <a:picLocks noChangeAspect="1"/>
          </p:cNvPicPr>
          <p:nvPr/>
        </p:nvPicPr>
        <p:blipFill>
          <a:blip r:embed="rId3"/>
          <a:stretch>
            <a:fillRect/>
          </a:stretch>
        </p:blipFill>
        <p:spPr>
          <a:xfrm>
            <a:off x="8981399" y="188097"/>
            <a:ext cx="2952750" cy="2952750"/>
          </a:xfrm>
          <a:prstGeom prst="rect">
            <a:avLst/>
          </a:prstGeom>
        </p:spPr>
      </p:pic>
    </p:spTree>
    <p:extLst>
      <p:ext uri="{BB962C8B-B14F-4D97-AF65-F5344CB8AC3E}">
        <p14:creationId xmlns:p14="http://schemas.microsoft.com/office/powerpoint/2010/main" val="2400483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886BC27-2050-D044-A9B4-C4E7F01EEFE2}"/>
              </a:ext>
            </a:extLst>
          </p:cNvPr>
          <p:cNvSpPr txBox="1"/>
          <p:nvPr/>
        </p:nvSpPr>
        <p:spPr>
          <a:xfrm>
            <a:off x="835378" y="688622"/>
            <a:ext cx="4413955" cy="769441"/>
          </a:xfrm>
          <a:prstGeom prst="rect">
            <a:avLst/>
          </a:prstGeom>
          <a:noFill/>
        </p:spPr>
        <p:txBody>
          <a:bodyPr wrap="square" rtlCol="0">
            <a:spAutoFit/>
          </a:bodyPr>
          <a:lstStyle/>
          <a:p>
            <a:r>
              <a:rPr lang="en-US" sz="4400" dirty="0">
                <a:solidFill>
                  <a:srgbClr val="0070C0"/>
                </a:solidFill>
              </a:rPr>
              <a:t>Introduction</a:t>
            </a:r>
            <a:r>
              <a:rPr lang="en-US" sz="2800" dirty="0">
                <a:solidFill>
                  <a:srgbClr val="0070C0"/>
                </a:solidFill>
              </a:rPr>
              <a:t> </a:t>
            </a:r>
          </a:p>
        </p:txBody>
      </p:sp>
      <p:pic>
        <p:nvPicPr>
          <p:cNvPr id="15" name="Picture 14">
            <a:extLst>
              <a:ext uri="{FF2B5EF4-FFF2-40B4-BE49-F238E27FC236}">
                <a16:creationId xmlns:a16="http://schemas.microsoft.com/office/drawing/2014/main" id="{49C45C80-E070-D94D-A297-18B9C5CD3A65}"/>
              </a:ext>
            </a:extLst>
          </p:cNvPr>
          <p:cNvPicPr>
            <a:picLocks noChangeAspect="1"/>
          </p:cNvPicPr>
          <p:nvPr/>
        </p:nvPicPr>
        <p:blipFill rotWithShape="1">
          <a:blip r:embed="rId2"/>
          <a:srcRect l="-6953" t="-14831" r="-4989" b="-15956"/>
          <a:stretch/>
        </p:blipFill>
        <p:spPr>
          <a:xfrm>
            <a:off x="9934221" y="475936"/>
            <a:ext cx="1783645" cy="689297"/>
          </a:xfrm>
          <a:prstGeom prst="rect">
            <a:avLst/>
          </a:prstGeom>
          <a:solidFill>
            <a:schemeClr val="bg1"/>
          </a:solidFill>
        </p:spPr>
      </p:pic>
      <p:sp>
        <p:nvSpPr>
          <p:cNvPr id="17" name="TextBox 16">
            <a:extLst>
              <a:ext uri="{FF2B5EF4-FFF2-40B4-BE49-F238E27FC236}">
                <a16:creationId xmlns:a16="http://schemas.microsoft.com/office/drawing/2014/main" id="{8389FD3F-AE75-714A-957F-4C5FFB728AAE}"/>
              </a:ext>
            </a:extLst>
          </p:cNvPr>
          <p:cNvSpPr txBox="1"/>
          <p:nvPr/>
        </p:nvSpPr>
        <p:spPr>
          <a:xfrm>
            <a:off x="835378" y="1941686"/>
            <a:ext cx="9889066" cy="4401205"/>
          </a:xfrm>
          <a:prstGeom prst="rect">
            <a:avLst/>
          </a:prstGeom>
          <a:noFill/>
        </p:spPr>
        <p:txBody>
          <a:bodyPr wrap="square" rtlCol="0">
            <a:spAutoFit/>
          </a:bodyPr>
          <a:lstStyle/>
          <a:p>
            <a:r>
              <a:rPr lang="en-US" sz="2000" b="1" dirty="0"/>
              <a:t>As a nation, the Welsh population is now fully aware of waste plastic pollution.</a:t>
            </a:r>
          </a:p>
          <a:p>
            <a:endParaRPr lang="en-US" sz="2000" dirty="0"/>
          </a:p>
          <a:p>
            <a:pPr marL="342900" indent="-342900">
              <a:buFont typeface="Arial" panose="020B0604020202020204" pitchFamily="34" charset="0"/>
              <a:buChar char="•"/>
            </a:pPr>
            <a:r>
              <a:rPr lang="en-GB" sz="2000" b="0" i="0" dirty="0">
                <a:effectLst/>
              </a:rPr>
              <a:t>Fossil-based plastics are a fundamental part of our existing linear manufacturing process.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Global investment in thermoplastic products will increase from 445.25m tons in 2025 to 590m metric tons by 2050.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New development of non-fossil-based plastics </a:t>
            </a:r>
            <a:br>
              <a:rPr lang="en-GB" sz="2000" dirty="0"/>
            </a:br>
            <a:r>
              <a:rPr lang="en-GB" sz="2000" dirty="0"/>
              <a:t>need to accelerated, not adapted.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Existing linear manufacturing processes are </a:t>
            </a:r>
            <a:br>
              <a:rPr lang="en-GB" sz="2000" dirty="0"/>
            </a:br>
            <a:r>
              <a:rPr lang="en-GB" sz="2000" dirty="0"/>
              <a:t>efficient and deliver consumer value products.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How do we assess where to prioritise?</a:t>
            </a:r>
            <a:endParaRPr lang="en-US" sz="2000" dirty="0"/>
          </a:p>
        </p:txBody>
      </p:sp>
      <p:pic>
        <p:nvPicPr>
          <p:cNvPr id="19" name="Picture 18" descr="Chart, bar chart&#10;&#10;Description automatically generated">
            <a:extLst>
              <a:ext uri="{FF2B5EF4-FFF2-40B4-BE49-F238E27FC236}">
                <a16:creationId xmlns:a16="http://schemas.microsoft.com/office/drawing/2014/main" id="{AE807BF2-2B10-2D4F-A143-52A950194368}"/>
              </a:ext>
            </a:extLst>
          </p:cNvPr>
          <p:cNvPicPr>
            <a:picLocks noChangeAspect="1"/>
          </p:cNvPicPr>
          <p:nvPr/>
        </p:nvPicPr>
        <p:blipFill rotWithShape="1">
          <a:blip r:embed="rId3"/>
          <a:srcRect l="8255" t="21986" r="17348" b="12366"/>
          <a:stretch/>
        </p:blipFill>
        <p:spPr>
          <a:xfrm>
            <a:off x="7461956" y="4003787"/>
            <a:ext cx="4255910" cy="2749199"/>
          </a:xfrm>
          <a:prstGeom prst="rect">
            <a:avLst/>
          </a:prstGeom>
        </p:spPr>
      </p:pic>
      <p:sp>
        <p:nvSpPr>
          <p:cNvPr id="22" name="TextBox 21">
            <a:extLst>
              <a:ext uri="{FF2B5EF4-FFF2-40B4-BE49-F238E27FC236}">
                <a16:creationId xmlns:a16="http://schemas.microsoft.com/office/drawing/2014/main" id="{DF0C4180-4B01-5043-90BC-A6299BDAE7D9}"/>
              </a:ext>
            </a:extLst>
          </p:cNvPr>
          <p:cNvSpPr txBox="1"/>
          <p:nvPr/>
        </p:nvSpPr>
        <p:spPr>
          <a:xfrm>
            <a:off x="7800623" y="4003788"/>
            <a:ext cx="3770489" cy="276999"/>
          </a:xfrm>
          <a:prstGeom prst="rect">
            <a:avLst/>
          </a:prstGeom>
          <a:noFill/>
        </p:spPr>
        <p:txBody>
          <a:bodyPr wrap="square" rtlCol="0">
            <a:spAutoFit/>
          </a:bodyPr>
          <a:lstStyle/>
          <a:p>
            <a:r>
              <a:rPr lang="en-US" sz="1200" dirty="0"/>
              <a:t>Forecast of thermoplastics worldwide to 2050: </a:t>
            </a:r>
            <a:r>
              <a:rPr lang="en-US" sz="1200" dirty="0" err="1"/>
              <a:t>Statistica</a:t>
            </a:r>
            <a:endParaRPr lang="en-US" sz="1200" dirty="0"/>
          </a:p>
        </p:txBody>
      </p:sp>
    </p:spTree>
    <p:extLst>
      <p:ext uri="{BB962C8B-B14F-4D97-AF65-F5344CB8AC3E}">
        <p14:creationId xmlns:p14="http://schemas.microsoft.com/office/powerpoint/2010/main" val="2831297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04BF2E6-C419-DD42-9A02-DE8EC48A1079}"/>
              </a:ext>
            </a:extLst>
          </p:cNvPr>
          <p:cNvSpPr txBox="1"/>
          <p:nvPr/>
        </p:nvSpPr>
        <p:spPr>
          <a:xfrm>
            <a:off x="835378" y="688622"/>
            <a:ext cx="4413955" cy="769441"/>
          </a:xfrm>
          <a:prstGeom prst="rect">
            <a:avLst/>
          </a:prstGeom>
          <a:noFill/>
        </p:spPr>
        <p:txBody>
          <a:bodyPr wrap="square" rtlCol="0">
            <a:spAutoFit/>
          </a:bodyPr>
          <a:lstStyle/>
          <a:p>
            <a:r>
              <a:rPr lang="en-US" sz="4400" dirty="0">
                <a:solidFill>
                  <a:srgbClr val="0070C0"/>
                </a:solidFill>
              </a:rPr>
              <a:t>Purpose</a:t>
            </a:r>
          </a:p>
        </p:txBody>
      </p:sp>
      <p:pic>
        <p:nvPicPr>
          <p:cNvPr id="12" name="Picture 11">
            <a:extLst>
              <a:ext uri="{FF2B5EF4-FFF2-40B4-BE49-F238E27FC236}">
                <a16:creationId xmlns:a16="http://schemas.microsoft.com/office/drawing/2014/main" id="{83667E05-2E3E-0348-92D4-D211EF099640}"/>
              </a:ext>
            </a:extLst>
          </p:cNvPr>
          <p:cNvPicPr>
            <a:picLocks noChangeAspect="1"/>
          </p:cNvPicPr>
          <p:nvPr/>
        </p:nvPicPr>
        <p:blipFill rotWithShape="1">
          <a:blip r:embed="rId2"/>
          <a:srcRect l="-6953" t="-14831" r="-4989" b="-15956"/>
          <a:stretch/>
        </p:blipFill>
        <p:spPr>
          <a:xfrm>
            <a:off x="9934221" y="475936"/>
            <a:ext cx="1783645" cy="689297"/>
          </a:xfrm>
          <a:prstGeom prst="rect">
            <a:avLst/>
          </a:prstGeom>
          <a:solidFill>
            <a:schemeClr val="bg1"/>
          </a:solidFill>
        </p:spPr>
      </p:pic>
      <p:sp>
        <p:nvSpPr>
          <p:cNvPr id="13" name="Rectangle 12">
            <a:extLst>
              <a:ext uri="{FF2B5EF4-FFF2-40B4-BE49-F238E27FC236}">
                <a16:creationId xmlns:a16="http://schemas.microsoft.com/office/drawing/2014/main" id="{6F6FEFD4-7E01-E040-A495-263E8B482446}"/>
              </a:ext>
            </a:extLst>
          </p:cNvPr>
          <p:cNvSpPr/>
          <p:nvPr/>
        </p:nvSpPr>
        <p:spPr>
          <a:xfrm>
            <a:off x="835376" y="1794932"/>
            <a:ext cx="10509957" cy="4278094"/>
          </a:xfrm>
          <a:prstGeom prst="rect">
            <a:avLst/>
          </a:prstGeom>
        </p:spPr>
        <p:txBody>
          <a:bodyPr wrap="square">
            <a:spAutoFit/>
          </a:bodyPr>
          <a:lstStyle/>
          <a:p>
            <a:r>
              <a:rPr lang="en-US" sz="2000" b="1" dirty="0"/>
              <a:t>Re-evaluation in the use of plastics for a circular economy,  </a:t>
            </a:r>
            <a:r>
              <a:rPr lang="en-GB" sz="2000" b="1" i="0" dirty="0">
                <a:effectLst/>
              </a:rPr>
              <a:t> </a:t>
            </a:r>
          </a:p>
          <a:p>
            <a:endParaRPr lang="en-GB" dirty="0"/>
          </a:p>
          <a:p>
            <a:pPr marL="285750" indent="-285750">
              <a:buFont typeface="Arial" panose="020B0604020202020204" pitchFamily="34" charset="0"/>
              <a:buChar char="•"/>
            </a:pPr>
            <a:r>
              <a:rPr lang="en-GB" b="0" i="0" dirty="0">
                <a:effectLst/>
              </a:rPr>
              <a:t>Product design may be the catalyst to re-evaluate current plastic use.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New bioplastics allow us to continue making similar products but will need huge investment.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approaching circular economy will change our management of plastic.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transition will be based upon unpredictable commercial and social changes ahead.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Outside of limited government legislation, how we validate ‘whole of life criteria’ </a:t>
            </a:r>
          </a:p>
          <a:p>
            <a:endParaRPr lang="en-GB" dirty="0"/>
          </a:p>
          <a:p>
            <a:pPr marL="285750" indent="-285750">
              <a:buFont typeface="Arial" panose="020B0604020202020204" pitchFamily="34" charset="0"/>
              <a:buChar char="•"/>
            </a:pPr>
            <a:endParaRPr lang="en-GB" dirty="0">
              <a:latin typeface="+mj-lt"/>
            </a:endParaRPr>
          </a:p>
          <a:p>
            <a:endParaRPr lang="en-GB" dirty="0">
              <a:latin typeface="+mj-lt"/>
            </a:endParaRPr>
          </a:p>
          <a:p>
            <a:endParaRPr lang="en-US" dirty="0"/>
          </a:p>
        </p:txBody>
      </p:sp>
      <p:pic>
        <p:nvPicPr>
          <p:cNvPr id="16" name="Picture 15" descr="A crowd of people holding signs&#10;&#10;Description automatically generated with medium confidence">
            <a:extLst>
              <a:ext uri="{FF2B5EF4-FFF2-40B4-BE49-F238E27FC236}">
                <a16:creationId xmlns:a16="http://schemas.microsoft.com/office/drawing/2014/main" id="{7ADC53F9-9DBC-EC48-832B-58AA99B2A646}"/>
              </a:ext>
            </a:extLst>
          </p:cNvPr>
          <p:cNvPicPr>
            <a:picLocks noChangeAspect="1"/>
          </p:cNvPicPr>
          <p:nvPr/>
        </p:nvPicPr>
        <p:blipFill rotWithShape="1">
          <a:blip r:embed="rId3"/>
          <a:srcRect l="39129" t="15510" r="24549" b="-78"/>
          <a:stretch/>
        </p:blipFill>
        <p:spPr>
          <a:xfrm>
            <a:off x="9612489" y="3378201"/>
            <a:ext cx="2246488" cy="3479799"/>
          </a:xfrm>
          <a:prstGeom prst="rect">
            <a:avLst/>
          </a:prstGeom>
        </p:spPr>
      </p:pic>
      <p:sp>
        <p:nvSpPr>
          <p:cNvPr id="17" name="TextBox 16">
            <a:extLst>
              <a:ext uri="{FF2B5EF4-FFF2-40B4-BE49-F238E27FC236}">
                <a16:creationId xmlns:a16="http://schemas.microsoft.com/office/drawing/2014/main" id="{506300B3-75C0-C54B-AB22-5040EAFD5008}"/>
              </a:ext>
            </a:extLst>
          </p:cNvPr>
          <p:cNvSpPr txBox="1"/>
          <p:nvPr/>
        </p:nvSpPr>
        <p:spPr>
          <a:xfrm>
            <a:off x="8534401" y="5702009"/>
            <a:ext cx="1207911" cy="954107"/>
          </a:xfrm>
          <a:prstGeom prst="rect">
            <a:avLst/>
          </a:prstGeom>
          <a:noFill/>
        </p:spPr>
        <p:txBody>
          <a:bodyPr wrap="square" rtlCol="0">
            <a:spAutoFit/>
          </a:bodyPr>
          <a:lstStyle/>
          <a:p>
            <a:r>
              <a:rPr lang="en-US" sz="1400" dirty="0"/>
              <a:t>Social Pressures COP 26, Glasgow </a:t>
            </a:r>
          </a:p>
        </p:txBody>
      </p:sp>
    </p:spTree>
    <p:extLst>
      <p:ext uri="{BB962C8B-B14F-4D97-AF65-F5344CB8AC3E}">
        <p14:creationId xmlns:p14="http://schemas.microsoft.com/office/powerpoint/2010/main" val="871360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EEE77-9634-AF49-9A91-1820ABE92EC5}"/>
              </a:ext>
            </a:extLst>
          </p:cNvPr>
          <p:cNvSpPr>
            <a:spLocks noGrp="1"/>
          </p:cNvSpPr>
          <p:nvPr>
            <p:ph type="ctrTitle"/>
          </p:nvPr>
        </p:nvSpPr>
        <p:spPr>
          <a:xfrm>
            <a:off x="713147" y="3805069"/>
            <a:ext cx="9144000" cy="2387600"/>
          </a:xfrm>
        </p:spPr>
        <p:txBody>
          <a:bodyPr>
            <a:normAutofit/>
          </a:bodyPr>
          <a:lstStyle/>
          <a:p>
            <a:pPr algn="l"/>
            <a:r>
              <a:rPr lang="en-US" sz="5400" dirty="0">
                <a:solidFill>
                  <a:schemeClr val="bg1"/>
                </a:solidFill>
              </a:rPr>
              <a:t>Is there a role for plastics </a:t>
            </a:r>
            <a:br>
              <a:rPr lang="en-US" sz="5400" dirty="0">
                <a:solidFill>
                  <a:schemeClr val="bg1"/>
                </a:solidFill>
              </a:rPr>
            </a:br>
            <a:r>
              <a:rPr lang="en-US" sz="5400" dirty="0">
                <a:solidFill>
                  <a:schemeClr val="bg1"/>
                </a:solidFill>
              </a:rPr>
              <a:t>in the circular economy? </a:t>
            </a:r>
          </a:p>
        </p:txBody>
      </p:sp>
      <p:sp>
        <p:nvSpPr>
          <p:cNvPr id="9" name="TextBox 8">
            <a:extLst>
              <a:ext uri="{FF2B5EF4-FFF2-40B4-BE49-F238E27FC236}">
                <a16:creationId xmlns:a16="http://schemas.microsoft.com/office/drawing/2014/main" id="{03AA50E9-212B-654B-AF69-BB39AA69FA72}"/>
              </a:ext>
            </a:extLst>
          </p:cNvPr>
          <p:cNvSpPr txBox="1"/>
          <p:nvPr/>
        </p:nvSpPr>
        <p:spPr>
          <a:xfrm>
            <a:off x="835378" y="688622"/>
            <a:ext cx="4413955" cy="769441"/>
          </a:xfrm>
          <a:prstGeom prst="rect">
            <a:avLst/>
          </a:prstGeom>
          <a:noFill/>
        </p:spPr>
        <p:txBody>
          <a:bodyPr wrap="square" rtlCol="0">
            <a:spAutoFit/>
          </a:bodyPr>
          <a:lstStyle/>
          <a:p>
            <a:r>
              <a:rPr lang="en-US" sz="4400" dirty="0">
                <a:solidFill>
                  <a:srgbClr val="0070C0"/>
                </a:solidFill>
              </a:rPr>
              <a:t>Methods</a:t>
            </a:r>
          </a:p>
        </p:txBody>
      </p:sp>
      <p:pic>
        <p:nvPicPr>
          <p:cNvPr id="10" name="Picture 9">
            <a:extLst>
              <a:ext uri="{FF2B5EF4-FFF2-40B4-BE49-F238E27FC236}">
                <a16:creationId xmlns:a16="http://schemas.microsoft.com/office/drawing/2014/main" id="{0DB59B8C-8628-5442-8B32-02D8EB068298}"/>
              </a:ext>
            </a:extLst>
          </p:cNvPr>
          <p:cNvPicPr>
            <a:picLocks noChangeAspect="1"/>
          </p:cNvPicPr>
          <p:nvPr/>
        </p:nvPicPr>
        <p:blipFill rotWithShape="1">
          <a:blip r:embed="rId2"/>
          <a:srcRect l="-6953" t="-14831" r="-4989" b="-15956"/>
          <a:stretch/>
        </p:blipFill>
        <p:spPr>
          <a:xfrm>
            <a:off x="9934221" y="475936"/>
            <a:ext cx="1783645" cy="689297"/>
          </a:xfrm>
          <a:prstGeom prst="rect">
            <a:avLst/>
          </a:prstGeom>
          <a:solidFill>
            <a:schemeClr val="bg1"/>
          </a:solidFill>
        </p:spPr>
      </p:pic>
      <p:sp>
        <p:nvSpPr>
          <p:cNvPr id="11" name="Rectangle 10">
            <a:extLst>
              <a:ext uri="{FF2B5EF4-FFF2-40B4-BE49-F238E27FC236}">
                <a16:creationId xmlns:a16="http://schemas.microsoft.com/office/drawing/2014/main" id="{5F815F96-9827-104B-9B96-6B8088062986}"/>
              </a:ext>
            </a:extLst>
          </p:cNvPr>
          <p:cNvSpPr/>
          <p:nvPr/>
        </p:nvSpPr>
        <p:spPr>
          <a:xfrm>
            <a:off x="835377" y="1794932"/>
            <a:ext cx="8692445" cy="3693319"/>
          </a:xfrm>
          <a:prstGeom prst="rect">
            <a:avLst/>
          </a:prstGeom>
        </p:spPr>
        <p:txBody>
          <a:bodyPr wrap="square">
            <a:spAutoFit/>
          </a:bodyPr>
          <a:lstStyle/>
          <a:p>
            <a:r>
              <a:rPr lang="en-GB" b="1" dirty="0"/>
              <a:t>We will consider new plastic solution providers:     </a:t>
            </a:r>
          </a:p>
          <a:p>
            <a:endParaRPr lang="en-GB" dirty="0"/>
          </a:p>
          <a:p>
            <a:pPr marL="285750" indent="-285750">
              <a:buFont typeface="Arial" panose="020B0604020202020204" pitchFamily="34" charset="0"/>
              <a:buChar char="•"/>
            </a:pPr>
            <a:r>
              <a:rPr lang="en-GB" dirty="0"/>
              <a:t>Identify key influencers within the plastics circular economy.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State-of-the-art research summary on new management processes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Industry and academic bio-plastic materials development approach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Case studies for early industrial adopters of circular economy </a:t>
            </a:r>
          </a:p>
          <a:p>
            <a:pPr marL="285750" indent="-285750">
              <a:buFont typeface="Arial" panose="020B0604020202020204" pitchFamily="34" charset="0"/>
              <a:buChar char="•"/>
            </a:pP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endParaRPr lang="en-US" dirty="0"/>
          </a:p>
        </p:txBody>
      </p:sp>
      <p:pic>
        <p:nvPicPr>
          <p:cNvPr id="15" name="Picture 14" descr="A picture containing indoor, container, plastic, baby bed&#10;&#10;Description automatically generated">
            <a:extLst>
              <a:ext uri="{FF2B5EF4-FFF2-40B4-BE49-F238E27FC236}">
                <a16:creationId xmlns:a16="http://schemas.microsoft.com/office/drawing/2014/main" id="{2229E075-2F17-674B-95C4-CAAC3BF1BC42}"/>
              </a:ext>
            </a:extLst>
          </p:cNvPr>
          <p:cNvPicPr>
            <a:picLocks noChangeAspect="1"/>
          </p:cNvPicPr>
          <p:nvPr/>
        </p:nvPicPr>
        <p:blipFill rotWithShape="1">
          <a:blip r:embed="rId3"/>
          <a:srcRect l="6475" t="8761" r="18499" b="9618"/>
          <a:stretch/>
        </p:blipFill>
        <p:spPr>
          <a:xfrm>
            <a:off x="7755466" y="4140563"/>
            <a:ext cx="4447822" cy="2717437"/>
          </a:xfrm>
          <a:prstGeom prst="rect">
            <a:avLst/>
          </a:prstGeom>
        </p:spPr>
      </p:pic>
      <p:sp>
        <p:nvSpPr>
          <p:cNvPr id="16" name="TextBox 15">
            <a:extLst>
              <a:ext uri="{FF2B5EF4-FFF2-40B4-BE49-F238E27FC236}">
                <a16:creationId xmlns:a16="http://schemas.microsoft.com/office/drawing/2014/main" id="{A4BC9742-AAD5-7848-A788-1FDA4A4EF51C}"/>
              </a:ext>
            </a:extLst>
          </p:cNvPr>
          <p:cNvSpPr txBox="1"/>
          <p:nvPr/>
        </p:nvSpPr>
        <p:spPr>
          <a:xfrm>
            <a:off x="6389512" y="5623690"/>
            <a:ext cx="1365954" cy="954107"/>
          </a:xfrm>
          <a:prstGeom prst="rect">
            <a:avLst/>
          </a:prstGeom>
          <a:noFill/>
        </p:spPr>
        <p:txBody>
          <a:bodyPr wrap="square" rtlCol="0">
            <a:spAutoFit/>
          </a:bodyPr>
          <a:lstStyle/>
          <a:p>
            <a:r>
              <a:rPr lang="en-US" sz="1400" dirty="0"/>
              <a:t>Ground down plastic particles</a:t>
            </a:r>
          </a:p>
          <a:p>
            <a:r>
              <a:rPr lang="en-US" sz="1400" dirty="0"/>
              <a:t>Ready for recycling</a:t>
            </a:r>
          </a:p>
        </p:txBody>
      </p:sp>
    </p:spTree>
    <p:extLst>
      <p:ext uri="{BB962C8B-B14F-4D97-AF65-F5344CB8AC3E}">
        <p14:creationId xmlns:p14="http://schemas.microsoft.com/office/powerpoint/2010/main" val="514152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EEE77-9634-AF49-9A91-1820ABE92EC5}"/>
              </a:ext>
            </a:extLst>
          </p:cNvPr>
          <p:cNvSpPr>
            <a:spLocks noGrp="1"/>
          </p:cNvSpPr>
          <p:nvPr>
            <p:ph type="ctrTitle"/>
          </p:nvPr>
        </p:nvSpPr>
        <p:spPr>
          <a:xfrm>
            <a:off x="713147" y="3805069"/>
            <a:ext cx="9144000" cy="2387600"/>
          </a:xfrm>
        </p:spPr>
        <p:txBody>
          <a:bodyPr>
            <a:normAutofit/>
          </a:bodyPr>
          <a:lstStyle/>
          <a:p>
            <a:pPr algn="l"/>
            <a:r>
              <a:rPr lang="en-US" sz="5400" dirty="0">
                <a:solidFill>
                  <a:schemeClr val="bg1"/>
                </a:solidFill>
              </a:rPr>
              <a:t>Is there a role for plastics </a:t>
            </a:r>
            <a:br>
              <a:rPr lang="en-US" sz="5400" dirty="0">
                <a:solidFill>
                  <a:schemeClr val="bg1"/>
                </a:solidFill>
              </a:rPr>
            </a:br>
            <a:r>
              <a:rPr lang="en-US" sz="5400" dirty="0">
                <a:solidFill>
                  <a:schemeClr val="bg1"/>
                </a:solidFill>
              </a:rPr>
              <a:t>in the circular economy? </a:t>
            </a:r>
          </a:p>
        </p:txBody>
      </p:sp>
      <p:sp>
        <p:nvSpPr>
          <p:cNvPr id="9" name="TextBox 8">
            <a:extLst>
              <a:ext uri="{FF2B5EF4-FFF2-40B4-BE49-F238E27FC236}">
                <a16:creationId xmlns:a16="http://schemas.microsoft.com/office/drawing/2014/main" id="{FD060B08-5A42-524C-96AA-1107AAE9289B}"/>
              </a:ext>
            </a:extLst>
          </p:cNvPr>
          <p:cNvSpPr txBox="1"/>
          <p:nvPr/>
        </p:nvSpPr>
        <p:spPr>
          <a:xfrm>
            <a:off x="835378" y="688622"/>
            <a:ext cx="4413955" cy="769441"/>
          </a:xfrm>
          <a:prstGeom prst="rect">
            <a:avLst/>
          </a:prstGeom>
          <a:noFill/>
        </p:spPr>
        <p:txBody>
          <a:bodyPr wrap="square" rtlCol="0">
            <a:spAutoFit/>
          </a:bodyPr>
          <a:lstStyle/>
          <a:p>
            <a:r>
              <a:rPr lang="en-US" sz="4400" dirty="0">
                <a:solidFill>
                  <a:srgbClr val="0070C0"/>
                </a:solidFill>
              </a:rPr>
              <a:t>Results</a:t>
            </a:r>
          </a:p>
        </p:txBody>
      </p:sp>
      <p:pic>
        <p:nvPicPr>
          <p:cNvPr id="10" name="Picture 9">
            <a:extLst>
              <a:ext uri="{FF2B5EF4-FFF2-40B4-BE49-F238E27FC236}">
                <a16:creationId xmlns:a16="http://schemas.microsoft.com/office/drawing/2014/main" id="{08BADF45-9AFA-6E48-A68B-3ED073EF7E23}"/>
              </a:ext>
            </a:extLst>
          </p:cNvPr>
          <p:cNvPicPr>
            <a:picLocks noChangeAspect="1"/>
          </p:cNvPicPr>
          <p:nvPr/>
        </p:nvPicPr>
        <p:blipFill rotWithShape="1">
          <a:blip r:embed="rId2"/>
          <a:srcRect l="-6953" t="-14831" r="-4989" b="-15956"/>
          <a:stretch/>
        </p:blipFill>
        <p:spPr>
          <a:xfrm>
            <a:off x="9934221" y="475936"/>
            <a:ext cx="1783645" cy="689297"/>
          </a:xfrm>
          <a:prstGeom prst="rect">
            <a:avLst/>
          </a:prstGeom>
          <a:solidFill>
            <a:schemeClr val="bg1"/>
          </a:solidFill>
        </p:spPr>
      </p:pic>
      <p:sp>
        <p:nvSpPr>
          <p:cNvPr id="11" name="Rectangle 10">
            <a:extLst>
              <a:ext uri="{FF2B5EF4-FFF2-40B4-BE49-F238E27FC236}">
                <a16:creationId xmlns:a16="http://schemas.microsoft.com/office/drawing/2014/main" id="{0C18AD6B-8467-9C4D-A7B0-6E7296E2C900}"/>
              </a:ext>
            </a:extLst>
          </p:cNvPr>
          <p:cNvSpPr/>
          <p:nvPr/>
        </p:nvSpPr>
        <p:spPr>
          <a:xfrm>
            <a:off x="835377" y="1794932"/>
            <a:ext cx="8692445" cy="4247317"/>
          </a:xfrm>
          <a:prstGeom prst="rect">
            <a:avLst/>
          </a:prstGeom>
        </p:spPr>
        <p:txBody>
          <a:bodyPr wrap="square">
            <a:spAutoFit/>
          </a:bodyPr>
          <a:lstStyle/>
          <a:p>
            <a:r>
              <a:rPr lang="en-GB" b="1" dirty="0"/>
              <a:t>To make a commitment to a non-fossil fuel materials, there needs to be a balanced undertaking including:</a:t>
            </a:r>
          </a:p>
          <a:p>
            <a:endParaRPr lang="en-GB" dirty="0"/>
          </a:p>
          <a:p>
            <a:pPr marL="285750" indent="-285750">
              <a:buFont typeface="Arial" panose="020B0604020202020204" pitchFamily="34" charset="0"/>
              <a:buChar char="•"/>
            </a:pPr>
            <a:r>
              <a:rPr lang="en-GB" dirty="0"/>
              <a:t>What could offer the best value for change, financially as a R.O.I</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could offer the best social value for change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is the opportunity for new manufacturers vs </a:t>
            </a:r>
            <a:br>
              <a:rPr lang="en-GB" dirty="0"/>
            </a:br>
            <a:r>
              <a:rPr lang="en-GB" dirty="0"/>
              <a:t>established manufacturers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does this research indicate as a way forward</a:t>
            </a:r>
          </a:p>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endParaRPr>
          </a:p>
          <a:p>
            <a:endParaRPr lang="en-GB" dirty="0">
              <a:latin typeface="Arial" panose="020B0604020202020204" pitchFamily="34" charset="0"/>
            </a:endParaRPr>
          </a:p>
          <a:p>
            <a:endParaRPr lang="en-US" dirty="0"/>
          </a:p>
        </p:txBody>
      </p:sp>
      <p:sp>
        <p:nvSpPr>
          <p:cNvPr id="15" name="TextBox 14">
            <a:extLst>
              <a:ext uri="{FF2B5EF4-FFF2-40B4-BE49-F238E27FC236}">
                <a16:creationId xmlns:a16="http://schemas.microsoft.com/office/drawing/2014/main" id="{70B422B7-389D-4647-AFF4-8EEEC0E594D4}"/>
              </a:ext>
            </a:extLst>
          </p:cNvPr>
          <p:cNvSpPr txBox="1"/>
          <p:nvPr/>
        </p:nvSpPr>
        <p:spPr>
          <a:xfrm>
            <a:off x="6772190" y="6145058"/>
            <a:ext cx="1365954" cy="307777"/>
          </a:xfrm>
          <a:prstGeom prst="rect">
            <a:avLst/>
          </a:prstGeom>
          <a:noFill/>
        </p:spPr>
        <p:txBody>
          <a:bodyPr wrap="square" rtlCol="0">
            <a:spAutoFit/>
          </a:bodyPr>
          <a:lstStyle/>
          <a:p>
            <a:r>
              <a:rPr lang="en-US" sz="1400" dirty="0"/>
              <a:t>EU’s Green Deal </a:t>
            </a:r>
          </a:p>
        </p:txBody>
      </p:sp>
      <p:pic>
        <p:nvPicPr>
          <p:cNvPr id="16" name="Picture 15">
            <a:extLst>
              <a:ext uri="{FF2B5EF4-FFF2-40B4-BE49-F238E27FC236}">
                <a16:creationId xmlns:a16="http://schemas.microsoft.com/office/drawing/2014/main" id="{16F4B1A2-0247-D449-84A0-F717C7F452F5}"/>
              </a:ext>
            </a:extLst>
          </p:cNvPr>
          <p:cNvPicPr>
            <a:picLocks noChangeAspect="1"/>
          </p:cNvPicPr>
          <p:nvPr/>
        </p:nvPicPr>
        <p:blipFill>
          <a:blip r:embed="rId3"/>
          <a:stretch>
            <a:fillRect/>
          </a:stretch>
        </p:blipFill>
        <p:spPr>
          <a:xfrm>
            <a:off x="8250766" y="3650859"/>
            <a:ext cx="3457222" cy="2731205"/>
          </a:xfrm>
          <a:prstGeom prst="rect">
            <a:avLst/>
          </a:prstGeom>
        </p:spPr>
      </p:pic>
    </p:spTree>
    <p:extLst>
      <p:ext uri="{BB962C8B-B14F-4D97-AF65-F5344CB8AC3E}">
        <p14:creationId xmlns:p14="http://schemas.microsoft.com/office/powerpoint/2010/main" val="4189338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F0E670F-99BA-174D-865A-9C190832685F}"/>
              </a:ext>
            </a:extLst>
          </p:cNvPr>
          <p:cNvSpPr txBox="1"/>
          <p:nvPr/>
        </p:nvSpPr>
        <p:spPr>
          <a:xfrm>
            <a:off x="835378" y="688622"/>
            <a:ext cx="4413955" cy="769441"/>
          </a:xfrm>
          <a:prstGeom prst="rect">
            <a:avLst/>
          </a:prstGeom>
          <a:noFill/>
        </p:spPr>
        <p:txBody>
          <a:bodyPr wrap="square" rtlCol="0">
            <a:spAutoFit/>
          </a:bodyPr>
          <a:lstStyle/>
          <a:p>
            <a:r>
              <a:rPr lang="en-US" sz="4400" dirty="0">
                <a:solidFill>
                  <a:srgbClr val="0070C0"/>
                </a:solidFill>
              </a:rPr>
              <a:t>Discussion</a:t>
            </a:r>
          </a:p>
        </p:txBody>
      </p:sp>
      <p:pic>
        <p:nvPicPr>
          <p:cNvPr id="9" name="Picture 8">
            <a:extLst>
              <a:ext uri="{FF2B5EF4-FFF2-40B4-BE49-F238E27FC236}">
                <a16:creationId xmlns:a16="http://schemas.microsoft.com/office/drawing/2014/main" id="{8D6B0B06-D7D4-7146-B265-06FE594E906A}"/>
              </a:ext>
            </a:extLst>
          </p:cNvPr>
          <p:cNvPicPr>
            <a:picLocks noChangeAspect="1"/>
          </p:cNvPicPr>
          <p:nvPr/>
        </p:nvPicPr>
        <p:blipFill rotWithShape="1">
          <a:blip r:embed="rId2"/>
          <a:srcRect l="-6953" t="-14831" r="-4989" b="-15956"/>
          <a:stretch/>
        </p:blipFill>
        <p:spPr>
          <a:xfrm>
            <a:off x="9934221" y="475936"/>
            <a:ext cx="1783645" cy="689297"/>
          </a:xfrm>
          <a:prstGeom prst="rect">
            <a:avLst/>
          </a:prstGeom>
          <a:solidFill>
            <a:schemeClr val="bg1"/>
          </a:solidFill>
        </p:spPr>
      </p:pic>
      <p:sp>
        <p:nvSpPr>
          <p:cNvPr id="11" name="Rectangle 10">
            <a:extLst>
              <a:ext uri="{FF2B5EF4-FFF2-40B4-BE49-F238E27FC236}">
                <a16:creationId xmlns:a16="http://schemas.microsoft.com/office/drawing/2014/main" id="{3627EC3E-4FBD-444D-86FC-B8E477315366}"/>
              </a:ext>
            </a:extLst>
          </p:cNvPr>
          <p:cNvSpPr/>
          <p:nvPr/>
        </p:nvSpPr>
        <p:spPr>
          <a:xfrm>
            <a:off x="835377" y="1794932"/>
            <a:ext cx="8794045" cy="3693319"/>
          </a:xfrm>
          <a:prstGeom prst="rect">
            <a:avLst/>
          </a:prstGeom>
        </p:spPr>
        <p:txBody>
          <a:bodyPr wrap="square">
            <a:spAutoFit/>
          </a:bodyPr>
          <a:lstStyle/>
          <a:p>
            <a:r>
              <a:rPr lang="en-GB" b="1" dirty="0"/>
              <a:t>Over the work I will leave enough information to start the process for evaluation of what can be prioritised:</a:t>
            </a:r>
          </a:p>
          <a:p>
            <a:endParaRPr lang="en-GB" dirty="0"/>
          </a:p>
          <a:p>
            <a:pPr marL="285750" indent="-285750">
              <a:buFont typeface="Arial" panose="020B0604020202020204" pitchFamily="34" charset="0"/>
              <a:buChar char="•"/>
            </a:pPr>
            <a:r>
              <a:rPr lang="en-GB" dirty="0"/>
              <a:t>How to make the most direct impact on the current linear materials approaches.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direction are the academics and businesses taking for </a:t>
            </a:r>
            <a:br>
              <a:rPr lang="en-GB" dirty="0"/>
            </a:br>
            <a:r>
              <a:rPr lang="en-GB" dirty="0"/>
              <a:t>new materials development.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Improved materials management to provide a level of information.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How can this be made accessible for SME or even large organisations.</a:t>
            </a:r>
          </a:p>
          <a:p>
            <a:pPr marL="285750" indent="-285750">
              <a:buFont typeface="Arial" panose="020B0604020202020204" pitchFamily="34" charset="0"/>
              <a:buChar char="•"/>
            </a:pPr>
            <a:endParaRPr lang="en-GB" dirty="0"/>
          </a:p>
          <a:p>
            <a:endParaRPr lang="en-GB" dirty="0"/>
          </a:p>
        </p:txBody>
      </p:sp>
      <p:sp>
        <p:nvSpPr>
          <p:cNvPr id="14" name="TextBox 13">
            <a:extLst>
              <a:ext uri="{FF2B5EF4-FFF2-40B4-BE49-F238E27FC236}">
                <a16:creationId xmlns:a16="http://schemas.microsoft.com/office/drawing/2014/main" id="{E18EBF05-7CB6-5846-9351-DCA22724EE3B}"/>
              </a:ext>
            </a:extLst>
          </p:cNvPr>
          <p:cNvSpPr txBox="1"/>
          <p:nvPr/>
        </p:nvSpPr>
        <p:spPr>
          <a:xfrm>
            <a:off x="8488367" y="3429000"/>
            <a:ext cx="3229499" cy="3046988"/>
          </a:xfrm>
          <a:prstGeom prst="rect">
            <a:avLst/>
          </a:prstGeom>
          <a:noFill/>
        </p:spPr>
        <p:txBody>
          <a:bodyPr wrap="square" rtlCol="0">
            <a:spAutoFit/>
          </a:bodyPr>
          <a:lstStyle/>
          <a:p>
            <a:r>
              <a:rPr lang="en-GB" i="1" dirty="0">
                <a:solidFill>
                  <a:schemeClr val="bg2">
                    <a:lumMod val="75000"/>
                  </a:schemeClr>
                </a:solidFill>
              </a:rPr>
              <a:t>“I view good design as a systems approach to satisfying real societal needs in sustainable, circular, responsible, ethical &amp; just manner, with the aim of making the World a better, fairer &amp; more equal place to live in. Bad design is basically the opposite &amp; unfortunately still the norm in today’s society.”</a:t>
            </a:r>
          </a:p>
          <a:p>
            <a:r>
              <a:rPr lang="en-US" sz="1200" dirty="0"/>
              <a:t>Frank O’Connor, </a:t>
            </a:r>
            <a:r>
              <a:rPr lang="en-US" sz="1200" dirty="0" err="1"/>
              <a:t>Anois</a:t>
            </a:r>
            <a:endParaRPr lang="en-US" sz="1200" dirty="0"/>
          </a:p>
        </p:txBody>
      </p:sp>
    </p:spTree>
    <p:extLst>
      <p:ext uri="{BB962C8B-B14F-4D97-AF65-F5344CB8AC3E}">
        <p14:creationId xmlns:p14="http://schemas.microsoft.com/office/powerpoint/2010/main" val="1447861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EA882EA-5F9B-2A48-8941-07FE00ED6401}"/>
              </a:ext>
            </a:extLst>
          </p:cNvPr>
          <p:cNvSpPr txBox="1"/>
          <p:nvPr/>
        </p:nvSpPr>
        <p:spPr>
          <a:xfrm>
            <a:off x="835378" y="688622"/>
            <a:ext cx="5393972" cy="769441"/>
          </a:xfrm>
          <a:prstGeom prst="rect">
            <a:avLst/>
          </a:prstGeom>
          <a:noFill/>
        </p:spPr>
        <p:txBody>
          <a:bodyPr wrap="square" rtlCol="0">
            <a:spAutoFit/>
          </a:bodyPr>
          <a:lstStyle/>
          <a:p>
            <a:r>
              <a:rPr lang="en-US" sz="4400" dirty="0">
                <a:solidFill>
                  <a:srgbClr val="0070C0"/>
                </a:solidFill>
              </a:rPr>
              <a:t>Reference (summary)</a:t>
            </a:r>
          </a:p>
        </p:txBody>
      </p:sp>
      <p:pic>
        <p:nvPicPr>
          <p:cNvPr id="9" name="Picture 8">
            <a:extLst>
              <a:ext uri="{FF2B5EF4-FFF2-40B4-BE49-F238E27FC236}">
                <a16:creationId xmlns:a16="http://schemas.microsoft.com/office/drawing/2014/main" id="{53C6A0C3-B609-6A41-8101-5F8CB05CD1ED}"/>
              </a:ext>
            </a:extLst>
          </p:cNvPr>
          <p:cNvPicPr>
            <a:picLocks noChangeAspect="1"/>
          </p:cNvPicPr>
          <p:nvPr/>
        </p:nvPicPr>
        <p:blipFill rotWithShape="1">
          <a:blip r:embed="rId2"/>
          <a:srcRect l="-6953" t="-14831" r="-4989" b="-15956"/>
          <a:stretch/>
        </p:blipFill>
        <p:spPr>
          <a:xfrm>
            <a:off x="9934221" y="475936"/>
            <a:ext cx="1783645" cy="689297"/>
          </a:xfrm>
          <a:prstGeom prst="rect">
            <a:avLst/>
          </a:prstGeom>
          <a:solidFill>
            <a:schemeClr val="bg1"/>
          </a:solidFill>
        </p:spPr>
      </p:pic>
      <p:sp>
        <p:nvSpPr>
          <p:cNvPr id="4" name="Rectangle 3">
            <a:extLst>
              <a:ext uri="{FF2B5EF4-FFF2-40B4-BE49-F238E27FC236}">
                <a16:creationId xmlns:a16="http://schemas.microsoft.com/office/drawing/2014/main" id="{80BFEDD0-161C-EF49-8BA4-B4E29A537B03}"/>
              </a:ext>
            </a:extLst>
          </p:cNvPr>
          <p:cNvSpPr/>
          <p:nvPr/>
        </p:nvSpPr>
        <p:spPr>
          <a:xfrm>
            <a:off x="835378" y="1458063"/>
            <a:ext cx="9674578" cy="5909310"/>
          </a:xfrm>
          <a:prstGeom prst="rect">
            <a:avLst/>
          </a:prstGeom>
        </p:spPr>
        <p:txBody>
          <a:bodyPr wrap="square">
            <a:spAutoFit/>
          </a:bodyPr>
          <a:lstStyle/>
          <a:p>
            <a:r>
              <a:rPr lang="en-GB" sz="1400" dirty="0">
                <a:hlinkClick r:id="rId3">
                  <a:extLst>
                    <a:ext uri="{A12FA001-AC4F-418D-AE19-62706E023703}">
                      <ahyp:hlinkClr xmlns:ahyp="http://schemas.microsoft.com/office/drawing/2018/hyperlinkcolor" val="tx"/>
                    </a:ext>
                  </a:extLst>
                </a:hlinkClick>
              </a:rPr>
              <a:t>https://www.ineos.com/sustainability/circular-economy/product-innovation/</a:t>
            </a:r>
            <a:endParaRPr lang="en-GB" sz="1400" dirty="0"/>
          </a:p>
          <a:p>
            <a:r>
              <a:rPr lang="en-GB" sz="1400" dirty="0">
                <a:hlinkClick r:id="rId4">
                  <a:extLst>
                    <a:ext uri="{A12FA001-AC4F-418D-AE19-62706E023703}">
                      <ahyp:hlinkClr xmlns:ahyp="http://schemas.microsoft.com/office/drawing/2018/hyperlinkcolor" val="tx"/>
                    </a:ext>
                  </a:extLst>
                </a:hlinkClick>
              </a:rPr>
              <a:t>https://www.royce.ac.uk/events/a-circular-plastics-economy-rethinking-resources-and-recycling-in-greater-manchester/</a:t>
            </a:r>
            <a:endParaRPr lang="en-GB" sz="1400" dirty="0"/>
          </a:p>
          <a:p>
            <a:r>
              <a:rPr lang="en-GB" sz="1400" dirty="0"/>
              <a:t>From elite folk science to the policy legend of the circular economy T Mario </a:t>
            </a:r>
            <a:r>
              <a:rPr lang="en-GB" sz="1400" dirty="0" err="1"/>
              <a:t>Giampietroa,b</a:t>
            </a:r>
            <a:r>
              <a:rPr lang="en-GB" sz="1400" dirty="0"/>
              <a:t>,*, Silvio O. </a:t>
            </a:r>
            <a:r>
              <a:rPr lang="en-GB" sz="1400" dirty="0" err="1"/>
              <a:t>Funtowiczc</a:t>
            </a:r>
            <a:r>
              <a:rPr lang="en-GB" sz="1400" dirty="0"/>
              <a:t> </a:t>
            </a:r>
          </a:p>
          <a:p>
            <a:r>
              <a:rPr lang="en-GB" sz="1400" dirty="0">
                <a:hlinkClick r:id="rId5">
                  <a:extLst>
                    <a:ext uri="{A12FA001-AC4F-418D-AE19-62706E023703}">
                      <ahyp:hlinkClr xmlns:ahyp="http://schemas.microsoft.com/office/drawing/2018/hyperlinkcolor" val="tx"/>
                    </a:ext>
                  </a:extLst>
                </a:hlinkClick>
              </a:rPr>
              <a:t>https://ellenmacarthurfoundation.org/articles/recycling-and-the-circular-economy-whats-the-difference</a:t>
            </a:r>
            <a:endParaRPr lang="en-GB" sz="1400" dirty="0"/>
          </a:p>
          <a:p>
            <a:r>
              <a:rPr lang="en-GB" sz="1400" dirty="0"/>
              <a:t>Evaluating Circular Economy under a Multi-Parametric Approach: A Technological Review </a:t>
            </a:r>
            <a:r>
              <a:rPr lang="en-GB" sz="1400" dirty="0" err="1"/>
              <a:t>Grigorios</a:t>
            </a:r>
            <a:r>
              <a:rPr lang="en-GB" sz="1400" dirty="0"/>
              <a:t> L. Kyriakopoulos </a:t>
            </a:r>
            <a:r>
              <a:rPr lang="en-GB" sz="1400" i="1" dirty="0"/>
              <a:t>et al</a:t>
            </a:r>
            <a:r>
              <a:rPr lang="en-GB" sz="1400" dirty="0"/>
              <a:t>. </a:t>
            </a:r>
          </a:p>
          <a:p>
            <a:r>
              <a:rPr lang="en-US" sz="1400" dirty="0">
                <a:hlinkClick r:id="rId6">
                  <a:extLst>
                    <a:ext uri="{A12FA001-AC4F-418D-AE19-62706E023703}">
                      <ahyp:hlinkClr xmlns:ahyp="http://schemas.microsoft.com/office/drawing/2018/hyperlinkcolor" val="tx"/>
                    </a:ext>
                  </a:extLst>
                </a:hlinkClick>
              </a:rPr>
              <a:t>https://www.rethinkglobal.info/</a:t>
            </a:r>
            <a:endParaRPr lang="en-US" sz="1400" dirty="0"/>
          </a:p>
          <a:p>
            <a:r>
              <a:rPr lang="en-US" sz="1400" dirty="0">
                <a:hlinkClick r:id="rId7">
                  <a:extLst>
                    <a:ext uri="{A12FA001-AC4F-418D-AE19-62706E023703}">
                      <ahyp:hlinkClr xmlns:ahyp="http://schemas.microsoft.com/office/drawing/2018/hyperlinkcolor" val="tx"/>
                    </a:ext>
                  </a:extLst>
                </a:hlinkClick>
              </a:rPr>
              <a:t>https://www.responsiblebusiness.com/channels/circular-economy-news/</a:t>
            </a:r>
            <a:endParaRPr lang="en-US" sz="1400" dirty="0"/>
          </a:p>
          <a:p>
            <a:r>
              <a:rPr lang="en-GB" sz="1400" dirty="0"/>
              <a:t>Designing the Business Models for Circular Economy—Towards the Conceptual Framework </a:t>
            </a:r>
          </a:p>
          <a:p>
            <a:r>
              <a:rPr lang="en-GB" sz="1400" dirty="0"/>
              <a:t>Mateusz Lewandowski </a:t>
            </a:r>
            <a:endParaRPr lang="en-US" sz="1400" dirty="0"/>
          </a:p>
          <a:p>
            <a:r>
              <a:rPr lang="en-US" sz="1400" dirty="0">
                <a:hlinkClick r:id="rId8">
                  <a:extLst>
                    <a:ext uri="{A12FA001-AC4F-418D-AE19-62706E023703}">
                      <ahyp:hlinkClr xmlns:ahyp="http://schemas.microsoft.com/office/drawing/2018/hyperlinkcolor" val="tx"/>
                    </a:ext>
                  </a:extLst>
                </a:hlinkClick>
              </a:rPr>
              <a:t>https://www.innovatorsmag.com/category/sectors/circular-economy/</a:t>
            </a:r>
            <a:endParaRPr lang="en-US" sz="1400" dirty="0"/>
          </a:p>
          <a:p>
            <a:r>
              <a:rPr lang="en-US" sz="1400" dirty="0">
                <a:hlinkClick r:id="rId9">
                  <a:extLst>
                    <a:ext uri="{A12FA001-AC4F-418D-AE19-62706E023703}">
                      <ahyp:hlinkClr xmlns:ahyp="http://schemas.microsoft.com/office/drawing/2018/hyperlinkcolor" val="tx"/>
                    </a:ext>
                  </a:extLst>
                </a:hlinkClick>
              </a:rPr>
              <a:t>https://www.european-bioplastics.org/tag/circular-economy/</a:t>
            </a:r>
            <a:endParaRPr lang="en-US" sz="1400" dirty="0"/>
          </a:p>
          <a:p>
            <a:r>
              <a:rPr lang="en-US" sz="1400" dirty="0">
                <a:hlinkClick r:id="rId10">
                  <a:extLst>
                    <a:ext uri="{A12FA001-AC4F-418D-AE19-62706E023703}">
                      <ahyp:hlinkClr xmlns:ahyp="http://schemas.microsoft.com/office/drawing/2018/hyperlinkcolor" val="tx"/>
                    </a:ext>
                  </a:extLst>
                </a:hlinkClick>
              </a:rPr>
              <a:t>https://stephenhinton.org/category/circular-economy/</a:t>
            </a:r>
            <a:endParaRPr lang="en-US" sz="1400" dirty="0"/>
          </a:p>
          <a:p>
            <a:r>
              <a:rPr lang="en-GB" sz="1400" dirty="0"/>
              <a:t>Circular Economy - A challenge and an opportunity for Process Systems Engineering </a:t>
            </a:r>
            <a:br>
              <a:rPr lang="en-GB" sz="1400" dirty="0"/>
            </a:br>
            <a:r>
              <a:rPr lang="en-GB" sz="1400" dirty="0"/>
              <a:t>R </a:t>
            </a:r>
            <a:r>
              <a:rPr lang="en-GB" sz="1400" dirty="0" err="1"/>
              <a:t>Styliani</a:t>
            </a:r>
            <a:r>
              <a:rPr lang="en-GB" sz="1400" dirty="0"/>
              <a:t> </a:t>
            </a:r>
            <a:r>
              <a:rPr lang="en-GB" sz="1400" dirty="0" err="1"/>
              <a:t>Avraamidou</a:t>
            </a:r>
            <a:r>
              <a:rPr lang="en-GB" sz="1400" dirty="0"/>
              <a:t>, Stefanos G. </a:t>
            </a:r>
            <a:r>
              <a:rPr lang="en-GB" sz="1400" dirty="0" err="1"/>
              <a:t>Baratsas</a:t>
            </a:r>
            <a:r>
              <a:rPr lang="en-GB" sz="1400" dirty="0"/>
              <a:t>, </a:t>
            </a:r>
            <a:r>
              <a:rPr lang="en-GB" sz="1400" dirty="0" err="1"/>
              <a:t>Yuhe</a:t>
            </a:r>
            <a:r>
              <a:rPr lang="en-GB" sz="1400" dirty="0"/>
              <a:t> Tian, </a:t>
            </a:r>
            <a:r>
              <a:rPr lang="en-GB" sz="1400" dirty="0" err="1"/>
              <a:t>Efstratios</a:t>
            </a:r>
            <a:r>
              <a:rPr lang="en-GB" sz="1400" dirty="0"/>
              <a:t> N. </a:t>
            </a:r>
            <a:r>
              <a:rPr lang="en-GB" sz="1400" dirty="0" err="1"/>
              <a:t>Pistikopoulos</a:t>
            </a:r>
            <a:r>
              <a:rPr lang="en-GB" sz="1400" dirty="0"/>
              <a:t>∗ </a:t>
            </a:r>
          </a:p>
          <a:p>
            <a:r>
              <a:rPr lang="en-GB" sz="1400" dirty="0">
                <a:hlinkClick r:id="rId11">
                  <a:extLst>
                    <a:ext uri="{A12FA001-AC4F-418D-AE19-62706E023703}">
                      <ahyp:hlinkClr xmlns:ahyp="http://schemas.microsoft.com/office/drawing/2018/hyperlinkcolor" val="tx"/>
                    </a:ext>
                  </a:extLst>
                </a:hlinkClick>
              </a:rPr>
              <a:t>https://ellenmacarthurfoundation.org/topics/circular-economy-introduction/overview</a:t>
            </a:r>
            <a:endParaRPr lang="en-GB" sz="1400" dirty="0"/>
          </a:p>
          <a:p>
            <a:r>
              <a:rPr lang="en-GB" sz="1400" dirty="0"/>
              <a:t>A product design framework for a circular economy van den Berg M.R. and Bakker C.A. </a:t>
            </a:r>
            <a:br>
              <a:rPr lang="en-GB" sz="1400" dirty="0"/>
            </a:br>
            <a:r>
              <a:rPr lang="en-GB" sz="1400" dirty="0"/>
              <a:t>Faculty of Industrial Design Engineering, Delft University of Technology, Delft, Netherlands </a:t>
            </a:r>
          </a:p>
          <a:p>
            <a:r>
              <a:rPr lang="en-GB" sz="1400" dirty="0"/>
              <a:t>Unlocking the circular economy through new business models based on large-scale data: An integrative framework and research agenda </a:t>
            </a:r>
            <a:r>
              <a:rPr lang="en-GB" sz="1400" dirty="0">
                <a:hlinkClick r:id="rId12">
                  <a:extLst>
                    <a:ext uri="{A12FA001-AC4F-418D-AE19-62706E023703}">
                      <ahyp:hlinkClr xmlns:ahyp="http://schemas.microsoft.com/office/drawing/2018/hyperlinkcolor" val="tx"/>
                    </a:ext>
                  </a:extLst>
                </a:hlinkClick>
              </a:rPr>
              <a:t>Jose ChiappettaJabbour</a:t>
            </a:r>
            <a:r>
              <a:rPr lang="en-GB" sz="1400" baseline="30000" dirty="0">
                <a:hlinkClick r:id="rId12">
                  <a:extLst>
                    <a:ext uri="{A12FA001-AC4F-418D-AE19-62706E023703}">
                      <ahyp:hlinkClr xmlns:ahyp="http://schemas.microsoft.com/office/drawing/2018/hyperlinkcolor" val="tx"/>
                    </a:ext>
                  </a:extLst>
                </a:hlinkClick>
              </a:rPr>
              <a:t>a</a:t>
            </a:r>
            <a:r>
              <a:rPr lang="en-GB" sz="1400" dirty="0">
                <a:hlinkClick r:id="rId12">
                  <a:extLst>
                    <a:ext uri="{A12FA001-AC4F-418D-AE19-62706E023703}">
                      <ahyp:hlinkClr xmlns:ahyp="http://schemas.microsoft.com/office/drawing/2018/hyperlinkcolor" val="tx"/>
                    </a:ext>
                  </a:extLst>
                </a:hlinkClick>
              </a:rPr>
              <a:t>Ana Beatriz Lopes de SousaJabbour</a:t>
            </a:r>
            <a:r>
              <a:rPr lang="en-GB" sz="1400" baseline="30000" dirty="0">
                <a:hlinkClick r:id="rId12">
                  <a:extLst>
                    <a:ext uri="{A12FA001-AC4F-418D-AE19-62706E023703}">
                      <ahyp:hlinkClr xmlns:ahyp="http://schemas.microsoft.com/office/drawing/2018/hyperlinkcolor" val="tx"/>
                    </a:ext>
                  </a:extLst>
                </a:hlinkClick>
              </a:rPr>
              <a:t>a</a:t>
            </a:r>
            <a:r>
              <a:rPr lang="en-GB" sz="1400" dirty="0">
                <a:hlinkClick r:id="rId12">
                  <a:extLst>
                    <a:ext uri="{A12FA001-AC4F-418D-AE19-62706E023703}">
                      <ahyp:hlinkClr xmlns:ahyp="http://schemas.microsoft.com/office/drawing/2018/hyperlinkcolor" val="tx"/>
                    </a:ext>
                  </a:extLst>
                </a:hlinkClick>
              </a:rPr>
              <a:t>JosephSarkis</a:t>
            </a:r>
            <a:r>
              <a:rPr lang="en-GB" sz="1400" baseline="30000" dirty="0">
                <a:hlinkClick r:id="rId12">
                  <a:extLst>
                    <a:ext uri="{A12FA001-AC4F-418D-AE19-62706E023703}">
                      <ahyp:hlinkClr xmlns:ahyp="http://schemas.microsoft.com/office/drawing/2018/hyperlinkcolor" val="tx"/>
                    </a:ext>
                  </a:extLst>
                </a:hlinkClick>
              </a:rPr>
              <a:t>b</a:t>
            </a:r>
            <a:r>
              <a:rPr lang="en-GB" sz="1400" dirty="0">
                <a:hlinkClick r:id="rId12">
                  <a:extLst>
                    <a:ext uri="{A12FA001-AC4F-418D-AE19-62706E023703}">
                      <ahyp:hlinkClr xmlns:ahyp="http://schemas.microsoft.com/office/drawing/2018/hyperlinkcolor" val="tx"/>
                    </a:ext>
                  </a:extLst>
                </a:hlinkClick>
              </a:rPr>
              <a:t>Moacir GodinhoFilho</a:t>
            </a:r>
            <a:r>
              <a:rPr lang="en-GB" sz="1400" baseline="30000" dirty="0">
                <a:hlinkClick r:id="rId12">
                  <a:extLst>
                    <a:ext uri="{A12FA001-AC4F-418D-AE19-62706E023703}">
                      <ahyp:hlinkClr xmlns:ahyp="http://schemas.microsoft.com/office/drawing/2018/hyperlinkcolor" val="tx"/>
                    </a:ext>
                  </a:extLst>
                </a:hlinkClick>
              </a:rPr>
              <a:t>c</a:t>
            </a:r>
            <a:endParaRPr lang="en-GB" sz="1400" baseline="30000" dirty="0"/>
          </a:p>
          <a:p>
            <a:r>
              <a:rPr lang="en-GB" sz="1400" dirty="0"/>
              <a:t>Malleable and Recyclable Thermosets: The Next Generation of Plastics </a:t>
            </a:r>
            <a:r>
              <a:rPr lang="en-GB" sz="1400" dirty="0" err="1"/>
              <a:t>Yinghua</a:t>
            </a:r>
            <a:r>
              <a:rPr lang="en-GB" sz="1400" dirty="0"/>
              <a:t> </a:t>
            </a:r>
            <a:r>
              <a:rPr lang="en-GB" sz="1400" dirty="0" err="1"/>
              <a:t>Jin</a:t>
            </a:r>
            <a:r>
              <a:rPr lang="en-GB" sz="1400" dirty="0"/>
              <a:t>, </a:t>
            </a:r>
            <a:r>
              <a:rPr lang="en-GB" sz="1400" i="1" dirty="0"/>
              <a:t>et al</a:t>
            </a:r>
          </a:p>
          <a:p>
            <a:r>
              <a:rPr lang="en-GB" sz="1400" dirty="0"/>
              <a:t>https://</a:t>
            </a:r>
            <a:r>
              <a:rPr lang="en-GB" sz="1400" dirty="0" err="1"/>
              <a:t>www.edie.net</a:t>
            </a:r>
            <a:r>
              <a:rPr lang="en-GB" sz="1400" dirty="0"/>
              <a:t>/ </a:t>
            </a:r>
          </a:p>
          <a:p>
            <a:r>
              <a:rPr lang="en-GB" sz="1400" dirty="0"/>
              <a:t>Greenhouse PR (London)</a:t>
            </a:r>
          </a:p>
          <a:p>
            <a:r>
              <a:rPr lang="en-GB" sz="1400" dirty="0"/>
              <a:t>Circular thinking in design Reflections over 25 years’ experience </a:t>
            </a:r>
            <a:r>
              <a:rPr lang="en-GB" sz="1400" i="1" dirty="0"/>
              <a:t>By Frank O’Connor</a:t>
            </a:r>
          </a:p>
          <a:p>
            <a:endParaRPr lang="en-GB" sz="1400" dirty="0"/>
          </a:p>
          <a:p>
            <a:endParaRPr lang="en-GB" sz="1400" dirty="0"/>
          </a:p>
          <a:p>
            <a:endParaRPr lang="en-US" sz="1400" dirty="0"/>
          </a:p>
        </p:txBody>
      </p:sp>
      <p:pic>
        <p:nvPicPr>
          <p:cNvPr id="13" name="Picture 12">
            <a:extLst>
              <a:ext uri="{FF2B5EF4-FFF2-40B4-BE49-F238E27FC236}">
                <a16:creationId xmlns:a16="http://schemas.microsoft.com/office/drawing/2014/main" id="{1F1916E9-63EE-5E48-AF13-F562C5260DE2}"/>
              </a:ext>
            </a:extLst>
          </p:cNvPr>
          <p:cNvPicPr>
            <a:picLocks noChangeAspect="1"/>
          </p:cNvPicPr>
          <p:nvPr/>
        </p:nvPicPr>
        <p:blipFill>
          <a:blip r:embed="rId13"/>
          <a:stretch>
            <a:fillRect/>
          </a:stretch>
        </p:blipFill>
        <p:spPr>
          <a:xfrm>
            <a:off x="9934221" y="2235547"/>
            <a:ext cx="1870677" cy="2647244"/>
          </a:xfrm>
          <a:prstGeom prst="rect">
            <a:avLst/>
          </a:prstGeom>
        </p:spPr>
      </p:pic>
    </p:spTree>
    <p:extLst>
      <p:ext uri="{BB962C8B-B14F-4D97-AF65-F5344CB8AC3E}">
        <p14:creationId xmlns:p14="http://schemas.microsoft.com/office/powerpoint/2010/main" val="3621425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10385</TotalTime>
  <Words>1112</Words>
  <Application>Microsoft Macintosh PowerPoint</Application>
  <PresentationFormat>Widescreen</PresentationFormat>
  <Paragraphs>103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So, do we redesign the product or redesign the plastic first?</vt:lpstr>
      <vt:lpstr>An example…</vt:lpstr>
      <vt:lpstr>PowerPoint Presentation</vt:lpstr>
      <vt:lpstr>PowerPoint Presentation</vt:lpstr>
      <vt:lpstr>Is there a role for plastics  in the circular economy? </vt:lpstr>
      <vt:lpstr>Is there a role for plastics  in the circular economy?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plastics in the circular economy </dc:title>
  <dc:creator>Martin Richard Leigh (2014521)</dc:creator>
  <cp:lastModifiedBy>Martin Richard Leigh (2014521)</cp:lastModifiedBy>
  <cp:revision>347</cp:revision>
  <dcterms:created xsi:type="dcterms:W3CDTF">2021-11-28T15:28:18Z</dcterms:created>
  <dcterms:modified xsi:type="dcterms:W3CDTF">2021-12-07T09:26:38Z</dcterms:modified>
</cp:coreProperties>
</file>