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7" r:id="rId1"/>
    <p:sldMasterId id="2147483854" r:id="rId2"/>
  </p:sldMasterIdLst>
  <p:sldIdLst>
    <p:sldId id="260" r:id="rId3"/>
    <p:sldId id="270" r:id="rId4"/>
    <p:sldId id="267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eth Tearle" initials="BT" lastIdx="1" clrIdx="0">
    <p:extLst>
      <p:ext uri="{19B8F6BF-5375-455C-9EA6-DF929625EA0E}">
        <p15:presenceInfo xmlns:p15="http://schemas.microsoft.com/office/powerpoint/2012/main" userId="Beth Tearle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6416" autoAdjust="0"/>
    <p:restoredTop sz="94660"/>
  </p:normalViewPr>
  <p:slideViewPr>
    <p:cSldViewPr snapToGrid="0">
      <p:cViewPr varScale="1">
        <p:scale>
          <a:sx n="124" d="100"/>
          <a:sy n="124" d="100"/>
        </p:scale>
        <p:origin x="62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slide" Target="slides/slide3.xml"/><Relationship Id="rId10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432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8535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866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0420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33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3432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1786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8776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5397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0026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154233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2713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089101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1093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1122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9565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609600" y="3699804"/>
            <a:ext cx="110744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Title 27"/>
          <p:cNvSpPr>
            <a:spLocks noGrp="1"/>
          </p:cNvSpPr>
          <p:nvPr>
            <p:ph type="ctrTitle"/>
          </p:nvPr>
        </p:nvSpPr>
        <p:spPr>
          <a:xfrm>
            <a:off x="609600" y="1433732"/>
            <a:ext cx="110744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cxnSp>
        <p:nvCxnSpPr>
          <p:cNvPr id="8" name="Straight Connector 7"/>
          <p:cNvCxnSpPr/>
          <p:nvPr/>
        </p:nvCxnSpPr>
        <p:spPr>
          <a:xfrm>
            <a:off x="1951501" y="3550126"/>
            <a:ext cx="39624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6278099" y="3550126"/>
            <a:ext cx="39624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al 13"/>
          <p:cNvSpPr/>
          <p:nvPr/>
        </p:nvSpPr>
        <p:spPr>
          <a:xfrm>
            <a:off x="6053797" y="3526302"/>
            <a:ext cx="6096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08/02/2021</a:t>
            </a:fld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9052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609600" y="1524000"/>
            <a:ext cx="109728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08/02/2021</a:t>
            </a:fld>
            <a:endParaRPr lang="en-GB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5959873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3505200"/>
            <a:ext cx="105664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4958864"/>
            <a:ext cx="105664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914400" y="4916993"/>
            <a:ext cx="105664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420431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08/02/2021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>
          <a:xfrm>
            <a:off x="609600" y="1524000"/>
            <a:ext cx="5413248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>
          <a:xfrm>
            <a:off x="6197600" y="1524000"/>
            <a:ext cx="5413248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02636792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08/02/2021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399593"/>
            <a:ext cx="5386917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2" name="Content Placeholder 31"/>
          <p:cNvSpPr>
            <a:spLocks noGrp="1"/>
          </p:cNvSpPr>
          <p:nvPr>
            <p:ph sz="half" idx="2"/>
          </p:nvPr>
        </p:nvSpPr>
        <p:spPr>
          <a:xfrm>
            <a:off x="609600" y="2201896"/>
            <a:ext cx="5384800" cy="391363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34" name="Content Placeholder 33"/>
          <p:cNvSpPr>
            <a:spLocks noGrp="1"/>
          </p:cNvSpPr>
          <p:nvPr>
            <p:ph sz="quarter" idx="4"/>
          </p:nvPr>
        </p:nvSpPr>
        <p:spPr>
          <a:xfrm>
            <a:off x="6199717" y="2201896"/>
            <a:ext cx="5384800" cy="391363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55448"/>
            <a:ext cx="109728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idx="3"/>
          </p:nvPr>
        </p:nvSpPr>
        <p:spPr>
          <a:xfrm>
            <a:off x="6197600" y="1399593"/>
            <a:ext cx="5386917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cxnSp>
        <p:nvCxnSpPr>
          <p:cNvPr id="10" name="Straight Connector 9"/>
          <p:cNvCxnSpPr/>
          <p:nvPr/>
        </p:nvCxnSpPr>
        <p:spPr>
          <a:xfrm>
            <a:off x="750593" y="2180219"/>
            <a:ext cx="499872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6339840" y="2180219"/>
            <a:ext cx="499872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06399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08/02/2021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4587885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08/02/2021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949754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Content Placeholder 28"/>
          <p:cNvSpPr>
            <a:spLocks noGrp="1"/>
          </p:cNvSpPr>
          <p:nvPr>
            <p:ph sz="quarter" idx="1"/>
          </p:nvPr>
        </p:nvSpPr>
        <p:spPr>
          <a:xfrm>
            <a:off x="609600" y="457200"/>
            <a:ext cx="8331200" cy="5715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042400" y="1600200"/>
            <a:ext cx="2645664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1" name="Title 30"/>
          <p:cNvSpPr>
            <a:spLocks noGrp="1"/>
          </p:cNvSpPr>
          <p:nvPr>
            <p:ph type="title"/>
          </p:nvPr>
        </p:nvSpPr>
        <p:spPr>
          <a:xfrm>
            <a:off x="9042400" y="457200"/>
            <a:ext cx="26416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08/02/2021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38001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39200" y="457200"/>
            <a:ext cx="2743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09600" y="457200"/>
            <a:ext cx="80264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39200" y="1600200"/>
            <a:ext cx="27432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08/02/2021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34669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68834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686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518C2D-5102-48F2-A859-5366198EAF86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522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8" r:id="rId1"/>
    <p:sldLayoutId id="2147483839" r:id="rId2"/>
    <p:sldLayoutId id="2147483840" r:id="rId3"/>
    <p:sldLayoutId id="2147483841" r:id="rId4"/>
    <p:sldLayoutId id="2147483842" r:id="rId5"/>
    <p:sldLayoutId id="2147483843" r:id="rId6"/>
    <p:sldLayoutId id="2147483844" r:id="rId7"/>
    <p:sldLayoutId id="2147483845" r:id="rId8"/>
    <p:sldLayoutId id="2147483846" r:id="rId9"/>
    <p:sldLayoutId id="2147483847" r:id="rId10"/>
    <p:sldLayoutId id="2147483848" r:id="rId11"/>
    <p:sldLayoutId id="2147483849" r:id="rId12"/>
    <p:sldLayoutId id="2147483850" r:id="rId13"/>
    <p:sldLayoutId id="2147483851" r:id="rId14"/>
    <p:sldLayoutId id="2147483852" r:id="rId15"/>
    <p:sldLayoutId id="214748385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609600" y="1447800"/>
            <a:ext cx="109728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7721600" y="6203667"/>
            <a:ext cx="34544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DFDAC6C-0303-4693-864E-61C6583C0F7A}" type="datetimeFigureOut">
              <a:rPr lang="en-GB" smtClean="0"/>
              <a:pPr/>
              <a:t>08/02/2021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2844800" y="6203667"/>
            <a:ext cx="47752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11214100" y="6181531"/>
            <a:ext cx="8128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609600" y="152400"/>
            <a:ext cx="109728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5189570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5" r:id="rId1"/>
    <p:sldLayoutId id="2147483856" r:id="rId2"/>
    <p:sldLayoutId id="2147483857" r:id="rId3"/>
    <p:sldLayoutId id="2147483858" r:id="rId4"/>
    <p:sldLayoutId id="2147483859" r:id="rId5"/>
    <p:sldLayoutId id="2147483860" r:id="rId6"/>
    <p:sldLayoutId id="2147483861" r:id="rId7"/>
    <p:sldLayoutId id="2147483862" r:id="rId8"/>
    <p:sldLayoutId id="2147483863" r:id="rId9"/>
    <p:sldLayoutId id="2147483864" r:id="rId10"/>
    <p:sldLayoutId id="2147483865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7.JPG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D05189B-721B-42E5-8081-E92AF62878CF}"/>
              </a:ext>
            </a:extLst>
          </p:cNvPr>
          <p:cNvSpPr txBox="1"/>
          <p:nvPr/>
        </p:nvSpPr>
        <p:spPr>
          <a:xfrm>
            <a:off x="259307" y="371061"/>
            <a:ext cx="11682484" cy="68018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Design Realisation</a:t>
            </a:r>
          </a:p>
          <a:p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SESSION – The Influences of Expressionism in Cinema: </a:t>
            </a:r>
            <a:r>
              <a:rPr lang="en-GB" sz="2200" b="1" i="1" dirty="0">
                <a:latin typeface="Calibri" panose="020F0502020204030204" pitchFamily="34" charset="0"/>
                <a:cs typeface="Calibri" panose="020F0502020204030204" pitchFamily="34" charset="0"/>
              </a:rPr>
              <a:t>Metropolis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In tutorials last week, I asked you to watch the cinema classic, </a:t>
            </a:r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</a:rPr>
              <a:t>Metropolis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by </a:t>
            </a:r>
            <a:r>
              <a:rPr lang="en-GB" sz="2000" u="sng" dirty="0">
                <a:latin typeface="Calibri" panose="020F0502020204030204" pitchFamily="34" charset="0"/>
                <a:cs typeface="Calibri" panose="020F0502020204030204" pitchFamily="34" charset="0"/>
              </a:rPr>
              <a:t>Fritz Lang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(1927).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In the same way that </a:t>
            </a:r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</a:rPr>
              <a:t>The Cabinet of </a:t>
            </a:r>
            <a:r>
              <a:rPr lang="en-GB" sz="2000" i="1" dirty="0" err="1">
                <a:latin typeface="Calibri" panose="020F0502020204030204" pitchFamily="34" charset="0"/>
                <a:cs typeface="Calibri" panose="020F0502020204030204" pitchFamily="34" charset="0"/>
              </a:rPr>
              <a:t>Dr.</a:t>
            </a:r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</a:rPr>
              <a:t> Caligari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is an incredibly useful tool to explore the visual and performance styles of Expressionism, </a:t>
            </a:r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</a:rPr>
              <a:t>Metropolis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will be vital to the development of your understanding of Expressionistic themes. </a:t>
            </a:r>
          </a:p>
          <a:p>
            <a:pPr lvl="1"/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r>
              <a:rPr lang="en-GB" sz="2000" b="1" u="sng" dirty="0">
                <a:latin typeface="Calibri" panose="020F0502020204030204" pitchFamily="34" charset="0"/>
                <a:cs typeface="Calibri" panose="020F0502020204030204" pitchFamily="34" charset="0"/>
              </a:rPr>
              <a:t>While you watch the film, be on the lookout for the following:</a:t>
            </a:r>
          </a:p>
          <a:p>
            <a:pPr lvl="1"/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•	The massive advancement in the medium since </a:t>
            </a:r>
            <a:r>
              <a:rPr lang="en-GB" sz="2200" i="1" dirty="0">
                <a:latin typeface="Calibri" panose="020F0502020204030204" pitchFamily="34" charset="0"/>
                <a:cs typeface="Calibri" panose="020F0502020204030204" pitchFamily="34" charset="0"/>
              </a:rPr>
              <a:t>The Cabinet of </a:t>
            </a:r>
            <a:r>
              <a:rPr lang="en-GB" sz="2200" i="1" dirty="0" err="1">
                <a:latin typeface="Calibri" panose="020F0502020204030204" pitchFamily="34" charset="0"/>
                <a:cs typeface="Calibri" panose="020F0502020204030204" pitchFamily="34" charset="0"/>
              </a:rPr>
              <a:t>Dr.</a:t>
            </a:r>
            <a:r>
              <a:rPr lang="en-GB" sz="2200" i="1" dirty="0">
                <a:latin typeface="Calibri" panose="020F0502020204030204" pitchFamily="34" charset="0"/>
                <a:cs typeface="Calibri" panose="020F0502020204030204" pitchFamily="34" charset="0"/>
              </a:rPr>
              <a:t> Caligari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lvl="1"/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Viewing </a:t>
            </a:r>
            <a:r>
              <a:rPr lang="en-GB" sz="2200" i="1" dirty="0">
                <a:latin typeface="Calibri" panose="020F0502020204030204" pitchFamily="34" charset="0"/>
                <a:cs typeface="Calibri" panose="020F0502020204030204" pitchFamily="34" charset="0"/>
              </a:rPr>
              <a:t>Metropolis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, it is difficult to believe the two films were released only seven years apart.</a:t>
            </a:r>
          </a:p>
          <a:p>
            <a:pPr lvl="1"/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•	 Fritz Lang’s portrayal of: </a:t>
            </a:r>
          </a:p>
          <a:p>
            <a:pPr lvl="1"/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                           - Technology</a:t>
            </a:r>
          </a:p>
          <a:p>
            <a:pPr lvl="1"/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                           - Science</a:t>
            </a:r>
          </a:p>
          <a:p>
            <a:pPr lvl="1"/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                           - The Worker / Ruling Class divide</a:t>
            </a:r>
          </a:p>
          <a:p>
            <a:pPr lvl="1"/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                           - The Outcry against Authority and an Older Generation</a:t>
            </a:r>
          </a:p>
          <a:p>
            <a:pPr lvl="1"/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67118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D05189B-721B-42E5-8081-E92AF62878CF}"/>
              </a:ext>
            </a:extLst>
          </p:cNvPr>
          <p:cNvSpPr txBox="1"/>
          <p:nvPr/>
        </p:nvSpPr>
        <p:spPr>
          <a:xfrm>
            <a:off x="225287" y="84221"/>
            <a:ext cx="11710040" cy="652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Where to find/access the film:</a:t>
            </a:r>
          </a:p>
          <a:p>
            <a:pPr lvl="1"/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You want to either rent the version titled </a:t>
            </a:r>
            <a:r>
              <a:rPr lang="en-GB" sz="2000" u="sng" dirty="0">
                <a:latin typeface="Calibri" panose="020F0502020204030204" pitchFamily="34" charset="0"/>
                <a:cs typeface="Calibri" panose="020F0502020204030204" pitchFamily="34" charset="0"/>
              </a:rPr>
              <a:t>Metropolis (1920)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with the right hand </a:t>
            </a:r>
          </a:p>
          <a:p>
            <a:pPr lvl="1"/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cover image. Running time </a:t>
            </a:r>
            <a:r>
              <a:rPr lang="en-GB" sz="2000" u="sng" dirty="0">
                <a:latin typeface="Calibri" panose="020F0502020204030204" pitchFamily="34" charset="0"/>
                <a:cs typeface="Calibri" panose="020F0502020204030204" pitchFamily="34" charset="0"/>
              </a:rPr>
              <a:t>1hr 57mins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 lvl="1"/>
            <a:endParaRPr lang="en-GB" sz="20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endParaRPr lang="en-GB" sz="20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OR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the other option for rent is titled </a:t>
            </a:r>
            <a:r>
              <a:rPr lang="en-GB" sz="2000" u="sng" dirty="0">
                <a:latin typeface="Calibri" panose="020F0502020204030204" pitchFamily="34" charset="0"/>
                <a:cs typeface="Calibri" panose="020F0502020204030204" pitchFamily="34" charset="0"/>
              </a:rPr>
              <a:t>Giorgio Moroder Presents: Metropolis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lvl="1"/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with the  cover image below. Running time </a:t>
            </a:r>
            <a:r>
              <a:rPr lang="en-GB" sz="2000" u="sng" dirty="0">
                <a:latin typeface="Calibri" panose="020F0502020204030204" pitchFamily="34" charset="0"/>
                <a:cs typeface="Calibri" panose="020F0502020204030204" pitchFamily="34" charset="0"/>
              </a:rPr>
              <a:t>87mins.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lvl="1"/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It is the shortest cut of the film. It does however have an 80’s soundtrack </a:t>
            </a:r>
          </a:p>
          <a:p>
            <a:pPr lvl="1"/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underscoring the film rather than an accompaniment similar to the original score. </a:t>
            </a:r>
          </a:p>
          <a:p>
            <a:pPr lvl="1"/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lvl="1"/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Once you have the film ready to watch – or are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rewatching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it – use the next slide to help you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C6DDD7D-E879-469C-ABA6-87AC2ED36D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4890" y="823260"/>
            <a:ext cx="1868601" cy="266943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EED4EF8-4383-4E83-8412-BD3F86B95A9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19"/>
          <a:stretch/>
        </p:blipFill>
        <p:spPr>
          <a:xfrm>
            <a:off x="740167" y="3315874"/>
            <a:ext cx="1873660" cy="2669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68084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duotone>
              <a:schemeClr val="bg2">
                <a:shade val="12000"/>
                <a:satMod val="240000"/>
              </a:schemeClr>
              <a:schemeClr val="bg2">
                <a:tint val="65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53A5B67-712C-4893-AC37-42A73B4AD522}"/>
              </a:ext>
            </a:extLst>
          </p:cNvPr>
          <p:cNvSpPr/>
          <p:nvPr/>
        </p:nvSpPr>
        <p:spPr>
          <a:xfrm>
            <a:off x="398827" y="232497"/>
            <a:ext cx="11263086" cy="40010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GB" sz="3600" b="1" u="sng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METROPOLIS</a:t>
            </a:r>
          </a:p>
          <a:p>
            <a:pPr lvl="0" algn="ctr"/>
            <a:r>
              <a:rPr lang="en-GB" sz="22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FILM INTRODUCTION</a:t>
            </a:r>
          </a:p>
          <a:p>
            <a:pPr lvl="0" algn="ctr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•   A German Science Fiction film directed by </a:t>
            </a:r>
            <a:r>
              <a:rPr lang="en-GB" sz="2000" b="1" u="sng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Fritz Lang</a:t>
            </a:r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 lvl="0" algn="ctr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•   It premiered first in Germany in 1927. The cut version was then shown at its World premier on 10</a:t>
            </a:r>
            <a:r>
              <a:rPr lang="en-GB" sz="2000" b="1" baseline="30000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Jan 1927 in Berlin and later in the United States.</a:t>
            </a:r>
          </a:p>
          <a:p>
            <a:pPr lvl="0" algn="ctr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•   Metropolis was the world’s most expensive film at the time of it’s release.</a:t>
            </a:r>
          </a:p>
          <a:p>
            <a:pPr lvl="0" algn="ctr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•   Metropolis failed at the box offices and against the wishes of its writers the films footage was cut </a:t>
            </a:r>
          </a:p>
          <a:p>
            <a:pPr lvl="0" algn="ctr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•   Fritz Lang and the producer </a:t>
            </a:r>
            <a:r>
              <a:rPr lang="en-GB" sz="2000" b="1" u="sng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Eric Pommer</a:t>
            </a:r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spent time in Hollywood studying ‘special effects’.</a:t>
            </a:r>
          </a:p>
          <a:p>
            <a:pPr lvl="0" algn="ctr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•	New York skyscrapers gave Fritz Lang the inspiration for Metropolis.</a:t>
            </a:r>
          </a:p>
          <a:p>
            <a:pPr lvl="0" algn="ctr"/>
            <a:r>
              <a:rPr lang="en-GB" b="1" dirty="0">
                <a:solidFill>
                  <a:schemeClr val="tx1">
                    <a:lumMod val="8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“I saw buildings like a vertical curtain, opalescent and very light, filling the back of the stage, hanging from a similar sky in order to dazzle and hypnotise”. (Fritz Lang) </a:t>
            </a:r>
          </a:p>
          <a:p>
            <a:pPr lvl="0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ACA588A-53E4-43AB-BF7F-4C7C016121B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5070" y="3870676"/>
            <a:ext cx="3543151" cy="2654044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348AC36-62DB-4684-B5EA-218B91CE93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385" y="3885697"/>
            <a:ext cx="3429695" cy="2613101"/>
          </a:xfrm>
          <a:prstGeom prst="rect">
            <a:avLst/>
          </a:prstGeom>
          <a:effectLst>
            <a:softEdge rad="3175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79DF687-0A17-4F20-8179-08CCF806F18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46" r="3051"/>
          <a:stretch/>
        </p:blipFill>
        <p:spPr>
          <a:xfrm>
            <a:off x="7857178" y="3870676"/>
            <a:ext cx="3304755" cy="2607651"/>
          </a:xfrm>
          <a:prstGeom prst="rect">
            <a:avLst/>
          </a:prstGeom>
          <a:effectLst>
            <a:softEdge rad="31750"/>
          </a:effectLst>
        </p:spPr>
      </p:pic>
    </p:spTree>
    <p:extLst>
      <p:ext uri="{BB962C8B-B14F-4D97-AF65-F5344CB8AC3E}">
        <p14:creationId xmlns:p14="http://schemas.microsoft.com/office/powerpoint/2010/main" val="4211416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875"/>
    </mc:Choice>
    <mc:Fallback xmlns="">
      <p:transition spd="slow" advTm="100875"/>
    </mc:Fallback>
  </mc:AlternateContent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acet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Paper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e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e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1931</TotalTime>
  <Words>407</Words>
  <Application>Microsoft Macintosh PowerPoint</Application>
  <PresentationFormat>Widescreen</PresentationFormat>
  <Paragraphs>47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</vt:i4>
      </vt:variant>
    </vt:vector>
  </HeadingPairs>
  <TitlesOfParts>
    <vt:vector size="11" baseType="lpstr">
      <vt:lpstr>Arial</vt:lpstr>
      <vt:lpstr>Calibri</vt:lpstr>
      <vt:lpstr>Constantia</vt:lpstr>
      <vt:lpstr>Trebuchet MS</vt:lpstr>
      <vt:lpstr>Wingdings 2</vt:lpstr>
      <vt:lpstr>Wingdings 3</vt:lpstr>
      <vt:lpstr>Facet</vt:lpstr>
      <vt:lpstr>Paper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Beth Tearle</dc:creator>
  <cp:lastModifiedBy>John Hill</cp:lastModifiedBy>
  <cp:revision>182</cp:revision>
  <dcterms:created xsi:type="dcterms:W3CDTF">2020-03-19T21:03:25Z</dcterms:created>
  <dcterms:modified xsi:type="dcterms:W3CDTF">2021-02-08T09:36:12Z</dcterms:modified>
</cp:coreProperties>
</file>