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2"/>
  </p:notesMasterIdLst>
  <p:sldIdLst>
    <p:sldId id="259" r:id="rId2"/>
    <p:sldId id="258" r:id="rId3"/>
    <p:sldId id="260" r:id="rId4"/>
    <p:sldId id="264" r:id="rId5"/>
    <p:sldId id="257" r:id="rId6"/>
    <p:sldId id="262" r:id="rId7"/>
    <p:sldId id="256" r:id="rId8"/>
    <p:sldId id="261" r:id="rId9"/>
    <p:sldId id="266"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FF"/>
    <a:srgbClr val="8DDBB6"/>
    <a:srgbClr val="60CC99"/>
    <a:srgbClr val="4EC68D"/>
    <a:srgbClr val="62CC9A"/>
    <a:srgbClr val="39B178"/>
    <a:srgbClr val="E808CD"/>
    <a:srgbClr val="FF66FF"/>
    <a:srgbClr val="F50BA1"/>
    <a:srgbClr val="C8088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881" autoAdjust="0"/>
    <p:restoredTop sz="94660"/>
  </p:normalViewPr>
  <p:slideViewPr>
    <p:cSldViewPr snapToGrid="0">
      <p:cViewPr varScale="1">
        <p:scale>
          <a:sx n="78" d="100"/>
          <a:sy n="78" d="100"/>
        </p:scale>
        <p:origin x="82"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85ADC0-6E7E-4D78-8480-1A9841F2955A}" type="datetimeFigureOut">
              <a:rPr lang="en-GB" smtClean="0"/>
              <a:t>07/05/2019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BE3BC8-2E59-4A2B-8A7D-16F0464E678D}" type="slidenum">
              <a:rPr lang="en-GB" smtClean="0"/>
              <a:t>‹#›</a:t>
            </a:fld>
            <a:endParaRPr lang="en-GB"/>
          </a:p>
        </p:txBody>
      </p:sp>
    </p:spTree>
    <p:extLst>
      <p:ext uri="{BB962C8B-B14F-4D97-AF65-F5344CB8AC3E}">
        <p14:creationId xmlns:p14="http://schemas.microsoft.com/office/powerpoint/2010/main" val="8045454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3E7BA-412A-4D9C-8A7E-2159409DED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6C0B753-280F-42EF-A145-53AE559808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ADF6B4F-18A0-4B18-8626-E78456B0FF47}"/>
              </a:ext>
            </a:extLst>
          </p:cNvPr>
          <p:cNvSpPr>
            <a:spLocks noGrp="1"/>
          </p:cNvSpPr>
          <p:nvPr>
            <p:ph type="dt" sz="half" idx="10"/>
          </p:nvPr>
        </p:nvSpPr>
        <p:spPr/>
        <p:txBody>
          <a:bodyPr/>
          <a:lstStyle/>
          <a:p>
            <a:fld id="{ACFE523D-9B64-4921-A1A7-64DD4DCCED1E}" type="datetimeFigureOut">
              <a:rPr lang="en-GB" smtClean="0"/>
              <a:t>07/05/2019</a:t>
            </a:fld>
            <a:endParaRPr lang="en-GB"/>
          </a:p>
        </p:txBody>
      </p:sp>
      <p:sp>
        <p:nvSpPr>
          <p:cNvPr id="5" name="Footer Placeholder 4">
            <a:extLst>
              <a:ext uri="{FF2B5EF4-FFF2-40B4-BE49-F238E27FC236}">
                <a16:creationId xmlns:a16="http://schemas.microsoft.com/office/drawing/2014/main" id="{B05BFF14-74A5-47E7-95CF-4F24D13175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E196D3-AB45-42C2-9F67-619F3CEAAB94}"/>
              </a:ext>
            </a:extLst>
          </p:cNvPr>
          <p:cNvSpPr>
            <a:spLocks noGrp="1"/>
          </p:cNvSpPr>
          <p:nvPr>
            <p:ph type="sldNum" sz="quarter" idx="12"/>
          </p:nvPr>
        </p:nvSpPr>
        <p:spPr/>
        <p:txBody>
          <a:bodyPr/>
          <a:lstStyle/>
          <a:p>
            <a:fld id="{DF4B1346-97BB-4432-88F6-243A9B2EC2F5}" type="slidenum">
              <a:rPr lang="en-GB" smtClean="0"/>
              <a:t>‹#›</a:t>
            </a:fld>
            <a:endParaRPr lang="en-GB"/>
          </a:p>
        </p:txBody>
      </p:sp>
    </p:spTree>
    <p:extLst>
      <p:ext uri="{BB962C8B-B14F-4D97-AF65-F5344CB8AC3E}">
        <p14:creationId xmlns:p14="http://schemas.microsoft.com/office/powerpoint/2010/main" val="1875853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25C64-19EE-419C-9FA5-6C774AE7C0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CBC936-FEA7-45CF-A72C-90CEEF80CB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AD1D4A-80A6-42E5-A256-31EF29B61A39}"/>
              </a:ext>
            </a:extLst>
          </p:cNvPr>
          <p:cNvSpPr>
            <a:spLocks noGrp="1"/>
          </p:cNvSpPr>
          <p:nvPr>
            <p:ph type="dt" sz="half" idx="10"/>
          </p:nvPr>
        </p:nvSpPr>
        <p:spPr/>
        <p:txBody>
          <a:bodyPr/>
          <a:lstStyle/>
          <a:p>
            <a:fld id="{ACFE523D-9B64-4921-A1A7-64DD4DCCED1E}" type="datetimeFigureOut">
              <a:rPr lang="en-GB" smtClean="0"/>
              <a:t>07/05/2019</a:t>
            </a:fld>
            <a:endParaRPr lang="en-GB"/>
          </a:p>
        </p:txBody>
      </p:sp>
      <p:sp>
        <p:nvSpPr>
          <p:cNvPr id="5" name="Footer Placeholder 4">
            <a:extLst>
              <a:ext uri="{FF2B5EF4-FFF2-40B4-BE49-F238E27FC236}">
                <a16:creationId xmlns:a16="http://schemas.microsoft.com/office/drawing/2014/main" id="{6C3A4D32-0FA8-4A5A-95DD-ADB601A2D6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767627-D1FB-43EC-B42E-80AD541BF193}"/>
              </a:ext>
            </a:extLst>
          </p:cNvPr>
          <p:cNvSpPr>
            <a:spLocks noGrp="1"/>
          </p:cNvSpPr>
          <p:nvPr>
            <p:ph type="sldNum" sz="quarter" idx="12"/>
          </p:nvPr>
        </p:nvSpPr>
        <p:spPr/>
        <p:txBody>
          <a:bodyPr/>
          <a:lstStyle/>
          <a:p>
            <a:fld id="{DF4B1346-97BB-4432-88F6-243A9B2EC2F5}" type="slidenum">
              <a:rPr lang="en-GB" smtClean="0"/>
              <a:t>‹#›</a:t>
            </a:fld>
            <a:endParaRPr lang="en-GB"/>
          </a:p>
        </p:txBody>
      </p:sp>
    </p:spTree>
    <p:extLst>
      <p:ext uri="{BB962C8B-B14F-4D97-AF65-F5344CB8AC3E}">
        <p14:creationId xmlns:p14="http://schemas.microsoft.com/office/powerpoint/2010/main" val="18881629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14E5B-EC9D-48CC-9FF0-FBA577BD2A2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41738DB-5B57-4D90-BDB0-75EC0BCD95D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17D80D5-B675-46C2-BC04-A7C071CDB7FC}"/>
              </a:ext>
            </a:extLst>
          </p:cNvPr>
          <p:cNvSpPr>
            <a:spLocks noGrp="1"/>
          </p:cNvSpPr>
          <p:nvPr>
            <p:ph type="dt" sz="half" idx="10"/>
          </p:nvPr>
        </p:nvSpPr>
        <p:spPr/>
        <p:txBody>
          <a:bodyPr/>
          <a:lstStyle/>
          <a:p>
            <a:fld id="{ACFE523D-9B64-4921-A1A7-64DD4DCCED1E}" type="datetimeFigureOut">
              <a:rPr lang="en-GB" smtClean="0"/>
              <a:t>07/05/2019</a:t>
            </a:fld>
            <a:endParaRPr lang="en-GB"/>
          </a:p>
        </p:txBody>
      </p:sp>
      <p:sp>
        <p:nvSpPr>
          <p:cNvPr id="5" name="Footer Placeholder 4">
            <a:extLst>
              <a:ext uri="{FF2B5EF4-FFF2-40B4-BE49-F238E27FC236}">
                <a16:creationId xmlns:a16="http://schemas.microsoft.com/office/drawing/2014/main" id="{9A796A79-64AF-4AF4-BEF1-DEA7BBD3D5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A7091A-70BF-416D-BD40-F18D0A5E4F0C}"/>
              </a:ext>
            </a:extLst>
          </p:cNvPr>
          <p:cNvSpPr>
            <a:spLocks noGrp="1"/>
          </p:cNvSpPr>
          <p:nvPr>
            <p:ph type="sldNum" sz="quarter" idx="12"/>
          </p:nvPr>
        </p:nvSpPr>
        <p:spPr/>
        <p:txBody>
          <a:bodyPr/>
          <a:lstStyle/>
          <a:p>
            <a:fld id="{DF4B1346-97BB-4432-88F6-243A9B2EC2F5}" type="slidenum">
              <a:rPr lang="en-GB" smtClean="0"/>
              <a:t>‹#›</a:t>
            </a:fld>
            <a:endParaRPr lang="en-GB"/>
          </a:p>
        </p:txBody>
      </p:sp>
    </p:spTree>
    <p:extLst>
      <p:ext uri="{BB962C8B-B14F-4D97-AF65-F5344CB8AC3E}">
        <p14:creationId xmlns:p14="http://schemas.microsoft.com/office/powerpoint/2010/main" val="11237080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172CE-9E65-4E15-82BE-0E3A61B296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0EB71-CC30-426C-BA91-C770A0F672E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9F18D60-105B-4E67-AB54-07DC2123EFC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2AFAC91-672A-4D73-AD5C-F86E03F19B1F}"/>
              </a:ext>
            </a:extLst>
          </p:cNvPr>
          <p:cNvSpPr>
            <a:spLocks noGrp="1"/>
          </p:cNvSpPr>
          <p:nvPr>
            <p:ph type="dt" sz="half" idx="10"/>
          </p:nvPr>
        </p:nvSpPr>
        <p:spPr/>
        <p:txBody>
          <a:bodyPr/>
          <a:lstStyle/>
          <a:p>
            <a:fld id="{ACFE523D-9B64-4921-A1A7-64DD4DCCED1E}" type="datetimeFigureOut">
              <a:rPr lang="en-GB" smtClean="0"/>
              <a:t>07/05/2019</a:t>
            </a:fld>
            <a:endParaRPr lang="en-GB"/>
          </a:p>
        </p:txBody>
      </p:sp>
      <p:sp>
        <p:nvSpPr>
          <p:cNvPr id="6" name="Footer Placeholder 5">
            <a:extLst>
              <a:ext uri="{FF2B5EF4-FFF2-40B4-BE49-F238E27FC236}">
                <a16:creationId xmlns:a16="http://schemas.microsoft.com/office/drawing/2014/main" id="{3B9171A0-69A2-48C6-BC57-8DBEBC8FC9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AE6A00-7289-42E2-AF0B-4D06C3F434AA}"/>
              </a:ext>
            </a:extLst>
          </p:cNvPr>
          <p:cNvSpPr>
            <a:spLocks noGrp="1"/>
          </p:cNvSpPr>
          <p:nvPr>
            <p:ph type="sldNum" sz="quarter" idx="12"/>
          </p:nvPr>
        </p:nvSpPr>
        <p:spPr/>
        <p:txBody>
          <a:bodyPr/>
          <a:lstStyle/>
          <a:p>
            <a:fld id="{DF4B1346-97BB-4432-88F6-243A9B2EC2F5}" type="slidenum">
              <a:rPr lang="en-GB" smtClean="0"/>
              <a:t>‹#›</a:t>
            </a:fld>
            <a:endParaRPr lang="en-GB"/>
          </a:p>
        </p:txBody>
      </p:sp>
    </p:spTree>
    <p:extLst>
      <p:ext uri="{BB962C8B-B14F-4D97-AF65-F5344CB8AC3E}">
        <p14:creationId xmlns:p14="http://schemas.microsoft.com/office/powerpoint/2010/main" val="158347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41691-D63A-41BD-872B-8A5AB0CB97E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6A6634-AF03-47C8-8192-B2DC33E52DF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23AE8E0-8046-4E4D-84DD-853ACE23877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C551F8E-D12B-43CD-A6CD-1E0385FEEB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2934493-4767-4459-A038-8973E916994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69BF3CA-A5EE-47AB-901E-FA44DA8859D6}"/>
              </a:ext>
            </a:extLst>
          </p:cNvPr>
          <p:cNvSpPr>
            <a:spLocks noGrp="1"/>
          </p:cNvSpPr>
          <p:nvPr>
            <p:ph type="dt" sz="half" idx="10"/>
          </p:nvPr>
        </p:nvSpPr>
        <p:spPr/>
        <p:txBody>
          <a:bodyPr/>
          <a:lstStyle/>
          <a:p>
            <a:fld id="{ACFE523D-9B64-4921-A1A7-64DD4DCCED1E}" type="datetimeFigureOut">
              <a:rPr lang="en-GB" smtClean="0"/>
              <a:t>07/05/2019</a:t>
            </a:fld>
            <a:endParaRPr lang="en-GB"/>
          </a:p>
        </p:txBody>
      </p:sp>
      <p:sp>
        <p:nvSpPr>
          <p:cNvPr id="8" name="Footer Placeholder 7">
            <a:extLst>
              <a:ext uri="{FF2B5EF4-FFF2-40B4-BE49-F238E27FC236}">
                <a16:creationId xmlns:a16="http://schemas.microsoft.com/office/drawing/2014/main" id="{C0FD846F-7D07-4EB7-9BB3-9BD445EF1E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E612359-4126-40E9-AEDE-C0F11192C1F0}"/>
              </a:ext>
            </a:extLst>
          </p:cNvPr>
          <p:cNvSpPr>
            <a:spLocks noGrp="1"/>
          </p:cNvSpPr>
          <p:nvPr>
            <p:ph type="sldNum" sz="quarter" idx="12"/>
          </p:nvPr>
        </p:nvSpPr>
        <p:spPr/>
        <p:txBody>
          <a:bodyPr/>
          <a:lstStyle/>
          <a:p>
            <a:fld id="{DF4B1346-97BB-4432-88F6-243A9B2EC2F5}" type="slidenum">
              <a:rPr lang="en-GB" smtClean="0"/>
              <a:t>‹#›</a:t>
            </a:fld>
            <a:endParaRPr lang="en-GB"/>
          </a:p>
        </p:txBody>
      </p:sp>
    </p:spTree>
    <p:extLst>
      <p:ext uri="{BB962C8B-B14F-4D97-AF65-F5344CB8AC3E}">
        <p14:creationId xmlns:p14="http://schemas.microsoft.com/office/powerpoint/2010/main" val="2599548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067DA-A669-4CBD-A9C2-443AB2A9423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3DD8E3B-B451-4A41-884F-EC9B03800EDA}"/>
              </a:ext>
            </a:extLst>
          </p:cNvPr>
          <p:cNvSpPr>
            <a:spLocks noGrp="1"/>
          </p:cNvSpPr>
          <p:nvPr>
            <p:ph type="dt" sz="half" idx="10"/>
          </p:nvPr>
        </p:nvSpPr>
        <p:spPr/>
        <p:txBody>
          <a:bodyPr/>
          <a:lstStyle/>
          <a:p>
            <a:fld id="{ACFE523D-9B64-4921-A1A7-64DD4DCCED1E}" type="datetimeFigureOut">
              <a:rPr lang="en-GB" smtClean="0"/>
              <a:t>07/05/2019</a:t>
            </a:fld>
            <a:endParaRPr lang="en-GB"/>
          </a:p>
        </p:txBody>
      </p:sp>
      <p:sp>
        <p:nvSpPr>
          <p:cNvPr id="4" name="Footer Placeholder 3">
            <a:extLst>
              <a:ext uri="{FF2B5EF4-FFF2-40B4-BE49-F238E27FC236}">
                <a16:creationId xmlns:a16="http://schemas.microsoft.com/office/drawing/2014/main" id="{A7B6EDCA-96F9-4F43-802A-4072FD419A9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103C2B9-E67E-47C4-8FD2-522F78184787}"/>
              </a:ext>
            </a:extLst>
          </p:cNvPr>
          <p:cNvSpPr>
            <a:spLocks noGrp="1"/>
          </p:cNvSpPr>
          <p:nvPr>
            <p:ph type="sldNum" sz="quarter" idx="12"/>
          </p:nvPr>
        </p:nvSpPr>
        <p:spPr/>
        <p:txBody>
          <a:bodyPr/>
          <a:lstStyle/>
          <a:p>
            <a:fld id="{DF4B1346-97BB-4432-88F6-243A9B2EC2F5}" type="slidenum">
              <a:rPr lang="en-GB" smtClean="0"/>
              <a:t>‹#›</a:t>
            </a:fld>
            <a:endParaRPr lang="en-GB"/>
          </a:p>
        </p:txBody>
      </p:sp>
    </p:spTree>
    <p:extLst>
      <p:ext uri="{BB962C8B-B14F-4D97-AF65-F5344CB8AC3E}">
        <p14:creationId xmlns:p14="http://schemas.microsoft.com/office/powerpoint/2010/main" val="26168885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F6F11ED-2FB3-456C-97B2-EA1BD2D7DAEC}"/>
              </a:ext>
            </a:extLst>
          </p:cNvPr>
          <p:cNvSpPr>
            <a:spLocks noGrp="1"/>
          </p:cNvSpPr>
          <p:nvPr>
            <p:ph type="dt" sz="half" idx="10"/>
          </p:nvPr>
        </p:nvSpPr>
        <p:spPr/>
        <p:txBody>
          <a:bodyPr/>
          <a:lstStyle/>
          <a:p>
            <a:fld id="{ACFE523D-9B64-4921-A1A7-64DD4DCCED1E}" type="datetimeFigureOut">
              <a:rPr lang="en-GB" smtClean="0"/>
              <a:t>07/05/2019</a:t>
            </a:fld>
            <a:endParaRPr lang="en-GB"/>
          </a:p>
        </p:txBody>
      </p:sp>
      <p:sp>
        <p:nvSpPr>
          <p:cNvPr id="3" name="Footer Placeholder 2">
            <a:extLst>
              <a:ext uri="{FF2B5EF4-FFF2-40B4-BE49-F238E27FC236}">
                <a16:creationId xmlns:a16="http://schemas.microsoft.com/office/drawing/2014/main" id="{EB00EB80-383F-4AF2-8461-34045A5F66E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6990812-6291-43AC-A096-0A76006CC294}"/>
              </a:ext>
            </a:extLst>
          </p:cNvPr>
          <p:cNvSpPr>
            <a:spLocks noGrp="1"/>
          </p:cNvSpPr>
          <p:nvPr>
            <p:ph type="sldNum" sz="quarter" idx="12"/>
          </p:nvPr>
        </p:nvSpPr>
        <p:spPr/>
        <p:txBody>
          <a:bodyPr/>
          <a:lstStyle/>
          <a:p>
            <a:fld id="{DF4B1346-97BB-4432-88F6-243A9B2EC2F5}" type="slidenum">
              <a:rPr lang="en-GB" smtClean="0"/>
              <a:t>‹#›</a:t>
            </a:fld>
            <a:endParaRPr lang="en-GB"/>
          </a:p>
        </p:txBody>
      </p:sp>
    </p:spTree>
    <p:extLst>
      <p:ext uri="{BB962C8B-B14F-4D97-AF65-F5344CB8AC3E}">
        <p14:creationId xmlns:p14="http://schemas.microsoft.com/office/powerpoint/2010/main" val="10384183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3E791-0AE2-459D-ABA5-4FA5A423DF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7BFF53E-CD90-4BDB-B783-7C21BC1122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6F4B287-B820-447F-AD67-D8A0A261CF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B8F0CB-C0E7-491C-898A-FF6BF00F95E0}"/>
              </a:ext>
            </a:extLst>
          </p:cNvPr>
          <p:cNvSpPr>
            <a:spLocks noGrp="1"/>
          </p:cNvSpPr>
          <p:nvPr>
            <p:ph type="dt" sz="half" idx="10"/>
          </p:nvPr>
        </p:nvSpPr>
        <p:spPr/>
        <p:txBody>
          <a:bodyPr/>
          <a:lstStyle/>
          <a:p>
            <a:fld id="{ACFE523D-9B64-4921-A1A7-64DD4DCCED1E}" type="datetimeFigureOut">
              <a:rPr lang="en-GB" smtClean="0"/>
              <a:t>07/05/2019</a:t>
            </a:fld>
            <a:endParaRPr lang="en-GB"/>
          </a:p>
        </p:txBody>
      </p:sp>
      <p:sp>
        <p:nvSpPr>
          <p:cNvPr id="6" name="Footer Placeholder 5">
            <a:extLst>
              <a:ext uri="{FF2B5EF4-FFF2-40B4-BE49-F238E27FC236}">
                <a16:creationId xmlns:a16="http://schemas.microsoft.com/office/drawing/2014/main" id="{84721823-3ED3-489B-9265-99050BE7D0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A29F0C-5ABE-43F3-8A54-C03A0B007C02}"/>
              </a:ext>
            </a:extLst>
          </p:cNvPr>
          <p:cNvSpPr>
            <a:spLocks noGrp="1"/>
          </p:cNvSpPr>
          <p:nvPr>
            <p:ph type="sldNum" sz="quarter" idx="12"/>
          </p:nvPr>
        </p:nvSpPr>
        <p:spPr/>
        <p:txBody>
          <a:bodyPr/>
          <a:lstStyle/>
          <a:p>
            <a:fld id="{DF4B1346-97BB-4432-88F6-243A9B2EC2F5}" type="slidenum">
              <a:rPr lang="en-GB" smtClean="0"/>
              <a:t>‹#›</a:t>
            </a:fld>
            <a:endParaRPr lang="en-GB"/>
          </a:p>
        </p:txBody>
      </p:sp>
    </p:spTree>
    <p:extLst>
      <p:ext uri="{BB962C8B-B14F-4D97-AF65-F5344CB8AC3E}">
        <p14:creationId xmlns:p14="http://schemas.microsoft.com/office/powerpoint/2010/main" val="26863058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EBB99-5B6F-4B28-97CA-E342DA351D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1597C41-5A03-4A1A-BDB6-7CFB41617D3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3EA417A-A050-4B99-8670-E9EE35E95F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B858AE-04AA-453C-B7FD-167421FC376F}"/>
              </a:ext>
            </a:extLst>
          </p:cNvPr>
          <p:cNvSpPr>
            <a:spLocks noGrp="1"/>
          </p:cNvSpPr>
          <p:nvPr>
            <p:ph type="dt" sz="half" idx="10"/>
          </p:nvPr>
        </p:nvSpPr>
        <p:spPr/>
        <p:txBody>
          <a:bodyPr/>
          <a:lstStyle/>
          <a:p>
            <a:fld id="{ACFE523D-9B64-4921-A1A7-64DD4DCCED1E}" type="datetimeFigureOut">
              <a:rPr lang="en-GB" smtClean="0"/>
              <a:t>07/05/2019</a:t>
            </a:fld>
            <a:endParaRPr lang="en-GB"/>
          </a:p>
        </p:txBody>
      </p:sp>
      <p:sp>
        <p:nvSpPr>
          <p:cNvPr id="6" name="Footer Placeholder 5">
            <a:extLst>
              <a:ext uri="{FF2B5EF4-FFF2-40B4-BE49-F238E27FC236}">
                <a16:creationId xmlns:a16="http://schemas.microsoft.com/office/drawing/2014/main" id="{9E552C7E-3C05-4EBD-BDE5-82D333B058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A61709D-87FF-42FA-85EE-69D26EFCF5AD}"/>
              </a:ext>
            </a:extLst>
          </p:cNvPr>
          <p:cNvSpPr>
            <a:spLocks noGrp="1"/>
          </p:cNvSpPr>
          <p:nvPr>
            <p:ph type="sldNum" sz="quarter" idx="12"/>
          </p:nvPr>
        </p:nvSpPr>
        <p:spPr/>
        <p:txBody>
          <a:bodyPr/>
          <a:lstStyle/>
          <a:p>
            <a:fld id="{DF4B1346-97BB-4432-88F6-243A9B2EC2F5}" type="slidenum">
              <a:rPr lang="en-GB" smtClean="0"/>
              <a:t>‹#›</a:t>
            </a:fld>
            <a:endParaRPr lang="en-GB"/>
          </a:p>
        </p:txBody>
      </p:sp>
    </p:spTree>
    <p:extLst>
      <p:ext uri="{BB962C8B-B14F-4D97-AF65-F5344CB8AC3E}">
        <p14:creationId xmlns:p14="http://schemas.microsoft.com/office/powerpoint/2010/main" val="283525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709AD-8AAA-437B-8228-1D1C0F8FF34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4CF7DF-8ABE-44B3-8E46-8416F13CD9F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8B7679-56D7-4AE3-A64D-4D7D1D778041}"/>
              </a:ext>
            </a:extLst>
          </p:cNvPr>
          <p:cNvSpPr>
            <a:spLocks noGrp="1"/>
          </p:cNvSpPr>
          <p:nvPr>
            <p:ph type="dt" sz="half" idx="10"/>
          </p:nvPr>
        </p:nvSpPr>
        <p:spPr/>
        <p:txBody>
          <a:bodyPr/>
          <a:lstStyle/>
          <a:p>
            <a:fld id="{ACFE523D-9B64-4921-A1A7-64DD4DCCED1E}" type="datetimeFigureOut">
              <a:rPr lang="en-GB" smtClean="0"/>
              <a:t>07/05/2019</a:t>
            </a:fld>
            <a:endParaRPr lang="en-GB"/>
          </a:p>
        </p:txBody>
      </p:sp>
      <p:sp>
        <p:nvSpPr>
          <p:cNvPr id="5" name="Footer Placeholder 4">
            <a:extLst>
              <a:ext uri="{FF2B5EF4-FFF2-40B4-BE49-F238E27FC236}">
                <a16:creationId xmlns:a16="http://schemas.microsoft.com/office/drawing/2014/main" id="{C961C1BD-0697-44A6-9169-FBC11648C3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69327A-881C-450A-B3C5-880A7F060DA5}"/>
              </a:ext>
            </a:extLst>
          </p:cNvPr>
          <p:cNvSpPr>
            <a:spLocks noGrp="1"/>
          </p:cNvSpPr>
          <p:nvPr>
            <p:ph type="sldNum" sz="quarter" idx="12"/>
          </p:nvPr>
        </p:nvSpPr>
        <p:spPr/>
        <p:txBody>
          <a:bodyPr/>
          <a:lstStyle/>
          <a:p>
            <a:fld id="{DF4B1346-97BB-4432-88F6-243A9B2EC2F5}" type="slidenum">
              <a:rPr lang="en-GB" smtClean="0"/>
              <a:t>‹#›</a:t>
            </a:fld>
            <a:endParaRPr lang="en-GB"/>
          </a:p>
        </p:txBody>
      </p:sp>
    </p:spTree>
    <p:extLst>
      <p:ext uri="{BB962C8B-B14F-4D97-AF65-F5344CB8AC3E}">
        <p14:creationId xmlns:p14="http://schemas.microsoft.com/office/powerpoint/2010/main" val="18159959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F059DD-9674-4E2A-A6DE-F82ECC6FAB9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281E9D-238A-4B53-82F1-7ACF3106139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DC860-80AB-4CD6-84ED-2EC1F8A72DEE}"/>
              </a:ext>
            </a:extLst>
          </p:cNvPr>
          <p:cNvSpPr>
            <a:spLocks noGrp="1"/>
          </p:cNvSpPr>
          <p:nvPr>
            <p:ph type="dt" sz="half" idx="10"/>
          </p:nvPr>
        </p:nvSpPr>
        <p:spPr/>
        <p:txBody>
          <a:bodyPr/>
          <a:lstStyle/>
          <a:p>
            <a:fld id="{ACFE523D-9B64-4921-A1A7-64DD4DCCED1E}" type="datetimeFigureOut">
              <a:rPr lang="en-GB" smtClean="0"/>
              <a:t>07/05/2019</a:t>
            </a:fld>
            <a:endParaRPr lang="en-GB"/>
          </a:p>
        </p:txBody>
      </p:sp>
      <p:sp>
        <p:nvSpPr>
          <p:cNvPr id="5" name="Footer Placeholder 4">
            <a:extLst>
              <a:ext uri="{FF2B5EF4-FFF2-40B4-BE49-F238E27FC236}">
                <a16:creationId xmlns:a16="http://schemas.microsoft.com/office/drawing/2014/main" id="{8C63D613-0D5D-4FCF-862D-B2B68E9D68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C06D70-964C-4E1A-B494-03493E963D7E}"/>
              </a:ext>
            </a:extLst>
          </p:cNvPr>
          <p:cNvSpPr>
            <a:spLocks noGrp="1"/>
          </p:cNvSpPr>
          <p:nvPr>
            <p:ph type="sldNum" sz="quarter" idx="12"/>
          </p:nvPr>
        </p:nvSpPr>
        <p:spPr/>
        <p:txBody>
          <a:bodyPr/>
          <a:lstStyle/>
          <a:p>
            <a:fld id="{DF4B1346-97BB-4432-88F6-243A9B2EC2F5}" type="slidenum">
              <a:rPr lang="en-GB" smtClean="0"/>
              <a:t>‹#›</a:t>
            </a:fld>
            <a:endParaRPr lang="en-GB"/>
          </a:p>
        </p:txBody>
      </p:sp>
    </p:spTree>
    <p:extLst>
      <p:ext uri="{BB962C8B-B14F-4D97-AF65-F5344CB8AC3E}">
        <p14:creationId xmlns:p14="http://schemas.microsoft.com/office/powerpoint/2010/main" val="4171805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CC00FF">
            <a:alpha val="83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C86960-332F-422E-884D-8556D41D3C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561CC0-337A-424C-8F02-9B926F2AFC4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DB47F4-5094-41C0-823C-6D12023B77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FE523D-9B64-4921-A1A7-64DD4DCCED1E}" type="datetimeFigureOut">
              <a:rPr lang="en-GB" smtClean="0"/>
              <a:t>07/05/2019</a:t>
            </a:fld>
            <a:endParaRPr lang="en-GB"/>
          </a:p>
        </p:txBody>
      </p:sp>
      <p:sp>
        <p:nvSpPr>
          <p:cNvPr id="5" name="Footer Placeholder 4">
            <a:extLst>
              <a:ext uri="{FF2B5EF4-FFF2-40B4-BE49-F238E27FC236}">
                <a16:creationId xmlns:a16="http://schemas.microsoft.com/office/drawing/2014/main" id="{E95AC9C4-3615-49D9-BCFF-A52680692E0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72BDC85-8A22-4190-BA0F-504576DFF6C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4B1346-97BB-4432-88F6-243A9B2EC2F5}" type="slidenum">
              <a:rPr lang="en-GB" smtClean="0"/>
              <a:t>‹#›</a:t>
            </a:fld>
            <a:endParaRPr lang="en-GB"/>
          </a:p>
        </p:txBody>
      </p:sp>
    </p:spTree>
    <p:extLst>
      <p:ext uri="{BB962C8B-B14F-4D97-AF65-F5344CB8AC3E}">
        <p14:creationId xmlns:p14="http://schemas.microsoft.com/office/powerpoint/2010/main" val="2471360461"/>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g"/><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C00FF">
            <a:alpha val="75000"/>
          </a:srgb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AD8CA93-B28F-445D-B2A5-EC49E9479CC2}"/>
              </a:ext>
            </a:extLst>
          </p:cNvPr>
          <p:cNvSpPr/>
          <p:nvPr/>
        </p:nvSpPr>
        <p:spPr>
          <a:xfrm>
            <a:off x="2467917" y="2537314"/>
            <a:ext cx="7805342" cy="1200329"/>
          </a:xfrm>
          <a:prstGeom prst="rect">
            <a:avLst/>
          </a:prstGeom>
          <a:noFill/>
        </p:spPr>
        <p:txBody>
          <a:bodyPr wrap="none" lIns="91440" tIns="45720" rIns="91440" bIns="45720">
            <a:spAutoFit/>
          </a:bodyPr>
          <a:lstStyle/>
          <a:p>
            <a:pPr algn="ctr"/>
            <a:r>
              <a:rPr lang="en-US" sz="7200" b="0" cap="none" spc="0" dirty="0">
                <a:ln w="0"/>
                <a:effectLst>
                  <a:outerShdw blurRad="38100" dist="25400" dir="5400000" algn="ctr" rotWithShape="0">
                    <a:srgbClr val="6E747A">
                      <a:alpha val="43000"/>
                    </a:srgbClr>
                  </a:outerShdw>
                </a:effectLst>
              </a:rPr>
              <a:t>Is Gender a Choice? </a:t>
            </a:r>
          </a:p>
        </p:txBody>
      </p:sp>
    </p:spTree>
    <p:extLst>
      <p:ext uri="{BB962C8B-B14F-4D97-AF65-F5344CB8AC3E}">
        <p14:creationId xmlns:p14="http://schemas.microsoft.com/office/powerpoint/2010/main" val="38383072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B28234E-39F4-42C5-B74F-C466C8E95DB0}"/>
              </a:ext>
            </a:extLst>
          </p:cNvPr>
          <p:cNvSpPr txBox="1"/>
          <p:nvPr/>
        </p:nvSpPr>
        <p:spPr>
          <a:xfrm>
            <a:off x="1081497" y="1621904"/>
            <a:ext cx="10223770" cy="707886"/>
          </a:xfrm>
          <a:prstGeom prst="rect">
            <a:avLst/>
          </a:prstGeom>
          <a:noFill/>
          <a:ln w="38100">
            <a:noFill/>
          </a:ln>
        </p:spPr>
        <p:txBody>
          <a:bodyPr wrap="square" rtlCol="0">
            <a:spAutoFit/>
          </a:bodyPr>
          <a:lstStyle/>
          <a:p>
            <a:pPr algn="just"/>
            <a:endParaRPr lang="en-GB" sz="4000" dirty="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221E3D08-233A-4410-8196-02EFE19DD2CA}"/>
              </a:ext>
            </a:extLst>
          </p:cNvPr>
          <p:cNvSpPr/>
          <p:nvPr/>
        </p:nvSpPr>
        <p:spPr>
          <a:xfrm>
            <a:off x="3769910" y="360322"/>
            <a:ext cx="4457631" cy="1107996"/>
          </a:xfrm>
          <a:prstGeom prst="rect">
            <a:avLst/>
          </a:prstGeom>
          <a:noFill/>
        </p:spPr>
        <p:txBody>
          <a:bodyPr wrap="none" lIns="91440" tIns="45720" rIns="91440" bIns="45720">
            <a:spAutoFit/>
          </a:bodyPr>
          <a:lstStyle/>
          <a:p>
            <a:pPr algn="ctr"/>
            <a:r>
              <a:rPr lang="en-US" sz="6600" b="0" cap="none" spc="0" dirty="0">
                <a:ln w="0"/>
                <a:effectLst>
                  <a:outerShdw blurRad="38100" dist="25400" dir="5400000" algn="ctr" rotWithShape="0">
                    <a:srgbClr val="6E747A">
                      <a:alpha val="43000"/>
                    </a:srgbClr>
                  </a:outerShdw>
                </a:effectLst>
              </a:rPr>
              <a:t>Introduction</a:t>
            </a:r>
          </a:p>
        </p:txBody>
      </p:sp>
      <p:sp>
        <p:nvSpPr>
          <p:cNvPr id="6" name="TextBox 5">
            <a:extLst>
              <a:ext uri="{FF2B5EF4-FFF2-40B4-BE49-F238E27FC236}">
                <a16:creationId xmlns:a16="http://schemas.microsoft.com/office/drawing/2014/main" id="{0A15C9AF-EC03-4CB7-897D-65859ABDA856}"/>
              </a:ext>
            </a:extLst>
          </p:cNvPr>
          <p:cNvSpPr txBox="1"/>
          <p:nvPr/>
        </p:nvSpPr>
        <p:spPr>
          <a:xfrm>
            <a:off x="984115" y="1798885"/>
            <a:ext cx="10223770" cy="707886"/>
          </a:xfrm>
          <a:prstGeom prst="rect">
            <a:avLst/>
          </a:prstGeom>
          <a:noFill/>
          <a:ln w="38100">
            <a:noFill/>
          </a:ln>
        </p:spPr>
        <p:txBody>
          <a:bodyPr wrap="square" rtlCol="0">
            <a:spAutoFit/>
          </a:bodyPr>
          <a:lstStyle/>
          <a:p>
            <a:pPr algn="just"/>
            <a:endParaRPr lang="en-GB" sz="4000" dirty="0">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A8C53997-2ECD-4AC8-A876-183C17F3493A}"/>
              </a:ext>
            </a:extLst>
          </p:cNvPr>
          <p:cNvSpPr/>
          <p:nvPr/>
        </p:nvSpPr>
        <p:spPr>
          <a:xfrm>
            <a:off x="1542724" y="1975847"/>
            <a:ext cx="9301316" cy="3170099"/>
          </a:xfrm>
          <a:prstGeom prst="rect">
            <a:avLst/>
          </a:prstGeom>
        </p:spPr>
        <p:txBody>
          <a:bodyPr wrap="square">
            <a:spAutoFit/>
          </a:bodyPr>
          <a:lstStyle/>
          <a:p>
            <a:pPr algn="just"/>
            <a:r>
              <a:rPr lang="en-GB" sz="4000" dirty="0">
                <a:latin typeface="Calibri" panose="020F0502020204030204" pitchFamily="34" charset="0"/>
                <a:ea typeface="Calibri" panose="020F0502020204030204" pitchFamily="34" charset="0"/>
                <a:cs typeface="Times New Roman" panose="02020603050405020304" pitchFamily="18" charset="0"/>
              </a:rPr>
              <a:t>Gender is a broad topic; however, the focus of the presentation will only be looking at the question is gender a choice? The argument of gender is commonly viewed as a debate of biology vs psychology. </a:t>
            </a:r>
            <a:endParaRPr lang="en-GB" sz="4000" dirty="0"/>
          </a:p>
        </p:txBody>
      </p:sp>
    </p:spTree>
    <p:extLst>
      <p:ext uri="{BB962C8B-B14F-4D97-AF65-F5344CB8AC3E}">
        <p14:creationId xmlns:p14="http://schemas.microsoft.com/office/powerpoint/2010/main" val="12433556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278DA06-368E-4C46-915A-AF7B47D0C7C7}"/>
              </a:ext>
            </a:extLst>
          </p:cNvPr>
          <p:cNvSpPr/>
          <p:nvPr/>
        </p:nvSpPr>
        <p:spPr>
          <a:xfrm>
            <a:off x="1726052" y="273296"/>
            <a:ext cx="8739893" cy="923330"/>
          </a:xfrm>
          <a:prstGeom prst="rect">
            <a:avLst/>
          </a:prstGeom>
          <a:noFill/>
        </p:spPr>
        <p:txBody>
          <a:bodyPr wrap="none" lIns="91440" tIns="45720" rIns="91440" bIns="45720">
            <a:spAutoFit/>
          </a:bodyPr>
          <a:lstStyle/>
          <a:p>
            <a:pPr algn="ctr"/>
            <a:r>
              <a:rPr lang="en-US" sz="5400" b="0" cap="none" spc="0" dirty="0">
                <a:ln w="0"/>
                <a:effectLst>
                  <a:outerShdw blurRad="38100" dist="25400" dir="5400000" algn="ctr" rotWithShape="0">
                    <a:srgbClr val="6E747A">
                      <a:alpha val="43000"/>
                    </a:srgbClr>
                  </a:outerShdw>
                </a:effectLst>
              </a:rPr>
              <a:t>Gender </a:t>
            </a:r>
            <a:r>
              <a:rPr lang="en-US" sz="5400" dirty="0">
                <a:ln w="0"/>
                <a:effectLst>
                  <a:outerShdw blurRad="38100" dist="25400" dir="5400000" algn="ctr" rotWithShape="0">
                    <a:srgbClr val="6E747A">
                      <a:alpha val="43000"/>
                    </a:srgbClr>
                  </a:outerShdw>
                </a:effectLst>
              </a:rPr>
              <a:t>D</a:t>
            </a:r>
            <a:r>
              <a:rPr lang="en-US" sz="5400" b="0" cap="none" spc="0" dirty="0">
                <a:ln w="0"/>
                <a:effectLst>
                  <a:outerShdw blurRad="38100" dist="25400" dir="5400000" algn="ctr" rotWithShape="0">
                    <a:srgbClr val="6E747A">
                      <a:alpha val="43000"/>
                    </a:srgbClr>
                  </a:outerShdw>
                </a:effectLst>
              </a:rPr>
              <a:t>ysphoria and Gender</a:t>
            </a:r>
          </a:p>
        </p:txBody>
      </p:sp>
      <p:sp>
        <p:nvSpPr>
          <p:cNvPr id="5" name="TextBox 4">
            <a:extLst>
              <a:ext uri="{FF2B5EF4-FFF2-40B4-BE49-F238E27FC236}">
                <a16:creationId xmlns:a16="http://schemas.microsoft.com/office/drawing/2014/main" id="{DF814EF2-6563-4656-8E79-1A3B6D6DF1F4}"/>
              </a:ext>
            </a:extLst>
          </p:cNvPr>
          <p:cNvSpPr txBox="1"/>
          <p:nvPr/>
        </p:nvSpPr>
        <p:spPr>
          <a:xfrm>
            <a:off x="369261" y="1350703"/>
            <a:ext cx="11453473" cy="2308324"/>
          </a:xfrm>
          <a:prstGeom prst="rect">
            <a:avLst/>
          </a:prstGeom>
          <a:noFill/>
        </p:spPr>
        <p:txBody>
          <a:bodyPr wrap="square" rtlCol="0">
            <a:spAutoFit/>
          </a:bodyPr>
          <a:lstStyle/>
          <a:p>
            <a:r>
              <a:rPr lang="en-GB" dirty="0"/>
              <a:t>On average it has been suggested that five times more men are diagnosed with gender dysphoria than women. People with gender dysphoria can experience many different psychological symptoms such as anxiety, discomfort and sometimes hatred towards their own body, because they know their gender identity is different from what was assigned to them at birth. (Blunden &amp; Dale, 2009).  Gender identity and biological sex is usually the same for most people known as the term cis-gender, however it is not the case for everyone (nhs.uk, 2019) Gender dysphoria is known as a complex condition and some of the gender terms that are used to explain gender are transsexualism, transvestism and genderqueer, which is a umbrella term used to describe different gender identities (nhs.uk, 2019).</a:t>
            </a:r>
          </a:p>
          <a:p>
            <a:endParaRPr lang="en-GB" dirty="0"/>
          </a:p>
        </p:txBody>
      </p:sp>
      <p:pic>
        <p:nvPicPr>
          <p:cNvPr id="8" name="Picture 7" descr="A close up of a map&#10;&#10;Description automatically generated">
            <a:extLst>
              <a:ext uri="{FF2B5EF4-FFF2-40B4-BE49-F238E27FC236}">
                <a16:creationId xmlns:a16="http://schemas.microsoft.com/office/drawing/2014/main" id="{0E43F08B-7110-4880-911B-5A7E7829738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47536" y="3639220"/>
            <a:ext cx="3422086" cy="2945484"/>
          </a:xfrm>
          <a:prstGeom prst="rect">
            <a:avLst/>
          </a:prstGeom>
          <a:ln w="19050">
            <a:solidFill>
              <a:schemeClr val="tx1"/>
            </a:solidFill>
          </a:ln>
        </p:spPr>
      </p:pic>
    </p:spTree>
    <p:extLst>
      <p:ext uri="{BB962C8B-B14F-4D97-AF65-F5344CB8AC3E}">
        <p14:creationId xmlns:p14="http://schemas.microsoft.com/office/powerpoint/2010/main" val="10209224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65BE739-8C19-489D-82F4-D7BBC5EC0E7A}"/>
              </a:ext>
            </a:extLst>
          </p:cNvPr>
          <p:cNvPicPr>
            <a:picLocks noChangeAspect="1"/>
          </p:cNvPicPr>
          <p:nvPr/>
        </p:nvPicPr>
        <p:blipFill>
          <a:blip r:embed="rId2">
            <a:alphaModFix amt="90000"/>
            <a:extLst>
              <a:ext uri="{28A0092B-C50C-407E-A947-70E740481C1C}">
                <a14:useLocalDpi xmlns:a14="http://schemas.microsoft.com/office/drawing/2010/main" val="0"/>
              </a:ext>
            </a:extLst>
          </a:blip>
          <a:stretch>
            <a:fillRect/>
          </a:stretch>
        </p:blipFill>
        <p:spPr>
          <a:xfrm>
            <a:off x="0" y="0"/>
            <a:ext cx="12192000" cy="6858000"/>
          </a:xfrm>
          <a:prstGeom prst="rect">
            <a:avLst/>
          </a:prstGeom>
          <a:effectLst>
            <a:glow rad="127000">
              <a:schemeClr val="bg1">
                <a:alpha val="96000"/>
              </a:schemeClr>
            </a:glow>
          </a:effectLst>
        </p:spPr>
      </p:pic>
      <p:pic>
        <p:nvPicPr>
          <p:cNvPr id="3" name="Picture 2" descr="A picture containing screenshot&#10;&#10;Description automatically generated">
            <a:extLst>
              <a:ext uri="{FF2B5EF4-FFF2-40B4-BE49-F238E27FC236}">
                <a16:creationId xmlns:a16="http://schemas.microsoft.com/office/drawing/2014/main" id="{7E4D7C5A-172E-4025-B4EA-4BFC429DBF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43057" y="217425"/>
            <a:ext cx="7505885" cy="6423149"/>
          </a:xfrm>
          <a:prstGeom prst="rect">
            <a:avLst/>
          </a:prstGeom>
        </p:spPr>
      </p:pic>
    </p:spTree>
    <p:extLst>
      <p:ext uri="{BB962C8B-B14F-4D97-AF65-F5344CB8AC3E}">
        <p14:creationId xmlns:p14="http://schemas.microsoft.com/office/powerpoint/2010/main" val="13197959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screenshot&#10;&#10;Description automatically generated">
            <a:extLst>
              <a:ext uri="{FF2B5EF4-FFF2-40B4-BE49-F238E27FC236}">
                <a16:creationId xmlns:a16="http://schemas.microsoft.com/office/drawing/2014/main" id="{E169B030-9A59-456D-9409-EFCB8BAE3C64}"/>
              </a:ext>
            </a:extLst>
          </p:cNvPr>
          <p:cNvPicPr>
            <a:picLocks noChangeAspect="1"/>
          </p:cNvPicPr>
          <p:nvPr/>
        </p:nvPicPr>
        <p:blipFill rotWithShape="1">
          <a:blip r:embed="rId2">
            <a:extLst>
              <a:ext uri="{28A0092B-C50C-407E-A947-70E740481C1C}">
                <a14:useLocalDpi xmlns:a14="http://schemas.microsoft.com/office/drawing/2010/main" val="0"/>
              </a:ext>
            </a:extLst>
          </a:blip>
          <a:srcRect l="50255" t="18011" r="1698" b="62481"/>
          <a:stretch/>
        </p:blipFill>
        <p:spPr>
          <a:xfrm>
            <a:off x="2477729" y="299150"/>
            <a:ext cx="9363173" cy="1842135"/>
          </a:xfrm>
          <a:prstGeom prst="rect">
            <a:avLst/>
          </a:prstGeom>
          <a:ln w="38100">
            <a:solidFill>
              <a:schemeClr val="tx1"/>
            </a:solidFill>
          </a:ln>
          <a:effectLst>
            <a:glow>
              <a:schemeClr val="accent1"/>
            </a:glow>
          </a:effectLst>
        </p:spPr>
      </p:pic>
      <p:pic>
        <p:nvPicPr>
          <p:cNvPr id="12" name="Picture 11" descr="A picture containing screenshot&#10;&#10;Description automatically generated">
            <a:extLst>
              <a:ext uri="{FF2B5EF4-FFF2-40B4-BE49-F238E27FC236}">
                <a16:creationId xmlns:a16="http://schemas.microsoft.com/office/drawing/2014/main" id="{6B53AF9A-B004-4222-A2FE-008BC4180F2B}"/>
              </a:ext>
            </a:extLst>
          </p:cNvPr>
          <p:cNvPicPr>
            <a:picLocks noChangeAspect="1"/>
          </p:cNvPicPr>
          <p:nvPr/>
        </p:nvPicPr>
        <p:blipFill rotWithShape="1">
          <a:blip r:embed="rId2">
            <a:extLst>
              <a:ext uri="{28A0092B-C50C-407E-A947-70E740481C1C}">
                <a14:useLocalDpi xmlns:a14="http://schemas.microsoft.com/office/drawing/2010/main" val="0"/>
              </a:ext>
            </a:extLst>
          </a:blip>
          <a:srcRect l="48290" t="37255" r="1502" b="41224"/>
          <a:stretch/>
        </p:blipFill>
        <p:spPr>
          <a:xfrm>
            <a:off x="2477729" y="2367006"/>
            <a:ext cx="9363173" cy="2123988"/>
          </a:xfrm>
          <a:prstGeom prst="rect">
            <a:avLst/>
          </a:prstGeom>
          <a:ln w="38100">
            <a:solidFill>
              <a:schemeClr val="tx1"/>
            </a:solidFill>
          </a:ln>
        </p:spPr>
      </p:pic>
      <p:pic>
        <p:nvPicPr>
          <p:cNvPr id="14" name="Picture 13" descr="A picture containing screenshot&#10;&#10;Description automatically generated">
            <a:extLst>
              <a:ext uri="{FF2B5EF4-FFF2-40B4-BE49-F238E27FC236}">
                <a16:creationId xmlns:a16="http://schemas.microsoft.com/office/drawing/2014/main" id="{B23FF899-31B2-497F-899E-18059DA9181B}"/>
              </a:ext>
            </a:extLst>
          </p:cNvPr>
          <p:cNvPicPr>
            <a:picLocks noChangeAspect="1"/>
          </p:cNvPicPr>
          <p:nvPr/>
        </p:nvPicPr>
        <p:blipFill rotWithShape="1">
          <a:blip r:embed="rId2">
            <a:extLst>
              <a:ext uri="{28A0092B-C50C-407E-A947-70E740481C1C}">
                <a14:useLocalDpi xmlns:a14="http://schemas.microsoft.com/office/drawing/2010/main" val="0"/>
              </a:ext>
            </a:extLst>
          </a:blip>
          <a:srcRect l="48870" t="57069" r="790" b="19955"/>
          <a:stretch/>
        </p:blipFill>
        <p:spPr>
          <a:xfrm>
            <a:off x="2477729" y="4716715"/>
            <a:ext cx="9363173" cy="1985027"/>
          </a:xfrm>
          <a:prstGeom prst="rect">
            <a:avLst/>
          </a:prstGeom>
          <a:ln w="38100">
            <a:solidFill>
              <a:schemeClr val="tx1"/>
            </a:solidFill>
          </a:ln>
        </p:spPr>
      </p:pic>
      <p:sp>
        <p:nvSpPr>
          <p:cNvPr id="7" name="Footer Placeholder 6">
            <a:extLst>
              <a:ext uri="{FF2B5EF4-FFF2-40B4-BE49-F238E27FC236}">
                <a16:creationId xmlns:a16="http://schemas.microsoft.com/office/drawing/2014/main" id="{26406749-53C8-4E91-AC6D-8F8F3E492F68}"/>
              </a:ext>
            </a:extLst>
          </p:cNvPr>
          <p:cNvSpPr>
            <a:spLocks noGrp="1"/>
          </p:cNvSpPr>
          <p:nvPr>
            <p:ph type="ftr" sz="quarter" idx="11"/>
          </p:nvPr>
        </p:nvSpPr>
        <p:spPr/>
        <p:txBody>
          <a:bodyPr/>
          <a:lstStyle/>
          <a:p>
            <a:r>
              <a:rPr lang="en-GB"/>
              <a:t>Genderbread Person Tool</a:t>
            </a:r>
          </a:p>
        </p:txBody>
      </p:sp>
      <p:pic>
        <p:nvPicPr>
          <p:cNvPr id="3" name="Picture 2">
            <a:extLst>
              <a:ext uri="{FF2B5EF4-FFF2-40B4-BE49-F238E27FC236}">
                <a16:creationId xmlns:a16="http://schemas.microsoft.com/office/drawing/2014/main" id="{7DDBC51B-2889-47BC-B38E-8FDC633FD08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1098" y="295279"/>
            <a:ext cx="1841496" cy="1841496"/>
          </a:xfrm>
          <a:prstGeom prst="rect">
            <a:avLst/>
          </a:prstGeom>
        </p:spPr>
      </p:pic>
      <p:pic>
        <p:nvPicPr>
          <p:cNvPr id="5" name="Picture 4" descr="A drawing of a cartoon character&#10;&#10;Description automatically generated">
            <a:extLst>
              <a:ext uri="{FF2B5EF4-FFF2-40B4-BE49-F238E27FC236}">
                <a16:creationId xmlns:a16="http://schemas.microsoft.com/office/drawing/2014/main" id="{5543B7A5-CF0E-4FFB-8964-D697E9617F9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2441" y="2763863"/>
            <a:ext cx="1998532" cy="1330273"/>
          </a:xfrm>
          <a:prstGeom prst="rect">
            <a:avLst/>
          </a:prstGeom>
        </p:spPr>
      </p:pic>
      <p:pic>
        <p:nvPicPr>
          <p:cNvPr id="9" name="Picture 8">
            <a:extLst>
              <a:ext uri="{FF2B5EF4-FFF2-40B4-BE49-F238E27FC236}">
                <a16:creationId xmlns:a16="http://schemas.microsoft.com/office/drawing/2014/main" id="{90BA0EF1-3428-4940-8793-4F4E3BB2257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84077" y="4934665"/>
            <a:ext cx="2086896" cy="1549125"/>
          </a:xfrm>
          <a:prstGeom prst="rect">
            <a:avLst/>
          </a:prstGeom>
        </p:spPr>
      </p:pic>
    </p:spTree>
    <p:extLst>
      <p:ext uri="{BB962C8B-B14F-4D97-AF65-F5344CB8AC3E}">
        <p14:creationId xmlns:p14="http://schemas.microsoft.com/office/powerpoint/2010/main" val="40080085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close up of a logo&#10;&#10;Description automatically generated">
            <a:extLst>
              <a:ext uri="{FF2B5EF4-FFF2-40B4-BE49-F238E27FC236}">
                <a16:creationId xmlns:a16="http://schemas.microsoft.com/office/drawing/2014/main" id="{4E39E2FD-0BAF-490E-B16E-9B860606638B}"/>
              </a:ext>
            </a:extLst>
          </p:cNvPr>
          <p:cNvPicPr>
            <a:picLocks noChangeAspect="1"/>
          </p:cNvPicPr>
          <p:nvPr/>
        </p:nvPicPr>
        <p:blipFill>
          <a:blip r:embed="rId2">
            <a:alphaModFix amt="7000"/>
            <a:extLst>
              <a:ext uri="{28A0092B-C50C-407E-A947-70E740481C1C}">
                <a14:useLocalDpi xmlns:a14="http://schemas.microsoft.com/office/drawing/2010/main" val="0"/>
              </a:ext>
            </a:extLst>
          </a:blip>
          <a:stretch>
            <a:fillRect/>
          </a:stretch>
        </p:blipFill>
        <p:spPr>
          <a:xfrm>
            <a:off x="-113071" y="-153778"/>
            <a:ext cx="12192000" cy="6858000"/>
          </a:xfrm>
          <a:prstGeom prst="rect">
            <a:avLst/>
          </a:prstGeom>
        </p:spPr>
      </p:pic>
      <p:sp>
        <p:nvSpPr>
          <p:cNvPr id="2" name="Rectangle 1">
            <a:extLst>
              <a:ext uri="{FF2B5EF4-FFF2-40B4-BE49-F238E27FC236}">
                <a16:creationId xmlns:a16="http://schemas.microsoft.com/office/drawing/2014/main" id="{B095F85B-41FE-4F46-8748-7897D1F962D4}"/>
              </a:ext>
            </a:extLst>
          </p:cNvPr>
          <p:cNvSpPr/>
          <p:nvPr/>
        </p:nvSpPr>
        <p:spPr>
          <a:xfrm>
            <a:off x="3546194" y="252616"/>
            <a:ext cx="5378245" cy="923330"/>
          </a:xfrm>
          <a:prstGeom prst="rect">
            <a:avLst/>
          </a:prstGeom>
          <a:noFill/>
        </p:spPr>
        <p:txBody>
          <a:bodyPr wrap="square" lIns="91440" tIns="45720" rIns="91440" bIns="45720">
            <a:spAutoFit/>
          </a:bodyPr>
          <a:lstStyle/>
          <a:p>
            <a:pPr algn="ctr"/>
            <a:r>
              <a:rPr lang="en-US" sz="5400" dirty="0">
                <a:ln w="0"/>
                <a:effectLst>
                  <a:outerShdw blurRad="38100" dist="25400" dir="5400000" algn="ctr" rotWithShape="0">
                    <a:srgbClr val="6E747A">
                      <a:alpha val="43000"/>
                    </a:srgbClr>
                  </a:outerShdw>
                </a:effectLst>
              </a:rPr>
              <a:t>PSYCHOLOGY</a:t>
            </a:r>
            <a:endParaRPr lang="en-US" sz="5400" b="0" cap="none" spc="0" dirty="0">
              <a:ln w="0"/>
              <a:effectLst>
                <a:outerShdw blurRad="38100" dist="25400" dir="5400000" algn="ctr" rotWithShape="0">
                  <a:srgbClr val="6E747A">
                    <a:alpha val="43000"/>
                  </a:srgbClr>
                </a:outerShdw>
              </a:effectLst>
            </a:endParaRPr>
          </a:p>
        </p:txBody>
      </p:sp>
      <p:sp>
        <p:nvSpPr>
          <p:cNvPr id="3" name="Rectangle 2">
            <a:extLst>
              <a:ext uri="{FF2B5EF4-FFF2-40B4-BE49-F238E27FC236}">
                <a16:creationId xmlns:a16="http://schemas.microsoft.com/office/drawing/2014/main" id="{3A53DB50-05D1-4606-A575-7B1706958167}"/>
              </a:ext>
            </a:extLst>
          </p:cNvPr>
          <p:cNvSpPr/>
          <p:nvPr/>
        </p:nvSpPr>
        <p:spPr>
          <a:xfrm>
            <a:off x="334297" y="1118534"/>
            <a:ext cx="5378245" cy="1661993"/>
          </a:xfrm>
          <a:prstGeom prst="rect">
            <a:avLst/>
          </a:prstGeom>
        </p:spPr>
        <p:txBody>
          <a:bodyPr wrap="square">
            <a:spAutoFit/>
          </a:bodyPr>
          <a:lstStyle/>
          <a:p>
            <a:r>
              <a:rPr lang="en-GB" sz="1700" dirty="0">
                <a:latin typeface="Calibri" panose="020F0502020204030204" pitchFamily="34" charset="0"/>
                <a:ea typeface="Calibri" panose="020F0502020204030204" pitchFamily="34" charset="0"/>
                <a:cs typeface="Times New Roman" panose="02020603050405020304" pitchFamily="18" charset="0"/>
              </a:rPr>
              <a:t>Compared to the cis-gender youth, the gender minority youth have poorer health outcomes in Western societies as they feel they do not have a choice in expressing their gender identity as it does not comply with conforming to social norms. (Steinke, Root-Bowman, Estabrook, Levine &amp; Kantor, 2016) </a:t>
            </a:r>
            <a:endParaRPr lang="en-GB" sz="1700" dirty="0"/>
          </a:p>
        </p:txBody>
      </p:sp>
      <p:sp>
        <p:nvSpPr>
          <p:cNvPr id="4" name="Rectangle 3">
            <a:extLst>
              <a:ext uri="{FF2B5EF4-FFF2-40B4-BE49-F238E27FC236}">
                <a16:creationId xmlns:a16="http://schemas.microsoft.com/office/drawing/2014/main" id="{618172A7-BDF9-40E0-9A83-15D9626B54AB}"/>
              </a:ext>
            </a:extLst>
          </p:cNvPr>
          <p:cNvSpPr/>
          <p:nvPr/>
        </p:nvSpPr>
        <p:spPr>
          <a:xfrm>
            <a:off x="334297" y="3275222"/>
            <a:ext cx="6096000" cy="464871"/>
          </a:xfrm>
          <a:prstGeom prst="rect">
            <a:avLst/>
          </a:prstGeom>
        </p:spPr>
        <p:txBody>
          <a:bodyPr>
            <a:spAutoFit/>
          </a:bodyPr>
          <a:lstStyle/>
          <a:p>
            <a:pPr>
              <a:lnSpc>
                <a:spcPct val="150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
        <p:nvSpPr>
          <p:cNvPr id="5" name="Rectangle 4">
            <a:extLst>
              <a:ext uri="{FF2B5EF4-FFF2-40B4-BE49-F238E27FC236}">
                <a16:creationId xmlns:a16="http://schemas.microsoft.com/office/drawing/2014/main" id="{6C396494-2500-4B98-A8A0-6A163204D4D0}"/>
              </a:ext>
            </a:extLst>
          </p:cNvPr>
          <p:cNvSpPr/>
          <p:nvPr/>
        </p:nvSpPr>
        <p:spPr>
          <a:xfrm>
            <a:off x="334297" y="2917783"/>
            <a:ext cx="5535561" cy="1661993"/>
          </a:xfrm>
          <a:prstGeom prst="rect">
            <a:avLst/>
          </a:prstGeom>
        </p:spPr>
        <p:txBody>
          <a:bodyPr wrap="square">
            <a:spAutoFit/>
          </a:bodyPr>
          <a:lstStyle/>
          <a:p>
            <a:pPr algn="just"/>
            <a:r>
              <a:rPr lang="en-GB" sz="1700" dirty="0">
                <a:latin typeface="Calibri" panose="020F0502020204030204" pitchFamily="34" charset="0"/>
                <a:ea typeface="Calibri" panose="020F0502020204030204" pitchFamily="34" charset="0"/>
                <a:cs typeface="Times New Roman" panose="02020603050405020304" pitchFamily="18" charset="0"/>
              </a:rPr>
              <a:t>Through a qualitative interview, a 19-year-old transgender women expressed her feelings as…“It really hurts to go through this, all of this and not have anyone to talk to about it, not have anybody who understands, and not to see yourself, to be invisible and to be erased and to be silenced, and so on…” (Transgender women, 19) (Steinke et al, 2016). </a:t>
            </a:r>
            <a:endParaRPr lang="en-GB" sz="1700" dirty="0"/>
          </a:p>
        </p:txBody>
      </p:sp>
      <p:sp>
        <p:nvSpPr>
          <p:cNvPr id="6" name="Rectangle 5">
            <a:extLst>
              <a:ext uri="{FF2B5EF4-FFF2-40B4-BE49-F238E27FC236}">
                <a16:creationId xmlns:a16="http://schemas.microsoft.com/office/drawing/2014/main" id="{9ED1CE7D-96D7-4ED1-8D82-F7326A1601CF}"/>
              </a:ext>
            </a:extLst>
          </p:cNvPr>
          <p:cNvSpPr/>
          <p:nvPr/>
        </p:nvSpPr>
        <p:spPr>
          <a:xfrm>
            <a:off x="334296" y="4742608"/>
            <a:ext cx="5604387" cy="1661993"/>
          </a:xfrm>
          <a:prstGeom prst="rect">
            <a:avLst/>
          </a:prstGeom>
        </p:spPr>
        <p:txBody>
          <a:bodyPr wrap="square">
            <a:spAutoFit/>
          </a:bodyPr>
          <a:lstStyle/>
          <a:p>
            <a:pPr algn="just"/>
            <a:r>
              <a:rPr lang="en-GB" sz="1700" dirty="0">
                <a:latin typeface="Calibri" panose="020F0502020204030204" pitchFamily="34" charset="0"/>
                <a:ea typeface="Calibri" panose="020F0502020204030204" pitchFamily="34" charset="0"/>
                <a:cs typeface="Times New Roman" panose="02020603050405020304" pitchFamily="18" charset="0"/>
              </a:rPr>
              <a:t>However, it has been suggested that supporting Transgender and nonconforming gender is often challenging as assessment and treatments are complex and controversial, and practitioners only have minimal understandings of the science underlying the phenomenology (Edwards-Leeper &amp;Leibowitz, 2016). </a:t>
            </a:r>
            <a:endParaRPr lang="en-GB" sz="1700" dirty="0"/>
          </a:p>
        </p:txBody>
      </p:sp>
      <p:sp>
        <p:nvSpPr>
          <p:cNvPr id="7" name="Rectangle 6">
            <a:extLst>
              <a:ext uri="{FF2B5EF4-FFF2-40B4-BE49-F238E27FC236}">
                <a16:creationId xmlns:a16="http://schemas.microsoft.com/office/drawing/2014/main" id="{8E58AA19-AF5E-446B-B705-43F8AE553BCA}"/>
              </a:ext>
            </a:extLst>
          </p:cNvPr>
          <p:cNvSpPr/>
          <p:nvPr/>
        </p:nvSpPr>
        <p:spPr>
          <a:xfrm>
            <a:off x="5938683" y="1120677"/>
            <a:ext cx="5869858" cy="1154162"/>
          </a:xfrm>
          <a:prstGeom prst="rect">
            <a:avLst/>
          </a:prstGeom>
        </p:spPr>
        <p:txBody>
          <a:bodyPr wrap="square">
            <a:spAutoFit/>
          </a:bodyPr>
          <a:lstStyle/>
          <a:p>
            <a:r>
              <a:rPr lang="en-GB" sz="1700" dirty="0">
                <a:latin typeface="Calibri" panose="020F0502020204030204" pitchFamily="34" charset="0"/>
                <a:ea typeface="Calibri" panose="020F0502020204030204" pitchFamily="34" charset="0"/>
                <a:cs typeface="Times New Roman" panose="02020603050405020304" pitchFamily="18" charset="0"/>
              </a:rPr>
              <a:t>Over the past 5 years the NHS has seen a 240% increase in the referral of gender dysphoria with </a:t>
            </a:r>
            <a:r>
              <a:rPr lang="en-GB" sz="1700" dirty="0">
                <a:latin typeface="Calibri" panose="020F0502020204030204" pitchFamily="34" charset="0"/>
                <a:ea typeface="Calibri" panose="020F0502020204030204" pitchFamily="34" charset="0"/>
              </a:rPr>
              <a:t>roughly 7500 adults waiting for a first appointment (</a:t>
            </a:r>
            <a:r>
              <a:rPr lang="en-GB" dirty="0"/>
              <a:t>Torjesen,2018)</a:t>
            </a:r>
            <a:r>
              <a:rPr lang="en-GB" sz="1700" dirty="0">
                <a:latin typeface="Calibri" panose="020F0502020204030204" pitchFamily="34" charset="0"/>
                <a:ea typeface="Calibri" panose="020F0502020204030204" pitchFamily="34" charset="0"/>
              </a:rPr>
              <a:t>. </a:t>
            </a:r>
          </a:p>
          <a:p>
            <a:endParaRPr lang="en-GB" sz="1700" dirty="0"/>
          </a:p>
        </p:txBody>
      </p:sp>
      <p:sp>
        <p:nvSpPr>
          <p:cNvPr id="12" name="Rectangle 11">
            <a:extLst>
              <a:ext uri="{FF2B5EF4-FFF2-40B4-BE49-F238E27FC236}">
                <a16:creationId xmlns:a16="http://schemas.microsoft.com/office/drawing/2014/main" id="{19F68B7F-54C1-4931-AD10-14E1544F4312}"/>
              </a:ext>
            </a:extLst>
          </p:cNvPr>
          <p:cNvSpPr/>
          <p:nvPr/>
        </p:nvSpPr>
        <p:spPr>
          <a:xfrm>
            <a:off x="5982929" y="2949628"/>
            <a:ext cx="6096000" cy="1169551"/>
          </a:xfrm>
          <a:prstGeom prst="rect">
            <a:avLst/>
          </a:prstGeom>
        </p:spPr>
        <p:txBody>
          <a:bodyPr>
            <a:spAutoFit/>
          </a:bodyPr>
          <a:lstStyle/>
          <a:p>
            <a:r>
              <a:rPr lang="en-GB" sz="1700" dirty="0">
                <a:latin typeface="Calibri" panose="020F0502020204030204" pitchFamily="34" charset="0"/>
                <a:ea typeface="Calibri" panose="020F0502020204030204" pitchFamily="34" charset="0"/>
              </a:rPr>
              <a:t>There has been a controversy surrounding gender identity where transgender activist claim gender identity is innate and unchanging, while denying the objective of biology,</a:t>
            </a:r>
            <a:r>
              <a:rPr lang="en-GB" dirty="0"/>
              <a:t> suggesting that individuals have the right to be who they want to be (Anderson, 2018). </a:t>
            </a:r>
            <a:endParaRPr lang="en-GB" sz="1700" dirty="0"/>
          </a:p>
        </p:txBody>
      </p:sp>
      <p:sp>
        <p:nvSpPr>
          <p:cNvPr id="13" name="Rectangle 12">
            <a:extLst>
              <a:ext uri="{FF2B5EF4-FFF2-40B4-BE49-F238E27FC236}">
                <a16:creationId xmlns:a16="http://schemas.microsoft.com/office/drawing/2014/main" id="{953CBD66-B55C-4592-9FA9-7ACDE62FA494}"/>
              </a:ext>
            </a:extLst>
          </p:cNvPr>
          <p:cNvSpPr/>
          <p:nvPr/>
        </p:nvSpPr>
        <p:spPr>
          <a:xfrm>
            <a:off x="5982929" y="4793968"/>
            <a:ext cx="6096000" cy="1415772"/>
          </a:xfrm>
          <a:prstGeom prst="rect">
            <a:avLst/>
          </a:prstGeom>
        </p:spPr>
        <p:txBody>
          <a:bodyPr>
            <a:spAutoFit/>
          </a:bodyPr>
          <a:lstStyle/>
          <a:p>
            <a:pPr>
              <a:spcAft>
                <a:spcPts val="800"/>
              </a:spcAft>
            </a:pPr>
            <a:r>
              <a:rPr lang="en-GB" sz="1700" dirty="0">
                <a:latin typeface="Calibri" panose="020F0502020204030204" pitchFamily="34" charset="0"/>
                <a:ea typeface="Calibri" panose="020F0502020204030204" pitchFamily="34" charset="0"/>
                <a:cs typeface="Calibri" panose="020F0502020204030204" pitchFamily="34" charset="0"/>
              </a:rPr>
              <a:t> Why accept gender identity as a reality? what about people who are able-bodied and identify as disabled or people who identify as animals, trans-racial or trans species? If a person’s sex is inner ‘gender identity’, why is age, species and race not determined by inner self identity? (Anderson, 2018)</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051337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5CB4D19-1DCD-4341-AA7A-F0F2C5D8BCF2}"/>
              </a:ext>
            </a:extLst>
          </p:cNvPr>
          <p:cNvPicPr>
            <a:picLocks noChangeAspect="1"/>
          </p:cNvPicPr>
          <p:nvPr/>
        </p:nvPicPr>
        <p:blipFill>
          <a:blip r:embed="rId2">
            <a:alphaModFix amt="13000"/>
            <a:extLst>
              <a:ext uri="{28A0092B-C50C-407E-A947-70E740481C1C}">
                <a14:useLocalDpi xmlns:a14="http://schemas.microsoft.com/office/drawing/2010/main" val="0"/>
              </a:ext>
            </a:extLst>
          </a:blip>
          <a:stretch>
            <a:fillRect/>
          </a:stretch>
        </p:blipFill>
        <p:spPr>
          <a:xfrm>
            <a:off x="0" y="-451"/>
            <a:ext cx="12192000" cy="6858000"/>
          </a:xfrm>
          <a:prstGeom prst="rect">
            <a:avLst/>
          </a:prstGeom>
        </p:spPr>
      </p:pic>
      <p:sp>
        <p:nvSpPr>
          <p:cNvPr id="8" name="TextBox 7">
            <a:extLst>
              <a:ext uri="{FF2B5EF4-FFF2-40B4-BE49-F238E27FC236}">
                <a16:creationId xmlns:a16="http://schemas.microsoft.com/office/drawing/2014/main" id="{DED80276-80AB-4348-8B72-F8133660A230}"/>
              </a:ext>
            </a:extLst>
          </p:cNvPr>
          <p:cNvSpPr txBox="1"/>
          <p:nvPr/>
        </p:nvSpPr>
        <p:spPr>
          <a:xfrm>
            <a:off x="187090" y="1058988"/>
            <a:ext cx="5908910" cy="2431435"/>
          </a:xfrm>
          <a:prstGeom prst="rect">
            <a:avLst/>
          </a:prstGeom>
          <a:noFill/>
        </p:spPr>
        <p:txBody>
          <a:bodyPr wrap="square" rtlCol="0">
            <a:spAutoFit/>
          </a:bodyPr>
          <a:lstStyle/>
          <a:p>
            <a:endParaRPr lang="en-GB" sz="2000" dirty="0"/>
          </a:p>
          <a:p>
            <a:pPr algn="just"/>
            <a:endParaRPr lang="en-GB" sz="2400" dirty="0"/>
          </a:p>
          <a:p>
            <a:pPr algn="just"/>
            <a:endParaRPr lang="en-GB" dirty="0"/>
          </a:p>
          <a:p>
            <a:pPr algn="just"/>
            <a:endParaRPr lang="en-GB" dirty="0"/>
          </a:p>
          <a:p>
            <a:pPr algn="just"/>
            <a:endParaRPr lang="en-GB" dirty="0"/>
          </a:p>
          <a:p>
            <a:pPr algn="just"/>
            <a:endParaRPr lang="en-GB" dirty="0"/>
          </a:p>
          <a:p>
            <a:pPr algn="just"/>
            <a:endParaRPr lang="en-GB" dirty="0"/>
          </a:p>
          <a:p>
            <a:pPr algn="just"/>
            <a:endParaRPr lang="en-GB" dirty="0"/>
          </a:p>
        </p:txBody>
      </p:sp>
      <p:sp>
        <p:nvSpPr>
          <p:cNvPr id="2" name="Rectangle 1">
            <a:extLst>
              <a:ext uri="{FF2B5EF4-FFF2-40B4-BE49-F238E27FC236}">
                <a16:creationId xmlns:a16="http://schemas.microsoft.com/office/drawing/2014/main" id="{2E29303D-F8B1-43B7-B99A-82C14E3E0A78}"/>
              </a:ext>
            </a:extLst>
          </p:cNvPr>
          <p:cNvSpPr/>
          <p:nvPr/>
        </p:nvSpPr>
        <p:spPr>
          <a:xfrm>
            <a:off x="1329446" y="231837"/>
            <a:ext cx="10177086" cy="707886"/>
          </a:xfrm>
          <a:prstGeom prst="rect">
            <a:avLst/>
          </a:prstGeom>
          <a:noFill/>
        </p:spPr>
        <p:txBody>
          <a:bodyPr wrap="square" lIns="91440" tIns="45720" rIns="91440" bIns="45720">
            <a:spAutoFit/>
          </a:bodyPr>
          <a:lstStyle/>
          <a:p>
            <a:pPr algn="ctr"/>
            <a:r>
              <a:rPr lang="en-US" sz="4000" b="0" cap="none" spc="0" dirty="0">
                <a:ln w="0"/>
                <a:solidFill>
                  <a:schemeClr val="accent1"/>
                </a:solidFill>
                <a:effectLst>
                  <a:outerShdw blurRad="38100" dist="25400" dir="5400000" algn="ctr" rotWithShape="0">
                    <a:srgbClr val="6E747A">
                      <a:alpha val="43000"/>
                    </a:srgbClr>
                  </a:outerShdw>
                </a:effectLst>
              </a:rPr>
              <a:t> </a:t>
            </a:r>
          </a:p>
        </p:txBody>
      </p:sp>
      <p:sp>
        <p:nvSpPr>
          <p:cNvPr id="3" name="Rectangle 2">
            <a:extLst>
              <a:ext uri="{FF2B5EF4-FFF2-40B4-BE49-F238E27FC236}">
                <a16:creationId xmlns:a16="http://schemas.microsoft.com/office/drawing/2014/main" id="{02095201-2833-45C1-9272-ACDDB3F25277}"/>
              </a:ext>
            </a:extLst>
          </p:cNvPr>
          <p:cNvSpPr/>
          <p:nvPr/>
        </p:nvSpPr>
        <p:spPr>
          <a:xfrm>
            <a:off x="2507783" y="37448"/>
            <a:ext cx="6096000" cy="923330"/>
          </a:xfrm>
          <a:prstGeom prst="rect">
            <a:avLst/>
          </a:prstGeom>
          <a:noFill/>
        </p:spPr>
        <p:txBody>
          <a:bodyPr wrap="square" lIns="91440" tIns="45720" rIns="91440" bIns="45720">
            <a:spAutoFit/>
          </a:bodyPr>
          <a:lstStyle/>
          <a:p>
            <a:pPr lvl="1" algn="ctr"/>
            <a:r>
              <a:rPr lang="en-US" sz="5400" dirty="0">
                <a:ln w="0"/>
                <a:effectLst>
                  <a:outerShdw blurRad="38100" dist="25400" dir="5400000" algn="ctr" rotWithShape="0">
                    <a:srgbClr val="6E747A">
                      <a:alpha val="43000"/>
                    </a:srgbClr>
                  </a:outerShdw>
                </a:effectLst>
              </a:rPr>
              <a:t>Expression/society</a:t>
            </a:r>
            <a:endParaRPr lang="en-US" sz="5400" b="0" cap="none" spc="0" dirty="0">
              <a:ln w="0"/>
              <a:effectLst>
                <a:outerShdw blurRad="38100" dist="25400" dir="5400000" algn="ctr" rotWithShape="0">
                  <a:srgbClr val="6E747A">
                    <a:alpha val="43000"/>
                  </a:srgbClr>
                </a:outerShdw>
              </a:effectLst>
            </a:endParaRPr>
          </a:p>
        </p:txBody>
      </p:sp>
      <p:sp>
        <p:nvSpPr>
          <p:cNvPr id="6" name="Rectangle 5">
            <a:extLst>
              <a:ext uri="{FF2B5EF4-FFF2-40B4-BE49-F238E27FC236}">
                <a16:creationId xmlns:a16="http://schemas.microsoft.com/office/drawing/2014/main" id="{72D08FD5-8780-46F5-B954-6370198B7A3F}"/>
              </a:ext>
            </a:extLst>
          </p:cNvPr>
          <p:cNvSpPr/>
          <p:nvPr/>
        </p:nvSpPr>
        <p:spPr>
          <a:xfrm>
            <a:off x="187091" y="1047445"/>
            <a:ext cx="5230484" cy="3493264"/>
          </a:xfrm>
          <a:prstGeom prst="rect">
            <a:avLst/>
          </a:prstGeom>
        </p:spPr>
        <p:txBody>
          <a:bodyPr wrap="square">
            <a:spAutoFit/>
          </a:bodyPr>
          <a:lstStyle/>
          <a:p>
            <a:pPr algn="just"/>
            <a:r>
              <a:rPr lang="en-GB" sz="1700" dirty="0">
                <a:latin typeface="Calibri" panose="020F0502020204030204" pitchFamily="34" charset="0"/>
                <a:ea typeface="Calibri" panose="020F0502020204030204" pitchFamily="34" charset="0"/>
              </a:rPr>
              <a:t>From a young age children start shaping and developing their identities through gender socialization. Parents provide toys to their children that deliver some of the earliest gender-based messages as children are usually encouraged to play with toys associated with their gender such as dolls and trucks (Boel &amp; Woods, 2018). </a:t>
            </a:r>
          </a:p>
          <a:p>
            <a:pPr algn="just"/>
            <a:endParaRPr lang="en-GB" sz="1700" dirty="0">
              <a:latin typeface="Calibri" panose="020F0502020204030204" pitchFamily="34" charset="0"/>
            </a:endParaRPr>
          </a:p>
          <a:p>
            <a:pPr algn="just"/>
            <a:r>
              <a:rPr lang="en-GB" sz="1700" dirty="0"/>
              <a:t>As can be seen gender conformity starts very young through gender socialization. Science has classified people into two categories which are male and female, however if a person does not fit into either category, they could face numerous difficulties in society (Callahan, 2009). </a:t>
            </a:r>
          </a:p>
        </p:txBody>
      </p:sp>
      <p:sp>
        <p:nvSpPr>
          <p:cNvPr id="7" name="Rectangle 6">
            <a:extLst>
              <a:ext uri="{FF2B5EF4-FFF2-40B4-BE49-F238E27FC236}">
                <a16:creationId xmlns:a16="http://schemas.microsoft.com/office/drawing/2014/main" id="{BA0F356C-BDE4-45BC-99D6-3C53C3256BEE}"/>
              </a:ext>
            </a:extLst>
          </p:cNvPr>
          <p:cNvSpPr/>
          <p:nvPr/>
        </p:nvSpPr>
        <p:spPr>
          <a:xfrm>
            <a:off x="5742316" y="1092209"/>
            <a:ext cx="5338639" cy="1661993"/>
          </a:xfrm>
          <a:prstGeom prst="rect">
            <a:avLst/>
          </a:prstGeom>
        </p:spPr>
        <p:txBody>
          <a:bodyPr wrap="square">
            <a:spAutoFit/>
          </a:bodyPr>
          <a:lstStyle/>
          <a:p>
            <a:r>
              <a:rPr lang="en-GB" sz="1700" dirty="0">
                <a:latin typeface="Calibri" panose="020F0502020204030204" pitchFamily="34" charset="0"/>
                <a:ea typeface="Calibri" panose="020F0502020204030204" pitchFamily="34" charset="0"/>
              </a:rPr>
              <a:t>Transgenders and gender non-conforming human rights are increasing in western societies, for example in March 2016, North Carolina passed a legislation permitting students to use gender specific toilets that align with their ‘gender identity’ not the gender that was assigned to them by their birth sex (Powell, Shapiro, &amp; Stein, 2016). </a:t>
            </a:r>
            <a:endParaRPr lang="en-GB" sz="1700" dirty="0"/>
          </a:p>
        </p:txBody>
      </p:sp>
      <p:sp>
        <p:nvSpPr>
          <p:cNvPr id="9" name="Rectangle 8">
            <a:extLst>
              <a:ext uri="{FF2B5EF4-FFF2-40B4-BE49-F238E27FC236}">
                <a16:creationId xmlns:a16="http://schemas.microsoft.com/office/drawing/2014/main" id="{8A133FE4-C0A8-4C6E-84A3-FE66E65B2EF1}"/>
              </a:ext>
            </a:extLst>
          </p:cNvPr>
          <p:cNvSpPr/>
          <p:nvPr/>
        </p:nvSpPr>
        <p:spPr>
          <a:xfrm>
            <a:off x="5742316" y="2878575"/>
            <a:ext cx="6096000" cy="1661993"/>
          </a:xfrm>
          <a:prstGeom prst="rect">
            <a:avLst/>
          </a:prstGeom>
        </p:spPr>
        <p:txBody>
          <a:bodyPr>
            <a:spAutoFit/>
          </a:bodyPr>
          <a:lstStyle/>
          <a:p>
            <a:pPr>
              <a:spcAft>
                <a:spcPts val="800"/>
              </a:spcAft>
            </a:pPr>
            <a:r>
              <a:rPr lang="en-GB" sz="1700" dirty="0">
                <a:latin typeface="Calibri" panose="020F0502020204030204" pitchFamily="34" charset="0"/>
                <a:ea typeface="Calibri" panose="020F0502020204030204" pitchFamily="34" charset="0"/>
                <a:cs typeface="Calibri" panose="020F0502020204030204" pitchFamily="34" charset="0"/>
              </a:rPr>
              <a:t>It’s important to consider that every individual has the right to flourish in their communities, no matter if they identify as cis gender, transgender or gender non-conforming, every person has the freedom to learn, love and connect with others in the workplace, home and in any public setting while having the sense of survival and security (Torjesen,2018).</a:t>
            </a:r>
            <a:endParaRPr lang="en-GB" sz="17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Rectangle 10">
            <a:extLst>
              <a:ext uri="{FF2B5EF4-FFF2-40B4-BE49-F238E27FC236}">
                <a16:creationId xmlns:a16="http://schemas.microsoft.com/office/drawing/2014/main" id="{13E300B5-C1B7-4C3D-9FBD-388B35E30027}"/>
              </a:ext>
            </a:extLst>
          </p:cNvPr>
          <p:cNvSpPr/>
          <p:nvPr/>
        </p:nvSpPr>
        <p:spPr>
          <a:xfrm>
            <a:off x="187090" y="4808461"/>
            <a:ext cx="5368693" cy="1923604"/>
          </a:xfrm>
          <a:prstGeom prst="rect">
            <a:avLst/>
          </a:prstGeom>
        </p:spPr>
        <p:txBody>
          <a:bodyPr wrap="square">
            <a:spAutoFit/>
          </a:bodyPr>
          <a:lstStyle/>
          <a:p>
            <a:pPr>
              <a:spcAft>
                <a:spcPts val="800"/>
              </a:spcAft>
            </a:pPr>
            <a:r>
              <a:rPr lang="en-GB" sz="1700" dirty="0">
                <a:solidFill>
                  <a:srgbClr val="000000"/>
                </a:solidFill>
                <a:latin typeface="Calibri" panose="020F0502020204030204" pitchFamily="34" charset="0"/>
                <a:ea typeface="Calibri" panose="020F0502020204030204" pitchFamily="34" charset="0"/>
                <a:cs typeface="Calibri" panose="020F0502020204030204" pitchFamily="34" charset="0"/>
              </a:rPr>
              <a:t> Individuals are forced to deal with many issues that make society such as the cost of health care, policies having the right to refuse changes on birth certificates, drivers licenses, several schools and occupations have a specific gendered dress code, having the right to marry, the right to adopt children, and deal with rejection from family and friends (</a:t>
            </a:r>
            <a:r>
              <a:rPr lang="en-GB" sz="1700" dirty="0" err="1">
                <a:solidFill>
                  <a:srgbClr val="222222"/>
                </a:solidFill>
                <a:latin typeface="Calibri" panose="020F0502020204030204" pitchFamily="34" charset="0"/>
                <a:ea typeface="Calibri" panose="020F0502020204030204" pitchFamily="34" charset="0"/>
                <a:cs typeface="Calibri" panose="020F0502020204030204" pitchFamily="34" charset="0"/>
              </a:rPr>
              <a:t>Dietert</a:t>
            </a:r>
            <a:r>
              <a:rPr lang="en-GB" sz="1700" dirty="0">
                <a:solidFill>
                  <a:srgbClr val="222222"/>
                </a:solidFill>
                <a:latin typeface="Calibri" panose="020F0502020204030204" pitchFamily="34" charset="0"/>
                <a:ea typeface="Calibri" panose="020F0502020204030204" pitchFamily="34" charset="0"/>
                <a:cs typeface="Calibri" panose="020F0502020204030204" pitchFamily="34" charset="0"/>
              </a:rPr>
              <a:t> &amp; </a:t>
            </a:r>
            <a:r>
              <a:rPr lang="en-GB" sz="1700" dirty="0" err="1">
                <a:solidFill>
                  <a:srgbClr val="222222"/>
                </a:solidFill>
                <a:latin typeface="Calibri" panose="020F0502020204030204" pitchFamily="34" charset="0"/>
                <a:ea typeface="Calibri" panose="020F0502020204030204" pitchFamily="34" charset="0"/>
                <a:cs typeface="Calibri" panose="020F0502020204030204" pitchFamily="34" charset="0"/>
              </a:rPr>
              <a:t>Dentice</a:t>
            </a:r>
            <a:r>
              <a:rPr lang="en-GB" sz="1700" dirty="0">
                <a:solidFill>
                  <a:srgbClr val="222222"/>
                </a:solidFill>
                <a:latin typeface="Calibri" panose="020F0502020204030204" pitchFamily="34" charset="0"/>
                <a:ea typeface="Calibri" panose="020F0502020204030204" pitchFamily="34" charset="0"/>
                <a:cs typeface="Calibri" panose="020F0502020204030204" pitchFamily="34" charset="0"/>
              </a:rPr>
              <a:t>, 2009).</a:t>
            </a:r>
            <a:endParaRPr lang="en-GB" sz="17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3" name="Picture 12">
            <a:extLst>
              <a:ext uri="{FF2B5EF4-FFF2-40B4-BE49-F238E27FC236}">
                <a16:creationId xmlns:a16="http://schemas.microsoft.com/office/drawing/2014/main" id="{890EC3E0-995C-4A13-9EFB-D0AEF899BC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61543" y="4595836"/>
            <a:ext cx="2862547" cy="2057889"/>
          </a:xfrm>
          <a:prstGeom prst="rect">
            <a:avLst/>
          </a:prstGeom>
        </p:spPr>
      </p:pic>
    </p:spTree>
    <p:extLst>
      <p:ext uri="{BB962C8B-B14F-4D97-AF65-F5344CB8AC3E}">
        <p14:creationId xmlns:p14="http://schemas.microsoft.com/office/powerpoint/2010/main" val="2165739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4C1575C-4F17-4644-AEEC-52F18D54CC46}"/>
              </a:ext>
            </a:extLst>
          </p:cNvPr>
          <p:cNvPicPr>
            <a:picLocks noChangeAspect="1"/>
          </p:cNvPicPr>
          <p:nvPr/>
        </p:nvPicPr>
        <p:blipFill>
          <a:blip r:embed="rId2">
            <a:alphaModFix amt="19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E118E3DE-1C32-45C4-81BA-E2215E7D40BE}"/>
              </a:ext>
            </a:extLst>
          </p:cNvPr>
          <p:cNvSpPr/>
          <p:nvPr/>
        </p:nvSpPr>
        <p:spPr>
          <a:xfrm>
            <a:off x="4575020" y="184293"/>
            <a:ext cx="2786319" cy="923330"/>
          </a:xfrm>
          <a:prstGeom prst="rect">
            <a:avLst/>
          </a:prstGeom>
          <a:noFill/>
        </p:spPr>
        <p:txBody>
          <a:bodyPr wrap="square" lIns="91440" tIns="45720" rIns="91440" bIns="45720">
            <a:spAutoFit/>
          </a:bodyPr>
          <a:lstStyle/>
          <a:p>
            <a:pPr algn="ctr"/>
            <a:r>
              <a:rPr lang="en-US" sz="5400" b="0" cap="none" spc="0" dirty="0">
                <a:ln w="0"/>
                <a:effectLst>
                  <a:outerShdw blurRad="38100" dist="25400" dir="5400000" algn="ctr" rotWithShape="0">
                    <a:srgbClr val="6E747A">
                      <a:alpha val="43000"/>
                    </a:srgbClr>
                  </a:outerShdw>
                </a:effectLst>
              </a:rPr>
              <a:t>Biology</a:t>
            </a:r>
          </a:p>
        </p:txBody>
      </p:sp>
      <p:sp>
        <p:nvSpPr>
          <p:cNvPr id="6" name="Rectangle 5">
            <a:extLst>
              <a:ext uri="{FF2B5EF4-FFF2-40B4-BE49-F238E27FC236}">
                <a16:creationId xmlns:a16="http://schemas.microsoft.com/office/drawing/2014/main" id="{3FC5E3A2-98FF-45FD-9CCB-7D6F2795958B}"/>
              </a:ext>
            </a:extLst>
          </p:cNvPr>
          <p:cNvSpPr/>
          <p:nvPr/>
        </p:nvSpPr>
        <p:spPr>
          <a:xfrm>
            <a:off x="648930" y="1107623"/>
            <a:ext cx="4778477" cy="6109365"/>
          </a:xfrm>
          <a:prstGeom prst="rect">
            <a:avLst/>
          </a:prstGeom>
        </p:spPr>
        <p:txBody>
          <a:bodyPr wrap="square">
            <a:spAutoFit/>
          </a:bodyPr>
          <a:lstStyle/>
          <a:p>
            <a:r>
              <a:rPr lang="en-GB" sz="1700" dirty="0">
                <a:solidFill>
                  <a:srgbClr val="222222"/>
                </a:solidFill>
                <a:ea typeface="Calibri" panose="020F0502020204030204" pitchFamily="34" charset="0"/>
              </a:rPr>
              <a:t>Schools have taught students from a young age that chromosomes XX and YX determine a baby’s sex, XX is the biological sex for a girl and XY is the biological sex for a boy (Nationaldemographic.com,2019).</a:t>
            </a:r>
            <a:endParaRPr lang="en-GB" sz="1700" dirty="0"/>
          </a:p>
          <a:p>
            <a:endParaRPr lang="en-GB" sz="1700" dirty="0"/>
          </a:p>
          <a:p>
            <a:r>
              <a:rPr lang="en-GB" sz="1700" dirty="0"/>
              <a:t>Researchers suggest people who identify as transgender may have a certain type of brain that does not align with their gender assigned at birth, however it may align with the gender they identify as, it has been suggested that the size of the hypothalamus and the </a:t>
            </a:r>
            <a:r>
              <a:rPr lang="en-GB" sz="1700" dirty="0" err="1"/>
              <a:t>gray</a:t>
            </a:r>
            <a:r>
              <a:rPr lang="en-GB" sz="1700" dirty="0"/>
              <a:t> matter is different in different genders (</a:t>
            </a:r>
            <a:r>
              <a:rPr lang="en-GB" sz="1700" dirty="0" err="1"/>
              <a:t>Manning,Fink</a:t>
            </a:r>
            <a:r>
              <a:rPr lang="en-GB" sz="1700" dirty="0"/>
              <a:t>,&amp; </a:t>
            </a:r>
            <a:r>
              <a:rPr lang="en-GB" sz="1700" dirty="0" err="1"/>
              <a:t>Trivers</a:t>
            </a:r>
            <a:r>
              <a:rPr lang="en-GB" sz="1700" dirty="0"/>
              <a:t>, 2018.,Svedholm-Häkkinen, </a:t>
            </a:r>
            <a:r>
              <a:rPr lang="en-GB" sz="1700" dirty="0" err="1"/>
              <a:t>Ojala</a:t>
            </a:r>
            <a:r>
              <a:rPr lang="en-GB" sz="1700" dirty="0"/>
              <a:t>, &amp; Lindeman, 2018). </a:t>
            </a:r>
          </a:p>
          <a:p>
            <a:endParaRPr lang="en-GB" sz="1700" dirty="0"/>
          </a:p>
          <a:p>
            <a:r>
              <a:rPr lang="en-GB" sz="1700" dirty="0" err="1"/>
              <a:t>Dr.</a:t>
            </a:r>
            <a:r>
              <a:rPr lang="en-GB" sz="1700" dirty="0"/>
              <a:t> Paul McHugh, the university Distinguished Service Professor of Psychiatry school of medicine suggests that transgendered men do not become women, they become feminized men, while transgender women do not become men they become masculine females (Anderson, 2018).</a:t>
            </a:r>
          </a:p>
          <a:p>
            <a:endParaRPr lang="en-GB" sz="1700" dirty="0"/>
          </a:p>
          <a:p>
            <a:endParaRPr lang="en-GB" sz="1700" dirty="0"/>
          </a:p>
        </p:txBody>
      </p:sp>
      <p:sp>
        <p:nvSpPr>
          <p:cNvPr id="10" name="TextBox 9">
            <a:extLst>
              <a:ext uri="{FF2B5EF4-FFF2-40B4-BE49-F238E27FC236}">
                <a16:creationId xmlns:a16="http://schemas.microsoft.com/office/drawing/2014/main" id="{0DDB5724-90BB-4029-9732-DCF10370449E}"/>
              </a:ext>
            </a:extLst>
          </p:cNvPr>
          <p:cNvSpPr txBox="1"/>
          <p:nvPr/>
        </p:nvSpPr>
        <p:spPr>
          <a:xfrm>
            <a:off x="5761704" y="1111513"/>
            <a:ext cx="5928848" cy="2708434"/>
          </a:xfrm>
          <a:prstGeom prst="rect">
            <a:avLst/>
          </a:prstGeom>
          <a:noFill/>
        </p:spPr>
        <p:txBody>
          <a:bodyPr wrap="square" rtlCol="0">
            <a:spAutoFit/>
          </a:bodyPr>
          <a:lstStyle/>
          <a:p>
            <a:r>
              <a:rPr lang="en-GB" sz="1700" dirty="0"/>
              <a:t>The term biological sex is no longer accepted as part of society as it is suggested to be harmful towards trans people, the term that is now considered appropriate is assigned at birth, as it provides a better and more accurate description of gender (Anderson, 2018). A real world example; Laverne Cox was the ‘first out trans person’ to be featured on the front cover of a magazine, however the magazine was criticized for using a simplistic and out of date understanding of biology and failure to acknowledged that biological sex is something that is assigned at birth, not something individuals are born with (Anderson,2018).</a:t>
            </a:r>
          </a:p>
        </p:txBody>
      </p:sp>
      <p:pic>
        <p:nvPicPr>
          <p:cNvPr id="12" name="Picture 11" descr="A drawing of a cartoon character&#10;&#10;Description automatically generated">
            <a:extLst>
              <a:ext uri="{FF2B5EF4-FFF2-40B4-BE49-F238E27FC236}">
                <a16:creationId xmlns:a16="http://schemas.microsoft.com/office/drawing/2014/main" id="{0D9ED53A-DAAC-4CC8-8975-5FCB1D690F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49960" y="4108810"/>
            <a:ext cx="4016491" cy="2345915"/>
          </a:xfrm>
          <a:prstGeom prst="rect">
            <a:avLst/>
          </a:prstGeom>
          <a:ln>
            <a:solidFill>
              <a:schemeClr val="tx1"/>
            </a:solidFill>
          </a:ln>
        </p:spPr>
      </p:pic>
    </p:spTree>
    <p:extLst>
      <p:ext uri="{BB962C8B-B14F-4D97-AF65-F5344CB8AC3E}">
        <p14:creationId xmlns:p14="http://schemas.microsoft.com/office/powerpoint/2010/main" val="970491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E427E2B-0A03-4753-8B31-DA4056F23B4A}"/>
              </a:ext>
            </a:extLst>
          </p:cNvPr>
          <p:cNvSpPr txBox="1"/>
          <p:nvPr/>
        </p:nvSpPr>
        <p:spPr>
          <a:xfrm>
            <a:off x="533399" y="1509251"/>
            <a:ext cx="11125201" cy="3539430"/>
          </a:xfrm>
          <a:prstGeom prst="rect">
            <a:avLst/>
          </a:prstGeom>
          <a:noFill/>
        </p:spPr>
        <p:txBody>
          <a:bodyPr wrap="square" rtlCol="0">
            <a:spAutoFit/>
          </a:bodyPr>
          <a:lstStyle/>
          <a:p>
            <a:r>
              <a:rPr lang="en-GB" sz="3200" dirty="0"/>
              <a:t>To conclude whether gender is a choice, literature has suggested that individuals do have the right to express their gender identity, however there are limitations to those choices for example health care and the lack of resources available,  discrimination for not confiding to social gender norms and being targets for victimization for example being harassed, physically assaulted and verbally abused. </a:t>
            </a:r>
          </a:p>
        </p:txBody>
      </p:sp>
    </p:spTree>
    <p:extLst>
      <p:ext uri="{BB962C8B-B14F-4D97-AF65-F5344CB8AC3E}">
        <p14:creationId xmlns:p14="http://schemas.microsoft.com/office/powerpoint/2010/main" val="7265812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229CC36-CECF-48A2-B56C-E764FF7328A4}"/>
              </a:ext>
            </a:extLst>
          </p:cNvPr>
          <p:cNvSpPr/>
          <p:nvPr/>
        </p:nvSpPr>
        <p:spPr>
          <a:xfrm>
            <a:off x="250723" y="522353"/>
            <a:ext cx="11449664" cy="6560514"/>
          </a:xfrm>
          <a:prstGeom prst="rect">
            <a:avLst/>
          </a:prstGeom>
        </p:spPr>
        <p:txBody>
          <a:bodyPr wrap="square">
            <a:spAutoFit/>
          </a:bodyPr>
          <a:lstStyle/>
          <a:p>
            <a:r>
              <a:rPr lang="en-GB" sz="1400" dirty="0"/>
              <a:t>Anderson, R. T. (2018). Understanding and Responding to Our Transgender Moment.</a:t>
            </a:r>
          </a:p>
          <a:p>
            <a:endParaRPr lang="en-GB" sz="1400" dirty="0"/>
          </a:p>
          <a:p>
            <a:r>
              <a:rPr lang="en-GB" sz="1400" dirty="0"/>
              <a:t>Blunden, P. and Dale, J., 2009. GENDER DYSPHORIA: TIME FOR POSITIVE THINKING. </a:t>
            </a:r>
            <a:r>
              <a:rPr lang="en-GB" sz="1400" i="1" dirty="0"/>
              <a:t>Mental Health Practice (through 2013), </a:t>
            </a:r>
            <a:r>
              <a:rPr lang="en-GB" sz="1400" b="1" dirty="0"/>
              <a:t>12</a:t>
            </a:r>
            <a:r>
              <a:rPr lang="en-GB" sz="1400" dirty="0"/>
              <a:t>(7), pp. 16-19.</a:t>
            </a:r>
          </a:p>
          <a:p>
            <a:endParaRPr lang="en-GB" sz="1400" dirty="0"/>
          </a:p>
          <a:p>
            <a:r>
              <a:rPr lang="en-GB" sz="1400" dirty="0" err="1"/>
              <a:t>Boe</a:t>
            </a:r>
            <a:r>
              <a:rPr lang="en-GB" sz="1400" dirty="0"/>
              <a:t>, J. L., &amp; Woods, R. J. (2018). Parents’ influence on infants’ gender-typed toy preferences. </a:t>
            </a:r>
            <a:r>
              <a:rPr lang="en-GB" sz="1400" i="1" dirty="0"/>
              <a:t>Sex Roles</a:t>
            </a:r>
            <a:r>
              <a:rPr lang="en-GB" sz="1400" dirty="0"/>
              <a:t>, </a:t>
            </a:r>
            <a:r>
              <a:rPr lang="en-GB" sz="1400" i="1" dirty="0"/>
              <a:t>79</a:t>
            </a:r>
            <a:r>
              <a:rPr lang="en-GB" sz="1400" dirty="0"/>
              <a:t>(5-6), 358-373.</a:t>
            </a:r>
          </a:p>
          <a:p>
            <a:endParaRPr lang="en-GB" sz="1400" dirty="0"/>
          </a:p>
          <a:p>
            <a:r>
              <a:rPr lang="en-GB" sz="1400" dirty="0"/>
              <a:t>Callahan R., 2009. Bending Gender, Ending Gender: Theoretical Foundations for Social Work Practice with the Transgender Community. 	</a:t>
            </a:r>
            <a:r>
              <a:rPr lang="en-GB" sz="1400" i="1" dirty="0"/>
              <a:t>Social work, </a:t>
            </a:r>
            <a:r>
              <a:rPr lang="en-GB" sz="1400" dirty="0"/>
              <a:t>54(1), pp. 88-90.</a:t>
            </a:r>
          </a:p>
          <a:p>
            <a:endParaRPr lang="en-GB" sz="1400" dirty="0"/>
          </a:p>
          <a:p>
            <a:r>
              <a:rPr lang="en-GB" sz="1400" dirty="0" err="1"/>
              <a:t>Dietert</a:t>
            </a:r>
            <a:r>
              <a:rPr lang="en-GB" sz="1400" dirty="0"/>
              <a:t>, M., &amp; </a:t>
            </a:r>
            <a:r>
              <a:rPr lang="en-GB" sz="1400" dirty="0" err="1"/>
              <a:t>Dentice</a:t>
            </a:r>
            <a:r>
              <a:rPr lang="en-GB" sz="1400" dirty="0"/>
              <a:t>, D. (2009). Gender identity issues and workplace discrimination: The transgender experience. </a:t>
            </a:r>
            <a:r>
              <a:rPr lang="en-GB" sz="1400" i="1" dirty="0"/>
              <a:t>Journal of 	Workplace Rights</a:t>
            </a:r>
            <a:r>
              <a:rPr lang="en-GB" sz="1400" dirty="0"/>
              <a:t>, </a:t>
            </a:r>
            <a:r>
              <a:rPr lang="en-GB" sz="1400" i="1" dirty="0"/>
              <a:t>14</a:t>
            </a:r>
            <a:r>
              <a:rPr lang="en-GB" sz="1400" dirty="0"/>
              <a:t>(1).</a:t>
            </a:r>
          </a:p>
          <a:p>
            <a:endParaRPr lang="en-GB" sz="1400" dirty="0"/>
          </a:p>
          <a:p>
            <a:r>
              <a:rPr lang="en-GB" sz="1400" dirty="0"/>
              <a:t>Fulcher, M., &amp; Hayes, A. R. (2018). Building a pink dinosaur: The effects of gendered construction 	toys on girls’ and boys’ play. </a:t>
            </a:r>
            <a:r>
              <a:rPr lang="en-GB" sz="1400" i="1" dirty="0"/>
              <a:t>Sex 	Roles</a:t>
            </a:r>
            <a:r>
              <a:rPr lang="en-GB" sz="1400" dirty="0"/>
              <a:t>, </a:t>
            </a:r>
            <a:r>
              <a:rPr lang="en-GB" sz="1400" i="1" dirty="0"/>
              <a:t>79</a:t>
            </a:r>
            <a:r>
              <a:rPr lang="en-GB" sz="1400" dirty="0"/>
              <a:t>(5-6), 273-284.</a:t>
            </a:r>
          </a:p>
          <a:p>
            <a:endParaRPr lang="en-GB" sz="1400" dirty="0"/>
          </a:p>
          <a:p>
            <a:r>
              <a:rPr lang="en-GB" sz="1400" dirty="0"/>
              <a:t>Manning, J. T., Fink, B., &amp; </a:t>
            </a:r>
            <a:r>
              <a:rPr lang="en-GB" sz="1400" dirty="0" err="1"/>
              <a:t>Trivers</a:t>
            </a:r>
            <a:r>
              <a:rPr lang="en-GB" sz="1400" dirty="0"/>
              <a:t>, R. (2018). The biology of human gender. </a:t>
            </a:r>
            <a:r>
              <a:rPr lang="en-GB" sz="1400" i="1" dirty="0" err="1"/>
              <a:t>Encyclopedia</a:t>
            </a:r>
            <a:r>
              <a:rPr lang="en-GB" sz="1400" i="1" dirty="0"/>
              <a:t> of Evolutionary Psychological  Science. New York, NY: Springer, Cham</a:t>
            </a:r>
            <a:r>
              <a:rPr lang="en-GB" sz="1400" dirty="0"/>
              <a:t>.</a:t>
            </a:r>
          </a:p>
          <a:p>
            <a:endParaRPr lang="en-GB" sz="1400" dirty="0"/>
          </a:p>
          <a:p>
            <a:r>
              <a:rPr lang="en-GB" sz="1400" dirty="0"/>
              <a:t>Nationalgeographic.com. (2019). </a:t>
            </a:r>
            <a:r>
              <a:rPr lang="en-GB" sz="1400" i="1" dirty="0"/>
              <a:t>How science is helping us understand gender</a:t>
            </a:r>
            <a:r>
              <a:rPr lang="en-GB" sz="1400" dirty="0"/>
              <a:t>. [online] Available at: https://www.nationalgeographic.com/magazine/2017/01/how-science-helps-us-understand-gender-identity/ [Accessed 3 May 2019].</a:t>
            </a:r>
          </a:p>
          <a:p>
            <a:r>
              <a:rPr lang="en-GB" sz="1400" dirty="0"/>
              <a:t>nhs.uk. (2019). </a:t>
            </a:r>
            <a:r>
              <a:rPr lang="en-GB" sz="1400" i="1" dirty="0"/>
              <a:t>Gender dysphoria</a:t>
            </a:r>
            <a:r>
              <a:rPr lang="en-GB" sz="1400" dirty="0"/>
              <a:t>. [online] Available at: https://www.nhs.uk/conditions/gender-dysphoria/ [Accessed 5 May 2019].</a:t>
            </a:r>
          </a:p>
          <a:p>
            <a:endParaRPr lang="en-GB" sz="1400" dirty="0"/>
          </a:p>
          <a:p>
            <a:r>
              <a:rPr lang="en-GB" sz="1400" dirty="0"/>
              <a:t>Platt, L. F., &amp; Milam, S. R. (2018). Public discomfort with gender appearance-inconsistent bathroom use: the oppressive bind of bathroom 	laws for transgender individuals. </a:t>
            </a:r>
            <a:r>
              <a:rPr lang="en-GB" sz="1400" i="1" dirty="0"/>
              <a:t>Gender Issues</a:t>
            </a:r>
            <a:r>
              <a:rPr lang="en-GB" sz="1400" dirty="0"/>
              <a:t>, </a:t>
            </a:r>
            <a:r>
              <a:rPr lang="en-GB" sz="1400" i="1" dirty="0"/>
              <a:t>35</a:t>
            </a:r>
            <a:r>
              <a:rPr lang="en-GB" sz="1400" dirty="0"/>
              <a:t>(3), 181-201.</a:t>
            </a:r>
          </a:p>
          <a:p>
            <a:endParaRPr lang="en-GB" sz="1400" dirty="0"/>
          </a:p>
          <a:p>
            <a:r>
              <a:rPr lang="en-GB" sz="1400" dirty="0"/>
              <a:t>Powell, T., Shapiro, S., &amp; Stein, E. (2016). Transgender rights as human rights. </a:t>
            </a:r>
            <a:r>
              <a:rPr lang="en-GB" sz="1400" i="1" dirty="0"/>
              <a:t>AMA journal of ethics</a:t>
            </a:r>
            <a:r>
              <a:rPr lang="en-GB" sz="1400" dirty="0"/>
              <a:t>, </a:t>
            </a:r>
            <a:r>
              <a:rPr lang="en-GB" sz="1400" i="1" dirty="0"/>
              <a:t>18</a:t>
            </a:r>
            <a:r>
              <a:rPr lang="en-GB" sz="1400" dirty="0"/>
              <a:t>(11), 1126-1131.Svedholm-Häkkinen, </a:t>
            </a:r>
            <a:r>
              <a:rPr lang="en-GB" sz="1400" dirty="0" err="1"/>
              <a:t>Ojala</a:t>
            </a:r>
            <a:r>
              <a:rPr lang="en-GB" sz="1400" dirty="0"/>
              <a:t>, &amp; Lindeman. (2018). Male brain type women and female brain type men: Gender atypical 	cognitive profiles and their correlates. </a:t>
            </a:r>
            <a:r>
              <a:rPr lang="en-GB" sz="1400" i="1" dirty="0"/>
              <a:t>Personality and Individual Differences,</a:t>
            </a:r>
            <a:r>
              <a:rPr lang="en-GB" sz="1400" dirty="0"/>
              <a:t> </a:t>
            </a:r>
            <a:r>
              <a:rPr lang="en-GB" sz="1400" i="1" dirty="0"/>
              <a:t>122</a:t>
            </a:r>
            <a:r>
              <a:rPr lang="en-GB" sz="1400" dirty="0"/>
              <a:t>, 7-12.</a:t>
            </a:r>
          </a:p>
          <a:p>
            <a:endParaRPr lang="en-GB" sz="1400" dirty="0"/>
          </a:p>
          <a:p>
            <a:r>
              <a:rPr lang="en-GB" sz="1400" dirty="0" err="1"/>
              <a:t>Torjesen</a:t>
            </a:r>
            <a:r>
              <a:rPr lang="en-GB" sz="1400" dirty="0"/>
              <a:t>, I. (2018). Trans health needs more and better services: Increasing capacity, expertise, and integration. </a:t>
            </a:r>
            <a:r>
              <a:rPr lang="en-GB" sz="1400" i="1" dirty="0"/>
              <a:t>BMJ : British Medical Journal (Online),</a:t>
            </a:r>
            <a:r>
              <a:rPr lang="en-GB" sz="1400" dirty="0"/>
              <a:t> </a:t>
            </a:r>
            <a:r>
              <a:rPr lang="en-GB" sz="1400" i="1" dirty="0"/>
              <a:t>362</a:t>
            </a:r>
            <a:r>
              <a:rPr lang="en-GB" sz="1400" dirty="0"/>
              <a:t>, BMJ : British Medical Journal (Online), Aug 8, 2018, Vol.362.</a:t>
            </a:r>
          </a:p>
          <a:p>
            <a:pPr algn="just">
              <a:lnSpc>
                <a:spcPct val="107000"/>
              </a:lnSpc>
              <a:spcAft>
                <a:spcPts val="800"/>
              </a:spcAft>
            </a:pPr>
            <a:endParaRPr lang="en-GB" sz="1400" dirty="0"/>
          </a:p>
        </p:txBody>
      </p:sp>
      <p:sp>
        <p:nvSpPr>
          <p:cNvPr id="4" name="TextBox 3">
            <a:extLst>
              <a:ext uri="{FF2B5EF4-FFF2-40B4-BE49-F238E27FC236}">
                <a16:creationId xmlns:a16="http://schemas.microsoft.com/office/drawing/2014/main" id="{8C5D3F88-7E9D-4556-B674-F3DCB8248159}"/>
              </a:ext>
            </a:extLst>
          </p:cNvPr>
          <p:cNvSpPr txBox="1"/>
          <p:nvPr/>
        </p:nvSpPr>
        <p:spPr>
          <a:xfrm>
            <a:off x="5004618" y="186812"/>
            <a:ext cx="1720645" cy="369332"/>
          </a:xfrm>
          <a:prstGeom prst="rect">
            <a:avLst/>
          </a:prstGeom>
          <a:noFill/>
        </p:spPr>
        <p:txBody>
          <a:bodyPr wrap="square" rtlCol="0">
            <a:spAutoFit/>
          </a:bodyPr>
          <a:lstStyle/>
          <a:p>
            <a:r>
              <a:rPr lang="en-GB" dirty="0"/>
              <a:t>Reference list</a:t>
            </a:r>
          </a:p>
        </p:txBody>
      </p:sp>
    </p:spTree>
    <p:extLst>
      <p:ext uri="{BB962C8B-B14F-4D97-AF65-F5344CB8AC3E}">
        <p14:creationId xmlns:p14="http://schemas.microsoft.com/office/powerpoint/2010/main" val="42834440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7036</TotalTime>
  <Words>1265</Words>
  <Application>Microsoft Office PowerPoint</Application>
  <PresentationFormat>Widescreen</PresentationFormat>
  <Paragraphs>58</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Bethan Howard (1703402)</dc:creator>
  <cp:lastModifiedBy>Bethan Howard (1703402)</cp:lastModifiedBy>
  <cp:revision>81</cp:revision>
  <cp:lastPrinted>2019-05-03T15:03:17Z</cp:lastPrinted>
  <dcterms:created xsi:type="dcterms:W3CDTF">2019-05-01T10:16:46Z</dcterms:created>
  <dcterms:modified xsi:type="dcterms:W3CDTF">2019-05-08T07:02:43Z</dcterms:modified>
</cp:coreProperties>
</file>