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8"/>
  </p:notesMasterIdLst>
  <p:sldIdLst>
    <p:sldId id="352" r:id="rId2"/>
    <p:sldId id="381" r:id="rId3"/>
    <p:sldId id="382" r:id="rId4"/>
    <p:sldId id="383" r:id="rId5"/>
    <p:sldId id="384" r:id="rId6"/>
    <p:sldId id="385" r:id="rId7"/>
    <p:sldId id="386" r:id="rId8"/>
    <p:sldId id="387" r:id="rId9"/>
    <p:sldId id="388" r:id="rId10"/>
    <p:sldId id="389" r:id="rId11"/>
    <p:sldId id="390" r:id="rId12"/>
    <p:sldId id="391" r:id="rId13"/>
    <p:sldId id="392" r:id="rId14"/>
    <p:sldId id="395" r:id="rId15"/>
    <p:sldId id="397" r:id="rId16"/>
    <p:sldId id="293" r:id="rId17"/>
    <p:sldId id="292" r:id="rId18"/>
    <p:sldId id="359" r:id="rId19"/>
    <p:sldId id="360" r:id="rId20"/>
    <p:sldId id="365" r:id="rId21"/>
    <p:sldId id="366" r:id="rId22"/>
    <p:sldId id="367" r:id="rId23"/>
    <p:sldId id="368" r:id="rId24"/>
    <p:sldId id="369" r:id="rId25"/>
    <p:sldId id="370" r:id="rId26"/>
    <p:sldId id="372" r:id="rId27"/>
    <p:sldId id="371" r:id="rId28"/>
    <p:sldId id="373" r:id="rId29"/>
    <p:sldId id="398" r:id="rId30"/>
    <p:sldId id="374" r:id="rId31"/>
    <p:sldId id="375" r:id="rId32"/>
    <p:sldId id="376" r:id="rId33"/>
    <p:sldId id="377" r:id="rId34"/>
    <p:sldId id="378" r:id="rId35"/>
    <p:sldId id="379" r:id="rId36"/>
    <p:sldId id="396" r:id="rId37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43" userDrawn="1">
          <p15:clr>
            <a:srgbClr val="A4A3A4"/>
          </p15:clr>
        </p15:guide>
        <p15:guide id="2" orient="horz" pos="238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8" autoAdjust="0"/>
    <p:restoredTop sz="89447" autoAdjust="0"/>
  </p:normalViewPr>
  <p:slideViewPr>
    <p:cSldViewPr snapToGrid="0">
      <p:cViewPr varScale="1">
        <p:scale>
          <a:sx n="80" d="100"/>
          <a:sy n="80" d="100"/>
        </p:scale>
        <p:origin x="1301" y="48"/>
      </p:cViewPr>
      <p:guideLst>
        <p:guide pos="3943"/>
        <p:guide orient="horz" pos="238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35083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Only one 8</a:t>
            </a:r>
            <a:r>
              <a:rPr lang="en-US" baseline="30000" dirty="0"/>
              <a:t>th</a:t>
            </a:r>
            <a:r>
              <a:rPr lang="en-US" dirty="0"/>
              <a:t> of this atom is in the cell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4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00333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US" dirty="0"/>
              <a:t>2r</a:t>
            </a:r>
          </a:p>
          <a:p>
            <a:pPr marL="228600" indent="-228600">
              <a:buAutoNum type="arabicParenR"/>
            </a:pPr>
            <a:r>
              <a:rPr lang="en-US" dirty="0"/>
              <a:t>8 </a:t>
            </a:r>
            <a:r>
              <a:rPr lang="en-US" dirty="0" err="1"/>
              <a:t>eiths</a:t>
            </a:r>
            <a:r>
              <a:rPr lang="en-US" dirty="0"/>
              <a:t> = 1 atom therefore m</a:t>
            </a:r>
          </a:p>
          <a:p>
            <a:pPr marL="228600" indent="-228600">
              <a:buAutoNum type="arabicParenR"/>
            </a:pPr>
            <a:r>
              <a:rPr lang="en-US" dirty="0"/>
              <a:t>m/8r^3 = 0.125 m/r^3</a:t>
            </a:r>
          </a:p>
          <a:p>
            <a:pPr marL="228600" indent="-228600">
              <a:buAutoNum type="arabicParenR"/>
            </a:pPr>
            <a:r>
              <a:rPr lang="en-US" dirty="0"/>
              <a:t>Volume of one atom = 4/3 * pi * r^3, volume of </a:t>
            </a:r>
            <a:r>
              <a:rPr lang="en-US" dirty="0" err="1"/>
              <a:t>cuve</a:t>
            </a:r>
            <a:r>
              <a:rPr lang="en-US" dirty="0"/>
              <a:t> = 8r^3,  Packing ratio Pi/6 = 0.524</a:t>
            </a:r>
          </a:p>
          <a:p>
            <a:pPr marL="228600" indent="-228600">
              <a:buAutoNum type="arabicParenR"/>
            </a:pPr>
            <a:endParaRPr lang="en-US" dirty="0"/>
          </a:p>
          <a:p>
            <a:pPr marL="228600" indent="-228600">
              <a:buAutoNum type="arabicParenR"/>
            </a:pPr>
            <a:r>
              <a:rPr lang="en-US" dirty="0"/>
              <a:t>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4778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39637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26327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77010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 run through – note its not always easy</a:t>
            </a:r>
          </a:p>
          <a:p>
            <a:r>
              <a:rPr lang="en-US" dirty="0"/>
              <a:t>##</a:t>
            </a:r>
          </a:p>
          <a:p>
            <a:r>
              <a:rPr lang="en-US" dirty="0" err="1"/>
              <a:t>egLight</a:t>
            </a:r>
            <a:r>
              <a:rPr lang="en-US" dirty="0"/>
              <a:t> to Carry – Quantity – mass, verification criteria &lt;900g</a:t>
            </a:r>
          </a:p>
          <a:p>
            <a:r>
              <a:rPr lang="en-US" dirty="0"/>
              <a:t>Two handed= Handle length , verification criteria &gt;250</a:t>
            </a:r>
          </a:p>
          <a:p>
            <a:endParaRPr lang="en-US" dirty="0"/>
          </a:p>
          <a:p>
            <a:r>
              <a:rPr lang="en-US" dirty="0"/>
              <a:t>Ability to Stab – This is an example of a </a:t>
            </a:r>
            <a:r>
              <a:rPr lang="en-US" dirty="0" err="1"/>
              <a:t>verifyable</a:t>
            </a:r>
            <a:r>
              <a:rPr lang="en-US" dirty="0"/>
              <a:t> yes/no design feature but to quantify is a bit harder</a:t>
            </a:r>
          </a:p>
          <a:p>
            <a:r>
              <a:rPr lang="en-US" dirty="0"/>
              <a:t>Stab range</a:t>
            </a:r>
          </a:p>
          <a:p>
            <a:endParaRPr lang="en-US" dirty="0"/>
          </a:p>
          <a:p>
            <a:r>
              <a:rPr lang="en-US" dirty="0"/>
              <a:t>7-22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348966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hardness, yield strength, tensile strength, fatigue strength and impact strength, fine machining</a:t>
            </a:r>
          </a:p>
          <a:p>
            <a:r>
              <a:rPr lang="en-US" dirty="0"/>
              <a:t>Creep, course machining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29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958146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31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0843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pr-9vmgsc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metallographic-etching-2340003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emet.co.uk/blog/metallography/etching-in-metallography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Last Week : Chemistry What you really need to understand!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9449254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Elements,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Each Element has a valency and an electro negativity,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Valency determines number of atoms reacting with each other in compounds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Electro negativity determines bond types.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There are 3 Bond types : Ionic, Covalent (Polar and non Polar) , Metallic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Bond types massively determine the physical properties of materials</a:t>
            </a:r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D8EAB6-E7D5-45D1-883B-6F8ACA871B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6297" y="1562760"/>
            <a:ext cx="2204625" cy="14233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B5E245-4AA2-41FE-BC16-78EA25775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7131" y="4056427"/>
            <a:ext cx="1806556" cy="1275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700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Warmup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4EAFD7-4EF9-4DA3-B56C-484D0264E6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171" y="4034925"/>
            <a:ext cx="4667476" cy="35247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4E1AEA-6CB1-4282-9BB1-F5BEAEC7E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659" y="235620"/>
            <a:ext cx="5886450" cy="3667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F5B715-6E7D-4C3E-B688-A4818464EA6E}"/>
              </a:ext>
            </a:extLst>
          </p:cNvPr>
          <p:cNvSpPr txBox="1"/>
          <p:nvPr/>
        </p:nvSpPr>
        <p:spPr>
          <a:xfrm>
            <a:off x="370114" y="4626429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List 10 things you have which you know are crystals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E2B133-8A1E-4767-9676-62CCBC7214AC}"/>
              </a:ext>
            </a:extLst>
          </p:cNvPr>
          <p:cNvSpPr/>
          <p:nvPr/>
        </p:nvSpPr>
        <p:spPr>
          <a:xfrm>
            <a:off x="285296" y="58950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https://www.youtube.com/watch?v=48sCx-wBs34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901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6E16-A28F-42BA-860C-1EBF92CA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Crystallography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88081F-6892-4F4F-BFF9-84F7DB11B190}"/>
              </a:ext>
            </a:extLst>
          </p:cNvPr>
          <p:cNvSpPr txBox="1"/>
          <p:nvPr/>
        </p:nvSpPr>
        <p:spPr>
          <a:xfrm>
            <a:off x="343578" y="1562760"/>
            <a:ext cx="63941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is a </a:t>
            </a:r>
            <a:r>
              <a:rPr lang="en-US" sz="2400" b="1" dirty="0"/>
              <a:t>crystal</a:t>
            </a:r>
            <a:r>
              <a:rPr lang="en-US" sz="2400" dirty="0"/>
              <a:t> :   a piece of a homogeneous solid substance having a natural geometrically regular form with symmetrically arranged plane faces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0E4F87-6D24-4EDB-9919-F798D12F7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95" y="4636169"/>
            <a:ext cx="2514093" cy="20024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F379AB-1EB1-458D-A8DD-A8847181FC24}"/>
              </a:ext>
            </a:extLst>
          </p:cNvPr>
          <p:cNvSpPr txBox="1"/>
          <p:nvPr/>
        </p:nvSpPr>
        <p:spPr>
          <a:xfrm>
            <a:off x="504000" y="3948126"/>
            <a:ext cx="2775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Crystal lattice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12943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6E16-A28F-42BA-860C-1EBF92CA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Crystallography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88081F-6892-4F4F-BFF9-84F7DB11B190}"/>
              </a:ext>
            </a:extLst>
          </p:cNvPr>
          <p:cNvSpPr txBox="1"/>
          <p:nvPr/>
        </p:nvSpPr>
        <p:spPr>
          <a:xfrm>
            <a:off x="343578" y="1562760"/>
            <a:ext cx="6394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unit cell is a building block of a crystal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0E4F87-6D24-4EDB-9919-F798D12F7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95" y="4636169"/>
            <a:ext cx="2514093" cy="20024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F379AB-1EB1-458D-A8DD-A8847181FC24}"/>
              </a:ext>
            </a:extLst>
          </p:cNvPr>
          <p:cNvSpPr txBox="1"/>
          <p:nvPr/>
        </p:nvSpPr>
        <p:spPr>
          <a:xfrm>
            <a:off x="504000" y="3948126"/>
            <a:ext cx="2775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Crystal lattice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8B7945-3EE2-43D5-90E7-73DE9874936C}"/>
              </a:ext>
            </a:extLst>
          </p:cNvPr>
          <p:cNvSpPr txBox="1"/>
          <p:nvPr/>
        </p:nvSpPr>
        <p:spPr>
          <a:xfrm>
            <a:off x="3850105" y="4876800"/>
            <a:ext cx="2294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Unit cell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AD95BF4-0B70-4EB0-9E8D-CF3FFBE543FD}"/>
              </a:ext>
            </a:extLst>
          </p:cNvPr>
          <p:cNvCxnSpPr>
            <a:stCxn id="7" idx="1"/>
          </p:cNvCxnSpPr>
          <p:nvPr/>
        </p:nvCxnSpPr>
        <p:spPr>
          <a:xfrm flipH="1">
            <a:off x="1524000" y="5061466"/>
            <a:ext cx="2326105" cy="4088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719A89B3-0563-4780-AB94-B8DB83AE1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1322" y="2824200"/>
            <a:ext cx="389572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708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6E16-A28F-42BA-860C-1EBF92CA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Crystallography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88081F-6892-4F4F-BFF9-84F7DB11B190}"/>
              </a:ext>
            </a:extLst>
          </p:cNvPr>
          <p:cNvSpPr txBox="1"/>
          <p:nvPr/>
        </p:nvSpPr>
        <p:spPr>
          <a:xfrm>
            <a:off x="343578" y="1562760"/>
            <a:ext cx="6394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unit cell is a building block of a crystal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8B7945-3EE2-43D5-90E7-73DE9874936C}"/>
              </a:ext>
            </a:extLst>
          </p:cNvPr>
          <p:cNvSpPr txBox="1"/>
          <p:nvPr/>
        </p:nvSpPr>
        <p:spPr>
          <a:xfrm>
            <a:off x="3850105" y="4876800"/>
            <a:ext cx="2294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Unit cell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AD95BF4-0B70-4EB0-9E8D-CF3FFBE543FD}"/>
              </a:ext>
            </a:extLst>
          </p:cNvPr>
          <p:cNvCxnSpPr>
            <a:stCxn id="7" idx="1"/>
          </p:cNvCxnSpPr>
          <p:nvPr/>
        </p:nvCxnSpPr>
        <p:spPr>
          <a:xfrm flipH="1">
            <a:off x="1524000" y="5061466"/>
            <a:ext cx="2326105" cy="4088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AE3DE7D-C932-41DA-9318-531BEACD4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342" y="2375021"/>
            <a:ext cx="686752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92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106A43-F4BA-4519-9279-05B1FC6B3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74" y="1790114"/>
            <a:ext cx="2952750" cy="3562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8BFA08-5FDF-42EB-A63B-9AD946A97BF3}"/>
              </a:ext>
            </a:extLst>
          </p:cNvPr>
          <p:cNvSpPr txBox="1"/>
          <p:nvPr/>
        </p:nvSpPr>
        <p:spPr>
          <a:xfrm>
            <a:off x="4668253" y="1732547"/>
            <a:ext cx="46682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If r is the radius of an atom and m is the mass of an atom in a simple cubic crystalline structure calculate: </a:t>
            </a:r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The length of the side of the cell in terms or r</a:t>
            </a:r>
          </a:p>
          <a:p>
            <a:pPr marL="342900" indent="-342900">
              <a:buAutoNum type="arabicParenR"/>
            </a:pPr>
            <a:r>
              <a:rPr lang="en-US" dirty="0"/>
              <a:t>The mass of  one cell</a:t>
            </a:r>
          </a:p>
          <a:p>
            <a:pPr marL="342900" indent="-342900">
              <a:buAutoNum type="arabicParenR"/>
            </a:pPr>
            <a:r>
              <a:rPr lang="en-US" dirty="0"/>
              <a:t>The density of the material</a:t>
            </a:r>
          </a:p>
          <a:p>
            <a:pPr marL="342900" indent="-342900">
              <a:buAutoNum type="arabicParenR"/>
            </a:pPr>
            <a:r>
              <a:rPr lang="en-US" dirty="0"/>
              <a:t>The packing ratio</a:t>
            </a:r>
          </a:p>
          <a:p>
            <a:pPr marL="342900" indent="-342900">
              <a:buAutoNum type="arabicParenR"/>
            </a:pPr>
            <a:r>
              <a:rPr lang="en-US" dirty="0"/>
              <a:t>How many atoms each atom is connected  with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799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Body </a:t>
            </a:r>
            <a:r>
              <a:rPr lang="en-US" dirty="0" err="1"/>
              <a:t>centred</a:t>
            </a:r>
            <a:r>
              <a:rPr lang="en-US" dirty="0"/>
              <a:t> cubic structure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8BFA08-5FDF-42EB-A63B-9AD946A97BF3}"/>
              </a:ext>
            </a:extLst>
          </p:cNvPr>
          <p:cNvSpPr txBox="1"/>
          <p:nvPr/>
        </p:nvSpPr>
        <p:spPr>
          <a:xfrm>
            <a:off x="2951747" y="5021179"/>
            <a:ext cx="66231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If r is the radius of an atom and m is the mass of an atom in a simple cubic crystalline structure calculate: </a:t>
            </a:r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The length of the side of the cell in terms or r</a:t>
            </a:r>
          </a:p>
          <a:p>
            <a:pPr marL="342900" indent="-342900">
              <a:buAutoNum type="arabicParenR"/>
            </a:pPr>
            <a:r>
              <a:rPr lang="en-US" dirty="0"/>
              <a:t>The mass of  one cell</a:t>
            </a:r>
          </a:p>
          <a:p>
            <a:pPr marL="342900" indent="-342900">
              <a:buAutoNum type="arabicParenR"/>
            </a:pPr>
            <a:r>
              <a:rPr lang="en-US" dirty="0"/>
              <a:t>The density of the material</a:t>
            </a:r>
          </a:p>
          <a:p>
            <a:pPr marL="342900" indent="-342900">
              <a:buAutoNum type="arabicParenR"/>
            </a:pPr>
            <a:r>
              <a:rPr lang="en-US" dirty="0"/>
              <a:t>The packing ratio</a:t>
            </a:r>
          </a:p>
          <a:p>
            <a:pPr marL="342900" indent="-342900">
              <a:buAutoNum type="arabicParenR"/>
            </a:pPr>
            <a:r>
              <a:rPr lang="en-US" dirty="0"/>
              <a:t>How many atoms each atom is connected  with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5612AD-ACE2-4F18-8246-16F87AE4D9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32564"/>
            <a:ext cx="6934200" cy="311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90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Face </a:t>
            </a:r>
            <a:r>
              <a:rPr lang="en-US" dirty="0" err="1"/>
              <a:t>centred</a:t>
            </a:r>
            <a:r>
              <a:rPr lang="en-US" dirty="0"/>
              <a:t> cubic structure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8BFA08-5FDF-42EB-A63B-9AD946A97BF3}"/>
              </a:ext>
            </a:extLst>
          </p:cNvPr>
          <p:cNvSpPr txBox="1"/>
          <p:nvPr/>
        </p:nvSpPr>
        <p:spPr>
          <a:xfrm>
            <a:off x="2951747" y="5021179"/>
            <a:ext cx="66231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If r is the radius of an atom and m is the mass of an atom in a simple cubic crystalline structure calculate: </a:t>
            </a:r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The length of the side of the cell in terms or r</a:t>
            </a:r>
          </a:p>
          <a:p>
            <a:pPr marL="342900" indent="-342900">
              <a:buAutoNum type="arabicParenR"/>
            </a:pPr>
            <a:r>
              <a:rPr lang="en-US" dirty="0"/>
              <a:t>The mass of  one cell</a:t>
            </a:r>
          </a:p>
          <a:p>
            <a:pPr marL="342900" indent="-342900">
              <a:buAutoNum type="arabicParenR"/>
            </a:pPr>
            <a:r>
              <a:rPr lang="en-US" dirty="0"/>
              <a:t>The density of the material</a:t>
            </a:r>
          </a:p>
          <a:p>
            <a:pPr marL="342900" indent="-342900">
              <a:buAutoNum type="arabicParenR"/>
            </a:pPr>
            <a:r>
              <a:rPr lang="en-US" dirty="0"/>
              <a:t>The packing ratio</a:t>
            </a:r>
          </a:p>
          <a:p>
            <a:pPr marL="342900" indent="-342900">
              <a:buAutoNum type="arabicParenR"/>
            </a:pPr>
            <a:r>
              <a:rPr lang="en-US" dirty="0"/>
              <a:t>How many atoms each atom is connected  with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12145D-BFAC-479D-9A8E-057CCAD63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0" y="1562760"/>
            <a:ext cx="63055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51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Hexagonal close pack structure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AAD336-0AAB-48C7-BE63-1D2BABB3F8C3}"/>
              </a:ext>
            </a:extLst>
          </p:cNvPr>
          <p:cNvSpPr/>
          <p:nvPr/>
        </p:nvSpPr>
        <p:spPr>
          <a:xfrm>
            <a:off x="740276" y="2215329"/>
            <a:ext cx="5038725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https://www.youtube.com/watch?v=uKpr-9vmgsc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https://www.youtube.com/watch?v=YFIaDRTGU0g</a:t>
            </a:r>
          </a:p>
        </p:txBody>
      </p:sp>
    </p:spTree>
    <p:extLst>
      <p:ext uri="{BB962C8B-B14F-4D97-AF65-F5344CB8AC3E}">
        <p14:creationId xmlns:p14="http://schemas.microsoft.com/office/powerpoint/2010/main" val="4088081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 is not just metals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2603F4-95E7-4E26-8620-9FE9DB08B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462" y="2093912"/>
            <a:ext cx="3390900" cy="4286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6BEA88-28B1-4CC0-A589-FA48CEDDAE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2913" y="2194446"/>
            <a:ext cx="3810922" cy="365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520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gives rise to other structures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008848-AE0F-4EA5-9E40-171686843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309" y="2274887"/>
            <a:ext cx="6762750" cy="4229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677643-EAA2-4EE5-A7E2-F244D61083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9768" y="5845629"/>
            <a:ext cx="2240857" cy="1714046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26961-59E3-4348-8E2A-DD006816CAEE}"/>
              </a:ext>
            </a:extLst>
          </p:cNvPr>
          <p:cNvCxnSpPr/>
          <p:nvPr/>
        </p:nvCxnSpPr>
        <p:spPr>
          <a:xfrm>
            <a:off x="4332514" y="5181600"/>
            <a:ext cx="3962400" cy="150222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578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gives rise to other structures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9CAE49-197C-4E0B-A5FE-8925516486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887" y="1627187"/>
            <a:ext cx="603885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236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Polymer </a:t>
            </a:r>
            <a:r>
              <a:rPr lang="en-US" dirty="0" err="1"/>
              <a:t>crystalinity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423B4C-C7AE-44CA-B33B-5293F0995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53" y="1496577"/>
            <a:ext cx="10080625" cy="32726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0C8C139-B292-4B55-A33D-CCD3BADD26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539" y="4703081"/>
            <a:ext cx="3705225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01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66" y="174171"/>
            <a:ext cx="9449254" cy="1388589"/>
          </a:xfrm>
        </p:spPr>
        <p:txBody>
          <a:bodyPr/>
          <a:lstStyle/>
          <a:p>
            <a:r>
              <a:rPr lang="en-US" dirty="0"/>
              <a:t>Example very hard exam question (s)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9449254" cy="5560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ONE</a:t>
            </a:r>
          </a:p>
          <a:p>
            <a:r>
              <a:rPr lang="en-US" sz="1400" dirty="0"/>
              <a:t>The electro negativity of silicon is 1.9. .  It has 4 Electrons in its outer shell.</a:t>
            </a:r>
          </a:p>
          <a:p>
            <a:endParaRPr lang="en-US" sz="1400" dirty="0"/>
          </a:p>
          <a:p>
            <a:r>
              <a:rPr lang="en-US" sz="1400" dirty="0"/>
              <a:t>  The </a:t>
            </a:r>
            <a:r>
              <a:rPr lang="en-US" sz="1400" dirty="0" err="1"/>
              <a:t>Eletro</a:t>
            </a:r>
            <a:r>
              <a:rPr lang="en-US" sz="1400" dirty="0"/>
              <a:t> negativity of oxygen is 3.44.  it has 6 electrons in its outer shell 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a) What is the chemical formula for a compound of silicon and oxygen?</a:t>
            </a:r>
          </a:p>
          <a:p>
            <a:r>
              <a:rPr lang="en-US" sz="1400" dirty="0"/>
              <a:t>b) What type(s) of chemical bond would you expect this compound to exist and why</a:t>
            </a:r>
          </a:p>
          <a:p>
            <a:endParaRPr lang="en-US" sz="1400" dirty="0"/>
          </a:p>
          <a:p>
            <a:r>
              <a:rPr lang="en-US" sz="1400" dirty="0"/>
              <a:t>TWO</a:t>
            </a:r>
          </a:p>
          <a:p>
            <a:r>
              <a:rPr lang="en-US" sz="1400" dirty="0"/>
              <a:t>The stable crystal structure for Iron is BCC cubic below 912 C (</a:t>
            </a:r>
            <a:r>
              <a:rPr lang="en-US" sz="1400" dirty="0">
                <a:latin typeface="Symbol" panose="05050102010706020507" pitchFamily="18" charset="2"/>
              </a:rPr>
              <a:t>a</a:t>
            </a:r>
            <a:r>
              <a:rPr lang="en-US" sz="1400" dirty="0"/>
              <a:t> iron, </a:t>
            </a:r>
            <a:r>
              <a:rPr lang="en-US" sz="1400" dirty="0" err="1"/>
              <a:t>ferite</a:t>
            </a:r>
            <a:r>
              <a:rPr lang="en-US" sz="1400" dirty="0"/>
              <a:t>) and FCC above  (</a:t>
            </a:r>
            <a:r>
              <a:rPr lang="en-US" sz="1400" dirty="0">
                <a:latin typeface="Symbol" panose="05050102010706020507" pitchFamily="18" charset="2"/>
              </a:rPr>
              <a:t>g</a:t>
            </a:r>
            <a:r>
              <a:rPr lang="en-US" sz="1400" dirty="0"/>
              <a:t> iron,  austenite )  until 1394 C  - where it returns to BCC for </a:t>
            </a:r>
            <a:r>
              <a:rPr lang="en-US" sz="1400" dirty="0" err="1"/>
              <a:t>metling</a:t>
            </a:r>
            <a:r>
              <a:rPr lang="en-US" sz="1400" dirty="0"/>
              <a:t>.. </a:t>
            </a:r>
          </a:p>
          <a:p>
            <a:endParaRPr lang="en-US" sz="1400" dirty="0"/>
          </a:p>
          <a:p>
            <a:r>
              <a:rPr lang="en-US" sz="1400" dirty="0"/>
              <a:t>c) Sketch a cell of BCC and FCC structure</a:t>
            </a:r>
          </a:p>
          <a:p>
            <a:r>
              <a:rPr lang="en-US" sz="1400" dirty="0"/>
              <a:t>d) Calculate the packing ratio for each. </a:t>
            </a:r>
          </a:p>
          <a:p>
            <a:endParaRPr lang="en-US" sz="1400" dirty="0"/>
          </a:p>
          <a:p>
            <a:r>
              <a:rPr lang="en-US" sz="1400" dirty="0"/>
              <a:t>The density of pure </a:t>
            </a:r>
            <a:r>
              <a:rPr lang="en-US" sz="1400" dirty="0" err="1"/>
              <a:t>Ferite</a:t>
            </a:r>
            <a:r>
              <a:rPr lang="en-US" sz="1400" dirty="0"/>
              <a:t> is : 7.874 g/cm</a:t>
            </a:r>
            <a:r>
              <a:rPr lang="en-US" sz="1400" baseline="30000" dirty="0"/>
              <a:t>3</a:t>
            </a:r>
          </a:p>
          <a:p>
            <a:endParaRPr lang="en-US" sz="1400" baseline="30000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3323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5D007-93D8-4D7B-937E-70101C553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 video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F38816-272D-4E85-94DE-19544406E924}"/>
              </a:ext>
            </a:extLst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https://www.youtube.com/watch?v=O3RsDIWB7s0</a:t>
            </a:r>
          </a:p>
        </p:txBody>
      </p:sp>
    </p:spTree>
    <p:extLst>
      <p:ext uri="{BB962C8B-B14F-4D97-AF65-F5344CB8AC3E}">
        <p14:creationId xmlns:p14="http://schemas.microsoft.com/office/powerpoint/2010/main" val="1563801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Impurities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D3477-7763-42F5-98AA-50EF6C3FAB2B}"/>
              </a:ext>
            </a:extLst>
          </p:cNvPr>
          <p:cNvSpPr txBox="1"/>
          <p:nvPr/>
        </p:nvSpPr>
        <p:spPr>
          <a:xfrm>
            <a:off x="504000" y="1992085"/>
            <a:ext cx="9070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Impurities in crystals.   In the real world large crystals are rare – Raw silicon chips are one example of them. Most real solids consist of multiple crystals – not necessarily aligned with each other.  Each of these crystals contain impurities.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80967-84CD-4EA0-9AEC-53EE27974D53}"/>
              </a:ext>
            </a:extLst>
          </p:cNvPr>
          <p:cNvSpPr txBox="1"/>
          <p:nvPr/>
        </p:nvSpPr>
        <p:spPr>
          <a:xfrm>
            <a:off x="503999" y="3779838"/>
            <a:ext cx="9070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Todays lesson is all about impurities and edges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8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Point Defects in metals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5E5850-A6FD-484F-A241-85026BD8A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310" y="1924967"/>
            <a:ext cx="4248150" cy="4191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08F8B9-84F3-4C99-8055-E040D4BD211E}"/>
              </a:ext>
            </a:extLst>
          </p:cNvPr>
          <p:cNvSpPr txBox="1"/>
          <p:nvPr/>
        </p:nvSpPr>
        <p:spPr>
          <a:xfrm>
            <a:off x="6259513" y="2035629"/>
            <a:ext cx="28300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Self Interstitial</a:t>
            </a:r>
          </a:p>
          <a:p>
            <a:endParaRPr lang="en-US" dirty="0"/>
          </a:p>
          <a:p>
            <a:r>
              <a:rPr lang="en-US" dirty="0"/>
              <a:t>Vacancy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253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Vacancies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5E5850-A6FD-484F-A241-85026BD8A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310" y="1924967"/>
            <a:ext cx="4248150" cy="4191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08F8B9-84F3-4C99-8055-E040D4BD211E}"/>
              </a:ext>
            </a:extLst>
          </p:cNvPr>
          <p:cNvSpPr txBox="1"/>
          <p:nvPr/>
        </p:nvSpPr>
        <p:spPr>
          <a:xfrm>
            <a:off x="6259513" y="2035629"/>
            <a:ext cx="28300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any metal the number of vacancies goes up exponentially with absolute temperature,    However, even just before melting there is one vacancy for every 10,000 lattice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0402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Interstitial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08F8B9-84F3-4C99-8055-E040D4BD211E}"/>
              </a:ext>
            </a:extLst>
          </p:cNvPr>
          <p:cNvSpPr txBox="1"/>
          <p:nvPr/>
        </p:nvSpPr>
        <p:spPr>
          <a:xfrm>
            <a:off x="6259513" y="2035629"/>
            <a:ext cx="2830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metals interstitials cause lattice distortion (which requires energy) They do happen but are rare)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A72C32-B2BC-4B9D-A448-22FB2049A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399" y="2291215"/>
            <a:ext cx="3781425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667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Interstitial sites in FCC and BCC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EA8157-C23F-4BE7-8004-33F88D28E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20" y="1562760"/>
            <a:ext cx="6815763" cy="411958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C8BFE7E-6145-4152-9613-2508C92646E2}"/>
              </a:ext>
            </a:extLst>
          </p:cNvPr>
          <p:cNvSpPr/>
          <p:nvPr/>
        </p:nvSpPr>
        <p:spPr>
          <a:xfrm>
            <a:off x="2547258" y="5867400"/>
            <a:ext cx="228600" cy="206829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83BD7C-CD75-48D5-8773-493DD6D75D40}"/>
              </a:ext>
            </a:extLst>
          </p:cNvPr>
          <p:cNvSpPr txBox="1"/>
          <p:nvPr/>
        </p:nvSpPr>
        <p:spPr>
          <a:xfrm>
            <a:off x="7576458" y="1562760"/>
            <a:ext cx="21771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Space available : BCC =0.29R</a:t>
            </a:r>
          </a:p>
          <a:p>
            <a:r>
              <a:rPr lang="en-US" dirty="0"/>
              <a:t>: FCC = 0.41R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6103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Problem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8A9549-AFF6-40FB-B947-C4D89E151B53}"/>
              </a:ext>
            </a:extLst>
          </p:cNvPr>
          <p:cNvSpPr/>
          <p:nvPr/>
        </p:nvSpPr>
        <p:spPr>
          <a:xfrm>
            <a:off x="2520950" y="2625676"/>
            <a:ext cx="5038725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But carbon radius/steel ion radius  = 70/126 = 0.55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Conclusion carbon has difficulty getting into spaces for Austenite (gamma iron) and even greater difficulty getting into spaces for </a:t>
            </a:r>
            <a:r>
              <a:rPr lang="en-US" dirty="0" err="1"/>
              <a:t>Ferite</a:t>
            </a:r>
            <a:r>
              <a:rPr lang="en-US" dirty="0"/>
              <a:t> alpha iron</a:t>
            </a:r>
          </a:p>
          <a:p>
            <a:endParaRPr lang="en-US" dirty="0"/>
          </a:p>
          <a:p>
            <a:r>
              <a:rPr lang="en-US" dirty="0"/>
              <a:t>This means that the solubility (as carbon) is very low.  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D954F8-0EF0-4184-9B60-FEC036BA1770}"/>
              </a:ext>
            </a:extLst>
          </p:cNvPr>
          <p:cNvSpPr/>
          <p:nvPr/>
        </p:nvSpPr>
        <p:spPr>
          <a:xfrm>
            <a:off x="180521" y="6335025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the maximum solubility of carbon in ferrite occurs at the eutectoid temperature of 727 C and is 0.022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wt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% C in the iron matrix. At room temperature it is much less  . In austenite it is 2  percent @1130 C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4DAF2C-28B6-4259-AAB2-90429E475430}"/>
              </a:ext>
            </a:extLst>
          </p:cNvPr>
          <p:cNvSpPr txBox="1"/>
          <p:nvPr/>
        </p:nvSpPr>
        <p:spPr>
          <a:xfrm>
            <a:off x="6705600" y="6643247"/>
            <a:ext cx="30588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 happens to the excess carbon as it cools ?  That will come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453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 of oversized interstitial </a:t>
            </a:r>
            <a:br>
              <a:rPr lang="en-US" dirty="0"/>
            </a:br>
            <a:r>
              <a:rPr lang="en-US" dirty="0"/>
              <a:t>impurity on Crystal structure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21BA35-B7E3-45B1-9971-0B28ED296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00" y="2079625"/>
            <a:ext cx="5048250" cy="3400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AD182A-5863-4608-BBA2-3C27D1E6B0A8}"/>
              </a:ext>
            </a:extLst>
          </p:cNvPr>
          <p:cNvSpPr txBox="1"/>
          <p:nvPr/>
        </p:nvSpPr>
        <p:spPr>
          <a:xfrm>
            <a:off x="6259513" y="3189514"/>
            <a:ext cx="3315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: What effect does this have on  the properties?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053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Dislocations – linear defects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AD182A-5863-4608-BBA2-3C27D1E6B0A8}"/>
              </a:ext>
            </a:extLst>
          </p:cNvPr>
          <p:cNvSpPr txBox="1"/>
          <p:nvPr/>
        </p:nvSpPr>
        <p:spPr>
          <a:xfrm>
            <a:off x="6259513" y="3189514"/>
            <a:ext cx="331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Edge Dislocation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89841F-2E26-4A39-840C-7160C6906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491" y="2338841"/>
            <a:ext cx="3238500" cy="32956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6D85E43-57BB-4393-9610-FC944E0D9F11}"/>
              </a:ext>
            </a:extLst>
          </p:cNvPr>
          <p:cNvSpPr/>
          <p:nvPr/>
        </p:nvSpPr>
        <p:spPr>
          <a:xfrm>
            <a:off x="5552035" y="4404797"/>
            <a:ext cx="33009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https://youtu.be/7qgBMKS_fyo</a:t>
            </a:r>
          </a:p>
        </p:txBody>
      </p:sp>
    </p:spTree>
    <p:extLst>
      <p:ext uri="{BB962C8B-B14F-4D97-AF65-F5344CB8AC3E}">
        <p14:creationId xmlns:p14="http://schemas.microsoft.com/office/powerpoint/2010/main" val="1186661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Dislocations – linear defects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AD182A-5863-4608-BBA2-3C27D1E6B0A8}"/>
              </a:ext>
            </a:extLst>
          </p:cNvPr>
          <p:cNvSpPr txBox="1"/>
          <p:nvPr/>
        </p:nvSpPr>
        <p:spPr>
          <a:xfrm>
            <a:off x="6259513" y="3189514"/>
            <a:ext cx="331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Screw dislocation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7DC258-645A-463B-BA49-467B87D52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61" y="1834810"/>
            <a:ext cx="4453242" cy="389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7381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Dislocations – linear defects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AD182A-5863-4608-BBA2-3C27D1E6B0A8}"/>
              </a:ext>
            </a:extLst>
          </p:cNvPr>
          <p:cNvSpPr txBox="1"/>
          <p:nvPr/>
        </p:nvSpPr>
        <p:spPr>
          <a:xfrm>
            <a:off x="6259513" y="3189514"/>
            <a:ext cx="331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Mixed dislocation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D46936-374F-4BF9-B28A-FBC73896C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35" y="2770574"/>
            <a:ext cx="5610679" cy="502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528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 aside – surface tension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5B3EC8-66EE-4E1C-B30D-0FD85EED089B}"/>
              </a:ext>
            </a:extLst>
          </p:cNvPr>
          <p:cNvSpPr txBox="1"/>
          <p:nvPr/>
        </p:nvSpPr>
        <p:spPr>
          <a:xfrm>
            <a:off x="636998" y="2197326"/>
            <a:ext cx="4006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forces are acting on the top layer atoms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4BFD2D-3D7A-4C90-AC50-DB73F224F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3488" y="2618322"/>
            <a:ext cx="4067175" cy="39052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9226BC-F50A-43ED-B190-69FF04159741}"/>
              </a:ext>
            </a:extLst>
          </p:cNvPr>
          <p:cNvSpPr/>
          <p:nvPr/>
        </p:nvSpPr>
        <p:spPr>
          <a:xfrm>
            <a:off x="504000" y="4716018"/>
            <a:ext cx="5038725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Roboto"/>
              </a:rPr>
              <a:t>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surface energy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γ defined as 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surface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excess free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energy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per unit area of a particular crystal facet is one of the basic quantities in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surface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physics. ...</a:t>
            </a:r>
          </a:p>
          <a:p>
            <a:endParaRPr lang="en-US" dirty="0">
              <a:solidFill>
                <a:srgbClr val="222222"/>
              </a:solidFill>
              <a:latin typeface="Roboto"/>
            </a:endParaRPr>
          </a:p>
          <a:p>
            <a:r>
              <a:rPr lang="en-US" dirty="0" err="1">
                <a:solidFill>
                  <a:srgbClr val="222222"/>
                </a:solidFill>
                <a:latin typeface="Roboto"/>
              </a:rPr>
              <a:t>Ie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 the surface is more reactive than the core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0AB9BC-6B7C-438A-93CC-38B001F47ACB}"/>
              </a:ext>
            </a:extLst>
          </p:cNvPr>
          <p:cNvSpPr txBox="1"/>
          <p:nvPr/>
        </p:nvSpPr>
        <p:spPr>
          <a:xfrm>
            <a:off x="1253447" y="3246634"/>
            <a:ext cx="25788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happens to the energy 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2712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Interfacial defects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5B3EC8-66EE-4E1C-B30D-0FD85EED089B}"/>
              </a:ext>
            </a:extLst>
          </p:cNvPr>
          <p:cNvSpPr txBox="1"/>
          <p:nvPr/>
        </p:nvSpPr>
        <p:spPr>
          <a:xfrm>
            <a:off x="227457" y="1856874"/>
            <a:ext cx="40069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Interfacial defects are boundaries between regions of different crystal structures or alignment. Or the surface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A16C9E-DFEB-4CDB-8A24-8690BD1F7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4379" y="2457039"/>
            <a:ext cx="5762625" cy="5029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500FBB-35E6-4555-A301-CC05F94C5261}"/>
              </a:ext>
            </a:extLst>
          </p:cNvPr>
          <p:cNvSpPr txBox="1"/>
          <p:nvPr/>
        </p:nvSpPr>
        <p:spPr>
          <a:xfrm>
            <a:off x="332232" y="3771310"/>
            <a:ext cx="4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Small angle boundaries can be treated as multiple dislocation (array of dislocations)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43A890-47C5-4897-9041-958C035E373F}"/>
              </a:ext>
            </a:extLst>
          </p:cNvPr>
          <p:cNvSpPr txBox="1"/>
          <p:nvPr/>
        </p:nvSpPr>
        <p:spPr>
          <a:xfrm>
            <a:off x="332232" y="4988754"/>
            <a:ext cx="40069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higher the angle the greater the surface energy.  The greater the surface energy, the greater the reactivity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A13E85-BF64-4132-915F-4720939C7E58}"/>
              </a:ext>
            </a:extLst>
          </p:cNvPr>
          <p:cNvSpPr txBox="1"/>
          <p:nvPr/>
        </p:nvSpPr>
        <p:spPr>
          <a:xfrm>
            <a:off x="332232" y="6237496"/>
            <a:ext cx="4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Crystals naturally grow to reduce the boundary energy (</a:t>
            </a:r>
            <a:r>
              <a:rPr lang="en-US" dirty="0" err="1"/>
              <a:t>ie</a:t>
            </a:r>
            <a:r>
              <a:rPr lang="en-US" dirty="0"/>
              <a:t> towards spherical)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216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atom at crystal boundaries positions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7ADEAD-A47B-4D0C-B72F-EEB3456A6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77" y="2075379"/>
            <a:ext cx="2886075" cy="5182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EC207B-CADA-423C-B25B-B9A41A04A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999" y="2653017"/>
            <a:ext cx="442912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0926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activity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B920DD-54C2-4E30-BDB7-62692E73F88F}"/>
              </a:ext>
            </a:extLst>
          </p:cNvPr>
          <p:cNvSpPr/>
          <p:nvPr/>
        </p:nvSpPr>
        <p:spPr>
          <a:xfrm>
            <a:off x="606425" y="1732648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http://www.heat-treat-doctor.com/documents/grainsize.pdf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CA2C0-3FE2-411F-AE34-4EE9F4F83B73}"/>
              </a:ext>
            </a:extLst>
          </p:cNvPr>
          <p:cNvSpPr txBox="1"/>
          <p:nvPr/>
        </p:nvSpPr>
        <p:spPr>
          <a:xfrm>
            <a:off x="781050" y="2895600"/>
            <a:ext cx="452437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properties are improved by finer grain size ?</a:t>
            </a:r>
          </a:p>
          <a:p>
            <a:endParaRPr lang="en-US" dirty="0"/>
          </a:p>
          <a:p>
            <a:r>
              <a:rPr lang="en-US" dirty="0"/>
              <a:t>What properties are improved by coarser grain size?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All other things being equal would you aim for a fine or coarse material in the following applications : </a:t>
            </a:r>
          </a:p>
          <a:p>
            <a:endParaRPr lang="en-US" dirty="0"/>
          </a:p>
          <a:p>
            <a:r>
              <a:rPr lang="en-US" dirty="0"/>
              <a:t>Railroad wheel</a:t>
            </a:r>
          </a:p>
          <a:p>
            <a:r>
              <a:rPr lang="en-US" dirty="0"/>
              <a:t>Gear</a:t>
            </a:r>
          </a:p>
          <a:p>
            <a:r>
              <a:rPr lang="en-US" dirty="0"/>
              <a:t>Jet engine turbine blade</a:t>
            </a:r>
          </a:p>
          <a:p>
            <a:r>
              <a:rPr lang="en-US" dirty="0"/>
              <a:t>Metrology equipment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438900-969F-413C-8C17-9E2820B88E45}"/>
              </a:ext>
            </a:extLst>
          </p:cNvPr>
          <p:cNvSpPr/>
          <p:nvPr/>
        </p:nvSpPr>
        <p:spPr>
          <a:xfrm>
            <a:off x="5873750" y="5990323"/>
            <a:ext cx="390842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In the pursuit of learning we often find more questions than answers:  What questions does this article prompt in your mind ? </a:t>
            </a:r>
          </a:p>
        </p:txBody>
      </p:sp>
    </p:spTree>
    <p:extLst>
      <p:ext uri="{BB962C8B-B14F-4D97-AF65-F5344CB8AC3E}">
        <p14:creationId xmlns:p14="http://schemas.microsoft.com/office/powerpoint/2010/main" val="33452883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Etching and catalysts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8A8B08-2CDD-4896-BF02-A647D6FB35D0}"/>
              </a:ext>
            </a:extLst>
          </p:cNvPr>
          <p:cNvSpPr txBox="1"/>
          <p:nvPr/>
        </p:nvSpPr>
        <p:spPr>
          <a:xfrm>
            <a:off x="431516" y="1736332"/>
            <a:ext cx="32980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Reminder – Crystal edge are in an excited state – therefore more prone to react  than a uniform surface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4BBB94-53ED-44EC-BBE4-421CA43BCABF}"/>
              </a:ext>
            </a:extLst>
          </p:cNvPr>
          <p:cNvSpPr txBox="1"/>
          <p:nvPr/>
        </p:nvSpPr>
        <p:spPr>
          <a:xfrm>
            <a:off x="2198670" y="3779837"/>
            <a:ext cx="2702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does acid do to steel? Dissolve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EBBFD8-4054-4B1D-90E9-7DA586D4D909}"/>
              </a:ext>
            </a:extLst>
          </p:cNvPr>
          <p:cNvSpPr/>
          <p:nvPr/>
        </p:nvSpPr>
        <p:spPr>
          <a:xfrm>
            <a:off x="3729520" y="5269344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But its going to do more in the high energy regions of the grain boundaries than  elsewhere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BFACFC-04B4-4DA5-BB49-CAB4EC8B8EA2}"/>
              </a:ext>
            </a:extLst>
          </p:cNvPr>
          <p:cNvSpPr/>
          <p:nvPr/>
        </p:nvSpPr>
        <p:spPr>
          <a:xfrm>
            <a:off x="5039460" y="6435685"/>
            <a:ext cx="5038725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This brings out the principle of etching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0459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Etching Practice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8A8B08-2CDD-4896-BF02-A647D6FB35D0}"/>
              </a:ext>
            </a:extLst>
          </p:cNvPr>
          <p:cNvSpPr txBox="1"/>
          <p:nvPr/>
        </p:nvSpPr>
        <p:spPr>
          <a:xfrm>
            <a:off x="431516" y="1736332"/>
            <a:ext cx="73768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https://www.thoughtco.com/metallographic-etching-2340003</a:t>
            </a:r>
            <a:r>
              <a:rPr lang="en-US" dirty="0"/>
              <a:t>  (read) </a:t>
            </a:r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https://www.kemet.co.uk/blog/metallography/etching-in-metallography</a:t>
            </a:r>
            <a:r>
              <a:rPr lang="en-US" dirty="0"/>
              <a:t>  (for reference)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067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lovely etch images :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54214C-D8D2-4D98-9C76-9C2A7C40D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811" y="1889124"/>
            <a:ext cx="7936647" cy="5251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9297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lovely etch images :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B53E3E-EF95-4E91-8129-3BBD9B5E6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1370" y="2043558"/>
            <a:ext cx="5543550" cy="509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6897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lovely etch images :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6ED3DF-3C0A-4074-AB14-7F4DDC7BA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37" y="2038655"/>
            <a:ext cx="6229350" cy="521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876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CF Marble floors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3CE69B-13D6-4168-9CA6-796356569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00" y="2055277"/>
            <a:ext cx="3781425" cy="18669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D73582-3021-46CF-8D5B-18BE0A65F082}"/>
              </a:ext>
            </a:extLst>
          </p:cNvPr>
          <p:cNvSpPr txBox="1"/>
          <p:nvPr/>
        </p:nvSpPr>
        <p:spPr>
          <a:xfrm>
            <a:off x="5363110" y="4140485"/>
            <a:ext cx="38939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Take home : Imperfections are beautiful!!!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0316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of crystals and crystal defects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4C754-CDB9-4CA4-8487-7F21F10DAF17}"/>
              </a:ext>
            </a:extLst>
          </p:cNvPr>
          <p:cNvSpPr txBox="1"/>
          <p:nvPr/>
        </p:nvSpPr>
        <p:spPr>
          <a:xfrm>
            <a:off x="587829" y="1926772"/>
            <a:ext cx="82187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7 different forms of crystal but in metals we see FCC, BCC and Hex closed packed</a:t>
            </a:r>
          </a:p>
          <a:p>
            <a:endParaRPr lang="en-GB" dirty="0"/>
          </a:p>
          <a:p>
            <a:r>
              <a:rPr lang="en-GB" dirty="0"/>
              <a:t>FCC and HCP are the most dense, BCC less so.</a:t>
            </a:r>
          </a:p>
          <a:p>
            <a:endParaRPr lang="en-GB" dirty="0"/>
          </a:p>
          <a:p>
            <a:r>
              <a:rPr lang="en-GB" dirty="0"/>
              <a:t>Steel and tin are examples of metals with different Allotropes.</a:t>
            </a:r>
          </a:p>
          <a:p>
            <a:endParaRPr lang="en-GB" dirty="0"/>
          </a:p>
          <a:p>
            <a:r>
              <a:rPr lang="en-GB" dirty="0"/>
              <a:t>All real crystals have defects -  Vacancies, interstitials, surface and interfacial defects, screw and edge defects – all of which make the substance stronger</a:t>
            </a:r>
          </a:p>
        </p:txBody>
      </p:sp>
    </p:spTree>
    <p:extLst>
      <p:ext uri="{BB962C8B-B14F-4D97-AF65-F5344CB8AC3E}">
        <p14:creationId xmlns:p14="http://schemas.microsoft.com/office/powerpoint/2010/main" val="1805677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38078</TotalTime>
  <Words>1364</Words>
  <Application>Microsoft Office PowerPoint</Application>
  <PresentationFormat>Custom</PresentationFormat>
  <Paragraphs>196</Paragraphs>
  <Slides>36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Roboto</vt:lpstr>
      <vt:lpstr>Arial</vt:lpstr>
      <vt:lpstr>Symbol</vt:lpstr>
      <vt:lpstr>Times New Roman</vt:lpstr>
      <vt:lpstr>Wingdings</vt:lpstr>
      <vt:lpstr>Office Theme</vt:lpstr>
      <vt:lpstr>Last Week : Chemistry What you really need to understand!</vt:lpstr>
      <vt:lpstr>Warmup</vt:lpstr>
      <vt:lpstr>Crystallography</vt:lpstr>
      <vt:lpstr>Crystallography</vt:lpstr>
      <vt:lpstr>Crystallography</vt:lpstr>
      <vt:lpstr>Exercise</vt:lpstr>
      <vt:lpstr>Body centred cubic structure</vt:lpstr>
      <vt:lpstr>Face centred cubic structure</vt:lpstr>
      <vt:lpstr>Hexagonal close pack structure</vt:lpstr>
      <vt:lpstr>IT is not just metals</vt:lpstr>
      <vt:lpstr>This gives rise to other structures</vt:lpstr>
      <vt:lpstr>This gives rise to other structures</vt:lpstr>
      <vt:lpstr>Polymer crystalinity</vt:lpstr>
      <vt:lpstr>Example very hard exam question (s)</vt:lpstr>
      <vt:lpstr>Fun video</vt:lpstr>
      <vt:lpstr>Impurities</vt:lpstr>
      <vt:lpstr>Point Defects in metals</vt:lpstr>
      <vt:lpstr>Vacancies</vt:lpstr>
      <vt:lpstr>Interstitial</vt:lpstr>
      <vt:lpstr>Interstitial sites in FCC and BCC</vt:lpstr>
      <vt:lpstr>A Problem</vt:lpstr>
      <vt:lpstr>Effect of oversized interstitial  impurity on Crystal structure</vt:lpstr>
      <vt:lpstr>Dislocations – linear defects</vt:lpstr>
      <vt:lpstr>Dislocations – linear defects</vt:lpstr>
      <vt:lpstr>Dislocations – linear defects</vt:lpstr>
      <vt:lpstr>An aside – surface tension</vt:lpstr>
      <vt:lpstr>Interfacial defects</vt:lpstr>
      <vt:lpstr>Examples of atom at crystal boundaries positions</vt:lpstr>
      <vt:lpstr>Reading activity</vt:lpstr>
      <vt:lpstr>Etching and catalysts</vt:lpstr>
      <vt:lpstr>Etching Practice</vt:lpstr>
      <vt:lpstr>Some lovely etch images :</vt:lpstr>
      <vt:lpstr>Some lovely etch images :</vt:lpstr>
      <vt:lpstr>Some lovely etch images :</vt:lpstr>
      <vt:lpstr>CF Marble floors</vt:lpstr>
      <vt:lpstr>Summary of crystals and crystal defects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229</cp:revision>
  <dcterms:modified xsi:type="dcterms:W3CDTF">2021-02-08T16:18:23Z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