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59" r:id="rId4"/>
    <p:sldId id="260" r:id="rId5"/>
    <p:sldId id="263" r:id="rId6"/>
    <p:sldId id="264" r:id="rId7"/>
    <p:sldId id="265" r:id="rId8"/>
    <p:sldId id="266" r:id="rId9"/>
    <p:sldId id="267" r:id="rId10"/>
    <p:sldId id="268" r:id="rId11"/>
    <p:sldId id="269" r:id="rId12"/>
    <p:sldId id="270"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ma thomas" initials="et" lastIdx="3" clrIdx="0">
    <p:extLst>
      <p:ext uri="{19B8F6BF-5375-455C-9EA6-DF929625EA0E}">
        <p15:presenceInfo xmlns:p15="http://schemas.microsoft.com/office/powerpoint/2012/main" userId="604a57ae1bd7931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400891456615259"/>
          <c:y val="0.45905142291996109"/>
          <c:w val="0.84470892776880691"/>
          <c:h val="0.48734007766680498"/>
        </c:manualLayout>
      </c:layout>
      <c:barChart>
        <c:barDir val="col"/>
        <c:grouping val="clustered"/>
        <c:varyColors val="0"/>
        <c:ser>
          <c:idx val="0"/>
          <c:order val="0"/>
          <c:tx>
            <c:strRef>
              <c:f>Sheet1!$B$1</c:f>
              <c:strCache>
                <c:ptCount val="1"/>
                <c:pt idx="0">
                  <c:v>High result.</c:v>
                </c:pt>
              </c:strCache>
            </c:strRef>
          </c:tx>
          <c:spPr>
            <a:solidFill>
              <a:schemeClr val="accent1"/>
            </a:solidFill>
            <a:ln>
              <a:noFill/>
            </a:ln>
            <a:effectLst/>
          </c:spPr>
          <c:invertIfNegative val="0"/>
          <c:cat>
            <c:strRef>
              <c:f>Sheet1!$A$2:$A$5</c:f>
              <c:strCache>
                <c:ptCount val="2"/>
                <c:pt idx="0">
                  <c:v>Female</c:v>
                </c:pt>
                <c:pt idx="1">
                  <c:v>Male</c:v>
                </c:pt>
              </c:strCache>
            </c:strRef>
          </c:cat>
          <c:val>
            <c:numRef>
              <c:f>Sheet1!$B$2:$B$5</c:f>
              <c:numCache>
                <c:formatCode>0%</c:formatCode>
                <c:ptCount val="4"/>
                <c:pt idx="0">
                  <c:v>0.75</c:v>
                </c:pt>
                <c:pt idx="1">
                  <c:v>0.33</c:v>
                </c:pt>
              </c:numCache>
            </c:numRef>
          </c:val>
          <c:extLst>
            <c:ext xmlns:c16="http://schemas.microsoft.com/office/drawing/2014/chart" uri="{C3380CC4-5D6E-409C-BE32-E72D297353CC}">
              <c16:uniqueId val="{00000000-913C-4377-8194-5F44071CFF97}"/>
            </c:ext>
          </c:extLst>
        </c:ser>
        <c:ser>
          <c:idx val="1"/>
          <c:order val="1"/>
          <c:tx>
            <c:strRef>
              <c:f>Sheet1!$C$1</c:f>
              <c:strCache>
                <c:ptCount val="1"/>
                <c:pt idx="0">
                  <c:v>Column1</c:v>
                </c:pt>
              </c:strCache>
            </c:strRef>
          </c:tx>
          <c:spPr>
            <a:solidFill>
              <a:schemeClr val="accent2"/>
            </a:solidFill>
            <a:ln>
              <a:noFill/>
            </a:ln>
            <a:effectLst/>
          </c:spPr>
          <c:invertIfNegative val="0"/>
          <c:cat>
            <c:strRef>
              <c:f>Sheet1!$A$2:$A$5</c:f>
              <c:strCache>
                <c:ptCount val="2"/>
                <c:pt idx="0">
                  <c:v>Female</c:v>
                </c:pt>
                <c:pt idx="1">
                  <c:v>Male</c:v>
                </c:pt>
              </c:strCache>
            </c:strRef>
          </c:cat>
          <c:val>
            <c:numRef>
              <c:f>Sheet1!$C$2:$C$5</c:f>
              <c:numCache>
                <c:formatCode>General</c:formatCode>
                <c:ptCount val="4"/>
              </c:numCache>
            </c:numRef>
          </c:val>
          <c:extLst>
            <c:ext xmlns:c16="http://schemas.microsoft.com/office/drawing/2014/chart" uri="{C3380CC4-5D6E-409C-BE32-E72D297353CC}">
              <c16:uniqueId val="{00000001-913C-4377-8194-5F44071CFF97}"/>
            </c:ext>
          </c:extLst>
        </c:ser>
        <c:ser>
          <c:idx val="2"/>
          <c:order val="2"/>
          <c:tx>
            <c:strRef>
              <c:f>Sheet1!$D$1</c:f>
              <c:strCache>
                <c:ptCount val="1"/>
                <c:pt idx="0">
                  <c:v>Column2</c:v>
                </c:pt>
              </c:strCache>
            </c:strRef>
          </c:tx>
          <c:spPr>
            <a:solidFill>
              <a:schemeClr val="accent3"/>
            </a:solidFill>
            <a:ln>
              <a:noFill/>
            </a:ln>
            <a:effectLst/>
          </c:spPr>
          <c:invertIfNegative val="0"/>
          <c:cat>
            <c:strRef>
              <c:f>Sheet1!$A$2:$A$5</c:f>
              <c:strCache>
                <c:ptCount val="2"/>
                <c:pt idx="0">
                  <c:v>Female</c:v>
                </c:pt>
                <c:pt idx="1">
                  <c:v>Male</c:v>
                </c:pt>
              </c:strCache>
            </c:strRef>
          </c:cat>
          <c:val>
            <c:numRef>
              <c:f>Sheet1!$D$2:$D$5</c:f>
              <c:numCache>
                <c:formatCode>General</c:formatCode>
                <c:ptCount val="4"/>
              </c:numCache>
            </c:numRef>
          </c:val>
          <c:extLst>
            <c:ext xmlns:c16="http://schemas.microsoft.com/office/drawing/2014/chart" uri="{C3380CC4-5D6E-409C-BE32-E72D297353CC}">
              <c16:uniqueId val="{00000002-913C-4377-8194-5F44071CFF97}"/>
            </c:ext>
          </c:extLst>
        </c:ser>
        <c:dLbls>
          <c:showLegendKey val="0"/>
          <c:showVal val="0"/>
          <c:showCatName val="0"/>
          <c:showSerName val="0"/>
          <c:showPercent val="0"/>
          <c:showBubbleSize val="0"/>
        </c:dLbls>
        <c:gapWidth val="150"/>
        <c:axId val="606055816"/>
        <c:axId val="606053520"/>
      </c:barChart>
      <c:catAx>
        <c:axId val="606055816"/>
        <c:scaling>
          <c:orientation val="minMax"/>
        </c:scaling>
        <c:delete val="1"/>
        <c:axPos val="b"/>
        <c:numFmt formatCode="General" sourceLinked="1"/>
        <c:majorTickMark val="none"/>
        <c:minorTickMark val="none"/>
        <c:tickLblPos val="nextTo"/>
        <c:crossAx val="606053520"/>
        <c:crosses val="autoZero"/>
        <c:auto val="1"/>
        <c:lblAlgn val="ctr"/>
        <c:lblOffset val="100"/>
        <c:noMultiLvlLbl val="0"/>
      </c:catAx>
      <c:valAx>
        <c:axId val="60605352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060558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BFF09E-7314-4AD5-BC5A-FF7B3EC986CD}" type="datetimeFigureOut">
              <a:rPr lang="en-GB" smtClean="0"/>
              <a:t>17/05/2018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DA2695-B96F-4F79-93AC-4755E2CDC937}" type="slidenum">
              <a:rPr lang="en-GB" smtClean="0"/>
              <a:t>‹#›</a:t>
            </a:fld>
            <a:endParaRPr lang="en-GB"/>
          </a:p>
        </p:txBody>
      </p:sp>
    </p:spTree>
    <p:extLst>
      <p:ext uri="{BB962C8B-B14F-4D97-AF65-F5344CB8AC3E}">
        <p14:creationId xmlns:p14="http://schemas.microsoft.com/office/powerpoint/2010/main" val="1796800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5/17/2018</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5/17/2018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5/17/2018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5/17/2018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5/17/2018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5/17/2018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5/17/2018</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hyperlink" Target="https://youtu.be/qhYlJ2iBceA"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941A0-8D6C-4A31-9E79-FB6108EB95E9}"/>
              </a:ext>
            </a:extLst>
          </p:cNvPr>
          <p:cNvSpPr>
            <a:spLocks noGrp="1"/>
          </p:cNvSpPr>
          <p:nvPr>
            <p:ph type="ctrTitle"/>
          </p:nvPr>
        </p:nvSpPr>
        <p:spPr>
          <a:xfrm>
            <a:off x="1876424" y="835378"/>
            <a:ext cx="9073798" cy="2674585"/>
          </a:xfrm>
        </p:spPr>
        <p:txBody>
          <a:bodyPr/>
          <a:lstStyle/>
          <a:p>
            <a:r>
              <a:rPr lang="en-GB" dirty="0"/>
              <a:t>Attitudes towards celebrity endorsement within advertising.</a:t>
            </a:r>
          </a:p>
        </p:txBody>
      </p:sp>
      <p:sp>
        <p:nvSpPr>
          <p:cNvPr id="3" name="Subtitle 2">
            <a:extLst>
              <a:ext uri="{FF2B5EF4-FFF2-40B4-BE49-F238E27FC236}">
                <a16:creationId xmlns:a16="http://schemas.microsoft.com/office/drawing/2014/main" id="{FA118C16-7536-4753-A0E2-09D1090992BD}"/>
              </a:ext>
            </a:extLst>
          </p:cNvPr>
          <p:cNvSpPr>
            <a:spLocks noGrp="1"/>
          </p:cNvSpPr>
          <p:nvPr>
            <p:ph type="subTitle" idx="1"/>
          </p:nvPr>
        </p:nvSpPr>
        <p:spPr/>
        <p:txBody>
          <a:bodyPr/>
          <a:lstStyle/>
          <a:p>
            <a:r>
              <a:rPr lang="en-GB" dirty="0"/>
              <a:t>- A mixed gender study investigating the impact of celebrity usage upon purchase intentions.</a:t>
            </a:r>
          </a:p>
        </p:txBody>
      </p:sp>
    </p:spTree>
    <p:extLst>
      <p:ext uri="{BB962C8B-B14F-4D97-AF65-F5344CB8AC3E}">
        <p14:creationId xmlns:p14="http://schemas.microsoft.com/office/powerpoint/2010/main" val="1858484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75813-E0CC-4D87-98CB-F0313B0E0CC5}"/>
              </a:ext>
            </a:extLst>
          </p:cNvPr>
          <p:cNvSpPr>
            <a:spLocks noGrp="1"/>
          </p:cNvSpPr>
          <p:nvPr>
            <p:ph type="title"/>
          </p:nvPr>
        </p:nvSpPr>
        <p:spPr/>
        <p:txBody>
          <a:bodyPr>
            <a:normAutofit/>
          </a:bodyPr>
          <a:lstStyle/>
          <a:p>
            <a:r>
              <a:rPr lang="en-GB" sz="5400" dirty="0">
                <a:solidFill>
                  <a:schemeClr val="tx2">
                    <a:lumMod val="75000"/>
                  </a:schemeClr>
                </a:solidFill>
              </a:rPr>
              <a:t>				</a:t>
            </a:r>
            <a:r>
              <a:rPr lang="en-GB" sz="4400" u="sng" dirty="0">
                <a:solidFill>
                  <a:srgbClr val="002060"/>
                </a:solidFill>
              </a:rPr>
              <a:t>Attitude.</a:t>
            </a:r>
          </a:p>
        </p:txBody>
      </p:sp>
      <p:sp>
        <p:nvSpPr>
          <p:cNvPr id="3" name="Content Placeholder 2">
            <a:extLst>
              <a:ext uri="{FF2B5EF4-FFF2-40B4-BE49-F238E27FC236}">
                <a16:creationId xmlns:a16="http://schemas.microsoft.com/office/drawing/2014/main" id="{811FCE02-FBD3-4B4F-9218-530E53C6CA8D}"/>
              </a:ext>
            </a:extLst>
          </p:cNvPr>
          <p:cNvSpPr>
            <a:spLocks noGrp="1"/>
          </p:cNvSpPr>
          <p:nvPr>
            <p:ph sz="half" idx="1"/>
          </p:nvPr>
        </p:nvSpPr>
        <p:spPr>
          <a:xfrm>
            <a:off x="1141410" y="2249486"/>
            <a:ext cx="4661079" cy="3541714"/>
          </a:xfrm>
        </p:spPr>
        <p:txBody>
          <a:bodyPr>
            <a:normAutofit lnSpcReduction="10000"/>
          </a:bodyPr>
          <a:lstStyle/>
          <a:p>
            <a:r>
              <a:rPr lang="en-GB" dirty="0"/>
              <a:t> Attitude can be described as a cognitive schema.</a:t>
            </a:r>
          </a:p>
          <a:p>
            <a:endParaRPr lang="en-GB" dirty="0"/>
          </a:p>
          <a:p>
            <a:r>
              <a:rPr lang="en-GB" dirty="0"/>
              <a:t>This can be based upon objects, people, issue’s or concepts.</a:t>
            </a:r>
          </a:p>
          <a:p>
            <a:pPr marL="0" indent="0">
              <a:buNone/>
            </a:pPr>
            <a:r>
              <a:rPr lang="en-GB" dirty="0"/>
              <a:t>           </a:t>
            </a:r>
          </a:p>
          <a:p>
            <a:pPr marL="0" indent="0">
              <a:buNone/>
            </a:pPr>
            <a:r>
              <a:rPr lang="en-GB" dirty="0"/>
              <a:t> (Edwards,1990)</a:t>
            </a:r>
          </a:p>
        </p:txBody>
      </p:sp>
      <p:pic>
        <p:nvPicPr>
          <p:cNvPr id="6" name="Content Placeholder 5">
            <a:extLst>
              <a:ext uri="{FF2B5EF4-FFF2-40B4-BE49-F238E27FC236}">
                <a16:creationId xmlns:a16="http://schemas.microsoft.com/office/drawing/2014/main" id="{B2A4B4EC-14CA-4997-A5DD-358F0B7D4600}"/>
              </a:ext>
            </a:extLst>
          </p:cNvPr>
          <p:cNvPicPr>
            <a:picLocks noGrp="1" noChangeAspect="1"/>
          </p:cNvPicPr>
          <p:nvPr>
            <p:ph sz="half" idx="2"/>
          </p:nvPr>
        </p:nvPicPr>
        <p:blipFill>
          <a:blip r:embed="rId2"/>
          <a:stretch>
            <a:fillRect/>
          </a:stretch>
        </p:blipFill>
        <p:spPr>
          <a:xfrm>
            <a:off x="6172200" y="2749306"/>
            <a:ext cx="4875213" cy="2542075"/>
          </a:xfrm>
        </p:spPr>
      </p:pic>
      <p:sp>
        <p:nvSpPr>
          <p:cNvPr id="4" name="TextBox 3">
            <a:extLst>
              <a:ext uri="{FF2B5EF4-FFF2-40B4-BE49-F238E27FC236}">
                <a16:creationId xmlns:a16="http://schemas.microsoft.com/office/drawing/2014/main" id="{93E41885-7307-4C58-B531-88FD13662A76}"/>
              </a:ext>
            </a:extLst>
          </p:cNvPr>
          <p:cNvSpPr txBox="1"/>
          <p:nvPr/>
        </p:nvSpPr>
        <p:spPr>
          <a:xfrm>
            <a:off x="8242853" y="5587519"/>
            <a:ext cx="1907514" cy="369332"/>
          </a:xfrm>
          <a:prstGeom prst="rect">
            <a:avLst/>
          </a:prstGeom>
          <a:noFill/>
        </p:spPr>
        <p:txBody>
          <a:bodyPr wrap="square" rtlCol="0">
            <a:spAutoFit/>
          </a:bodyPr>
          <a:lstStyle/>
          <a:p>
            <a:r>
              <a:rPr lang="en-GB" dirty="0"/>
              <a:t>Google images</a:t>
            </a:r>
          </a:p>
        </p:txBody>
      </p:sp>
    </p:spTree>
    <p:extLst>
      <p:ext uri="{BB962C8B-B14F-4D97-AF65-F5344CB8AC3E}">
        <p14:creationId xmlns:p14="http://schemas.microsoft.com/office/powerpoint/2010/main" val="2733188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27263-7CCA-4043-9EAE-83536169F602}"/>
              </a:ext>
            </a:extLst>
          </p:cNvPr>
          <p:cNvSpPr>
            <a:spLocks noGrp="1"/>
          </p:cNvSpPr>
          <p:nvPr>
            <p:ph type="title"/>
          </p:nvPr>
        </p:nvSpPr>
        <p:spPr>
          <a:xfrm>
            <a:off x="1163991" y="609600"/>
            <a:ext cx="8081609" cy="1905000"/>
          </a:xfrm>
        </p:spPr>
        <p:txBody>
          <a:bodyPr/>
          <a:lstStyle/>
          <a:p>
            <a:r>
              <a:rPr lang="en-GB" u="sng" dirty="0">
                <a:solidFill>
                  <a:srgbClr val="002060"/>
                </a:solidFill>
              </a:rPr>
              <a:t>The three components of attitude.</a:t>
            </a:r>
          </a:p>
        </p:txBody>
      </p:sp>
      <p:sp>
        <p:nvSpPr>
          <p:cNvPr id="3" name="Text Placeholder 2">
            <a:extLst>
              <a:ext uri="{FF2B5EF4-FFF2-40B4-BE49-F238E27FC236}">
                <a16:creationId xmlns:a16="http://schemas.microsoft.com/office/drawing/2014/main" id="{5444B39F-9402-4B5F-AD9A-0F472A455459}"/>
              </a:ext>
            </a:extLst>
          </p:cNvPr>
          <p:cNvSpPr>
            <a:spLocks noGrp="1"/>
          </p:cNvSpPr>
          <p:nvPr>
            <p:ph type="body" idx="1"/>
          </p:nvPr>
        </p:nvSpPr>
        <p:spPr/>
        <p:txBody>
          <a:bodyPr/>
          <a:lstStyle/>
          <a:p>
            <a:r>
              <a:rPr lang="en-GB" sz="2800" b="1" u="sng" dirty="0">
                <a:solidFill>
                  <a:srgbClr val="00B050"/>
                </a:solidFill>
              </a:rPr>
              <a:t>Cognitive.</a:t>
            </a:r>
          </a:p>
        </p:txBody>
      </p:sp>
      <p:sp>
        <p:nvSpPr>
          <p:cNvPr id="4" name="Text Placeholder 3">
            <a:extLst>
              <a:ext uri="{FF2B5EF4-FFF2-40B4-BE49-F238E27FC236}">
                <a16:creationId xmlns:a16="http://schemas.microsoft.com/office/drawing/2014/main" id="{3A2F69A9-ACFD-4410-8BDE-14E2C28ACEBD}"/>
              </a:ext>
            </a:extLst>
          </p:cNvPr>
          <p:cNvSpPr>
            <a:spLocks noGrp="1"/>
          </p:cNvSpPr>
          <p:nvPr>
            <p:ph type="body" sz="half" idx="15"/>
          </p:nvPr>
        </p:nvSpPr>
        <p:spPr/>
        <p:txBody>
          <a:bodyPr>
            <a:normAutofit fontScale="92500" lnSpcReduction="10000"/>
          </a:bodyPr>
          <a:lstStyle/>
          <a:p>
            <a:r>
              <a:rPr lang="en-GB" sz="2000" dirty="0"/>
              <a:t>.</a:t>
            </a:r>
            <a:r>
              <a:rPr lang="en-GB" sz="2400" dirty="0"/>
              <a:t>Initial thoughts.</a:t>
            </a:r>
          </a:p>
          <a:p>
            <a:endParaRPr lang="en-GB" sz="2400" dirty="0"/>
          </a:p>
          <a:p>
            <a:r>
              <a:rPr lang="en-GB" sz="2400" dirty="0"/>
              <a:t>.Beliefs.</a:t>
            </a:r>
          </a:p>
          <a:p>
            <a:endParaRPr lang="en-GB" sz="2400" dirty="0"/>
          </a:p>
          <a:p>
            <a:r>
              <a:rPr lang="en-GB" sz="2400" dirty="0"/>
              <a:t>.Responses.</a:t>
            </a:r>
          </a:p>
        </p:txBody>
      </p:sp>
      <p:sp>
        <p:nvSpPr>
          <p:cNvPr id="5" name="Text Placeholder 4">
            <a:extLst>
              <a:ext uri="{FF2B5EF4-FFF2-40B4-BE49-F238E27FC236}">
                <a16:creationId xmlns:a16="http://schemas.microsoft.com/office/drawing/2014/main" id="{C976CE87-D75C-4791-876A-D228402D4392}"/>
              </a:ext>
            </a:extLst>
          </p:cNvPr>
          <p:cNvSpPr>
            <a:spLocks noGrp="1"/>
          </p:cNvSpPr>
          <p:nvPr>
            <p:ph type="body" sz="quarter" idx="3"/>
          </p:nvPr>
        </p:nvSpPr>
        <p:spPr/>
        <p:txBody>
          <a:bodyPr/>
          <a:lstStyle/>
          <a:p>
            <a:r>
              <a:rPr lang="en-GB" sz="2800" b="1" u="sng" dirty="0">
                <a:solidFill>
                  <a:srgbClr val="FF0000"/>
                </a:solidFill>
              </a:rPr>
              <a:t>Affect.</a:t>
            </a:r>
          </a:p>
        </p:txBody>
      </p:sp>
      <p:sp>
        <p:nvSpPr>
          <p:cNvPr id="6" name="Text Placeholder 5">
            <a:extLst>
              <a:ext uri="{FF2B5EF4-FFF2-40B4-BE49-F238E27FC236}">
                <a16:creationId xmlns:a16="http://schemas.microsoft.com/office/drawing/2014/main" id="{30E04BD3-AA54-4651-9BD1-E99B9855AA15}"/>
              </a:ext>
            </a:extLst>
          </p:cNvPr>
          <p:cNvSpPr>
            <a:spLocks noGrp="1"/>
          </p:cNvSpPr>
          <p:nvPr>
            <p:ph type="body" sz="half" idx="16"/>
          </p:nvPr>
        </p:nvSpPr>
        <p:spPr/>
        <p:txBody>
          <a:bodyPr/>
          <a:lstStyle/>
          <a:p>
            <a:r>
              <a:rPr lang="en-GB" sz="2000" dirty="0"/>
              <a:t>.</a:t>
            </a:r>
            <a:r>
              <a:rPr lang="en-GB" sz="2400" dirty="0"/>
              <a:t>Emotional response.</a:t>
            </a:r>
          </a:p>
          <a:p>
            <a:endParaRPr lang="en-GB" sz="2400" dirty="0"/>
          </a:p>
          <a:p>
            <a:r>
              <a:rPr lang="en-GB" sz="2400" dirty="0"/>
              <a:t>.Verbal communications.</a:t>
            </a:r>
          </a:p>
          <a:p>
            <a:endParaRPr lang="en-GB" sz="2400" dirty="0"/>
          </a:p>
          <a:p>
            <a:endParaRPr lang="en-GB" dirty="0"/>
          </a:p>
        </p:txBody>
      </p:sp>
      <p:sp>
        <p:nvSpPr>
          <p:cNvPr id="7" name="Text Placeholder 6">
            <a:extLst>
              <a:ext uri="{FF2B5EF4-FFF2-40B4-BE49-F238E27FC236}">
                <a16:creationId xmlns:a16="http://schemas.microsoft.com/office/drawing/2014/main" id="{E339799F-9F88-44A1-8DB0-A3A5E0BF7322}"/>
              </a:ext>
            </a:extLst>
          </p:cNvPr>
          <p:cNvSpPr>
            <a:spLocks noGrp="1"/>
          </p:cNvSpPr>
          <p:nvPr>
            <p:ph type="body" sz="quarter" idx="13"/>
          </p:nvPr>
        </p:nvSpPr>
        <p:spPr/>
        <p:txBody>
          <a:bodyPr/>
          <a:lstStyle/>
          <a:p>
            <a:r>
              <a:rPr lang="en-GB" sz="2800" b="1" u="sng" dirty="0">
                <a:solidFill>
                  <a:srgbClr val="7030A0"/>
                </a:solidFill>
              </a:rPr>
              <a:t>Behaviour.</a:t>
            </a:r>
          </a:p>
        </p:txBody>
      </p:sp>
      <p:sp>
        <p:nvSpPr>
          <p:cNvPr id="8" name="Text Placeholder 7">
            <a:extLst>
              <a:ext uri="{FF2B5EF4-FFF2-40B4-BE49-F238E27FC236}">
                <a16:creationId xmlns:a16="http://schemas.microsoft.com/office/drawing/2014/main" id="{39898309-227B-4476-9018-F1BA8117260B}"/>
              </a:ext>
            </a:extLst>
          </p:cNvPr>
          <p:cNvSpPr>
            <a:spLocks noGrp="1"/>
          </p:cNvSpPr>
          <p:nvPr>
            <p:ph type="body" sz="half" idx="17"/>
          </p:nvPr>
        </p:nvSpPr>
        <p:spPr/>
        <p:txBody>
          <a:bodyPr>
            <a:normAutofit/>
          </a:bodyPr>
          <a:lstStyle/>
          <a:p>
            <a:r>
              <a:rPr lang="en-GB" sz="2000" dirty="0"/>
              <a:t>.</a:t>
            </a:r>
            <a:r>
              <a:rPr lang="en-GB" sz="2400" dirty="0"/>
              <a:t>Action.</a:t>
            </a:r>
          </a:p>
          <a:p>
            <a:endParaRPr lang="en-GB" sz="2400" dirty="0"/>
          </a:p>
          <a:p>
            <a:r>
              <a:rPr lang="en-GB" sz="2400" dirty="0"/>
              <a:t>.Behavioural intentions</a:t>
            </a:r>
            <a:r>
              <a:rPr lang="en-GB" sz="2000" dirty="0"/>
              <a:t>.</a:t>
            </a:r>
          </a:p>
        </p:txBody>
      </p:sp>
      <p:sp>
        <p:nvSpPr>
          <p:cNvPr id="9" name="TextBox 8">
            <a:extLst>
              <a:ext uri="{FF2B5EF4-FFF2-40B4-BE49-F238E27FC236}">
                <a16:creationId xmlns:a16="http://schemas.microsoft.com/office/drawing/2014/main" id="{A758C0C9-DEA3-4E1C-8165-884588B69E24}"/>
              </a:ext>
            </a:extLst>
          </p:cNvPr>
          <p:cNvSpPr txBox="1"/>
          <p:nvPr/>
        </p:nvSpPr>
        <p:spPr>
          <a:xfrm>
            <a:off x="6268278" y="5791199"/>
            <a:ext cx="2478157" cy="461665"/>
          </a:xfrm>
          <a:prstGeom prst="rect">
            <a:avLst/>
          </a:prstGeom>
          <a:noFill/>
        </p:spPr>
        <p:txBody>
          <a:bodyPr wrap="square" rtlCol="0">
            <a:spAutoFit/>
          </a:bodyPr>
          <a:lstStyle/>
          <a:p>
            <a:r>
              <a:rPr lang="en-GB" sz="2400" dirty="0">
                <a:solidFill>
                  <a:srgbClr val="002060"/>
                </a:solidFill>
              </a:rPr>
              <a:t>(Breckler,1984)</a:t>
            </a:r>
          </a:p>
        </p:txBody>
      </p:sp>
    </p:spTree>
    <p:extLst>
      <p:ext uri="{BB962C8B-B14F-4D97-AF65-F5344CB8AC3E}">
        <p14:creationId xmlns:p14="http://schemas.microsoft.com/office/powerpoint/2010/main" val="3713022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316E4-0AE4-4CB4-A66A-49F45195A96D}"/>
              </a:ext>
            </a:extLst>
          </p:cNvPr>
          <p:cNvSpPr>
            <a:spLocks noGrp="1"/>
          </p:cNvSpPr>
          <p:nvPr>
            <p:ph type="title"/>
          </p:nvPr>
        </p:nvSpPr>
        <p:spPr/>
        <p:txBody>
          <a:bodyPr/>
          <a:lstStyle/>
          <a:p>
            <a:r>
              <a:rPr lang="en-GB" sz="4000" u="sng" dirty="0">
                <a:solidFill>
                  <a:srgbClr val="002060"/>
                </a:solidFill>
              </a:rPr>
              <a:t>Attribution theory</a:t>
            </a:r>
            <a:r>
              <a:rPr lang="en-GB" sz="4000" dirty="0">
                <a:solidFill>
                  <a:srgbClr val="002060"/>
                </a:solidFill>
              </a:rPr>
              <a:t>.</a:t>
            </a:r>
            <a:r>
              <a:rPr lang="en-GB" dirty="0">
                <a:solidFill>
                  <a:srgbClr val="002060"/>
                </a:solidFill>
              </a:rPr>
              <a:t>	</a:t>
            </a:r>
          </a:p>
        </p:txBody>
      </p:sp>
      <p:sp>
        <p:nvSpPr>
          <p:cNvPr id="4" name="Text Placeholder 3">
            <a:extLst>
              <a:ext uri="{FF2B5EF4-FFF2-40B4-BE49-F238E27FC236}">
                <a16:creationId xmlns:a16="http://schemas.microsoft.com/office/drawing/2014/main" id="{FE0553C6-1A1D-4035-BA37-9A8FA1049C35}"/>
              </a:ext>
            </a:extLst>
          </p:cNvPr>
          <p:cNvSpPr>
            <a:spLocks noGrp="1"/>
          </p:cNvSpPr>
          <p:nvPr>
            <p:ph type="body" sz="half" idx="2"/>
          </p:nvPr>
        </p:nvSpPr>
        <p:spPr/>
        <p:txBody>
          <a:bodyPr>
            <a:normAutofit/>
          </a:bodyPr>
          <a:lstStyle/>
          <a:p>
            <a:r>
              <a:rPr lang="en-GB" sz="2800" dirty="0"/>
              <a:t>Attribution theory within celebrity endorsement, refers to the consumer’s need for similarity and beliefs. (Hsu; 2002)</a:t>
            </a:r>
          </a:p>
        </p:txBody>
      </p:sp>
      <p:sp>
        <p:nvSpPr>
          <p:cNvPr id="6" name="Text Placeholder 5">
            <a:extLst>
              <a:ext uri="{FF2B5EF4-FFF2-40B4-BE49-F238E27FC236}">
                <a16:creationId xmlns:a16="http://schemas.microsoft.com/office/drawing/2014/main" id="{CF877D08-6367-4F40-8EB5-CBD641E6B8CA}"/>
              </a:ext>
            </a:extLst>
          </p:cNvPr>
          <p:cNvSpPr>
            <a:spLocks noGrp="1"/>
          </p:cNvSpPr>
          <p:nvPr>
            <p:ph type="body" sz="half" idx="13"/>
          </p:nvPr>
        </p:nvSpPr>
        <p:spPr>
          <a:xfrm>
            <a:off x="1255917" y="2882082"/>
            <a:ext cx="9302751" cy="951891"/>
          </a:xfrm>
        </p:spPr>
        <p:txBody>
          <a:bodyPr>
            <a:noAutofit/>
          </a:bodyPr>
          <a:lstStyle/>
          <a:p>
            <a:r>
              <a:rPr lang="en-GB" sz="2800" dirty="0"/>
              <a:t>The first psychologist to propose the theory of attribution was Heider (1958) cited in (Buss,1978)</a:t>
            </a:r>
          </a:p>
        </p:txBody>
      </p:sp>
    </p:spTree>
    <p:extLst>
      <p:ext uri="{BB962C8B-B14F-4D97-AF65-F5344CB8AC3E}">
        <p14:creationId xmlns:p14="http://schemas.microsoft.com/office/powerpoint/2010/main" val="18253299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F194C-8FAD-4EE2-923D-CF18D0C4DEBB}"/>
              </a:ext>
            </a:extLst>
          </p:cNvPr>
          <p:cNvSpPr>
            <a:spLocks noGrp="1"/>
          </p:cNvSpPr>
          <p:nvPr>
            <p:ph type="title"/>
          </p:nvPr>
        </p:nvSpPr>
        <p:spPr>
          <a:xfrm>
            <a:off x="3194079" y="451351"/>
            <a:ext cx="6866624" cy="3342463"/>
          </a:xfrm>
        </p:spPr>
        <p:txBody>
          <a:bodyPr>
            <a:normAutofit/>
          </a:bodyPr>
          <a:lstStyle/>
          <a:p>
            <a:r>
              <a:rPr lang="en-GB" sz="4800" u="sng" dirty="0">
                <a:solidFill>
                  <a:srgbClr val="002060"/>
                </a:solidFill>
              </a:rPr>
              <a:t>The study.</a:t>
            </a:r>
          </a:p>
        </p:txBody>
      </p:sp>
      <p:sp>
        <p:nvSpPr>
          <p:cNvPr id="4" name="Text Placeholder 3">
            <a:extLst>
              <a:ext uri="{FF2B5EF4-FFF2-40B4-BE49-F238E27FC236}">
                <a16:creationId xmlns:a16="http://schemas.microsoft.com/office/drawing/2014/main" id="{E5474C92-2776-4855-9278-C94C0F28CD5B}"/>
              </a:ext>
            </a:extLst>
          </p:cNvPr>
          <p:cNvSpPr>
            <a:spLocks noGrp="1"/>
          </p:cNvSpPr>
          <p:nvPr>
            <p:ph type="body" sz="half" idx="2"/>
          </p:nvPr>
        </p:nvSpPr>
        <p:spPr>
          <a:xfrm>
            <a:off x="1141411" y="2757714"/>
            <a:ext cx="9906002" cy="3041701"/>
          </a:xfrm>
        </p:spPr>
        <p:txBody>
          <a:bodyPr>
            <a:normAutofit/>
          </a:bodyPr>
          <a:lstStyle/>
          <a:p>
            <a:r>
              <a:rPr lang="en-GB" sz="2800" dirty="0"/>
              <a:t>The aim of this study was to investigate the attitude of males and females, towards celebrity endorsements.</a:t>
            </a:r>
          </a:p>
          <a:p>
            <a:endParaRPr lang="en-GB" sz="2000" dirty="0"/>
          </a:p>
          <a:p>
            <a:r>
              <a:rPr lang="en-GB" sz="2800" dirty="0"/>
              <a:t>It was hypothesised that females would favour the advertisement above men; as suggested by previous research. </a:t>
            </a:r>
          </a:p>
        </p:txBody>
      </p:sp>
    </p:spTree>
    <p:extLst>
      <p:ext uri="{BB962C8B-B14F-4D97-AF65-F5344CB8AC3E}">
        <p14:creationId xmlns:p14="http://schemas.microsoft.com/office/powerpoint/2010/main" val="3890840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46C27-0252-47F4-9EDD-0E5DBFF7EFC7}"/>
              </a:ext>
            </a:extLst>
          </p:cNvPr>
          <p:cNvSpPr>
            <a:spLocks noGrp="1"/>
          </p:cNvSpPr>
          <p:nvPr>
            <p:ph type="title"/>
          </p:nvPr>
        </p:nvSpPr>
        <p:spPr/>
        <p:txBody>
          <a:bodyPr>
            <a:normAutofit/>
          </a:bodyPr>
          <a:lstStyle/>
          <a:p>
            <a:r>
              <a:rPr lang="en-GB" sz="4000" u="sng" dirty="0">
                <a:solidFill>
                  <a:srgbClr val="002060"/>
                </a:solidFill>
              </a:rPr>
              <a:t>Introduction.</a:t>
            </a:r>
          </a:p>
        </p:txBody>
      </p:sp>
      <p:sp>
        <p:nvSpPr>
          <p:cNvPr id="4" name="Text Placeholder 3">
            <a:extLst>
              <a:ext uri="{FF2B5EF4-FFF2-40B4-BE49-F238E27FC236}">
                <a16:creationId xmlns:a16="http://schemas.microsoft.com/office/drawing/2014/main" id="{93EE7BD6-1818-4B8C-8FA9-53A1B06E5000}"/>
              </a:ext>
            </a:extLst>
          </p:cNvPr>
          <p:cNvSpPr>
            <a:spLocks noGrp="1"/>
          </p:cNvSpPr>
          <p:nvPr>
            <p:ph type="body" sz="half" idx="15"/>
          </p:nvPr>
        </p:nvSpPr>
        <p:spPr/>
        <p:txBody>
          <a:bodyPr>
            <a:normAutofit/>
          </a:bodyPr>
          <a:lstStyle/>
          <a:p>
            <a:r>
              <a:rPr lang="en-GB" sz="2400" dirty="0"/>
              <a:t>Celebrities have been used within media to enhance advertising since radio in the 1930’s (</a:t>
            </a:r>
            <a:r>
              <a:rPr lang="en-GB" sz="2400" dirty="0" err="1"/>
              <a:t>Shimp</a:t>
            </a:r>
            <a:r>
              <a:rPr lang="en-GB" sz="2400" dirty="0"/>
              <a:t>; 2003)</a:t>
            </a:r>
          </a:p>
        </p:txBody>
      </p:sp>
      <p:sp>
        <p:nvSpPr>
          <p:cNvPr id="6" name="Text Placeholder 5">
            <a:extLst>
              <a:ext uri="{FF2B5EF4-FFF2-40B4-BE49-F238E27FC236}">
                <a16:creationId xmlns:a16="http://schemas.microsoft.com/office/drawing/2014/main" id="{D8C39EBB-DF72-42BF-8EA1-C777EB44A931}"/>
              </a:ext>
            </a:extLst>
          </p:cNvPr>
          <p:cNvSpPr>
            <a:spLocks noGrp="1"/>
          </p:cNvSpPr>
          <p:nvPr>
            <p:ph type="body" sz="half" idx="16"/>
          </p:nvPr>
        </p:nvSpPr>
        <p:spPr/>
        <p:txBody>
          <a:bodyPr>
            <a:normAutofit/>
          </a:bodyPr>
          <a:lstStyle/>
          <a:p>
            <a:r>
              <a:rPr lang="en-GB" sz="2400" dirty="0"/>
              <a:t>Celebrity endorsements are now present in 25% of American advertisements. (</a:t>
            </a:r>
            <a:r>
              <a:rPr lang="en-GB" sz="2400" dirty="0" err="1"/>
              <a:t>Shimp</a:t>
            </a:r>
            <a:r>
              <a:rPr lang="en-GB" sz="2400" dirty="0"/>
              <a:t>; 2003)</a:t>
            </a:r>
          </a:p>
        </p:txBody>
      </p:sp>
      <p:sp>
        <p:nvSpPr>
          <p:cNvPr id="8" name="Text Placeholder 7">
            <a:extLst>
              <a:ext uri="{FF2B5EF4-FFF2-40B4-BE49-F238E27FC236}">
                <a16:creationId xmlns:a16="http://schemas.microsoft.com/office/drawing/2014/main" id="{C1D6159E-0124-46F9-A60C-51384EC46A09}"/>
              </a:ext>
            </a:extLst>
          </p:cNvPr>
          <p:cNvSpPr>
            <a:spLocks noGrp="1"/>
          </p:cNvSpPr>
          <p:nvPr>
            <p:ph type="body" sz="half" idx="17"/>
          </p:nvPr>
        </p:nvSpPr>
        <p:spPr/>
        <p:txBody>
          <a:bodyPr>
            <a:noAutofit/>
          </a:bodyPr>
          <a:lstStyle/>
          <a:p>
            <a:r>
              <a:rPr lang="en-GB" sz="2400" dirty="0"/>
              <a:t>Edwards (2009) suggested that celebrities compared to unknown endorsers; add value to  product, or brand.</a:t>
            </a:r>
          </a:p>
        </p:txBody>
      </p:sp>
    </p:spTree>
    <p:extLst>
      <p:ext uri="{BB962C8B-B14F-4D97-AF65-F5344CB8AC3E}">
        <p14:creationId xmlns:p14="http://schemas.microsoft.com/office/powerpoint/2010/main" val="423650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92A3D3-89B6-40B9-8C3D-9539CCDE3C85}"/>
              </a:ext>
            </a:extLst>
          </p:cNvPr>
          <p:cNvSpPr txBox="1"/>
          <p:nvPr/>
        </p:nvSpPr>
        <p:spPr>
          <a:xfrm>
            <a:off x="1143000" y="284203"/>
            <a:ext cx="3105150" cy="2308324"/>
          </a:xfrm>
          <a:prstGeom prst="rect">
            <a:avLst/>
          </a:prstGeom>
          <a:noFill/>
        </p:spPr>
        <p:txBody>
          <a:bodyPr wrap="square" rtlCol="0">
            <a:spAutoFit/>
          </a:bodyPr>
          <a:lstStyle/>
          <a:p>
            <a:r>
              <a:rPr lang="en-GB" sz="2400" dirty="0" err="1"/>
              <a:t>Kamin’s</a:t>
            </a:r>
            <a:r>
              <a:rPr lang="en-GB" sz="2400" dirty="0"/>
              <a:t> (1990) discussed the match up hypothesis; and how attractive celebrities increase purchase intentions. </a:t>
            </a:r>
          </a:p>
        </p:txBody>
      </p:sp>
      <p:pic>
        <p:nvPicPr>
          <p:cNvPr id="5" name="Picture 4">
            <a:extLst>
              <a:ext uri="{FF2B5EF4-FFF2-40B4-BE49-F238E27FC236}">
                <a16:creationId xmlns:a16="http://schemas.microsoft.com/office/drawing/2014/main" id="{B6891E59-D526-4DFB-8871-C2BFCDB97E71}"/>
              </a:ext>
            </a:extLst>
          </p:cNvPr>
          <p:cNvPicPr>
            <a:picLocks noChangeAspect="1"/>
          </p:cNvPicPr>
          <p:nvPr/>
        </p:nvPicPr>
        <p:blipFill>
          <a:blip r:embed="rId2"/>
          <a:stretch>
            <a:fillRect/>
          </a:stretch>
        </p:blipFill>
        <p:spPr>
          <a:xfrm>
            <a:off x="4786312" y="564019"/>
            <a:ext cx="5614988" cy="3279111"/>
          </a:xfrm>
          <a:prstGeom prst="rect">
            <a:avLst/>
          </a:prstGeom>
        </p:spPr>
      </p:pic>
      <p:sp>
        <p:nvSpPr>
          <p:cNvPr id="8" name="TextBox 7">
            <a:extLst>
              <a:ext uri="{FF2B5EF4-FFF2-40B4-BE49-F238E27FC236}">
                <a16:creationId xmlns:a16="http://schemas.microsoft.com/office/drawing/2014/main" id="{E4904EBD-E7B4-4F50-B205-37A5AC76CC7E}"/>
              </a:ext>
            </a:extLst>
          </p:cNvPr>
          <p:cNvSpPr txBox="1"/>
          <p:nvPr/>
        </p:nvSpPr>
        <p:spPr>
          <a:xfrm>
            <a:off x="1143000" y="3429000"/>
            <a:ext cx="3467100" cy="1938992"/>
          </a:xfrm>
          <a:prstGeom prst="rect">
            <a:avLst/>
          </a:prstGeom>
          <a:noFill/>
        </p:spPr>
        <p:txBody>
          <a:bodyPr wrap="square" rtlCol="0">
            <a:spAutoFit/>
          </a:bodyPr>
          <a:lstStyle/>
          <a:p>
            <a:r>
              <a:rPr lang="en-GB" sz="2400" dirty="0" err="1"/>
              <a:t>Eagly</a:t>
            </a:r>
            <a:r>
              <a:rPr lang="en-GB" sz="2400" dirty="0"/>
              <a:t> et al; 1997 suggested that attractive celebrities are viewed as having more positive personality traits.</a:t>
            </a:r>
          </a:p>
        </p:txBody>
      </p:sp>
      <p:sp>
        <p:nvSpPr>
          <p:cNvPr id="9" name="TextBox 8">
            <a:extLst>
              <a:ext uri="{FF2B5EF4-FFF2-40B4-BE49-F238E27FC236}">
                <a16:creationId xmlns:a16="http://schemas.microsoft.com/office/drawing/2014/main" id="{992083E3-5FDC-483E-A334-AD9985214E92}"/>
              </a:ext>
            </a:extLst>
          </p:cNvPr>
          <p:cNvSpPr txBox="1"/>
          <p:nvPr/>
        </p:nvSpPr>
        <p:spPr>
          <a:xfrm>
            <a:off x="5181600" y="4431190"/>
            <a:ext cx="6286500" cy="1938992"/>
          </a:xfrm>
          <a:prstGeom prst="rect">
            <a:avLst/>
          </a:prstGeom>
          <a:noFill/>
        </p:spPr>
        <p:txBody>
          <a:bodyPr wrap="square" rtlCol="0">
            <a:spAutoFit/>
          </a:bodyPr>
          <a:lstStyle/>
          <a:p>
            <a:r>
              <a:rPr lang="en-GB" sz="2400" b="1" dirty="0"/>
              <a:t>However; </a:t>
            </a:r>
            <a:r>
              <a:rPr lang="en-GB" sz="2400" dirty="0"/>
              <a:t>Caballero et al; 1989 found a difference in persuasion when food wad advertised.</a:t>
            </a:r>
          </a:p>
          <a:p>
            <a:r>
              <a:rPr lang="en-GB" sz="2400" dirty="0"/>
              <a:t>. Freidman (1979) agreed that success varied by product.</a:t>
            </a:r>
          </a:p>
        </p:txBody>
      </p:sp>
      <p:sp>
        <p:nvSpPr>
          <p:cNvPr id="3" name="TextBox 2">
            <a:extLst>
              <a:ext uri="{FF2B5EF4-FFF2-40B4-BE49-F238E27FC236}">
                <a16:creationId xmlns:a16="http://schemas.microsoft.com/office/drawing/2014/main" id="{BC8DF99D-0EE3-4E46-AB56-0F7B3094C875}"/>
              </a:ext>
            </a:extLst>
          </p:cNvPr>
          <p:cNvSpPr txBox="1"/>
          <p:nvPr/>
        </p:nvSpPr>
        <p:spPr>
          <a:xfrm flipH="1">
            <a:off x="8785390" y="4061858"/>
            <a:ext cx="1458540" cy="338554"/>
          </a:xfrm>
          <a:prstGeom prst="rect">
            <a:avLst/>
          </a:prstGeom>
          <a:noFill/>
        </p:spPr>
        <p:txBody>
          <a:bodyPr wrap="square" rtlCol="0">
            <a:spAutoFit/>
          </a:bodyPr>
          <a:lstStyle/>
          <a:p>
            <a:r>
              <a:rPr lang="en-GB" sz="1600" dirty="0"/>
              <a:t>Google images </a:t>
            </a:r>
          </a:p>
        </p:txBody>
      </p:sp>
    </p:spTree>
    <p:extLst>
      <p:ext uri="{BB962C8B-B14F-4D97-AF65-F5344CB8AC3E}">
        <p14:creationId xmlns:p14="http://schemas.microsoft.com/office/powerpoint/2010/main" val="3469077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59273A-B668-4F35-BD9C-D8BBA67D4802}"/>
              </a:ext>
            </a:extLst>
          </p:cNvPr>
          <p:cNvPicPr>
            <a:picLocks noChangeAspect="1"/>
          </p:cNvPicPr>
          <p:nvPr/>
        </p:nvPicPr>
        <p:blipFill>
          <a:blip r:embed="rId2"/>
          <a:stretch>
            <a:fillRect/>
          </a:stretch>
        </p:blipFill>
        <p:spPr>
          <a:xfrm>
            <a:off x="876966" y="704850"/>
            <a:ext cx="6068381" cy="3721376"/>
          </a:xfrm>
          <a:prstGeom prst="rect">
            <a:avLst/>
          </a:prstGeom>
        </p:spPr>
      </p:pic>
      <p:sp>
        <p:nvSpPr>
          <p:cNvPr id="4" name="TextBox 3">
            <a:extLst>
              <a:ext uri="{FF2B5EF4-FFF2-40B4-BE49-F238E27FC236}">
                <a16:creationId xmlns:a16="http://schemas.microsoft.com/office/drawing/2014/main" id="{A6978F64-35F5-4AC8-9F77-4A6E96B09C7A}"/>
              </a:ext>
            </a:extLst>
          </p:cNvPr>
          <p:cNvSpPr txBox="1"/>
          <p:nvPr/>
        </p:nvSpPr>
        <p:spPr>
          <a:xfrm>
            <a:off x="7258050" y="704850"/>
            <a:ext cx="4095750" cy="10372070"/>
          </a:xfrm>
          <a:prstGeom prst="rect">
            <a:avLst/>
          </a:prstGeom>
          <a:noFill/>
        </p:spPr>
        <p:txBody>
          <a:bodyPr wrap="square" rtlCol="0">
            <a:spAutoFit/>
          </a:bodyPr>
          <a:lstStyle/>
          <a:p>
            <a:r>
              <a:rPr lang="en-GB" sz="2000" dirty="0"/>
              <a:t>Money et al (2006) suggested that there are risks when using celebrities. (Cited in </a:t>
            </a:r>
            <a:r>
              <a:rPr lang="en-GB" sz="2000" dirty="0" err="1"/>
              <a:t>Kamin’s</a:t>
            </a:r>
            <a:r>
              <a:rPr lang="en-GB" sz="2000" dirty="0"/>
              <a:t> 1990)</a:t>
            </a:r>
          </a:p>
          <a:p>
            <a:endParaRPr lang="en-GB" sz="2000" dirty="0"/>
          </a:p>
          <a:p>
            <a:r>
              <a:rPr lang="en-GB" sz="2000" dirty="0"/>
              <a:t>Amos et al (2008) reported that consumers feel that celebrities can be viewed as experts.</a:t>
            </a:r>
          </a:p>
          <a:p>
            <a:endParaRPr lang="en-GB" sz="2000" dirty="0"/>
          </a:p>
          <a:p>
            <a:r>
              <a:rPr lang="en-GB" sz="2000" dirty="0" err="1"/>
              <a:t>Kamin’s</a:t>
            </a:r>
            <a:r>
              <a:rPr lang="en-GB" sz="2000" dirty="0"/>
              <a:t> (1990) connected this to familiarity and reliability that consumers have for celebrities.</a:t>
            </a:r>
          </a:p>
          <a:p>
            <a:endParaRPr lang="en-GB" sz="2000" dirty="0"/>
          </a:p>
          <a:p>
            <a:r>
              <a:rPr lang="en-GB" sz="2000" dirty="0" err="1"/>
              <a:t>Widgery</a:t>
            </a:r>
            <a:r>
              <a:rPr lang="en-GB" sz="2000" dirty="0"/>
              <a:t> (1997) suggested that women are more easily persuaded by celebrity endorsements.</a:t>
            </a:r>
          </a:p>
          <a:p>
            <a:endParaRPr lang="en-GB" sz="2000" dirty="0"/>
          </a:p>
          <a:p>
            <a:r>
              <a:rPr lang="en-GB" sz="2000" dirty="0"/>
              <a:t>Klaus (2008) found that women favoured celebrity endorsements in comparison to men.</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dirty="0"/>
          </a:p>
          <a:p>
            <a:endParaRPr lang="en-GB" dirty="0"/>
          </a:p>
          <a:p>
            <a:endParaRPr lang="en-GB" dirty="0"/>
          </a:p>
          <a:p>
            <a:endParaRPr lang="en-GB" dirty="0"/>
          </a:p>
          <a:p>
            <a:endParaRPr lang="en-GB" dirty="0"/>
          </a:p>
          <a:p>
            <a:endParaRPr lang="en-GB" dirty="0"/>
          </a:p>
        </p:txBody>
      </p:sp>
      <p:sp>
        <p:nvSpPr>
          <p:cNvPr id="2" name="TextBox 1">
            <a:extLst>
              <a:ext uri="{FF2B5EF4-FFF2-40B4-BE49-F238E27FC236}">
                <a16:creationId xmlns:a16="http://schemas.microsoft.com/office/drawing/2014/main" id="{AC29B2DC-6E24-4A59-93B6-ECEBD0A5D3CF}"/>
              </a:ext>
            </a:extLst>
          </p:cNvPr>
          <p:cNvSpPr txBox="1"/>
          <p:nvPr/>
        </p:nvSpPr>
        <p:spPr>
          <a:xfrm>
            <a:off x="5393635" y="4704522"/>
            <a:ext cx="1551712" cy="307777"/>
          </a:xfrm>
          <a:prstGeom prst="rect">
            <a:avLst/>
          </a:prstGeom>
          <a:noFill/>
        </p:spPr>
        <p:txBody>
          <a:bodyPr wrap="square" rtlCol="0">
            <a:spAutoFit/>
          </a:bodyPr>
          <a:lstStyle/>
          <a:p>
            <a:r>
              <a:rPr lang="en-GB" sz="1400" dirty="0"/>
              <a:t>Google images</a:t>
            </a:r>
          </a:p>
        </p:txBody>
      </p:sp>
    </p:spTree>
    <p:extLst>
      <p:ext uri="{BB962C8B-B14F-4D97-AF65-F5344CB8AC3E}">
        <p14:creationId xmlns:p14="http://schemas.microsoft.com/office/powerpoint/2010/main" val="2411843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E27341-57BC-45F5-8E4C-07B4CB69ADA9}"/>
              </a:ext>
            </a:extLst>
          </p:cNvPr>
          <p:cNvSpPr txBox="1"/>
          <p:nvPr/>
        </p:nvSpPr>
        <p:spPr>
          <a:xfrm>
            <a:off x="1200150" y="762000"/>
            <a:ext cx="2895600" cy="3293209"/>
          </a:xfrm>
          <a:prstGeom prst="rect">
            <a:avLst/>
          </a:prstGeom>
          <a:noFill/>
        </p:spPr>
        <p:txBody>
          <a:bodyPr wrap="square" rtlCol="0">
            <a:spAutoFit/>
          </a:bodyPr>
          <a:lstStyle/>
          <a:p>
            <a:r>
              <a:rPr lang="en-GB" sz="2800" u="sng" dirty="0">
                <a:solidFill>
                  <a:srgbClr val="002060"/>
                </a:solidFill>
              </a:rPr>
              <a:t>Methodology</a:t>
            </a:r>
          </a:p>
          <a:p>
            <a:pPr marL="285750" indent="-285750">
              <a:buFont typeface="Arial" panose="020B0604020202020204" pitchFamily="34" charset="0"/>
              <a:buChar char="•"/>
            </a:pPr>
            <a:endParaRPr lang="en-GB" dirty="0"/>
          </a:p>
          <a:p>
            <a:r>
              <a:rPr lang="en-GB" u="sng" dirty="0">
                <a:solidFill>
                  <a:srgbClr val="002060"/>
                </a:solidFill>
              </a:rPr>
              <a:t>Participants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20 from the south wales area</a:t>
            </a:r>
          </a:p>
          <a:p>
            <a:pPr marL="285750" indent="-285750">
              <a:buFont typeface="Arial" panose="020B0604020202020204" pitchFamily="34" charset="0"/>
              <a:buChar char="•"/>
            </a:pPr>
            <a:r>
              <a:rPr lang="en-GB" dirty="0"/>
              <a:t>14 females and 6 males</a:t>
            </a:r>
          </a:p>
          <a:p>
            <a:pPr marL="285750" indent="-285750">
              <a:buFont typeface="Arial" panose="020B0604020202020204" pitchFamily="34" charset="0"/>
              <a:buChar char="•"/>
            </a:pPr>
            <a:r>
              <a:rPr lang="en-GB" dirty="0"/>
              <a:t>Age range 25-40 years old</a:t>
            </a:r>
          </a:p>
          <a:p>
            <a:pPr marL="285750" indent="-285750">
              <a:buFont typeface="Arial" panose="020B0604020202020204" pitchFamily="34" charset="0"/>
              <a:buChar char="•"/>
            </a:pPr>
            <a:r>
              <a:rPr lang="en-GB" dirty="0"/>
              <a:t>Opportunity sample</a:t>
            </a:r>
          </a:p>
          <a:p>
            <a:endParaRPr lang="en-GB" dirty="0"/>
          </a:p>
        </p:txBody>
      </p:sp>
      <p:sp>
        <p:nvSpPr>
          <p:cNvPr id="4" name="TextBox 3">
            <a:extLst>
              <a:ext uri="{FF2B5EF4-FFF2-40B4-BE49-F238E27FC236}">
                <a16:creationId xmlns:a16="http://schemas.microsoft.com/office/drawing/2014/main" id="{D8C9F44C-D560-4D1B-8A15-FAC0CBDF9897}"/>
              </a:ext>
            </a:extLst>
          </p:cNvPr>
          <p:cNvSpPr txBox="1"/>
          <p:nvPr/>
        </p:nvSpPr>
        <p:spPr>
          <a:xfrm>
            <a:off x="4924425" y="3048000"/>
            <a:ext cx="2343150" cy="1754326"/>
          </a:xfrm>
          <a:prstGeom prst="rect">
            <a:avLst/>
          </a:prstGeom>
          <a:noFill/>
        </p:spPr>
        <p:txBody>
          <a:bodyPr wrap="square" rtlCol="0">
            <a:spAutoFit/>
          </a:bodyPr>
          <a:lstStyle/>
          <a:p>
            <a:r>
              <a:rPr lang="en-GB" u="sng" dirty="0">
                <a:solidFill>
                  <a:srgbClr val="002060"/>
                </a:solidFill>
              </a:rPr>
              <a:t>Design</a:t>
            </a:r>
          </a:p>
          <a:p>
            <a:endParaRPr lang="en-GB" dirty="0"/>
          </a:p>
          <a:p>
            <a:r>
              <a:rPr lang="en-GB" dirty="0"/>
              <a:t>Unrelated design</a:t>
            </a:r>
          </a:p>
          <a:p>
            <a:endParaRPr lang="en-GB" dirty="0"/>
          </a:p>
          <a:p>
            <a:r>
              <a:rPr lang="en-GB" dirty="0"/>
              <a:t>IV- Gender</a:t>
            </a:r>
          </a:p>
          <a:p>
            <a:r>
              <a:rPr lang="en-GB" dirty="0"/>
              <a:t>DV- Attitude</a:t>
            </a:r>
          </a:p>
        </p:txBody>
      </p:sp>
      <p:sp>
        <p:nvSpPr>
          <p:cNvPr id="6" name="TextBox 5">
            <a:extLst>
              <a:ext uri="{FF2B5EF4-FFF2-40B4-BE49-F238E27FC236}">
                <a16:creationId xmlns:a16="http://schemas.microsoft.com/office/drawing/2014/main" id="{A0B6D7E2-3846-4B5E-8492-390B0D21DE1D}"/>
              </a:ext>
            </a:extLst>
          </p:cNvPr>
          <p:cNvSpPr txBox="1"/>
          <p:nvPr/>
        </p:nvSpPr>
        <p:spPr>
          <a:xfrm flipH="1">
            <a:off x="1200150" y="3429000"/>
            <a:ext cx="2343150" cy="3416320"/>
          </a:xfrm>
          <a:prstGeom prst="rect">
            <a:avLst/>
          </a:prstGeom>
          <a:noFill/>
        </p:spPr>
        <p:txBody>
          <a:bodyPr wrap="square" rtlCol="0">
            <a:spAutoFit/>
          </a:bodyPr>
          <a:lstStyle/>
          <a:p>
            <a:endParaRPr lang="en-GB" u="sng" dirty="0"/>
          </a:p>
          <a:p>
            <a:r>
              <a:rPr lang="en-GB" u="sng" dirty="0">
                <a:solidFill>
                  <a:srgbClr val="002060"/>
                </a:solidFill>
              </a:rPr>
              <a:t>Materials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Questionnaire</a:t>
            </a:r>
          </a:p>
          <a:p>
            <a:pPr marL="285750" indent="-285750">
              <a:buFont typeface="Arial" panose="020B0604020202020204" pitchFamily="34" charset="0"/>
              <a:buChar char="•"/>
            </a:pPr>
            <a:r>
              <a:rPr lang="en-GB" dirty="0"/>
              <a:t>Social media/Facebook</a:t>
            </a:r>
          </a:p>
          <a:p>
            <a:pPr marL="285750" indent="-285750">
              <a:buFont typeface="Arial" panose="020B0604020202020204" pitchFamily="34" charset="0"/>
              <a:buChar char="•"/>
            </a:pPr>
            <a:r>
              <a:rPr lang="en-GB" dirty="0"/>
              <a:t>CBTA (5 point Likert scale)</a:t>
            </a:r>
          </a:p>
          <a:p>
            <a:pPr marL="285750" indent="-285750">
              <a:buFont typeface="Arial" panose="020B0604020202020204" pitchFamily="34" charset="0"/>
              <a:buChar char="•"/>
            </a:pPr>
            <a:r>
              <a:rPr lang="en-GB" dirty="0"/>
              <a:t>Advert (Intimately yours- Victoria and David Beckham fragrance advert</a:t>
            </a:r>
          </a:p>
        </p:txBody>
      </p:sp>
      <p:sp>
        <p:nvSpPr>
          <p:cNvPr id="7" name="TextBox 6">
            <a:extLst>
              <a:ext uri="{FF2B5EF4-FFF2-40B4-BE49-F238E27FC236}">
                <a16:creationId xmlns:a16="http://schemas.microsoft.com/office/drawing/2014/main" id="{31F2F522-96B3-47BD-BFA8-405C099F05A6}"/>
              </a:ext>
            </a:extLst>
          </p:cNvPr>
          <p:cNvSpPr txBox="1"/>
          <p:nvPr/>
        </p:nvSpPr>
        <p:spPr>
          <a:xfrm>
            <a:off x="8082862" y="1371600"/>
            <a:ext cx="2547038" cy="4247317"/>
          </a:xfrm>
          <a:prstGeom prst="rect">
            <a:avLst/>
          </a:prstGeom>
          <a:noFill/>
        </p:spPr>
        <p:txBody>
          <a:bodyPr wrap="square" rtlCol="0">
            <a:spAutoFit/>
          </a:bodyPr>
          <a:lstStyle/>
          <a:p>
            <a:r>
              <a:rPr lang="en-GB" u="sng" dirty="0">
                <a:solidFill>
                  <a:srgbClr val="002060"/>
                </a:solidFill>
              </a:rPr>
              <a:t>Procedure</a:t>
            </a:r>
            <a:r>
              <a:rPr lang="en-GB" dirty="0"/>
              <a:t> </a:t>
            </a:r>
          </a:p>
          <a:p>
            <a:endParaRPr lang="en-GB" dirty="0"/>
          </a:p>
          <a:p>
            <a:pPr marL="285750" indent="-285750">
              <a:buFont typeface="Arial" panose="020B0604020202020204" pitchFamily="34" charset="0"/>
              <a:buChar char="•"/>
            </a:pPr>
            <a:r>
              <a:rPr lang="en-GB" dirty="0"/>
              <a:t>Advert shared on social media with link to questionnaire.</a:t>
            </a:r>
          </a:p>
          <a:p>
            <a:pPr marL="285750" indent="-285750">
              <a:buFont typeface="Arial" panose="020B0604020202020204" pitchFamily="34" charset="0"/>
              <a:buChar char="•"/>
            </a:pPr>
            <a:r>
              <a:rPr lang="en-GB" dirty="0"/>
              <a:t>Questionnaire investigated attitude towards the advert</a:t>
            </a:r>
          </a:p>
          <a:p>
            <a:pPr marL="285750" indent="-285750">
              <a:buFont typeface="Arial" panose="020B0604020202020204" pitchFamily="34" charset="0"/>
              <a:buChar char="•"/>
            </a:pPr>
            <a:r>
              <a:rPr lang="en-GB" dirty="0"/>
              <a:t>Data analysed using a 5 point Likert scale (Alsmadi,2006)</a:t>
            </a:r>
          </a:p>
          <a:p>
            <a:pPr marL="285750" indent="-285750">
              <a:buFont typeface="Arial" panose="020B0604020202020204" pitchFamily="34" charset="0"/>
              <a:buChar char="•"/>
            </a:pPr>
            <a:r>
              <a:rPr lang="en-GB" dirty="0"/>
              <a:t>Scores were used to create percentages and recorded into a bar chart.</a:t>
            </a:r>
          </a:p>
        </p:txBody>
      </p:sp>
    </p:spTree>
    <p:extLst>
      <p:ext uri="{BB962C8B-B14F-4D97-AF65-F5344CB8AC3E}">
        <p14:creationId xmlns:p14="http://schemas.microsoft.com/office/powerpoint/2010/main" val="29207634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FED639-0E5A-42A9-B2BB-EFBC911E03CB}"/>
              </a:ext>
            </a:extLst>
          </p:cNvPr>
          <p:cNvSpPr txBox="1"/>
          <p:nvPr/>
        </p:nvSpPr>
        <p:spPr>
          <a:xfrm>
            <a:off x="5429250" y="647700"/>
            <a:ext cx="4267200" cy="523220"/>
          </a:xfrm>
          <a:prstGeom prst="rect">
            <a:avLst/>
          </a:prstGeom>
          <a:noFill/>
        </p:spPr>
        <p:txBody>
          <a:bodyPr wrap="square" rtlCol="0">
            <a:spAutoFit/>
          </a:bodyPr>
          <a:lstStyle/>
          <a:p>
            <a:r>
              <a:rPr lang="en-GB" sz="2800" u="sng" dirty="0"/>
              <a:t>Results</a:t>
            </a:r>
            <a:r>
              <a:rPr lang="en-GB" sz="2800" dirty="0"/>
              <a:t> </a:t>
            </a:r>
          </a:p>
        </p:txBody>
      </p:sp>
      <p:sp>
        <p:nvSpPr>
          <p:cNvPr id="4" name="TextBox 3">
            <a:extLst>
              <a:ext uri="{FF2B5EF4-FFF2-40B4-BE49-F238E27FC236}">
                <a16:creationId xmlns:a16="http://schemas.microsoft.com/office/drawing/2014/main" id="{38BAF4DB-8E8D-4581-AE6D-E52D1202A25A}"/>
              </a:ext>
            </a:extLst>
          </p:cNvPr>
          <p:cNvSpPr txBox="1"/>
          <p:nvPr/>
        </p:nvSpPr>
        <p:spPr>
          <a:xfrm rot="21600000">
            <a:off x="1023316" y="1819913"/>
            <a:ext cx="4267200" cy="2677656"/>
          </a:xfrm>
          <a:prstGeom prst="rect">
            <a:avLst/>
          </a:prstGeom>
          <a:noFill/>
        </p:spPr>
        <p:txBody>
          <a:bodyPr wrap="square" rtlCol="0">
            <a:spAutoFit/>
          </a:bodyPr>
          <a:lstStyle/>
          <a:p>
            <a:r>
              <a:rPr lang="en-GB" sz="2800" dirty="0"/>
              <a:t>12 out of the 16 females rated the advert highly</a:t>
            </a:r>
          </a:p>
          <a:p>
            <a:r>
              <a:rPr lang="en-GB" sz="2800" dirty="0"/>
              <a:t>2 out of the 6 males rated the advert highly</a:t>
            </a:r>
          </a:p>
          <a:p>
            <a:r>
              <a:rPr lang="en-GB" sz="2800" dirty="0"/>
              <a:t>The results shown supported the hypothesis </a:t>
            </a:r>
          </a:p>
        </p:txBody>
      </p:sp>
      <p:graphicFrame>
        <p:nvGraphicFramePr>
          <p:cNvPr id="16" name="Chart 15">
            <a:extLst>
              <a:ext uri="{FF2B5EF4-FFF2-40B4-BE49-F238E27FC236}">
                <a16:creationId xmlns:a16="http://schemas.microsoft.com/office/drawing/2014/main" id="{E5D10B06-8567-401A-8175-98B2E651801B}"/>
              </a:ext>
            </a:extLst>
          </p:cNvPr>
          <p:cNvGraphicFramePr/>
          <p:nvPr>
            <p:extLst>
              <p:ext uri="{D42A27DB-BD31-4B8C-83A1-F6EECF244321}">
                <p14:modId xmlns:p14="http://schemas.microsoft.com/office/powerpoint/2010/main" val="2424770116"/>
              </p:ext>
            </p:extLst>
          </p:nvPr>
        </p:nvGraphicFramePr>
        <p:xfrm>
          <a:off x="5548935" y="-2343150"/>
          <a:ext cx="5619750" cy="9201150"/>
        </p:xfrm>
        <a:graphic>
          <a:graphicData uri="http://schemas.openxmlformats.org/drawingml/2006/chart">
            <c:chart xmlns:c="http://schemas.openxmlformats.org/drawingml/2006/chart" xmlns:r="http://schemas.openxmlformats.org/officeDocument/2006/relationships" r:id="rId2"/>
          </a:graphicData>
        </a:graphic>
      </p:graphicFrame>
      <p:sp>
        <p:nvSpPr>
          <p:cNvPr id="17" name="TextBox 16">
            <a:extLst>
              <a:ext uri="{FF2B5EF4-FFF2-40B4-BE49-F238E27FC236}">
                <a16:creationId xmlns:a16="http://schemas.microsoft.com/office/drawing/2014/main" id="{B0BC4501-B137-4B20-A07D-4E35BE040351}"/>
              </a:ext>
            </a:extLst>
          </p:cNvPr>
          <p:cNvSpPr txBox="1"/>
          <p:nvPr/>
        </p:nvSpPr>
        <p:spPr>
          <a:xfrm>
            <a:off x="6381750" y="6343650"/>
            <a:ext cx="4800600" cy="369332"/>
          </a:xfrm>
          <a:prstGeom prst="rect">
            <a:avLst/>
          </a:prstGeom>
          <a:noFill/>
        </p:spPr>
        <p:txBody>
          <a:bodyPr wrap="square" rtlCol="0">
            <a:spAutoFit/>
          </a:bodyPr>
          <a:lstStyle/>
          <a:p>
            <a:r>
              <a:rPr lang="en-GB" dirty="0"/>
              <a:t>Females.          Males.</a:t>
            </a:r>
          </a:p>
        </p:txBody>
      </p:sp>
      <p:sp>
        <p:nvSpPr>
          <p:cNvPr id="2" name="TextBox 1">
            <a:extLst>
              <a:ext uri="{FF2B5EF4-FFF2-40B4-BE49-F238E27FC236}">
                <a16:creationId xmlns:a16="http://schemas.microsoft.com/office/drawing/2014/main" id="{385212E2-206A-498D-AF00-A3214A8E55FC}"/>
              </a:ext>
            </a:extLst>
          </p:cNvPr>
          <p:cNvSpPr txBox="1"/>
          <p:nvPr/>
        </p:nvSpPr>
        <p:spPr>
          <a:xfrm>
            <a:off x="1685925" y="5072063"/>
            <a:ext cx="2843213" cy="954107"/>
          </a:xfrm>
          <a:prstGeom prst="rect">
            <a:avLst/>
          </a:prstGeom>
          <a:noFill/>
        </p:spPr>
        <p:txBody>
          <a:bodyPr wrap="square" rtlCol="0">
            <a:spAutoFit/>
          </a:bodyPr>
          <a:lstStyle/>
          <a:p>
            <a:r>
              <a:rPr lang="en-GB" sz="2800" dirty="0"/>
              <a:t>Females- 75%</a:t>
            </a:r>
          </a:p>
          <a:p>
            <a:r>
              <a:rPr lang="en-GB" sz="2800" dirty="0"/>
              <a:t>Males- 33%</a:t>
            </a:r>
          </a:p>
        </p:txBody>
      </p:sp>
    </p:spTree>
    <p:extLst>
      <p:ext uri="{BB962C8B-B14F-4D97-AF65-F5344CB8AC3E}">
        <p14:creationId xmlns:p14="http://schemas.microsoft.com/office/powerpoint/2010/main" val="3437616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1870-6DE5-4DF1-8ED5-AABF036AB4D8}"/>
              </a:ext>
            </a:extLst>
          </p:cNvPr>
          <p:cNvSpPr>
            <a:spLocks noGrp="1"/>
          </p:cNvSpPr>
          <p:nvPr>
            <p:ph type="title"/>
          </p:nvPr>
        </p:nvSpPr>
        <p:spPr>
          <a:xfrm>
            <a:off x="1100138" y="828068"/>
            <a:ext cx="9491660" cy="1457932"/>
          </a:xfrm>
        </p:spPr>
        <p:txBody>
          <a:bodyPr>
            <a:normAutofit/>
          </a:bodyPr>
          <a:lstStyle/>
          <a:p>
            <a:r>
              <a:rPr lang="en-GB" sz="4000" b="1" u="sng" dirty="0"/>
              <a:t>Discussion.</a:t>
            </a:r>
          </a:p>
        </p:txBody>
      </p:sp>
      <p:sp>
        <p:nvSpPr>
          <p:cNvPr id="3" name="TextBox 2">
            <a:extLst>
              <a:ext uri="{FF2B5EF4-FFF2-40B4-BE49-F238E27FC236}">
                <a16:creationId xmlns:a16="http://schemas.microsoft.com/office/drawing/2014/main" id="{F43E09E6-EC24-4634-93EC-DD93136FACEA}"/>
              </a:ext>
            </a:extLst>
          </p:cNvPr>
          <p:cNvSpPr txBox="1"/>
          <p:nvPr/>
        </p:nvSpPr>
        <p:spPr>
          <a:xfrm>
            <a:off x="685800" y="2800350"/>
            <a:ext cx="10687050" cy="3539430"/>
          </a:xfrm>
          <a:prstGeom prst="rect">
            <a:avLst/>
          </a:prstGeom>
          <a:noFill/>
        </p:spPr>
        <p:txBody>
          <a:bodyPr wrap="square" rtlCol="0">
            <a:spAutoFit/>
          </a:bodyPr>
          <a:lstStyle/>
          <a:p>
            <a:r>
              <a:rPr lang="en-GB" sz="2800" dirty="0"/>
              <a:t>.The hypothesis of this study was supported.                           (</a:t>
            </a:r>
            <a:r>
              <a:rPr lang="en-GB" dirty="0"/>
              <a:t>Google</a:t>
            </a:r>
            <a:r>
              <a:rPr lang="en-GB" sz="2800" dirty="0"/>
              <a:t> </a:t>
            </a:r>
            <a:r>
              <a:rPr lang="en-GB" dirty="0"/>
              <a:t>images)</a:t>
            </a:r>
          </a:p>
          <a:p>
            <a:r>
              <a:rPr lang="en-GB" sz="2800" dirty="0"/>
              <a:t>.The study found female’s favoured the advert- which supports previous research by Klaus (2008)</a:t>
            </a:r>
            <a:br>
              <a:rPr lang="en-GB" sz="2800" dirty="0"/>
            </a:br>
            <a:r>
              <a:rPr lang="en-GB" sz="2800" dirty="0"/>
              <a:t>.Research on persuasion by </a:t>
            </a:r>
            <a:r>
              <a:rPr lang="en-GB" sz="2800" dirty="0" err="1"/>
              <a:t>Widgery</a:t>
            </a:r>
            <a:r>
              <a:rPr lang="en-GB" sz="2800" dirty="0"/>
              <a:t> (1997) was also supported.</a:t>
            </a:r>
          </a:p>
          <a:p>
            <a:r>
              <a:rPr lang="en-GB" sz="2800" dirty="0"/>
              <a:t> </a:t>
            </a:r>
            <a:r>
              <a:rPr lang="en-GB" sz="2800" u="sng" dirty="0">
                <a:solidFill>
                  <a:srgbClr val="002060"/>
                </a:solidFill>
              </a:rPr>
              <a:t>Limitations of study</a:t>
            </a:r>
            <a:r>
              <a:rPr lang="en-GB" sz="2800" u="sng" dirty="0"/>
              <a:t>;</a:t>
            </a:r>
          </a:p>
          <a:p>
            <a:r>
              <a:rPr lang="en-GB" sz="2800" dirty="0"/>
              <a:t>.Small sample size.</a:t>
            </a:r>
          </a:p>
          <a:p>
            <a:r>
              <a:rPr lang="en-GB" sz="2800" dirty="0"/>
              <a:t>.Self report measure- unreliable.</a:t>
            </a:r>
          </a:p>
          <a:p>
            <a:r>
              <a:rPr lang="en-GB" sz="2800" dirty="0"/>
              <a:t>.Future research could look at comparing age with gender.</a:t>
            </a:r>
          </a:p>
        </p:txBody>
      </p:sp>
      <p:pic>
        <p:nvPicPr>
          <p:cNvPr id="5" name="Picture 4">
            <a:extLst>
              <a:ext uri="{FF2B5EF4-FFF2-40B4-BE49-F238E27FC236}">
                <a16:creationId xmlns:a16="http://schemas.microsoft.com/office/drawing/2014/main" id="{54C03AE9-085A-473A-9A95-C19929EC1930}"/>
              </a:ext>
            </a:extLst>
          </p:cNvPr>
          <p:cNvPicPr>
            <a:picLocks noChangeAspect="1"/>
          </p:cNvPicPr>
          <p:nvPr/>
        </p:nvPicPr>
        <p:blipFill>
          <a:blip r:embed="rId2"/>
          <a:stretch>
            <a:fillRect/>
          </a:stretch>
        </p:blipFill>
        <p:spPr>
          <a:xfrm>
            <a:off x="6743700" y="243954"/>
            <a:ext cx="4383061" cy="2475609"/>
          </a:xfrm>
          <a:prstGeom prst="rect">
            <a:avLst/>
          </a:prstGeom>
        </p:spPr>
      </p:pic>
    </p:spTree>
    <p:extLst>
      <p:ext uri="{BB962C8B-B14F-4D97-AF65-F5344CB8AC3E}">
        <p14:creationId xmlns:p14="http://schemas.microsoft.com/office/powerpoint/2010/main" val="278181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EB105-48BD-4E61-A728-8D40C41D6E3D}"/>
              </a:ext>
            </a:extLst>
          </p:cNvPr>
          <p:cNvSpPr>
            <a:spLocks noGrp="1"/>
          </p:cNvSpPr>
          <p:nvPr>
            <p:ph type="title"/>
          </p:nvPr>
        </p:nvSpPr>
        <p:spPr>
          <a:xfrm>
            <a:off x="1139687" y="618517"/>
            <a:ext cx="9907724" cy="6007570"/>
          </a:xfrm>
        </p:spPr>
        <p:txBody>
          <a:bodyPr>
            <a:normAutofit fontScale="90000"/>
          </a:bodyPr>
          <a:lstStyle/>
          <a:p>
            <a:r>
              <a:rPr lang="en-GB" sz="1400" u="sng" dirty="0"/>
              <a:t>References</a:t>
            </a:r>
            <a:br>
              <a:rPr lang="en-GB" sz="1400" dirty="0"/>
            </a:br>
            <a:r>
              <a:rPr lang="en-GB" sz="1400" dirty="0"/>
              <a:t> </a:t>
            </a:r>
            <a:br>
              <a:rPr lang="en-GB" sz="1400" dirty="0"/>
            </a:br>
            <a:r>
              <a:rPr lang="en-GB" sz="1400" dirty="0" err="1"/>
              <a:t>Alsmadi</a:t>
            </a:r>
            <a:r>
              <a:rPr lang="en-GB" sz="1400" dirty="0"/>
              <a:t>, S. (2006). The Power of Celebrity Endorsement in Brand Choice </a:t>
            </a:r>
            <a:r>
              <a:rPr lang="en-GB" sz="1400" dirty="0" err="1"/>
              <a:t>Behavior</a:t>
            </a:r>
            <a:r>
              <a:rPr lang="en-GB" sz="1400" dirty="0"/>
              <a:t>: An Empirical Study of Consumer Attitudes. </a:t>
            </a:r>
            <a:r>
              <a:rPr lang="en-GB" sz="1400" i="1" dirty="0"/>
              <a:t>Journal of Accounting, Business &amp; Management</a:t>
            </a:r>
            <a:r>
              <a:rPr lang="en-GB" sz="1400" dirty="0"/>
              <a:t>, </a:t>
            </a:r>
            <a:r>
              <a:rPr lang="en-GB" sz="1400" i="1" dirty="0"/>
              <a:t>13</a:t>
            </a:r>
            <a:r>
              <a:rPr lang="en-GB" sz="1400" dirty="0"/>
              <a:t>.</a:t>
            </a:r>
            <a:br>
              <a:rPr lang="en-GB" sz="1400" dirty="0"/>
            </a:br>
            <a:br>
              <a:rPr lang="en-GB" sz="1400" dirty="0"/>
            </a:br>
            <a:r>
              <a:rPr lang="en-GB" sz="1400" dirty="0"/>
              <a:t>Amos, C., Holmes, G., &amp; </a:t>
            </a:r>
            <a:r>
              <a:rPr lang="en-GB" sz="1400" dirty="0" err="1"/>
              <a:t>Strutton</a:t>
            </a:r>
            <a:r>
              <a:rPr lang="en-GB" sz="1400" dirty="0"/>
              <a:t>, D. (2008). Exploring the relationship between celebrity endorser effects and advertising effectiveness: A quantitative synthesis of effect size. </a:t>
            </a:r>
            <a:r>
              <a:rPr lang="en-GB" sz="1400" i="1" dirty="0"/>
              <a:t>International Journal of Advertising</a:t>
            </a:r>
            <a:r>
              <a:rPr lang="en-GB" sz="1400" dirty="0"/>
              <a:t>, </a:t>
            </a:r>
            <a:r>
              <a:rPr lang="en-GB" sz="1400" i="1" dirty="0"/>
              <a:t>27</a:t>
            </a:r>
            <a:r>
              <a:rPr lang="en-GB" sz="1400" dirty="0"/>
              <a:t>(2), 209-234.</a:t>
            </a:r>
            <a:br>
              <a:rPr lang="en-GB" sz="1400" dirty="0"/>
            </a:br>
            <a:br>
              <a:rPr lang="en-GB" sz="1400" dirty="0"/>
            </a:br>
            <a:r>
              <a:rPr lang="en-GB" sz="1400" dirty="0"/>
              <a:t>Buss, Allan R. "Causes and reasons in attribution theory: A conceptual critique." </a:t>
            </a:r>
            <a:r>
              <a:rPr lang="en-GB" sz="1400" i="1" dirty="0"/>
              <a:t>Journal of Personality and Social Psychology</a:t>
            </a:r>
            <a:r>
              <a:rPr lang="en-GB" sz="1400" dirty="0"/>
              <a:t> 36.11 (1978): 1311.</a:t>
            </a:r>
            <a:br>
              <a:rPr lang="en-GB" sz="1400" dirty="0"/>
            </a:br>
            <a:br>
              <a:rPr lang="en-GB" sz="1400" dirty="0"/>
            </a:br>
            <a:r>
              <a:rPr lang="en-GB" sz="1400" dirty="0"/>
              <a:t>Caballero, M. J., Lumpkin, J. R., &amp; Madden, C. S. (1989). Using physical attractiveness as an advertising tool: An empirical test of the attraction phenomenon. </a:t>
            </a:r>
            <a:r>
              <a:rPr lang="en-GB" sz="1400" i="1" dirty="0"/>
              <a:t>Journal of Advertising Research</a:t>
            </a:r>
            <a:r>
              <a:rPr lang="en-GB" sz="1400" dirty="0"/>
              <a:t>.</a:t>
            </a:r>
            <a:br>
              <a:rPr lang="en-GB" sz="1400" dirty="0"/>
            </a:br>
            <a:br>
              <a:rPr lang="en-GB" sz="1400" dirty="0"/>
            </a:br>
            <a:r>
              <a:rPr lang="en-GB" sz="1400" dirty="0" err="1"/>
              <a:t>Eagly</a:t>
            </a:r>
            <a:r>
              <a:rPr lang="en-GB" sz="1400" dirty="0"/>
              <a:t>, A. H., &amp; </a:t>
            </a:r>
            <a:r>
              <a:rPr lang="en-GB" sz="1400" dirty="0" err="1"/>
              <a:t>Kulesa</a:t>
            </a:r>
            <a:r>
              <a:rPr lang="en-GB" sz="1400" dirty="0"/>
              <a:t>, P. (1997). Attitudes, attitude structure, and resistance to change. </a:t>
            </a:r>
            <a:r>
              <a:rPr lang="en-GB" sz="1400" i="1" dirty="0"/>
              <a:t>Environmental ethics and </a:t>
            </a:r>
            <a:r>
              <a:rPr lang="en-GB" sz="1400" i="1" dirty="0" err="1"/>
              <a:t>behavior</a:t>
            </a:r>
            <a:r>
              <a:rPr lang="en-GB" sz="1400" dirty="0"/>
              <a:t>, 122-153.</a:t>
            </a:r>
            <a:br>
              <a:rPr lang="en-GB" sz="1400" dirty="0"/>
            </a:br>
            <a:br>
              <a:rPr lang="en-GB" sz="1400" dirty="0"/>
            </a:br>
            <a:r>
              <a:rPr lang="en-GB" sz="1400" dirty="0"/>
              <a:t>Edwards, S. M., &amp; La </a:t>
            </a:r>
            <a:r>
              <a:rPr lang="en-GB" sz="1400" dirty="0" err="1"/>
              <a:t>Ferle</a:t>
            </a:r>
            <a:r>
              <a:rPr lang="en-GB" sz="1400" dirty="0"/>
              <a:t>, C. (2009). Does gender impact the perception of negative information related to celebrity endorsers?. </a:t>
            </a:r>
            <a:r>
              <a:rPr lang="en-GB" sz="1400" i="1" dirty="0"/>
              <a:t>Journal of Promotion Management</a:t>
            </a:r>
            <a:r>
              <a:rPr lang="en-GB" sz="1400" dirty="0"/>
              <a:t>, </a:t>
            </a:r>
            <a:r>
              <a:rPr lang="en-GB" sz="1400" i="1" dirty="0"/>
              <a:t>15</a:t>
            </a:r>
            <a:r>
              <a:rPr lang="en-GB" sz="1400" dirty="0"/>
              <a:t>(1-2), 22-35.</a:t>
            </a:r>
            <a:br>
              <a:rPr lang="en-GB" sz="1400" dirty="0"/>
            </a:br>
            <a:br>
              <a:rPr lang="en-GB" sz="1400" dirty="0"/>
            </a:br>
            <a:r>
              <a:rPr lang="en-GB" sz="1400" dirty="0"/>
              <a:t>Friedman, H. H., &amp; Friedman, L. (1979). Endorser effectiveness by product type. </a:t>
            </a:r>
            <a:r>
              <a:rPr lang="en-GB" sz="1400" i="1" dirty="0"/>
              <a:t>Journal of advertising research</a:t>
            </a:r>
            <a:r>
              <a:rPr lang="en-GB" sz="1400" dirty="0"/>
              <a:t>.</a:t>
            </a:r>
            <a:br>
              <a:rPr lang="en-GB" sz="1400" dirty="0"/>
            </a:br>
            <a:br>
              <a:rPr lang="en-GB" sz="1400" dirty="0"/>
            </a:br>
            <a:r>
              <a:rPr lang="en-GB" sz="1400" dirty="0"/>
              <a:t>Hsu, C. K., &amp; McDonald, D. (2002). An examination on multiple celebrity endorsers advertising. </a:t>
            </a:r>
            <a:r>
              <a:rPr lang="en-GB" sz="1400" i="1" dirty="0"/>
              <a:t>Journal of Product &amp; Brand Management</a:t>
            </a:r>
            <a:r>
              <a:rPr lang="en-GB" sz="1400" dirty="0"/>
              <a:t>, </a:t>
            </a:r>
            <a:r>
              <a:rPr lang="en-GB" sz="1400" i="1" dirty="0"/>
              <a:t>11</a:t>
            </a:r>
            <a:r>
              <a:rPr lang="en-GB" sz="1400" dirty="0"/>
              <a:t>(1), 19-29.</a:t>
            </a:r>
            <a:br>
              <a:rPr lang="en-GB" sz="1400" dirty="0"/>
            </a:br>
            <a:br>
              <a:rPr lang="en-GB" sz="1400" dirty="0"/>
            </a:br>
            <a:r>
              <a:rPr lang="en-GB" sz="1400" dirty="0" err="1"/>
              <a:t>Kamins</a:t>
            </a:r>
            <a:r>
              <a:rPr lang="en-GB" sz="1400" dirty="0"/>
              <a:t>, M. A. (1990). An investigation into the “match-up” hypothesis in celebrity advertising: When beauty may be only skin deep. </a:t>
            </a:r>
            <a:r>
              <a:rPr lang="en-GB" sz="1400" i="1" dirty="0"/>
              <a:t>Journal of advertising</a:t>
            </a:r>
            <a:r>
              <a:rPr lang="en-GB" sz="1400" dirty="0"/>
              <a:t>, </a:t>
            </a:r>
            <a:r>
              <a:rPr lang="en-GB" sz="1400" i="1" dirty="0"/>
              <a:t>19</a:t>
            </a:r>
            <a:r>
              <a:rPr lang="en-GB" sz="1400" dirty="0"/>
              <a:t>(1), 4-13.</a:t>
            </a:r>
            <a:br>
              <a:rPr lang="en-GB" sz="1400" dirty="0"/>
            </a:br>
            <a:br>
              <a:rPr lang="en-GB" sz="1400" dirty="0"/>
            </a:br>
            <a:r>
              <a:rPr lang="en-GB" sz="1400" dirty="0"/>
              <a:t>Klaus, N., &amp; Bailey, A. A. (2008). Celebrity endorsements: an examination of gender and consumers’ attitudes. </a:t>
            </a:r>
            <a:r>
              <a:rPr lang="en-GB" sz="1400" i="1" dirty="0"/>
              <a:t>American Journal of Business</a:t>
            </a:r>
            <a:r>
              <a:rPr lang="en-GB" sz="1400" dirty="0"/>
              <a:t>, </a:t>
            </a:r>
            <a:r>
              <a:rPr lang="en-GB" sz="1400" i="1" dirty="0"/>
              <a:t>23</a:t>
            </a:r>
            <a:r>
              <a:rPr lang="en-GB" sz="1400" dirty="0"/>
              <a:t>(2), 53-62.</a:t>
            </a:r>
            <a:br>
              <a:rPr lang="en-GB" sz="1400" dirty="0"/>
            </a:br>
            <a:br>
              <a:rPr lang="en-GB" sz="1400" dirty="0"/>
            </a:br>
            <a:r>
              <a:rPr lang="en-GB" sz="1400" dirty="0" err="1"/>
              <a:t>Shimp</a:t>
            </a:r>
            <a:r>
              <a:rPr lang="en-GB" sz="1400" dirty="0"/>
              <a:t>, T. (2000). A. 2003. </a:t>
            </a:r>
            <a:r>
              <a:rPr lang="en-GB" sz="1400" i="1" dirty="0"/>
              <a:t>Advertising Promotion and Supplement Aspect of Integrated Marketing Communication</a:t>
            </a:r>
            <a:r>
              <a:rPr lang="en-GB" sz="1400" dirty="0"/>
              <a:t>, </a:t>
            </a:r>
            <a:r>
              <a:rPr lang="en-GB" sz="1400" i="1" dirty="0"/>
              <a:t>5</a:t>
            </a:r>
            <a:r>
              <a:rPr lang="en-GB" sz="1400" dirty="0"/>
              <a:t>.</a:t>
            </a:r>
            <a:br>
              <a:rPr lang="en-GB" sz="1400" dirty="0"/>
            </a:br>
            <a:br>
              <a:rPr lang="en-GB" sz="1400" dirty="0"/>
            </a:br>
            <a:r>
              <a:rPr lang="en-GB" sz="1400" dirty="0" err="1"/>
              <a:t>Widgery</a:t>
            </a:r>
            <a:r>
              <a:rPr lang="en-GB" sz="1400" dirty="0"/>
              <a:t>, R., </a:t>
            </a:r>
            <a:r>
              <a:rPr lang="en-GB" sz="1400" dirty="0" err="1"/>
              <a:t>Angur</a:t>
            </a:r>
            <a:r>
              <a:rPr lang="en-GB" sz="1400" dirty="0"/>
              <a:t>, M. G., &amp; </a:t>
            </a:r>
            <a:r>
              <a:rPr lang="en-GB" sz="1400" dirty="0" err="1"/>
              <a:t>Nataraajan</a:t>
            </a:r>
            <a:r>
              <a:rPr lang="en-GB" sz="1400" dirty="0"/>
              <a:t>, R. (1997). The impact of employment status on married women's perceptions of advertising message appeals. </a:t>
            </a:r>
            <a:r>
              <a:rPr lang="en-GB" sz="1400" i="1" dirty="0"/>
              <a:t>Journal of Advertising Research</a:t>
            </a:r>
            <a:r>
              <a:rPr lang="en-GB" sz="1400" dirty="0"/>
              <a:t>, </a:t>
            </a:r>
            <a:r>
              <a:rPr lang="en-GB" sz="1400" i="1" dirty="0"/>
              <a:t>37</a:t>
            </a:r>
            <a:r>
              <a:rPr lang="en-GB" sz="1400" dirty="0"/>
              <a:t>, 54-62.</a:t>
            </a:r>
            <a:br>
              <a:rPr lang="en-GB" sz="1400" dirty="0"/>
            </a:br>
            <a:endParaRPr lang="en-GB" sz="1400" dirty="0"/>
          </a:p>
        </p:txBody>
      </p:sp>
    </p:spTree>
    <p:extLst>
      <p:ext uri="{BB962C8B-B14F-4D97-AF65-F5344CB8AC3E}">
        <p14:creationId xmlns:p14="http://schemas.microsoft.com/office/powerpoint/2010/main" val="2472021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EE6B0-8579-42D3-B7E3-B92B7C9F0491}"/>
              </a:ext>
            </a:extLst>
          </p:cNvPr>
          <p:cNvSpPr>
            <a:spLocks noGrp="1"/>
          </p:cNvSpPr>
          <p:nvPr>
            <p:ph type="title"/>
          </p:nvPr>
        </p:nvSpPr>
        <p:spPr>
          <a:xfrm>
            <a:off x="1351722" y="1179443"/>
            <a:ext cx="9589672" cy="2928730"/>
          </a:xfrm>
        </p:spPr>
        <p:txBody>
          <a:bodyPr>
            <a:normAutofit fontScale="90000"/>
          </a:bodyPr>
          <a:lstStyle/>
          <a:p>
            <a:r>
              <a:rPr lang="en-GB" sz="2800" u="sng" dirty="0"/>
              <a:t>References continued </a:t>
            </a:r>
            <a:br>
              <a:rPr lang="en-GB" sz="2800" u="sng" dirty="0"/>
            </a:br>
            <a:br>
              <a:rPr lang="en-GB" sz="2800" u="sng" dirty="0"/>
            </a:br>
            <a:r>
              <a:rPr lang="en-GB" sz="1600" dirty="0" err="1"/>
              <a:t>Breckler</a:t>
            </a:r>
            <a:r>
              <a:rPr lang="en-GB" sz="1600" dirty="0"/>
              <a:t>, S. J. (1984). Empirical validation of affect, </a:t>
            </a:r>
            <a:r>
              <a:rPr lang="en-GB" sz="1600" dirty="0" err="1"/>
              <a:t>behavior</a:t>
            </a:r>
            <a:r>
              <a:rPr lang="en-GB" sz="1600" dirty="0"/>
              <a:t>, and cognition as distinct components of attitude. </a:t>
            </a:r>
            <a:r>
              <a:rPr lang="en-GB" sz="1600" i="1" dirty="0"/>
              <a:t>Journal of personality and social psychology</a:t>
            </a:r>
            <a:r>
              <a:rPr lang="en-GB" sz="1600" dirty="0"/>
              <a:t>, </a:t>
            </a:r>
            <a:r>
              <a:rPr lang="en-GB" sz="1600" i="1" dirty="0"/>
              <a:t>47</a:t>
            </a:r>
            <a:r>
              <a:rPr lang="en-GB" sz="1600" dirty="0"/>
              <a:t>(6), 1191.</a:t>
            </a:r>
            <a:br>
              <a:rPr lang="en-GB" sz="1600" dirty="0"/>
            </a:br>
            <a:br>
              <a:rPr lang="en-GB" sz="1600" dirty="0"/>
            </a:br>
            <a:r>
              <a:rPr lang="en-GB" sz="1600" dirty="0"/>
              <a:t>Edwards, K. (1990). The interplay of affect and cognition in attitude formation and change. </a:t>
            </a:r>
            <a:r>
              <a:rPr lang="en-GB" sz="1600" i="1" dirty="0"/>
              <a:t>Journal of personality and social psychology</a:t>
            </a:r>
            <a:r>
              <a:rPr lang="en-GB" sz="1600" dirty="0"/>
              <a:t>, </a:t>
            </a:r>
            <a:r>
              <a:rPr lang="en-GB" sz="1600" i="1" dirty="0"/>
              <a:t>59</a:t>
            </a:r>
            <a:r>
              <a:rPr lang="en-GB" sz="1600" dirty="0"/>
              <a:t>(2), 202.</a:t>
            </a:r>
            <a:br>
              <a:rPr lang="en-GB" sz="1600" u="sng" dirty="0"/>
            </a:br>
            <a:br>
              <a:rPr lang="en-GB" sz="1600" u="sng" dirty="0"/>
            </a:br>
            <a:br>
              <a:rPr lang="en-GB" sz="2800" u="sng" dirty="0"/>
            </a:br>
            <a:r>
              <a:rPr lang="en-GB" sz="2800" u="sng" dirty="0"/>
              <a:t>advert video link </a:t>
            </a:r>
            <a:br>
              <a:rPr lang="en-GB" sz="2800" u="sng" dirty="0"/>
            </a:br>
            <a:br>
              <a:rPr lang="en-GB" sz="2800" u="sng" dirty="0"/>
            </a:br>
            <a:r>
              <a:rPr lang="en-GB" sz="2800" u="sng" dirty="0">
                <a:hlinkClick r:id="rId2"/>
              </a:rPr>
              <a:t>https://youtu.be/qhYlJ2iBceA</a:t>
            </a:r>
            <a:br>
              <a:rPr lang="en-GB" sz="2800" u="sng" dirty="0"/>
            </a:br>
            <a:r>
              <a:rPr lang="en-GB" sz="2800" u="sng" dirty="0"/>
              <a:t> </a:t>
            </a:r>
            <a:br>
              <a:rPr lang="en-GB" sz="2800" u="sng" dirty="0"/>
            </a:br>
            <a:r>
              <a:rPr lang="en-GB" sz="2800" u="sng" dirty="0"/>
              <a:t>all images in </a:t>
            </a:r>
            <a:r>
              <a:rPr lang="en-GB" sz="2800" u="sng" dirty="0" err="1"/>
              <a:t>presenation</a:t>
            </a:r>
            <a:r>
              <a:rPr lang="en-GB" sz="2800" u="sng" dirty="0"/>
              <a:t> were sourced from google images </a:t>
            </a:r>
            <a:br>
              <a:rPr lang="en-GB" sz="2800" u="sng" dirty="0"/>
            </a:br>
            <a:endParaRPr lang="en-GB" sz="2800" u="sng" dirty="0"/>
          </a:p>
        </p:txBody>
      </p:sp>
    </p:spTree>
    <p:extLst>
      <p:ext uri="{BB962C8B-B14F-4D97-AF65-F5344CB8AC3E}">
        <p14:creationId xmlns:p14="http://schemas.microsoft.com/office/powerpoint/2010/main" val="5869382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262</TotalTime>
  <Words>558</Words>
  <Application>Microsoft Office PowerPoint</Application>
  <PresentationFormat>Widescreen</PresentationFormat>
  <Paragraphs>107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Trebuchet MS</vt:lpstr>
      <vt:lpstr>Tw Cen MT</vt:lpstr>
      <vt:lpstr>Circuit</vt:lpstr>
      <vt:lpstr>Attitudes towards celebrity endorsement within advertising.</vt:lpstr>
      <vt:lpstr>    Attitude.</vt:lpstr>
      <vt:lpstr>The three components of attitude.</vt:lpstr>
      <vt:lpstr>Attribution theory. </vt:lpstr>
      <vt:lpstr>The study.</vt:lpstr>
      <vt:lpstr>Introduction.</vt:lpstr>
      <vt:lpstr>PowerPoint Presentation</vt:lpstr>
      <vt:lpstr>PowerPoint Presentation</vt:lpstr>
      <vt:lpstr>PowerPoint Presentation</vt:lpstr>
      <vt:lpstr>PowerPoint Presentation</vt:lpstr>
      <vt:lpstr>Discussion.</vt:lpstr>
      <vt:lpstr>References   Alsmadi, S. (2006). The Power of Celebrity Endorsement in Brand Choice Behavior: An Empirical Study of Consumer Attitudes. Journal of Accounting, Business &amp; Management, 13.  Amos, C., Holmes, G., &amp; Strutton, D. (2008). Exploring the relationship between celebrity endorser effects and advertising effectiveness: A quantitative synthesis of effect size. International Journal of Advertising, 27(2), 209-234.  Buss, Allan R. "Causes and reasons in attribution theory: A conceptual critique." Journal of Personality and Social Psychology 36.11 (1978): 1311.  Caballero, M. J., Lumpkin, J. R., &amp; Madden, C. S. (1989). Using physical attractiveness as an advertising tool: An empirical test of the attraction phenomenon. Journal of Advertising Research.  Eagly, A. H., &amp; Kulesa, P. (1997). Attitudes, attitude structure, and resistance to change. Environmental ethics and behavior, 122-153.  Edwards, S. M., &amp; La Ferle, C. (2009). Does gender impact the perception of negative information related to celebrity endorsers?. Journal of Promotion Management, 15(1-2), 22-35.  Friedman, H. H., &amp; Friedman, L. (1979). Endorser effectiveness by product type. Journal of advertising research.  Hsu, C. K., &amp; McDonald, D. (2002). An examination on multiple celebrity endorsers advertising. Journal of Product &amp; Brand Management, 11(1), 19-29.  Kamins, M. A. (1990). An investigation into the “match-up” hypothesis in celebrity advertising: When beauty may be only skin deep. Journal of advertising, 19(1), 4-13.  Klaus, N., &amp; Bailey, A. A. (2008). Celebrity endorsements: an examination of gender and consumers’ attitudes. American Journal of Business, 23(2), 53-62.  Shimp, T. (2000). A. 2003. Advertising Promotion and Supplement Aspect of Integrated Marketing Communication, 5.  Widgery, R., Angur, M. G., &amp; Nataraajan, R. (1997). The impact of employment status on married women's perceptions of advertising message appeals. Journal of Advertising Research, 37, 54-62. </vt:lpstr>
      <vt:lpstr>References continued   Breckler, S. J. (1984). Empirical validation of affect, behavior, and cognition as distinct components of attitude. Journal of personality and social psychology, 47(6), 1191.  Edwards, K. (1990). The interplay of affect and cognition in attitude formation and change. Journal of personality and social psychology, 59(2), 202.   advert video link   https://youtu.be/qhYlJ2iBceA   all images in presenation were sourced from google images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Attitudes towards celebrity endorsement within advertising.</dc:title>
  <dc:creator>emma thomas</dc:creator>
  <cp:lastModifiedBy>emma thomas</cp:lastModifiedBy>
  <cp:revision>32</cp:revision>
  <dcterms:created xsi:type="dcterms:W3CDTF">2018-05-17T12:12:24Z</dcterms:created>
  <dcterms:modified xsi:type="dcterms:W3CDTF">2018-05-17T22:22:33Z</dcterms:modified>
</cp:coreProperties>
</file>