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  <p:sldId id="269" r:id="rId17"/>
    <p:sldId id="271" r:id="rId18"/>
    <p:sldId id="272" r:id="rId19"/>
    <p:sldId id="273" r:id="rId20"/>
    <p:sldId id="274" r:id="rId21"/>
    <p:sldId id="277" r:id="rId22"/>
    <p:sldId id="276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588" y="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30/04/2021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30/04/2021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30/04/2021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30/04/2021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30/04/2021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30/04/2021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30/04/2021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30/04/2021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30/04/2021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30/04/2021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30/04/2021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53771F7-2A2D-4083-A388-1918CCA6D733}" type="datetimeFigureOut">
              <a:rPr lang="en-GB" smtClean="0"/>
              <a:t>30/04/2021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TERRORISM RISKS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GLOBAL SPORTS EVENTS TOURISM</a:t>
            </a:r>
          </a:p>
        </p:txBody>
      </p:sp>
    </p:spTree>
    <p:extLst>
      <p:ext uri="{BB962C8B-B14F-4D97-AF65-F5344CB8AC3E}">
        <p14:creationId xmlns:p14="http://schemas.microsoft.com/office/powerpoint/2010/main" val="34214430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  OLYMPICS – TERRORISM TARGET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168 ATTACKS ON SPORTING EVENTS 1972-2004</a:t>
            </a:r>
          </a:p>
          <a:p>
            <a:r>
              <a:rPr lang="en-GB" dirty="0"/>
              <a:t>MEDIA EXPOSURE</a:t>
            </a:r>
          </a:p>
          <a:p>
            <a:r>
              <a:rPr lang="en-GB" dirty="0"/>
              <a:t>TV CREATING GLOBAL PENETRATION</a:t>
            </a:r>
          </a:p>
          <a:p>
            <a:r>
              <a:rPr lang="en-GB" dirty="0"/>
              <a:t>WORLD ATTENTION</a:t>
            </a:r>
          </a:p>
          <a:p>
            <a:r>
              <a:rPr lang="en-GB" dirty="0"/>
              <a:t>RISK SOCIETY</a:t>
            </a:r>
          </a:p>
          <a:p>
            <a:r>
              <a:rPr lang="en-GB" dirty="0"/>
              <a:t>FEAR AND ANXIETY</a:t>
            </a:r>
          </a:p>
          <a:p>
            <a:r>
              <a:rPr lang="en-GB" dirty="0"/>
              <a:t>2004 ATHENS VIEWED AT ATTRACTIVE OPTION FOR TERRORISTS – PRECAUTIONARY PRINCIPLES AND SECURITY BECAME HIGH COST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54588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TERRORISM / SECURITY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en-GB" dirty="0"/>
              <a:t>1936 BERLIN OLYMPICS</a:t>
            </a:r>
          </a:p>
          <a:p>
            <a:r>
              <a:rPr lang="en-GB" dirty="0"/>
              <a:t>1978 MUNICH OLYMPICS</a:t>
            </a:r>
          </a:p>
          <a:p>
            <a:r>
              <a:rPr lang="en-GB" dirty="0"/>
              <a:t>IRA THREATS – CODE WORDS</a:t>
            </a:r>
          </a:p>
          <a:p>
            <a:r>
              <a:rPr lang="en-GB" dirty="0"/>
              <a:t>HEYSEL, HILLSBOROUGH AND BRADFORD</a:t>
            </a:r>
          </a:p>
          <a:p>
            <a:r>
              <a:rPr lang="en-GB" dirty="0"/>
              <a:t>1996 ATLANTA</a:t>
            </a:r>
          </a:p>
          <a:p>
            <a:r>
              <a:rPr lang="en-GB" dirty="0"/>
              <a:t>PRE GAMES TARGETING</a:t>
            </a:r>
          </a:p>
          <a:p>
            <a:r>
              <a:rPr lang="en-GB" dirty="0"/>
              <a:t>MARAUDING ATTACKERS</a:t>
            </a:r>
          </a:p>
          <a:p>
            <a:r>
              <a:rPr lang="en-GB" dirty="0"/>
              <a:t>PARIS STADIUM ATTACK 2016</a:t>
            </a:r>
          </a:p>
          <a:p>
            <a:r>
              <a:rPr lang="en-GB" dirty="0"/>
              <a:t>VEHICLES AS WEAPONS</a:t>
            </a:r>
          </a:p>
          <a:p>
            <a:r>
              <a:rPr lang="en-GB" dirty="0"/>
              <a:t>MANCHESTER ATTACK 2017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1280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TERRORISM RISKS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HIGH LEVEL EXPOSURE</a:t>
            </a:r>
          </a:p>
          <a:p>
            <a:r>
              <a:rPr lang="en-GB" dirty="0"/>
              <a:t>TARGETS</a:t>
            </a:r>
          </a:p>
          <a:p>
            <a:r>
              <a:rPr lang="en-GB" dirty="0"/>
              <a:t>MITIGATING RISKS</a:t>
            </a:r>
          </a:p>
          <a:p>
            <a:r>
              <a:rPr lang="en-GB" dirty="0"/>
              <a:t>SECURITY STRATEGIES</a:t>
            </a:r>
          </a:p>
          <a:p>
            <a:r>
              <a:rPr lang="en-GB" dirty="0"/>
              <a:t>COMMUNICATION</a:t>
            </a:r>
          </a:p>
          <a:p>
            <a:r>
              <a:rPr lang="en-GB" dirty="0"/>
              <a:t>CONTROL</a:t>
            </a:r>
          </a:p>
          <a:p>
            <a:r>
              <a:rPr lang="en-GB" dirty="0"/>
              <a:t>EVACUATION? RISK</a:t>
            </a:r>
          </a:p>
          <a:p>
            <a:r>
              <a:rPr lang="en-GB" dirty="0"/>
              <a:t>RISK OF PANIC AND CRUSH</a:t>
            </a:r>
          </a:p>
          <a:p>
            <a:r>
              <a:rPr lang="en-GB" dirty="0"/>
              <a:t>PREPARATION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5968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SECURITY LEGISLATION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8964488" cy="4525963"/>
          </a:xfrm>
        </p:spPr>
        <p:txBody>
          <a:bodyPr/>
          <a:lstStyle/>
          <a:p>
            <a:r>
              <a:rPr lang="en-GB" dirty="0"/>
              <a:t>HOOLIGANISM</a:t>
            </a:r>
          </a:p>
          <a:p>
            <a:r>
              <a:rPr lang="en-GB" dirty="0"/>
              <a:t>1975 GUIDE TO SAFETY IN SPORTS GROUNDS</a:t>
            </a:r>
          </a:p>
          <a:p>
            <a:r>
              <a:rPr lang="en-GB" dirty="0"/>
              <a:t>1985 FIRE AND SAFETY OF PLACES OF SPORT ACT</a:t>
            </a:r>
          </a:p>
          <a:p>
            <a:r>
              <a:rPr lang="en-GB" dirty="0"/>
              <a:t>TAYLOR REPORT</a:t>
            </a:r>
          </a:p>
          <a:p>
            <a:r>
              <a:rPr lang="en-GB" dirty="0"/>
              <a:t>GREEN GUIDE</a:t>
            </a:r>
          </a:p>
          <a:p>
            <a:r>
              <a:rPr lang="en-GB" dirty="0"/>
              <a:t>ANTI TERRORISM STRATEGIES</a:t>
            </a:r>
          </a:p>
          <a:p>
            <a:r>
              <a:rPr lang="en-GB" dirty="0"/>
              <a:t>POLICE/COUNTER TERRORIST INVOLVEMENT</a:t>
            </a:r>
          </a:p>
        </p:txBody>
      </p:sp>
    </p:spTree>
    <p:extLst>
      <p:ext uri="{BB962C8B-B14F-4D97-AF65-F5344CB8AC3E}">
        <p14:creationId xmlns:p14="http://schemas.microsoft.com/office/powerpoint/2010/main" val="2514822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SECURITY GUIDANCE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RISK OF TERRORISM SIGNIFICANT</a:t>
            </a:r>
          </a:p>
          <a:p>
            <a:r>
              <a:rPr lang="en-GB" dirty="0"/>
              <a:t>SECURITY PROTECTION</a:t>
            </a:r>
          </a:p>
          <a:p>
            <a:r>
              <a:rPr lang="en-GB" dirty="0"/>
              <a:t>RESEARCH AND ANALYSIS</a:t>
            </a:r>
          </a:p>
          <a:p>
            <a:r>
              <a:rPr lang="en-GB" dirty="0"/>
              <a:t>ASSESSMENT OF CURRENT THREATS</a:t>
            </a:r>
          </a:p>
          <a:p>
            <a:r>
              <a:rPr lang="en-GB" dirty="0"/>
              <a:t>TARGET CROWDED PLACES</a:t>
            </a:r>
          </a:p>
          <a:p>
            <a:r>
              <a:rPr lang="en-GB" dirty="0"/>
              <a:t>TARGET WEAKNESS</a:t>
            </a:r>
          </a:p>
          <a:p>
            <a:r>
              <a:rPr lang="en-GB" dirty="0"/>
              <a:t>SECURITY CULTURE</a:t>
            </a:r>
          </a:p>
          <a:p>
            <a:r>
              <a:rPr lang="en-GB" dirty="0"/>
              <a:t>LACK OF WARNINGS</a:t>
            </a:r>
          </a:p>
          <a:p>
            <a:r>
              <a:rPr lang="en-GB" dirty="0"/>
              <a:t>ISSUE INSIDE OR OUT?</a:t>
            </a:r>
          </a:p>
          <a:p>
            <a:r>
              <a:rPr lang="en-GB" dirty="0"/>
              <a:t>MULTIPLE COORDINATED ATTACKS</a:t>
            </a:r>
          </a:p>
          <a:p>
            <a:r>
              <a:rPr lang="en-GB" dirty="0"/>
              <a:t>INTERFERENCE WITH COMMUNICATION SYSTEMS</a:t>
            </a:r>
          </a:p>
          <a:p>
            <a:r>
              <a:rPr lang="en-GB" dirty="0"/>
              <a:t>INSIDER KNOWLEDGE</a:t>
            </a:r>
          </a:p>
          <a:p>
            <a:r>
              <a:rPr lang="en-GB" dirty="0"/>
              <a:t>HOAXES</a:t>
            </a:r>
          </a:p>
          <a:p>
            <a:r>
              <a:rPr lang="en-GB" dirty="0"/>
              <a:t>NEW DEVELOPMENTS</a:t>
            </a:r>
          </a:p>
          <a:p>
            <a:r>
              <a:rPr lang="en-GB" dirty="0"/>
              <a:t>OTHER CRIMES – THEFT, HOOLIGANISM, RACISM</a:t>
            </a:r>
          </a:p>
        </p:txBody>
      </p:sp>
    </p:spTree>
    <p:extLst>
      <p:ext uri="{BB962C8B-B14F-4D97-AF65-F5344CB8AC3E}">
        <p14:creationId xmlns:p14="http://schemas.microsoft.com/office/powerpoint/2010/main" val="2815562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ATTENTION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en-GB" dirty="0"/>
              <a:t>PROACTIVE</a:t>
            </a:r>
          </a:p>
          <a:p>
            <a:r>
              <a:rPr lang="en-GB" dirty="0"/>
              <a:t>SITUATIONAL AWARENESS</a:t>
            </a:r>
          </a:p>
          <a:p>
            <a:r>
              <a:rPr lang="en-GB" dirty="0"/>
              <a:t>RISKS – PHYSICAL, PEOPLE AND CYBER</a:t>
            </a:r>
          </a:p>
          <a:p>
            <a:r>
              <a:rPr lang="en-GB" dirty="0"/>
              <a:t>ONLINE MEDIA – TERRORISM/HOOLIGANISM</a:t>
            </a:r>
          </a:p>
          <a:p>
            <a:r>
              <a:rPr lang="en-GB" dirty="0"/>
              <a:t>COOPERATION – 2012</a:t>
            </a:r>
          </a:p>
          <a:p>
            <a:r>
              <a:rPr lang="en-GB" dirty="0"/>
              <a:t>COUNTER TERRORISM STRATEGY</a:t>
            </a:r>
          </a:p>
          <a:p>
            <a:r>
              <a:rPr lang="en-GB" dirty="0"/>
              <a:t>REDUCE RISKS</a:t>
            </a:r>
          </a:p>
          <a:p>
            <a:r>
              <a:rPr lang="en-GB" dirty="0"/>
              <a:t>VENUES – SIZE, LOCATION, LAYOUT, OPERATION, </a:t>
            </a:r>
          </a:p>
          <a:p>
            <a:r>
              <a:rPr lang="en-GB" dirty="0"/>
              <a:t>EVENTS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704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UK COUNTER TERRORISM STRATEGY</a:t>
            </a:r>
          </a:p>
          <a:p>
            <a:r>
              <a:rPr lang="en-GB" dirty="0"/>
              <a:t>TERRORIST METHODOLOGIES</a:t>
            </a:r>
          </a:p>
          <a:p>
            <a:r>
              <a:rPr lang="en-GB" dirty="0"/>
              <a:t>NEW DEVELOPMENTS</a:t>
            </a:r>
          </a:p>
          <a:p>
            <a:r>
              <a:rPr lang="en-GB" dirty="0"/>
              <a:t>INCITE, INSPIRE, ENABLE</a:t>
            </a:r>
          </a:p>
          <a:p>
            <a:r>
              <a:rPr lang="en-GB" dirty="0"/>
              <a:t>ABSOLUTE SECURITY IS IMPOSSIBLE!</a:t>
            </a:r>
          </a:p>
          <a:p>
            <a:r>
              <a:rPr lang="en-GB" dirty="0"/>
              <a:t>COMBAT THREAT</a:t>
            </a:r>
          </a:p>
          <a:p>
            <a:r>
              <a:rPr lang="en-GB" dirty="0"/>
              <a:t>REDUCE RISK</a:t>
            </a:r>
          </a:p>
          <a:p>
            <a:r>
              <a:rPr lang="en-GB" dirty="0"/>
              <a:t>FORTRESS MENTALITY/FRIENDLY ENVIRONMENT</a:t>
            </a:r>
          </a:p>
          <a:p>
            <a:r>
              <a:rPr lang="en-GB" dirty="0"/>
              <a:t>BALANCED ATMOSPHERE</a:t>
            </a:r>
          </a:p>
          <a:p>
            <a:r>
              <a:rPr lang="en-GB" dirty="0"/>
              <a:t>RISKS – EXPLOSION, DEVICES, FLYING GLASS, ATTACKS, VEHICLES, </a:t>
            </a:r>
          </a:p>
        </p:txBody>
      </p:sp>
    </p:spTree>
    <p:extLst>
      <p:ext uri="{BB962C8B-B14F-4D97-AF65-F5344CB8AC3E}">
        <p14:creationId xmlns:p14="http://schemas.microsoft.com/office/powerpoint/2010/main" val="1470001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GOVERNMENT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525963"/>
          </a:xfrm>
        </p:spPr>
        <p:txBody>
          <a:bodyPr/>
          <a:lstStyle/>
          <a:p>
            <a:r>
              <a:rPr lang="en-GB" dirty="0"/>
              <a:t>EMERGENCY STRATEGIES</a:t>
            </a:r>
          </a:p>
          <a:p>
            <a:r>
              <a:rPr lang="en-GB" dirty="0"/>
              <a:t>PREPARATION, RESPONSE AND RECOVERY</a:t>
            </a:r>
          </a:p>
          <a:p>
            <a:r>
              <a:rPr lang="en-GB" dirty="0"/>
              <a:t>GOVERNMENT ADVICE</a:t>
            </a:r>
          </a:p>
          <a:p>
            <a:r>
              <a:rPr lang="en-GB" dirty="0"/>
              <a:t>CONSULTATION AND SUPPORT</a:t>
            </a:r>
          </a:p>
          <a:p>
            <a:r>
              <a:rPr lang="en-GB" dirty="0"/>
              <a:t>GOVERNMENT EMERGENCY PLANNING WEBSITE</a:t>
            </a:r>
          </a:p>
        </p:txBody>
      </p:sp>
    </p:spTree>
    <p:extLst>
      <p:ext uri="{BB962C8B-B14F-4D97-AF65-F5344CB8AC3E}">
        <p14:creationId xmlns:p14="http://schemas.microsoft.com/office/powerpoint/2010/main" val="21005189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RESPONSE ACTIVITY OVERTIME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/>
          </a:bodyPr>
          <a:lstStyle/>
          <a:p>
            <a:r>
              <a:rPr lang="en-GB" dirty="0"/>
              <a:t>EMERGENCY SERVICES – Safeguard and protect</a:t>
            </a:r>
          </a:p>
          <a:p>
            <a:r>
              <a:rPr lang="en-GB" dirty="0"/>
              <a:t>INCIDENT MANAGEMENT – </a:t>
            </a:r>
          </a:p>
          <a:p>
            <a:r>
              <a:rPr lang="en-GB" dirty="0"/>
              <a:t>Command, Control, Coordinate, Communicate</a:t>
            </a:r>
          </a:p>
          <a:p>
            <a:r>
              <a:rPr lang="en-GB" dirty="0"/>
              <a:t>CRISIS MANAGEMENT</a:t>
            </a:r>
          </a:p>
          <a:p>
            <a:r>
              <a:rPr lang="en-GB" dirty="0"/>
              <a:t>Strategic approach, reputation, stakeholder confidence</a:t>
            </a:r>
          </a:p>
          <a:p>
            <a:r>
              <a:rPr lang="en-GB" dirty="0"/>
              <a:t>BUSINESS COMMUNITY – Maintain critical activities</a:t>
            </a:r>
          </a:p>
          <a:p>
            <a:r>
              <a:rPr lang="en-GB" dirty="0"/>
              <a:t>RECOVERY – Rebuild, Restore, </a:t>
            </a:r>
            <a:r>
              <a:rPr lang="en-GB" dirty="0" err="1"/>
              <a:t>Rehabitate</a:t>
            </a:r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Business as Normal to New Normality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9262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ACTION </a:t>
            </a:r>
          </a:p>
          <a:p>
            <a:r>
              <a:rPr lang="en-GB" dirty="0"/>
              <a:t>REPUTATION</a:t>
            </a:r>
          </a:p>
          <a:p>
            <a:r>
              <a:rPr lang="en-GB" dirty="0"/>
              <a:t>NEIGHBOURS</a:t>
            </a:r>
          </a:p>
          <a:p>
            <a:r>
              <a:rPr lang="en-GB" dirty="0"/>
              <a:t>MANAGING RISKS</a:t>
            </a:r>
          </a:p>
          <a:p>
            <a:r>
              <a:rPr lang="en-GB" dirty="0"/>
              <a:t>LEGAL REQUIREMENTS</a:t>
            </a:r>
          </a:p>
          <a:p>
            <a:r>
              <a:rPr lang="en-GB" dirty="0"/>
              <a:t>INSURANCE</a:t>
            </a:r>
          </a:p>
          <a:p>
            <a:r>
              <a:rPr lang="en-GB" dirty="0"/>
              <a:t>INFORMATION AND ADVICE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0733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CIRCLE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IDENTIFY RISK</a:t>
            </a:r>
          </a:p>
          <a:p>
            <a:r>
              <a:rPr lang="en-GB" dirty="0"/>
              <a:t>IDENTIFY WHAT YOU NEED TO PROTECT</a:t>
            </a:r>
          </a:p>
          <a:p>
            <a:r>
              <a:rPr lang="en-GB" dirty="0"/>
              <a:t>IDENTIFY MEASURE TO REDUCE RISK</a:t>
            </a:r>
          </a:p>
          <a:p>
            <a:r>
              <a:rPr lang="en-GB" dirty="0"/>
              <a:t>CREATE SECURITY PLANS</a:t>
            </a:r>
          </a:p>
          <a:p>
            <a:r>
              <a:rPr lang="en-GB" dirty="0"/>
              <a:t>RECORD ACTIVITY</a:t>
            </a:r>
          </a:p>
          <a:p>
            <a:r>
              <a:rPr lang="en-GB" dirty="0"/>
              <a:t>TRAIN, EXERCISE AND REHEARSE</a:t>
            </a:r>
          </a:p>
          <a:p>
            <a:r>
              <a:rPr lang="en-GB" dirty="0"/>
              <a:t>REVIEW</a:t>
            </a:r>
          </a:p>
          <a:p>
            <a:r>
              <a:rPr lang="en-GB" dirty="0"/>
              <a:t>RESTART THE CIRCLE!</a:t>
            </a:r>
          </a:p>
        </p:txBody>
      </p:sp>
    </p:spTree>
    <p:extLst>
      <p:ext uri="{BB962C8B-B14F-4D97-AF65-F5344CB8AC3E}">
        <p14:creationId xmlns:p14="http://schemas.microsoft.com/office/powerpoint/2010/main" val="887777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IDENTIFYING RISK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UNDERSTANDING TERRORIST INTENTIONS AND CAPABILITIES</a:t>
            </a:r>
          </a:p>
          <a:p>
            <a:r>
              <a:rPr lang="en-GB" dirty="0"/>
              <a:t>GOVERNMENT ADVICE</a:t>
            </a:r>
          </a:p>
          <a:p>
            <a:r>
              <a:rPr lang="en-GB" dirty="0"/>
              <a:t>MEDIA</a:t>
            </a:r>
          </a:p>
          <a:p>
            <a:r>
              <a:rPr lang="en-GB" dirty="0"/>
              <a:t>LOCATION </a:t>
            </a:r>
          </a:p>
          <a:p>
            <a:r>
              <a:rPr lang="en-GB" dirty="0"/>
              <a:t>PEOPLE – VISITORS, SPONSORS, CONTRACTORS, ACTIVITIES</a:t>
            </a:r>
          </a:p>
          <a:p>
            <a:r>
              <a:rPr lang="en-GB" dirty="0"/>
              <a:t>COMMUNITY</a:t>
            </a:r>
          </a:p>
          <a:p>
            <a:r>
              <a:rPr lang="en-GB" dirty="0"/>
              <a:t>HIGH PROFILE INDIVIDUALS / TEAMS /VIP /ROYALTY/ POLITICIANS</a:t>
            </a:r>
          </a:p>
        </p:txBody>
      </p:sp>
    </p:spTree>
    <p:extLst>
      <p:ext uri="{BB962C8B-B14F-4D97-AF65-F5344CB8AC3E}">
        <p14:creationId xmlns:p14="http://schemas.microsoft.com/office/powerpoint/2010/main" val="4721900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TRAINING EXERCISES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STAFF DEVELOPMENT</a:t>
            </a:r>
          </a:p>
          <a:p>
            <a:r>
              <a:rPr lang="en-GB" dirty="0"/>
              <a:t>PLANNING</a:t>
            </a:r>
          </a:p>
          <a:p>
            <a:r>
              <a:rPr lang="en-GB" dirty="0"/>
              <a:t>DISCUSSION BASED ACTIVITIES </a:t>
            </a:r>
          </a:p>
          <a:p>
            <a:r>
              <a:rPr lang="en-GB" dirty="0"/>
              <a:t>Planning and Review, Processes, Practice</a:t>
            </a:r>
          </a:p>
          <a:p>
            <a:r>
              <a:rPr lang="en-GB" dirty="0"/>
              <a:t>TABLE TOP EXERCISES</a:t>
            </a:r>
          </a:p>
          <a:p>
            <a:r>
              <a:rPr lang="en-GB" dirty="0"/>
              <a:t>Resources, agencies, scenarios, Operational issues, virtual to practice</a:t>
            </a:r>
          </a:p>
          <a:p>
            <a:r>
              <a:rPr lang="en-GB" dirty="0"/>
              <a:t>LIVE COMMAND POST EXERCISES, PLAY/TEST</a:t>
            </a:r>
          </a:p>
          <a:p>
            <a:r>
              <a:rPr lang="en-GB" dirty="0"/>
              <a:t>Intensive to plan and deliver, practice roles, identify issues, realism, confidence, no notice events</a:t>
            </a:r>
          </a:p>
        </p:txBody>
      </p:sp>
    </p:spTree>
    <p:extLst>
      <p:ext uri="{BB962C8B-B14F-4D97-AF65-F5344CB8AC3E}">
        <p14:creationId xmlns:p14="http://schemas.microsoft.com/office/powerpoint/2010/main" val="738287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NATIONAL SECURITY THREATS</a:t>
            </a:r>
          </a:p>
          <a:p>
            <a:r>
              <a:rPr lang="en-GB" dirty="0"/>
              <a:t>Terrorism</a:t>
            </a:r>
          </a:p>
          <a:p>
            <a:r>
              <a:rPr lang="en-GB" dirty="0"/>
              <a:t>Espionage</a:t>
            </a:r>
          </a:p>
          <a:p>
            <a:r>
              <a:rPr lang="en-GB" dirty="0"/>
              <a:t>Cyber Threats</a:t>
            </a:r>
          </a:p>
          <a:p>
            <a:r>
              <a:rPr lang="en-GB" dirty="0"/>
              <a:t>Weapons of Mass Destruction</a:t>
            </a:r>
          </a:p>
          <a:p>
            <a:r>
              <a:rPr lang="en-GB" dirty="0"/>
              <a:t>Impacts on UK’s National Infrastructure</a:t>
            </a:r>
          </a:p>
          <a:p>
            <a:r>
              <a:rPr lang="en-GB" dirty="0"/>
              <a:t>ACTIONS – 999, Anti Terrorism Hotline, MI5</a:t>
            </a:r>
          </a:p>
        </p:txBody>
      </p:sp>
    </p:spTree>
    <p:extLst>
      <p:ext uri="{BB962C8B-B14F-4D97-AF65-F5344CB8AC3E}">
        <p14:creationId xmlns:p14="http://schemas.microsoft.com/office/powerpoint/2010/main" val="22036444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THREAT LEVEL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>
                <a:solidFill>
                  <a:prstClr val="black"/>
                </a:solidFill>
              </a:rPr>
              <a:t>Indications, Assess range of factors, Recent Events, Terrorism Intentions, Capabilities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LOW – Unlikely</a:t>
            </a:r>
          </a:p>
          <a:p>
            <a:r>
              <a:rPr lang="en-GB" dirty="0"/>
              <a:t>MODERATE – Possible but Unlikely</a:t>
            </a:r>
          </a:p>
          <a:p>
            <a:r>
              <a:rPr lang="en-GB" dirty="0"/>
              <a:t>SUBSTANTIAL – Strong Possibility</a:t>
            </a:r>
          </a:p>
          <a:p>
            <a:r>
              <a:rPr lang="en-GB" dirty="0"/>
              <a:t>SEVERE – Highly Likely</a:t>
            </a:r>
          </a:p>
          <a:p>
            <a:r>
              <a:rPr lang="en-GB" dirty="0"/>
              <a:t>CRITICAL – Attack Imminent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62551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RESPONSE LEVELS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CRITICAL – EXCEPTIONAL</a:t>
            </a:r>
          </a:p>
          <a:p>
            <a:r>
              <a:rPr lang="en-GB" dirty="0"/>
              <a:t>Max protective security measures to meet specific threats to minimise vulnerability and risk</a:t>
            </a:r>
          </a:p>
          <a:p>
            <a:r>
              <a:rPr lang="en-GB" dirty="0"/>
              <a:t>Unsustainable</a:t>
            </a:r>
          </a:p>
          <a:p>
            <a:r>
              <a:rPr lang="en-GB" dirty="0"/>
              <a:t>SEVERE SUBSTANTIAL – HEIGHTENED</a:t>
            </a:r>
          </a:p>
          <a:p>
            <a:r>
              <a:rPr lang="en-GB" dirty="0"/>
              <a:t>Additional sustainable protective security, broad nature of threats, specific businesses and geography, vulnerability and judgements on acceptable risks</a:t>
            </a:r>
          </a:p>
          <a:p>
            <a:r>
              <a:rPr lang="en-GB" dirty="0"/>
              <a:t>MODERATE LOW – NORMAL</a:t>
            </a:r>
          </a:p>
          <a:p>
            <a:r>
              <a:rPr lang="en-GB" dirty="0"/>
              <a:t>Routine protection</a:t>
            </a:r>
          </a:p>
        </p:txBody>
      </p:sp>
    </p:spTree>
    <p:extLst>
      <p:ext uri="{BB962C8B-B14F-4D97-AF65-F5344CB8AC3E}">
        <p14:creationId xmlns:p14="http://schemas.microsoft.com/office/powerpoint/2010/main" val="3983461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RISK ASSESSMENTS</a:t>
            </a:r>
          </a:p>
          <a:p>
            <a:r>
              <a:rPr lang="en-GB" dirty="0"/>
              <a:t>PRACTICAL PROTECTIVE SECURITY</a:t>
            </a:r>
          </a:p>
          <a:p>
            <a:r>
              <a:rPr lang="en-GB" dirty="0"/>
              <a:t>REVIEW</a:t>
            </a:r>
          </a:p>
          <a:p>
            <a:r>
              <a:rPr lang="en-GB" dirty="0"/>
              <a:t>DISPLAY SIGNAGE</a:t>
            </a:r>
          </a:p>
          <a:p>
            <a:r>
              <a:rPr lang="en-GB" dirty="0"/>
              <a:t>COUNTER MEASURES</a:t>
            </a:r>
          </a:p>
          <a:p>
            <a:r>
              <a:rPr lang="en-GB" dirty="0"/>
              <a:t>SECURITY CHECKS</a:t>
            </a:r>
          </a:p>
          <a:p>
            <a:r>
              <a:rPr lang="en-GB" dirty="0"/>
              <a:t>SECURITY</a:t>
            </a:r>
          </a:p>
        </p:txBody>
      </p:sp>
    </p:spTree>
    <p:extLst>
      <p:ext uri="{BB962C8B-B14F-4D97-AF65-F5344CB8AC3E}">
        <p14:creationId xmlns:p14="http://schemas.microsoft.com/office/powerpoint/2010/main" val="15957212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GENERAL – Website, publications, communicate crime protection and counter terrorism</a:t>
            </a:r>
          </a:p>
          <a:p>
            <a:r>
              <a:rPr lang="en-GB" dirty="0"/>
              <a:t>COMMUNICATION STRATEGIES – Monitor attack planning, hostilities, use info, alert for reconnaissance by attackers</a:t>
            </a:r>
          </a:p>
          <a:p>
            <a:r>
              <a:rPr lang="en-GB" dirty="0"/>
              <a:t>SECURITY MINDED – Determine messages </a:t>
            </a:r>
          </a:p>
          <a:p>
            <a:r>
              <a:rPr lang="en-GB" dirty="0"/>
              <a:t>DENY USEFUL INFO – </a:t>
            </a:r>
            <a:r>
              <a:rPr lang="en-GB" dirty="0" err="1"/>
              <a:t>Proffesionally</a:t>
            </a:r>
            <a:r>
              <a:rPr lang="en-GB" dirty="0"/>
              <a:t> stop info</a:t>
            </a:r>
          </a:p>
        </p:txBody>
      </p:sp>
    </p:spTree>
    <p:extLst>
      <p:ext uri="{BB962C8B-B14F-4D97-AF65-F5344CB8AC3E}">
        <p14:creationId xmlns:p14="http://schemas.microsoft.com/office/powerpoint/2010/main" val="3180360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 TERRORISM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PREVENT</a:t>
            </a:r>
          </a:p>
          <a:p>
            <a:r>
              <a:rPr lang="en-GB" dirty="0"/>
              <a:t>PURSUE – STOP TERRORIST</a:t>
            </a:r>
          </a:p>
          <a:p>
            <a:r>
              <a:rPr lang="en-GB" dirty="0"/>
              <a:t>PROTECT – STRENGTHEN PROTECTION</a:t>
            </a:r>
          </a:p>
          <a:p>
            <a:r>
              <a:rPr lang="en-GB" dirty="0"/>
              <a:t>PREPARE – WHERE ATTACKS CAN BE STOPPED TO MITIGATE IMPACTS</a:t>
            </a:r>
          </a:p>
          <a:p>
            <a:endParaRPr lang="en-GB" dirty="0"/>
          </a:p>
          <a:p>
            <a:r>
              <a:rPr lang="en-GB" dirty="0"/>
              <a:t>IMPACT ON EVENTS, SPORT AND TOURISM</a:t>
            </a:r>
          </a:p>
          <a:p>
            <a:endParaRPr lang="en-GB" dirty="0"/>
          </a:p>
          <a:p>
            <a:r>
              <a:rPr lang="en-GB" dirty="0"/>
              <a:t>FACIAL RECOGNITION</a:t>
            </a:r>
          </a:p>
          <a:p>
            <a:r>
              <a:rPr lang="en-GB" dirty="0"/>
              <a:t>BAG SEARCHES / BANS</a:t>
            </a:r>
          </a:p>
          <a:p>
            <a:r>
              <a:rPr lang="en-GB" dirty="0"/>
              <a:t>DRONES</a:t>
            </a:r>
          </a:p>
          <a:p>
            <a:r>
              <a:rPr lang="en-GB" dirty="0"/>
              <a:t>PASSPORT CONTROLS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5013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CHAMPIONS LEAGUE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PLANNING AND TRAINING</a:t>
            </a:r>
          </a:p>
          <a:p>
            <a:r>
              <a:rPr lang="en-GB" dirty="0"/>
              <a:t>USE OF TEAM ZONES – SPLIT CITY</a:t>
            </a:r>
          </a:p>
          <a:p>
            <a:r>
              <a:rPr lang="en-GB" dirty="0"/>
              <a:t>RISK OF HOOLIGANISM, RIOTING AND TERRORISM</a:t>
            </a:r>
          </a:p>
          <a:p>
            <a:r>
              <a:rPr lang="en-GB" dirty="0"/>
              <a:t>TARGET EVENT – LONDON</a:t>
            </a:r>
          </a:p>
          <a:p>
            <a:r>
              <a:rPr lang="en-GB" dirty="0"/>
              <a:t>COUNTER TERRORISM OPERATION</a:t>
            </a:r>
          </a:p>
          <a:p>
            <a:r>
              <a:rPr lang="en-GB" dirty="0"/>
              <a:t>VIDEO SURVEILANCE WITH FACIAL RECOGNITION</a:t>
            </a:r>
          </a:p>
          <a:p>
            <a:r>
              <a:rPr lang="en-GB" dirty="0"/>
              <a:t>PLAIN CLOTHES ANTI TERRORIST SPECIALISTS</a:t>
            </a:r>
          </a:p>
          <a:p>
            <a:r>
              <a:rPr lang="en-GB" dirty="0"/>
              <a:t>LOCK DOWN 24HRS BEFORE</a:t>
            </a:r>
          </a:p>
          <a:p>
            <a:r>
              <a:rPr lang="en-GB" dirty="0"/>
              <a:t>SECURITY ZONES</a:t>
            </a:r>
          </a:p>
          <a:p>
            <a:r>
              <a:rPr lang="en-GB" dirty="0"/>
              <a:t>RING OF STEEL</a:t>
            </a:r>
          </a:p>
          <a:p>
            <a:r>
              <a:rPr lang="en-GB" dirty="0"/>
              <a:t>SECURITY ZONE</a:t>
            </a:r>
          </a:p>
          <a:p>
            <a:r>
              <a:rPr lang="en-GB" dirty="0"/>
              <a:t>ARMED VEHICLES</a:t>
            </a:r>
          </a:p>
          <a:p>
            <a:r>
              <a:rPr lang="en-GB" dirty="0"/>
              <a:t>TICKET CHECKS FOR ENTRY TO AREA 3 HRS BEFORE THROUGH SET POINTS</a:t>
            </a:r>
          </a:p>
          <a:p>
            <a:r>
              <a:rPr lang="en-GB" dirty="0"/>
              <a:t>BAG AND PERSONAL CHECKS</a:t>
            </a:r>
          </a:p>
          <a:p>
            <a:r>
              <a:rPr lang="en-GB" dirty="0"/>
              <a:t>BACK UP SUPPORT – PLANNING BASED ON LONDON</a:t>
            </a:r>
          </a:p>
        </p:txBody>
      </p:sp>
    </p:spTree>
    <p:extLst>
      <p:ext uri="{BB962C8B-B14F-4D97-AF65-F5344CB8AC3E}">
        <p14:creationId xmlns:p14="http://schemas.microsoft.com/office/powerpoint/2010/main" val="1539117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         AUTUMN INTERNATIONALS </a:t>
            </a:r>
            <a:br>
              <a:rPr lang="en-GB" dirty="0"/>
            </a:br>
            <a:r>
              <a:rPr lang="en-GB" dirty="0"/>
              <a:t>   PRINCIPALITY STADIUM SECURITY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RISKS – LOCATION AND SPORTS EVENTS TARGET</a:t>
            </a:r>
          </a:p>
          <a:p>
            <a:r>
              <a:rPr lang="en-GB" dirty="0"/>
              <a:t>48 HOURS LOCK DOWN</a:t>
            </a:r>
          </a:p>
          <a:p>
            <a:r>
              <a:rPr lang="en-GB" dirty="0"/>
              <a:t>PRE MATCH SECURITY CHECKS</a:t>
            </a:r>
          </a:p>
          <a:p>
            <a:r>
              <a:rPr lang="en-GB" dirty="0"/>
              <a:t>GENERATOR USAGE FOR SAFETY</a:t>
            </a:r>
          </a:p>
          <a:p>
            <a:r>
              <a:rPr lang="en-GB" dirty="0"/>
              <a:t>RING OF STEEL</a:t>
            </a:r>
          </a:p>
          <a:p>
            <a:r>
              <a:rPr lang="en-GB" dirty="0"/>
              <a:t>100% PERSONAL CHECKS</a:t>
            </a:r>
          </a:p>
          <a:p>
            <a:r>
              <a:rPr lang="en-GB" dirty="0"/>
              <a:t>NO LARGE BAGS OR UMBRELLAS</a:t>
            </a:r>
          </a:p>
          <a:p>
            <a:r>
              <a:rPr lang="en-GB" dirty="0"/>
              <a:t>SMALL BAGS UP TO 35X40X19CMS ONLY</a:t>
            </a:r>
          </a:p>
          <a:p>
            <a:r>
              <a:rPr lang="en-GB" dirty="0"/>
              <a:t>NO BAG STORAGE</a:t>
            </a:r>
          </a:p>
          <a:p>
            <a:r>
              <a:rPr lang="en-GB" dirty="0"/>
              <a:t>ADVICE ARRIVE 90MINS BEFORE</a:t>
            </a:r>
          </a:p>
          <a:p>
            <a:r>
              <a:rPr lang="en-GB" dirty="0"/>
              <a:t>SAMSON LEE REMINDER</a:t>
            </a:r>
          </a:p>
          <a:p>
            <a:r>
              <a:rPr lang="en-GB" dirty="0"/>
              <a:t>MAJOR LEAFLETS INTRODUCED LATER</a:t>
            </a:r>
          </a:p>
          <a:p>
            <a:r>
              <a:rPr lang="en-GB" dirty="0"/>
              <a:t>MEDIA COVERAGE</a:t>
            </a:r>
          </a:p>
          <a:p>
            <a:r>
              <a:rPr lang="en-GB" dirty="0"/>
              <a:t>GATES OPEN 3 HRS BEFORE ALLOWING FOR FULL CAPACITY CROWD</a:t>
            </a:r>
          </a:p>
          <a:p>
            <a:r>
              <a:rPr lang="en-GB" dirty="0"/>
              <a:t>AUSTRALIA GAME ISSUES – 66K</a:t>
            </a:r>
          </a:p>
          <a:p>
            <a:r>
              <a:rPr lang="en-GB" dirty="0"/>
              <a:t>PRE MATCH BUILD UP</a:t>
            </a:r>
          </a:p>
        </p:txBody>
      </p:sp>
    </p:spTree>
    <p:extLst>
      <p:ext uri="{BB962C8B-B14F-4D97-AF65-F5344CB8AC3E}">
        <p14:creationId xmlns:p14="http://schemas.microsoft.com/office/powerpoint/2010/main" val="3503985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0</TotalTime>
  <Words>820</Words>
  <Application>Microsoft Office PowerPoint</Application>
  <PresentationFormat>On-screen Show (4:3)</PresentationFormat>
  <Paragraphs>208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4" baseType="lpstr">
      <vt:lpstr>Arial</vt:lpstr>
      <vt:lpstr>Clarity</vt:lpstr>
      <vt:lpstr>TERRORISM RISKS</vt:lpstr>
      <vt:lpstr>  OLYMPICS – TERRORISM TARGET</vt:lpstr>
      <vt:lpstr>TERRORISM / SECURITY ISSUES</vt:lpstr>
      <vt:lpstr>TERRORISM RISKS</vt:lpstr>
      <vt:lpstr>SECURITY LEGISLATION</vt:lpstr>
      <vt:lpstr>SECURITY GUIDANCE</vt:lpstr>
      <vt:lpstr>ATTENTION</vt:lpstr>
      <vt:lpstr>RISKS</vt:lpstr>
      <vt:lpstr>GOVERNMENT </vt:lpstr>
      <vt:lpstr>RESPONSE ACTIVITY OVERTIME</vt:lpstr>
      <vt:lpstr>ISSUES</vt:lpstr>
      <vt:lpstr>RISK CIRCLE</vt:lpstr>
      <vt:lpstr>IDENTIFYING RISK</vt:lpstr>
      <vt:lpstr>TRAINING EXERCISES</vt:lpstr>
      <vt:lpstr>MAIN THREATS</vt:lpstr>
      <vt:lpstr>THREAT LEVEL </vt:lpstr>
      <vt:lpstr>RESPONSE LEVELS</vt:lpstr>
      <vt:lpstr>ACTIONS</vt:lpstr>
      <vt:lpstr>COMMUNICATION</vt:lpstr>
      <vt:lpstr>COUNTER TERRORISM STRATEGY</vt:lpstr>
      <vt:lpstr>   CHAMPIONS LEAGUE</vt:lpstr>
      <vt:lpstr>         AUTUMN INTERNATIONALS     PRINCIPALITY STADIUM SECURITY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TERRORISM RISKS</dc:title>
  <dc:creator>SBSTablet12</dc:creator>
  <cp:lastModifiedBy>Jacqui Jones</cp:lastModifiedBy>
  <cp:revision>11</cp:revision>
  <dcterms:created xsi:type="dcterms:W3CDTF">2017-11-25T08:52:33Z</dcterms:created>
  <dcterms:modified xsi:type="dcterms:W3CDTF">2021-04-30T09:24:41Z</dcterms:modified>
</cp:coreProperties>
</file>