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7"/>
  </p:notesMasterIdLst>
  <p:sldIdLst>
    <p:sldId id="256" r:id="rId2"/>
    <p:sldId id="257" r:id="rId3"/>
    <p:sldId id="258" r:id="rId4"/>
    <p:sldId id="264" r:id="rId5"/>
    <p:sldId id="265" r:id="rId6"/>
    <p:sldId id="259" r:id="rId7"/>
    <p:sldId id="260" r:id="rId8"/>
    <p:sldId id="261" r:id="rId9"/>
    <p:sldId id="262" r:id="rId10"/>
    <p:sldId id="263"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888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199"/>
    <p:restoredTop sz="94720"/>
  </p:normalViewPr>
  <p:slideViewPr>
    <p:cSldViewPr snapToGrid="0">
      <p:cViewPr varScale="1">
        <p:scale>
          <a:sx n="183" d="100"/>
          <a:sy n="183" d="100"/>
        </p:scale>
        <p:origin x="112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A407D0-F070-4A49-9A76-F3DA8329FCBB}" type="datetimeFigureOut">
              <a:rPr lang="en-US" smtClean="0"/>
              <a:t>8/14/25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F821F0-9C84-E642-BA68-D93C59104129}" type="slidenum">
              <a:rPr lang="en-US" smtClean="0"/>
              <a:t>‹#›</a:t>
            </a:fld>
            <a:endParaRPr lang="en-US"/>
          </a:p>
        </p:txBody>
      </p:sp>
    </p:spTree>
    <p:extLst>
      <p:ext uri="{BB962C8B-B14F-4D97-AF65-F5344CB8AC3E}">
        <p14:creationId xmlns:p14="http://schemas.microsoft.com/office/powerpoint/2010/main" val="236321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F821F0-9C84-E642-BA68-D93C59104129}" type="slidenum">
              <a:rPr lang="en-US" smtClean="0"/>
              <a:t>2</a:t>
            </a:fld>
            <a:endParaRPr lang="en-US"/>
          </a:p>
        </p:txBody>
      </p:sp>
    </p:spTree>
    <p:extLst>
      <p:ext uri="{BB962C8B-B14F-4D97-AF65-F5344CB8AC3E}">
        <p14:creationId xmlns:p14="http://schemas.microsoft.com/office/powerpoint/2010/main" val="769624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F821F0-9C84-E642-BA68-D93C59104129}" type="slidenum">
              <a:rPr lang="en-US" smtClean="0"/>
              <a:t>3</a:t>
            </a:fld>
            <a:endParaRPr lang="en-US"/>
          </a:p>
        </p:txBody>
      </p:sp>
    </p:spTree>
    <p:extLst>
      <p:ext uri="{BB962C8B-B14F-4D97-AF65-F5344CB8AC3E}">
        <p14:creationId xmlns:p14="http://schemas.microsoft.com/office/powerpoint/2010/main" val="250887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8/14/25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94667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8/14/25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93498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8/14/25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1359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8/14/25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85076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8/14/25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14528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8/14/25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34828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8/14/25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16665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8/14/25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44022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8/14/25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85119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8/14/25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02332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8/14/25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087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8/14/25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873571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07/978-94-007-5574-1_1" TargetMode="External"/><Relationship Id="rId2" Type="http://schemas.openxmlformats.org/officeDocument/2006/relationships/hyperlink" Target="https://www.jstor.org/stable/25832"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3.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2BFAF7-298D-3A9D-9C52-CBA48874F75C}"/>
              </a:ext>
            </a:extLst>
          </p:cNvPr>
          <p:cNvSpPr>
            <a:spLocks noGrp="1"/>
          </p:cNvSpPr>
          <p:nvPr>
            <p:ph type="ctrTitle"/>
          </p:nvPr>
        </p:nvSpPr>
        <p:spPr>
          <a:xfrm>
            <a:off x="318512" y="292700"/>
            <a:ext cx="3302801" cy="2900454"/>
          </a:xfrm>
          <a:custGeom>
            <a:avLst/>
            <a:gdLst>
              <a:gd name="connsiteX0" fmla="*/ 0 w 3302801"/>
              <a:gd name="connsiteY0" fmla="*/ 0 h 2900454"/>
              <a:gd name="connsiteX1" fmla="*/ 583495 w 3302801"/>
              <a:gd name="connsiteY1" fmla="*/ 0 h 2900454"/>
              <a:gd name="connsiteX2" fmla="*/ 1133962 w 3302801"/>
              <a:gd name="connsiteY2" fmla="*/ 0 h 2900454"/>
              <a:gd name="connsiteX3" fmla="*/ 1750485 w 3302801"/>
              <a:gd name="connsiteY3" fmla="*/ 0 h 2900454"/>
              <a:gd name="connsiteX4" fmla="*/ 2367007 w 3302801"/>
              <a:gd name="connsiteY4" fmla="*/ 0 h 2900454"/>
              <a:gd name="connsiteX5" fmla="*/ 3302801 w 3302801"/>
              <a:gd name="connsiteY5" fmla="*/ 0 h 2900454"/>
              <a:gd name="connsiteX6" fmla="*/ 3302801 w 3302801"/>
              <a:gd name="connsiteY6" fmla="*/ 638100 h 2900454"/>
              <a:gd name="connsiteX7" fmla="*/ 3302801 w 3302801"/>
              <a:gd name="connsiteY7" fmla="*/ 1160182 h 2900454"/>
              <a:gd name="connsiteX8" fmla="*/ 3302801 w 3302801"/>
              <a:gd name="connsiteY8" fmla="*/ 1682263 h 2900454"/>
              <a:gd name="connsiteX9" fmla="*/ 3302801 w 3302801"/>
              <a:gd name="connsiteY9" fmla="*/ 2233350 h 2900454"/>
              <a:gd name="connsiteX10" fmla="*/ 3302801 w 3302801"/>
              <a:gd name="connsiteY10" fmla="*/ 2900454 h 2900454"/>
              <a:gd name="connsiteX11" fmla="*/ 2785362 w 3302801"/>
              <a:gd name="connsiteY11" fmla="*/ 2900454 h 2900454"/>
              <a:gd name="connsiteX12" fmla="*/ 2234895 w 3302801"/>
              <a:gd name="connsiteY12" fmla="*/ 2900454 h 2900454"/>
              <a:gd name="connsiteX13" fmla="*/ 1750485 w 3302801"/>
              <a:gd name="connsiteY13" fmla="*/ 2900454 h 2900454"/>
              <a:gd name="connsiteX14" fmla="*/ 1166990 w 3302801"/>
              <a:gd name="connsiteY14" fmla="*/ 2900454 h 2900454"/>
              <a:gd name="connsiteX15" fmla="*/ 649551 w 3302801"/>
              <a:gd name="connsiteY15" fmla="*/ 2900454 h 2900454"/>
              <a:gd name="connsiteX16" fmla="*/ 0 w 3302801"/>
              <a:gd name="connsiteY16" fmla="*/ 2900454 h 2900454"/>
              <a:gd name="connsiteX17" fmla="*/ 0 w 3302801"/>
              <a:gd name="connsiteY17" fmla="*/ 2320363 h 2900454"/>
              <a:gd name="connsiteX18" fmla="*/ 0 w 3302801"/>
              <a:gd name="connsiteY18" fmla="*/ 1711268 h 2900454"/>
              <a:gd name="connsiteX19" fmla="*/ 0 w 3302801"/>
              <a:gd name="connsiteY19" fmla="*/ 1160182 h 2900454"/>
              <a:gd name="connsiteX20" fmla="*/ 0 w 3302801"/>
              <a:gd name="connsiteY20" fmla="*/ 609095 h 2900454"/>
              <a:gd name="connsiteX21" fmla="*/ 0 w 3302801"/>
              <a:gd name="connsiteY21" fmla="*/ 0 h 2900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302801" h="2900454" fill="none" extrusionOk="0">
                <a:moveTo>
                  <a:pt x="0" y="0"/>
                </a:moveTo>
                <a:cubicBezTo>
                  <a:pt x="141828" y="-43445"/>
                  <a:pt x="455790" y="65550"/>
                  <a:pt x="583495" y="0"/>
                </a:cubicBezTo>
                <a:cubicBezTo>
                  <a:pt x="711200" y="-65550"/>
                  <a:pt x="889476" y="26539"/>
                  <a:pt x="1133962" y="0"/>
                </a:cubicBezTo>
                <a:cubicBezTo>
                  <a:pt x="1378448" y="-26539"/>
                  <a:pt x="1582872" y="70680"/>
                  <a:pt x="1750485" y="0"/>
                </a:cubicBezTo>
                <a:cubicBezTo>
                  <a:pt x="1918098" y="-70680"/>
                  <a:pt x="2197110" y="6214"/>
                  <a:pt x="2367007" y="0"/>
                </a:cubicBezTo>
                <a:cubicBezTo>
                  <a:pt x="2536904" y="-6214"/>
                  <a:pt x="3060755" y="3160"/>
                  <a:pt x="3302801" y="0"/>
                </a:cubicBezTo>
                <a:cubicBezTo>
                  <a:pt x="3321306" y="130002"/>
                  <a:pt x="3286849" y="407139"/>
                  <a:pt x="3302801" y="638100"/>
                </a:cubicBezTo>
                <a:cubicBezTo>
                  <a:pt x="3318753" y="869061"/>
                  <a:pt x="3280069" y="946144"/>
                  <a:pt x="3302801" y="1160182"/>
                </a:cubicBezTo>
                <a:cubicBezTo>
                  <a:pt x="3325533" y="1374220"/>
                  <a:pt x="3273904" y="1522827"/>
                  <a:pt x="3302801" y="1682263"/>
                </a:cubicBezTo>
                <a:cubicBezTo>
                  <a:pt x="3331698" y="1841699"/>
                  <a:pt x="3251785" y="2102550"/>
                  <a:pt x="3302801" y="2233350"/>
                </a:cubicBezTo>
                <a:cubicBezTo>
                  <a:pt x="3353817" y="2364150"/>
                  <a:pt x="3296506" y="2661058"/>
                  <a:pt x="3302801" y="2900454"/>
                </a:cubicBezTo>
                <a:cubicBezTo>
                  <a:pt x="3173701" y="2911311"/>
                  <a:pt x="2973945" y="2871616"/>
                  <a:pt x="2785362" y="2900454"/>
                </a:cubicBezTo>
                <a:cubicBezTo>
                  <a:pt x="2596779" y="2929292"/>
                  <a:pt x="2496547" y="2893155"/>
                  <a:pt x="2234895" y="2900454"/>
                </a:cubicBezTo>
                <a:cubicBezTo>
                  <a:pt x="1973243" y="2907753"/>
                  <a:pt x="1911010" y="2883838"/>
                  <a:pt x="1750485" y="2900454"/>
                </a:cubicBezTo>
                <a:cubicBezTo>
                  <a:pt x="1589960" y="2917070"/>
                  <a:pt x="1456188" y="2881528"/>
                  <a:pt x="1166990" y="2900454"/>
                </a:cubicBezTo>
                <a:cubicBezTo>
                  <a:pt x="877793" y="2919380"/>
                  <a:pt x="766938" y="2892196"/>
                  <a:pt x="649551" y="2900454"/>
                </a:cubicBezTo>
                <a:cubicBezTo>
                  <a:pt x="532164" y="2908712"/>
                  <a:pt x="311862" y="2899258"/>
                  <a:pt x="0" y="2900454"/>
                </a:cubicBezTo>
                <a:cubicBezTo>
                  <a:pt x="-67958" y="2631271"/>
                  <a:pt x="12903" y="2547031"/>
                  <a:pt x="0" y="2320363"/>
                </a:cubicBezTo>
                <a:cubicBezTo>
                  <a:pt x="-12903" y="2093695"/>
                  <a:pt x="11637" y="1913228"/>
                  <a:pt x="0" y="1711268"/>
                </a:cubicBezTo>
                <a:cubicBezTo>
                  <a:pt x="-11637" y="1509308"/>
                  <a:pt x="18180" y="1391041"/>
                  <a:pt x="0" y="1160182"/>
                </a:cubicBezTo>
                <a:cubicBezTo>
                  <a:pt x="-18180" y="929323"/>
                  <a:pt x="7134" y="772347"/>
                  <a:pt x="0" y="609095"/>
                </a:cubicBezTo>
                <a:cubicBezTo>
                  <a:pt x="-7134" y="445843"/>
                  <a:pt x="16831" y="244793"/>
                  <a:pt x="0" y="0"/>
                </a:cubicBezTo>
                <a:close/>
              </a:path>
              <a:path w="3302801" h="2900454" stroke="0" extrusionOk="0">
                <a:moveTo>
                  <a:pt x="0" y="0"/>
                </a:moveTo>
                <a:cubicBezTo>
                  <a:pt x="183737" y="-23497"/>
                  <a:pt x="461095" y="43372"/>
                  <a:pt x="583495" y="0"/>
                </a:cubicBezTo>
                <a:cubicBezTo>
                  <a:pt x="705896" y="-43372"/>
                  <a:pt x="851312" y="22613"/>
                  <a:pt x="1100934" y="0"/>
                </a:cubicBezTo>
                <a:cubicBezTo>
                  <a:pt x="1350556" y="-22613"/>
                  <a:pt x="1411658" y="19132"/>
                  <a:pt x="1552316" y="0"/>
                </a:cubicBezTo>
                <a:cubicBezTo>
                  <a:pt x="1692974" y="-19132"/>
                  <a:pt x="1830901" y="14624"/>
                  <a:pt x="2036727" y="0"/>
                </a:cubicBezTo>
                <a:cubicBezTo>
                  <a:pt x="2242553" y="-14624"/>
                  <a:pt x="2384578" y="38384"/>
                  <a:pt x="2521138" y="0"/>
                </a:cubicBezTo>
                <a:cubicBezTo>
                  <a:pt x="2657698" y="-38384"/>
                  <a:pt x="3107276" y="76151"/>
                  <a:pt x="3302801" y="0"/>
                </a:cubicBezTo>
                <a:cubicBezTo>
                  <a:pt x="3355392" y="229045"/>
                  <a:pt x="3295848" y="264242"/>
                  <a:pt x="3302801" y="493077"/>
                </a:cubicBezTo>
                <a:cubicBezTo>
                  <a:pt x="3309754" y="721912"/>
                  <a:pt x="3265714" y="830774"/>
                  <a:pt x="3302801" y="1131177"/>
                </a:cubicBezTo>
                <a:cubicBezTo>
                  <a:pt x="3339888" y="1431580"/>
                  <a:pt x="3285278" y="1550269"/>
                  <a:pt x="3302801" y="1711268"/>
                </a:cubicBezTo>
                <a:cubicBezTo>
                  <a:pt x="3320324" y="1872267"/>
                  <a:pt x="3243856" y="1985172"/>
                  <a:pt x="3302801" y="2204345"/>
                </a:cubicBezTo>
                <a:cubicBezTo>
                  <a:pt x="3361746" y="2423518"/>
                  <a:pt x="3225502" y="2718776"/>
                  <a:pt x="3302801" y="2900454"/>
                </a:cubicBezTo>
                <a:cubicBezTo>
                  <a:pt x="2999822" y="2971599"/>
                  <a:pt x="2934452" y="2894469"/>
                  <a:pt x="2686278" y="2900454"/>
                </a:cubicBezTo>
                <a:cubicBezTo>
                  <a:pt x="2438104" y="2906439"/>
                  <a:pt x="2336442" y="2887532"/>
                  <a:pt x="2201867" y="2900454"/>
                </a:cubicBezTo>
                <a:cubicBezTo>
                  <a:pt x="2067292" y="2913376"/>
                  <a:pt x="1779401" y="2863183"/>
                  <a:pt x="1651401" y="2900454"/>
                </a:cubicBezTo>
                <a:cubicBezTo>
                  <a:pt x="1523401" y="2937725"/>
                  <a:pt x="1292208" y="2893022"/>
                  <a:pt x="1067906" y="2900454"/>
                </a:cubicBezTo>
                <a:cubicBezTo>
                  <a:pt x="843604" y="2907886"/>
                  <a:pt x="746969" y="2880169"/>
                  <a:pt x="484411" y="2900454"/>
                </a:cubicBezTo>
                <a:cubicBezTo>
                  <a:pt x="221854" y="2920739"/>
                  <a:pt x="136739" y="2890267"/>
                  <a:pt x="0" y="2900454"/>
                </a:cubicBezTo>
                <a:cubicBezTo>
                  <a:pt x="-21361" y="2726627"/>
                  <a:pt x="52610" y="2632335"/>
                  <a:pt x="0" y="2378372"/>
                </a:cubicBezTo>
                <a:cubicBezTo>
                  <a:pt x="-52610" y="2124409"/>
                  <a:pt x="29273" y="1902234"/>
                  <a:pt x="0" y="1769277"/>
                </a:cubicBezTo>
                <a:cubicBezTo>
                  <a:pt x="-29273" y="1636320"/>
                  <a:pt x="25763" y="1411390"/>
                  <a:pt x="0" y="1276200"/>
                </a:cubicBezTo>
                <a:cubicBezTo>
                  <a:pt x="-25763" y="1141010"/>
                  <a:pt x="18201" y="851004"/>
                  <a:pt x="0" y="667104"/>
                </a:cubicBezTo>
                <a:cubicBezTo>
                  <a:pt x="-18201" y="483204"/>
                  <a:pt x="28621" y="219804"/>
                  <a:pt x="0" y="0"/>
                </a:cubicBezTo>
                <a:close/>
              </a:path>
            </a:pathLst>
          </a:custGeom>
          <a:ln>
            <a:solidFill>
              <a:schemeClr val="tx1"/>
            </a:solidFill>
            <a:extLst>
              <a:ext uri="{C807C97D-BFC1-408E-A445-0C87EB9F89A2}">
                <ask:lineSketchStyleProps xmlns:ask="http://schemas.microsoft.com/office/drawing/2018/sketchyshapes" sd="2411147892">
                  <ask:type>
                    <ask:lineSketchScribble/>
                  </ask:type>
                </ask:lineSketchStyleProps>
              </a:ext>
            </a:extLst>
          </a:ln>
        </p:spPr>
        <p:txBody>
          <a:bodyPr anchor="t">
            <a:normAutofit/>
          </a:bodyPr>
          <a:lstStyle/>
          <a:p>
            <a:r>
              <a:rPr lang="en-US" sz="4600" dirty="0"/>
              <a:t>Rolls-Royce Aerospace in China</a:t>
            </a:r>
          </a:p>
        </p:txBody>
      </p:sp>
      <p:sp>
        <p:nvSpPr>
          <p:cNvPr id="3" name="Subtitle 2">
            <a:extLst>
              <a:ext uri="{FF2B5EF4-FFF2-40B4-BE49-F238E27FC236}">
                <a16:creationId xmlns:a16="http://schemas.microsoft.com/office/drawing/2014/main" id="{F78D1C70-419D-FE1B-2A8E-ED4A712839EA}"/>
              </a:ext>
            </a:extLst>
          </p:cNvPr>
          <p:cNvSpPr>
            <a:spLocks noGrp="1"/>
          </p:cNvSpPr>
          <p:nvPr>
            <p:ph type="subTitle" idx="1"/>
          </p:nvPr>
        </p:nvSpPr>
        <p:spPr>
          <a:xfrm>
            <a:off x="318512" y="3429000"/>
            <a:ext cx="4064302" cy="1370181"/>
          </a:xfrm>
        </p:spPr>
        <p:txBody>
          <a:bodyPr anchor="b">
            <a:normAutofit fontScale="92500"/>
          </a:bodyPr>
          <a:lstStyle/>
          <a:p>
            <a:r>
              <a:rPr lang="en-US" dirty="0"/>
              <a:t>Cross cultural NEGOTIATION BETWEEN ROLLS-ROYCE UK AND CHINA</a:t>
            </a:r>
          </a:p>
        </p:txBody>
      </p:sp>
      <p:pic>
        <p:nvPicPr>
          <p:cNvPr id="9" name="Picture 8" descr="A large engine in a factory&#10;&#10;AI-generated content may be incorrect.">
            <a:extLst>
              <a:ext uri="{FF2B5EF4-FFF2-40B4-BE49-F238E27FC236}">
                <a16:creationId xmlns:a16="http://schemas.microsoft.com/office/drawing/2014/main" id="{646EDB0A-22D3-521D-9959-18C15F86D139}"/>
              </a:ext>
            </a:extLst>
          </p:cNvPr>
          <p:cNvPicPr>
            <a:picLocks noChangeAspect="1"/>
          </p:cNvPicPr>
          <p:nvPr/>
        </p:nvPicPr>
        <p:blipFill>
          <a:blip r:embed="rId2"/>
          <a:srcRect l="5290" r="22649" b="-1"/>
          <a:stretch>
            <a:fillRect/>
          </a:stretch>
        </p:blipFill>
        <p:spPr>
          <a:xfrm>
            <a:off x="4457700" y="914400"/>
            <a:ext cx="5148313" cy="5358380"/>
          </a:xfrm>
          <a:prstGeom prst="rect">
            <a:avLst/>
          </a:prstGeom>
        </p:spPr>
      </p:pic>
      <p:pic>
        <p:nvPicPr>
          <p:cNvPr id="11" name="Picture 10" descr="A blue and black logo&#10;&#10;AI-generated content may be incorrect.">
            <a:extLst>
              <a:ext uri="{FF2B5EF4-FFF2-40B4-BE49-F238E27FC236}">
                <a16:creationId xmlns:a16="http://schemas.microsoft.com/office/drawing/2014/main" id="{D2F4DD67-CED0-8CBE-A0B3-B53F8334B66A}"/>
              </a:ext>
            </a:extLst>
          </p:cNvPr>
          <p:cNvPicPr>
            <a:picLocks noChangeAspect="1"/>
          </p:cNvPicPr>
          <p:nvPr/>
        </p:nvPicPr>
        <p:blipFill>
          <a:blip r:embed="rId3"/>
          <a:srcRect r="1" b="8086"/>
          <a:stretch>
            <a:fillRect/>
          </a:stretch>
        </p:blipFill>
        <p:spPr>
          <a:xfrm>
            <a:off x="9606013" y="914404"/>
            <a:ext cx="2585987" cy="2719176"/>
          </a:xfrm>
          <a:prstGeom prst="rect">
            <a:avLst/>
          </a:prstGeom>
        </p:spPr>
      </p:pic>
      <p:pic>
        <p:nvPicPr>
          <p:cNvPr id="5" name="Picture 4" descr="A person working in a factory&#10;&#10;AI-generated content may be incorrect.">
            <a:extLst>
              <a:ext uri="{FF2B5EF4-FFF2-40B4-BE49-F238E27FC236}">
                <a16:creationId xmlns:a16="http://schemas.microsoft.com/office/drawing/2014/main" id="{17557178-33D4-B053-C83E-155C86183BBC}"/>
              </a:ext>
            </a:extLst>
          </p:cNvPr>
          <p:cNvPicPr>
            <a:picLocks noChangeAspect="1"/>
          </p:cNvPicPr>
          <p:nvPr/>
        </p:nvPicPr>
        <p:blipFill>
          <a:blip r:embed="rId4"/>
          <a:srcRect l="8814" r="24558"/>
          <a:stretch>
            <a:fillRect/>
          </a:stretch>
        </p:blipFill>
        <p:spPr>
          <a:xfrm>
            <a:off x="9606013" y="3633580"/>
            <a:ext cx="2585987" cy="2639204"/>
          </a:xfrm>
          <a:prstGeom prst="rect">
            <a:avLst/>
          </a:prstGeom>
        </p:spPr>
      </p:pic>
      <p:cxnSp>
        <p:nvCxnSpPr>
          <p:cNvPr id="34" name="Straight Connector 33">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57700" y="6272784"/>
            <a:ext cx="77343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BA9274F7-2CBD-67DA-1DF1-B745F26C4CBB}"/>
              </a:ext>
            </a:extLst>
          </p:cNvPr>
          <p:cNvSpPr txBox="1"/>
          <p:nvPr/>
        </p:nvSpPr>
        <p:spPr>
          <a:xfrm>
            <a:off x="316624" y="5144826"/>
            <a:ext cx="4255376" cy="1477328"/>
          </a:xfrm>
          <a:prstGeom prst="rect">
            <a:avLst/>
          </a:prstGeom>
          <a:noFill/>
        </p:spPr>
        <p:txBody>
          <a:bodyPr wrap="square" rtlCol="0">
            <a:spAutoFit/>
          </a:bodyPr>
          <a:lstStyle/>
          <a:p>
            <a:r>
              <a:rPr lang="en-US" dirty="0"/>
              <a:t>STUDENT: </a:t>
            </a:r>
            <a:r>
              <a:rPr lang="en-US" b="1" dirty="0"/>
              <a:t>Roxana Banea</a:t>
            </a:r>
          </a:p>
          <a:p>
            <a:r>
              <a:rPr lang="en-US" dirty="0"/>
              <a:t>MODULE: </a:t>
            </a:r>
            <a:r>
              <a:rPr lang="en-US" b="1" dirty="0"/>
              <a:t>International Business Management</a:t>
            </a:r>
          </a:p>
          <a:p>
            <a:r>
              <a:rPr lang="en-US" dirty="0"/>
              <a:t>CODE: </a:t>
            </a:r>
            <a:r>
              <a:rPr lang="en-US" b="1" dirty="0"/>
              <a:t>LCBB6001</a:t>
            </a:r>
          </a:p>
          <a:p>
            <a:r>
              <a:rPr lang="en-US" dirty="0"/>
              <a:t>LECTURER: </a:t>
            </a:r>
            <a:r>
              <a:rPr lang="en-US" b="1" dirty="0"/>
              <a:t>Afzal Munna</a:t>
            </a:r>
          </a:p>
        </p:txBody>
      </p:sp>
      <p:pic>
        <p:nvPicPr>
          <p:cNvPr id="17" name="Picture 16" descr="Text&#10;&#10;Description automatically generated with medium confidence">
            <a:extLst>
              <a:ext uri="{FF2B5EF4-FFF2-40B4-BE49-F238E27FC236}">
                <a16:creationId xmlns:a16="http://schemas.microsoft.com/office/drawing/2014/main" id="{9C32ECE2-4BCC-4A56-FF7A-D65191E358E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532492" y="155260"/>
            <a:ext cx="1532255" cy="50609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047909420"/>
      </p:ext>
    </p:extLst>
  </p:cSld>
  <p:clrMapOvr>
    <a:masterClrMapping/>
  </p:clrMapOvr>
  <mc:AlternateContent xmlns:mc="http://schemas.openxmlformats.org/markup-compatibility/2006" xmlns:p14="http://schemas.microsoft.com/office/powerpoint/2010/main">
    <mc:Choice Requires="p14">
      <p:transition spd="slow" p14:dur="2000">
        <p14:glitter pattern="hexagon"/>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43AD6-8E0C-AC2A-7CC2-452490374D4F}"/>
              </a:ext>
            </a:extLst>
          </p:cNvPr>
          <p:cNvSpPr>
            <a:spLocks noGrp="1"/>
          </p:cNvSpPr>
          <p:nvPr>
            <p:ph type="title"/>
          </p:nvPr>
        </p:nvSpPr>
        <p:spPr>
          <a:xfrm>
            <a:off x="8443637" y="147825"/>
            <a:ext cx="3534325" cy="1165293"/>
          </a:xfrm>
          <a:custGeom>
            <a:avLst/>
            <a:gdLst>
              <a:gd name="connsiteX0" fmla="*/ 0 w 3534325"/>
              <a:gd name="connsiteY0" fmla="*/ 0 h 1165293"/>
              <a:gd name="connsiteX1" fmla="*/ 589054 w 3534325"/>
              <a:gd name="connsiteY1" fmla="*/ 0 h 1165293"/>
              <a:gd name="connsiteX2" fmla="*/ 1142765 w 3534325"/>
              <a:gd name="connsiteY2" fmla="*/ 0 h 1165293"/>
              <a:gd name="connsiteX3" fmla="*/ 1767163 w 3534325"/>
              <a:gd name="connsiteY3" fmla="*/ 0 h 1165293"/>
              <a:gd name="connsiteX4" fmla="*/ 2285530 w 3534325"/>
              <a:gd name="connsiteY4" fmla="*/ 0 h 1165293"/>
              <a:gd name="connsiteX5" fmla="*/ 2874584 w 3534325"/>
              <a:gd name="connsiteY5" fmla="*/ 0 h 1165293"/>
              <a:gd name="connsiteX6" fmla="*/ 3534325 w 3534325"/>
              <a:gd name="connsiteY6" fmla="*/ 0 h 1165293"/>
              <a:gd name="connsiteX7" fmla="*/ 3534325 w 3534325"/>
              <a:gd name="connsiteY7" fmla="*/ 605952 h 1165293"/>
              <a:gd name="connsiteX8" fmla="*/ 3534325 w 3534325"/>
              <a:gd name="connsiteY8" fmla="*/ 1165293 h 1165293"/>
              <a:gd name="connsiteX9" fmla="*/ 2874584 w 3534325"/>
              <a:gd name="connsiteY9" fmla="*/ 1165293 h 1165293"/>
              <a:gd name="connsiteX10" fmla="*/ 2356217 w 3534325"/>
              <a:gd name="connsiteY10" fmla="*/ 1165293 h 1165293"/>
              <a:gd name="connsiteX11" fmla="*/ 1873192 w 3534325"/>
              <a:gd name="connsiteY11" fmla="*/ 1165293 h 1165293"/>
              <a:gd name="connsiteX12" fmla="*/ 1213452 w 3534325"/>
              <a:gd name="connsiteY12" fmla="*/ 1165293 h 1165293"/>
              <a:gd name="connsiteX13" fmla="*/ 730427 w 3534325"/>
              <a:gd name="connsiteY13" fmla="*/ 1165293 h 1165293"/>
              <a:gd name="connsiteX14" fmla="*/ 0 w 3534325"/>
              <a:gd name="connsiteY14" fmla="*/ 1165293 h 1165293"/>
              <a:gd name="connsiteX15" fmla="*/ 0 w 3534325"/>
              <a:gd name="connsiteY15" fmla="*/ 559341 h 1165293"/>
              <a:gd name="connsiteX16" fmla="*/ 0 w 3534325"/>
              <a:gd name="connsiteY16" fmla="*/ 0 h 1165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34325" h="1165293" fill="none" extrusionOk="0">
                <a:moveTo>
                  <a:pt x="0" y="0"/>
                </a:moveTo>
                <a:cubicBezTo>
                  <a:pt x="192019" y="-69975"/>
                  <a:pt x="372319" y="51368"/>
                  <a:pt x="589054" y="0"/>
                </a:cubicBezTo>
                <a:cubicBezTo>
                  <a:pt x="805789" y="-51368"/>
                  <a:pt x="985076" y="13814"/>
                  <a:pt x="1142765" y="0"/>
                </a:cubicBezTo>
                <a:cubicBezTo>
                  <a:pt x="1300454" y="-13814"/>
                  <a:pt x="1490885" y="30573"/>
                  <a:pt x="1767163" y="0"/>
                </a:cubicBezTo>
                <a:cubicBezTo>
                  <a:pt x="2043441" y="-30573"/>
                  <a:pt x="2136450" y="19535"/>
                  <a:pt x="2285530" y="0"/>
                </a:cubicBezTo>
                <a:cubicBezTo>
                  <a:pt x="2434610" y="-19535"/>
                  <a:pt x="2588287" y="40795"/>
                  <a:pt x="2874584" y="0"/>
                </a:cubicBezTo>
                <a:cubicBezTo>
                  <a:pt x="3160881" y="-40795"/>
                  <a:pt x="3219455" y="11337"/>
                  <a:pt x="3534325" y="0"/>
                </a:cubicBezTo>
                <a:cubicBezTo>
                  <a:pt x="3599032" y="262604"/>
                  <a:pt x="3496951" y="384527"/>
                  <a:pt x="3534325" y="605952"/>
                </a:cubicBezTo>
                <a:cubicBezTo>
                  <a:pt x="3571699" y="827377"/>
                  <a:pt x="3477901" y="1033817"/>
                  <a:pt x="3534325" y="1165293"/>
                </a:cubicBezTo>
                <a:cubicBezTo>
                  <a:pt x="3361819" y="1165802"/>
                  <a:pt x="3149038" y="1143184"/>
                  <a:pt x="2874584" y="1165293"/>
                </a:cubicBezTo>
                <a:cubicBezTo>
                  <a:pt x="2600130" y="1187402"/>
                  <a:pt x="2461528" y="1106678"/>
                  <a:pt x="2356217" y="1165293"/>
                </a:cubicBezTo>
                <a:cubicBezTo>
                  <a:pt x="2250906" y="1223908"/>
                  <a:pt x="2053152" y="1116337"/>
                  <a:pt x="1873192" y="1165293"/>
                </a:cubicBezTo>
                <a:cubicBezTo>
                  <a:pt x="1693232" y="1214249"/>
                  <a:pt x="1509980" y="1102798"/>
                  <a:pt x="1213452" y="1165293"/>
                </a:cubicBezTo>
                <a:cubicBezTo>
                  <a:pt x="916924" y="1227788"/>
                  <a:pt x="850728" y="1153127"/>
                  <a:pt x="730427" y="1165293"/>
                </a:cubicBezTo>
                <a:cubicBezTo>
                  <a:pt x="610126" y="1177459"/>
                  <a:pt x="170385" y="1137626"/>
                  <a:pt x="0" y="1165293"/>
                </a:cubicBezTo>
                <a:cubicBezTo>
                  <a:pt x="-32856" y="982264"/>
                  <a:pt x="28576" y="681598"/>
                  <a:pt x="0" y="559341"/>
                </a:cubicBezTo>
                <a:cubicBezTo>
                  <a:pt x="-28576" y="437084"/>
                  <a:pt x="15883" y="211652"/>
                  <a:pt x="0" y="0"/>
                </a:cubicBezTo>
                <a:close/>
              </a:path>
              <a:path w="3534325" h="1165293" stroke="0" extrusionOk="0">
                <a:moveTo>
                  <a:pt x="0" y="0"/>
                </a:moveTo>
                <a:cubicBezTo>
                  <a:pt x="254947" y="-46565"/>
                  <a:pt x="302730" y="62384"/>
                  <a:pt x="553711" y="0"/>
                </a:cubicBezTo>
                <a:cubicBezTo>
                  <a:pt x="804692" y="-62384"/>
                  <a:pt x="1035624" y="63000"/>
                  <a:pt x="1178108" y="0"/>
                </a:cubicBezTo>
                <a:cubicBezTo>
                  <a:pt x="1320592" y="-63000"/>
                  <a:pt x="1562660" y="832"/>
                  <a:pt x="1802506" y="0"/>
                </a:cubicBezTo>
                <a:cubicBezTo>
                  <a:pt x="2042352" y="-832"/>
                  <a:pt x="2096342" y="32562"/>
                  <a:pt x="2356217" y="0"/>
                </a:cubicBezTo>
                <a:cubicBezTo>
                  <a:pt x="2616092" y="-32562"/>
                  <a:pt x="2737771" y="20493"/>
                  <a:pt x="2874584" y="0"/>
                </a:cubicBezTo>
                <a:cubicBezTo>
                  <a:pt x="3011397" y="-20493"/>
                  <a:pt x="3256428" y="25951"/>
                  <a:pt x="3534325" y="0"/>
                </a:cubicBezTo>
                <a:cubicBezTo>
                  <a:pt x="3543800" y="233685"/>
                  <a:pt x="3501541" y="346920"/>
                  <a:pt x="3534325" y="547688"/>
                </a:cubicBezTo>
                <a:cubicBezTo>
                  <a:pt x="3567109" y="748456"/>
                  <a:pt x="3534290" y="998230"/>
                  <a:pt x="3534325" y="1165293"/>
                </a:cubicBezTo>
                <a:cubicBezTo>
                  <a:pt x="3249764" y="1168225"/>
                  <a:pt x="3071068" y="1110863"/>
                  <a:pt x="2909928" y="1165293"/>
                </a:cubicBezTo>
                <a:cubicBezTo>
                  <a:pt x="2748788" y="1219723"/>
                  <a:pt x="2499054" y="1121090"/>
                  <a:pt x="2320873" y="1165293"/>
                </a:cubicBezTo>
                <a:cubicBezTo>
                  <a:pt x="2142692" y="1209496"/>
                  <a:pt x="1811872" y="1155814"/>
                  <a:pt x="1661133" y="1165293"/>
                </a:cubicBezTo>
                <a:cubicBezTo>
                  <a:pt x="1510394" y="1174772"/>
                  <a:pt x="1285430" y="1118322"/>
                  <a:pt x="1001392" y="1165293"/>
                </a:cubicBezTo>
                <a:cubicBezTo>
                  <a:pt x="717354" y="1212264"/>
                  <a:pt x="476158" y="1134272"/>
                  <a:pt x="0" y="1165293"/>
                </a:cubicBezTo>
                <a:cubicBezTo>
                  <a:pt x="-20472" y="893861"/>
                  <a:pt x="19762" y="803248"/>
                  <a:pt x="0" y="582647"/>
                </a:cubicBezTo>
                <a:cubicBezTo>
                  <a:pt x="-19762" y="362046"/>
                  <a:pt x="42585" y="197856"/>
                  <a:pt x="0" y="0"/>
                </a:cubicBezTo>
                <a:close/>
              </a:path>
            </a:pathLst>
          </a:custGeom>
          <a:ln>
            <a:solidFill>
              <a:schemeClr val="tx1"/>
            </a:solidFill>
            <a:extLst>
              <a:ext uri="{C807C97D-BFC1-408E-A445-0C87EB9F89A2}">
                <ask:lineSketchStyleProps xmlns:ask="http://schemas.microsoft.com/office/drawing/2018/sketchyshapes" sd="2691711359">
                  <ask:type>
                    <ask:lineSketchScribble/>
                  </ask:type>
                </ask:lineSketchStyleProps>
              </a:ext>
            </a:extLst>
          </a:ln>
        </p:spPr>
        <p:txBody>
          <a:bodyPr anchor="b">
            <a:normAutofit fontScale="90000"/>
          </a:bodyPr>
          <a:lstStyle/>
          <a:p>
            <a:r>
              <a:rPr lang="en-US" sz="3600" dirty="0"/>
              <a:t>PRESENTATION OUTLINE</a:t>
            </a:r>
          </a:p>
        </p:txBody>
      </p:sp>
      <p:pic>
        <p:nvPicPr>
          <p:cNvPr id="5" name="Content Placeholder 4" descr="A group of men standing around a machine&#10;&#10;AI-generated content may be incorrect.">
            <a:extLst>
              <a:ext uri="{FF2B5EF4-FFF2-40B4-BE49-F238E27FC236}">
                <a16:creationId xmlns:a16="http://schemas.microsoft.com/office/drawing/2014/main" id="{DC7F6D9B-F4FE-9CDD-0013-E8F6AB3377D4}"/>
              </a:ext>
            </a:extLst>
          </p:cNvPr>
          <p:cNvPicPr>
            <a:picLocks noChangeAspect="1"/>
          </p:cNvPicPr>
          <p:nvPr/>
        </p:nvPicPr>
        <p:blipFill>
          <a:blip r:embed="rId3"/>
          <a:srcRect b="7242"/>
          <a:stretch>
            <a:fillRect/>
          </a:stretch>
        </p:blipFill>
        <p:spPr>
          <a:xfrm>
            <a:off x="20" y="535709"/>
            <a:ext cx="8229580" cy="5820640"/>
          </a:xfrm>
          <a:prstGeom prst="rect">
            <a:avLst/>
          </a:prstGeom>
        </p:spPr>
      </p:pic>
      <p:cxnSp>
        <p:nvCxnSpPr>
          <p:cNvPr id="14" name="Straight Connector 13">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15E5D38E-9051-4681-CB00-118872BC9D09}"/>
              </a:ext>
            </a:extLst>
          </p:cNvPr>
          <p:cNvSpPr>
            <a:spLocks noGrp="1"/>
          </p:cNvSpPr>
          <p:nvPr>
            <p:ph idx="1"/>
          </p:nvPr>
        </p:nvSpPr>
        <p:spPr>
          <a:xfrm>
            <a:off x="8443637" y="1460942"/>
            <a:ext cx="3534325" cy="5155828"/>
          </a:xfrm>
        </p:spPr>
        <p:txBody>
          <a:bodyPr anchor="t">
            <a:normAutofit fontScale="85000" lnSpcReduction="20000"/>
          </a:bodyPr>
          <a:lstStyle/>
          <a:p>
            <a:r>
              <a:rPr lang="en-US" sz="2100" b="1" dirty="0"/>
              <a:t>Introduction</a:t>
            </a:r>
          </a:p>
          <a:p>
            <a:r>
              <a:rPr lang="en-US" sz="2100" b="1" dirty="0"/>
              <a:t>About Rolls-Royce/United Kingdom</a:t>
            </a:r>
          </a:p>
          <a:p>
            <a:r>
              <a:rPr lang="en-US" sz="2100" b="1" dirty="0"/>
              <a:t>About China</a:t>
            </a:r>
          </a:p>
          <a:p>
            <a:r>
              <a:rPr lang="en-US" sz="2100" b="1" dirty="0"/>
              <a:t>What is culture?</a:t>
            </a:r>
          </a:p>
          <a:p>
            <a:r>
              <a:rPr lang="en-US" sz="2100" b="1" dirty="0"/>
              <a:t>Culture impact on foreign businesses. </a:t>
            </a:r>
          </a:p>
          <a:p>
            <a:r>
              <a:rPr lang="en-US" sz="2100" b="1" dirty="0"/>
              <a:t>Chinese culture challenges for Rolls-Royce.</a:t>
            </a:r>
          </a:p>
          <a:p>
            <a:r>
              <a:rPr lang="en-US" sz="2100" b="1" dirty="0"/>
              <a:t>Negotiation strategies.</a:t>
            </a:r>
          </a:p>
          <a:p>
            <a:r>
              <a:rPr lang="en-US" sz="2100" b="1" dirty="0"/>
              <a:t>Recommendations.</a:t>
            </a:r>
          </a:p>
          <a:p>
            <a:r>
              <a:rPr lang="en-US" sz="2100" b="1" dirty="0"/>
              <a:t>Conclusion.</a:t>
            </a:r>
          </a:p>
          <a:p>
            <a:r>
              <a:rPr lang="en-US" sz="2100" b="1" dirty="0"/>
              <a:t>Bibliography.</a:t>
            </a:r>
          </a:p>
          <a:p>
            <a:endParaRPr lang="en-US" dirty="0"/>
          </a:p>
        </p:txBody>
      </p:sp>
    </p:spTree>
    <p:extLst>
      <p:ext uri="{BB962C8B-B14F-4D97-AF65-F5344CB8AC3E}">
        <p14:creationId xmlns:p14="http://schemas.microsoft.com/office/powerpoint/2010/main" val="2214820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5" name="Straight Connector 4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47" name="Rectangle 4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E51CE-41F6-F4C9-9721-311B529C1AAA}"/>
              </a:ext>
            </a:extLst>
          </p:cNvPr>
          <p:cNvSpPr>
            <a:spLocks noGrp="1"/>
          </p:cNvSpPr>
          <p:nvPr>
            <p:ph type="title"/>
          </p:nvPr>
        </p:nvSpPr>
        <p:spPr>
          <a:xfrm>
            <a:off x="500351" y="445796"/>
            <a:ext cx="4924925" cy="2770216"/>
          </a:xfrm>
        </p:spPr>
        <p:txBody>
          <a:bodyPr vert="horz" lIns="91440" tIns="45720" rIns="91440" bIns="45720" rtlCol="0" anchor="t">
            <a:normAutofit fontScale="90000"/>
          </a:bodyPr>
          <a:lstStyle/>
          <a:p>
            <a:pPr>
              <a:lnSpc>
                <a:spcPct val="200000"/>
              </a:lnSpc>
            </a:pPr>
            <a:r>
              <a:rPr lang="en-US" sz="2400" dirty="0"/>
              <a:t>Rolls-Royce is an important business for the United Kingdom. Its engineering excellence and innovation is sought across the globe. However, globalization does not mean open invitation for business unless they are ready to fit in, understand and respect cultures which have little to no similarities. </a:t>
            </a:r>
          </a:p>
        </p:txBody>
      </p:sp>
      <p:cxnSp>
        <p:nvCxnSpPr>
          <p:cNvPr id="49" name="Straight Connector 48">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blue paper with a hole in the middle&#10;&#10;AI-generated content may be incorrect.">
            <a:extLst>
              <a:ext uri="{FF2B5EF4-FFF2-40B4-BE49-F238E27FC236}">
                <a16:creationId xmlns:a16="http://schemas.microsoft.com/office/drawing/2014/main" id="{DD161225-B618-6547-3FC4-ABF5EA511681}"/>
              </a:ext>
            </a:extLst>
          </p:cNvPr>
          <p:cNvPicPr>
            <a:picLocks noChangeAspect="1"/>
          </p:cNvPicPr>
          <p:nvPr/>
        </p:nvPicPr>
        <p:blipFill>
          <a:blip r:embed="rId3"/>
          <a:srcRect l="8907" r="8483" b="-2"/>
          <a:stretch>
            <a:fillRect/>
          </a:stretch>
        </p:blipFill>
        <p:spPr>
          <a:xfrm>
            <a:off x="6138508" y="779136"/>
            <a:ext cx="4924925" cy="4873752"/>
          </a:xfrm>
          <a:prstGeom prst="rect">
            <a:avLst/>
          </a:prstGeom>
        </p:spPr>
      </p:pic>
    </p:spTree>
    <p:extLst>
      <p:ext uri="{BB962C8B-B14F-4D97-AF65-F5344CB8AC3E}">
        <p14:creationId xmlns:p14="http://schemas.microsoft.com/office/powerpoint/2010/main" val="2414101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556C2-D71B-27C0-E06D-E2537C2B4FE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A410B4-5547-F50E-77C4-3ABB607E6398}"/>
              </a:ext>
            </a:extLst>
          </p:cNvPr>
          <p:cNvSpPr>
            <a:spLocks noGrp="1"/>
          </p:cNvSpPr>
          <p:nvPr>
            <p:ph idx="1"/>
          </p:nvPr>
        </p:nvSpPr>
        <p:spPr/>
        <p:txBody>
          <a:bodyPr/>
          <a:lstStyle/>
          <a:p>
            <a:endParaRPr lang="en-US"/>
          </a:p>
        </p:txBody>
      </p:sp>
      <p:sp useBgFill="1">
        <p:nvSpPr>
          <p:cNvPr id="4" name="Rectangle 3">
            <a:extLst>
              <a:ext uri="{FF2B5EF4-FFF2-40B4-BE49-F238E27FC236}">
                <a16:creationId xmlns:a16="http://schemas.microsoft.com/office/drawing/2014/main" id="{42473417-0ED0-D3B0-C9A4-C1C55B7FF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2CE36C78-7404-F35D-878E-392B000CB121}"/>
              </a:ext>
            </a:extLst>
          </p:cNvPr>
          <p:cNvSpPr txBox="1">
            <a:spLocks/>
          </p:cNvSpPr>
          <p:nvPr/>
        </p:nvSpPr>
        <p:spPr>
          <a:xfrm>
            <a:off x="8719129" y="810434"/>
            <a:ext cx="2811879" cy="1334398"/>
          </a:xfrm>
          <a:custGeom>
            <a:avLst/>
            <a:gdLst>
              <a:gd name="connsiteX0" fmla="*/ 0 w 2811879"/>
              <a:gd name="connsiteY0" fmla="*/ 0 h 1334398"/>
              <a:gd name="connsiteX1" fmla="*/ 590495 w 2811879"/>
              <a:gd name="connsiteY1" fmla="*/ 0 h 1334398"/>
              <a:gd name="connsiteX2" fmla="*/ 1152870 w 2811879"/>
              <a:gd name="connsiteY2" fmla="*/ 0 h 1334398"/>
              <a:gd name="connsiteX3" fmla="*/ 1687127 w 2811879"/>
              <a:gd name="connsiteY3" fmla="*/ 0 h 1334398"/>
              <a:gd name="connsiteX4" fmla="*/ 2221384 w 2811879"/>
              <a:gd name="connsiteY4" fmla="*/ 0 h 1334398"/>
              <a:gd name="connsiteX5" fmla="*/ 2811879 w 2811879"/>
              <a:gd name="connsiteY5" fmla="*/ 0 h 1334398"/>
              <a:gd name="connsiteX6" fmla="*/ 2811879 w 2811879"/>
              <a:gd name="connsiteY6" fmla="*/ 458143 h 1334398"/>
              <a:gd name="connsiteX7" fmla="*/ 2811879 w 2811879"/>
              <a:gd name="connsiteY7" fmla="*/ 902943 h 1334398"/>
              <a:gd name="connsiteX8" fmla="*/ 2811879 w 2811879"/>
              <a:gd name="connsiteY8" fmla="*/ 1334398 h 1334398"/>
              <a:gd name="connsiteX9" fmla="*/ 2277622 w 2811879"/>
              <a:gd name="connsiteY9" fmla="*/ 1334398 h 1334398"/>
              <a:gd name="connsiteX10" fmla="*/ 1715246 w 2811879"/>
              <a:gd name="connsiteY10" fmla="*/ 1334398 h 1334398"/>
              <a:gd name="connsiteX11" fmla="*/ 1180989 w 2811879"/>
              <a:gd name="connsiteY11" fmla="*/ 1334398 h 1334398"/>
              <a:gd name="connsiteX12" fmla="*/ 674851 w 2811879"/>
              <a:gd name="connsiteY12" fmla="*/ 1334398 h 1334398"/>
              <a:gd name="connsiteX13" fmla="*/ 0 w 2811879"/>
              <a:gd name="connsiteY13" fmla="*/ 1334398 h 1334398"/>
              <a:gd name="connsiteX14" fmla="*/ 0 w 2811879"/>
              <a:gd name="connsiteY14" fmla="*/ 876255 h 1334398"/>
              <a:gd name="connsiteX15" fmla="*/ 0 w 2811879"/>
              <a:gd name="connsiteY15" fmla="*/ 444799 h 1334398"/>
              <a:gd name="connsiteX16" fmla="*/ 0 w 2811879"/>
              <a:gd name="connsiteY16" fmla="*/ 0 h 1334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1879" h="1334398" fill="none" extrusionOk="0">
                <a:moveTo>
                  <a:pt x="0" y="0"/>
                </a:moveTo>
                <a:cubicBezTo>
                  <a:pt x="136549" y="-60427"/>
                  <a:pt x="403174" y="5587"/>
                  <a:pt x="590495" y="0"/>
                </a:cubicBezTo>
                <a:cubicBezTo>
                  <a:pt x="777816" y="-5587"/>
                  <a:pt x="1007406" y="39538"/>
                  <a:pt x="1152870" y="0"/>
                </a:cubicBezTo>
                <a:cubicBezTo>
                  <a:pt x="1298335" y="-39538"/>
                  <a:pt x="1486473" y="19371"/>
                  <a:pt x="1687127" y="0"/>
                </a:cubicBezTo>
                <a:cubicBezTo>
                  <a:pt x="1887781" y="-19371"/>
                  <a:pt x="1959224" y="34605"/>
                  <a:pt x="2221384" y="0"/>
                </a:cubicBezTo>
                <a:cubicBezTo>
                  <a:pt x="2483544" y="-34605"/>
                  <a:pt x="2628429" y="16549"/>
                  <a:pt x="2811879" y="0"/>
                </a:cubicBezTo>
                <a:cubicBezTo>
                  <a:pt x="2832994" y="197179"/>
                  <a:pt x="2801193" y="281425"/>
                  <a:pt x="2811879" y="458143"/>
                </a:cubicBezTo>
                <a:cubicBezTo>
                  <a:pt x="2822565" y="634861"/>
                  <a:pt x="2793752" y="725325"/>
                  <a:pt x="2811879" y="902943"/>
                </a:cubicBezTo>
                <a:cubicBezTo>
                  <a:pt x="2830006" y="1080561"/>
                  <a:pt x="2783947" y="1141874"/>
                  <a:pt x="2811879" y="1334398"/>
                </a:cubicBezTo>
                <a:cubicBezTo>
                  <a:pt x="2703436" y="1392322"/>
                  <a:pt x="2402482" y="1333565"/>
                  <a:pt x="2277622" y="1334398"/>
                </a:cubicBezTo>
                <a:cubicBezTo>
                  <a:pt x="2152762" y="1335231"/>
                  <a:pt x="1899836" y="1316949"/>
                  <a:pt x="1715246" y="1334398"/>
                </a:cubicBezTo>
                <a:cubicBezTo>
                  <a:pt x="1530656" y="1351847"/>
                  <a:pt x="1310056" y="1322173"/>
                  <a:pt x="1180989" y="1334398"/>
                </a:cubicBezTo>
                <a:cubicBezTo>
                  <a:pt x="1051922" y="1346623"/>
                  <a:pt x="842959" y="1318851"/>
                  <a:pt x="674851" y="1334398"/>
                </a:cubicBezTo>
                <a:cubicBezTo>
                  <a:pt x="506743" y="1349945"/>
                  <a:pt x="320455" y="1254938"/>
                  <a:pt x="0" y="1334398"/>
                </a:cubicBezTo>
                <a:cubicBezTo>
                  <a:pt x="-17045" y="1233667"/>
                  <a:pt x="24019" y="1006213"/>
                  <a:pt x="0" y="876255"/>
                </a:cubicBezTo>
                <a:cubicBezTo>
                  <a:pt x="-24019" y="746297"/>
                  <a:pt x="32865" y="589522"/>
                  <a:pt x="0" y="444799"/>
                </a:cubicBezTo>
                <a:cubicBezTo>
                  <a:pt x="-32865" y="300076"/>
                  <a:pt x="13550" y="159711"/>
                  <a:pt x="0" y="0"/>
                </a:cubicBezTo>
                <a:close/>
              </a:path>
              <a:path w="2811879" h="1334398" stroke="0" extrusionOk="0">
                <a:moveTo>
                  <a:pt x="0" y="0"/>
                </a:moveTo>
                <a:cubicBezTo>
                  <a:pt x="155065" y="-601"/>
                  <a:pt x="342140" y="47104"/>
                  <a:pt x="478019" y="0"/>
                </a:cubicBezTo>
                <a:cubicBezTo>
                  <a:pt x="613898" y="-47104"/>
                  <a:pt x="786443" y="50105"/>
                  <a:pt x="956039" y="0"/>
                </a:cubicBezTo>
                <a:cubicBezTo>
                  <a:pt x="1125635" y="-50105"/>
                  <a:pt x="1375256" y="10770"/>
                  <a:pt x="1518415" y="0"/>
                </a:cubicBezTo>
                <a:cubicBezTo>
                  <a:pt x="1661574" y="-10770"/>
                  <a:pt x="1862049" y="64755"/>
                  <a:pt x="2137028" y="0"/>
                </a:cubicBezTo>
                <a:cubicBezTo>
                  <a:pt x="2412007" y="-64755"/>
                  <a:pt x="2571730" y="38992"/>
                  <a:pt x="2811879" y="0"/>
                </a:cubicBezTo>
                <a:cubicBezTo>
                  <a:pt x="2851200" y="168914"/>
                  <a:pt x="2779104" y="239373"/>
                  <a:pt x="2811879" y="404767"/>
                </a:cubicBezTo>
                <a:cubicBezTo>
                  <a:pt x="2844654" y="570161"/>
                  <a:pt x="2780369" y="658475"/>
                  <a:pt x="2811879" y="862911"/>
                </a:cubicBezTo>
                <a:cubicBezTo>
                  <a:pt x="2843389" y="1067347"/>
                  <a:pt x="2780271" y="1234624"/>
                  <a:pt x="2811879" y="1334398"/>
                </a:cubicBezTo>
                <a:cubicBezTo>
                  <a:pt x="2605917" y="1344185"/>
                  <a:pt x="2321831" y="1298634"/>
                  <a:pt x="2193266" y="1334398"/>
                </a:cubicBezTo>
                <a:cubicBezTo>
                  <a:pt x="2064701" y="1370162"/>
                  <a:pt x="1855498" y="1287421"/>
                  <a:pt x="1715246" y="1334398"/>
                </a:cubicBezTo>
                <a:cubicBezTo>
                  <a:pt x="1574994" y="1381375"/>
                  <a:pt x="1425726" y="1306090"/>
                  <a:pt x="1237227" y="1334398"/>
                </a:cubicBezTo>
                <a:cubicBezTo>
                  <a:pt x="1048728" y="1362706"/>
                  <a:pt x="959825" y="1309157"/>
                  <a:pt x="702970" y="1334398"/>
                </a:cubicBezTo>
                <a:cubicBezTo>
                  <a:pt x="446115" y="1359639"/>
                  <a:pt x="215662" y="1264256"/>
                  <a:pt x="0" y="1334398"/>
                </a:cubicBezTo>
                <a:cubicBezTo>
                  <a:pt x="-28808" y="1233965"/>
                  <a:pt x="42485" y="1017533"/>
                  <a:pt x="0" y="902943"/>
                </a:cubicBezTo>
                <a:cubicBezTo>
                  <a:pt x="-42485" y="788354"/>
                  <a:pt x="40339" y="597889"/>
                  <a:pt x="0" y="471487"/>
                </a:cubicBezTo>
                <a:cubicBezTo>
                  <a:pt x="-40339" y="345085"/>
                  <a:pt x="40150" y="176517"/>
                  <a:pt x="0" y="0"/>
                </a:cubicBezTo>
                <a:close/>
              </a:path>
            </a:pathLst>
          </a:custGeom>
          <a:ln>
            <a:solidFill>
              <a:schemeClr val="tx1"/>
            </a:solidFill>
            <a:extLst>
              <a:ext uri="{C807C97D-BFC1-408E-A445-0C87EB9F89A2}">
                <ask:lineSketchStyleProps xmlns:ask="http://schemas.microsoft.com/office/drawing/2018/sketchyshapes" sd="1731885946">
                  <a:prstGeom prst="rect">
                    <a:avLst/>
                  </a:prstGeom>
                  <ask:type>
                    <ask:lineSketchScribble/>
                  </ask:type>
                </ask:lineSketchStyleProps>
              </a:ext>
            </a:extLst>
          </a:ln>
        </p:spPr>
        <p:txBody>
          <a:bodyPr vert="horz" lIns="91440" tIns="45720" rIns="91440" bIns="45720" rtlCol="0" anchor="b">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US" sz="3600" dirty="0"/>
              <a:t>Rolls-Royce Aerospace</a:t>
            </a:r>
          </a:p>
        </p:txBody>
      </p:sp>
      <p:pic>
        <p:nvPicPr>
          <p:cNvPr id="6" name="Content Placeholder 9" descr="A group of people in a factory&#10;&#10;AI-generated content may be incorrect.">
            <a:extLst>
              <a:ext uri="{FF2B5EF4-FFF2-40B4-BE49-F238E27FC236}">
                <a16:creationId xmlns:a16="http://schemas.microsoft.com/office/drawing/2014/main" id="{4533CB97-1985-C108-0D30-9BD3B5BB47C4}"/>
              </a:ext>
            </a:extLst>
          </p:cNvPr>
          <p:cNvPicPr>
            <a:picLocks noChangeAspect="1"/>
          </p:cNvPicPr>
          <p:nvPr/>
        </p:nvPicPr>
        <p:blipFill>
          <a:blip r:embed="rId2"/>
          <a:srcRect l="530" r="6156" b="1"/>
          <a:stretch>
            <a:fillRect/>
          </a:stretch>
        </p:blipFill>
        <p:spPr>
          <a:xfrm>
            <a:off x="20" y="535709"/>
            <a:ext cx="8229580" cy="5820640"/>
          </a:xfrm>
          <a:prstGeom prst="rect">
            <a:avLst/>
          </a:prstGeom>
        </p:spPr>
      </p:pic>
      <p:cxnSp>
        <p:nvCxnSpPr>
          <p:cNvPr id="7" name="Straight Connector 6">
            <a:extLst>
              <a:ext uri="{FF2B5EF4-FFF2-40B4-BE49-F238E27FC236}">
                <a16:creationId xmlns:a16="http://schemas.microsoft.com/office/drawing/2014/main" id="{5B12EC3F-CF3C-12AF-7679-5A1D925B92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8" name="Content Placeholder 26">
            <a:extLst>
              <a:ext uri="{FF2B5EF4-FFF2-40B4-BE49-F238E27FC236}">
                <a16:creationId xmlns:a16="http://schemas.microsoft.com/office/drawing/2014/main" id="{FFC54373-559A-70E8-A002-0BD8A161DAB9}"/>
              </a:ext>
            </a:extLst>
          </p:cNvPr>
          <p:cNvSpPr txBox="1">
            <a:spLocks/>
          </p:cNvSpPr>
          <p:nvPr/>
        </p:nvSpPr>
        <p:spPr>
          <a:xfrm>
            <a:off x="8719128" y="2637616"/>
            <a:ext cx="2811880" cy="3409950"/>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Biggest aircraft engines manufacturer in UK.</a:t>
            </a:r>
          </a:p>
          <a:p>
            <a:r>
              <a:rPr lang="en-US"/>
              <a:t>Established in 1884.</a:t>
            </a:r>
          </a:p>
          <a:p>
            <a:r>
              <a:rPr lang="en-US"/>
              <a:t>Important player within marine, gas and oil, and car industries. (Stanley, 2025).</a:t>
            </a:r>
            <a:endParaRPr lang="en-US" dirty="0"/>
          </a:p>
        </p:txBody>
      </p:sp>
      <p:sp>
        <p:nvSpPr>
          <p:cNvPr id="9" name="TextBox 8">
            <a:extLst>
              <a:ext uri="{FF2B5EF4-FFF2-40B4-BE49-F238E27FC236}">
                <a16:creationId xmlns:a16="http://schemas.microsoft.com/office/drawing/2014/main" id="{7FB0D7CD-C2F6-0E45-7549-5F744AB5C216}"/>
              </a:ext>
            </a:extLst>
          </p:cNvPr>
          <p:cNvSpPr txBox="1"/>
          <p:nvPr/>
        </p:nvSpPr>
        <p:spPr>
          <a:xfrm>
            <a:off x="1294108" y="6455044"/>
            <a:ext cx="5633634" cy="369332"/>
          </a:xfrm>
          <a:prstGeom prst="rect">
            <a:avLst/>
          </a:prstGeom>
          <a:noFill/>
        </p:spPr>
        <p:txBody>
          <a:bodyPr wrap="square" rtlCol="0">
            <a:spAutoFit/>
          </a:bodyPr>
          <a:lstStyle/>
          <a:p>
            <a:pPr algn="ctr"/>
            <a:r>
              <a:rPr lang="en-US" b="1"/>
              <a:t>Rolls-Royce Derby UK testbed facility</a:t>
            </a:r>
            <a:endParaRPr lang="en-US" b="1" dirty="0"/>
          </a:p>
        </p:txBody>
      </p:sp>
    </p:spTree>
    <p:extLst>
      <p:ext uri="{BB962C8B-B14F-4D97-AF65-F5344CB8AC3E}">
        <p14:creationId xmlns:p14="http://schemas.microsoft.com/office/powerpoint/2010/main" val="840689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05D3D-FFD1-4A84-0728-97E74418328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A720573-8090-44A7-EB68-52134BD7F1C8}"/>
              </a:ext>
            </a:extLst>
          </p:cNvPr>
          <p:cNvSpPr>
            <a:spLocks noGrp="1"/>
          </p:cNvSpPr>
          <p:nvPr>
            <p:ph idx="1"/>
          </p:nvPr>
        </p:nvSpPr>
        <p:spPr/>
        <p:txBody>
          <a:bodyPr/>
          <a:lstStyle/>
          <a:p>
            <a:endParaRPr lang="en-US" dirty="0"/>
          </a:p>
        </p:txBody>
      </p:sp>
      <p:cxnSp>
        <p:nvCxnSpPr>
          <p:cNvPr id="4" name="Straight Connector 3">
            <a:extLst>
              <a:ext uri="{FF2B5EF4-FFF2-40B4-BE49-F238E27FC236}">
                <a16:creationId xmlns:a16="http://schemas.microsoft.com/office/drawing/2014/main" id="{7ECAE690-67D9-EB27-8638-EB6B8A044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5" name="Rectangle 4">
            <a:extLst>
              <a:ext uri="{FF2B5EF4-FFF2-40B4-BE49-F238E27FC236}">
                <a16:creationId xmlns:a16="http://schemas.microsoft.com/office/drawing/2014/main" id="{5EF554E1-1429-376F-FC6F-BD7699CD5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FC8AF920-4815-CF73-5AAE-0D6201968A13}"/>
              </a:ext>
            </a:extLst>
          </p:cNvPr>
          <p:cNvSpPr txBox="1">
            <a:spLocks/>
          </p:cNvSpPr>
          <p:nvPr/>
        </p:nvSpPr>
        <p:spPr>
          <a:xfrm>
            <a:off x="706156" y="124258"/>
            <a:ext cx="6393820" cy="882718"/>
          </a:xfrm>
          <a:custGeom>
            <a:avLst/>
            <a:gdLst>
              <a:gd name="connsiteX0" fmla="*/ 0 w 6393820"/>
              <a:gd name="connsiteY0" fmla="*/ 0 h 882718"/>
              <a:gd name="connsiteX1" fmla="*/ 645195 w 6393820"/>
              <a:gd name="connsiteY1" fmla="*/ 0 h 882718"/>
              <a:gd name="connsiteX2" fmla="*/ 1290389 w 6393820"/>
              <a:gd name="connsiteY2" fmla="*/ 0 h 882718"/>
              <a:gd name="connsiteX3" fmla="*/ 1999522 w 6393820"/>
              <a:gd name="connsiteY3" fmla="*/ 0 h 882718"/>
              <a:gd name="connsiteX4" fmla="*/ 2388964 w 6393820"/>
              <a:gd name="connsiteY4" fmla="*/ 0 h 882718"/>
              <a:gd name="connsiteX5" fmla="*/ 3034158 w 6393820"/>
              <a:gd name="connsiteY5" fmla="*/ 0 h 882718"/>
              <a:gd name="connsiteX6" fmla="*/ 3487538 w 6393820"/>
              <a:gd name="connsiteY6" fmla="*/ 0 h 882718"/>
              <a:gd name="connsiteX7" fmla="*/ 3876980 w 6393820"/>
              <a:gd name="connsiteY7" fmla="*/ 0 h 882718"/>
              <a:gd name="connsiteX8" fmla="*/ 4458236 w 6393820"/>
              <a:gd name="connsiteY8" fmla="*/ 0 h 882718"/>
              <a:gd name="connsiteX9" fmla="*/ 5103431 w 6393820"/>
              <a:gd name="connsiteY9" fmla="*/ 0 h 882718"/>
              <a:gd name="connsiteX10" fmla="*/ 5492873 w 6393820"/>
              <a:gd name="connsiteY10" fmla="*/ 0 h 882718"/>
              <a:gd name="connsiteX11" fmla="*/ 6393820 w 6393820"/>
              <a:gd name="connsiteY11" fmla="*/ 0 h 882718"/>
              <a:gd name="connsiteX12" fmla="*/ 6393820 w 6393820"/>
              <a:gd name="connsiteY12" fmla="*/ 459013 h 882718"/>
              <a:gd name="connsiteX13" fmla="*/ 6393820 w 6393820"/>
              <a:gd name="connsiteY13" fmla="*/ 882718 h 882718"/>
              <a:gd name="connsiteX14" fmla="*/ 5876502 w 6393820"/>
              <a:gd name="connsiteY14" fmla="*/ 882718 h 882718"/>
              <a:gd name="connsiteX15" fmla="*/ 5487060 w 6393820"/>
              <a:gd name="connsiteY15" fmla="*/ 882718 h 882718"/>
              <a:gd name="connsiteX16" fmla="*/ 4905804 w 6393820"/>
              <a:gd name="connsiteY16" fmla="*/ 882718 h 882718"/>
              <a:gd name="connsiteX17" fmla="*/ 4452424 w 6393820"/>
              <a:gd name="connsiteY17" fmla="*/ 882718 h 882718"/>
              <a:gd name="connsiteX18" fmla="*/ 3871167 w 6393820"/>
              <a:gd name="connsiteY18" fmla="*/ 882718 h 882718"/>
              <a:gd name="connsiteX19" fmla="*/ 3225973 w 6393820"/>
              <a:gd name="connsiteY19" fmla="*/ 882718 h 882718"/>
              <a:gd name="connsiteX20" fmla="*/ 2836531 w 6393820"/>
              <a:gd name="connsiteY20" fmla="*/ 882718 h 882718"/>
              <a:gd name="connsiteX21" fmla="*/ 2319213 w 6393820"/>
              <a:gd name="connsiteY21" fmla="*/ 882718 h 882718"/>
              <a:gd name="connsiteX22" fmla="*/ 1865833 w 6393820"/>
              <a:gd name="connsiteY22" fmla="*/ 882718 h 882718"/>
              <a:gd name="connsiteX23" fmla="*/ 1220638 w 6393820"/>
              <a:gd name="connsiteY23" fmla="*/ 882718 h 882718"/>
              <a:gd name="connsiteX24" fmla="*/ 639382 w 6393820"/>
              <a:gd name="connsiteY24" fmla="*/ 882718 h 882718"/>
              <a:gd name="connsiteX25" fmla="*/ 0 w 6393820"/>
              <a:gd name="connsiteY25" fmla="*/ 882718 h 882718"/>
              <a:gd name="connsiteX26" fmla="*/ 0 w 6393820"/>
              <a:gd name="connsiteY26" fmla="*/ 467841 h 882718"/>
              <a:gd name="connsiteX27" fmla="*/ 0 w 6393820"/>
              <a:gd name="connsiteY27" fmla="*/ 0 h 882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93820" h="882718" fill="none" extrusionOk="0">
                <a:moveTo>
                  <a:pt x="0" y="0"/>
                </a:moveTo>
                <a:cubicBezTo>
                  <a:pt x="258839" y="-26992"/>
                  <a:pt x="338738" y="27397"/>
                  <a:pt x="645195" y="0"/>
                </a:cubicBezTo>
                <a:cubicBezTo>
                  <a:pt x="951653" y="-27397"/>
                  <a:pt x="1056434" y="62903"/>
                  <a:pt x="1290389" y="0"/>
                </a:cubicBezTo>
                <a:cubicBezTo>
                  <a:pt x="1524344" y="-62903"/>
                  <a:pt x="1739729" y="29246"/>
                  <a:pt x="1999522" y="0"/>
                </a:cubicBezTo>
                <a:cubicBezTo>
                  <a:pt x="2259315" y="-29246"/>
                  <a:pt x="2214978" y="7905"/>
                  <a:pt x="2388964" y="0"/>
                </a:cubicBezTo>
                <a:cubicBezTo>
                  <a:pt x="2562950" y="-7905"/>
                  <a:pt x="2836229" y="16389"/>
                  <a:pt x="3034158" y="0"/>
                </a:cubicBezTo>
                <a:cubicBezTo>
                  <a:pt x="3232087" y="-16389"/>
                  <a:pt x="3322731" y="23491"/>
                  <a:pt x="3487538" y="0"/>
                </a:cubicBezTo>
                <a:cubicBezTo>
                  <a:pt x="3652345" y="-23491"/>
                  <a:pt x="3775481" y="30148"/>
                  <a:pt x="3876980" y="0"/>
                </a:cubicBezTo>
                <a:cubicBezTo>
                  <a:pt x="3978479" y="-30148"/>
                  <a:pt x="4175034" y="62538"/>
                  <a:pt x="4458236" y="0"/>
                </a:cubicBezTo>
                <a:cubicBezTo>
                  <a:pt x="4741438" y="-62538"/>
                  <a:pt x="4883432" y="22045"/>
                  <a:pt x="5103431" y="0"/>
                </a:cubicBezTo>
                <a:cubicBezTo>
                  <a:pt x="5323431" y="-22045"/>
                  <a:pt x="5318235" y="43741"/>
                  <a:pt x="5492873" y="0"/>
                </a:cubicBezTo>
                <a:cubicBezTo>
                  <a:pt x="5667511" y="-43741"/>
                  <a:pt x="5975728" y="81197"/>
                  <a:pt x="6393820" y="0"/>
                </a:cubicBezTo>
                <a:cubicBezTo>
                  <a:pt x="6424057" y="106638"/>
                  <a:pt x="6362644" y="239158"/>
                  <a:pt x="6393820" y="459013"/>
                </a:cubicBezTo>
                <a:cubicBezTo>
                  <a:pt x="6424996" y="678868"/>
                  <a:pt x="6391259" y="682707"/>
                  <a:pt x="6393820" y="882718"/>
                </a:cubicBezTo>
                <a:cubicBezTo>
                  <a:pt x="6210204" y="928246"/>
                  <a:pt x="6079341" y="846376"/>
                  <a:pt x="5876502" y="882718"/>
                </a:cubicBezTo>
                <a:cubicBezTo>
                  <a:pt x="5673663" y="919060"/>
                  <a:pt x="5648996" y="837569"/>
                  <a:pt x="5487060" y="882718"/>
                </a:cubicBezTo>
                <a:cubicBezTo>
                  <a:pt x="5325124" y="927867"/>
                  <a:pt x="5161327" y="871140"/>
                  <a:pt x="4905804" y="882718"/>
                </a:cubicBezTo>
                <a:cubicBezTo>
                  <a:pt x="4650281" y="894296"/>
                  <a:pt x="4625036" y="843499"/>
                  <a:pt x="4452424" y="882718"/>
                </a:cubicBezTo>
                <a:cubicBezTo>
                  <a:pt x="4279812" y="921937"/>
                  <a:pt x="4003093" y="819486"/>
                  <a:pt x="3871167" y="882718"/>
                </a:cubicBezTo>
                <a:cubicBezTo>
                  <a:pt x="3739241" y="945950"/>
                  <a:pt x="3469773" y="851870"/>
                  <a:pt x="3225973" y="882718"/>
                </a:cubicBezTo>
                <a:cubicBezTo>
                  <a:pt x="2982173" y="913566"/>
                  <a:pt x="2994396" y="872119"/>
                  <a:pt x="2836531" y="882718"/>
                </a:cubicBezTo>
                <a:cubicBezTo>
                  <a:pt x="2678666" y="893317"/>
                  <a:pt x="2485772" y="869808"/>
                  <a:pt x="2319213" y="882718"/>
                </a:cubicBezTo>
                <a:cubicBezTo>
                  <a:pt x="2152654" y="895628"/>
                  <a:pt x="1979216" y="834315"/>
                  <a:pt x="1865833" y="882718"/>
                </a:cubicBezTo>
                <a:cubicBezTo>
                  <a:pt x="1752450" y="931121"/>
                  <a:pt x="1464734" y="811577"/>
                  <a:pt x="1220638" y="882718"/>
                </a:cubicBezTo>
                <a:cubicBezTo>
                  <a:pt x="976543" y="953859"/>
                  <a:pt x="776627" y="860400"/>
                  <a:pt x="639382" y="882718"/>
                </a:cubicBezTo>
                <a:cubicBezTo>
                  <a:pt x="502137" y="905036"/>
                  <a:pt x="232187" y="836404"/>
                  <a:pt x="0" y="882718"/>
                </a:cubicBezTo>
                <a:cubicBezTo>
                  <a:pt x="-16846" y="787115"/>
                  <a:pt x="47132" y="603202"/>
                  <a:pt x="0" y="467841"/>
                </a:cubicBezTo>
                <a:cubicBezTo>
                  <a:pt x="-47132" y="332480"/>
                  <a:pt x="9066" y="211702"/>
                  <a:pt x="0" y="0"/>
                </a:cubicBezTo>
                <a:close/>
              </a:path>
              <a:path w="6393820" h="882718" stroke="0" extrusionOk="0">
                <a:moveTo>
                  <a:pt x="0" y="0"/>
                </a:moveTo>
                <a:cubicBezTo>
                  <a:pt x="240184" y="-51681"/>
                  <a:pt x="314427" y="35471"/>
                  <a:pt x="581256" y="0"/>
                </a:cubicBezTo>
                <a:cubicBezTo>
                  <a:pt x="848085" y="-35471"/>
                  <a:pt x="938708" y="10997"/>
                  <a:pt x="1162513" y="0"/>
                </a:cubicBezTo>
                <a:cubicBezTo>
                  <a:pt x="1386318" y="-10997"/>
                  <a:pt x="1494647" y="54556"/>
                  <a:pt x="1807707" y="0"/>
                </a:cubicBezTo>
                <a:cubicBezTo>
                  <a:pt x="2120767" y="-54556"/>
                  <a:pt x="2154387" y="21716"/>
                  <a:pt x="2261087" y="0"/>
                </a:cubicBezTo>
                <a:cubicBezTo>
                  <a:pt x="2367787" y="-21716"/>
                  <a:pt x="2468462" y="17832"/>
                  <a:pt x="2650529" y="0"/>
                </a:cubicBezTo>
                <a:cubicBezTo>
                  <a:pt x="2832596" y="-17832"/>
                  <a:pt x="3180034" y="22131"/>
                  <a:pt x="3359662" y="0"/>
                </a:cubicBezTo>
                <a:cubicBezTo>
                  <a:pt x="3539290" y="-22131"/>
                  <a:pt x="3635486" y="60473"/>
                  <a:pt x="3876980" y="0"/>
                </a:cubicBezTo>
                <a:cubicBezTo>
                  <a:pt x="4118474" y="-60473"/>
                  <a:pt x="4093107" y="45793"/>
                  <a:pt x="4266422" y="0"/>
                </a:cubicBezTo>
                <a:cubicBezTo>
                  <a:pt x="4439737" y="-45793"/>
                  <a:pt x="4713626" y="54927"/>
                  <a:pt x="4847678" y="0"/>
                </a:cubicBezTo>
                <a:cubicBezTo>
                  <a:pt x="4981730" y="-54927"/>
                  <a:pt x="5160015" y="31101"/>
                  <a:pt x="5428934" y="0"/>
                </a:cubicBezTo>
                <a:cubicBezTo>
                  <a:pt x="5697853" y="-31101"/>
                  <a:pt x="6139200" y="8898"/>
                  <a:pt x="6393820" y="0"/>
                </a:cubicBezTo>
                <a:cubicBezTo>
                  <a:pt x="6444753" y="167036"/>
                  <a:pt x="6366173" y="339514"/>
                  <a:pt x="6393820" y="432532"/>
                </a:cubicBezTo>
                <a:cubicBezTo>
                  <a:pt x="6421467" y="525550"/>
                  <a:pt x="6371503" y="662194"/>
                  <a:pt x="6393820" y="882718"/>
                </a:cubicBezTo>
                <a:cubicBezTo>
                  <a:pt x="6182391" y="889621"/>
                  <a:pt x="6133141" y="861444"/>
                  <a:pt x="5940440" y="882718"/>
                </a:cubicBezTo>
                <a:cubicBezTo>
                  <a:pt x="5747739" y="903992"/>
                  <a:pt x="5613128" y="861613"/>
                  <a:pt x="5359184" y="882718"/>
                </a:cubicBezTo>
                <a:cubicBezTo>
                  <a:pt x="5105240" y="903823"/>
                  <a:pt x="5062170" y="833839"/>
                  <a:pt x="4905804" y="882718"/>
                </a:cubicBezTo>
                <a:cubicBezTo>
                  <a:pt x="4749438" y="931597"/>
                  <a:pt x="4451068" y="829825"/>
                  <a:pt x="4324547" y="882718"/>
                </a:cubicBezTo>
                <a:cubicBezTo>
                  <a:pt x="4198026" y="935611"/>
                  <a:pt x="3989757" y="865698"/>
                  <a:pt x="3679353" y="882718"/>
                </a:cubicBezTo>
                <a:cubicBezTo>
                  <a:pt x="3368949" y="899738"/>
                  <a:pt x="3312492" y="859720"/>
                  <a:pt x="3162035" y="882718"/>
                </a:cubicBezTo>
                <a:cubicBezTo>
                  <a:pt x="3011578" y="905716"/>
                  <a:pt x="2816655" y="840424"/>
                  <a:pt x="2580778" y="882718"/>
                </a:cubicBezTo>
                <a:cubicBezTo>
                  <a:pt x="2344901" y="925012"/>
                  <a:pt x="2200960" y="867105"/>
                  <a:pt x="1999522" y="882718"/>
                </a:cubicBezTo>
                <a:cubicBezTo>
                  <a:pt x="1798084" y="898331"/>
                  <a:pt x="1511640" y="813961"/>
                  <a:pt x="1354327" y="882718"/>
                </a:cubicBezTo>
                <a:cubicBezTo>
                  <a:pt x="1197015" y="951475"/>
                  <a:pt x="948671" y="859217"/>
                  <a:pt x="837009" y="882718"/>
                </a:cubicBezTo>
                <a:cubicBezTo>
                  <a:pt x="725347" y="906219"/>
                  <a:pt x="185651" y="817931"/>
                  <a:pt x="0" y="882718"/>
                </a:cubicBezTo>
                <a:cubicBezTo>
                  <a:pt x="-29775" y="672590"/>
                  <a:pt x="25900" y="536179"/>
                  <a:pt x="0" y="423705"/>
                </a:cubicBezTo>
                <a:cubicBezTo>
                  <a:pt x="-25900" y="311231"/>
                  <a:pt x="35798" y="162161"/>
                  <a:pt x="0" y="0"/>
                </a:cubicBezTo>
                <a:close/>
              </a:path>
            </a:pathLst>
          </a:custGeom>
          <a:ln>
            <a:solidFill>
              <a:schemeClr val="tx1"/>
            </a:solidFill>
            <a:extLst>
              <a:ext uri="{C807C97D-BFC1-408E-A445-0C87EB9F89A2}">
                <ask:lineSketchStyleProps xmlns:ask="http://schemas.microsoft.com/office/drawing/2018/sketchyshapes" sd="1412748041">
                  <a:prstGeom prst="rect">
                    <a:avLst/>
                  </a:prstGeom>
                  <ask:type>
                    <ask:lineSketchScribble/>
                  </ask:type>
                </ask:lineSketchStyleProps>
              </a:ext>
            </a:extLst>
          </a:ln>
        </p:spPr>
        <p:txBody>
          <a:bodyPr vert="horz" lIns="91440" tIns="45720" rIns="91440" bIns="45720" rtlCol="0" anchor="b">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US" sz="4800" dirty="0"/>
              <a:t>CHINA and its culture.</a:t>
            </a:r>
          </a:p>
        </p:txBody>
      </p:sp>
      <p:pic>
        <p:nvPicPr>
          <p:cNvPr id="7" name="Picture 6" descr="A group of people standing on a map&#10;&#10;AI-generated content may be incorrect.">
            <a:extLst>
              <a:ext uri="{FF2B5EF4-FFF2-40B4-BE49-F238E27FC236}">
                <a16:creationId xmlns:a16="http://schemas.microsoft.com/office/drawing/2014/main" id="{51535749-E1FB-D574-58ED-EDE894468239}"/>
              </a:ext>
            </a:extLst>
          </p:cNvPr>
          <p:cNvPicPr>
            <a:picLocks noChangeAspect="1"/>
          </p:cNvPicPr>
          <p:nvPr/>
        </p:nvPicPr>
        <p:blipFill>
          <a:blip r:embed="rId2"/>
          <a:stretch>
            <a:fillRect/>
          </a:stretch>
        </p:blipFill>
        <p:spPr>
          <a:xfrm>
            <a:off x="302603" y="1166506"/>
            <a:ext cx="3498932" cy="2335536"/>
          </a:xfrm>
          <a:prstGeom prst="rect">
            <a:avLst/>
          </a:prstGeom>
        </p:spPr>
      </p:pic>
      <p:pic>
        <p:nvPicPr>
          <p:cNvPr id="8" name="Picture 7" descr="A bowl with rice and chopsticks&#10;&#10;AI-generated content may be incorrect.">
            <a:extLst>
              <a:ext uri="{FF2B5EF4-FFF2-40B4-BE49-F238E27FC236}">
                <a16:creationId xmlns:a16="http://schemas.microsoft.com/office/drawing/2014/main" id="{E82EF984-30CB-A2B7-EE1E-21FFEB45E718}"/>
              </a:ext>
            </a:extLst>
          </p:cNvPr>
          <p:cNvPicPr>
            <a:picLocks noChangeAspect="1"/>
          </p:cNvPicPr>
          <p:nvPr/>
        </p:nvPicPr>
        <p:blipFill>
          <a:blip r:embed="rId3"/>
          <a:stretch>
            <a:fillRect/>
          </a:stretch>
        </p:blipFill>
        <p:spPr>
          <a:xfrm>
            <a:off x="4252535" y="1186377"/>
            <a:ext cx="3114048" cy="2335536"/>
          </a:xfrm>
          <a:prstGeom prst="rect">
            <a:avLst/>
          </a:prstGeom>
        </p:spPr>
      </p:pic>
      <p:pic>
        <p:nvPicPr>
          <p:cNvPr id="9" name="Picture 8" descr="A yellow and white diagram&#10;&#10;AI-generated content may be incorrect.">
            <a:extLst>
              <a:ext uri="{FF2B5EF4-FFF2-40B4-BE49-F238E27FC236}">
                <a16:creationId xmlns:a16="http://schemas.microsoft.com/office/drawing/2014/main" id="{864D15DF-1000-5617-7BDF-F73E67139C31}"/>
              </a:ext>
            </a:extLst>
          </p:cNvPr>
          <p:cNvPicPr>
            <a:picLocks noChangeAspect="1"/>
          </p:cNvPicPr>
          <p:nvPr/>
        </p:nvPicPr>
        <p:blipFill>
          <a:blip r:embed="rId4"/>
          <a:stretch>
            <a:fillRect/>
          </a:stretch>
        </p:blipFill>
        <p:spPr>
          <a:xfrm>
            <a:off x="67692" y="3772153"/>
            <a:ext cx="3823034" cy="1835056"/>
          </a:xfrm>
          <a:prstGeom prst="rect">
            <a:avLst/>
          </a:prstGeom>
        </p:spPr>
      </p:pic>
      <p:pic>
        <p:nvPicPr>
          <p:cNvPr id="10" name="Content Placeholder 4">
            <a:extLst>
              <a:ext uri="{FF2B5EF4-FFF2-40B4-BE49-F238E27FC236}">
                <a16:creationId xmlns:a16="http://schemas.microsoft.com/office/drawing/2014/main" id="{D10315AF-0A31-5D60-7D3D-C0A65CC3704A}"/>
              </a:ext>
            </a:extLst>
          </p:cNvPr>
          <p:cNvPicPr>
            <a:picLocks noChangeAspect="1"/>
          </p:cNvPicPr>
          <p:nvPr/>
        </p:nvPicPr>
        <p:blipFill>
          <a:blip r:embed="rId5"/>
          <a:stretch>
            <a:fillRect/>
          </a:stretch>
        </p:blipFill>
        <p:spPr>
          <a:xfrm>
            <a:off x="4124641" y="3772153"/>
            <a:ext cx="3393759" cy="1835056"/>
          </a:xfrm>
          <a:prstGeom prst="rect">
            <a:avLst/>
          </a:prstGeom>
        </p:spPr>
      </p:pic>
      <p:sp>
        <p:nvSpPr>
          <p:cNvPr id="11" name="TextBox 10">
            <a:extLst>
              <a:ext uri="{FF2B5EF4-FFF2-40B4-BE49-F238E27FC236}">
                <a16:creationId xmlns:a16="http://schemas.microsoft.com/office/drawing/2014/main" id="{4C5CC7FC-7847-2656-C937-B5B93635FD67}"/>
              </a:ext>
            </a:extLst>
          </p:cNvPr>
          <p:cNvSpPr txBox="1"/>
          <p:nvPr/>
        </p:nvSpPr>
        <p:spPr>
          <a:xfrm>
            <a:off x="551543" y="5607209"/>
            <a:ext cx="2624426" cy="369332"/>
          </a:xfrm>
          <a:prstGeom prst="rect">
            <a:avLst/>
          </a:prstGeom>
          <a:noFill/>
        </p:spPr>
        <p:txBody>
          <a:bodyPr wrap="square" rtlCol="0">
            <a:spAutoFit/>
          </a:bodyPr>
          <a:lstStyle/>
          <a:p>
            <a:pPr algn="ctr"/>
            <a:r>
              <a:rPr lang="en-US" b="1" dirty="0"/>
              <a:t>SAYING “NO”</a:t>
            </a:r>
          </a:p>
        </p:txBody>
      </p:sp>
      <p:sp>
        <p:nvSpPr>
          <p:cNvPr id="12" name="TextBox 11">
            <a:extLst>
              <a:ext uri="{FF2B5EF4-FFF2-40B4-BE49-F238E27FC236}">
                <a16:creationId xmlns:a16="http://schemas.microsoft.com/office/drawing/2014/main" id="{3A650CA1-B156-C4A0-28D1-0F16F4DF0366}"/>
              </a:ext>
            </a:extLst>
          </p:cNvPr>
          <p:cNvSpPr txBox="1"/>
          <p:nvPr/>
        </p:nvSpPr>
        <p:spPr>
          <a:xfrm>
            <a:off x="5235115" y="5607209"/>
            <a:ext cx="1396030" cy="369332"/>
          </a:xfrm>
          <a:prstGeom prst="rect">
            <a:avLst/>
          </a:prstGeom>
          <a:noFill/>
        </p:spPr>
        <p:txBody>
          <a:bodyPr wrap="square" rtlCol="0">
            <a:spAutoFit/>
          </a:bodyPr>
          <a:lstStyle/>
          <a:p>
            <a:pPr algn="ctr"/>
            <a:r>
              <a:rPr lang="en-US" b="1" dirty="0"/>
              <a:t>HELLO</a:t>
            </a:r>
            <a:r>
              <a:rPr lang="en-US" dirty="0"/>
              <a:t>?</a:t>
            </a:r>
          </a:p>
        </p:txBody>
      </p:sp>
      <p:sp>
        <p:nvSpPr>
          <p:cNvPr id="13" name="TextBox 12">
            <a:extLst>
              <a:ext uri="{FF2B5EF4-FFF2-40B4-BE49-F238E27FC236}">
                <a16:creationId xmlns:a16="http://schemas.microsoft.com/office/drawing/2014/main" id="{EAFDAF99-A4E9-DE93-7601-0464D64787CA}"/>
              </a:ext>
            </a:extLst>
          </p:cNvPr>
          <p:cNvSpPr txBox="1"/>
          <p:nvPr/>
        </p:nvSpPr>
        <p:spPr>
          <a:xfrm>
            <a:off x="7728391" y="739785"/>
            <a:ext cx="4253617" cy="5355312"/>
          </a:xfrm>
          <a:prstGeom prst="rect">
            <a:avLst/>
          </a:prstGeom>
          <a:noFill/>
        </p:spPr>
        <p:txBody>
          <a:bodyPr wrap="square" rtlCol="0">
            <a:spAutoFit/>
          </a:bodyPr>
          <a:lstStyle/>
          <a:p>
            <a:pPr marL="285750" indent="-285750" algn="just">
              <a:buFont typeface="Arial" panose="020B0604020202020204" pitchFamily="34" charset="0"/>
              <a:buChar char="•"/>
            </a:pPr>
            <a:r>
              <a:rPr lang="en-US" b="1" dirty="0"/>
              <a:t>”China, by her resources and her population, is capable of being the greatest power in the world after the United States.” </a:t>
            </a:r>
            <a:r>
              <a:rPr lang="en-US" dirty="0"/>
              <a:t>(Russell, 2020).</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b="1" dirty="0"/>
              <a:t>Population: 1.41 billions</a:t>
            </a:r>
          </a:p>
          <a:p>
            <a:pPr marL="285750" indent="-285750" algn="just">
              <a:buFont typeface="Arial" panose="020B0604020202020204" pitchFamily="34" charset="0"/>
              <a:buChar char="•"/>
            </a:pPr>
            <a:endParaRPr lang="en-US" b="1" dirty="0"/>
          </a:p>
          <a:p>
            <a:pPr marL="285750" indent="-285750" algn="just">
              <a:buFont typeface="Arial" panose="020B0604020202020204" pitchFamily="34" charset="0"/>
              <a:buChar char="•"/>
            </a:pPr>
            <a:r>
              <a:rPr lang="en-US" b="1" dirty="0"/>
              <a:t>GDP (US$): 18.74 trillions</a:t>
            </a:r>
          </a:p>
          <a:p>
            <a:pPr marL="285750" indent="-285750" algn="just">
              <a:buFont typeface="Arial" panose="020B0604020202020204" pitchFamily="34" charset="0"/>
              <a:buChar char="•"/>
            </a:pPr>
            <a:endParaRPr lang="en-US" b="1" dirty="0"/>
          </a:p>
          <a:p>
            <a:pPr marL="285750" indent="-285750">
              <a:buFont typeface="Arial" panose="020B0604020202020204" pitchFamily="34" charset="0"/>
              <a:buChar char="•"/>
            </a:pPr>
            <a:r>
              <a:rPr lang="en-US" b="1" dirty="0"/>
              <a:t>GDP/capita (US$): 13,303.1 (2024).</a:t>
            </a:r>
          </a:p>
          <a:p>
            <a:pPr marL="285750" indent="-285750" algn="just">
              <a:buFont typeface="Arial" panose="020B0604020202020204" pitchFamily="34" charset="0"/>
              <a:buChar char="•"/>
            </a:pPr>
            <a:endParaRPr lang="en-US" b="1" dirty="0"/>
          </a:p>
          <a:p>
            <a:pPr marL="285750" indent="-285750" algn="just">
              <a:buFont typeface="Arial" panose="020B0604020202020204" pitchFamily="34" charset="0"/>
              <a:buChar char="•"/>
            </a:pPr>
            <a:r>
              <a:rPr lang="en-US" b="1" dirty="0"/>
              <a:t>GDP/person employed (US$): 45,494. (World </a:t>
            </a:r>
            <a:r>
              <a:rPr lang="en-US" b="1" dirty="0" err="1"/>
              <a:t>Bank.org</a:t>
            </a:r>
            <a:r>
              <a:rPr lang="en-US" b="1" dirty="0"/>
              <a:t>, 2025).</a:t>
            </a:r>
          </a:p>
          <a:p>
            <a:pPr marL="285750" indent="-285750" algn="just">
              <a:buFont typeface="Arial" panose="020B0604020202020204" pitchFamily="34" charset="0"/>
              <a:buChar char="•"/>
            </a:pPr>
            <a:endParaRPr lang="en-US" b="1" dirty="0"/>
          </a:p>
          <a:p>
            <a:pPr marL="285750" indent="-285750" algn="just">
              <a:buFont typeface="Arial" panose="020B0604020202020204" pitchFamily="34" charset="0"/>
              <a:buChar char="•"/>
            </a:pPr>
            <a:r>
              <a:rPr lang="en-US" b="1" dirty="0"/>
              <a:t>High context culture.</a:t>
            </a:r>
          </a:p>
          <a:p>
            <a:pPr marL="285750" indent="-285750" algn="just">
              <a:buFont typeface="Arial" panose="020B0604020202020204" pitchFamily="34" charset="0"/>
              <a:buChar char="•"/>
            </a:pPr>
            <a:endParaRPr lang="en-US" b="1" dirty="0"/>
          </a:p>
          <a:p>
            <a:pPr marL="285750" indent="-285750" algn="just">
              <a:buFont typeface="Arial" panose="020B0604020202020204" pitchFamily="34" charset="0"/>
              <a:buChar char="•"/>
            </a:pPr>
            <a:r>
              <a:rPr lang="en-US" b="1" dirty="0"/>
              <a:t>Guanxi </a:t>
            </a:r>
            <a:r>
              <a:rPr lang="en-US" altLang="ja-JP" dirty="0"/>
              <a:t>(</a:t>
            </a:r>
            <a:r>
              <a:rPr lang="ja-JP" altLang="en-US"/>
              <a:t>关系</a:t>
            </a:r>
            <a:r>
              <a:rPr lang="en-US" altLang="ja-JP" dirty="0"/>
              <a:t>) – </a:t>
            </a:r>
            <a:r>
              <a:rPr lang="en-US" altLang="ja-JP" b="1" dirty="0"/>
              <a:t>central role in business negotiations. (Chen, et. all, 2004).</a:t>
            </a:r>
            <a:endParaRPr lang="en-US" b="1" dirty="0"/>
          </a:p>
        </p:txBody>
      </p:sp>
    </p:spTree>
    <p:extLst>
      <p:ext uri="{BB962C8B-B14F-4D97-AF65-F5344CB8AC3E}">
        <p14:creationId xmlns:p14="http://schemas.microsoft.com/office/powerpoint/2010/main" val="4087435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89BBA96D-760C-44C0-B94F-3FDC8357B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a circle&#10;&#10;AI-generated content may be incorrect.">
            <a:extLst>
              <a:ext uri="{FF2B5EF4-FFF2-40B4-BE49-F238E27FC236}">
                <a16:creationId xmlns:a16="http://schemas.microsoft.com/office/drawing/2014/main" id="{77958519-60A6-C226-F07E-0FBBA3F7FF12}"/>
              </a:ext>
            </a:extLst>
          </p:cNvPr>
          <p:cNvPicPr>
            <a:picLocks noChangeAspect="1"/>
          </p:cNvPicPr>
          <p:nvPr/>
        </p:nvPicPr>
        <p:blipFill>
          <a:blip r:embed="rId2"/>
          <a:srcRect l="1702" r="9409"/>
          <a:stretch>
            <a:fillRect/>
          </a:stretch>
        </p:blipFill>
        <p:spPr>
          <a:xfrm>
            <a:off x="0" y="0"/>
            <a:ext cx="6095980" cy="6857990"/>
          </a:xfrm>
          <a:prstGeom prst="rect">
            <a:avLst/>
          </a:prstGeom>
        </p:spPr>
      </p:pic>
      <p:pic>
        <p:nvPicPr>
          <p:cNvPr id="7" name="Picture 6" descr="A group of people dancing&#10;&#10;AI-generated content may be incorrect.">
            <a:extLst>
              <a:ext uri="{FF2B5EF4-FFF2-40B4-BE49-F238E27FC236}">
                <a16:creationId xmlns:a16="http://schemas.microsoft.com/office/drawing/2014/main" id="{78A32000-EAA0-B2C7-52BA-62369971FA29}"/>
              </a:ext>
            </a:extLst>
          </p:cNvPr>
          <p:cNvPicPr>
            <a:picLocks noChangeAspect="1"/>
          </p:cNvPicPr>
          <p:nvPr/>
        </p:nvPicPr>
        <p:blipFill>
          <a:blip r:embed="rId3"/>
          <a:srcRect l="26969" r="22935"/>
          <a:stretch>
            <a:fillRect/>
          </a:stretch>
        </p:blipFill>
        <p:spPr>
          <a:xfrm>
            <a:off x="6091443" y="10"/>
            <a:ext cx="6107701" cy="6857990"/>
          </a:xfrm>
          <a:prstGeom prst="rect">
            <a:avLst/>
          </a:prstGeom>
        </p:spPr>
      </p:pic>
      <p:sp useBgFill="1">
        <p:nvSpPr>
          <p:cNvPr id="46" name="Rectangle 45">
            <a:extLst>
              <a:ext uri="{FF2B5EF4-FFF2-40B4-BE49-F238E27FC236}">
                <a16:creationId xmlns:a16="http://schemas.microsoft.com/office/drawing/2014/main" id="{EAA5F1BF-F733-47EA-A79A-01F3AD5A7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600" y="1071435"/>
            <a:ext cx="10208830" cy="47197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04DD0-C272-A4C3-3B0C-044C7DA4D8BE}"/>
              </a:ext>
            </a:extLst>
          </p:cNvPr>
          <p:cNvSpPr>
            <a:spLocks noGrp="1"/>
          </p:cNvSpPr>
          <p:nvPr>
            <p:ph type="title"/>
          </p:nvPr>
        </p:nvSpPr>
        <p:spPr>
          <a:xfrm>
            <a:off x="1585964" y="2553226"/>
            <a:ext cx="2493560" cy="1525290"/>
          </a:xfrm>
          <a:custGeom>
            <a:avLst/>
            <a:gdLst>
              <a:gd name="connsiteX0" fmla="*/ 0 w 2493560"/>
              <a:gd name="connsiteY0" fmla="*/ 0 h 1525290"/>
              <a:gd name="connsiteX1" fmla="*/ 473776 w 2493560"/>
              <a:gd name="connsiteY1" fmla="*/ 0 h 1525290"/>
              <a:gd name="connsiteX2" fmla="*/ 972488 w 2493560"/>
              <a:gd name="connsiteY2" fmla="*/ 0 h 1525290"/>
              <a:gd name="connsiteX3" fmla="*/ 1496136 w 2493560"/>
              <a:gd name="connsiteY3" fmla="*/ 0 h 1525290"/>
              <a:gd name="connsiteX4" fmla="*/ 1969912 w 2493560"/>
              <a:gd name="connsiteY4" fmla="*/ 0 h 1525290"/>
              <a:gd name="connsiteX5" fmla="*/ 2493560 w 2493560"/>
              <a:gd name="connsiteY5" fmla="*/ 0 h 1525290"/>
              <a:gd name="connsiteX6" fmla="*/ 2493560 w 2493560"/>
              <a:gd name="connsiteY6" fmla="*/ 493177 h 1525290"/>
              <a:gd name="connsiteX7" fmla="*/ 2493560 w 2493560"/>
              <a:gd name="connsiteY7" fmla="*/ 986354 h 1525290"/>
              <a:gd name="connsiteX8" fmla="*/ 2493560 w 2493560"/>
              <a:gd name="connsiteY8" fmla="*/ 1525290 h 1525290"/>
              <a:gd name="connsiteX9" fmla="*/ 1944977 w 2493560"/>
              <a:gd name="connsiteY9" fmla="*/ 1525290 h 1525290"/>
              <a:gd name="connsiteX10" fmla="*/ 1521072 w 2493560"/>
              <a:gd name="connsiteY10" fmla="*/ 1525290 h 1525290"/>
              <a:gd name="connsiteX11" fmla="*/ 1072231 w 2493560"/>
              <a:gd name="connsiteY11" fmla="*/ 1525290 h 1525290"/>
              <a:gd name="connsiteX12" fmla="*/ 623390 w 2493560"/>
              <a:gd name="connsiteY12" fmla="*/ 1525290 h 1525290"/>
              <a:gd name="connsiteX13" fmla="*/ 0 w 2493560"/>
              <a:gd name="connsiteY13" fmla="*/ 1525290 h 1525290"/>
              <a:gd name="connsiteX14" fmla="*/ 0 w 2493560"/>
              <a:gd name="connsiteY14" fmla="*/ 1047366 h 1525290"/>
              <a:gd name="connsiteX15" fmla="*/ 0 w 2493560"/>
              <a:gd name="connsiteY15" fmla="*/ 584695 h 1525290"/>
              <a:gd name="connsiteX16" fmla="*/ 0 w 2493560"/>
              <a:gd name="connsiteY16" fmla="*/ 0 h 1525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93560" h="1525290" fill="none" extrusionOk="0">
                <a:moveTo>
                  <a:pt x="0" y="0"/>
                </a:moveTo>
                <a:cubicBezTo>
                  <a:pt x="222713" y="-56172"/>
                  <a:pt x="309883" y="25942"/>
                  <a:pt x="473776" y="0"/>
                </a:cubicBezTo>
                <a:cubicBezTo>
                  <a:pt x="637669" y="-25942"/>
                  <a:pt x="729684" y="39375"/>
                  <a:pt x="972488" y="0"/>
                </a:cubicBezTo>
                <a:cubicBezTo>
                  <a:pt x="1215292" y="-39375"/>
                  <a:pt x="1266901" y="32973"/>
                  <a:pt x="1496136" y="0"/>
                </a:cubicBezTo>
                <a:cubicBezTo>
                  <a:pt x="1725371" y="-32973"/>
                  <a:pt x="1807443" y="14817"/>
                  <a:pt x="1969912" y="0"/>
                </a:cubicBezTo>
                <a:cubicBezTo>
                  <a:pt x="2132381" y="-14817"/>
                  <a:pt x="2286674" y="31365"/>
                  <a:pt x="2493560" y="0"/>
                </a:cubicBezTo>
                <a:cubicBezTo>
                  <a:pt x="2533619" y="113015"/>
                  <a:pt x="2458212" y="332244"/>
                  <a:pt x="2493560" y="493177"/>
                </a:cubicBezTo>
                <a:cubicBezTo>
                  <a:pt x="2528908" y="654110"/>
                  <a:pt x="2434493" y="810987"/>
                  <a:pt x="2493560" y="986354"/>
                </a:cubicBezTo>
                <a:cubicBezTo>
                  <a:pt x="2552627" y="1161721"/>
                  <a:pt x="2484655" y="1293206"/>
                  <a:pt x="2493560" y="1525290"/>
                </a:cubicBezTo>
                <a:cubicBezTo>
                  <a:pt x="2356034" y="1544285"/>
                  <a:pt x="2055126" y="1515606"/>
                  <a:pt x="1944977" y="1525290"/>
                </a:cubicBezTo>
                <a:cubicBezTo>
                  <a:pt x="1834828" y="1534974"/>
                  <a:pt x="1702435" y="1499915"/>
                  <a:pt x="1521072" y="1525290"/>
                </a:cubicBezTo>
                <a:cubicBezTo>
                  <a:pt x="1339710" y="1550665"/>
                  <a:pt x="1187471" y="1514174"/>
                  <a:pt x="1072231" y="1525290"/>
                </a:cubicBezTo>
                <a:cubicBezTo>
                  <a:pt x="956991" y="1536406"/>
                  <a:pt x="772849" y="1518694"/>
                  <a:pt x="623390" y="1525290"/>
                </a:cubicBezTo>
                <a:cubicBezTo>
                  <a:pt x="473931" y="1531886"/>
                  <a:pt x="278444" y="1492789"/>
                  <a:pt x="0" y="1525290"/>
                </a:cubicBezTo>
                <a:cubicBezTo>
                  <a:pt x="-44845" y="1321045"/>
                  <a:pt x="35145" y="1167671"/>
                  <a:pt x="0" y="1047366"/>
                </a:cubicBezTo>
                <a:cubicBezTo>
                  <a:pt x="-35145" y="927061"/>
                  <a:pt x="19381" y="683635"/>
                  <a:pt x="0" y="584695"/>
                </a:cubicBezTo>
                <a:cubicBezTo>
                  <a:pt x="-19381" y="485755"/>
                  <a:pt x="10197" y="182627"/>
                  <a:pt x="0" y="0"/>
                </a:cubicBezTo>
                <a:close/>
              </a:path>
              <a:path w="2493560" h="1525290" stroke="0" extrusionOk="0">
                <a:moveTo>
                  <a:pt x="0" y="0"/>
                </a:moveTo>
                <a:cubicBezTo>
                  <a:pt x="242728" y="-14728"/>
                  <a:pt x="326696" y="14120"/>
                  <a:pt x="498712" y="0"/>
                </a:cubicBezTo>
                <a:cubicBezTo>
                  <a:pt x="670728" y="-14120"/>
                  <a:pt x="870792" y="54519"/>
                  <a:pt x="1022360" y="0"/>
                </a:cubicBezTo>
                <a:cubicBezTo>
                  <a:pt x="1173928" y="-54519"/>
                  <a:pt x="1402620" y="11169"/>
                  <a:pt x="1570943" y="0"/>
                </a:cubicBezTo>
                <a:cubicBezTo>
                  <a:pt x="1739266" y="-11169"/>
                  <a:pt x="2209974" y="61381"/>
                  <a:pt x="2493560" y="0"/>
                </a:cubicBezTo>
                <a:cubicBezTo>
                  <a:pt x="2508972" y="223496"/>
                  <a:pt x="2461221" y="285270"/>
                  <a:pt x="2493560" y="523683"/>
                </a:cubicBezTo>
                <a:cubicBezTo>
                  <a:pt x="2525899" y="762096"/>
                  <a:pt x="2457724" y="774045"/>
                  <a:pt x="2493560" y="986354"/>
                </a:cubicBezTo>
                <a:cubicBezTo>
                  <a:pt x="2529396" y="1198663"/>
                  <a:pt x="2477314" y="1367438"/>
                  <a:pt x="2493560" y="1525290"/>
                </a:cubicBezTo>
                <a:cubicBezTo>
                  <a:pt x="2312744" y="1556060"/>
                  <a:pt x="2136740" y="1509293"/>
                  <a:pt x="1944977" y="1525290"/>
                </a:cubicBezTo>
                <a:cubicBezTo>
                  <a:pt x="1753214" y="1541287"/>
                  <a:pt x="1621404" y="1499378"/>
                  <a:pt x="1496136" y="1525290"/>
                </a:cubicBezTo>
                <a:cubicBezTo>
                  <a:pt x="1370868" y="1551202"/>
                  <a:pt x="1161293" y="1506640"/>
                  <a:pt x="1072231" y="1525290"/>
                </a:cubicBezTo>
                <a:cubicBezTo>
                  <a:pt x="983169" y="1543940"/>
                  <a:pt x="732275" y="1518699"/>
                  <a:pt x="573519" y="1525290"/>
                </a:cubicBezTo>
                <a:cubicBezTo>
                  <a:pt x="414763" y="1531881"/>
                  <a:pt x="237901" y="1474054"/>
                  <a:pt x="0" y="1525290"/>
                </a:cubicBezTo>
                <a:cubicBezTo>
                  <a:pt x="-31702" y="1313389"/>
                  <a:pt x="681" y="1185576"/>
                  <a:pt x="0" y="1016860"/>
                </a:cubicBezTo>
                <a:cubicBezTo>
                  <a:pt x="-681" y="848144"/>
                  <a:pt x="36399" y="735762"/>
                  <a:pt x="0" y="493177"/>
                </a:cubicBezTo>
                <a:cubicBezTo>
                  <a:pt x="-36399" y="250592"/>
                  <a:pt x="38419" y="126015"/>
                  <a:pt x="0" y="0"/>
                </a:cubicBezTo>
                <a:close/>
              </a:path>
            </a:pathLst>
          </a:custGeom>
          <a:ln>
            <a:solidFill>
              <a:schemeClr val="tx1"/>
            </a:solidFill>
            <a:extLst>
              <a:ext uri="{C807C97D-BFC1-408E-A445-0C87EB9F89A2}">
                <ask:lineSketchStyleProps xmlns:ask="http://schemas.microsoft.com/office/drawing/2018/sketchyshapes" sd="59256882">
                  <ask:type>
                    <ask:lineSketchScribble/>
                  </ask:type>
                </ask:lineSketchStyleProps>
              </a:ext>
            </a:extLst>
          </a:ln>
        </p:spPr>
        <p:txBody>
          <a:bodyPr>
            <a:normAutofit/>
          </a:bodyPr>
          <a:lstStyle/>
          <a:p>
            <a:r>
              <a:rPr lang="en-US" dirty="0"/>
              <a:t>Definition of culture</a:t>
            </a:r>
          </a:p>
        </p:txBody>
      </p:sp>
      <p:sp>
        <p:nvSpPr>
          <p:cNvPr id="3" name="Content Placeholder 2">
            <a:extLst>
              <a:ext uri="{FF2B5EF4-FFF2-40B4-BE49-F238E27FC236}">
                <a16:creationId xmlns:a16="http://schemas.microsoft.com/office/drawing/2014/main" id="{770EC258-F76D-09DC-8E73-885B41365198}"/>
              </a:ext>
            </a:extLst>
          </p:cNvPr>
          <p:cNvSpPr>
            <a:spLocks noGrp="1"/>
          </p:cNvSpPr>
          <p:nvPr>
            <p:ph idx="1"/>
          </p:nvPr>
        </p:nvSpPr>
        <p:spPr>
          <a:xfrm>
            <a:off x="4448110" y="1444450"/>
            <a:ext cx="6235932" cy="3999265"/>
          </a:xfrm>
        </p:spPr>
        <p:txBody>
          <a:bodyPr>
            <a:normAutofit fontScale="92500" lnSpcReduction="20000"/>
          </a:bodyPr>
          <a:lstStyle/>
          <a:p>
            <a:pPr marL="0" indent="0">
              <a:lnSpc>
                <a:spcPct val="210000"/>
              </a:lnSpc>
              <a:buNone/>
            </a:pPr>
            <a:r>
              <a:rPr lang="en-US" i="1" dirty="0"/>
              <a:t>“</a:t>
            </a:r>
            <a:r>
              <a:rPr lang="en-US" b="1" i="1" dirty="0"/>
              <a:t>Culture is a pattern of basic assumptions – invented, discovered or developed by a given group as it learns to cope with its problems of external adaptation and internal integration – that has worked well enough to be considered valid and therefore, to be taught to new members as the correct way to perceive, think and feel, in relation to those problems</a:t>
            </a:r>
            <a:r>
              <a:rPr lang="en-US" dirty="0"/>
              <a:t>.” (Williams G., p677, 1986).</a:t>
            </a:r>
          </a:p>
        </p:txBody>
      </p:sp>
      <p:cxnSp>
        <p:nvCxnSpPr>
          <p:cNvPr id="44" name="Straight Connector 43">
            <a:extLst>
              <a:ext uri="{FF2B5EF4-FFF2-40B4-BE49-F238E27FC236}">
                <a16:creationId xmlns:a16="http://schemas.microsoft.com/office/drawing/2014/main" id="{652938D1-813E-4650-AAB9-E09257454F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3456" y="5765296"/>
            <a:ext cx="10215974"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8826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F580A-0F3E-D94D-74B3-E93037F64D22}"/>
              </a:ext>
            </a:extLst>
          </p:cNvPr>
          <p:cNvSpPr>
            <a:spLocks noGrp="1"/>
          </p:cNvSpPr>
          <p:nvPr>
            <p:ph type="title"/>
          </p:nvPr>
        </p:nvSpPr>
        <p:spPr>
          <a:xfrm>
            <a:off x="452627" y="839244"/>
            <a:ext cx="4636008" cy="662985"/>
          </a:xfrm>
          <a:custGeom>
            <a:avLst/>
            <a:gdLst>
              <a:gd name="connsiteX0" fmla="*/ 0 w 4636008"/>
              <a:gd name="connsiteY0" fmla="*/ 0 h 662985"/>
              <a:gd name="connsiteX1" fmla="*/ 486781 w 4636008"/>
              <a:gd name="connsiteY1" fmla="*/ 0 h 662985"/>
              <a:gd name="connsiteX2" fmla="*/ 1159002 w 4636008"/>
              <a:gd name="connsiteY2" fmla="*/ 0 h 662985"/>
              <a:gd name="connsiteX3" fmla="*/ 1831223 w 4636008"/>
              <a:gd name="connsiteY3" fmla="*/ 0 h 662985"/>
              <a:gd name="connsiteX4" fmla="*/ 2318004 w 4636008"/>
              <a:gd name="connsiteY4" fmla="*/ 0 h 662985"/>
              <a:gd name="connsiteX5" fmla="*/ 2804785 w 4636008"/>
              <a:gd name="connsiteY5" fmla="*/ 0 h 662985"/>
              <a:gd name="connsiteX6" fmla="*/ 3291566 w 4636008"/>
              <a:gd name="connsiteY6" fmla="*/ 0 h 662985"/>
              <a:gd name="connsiteX7" fmla="*/ 3963787 w 4636008"/>
              <a:gd name="connsiteY7" fmla="*/ 0 h 662985"/>
              <a:gd name="connsiteX8" fmla="*/ 4636008 w 4636008"/>
              <a:gd name="connsiteY8" fmla="*/ 0 h 662985"/>
              <a:gd name="connsiteX9" fmla="*/ 4636008 w 4636008"/>
              <a:gd name="connsiteY9" fmla="*/ 338122 h 662985"/>
              <a:gd name="connsiteX10" fmla="*/ 4636008 w 4636008"/>
              <a:gd name="connsiteY10" fmla="*/ 662985 h 662985"/>
              <a:gd name="connsiteX11" fmla="*/ 3963787 w 4636008"/>
              <a:gd name="connsiteY11" fmla="*/ 662985 h 662985"/>
              <a:gd name="connsiteX12" fmla="*/ 3337926 w 4636008"/>
              <a:gd name="connsiteY12" fmla="*/ 662985 h 662985"/>
              <a:gd name="connsiteX13" fmla="*/ 2665705 w 4636008"/>
              <a:gd name="connsiteY13" fmla="*/ 662985 h 662985"/>
              <a:gd name="connsiteX14" fmla="*/ 1993483 w 4636008"/>
              <a:gd name="connsiteY14" fmla="*/ 662985 h 662985"/>
              <a:gd name="connsiteX15" fmla="*/ 1367622 w 4636008"/>
              <a:gd name="connsiteY15" fmla="*/ 662985 h 662985"/>
              <a:gd name="connsiteX16" fmla="*/ 695401 w 4636008"/>
              <a:gd name="connsiteY16" fmla="*/ 662985 h 662985"/>
              <a:gd name="connsiteX17" fmla="*/ 0 w 4636008"/>
              <a:gd name="connsiteY17" fmla="*/ 662985 h 662985"/>
              <a:gd name="connsiteX18" fmla="*/ 0 w 4636008"/>
              <a:gd name="connsiteY18" fmla="*/ 351382 h 662985"/>
              <a:gd name="connsiteX19" fmla="*/ 0 w 4636008"/>
              <a:gd name="connsiteY19" fmla="*/ 0 h 662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36008" h="662985" fill="none" extrusionOk="0">
                <a:moveTo>
                  <a:pt x="0" y="0"/>
                </a:moveTo>
                <a:cubicBezTo>
                  <a:pt x="206324" y="-26362"/>
                  <a:pt x="369883" y="27508"/>
                  <a:pt x="486781" y="0"/>
                </a:cubicBezTo>
                <a:cubicBezTo>
                  <a:pt x="603679" y="-27508"/>
                  <a:pt x="840451" y="64239"/>
                  <a:pt x="1159002" y="0"/>
                </a:cubicBezTo>
                <a:cubicBezTo>
                  <a:pt x="1477553" y="-64239"/>
                  <a:pt x="1636438" y="59677"/>
                  <a:pt x="1831223" y="0"/>
                </a:cubicBezTo>
                <a:cubicBezTo>
                  <a:pt x="2026008" y="-59677"/>
                  <a:pt x="2122916" y="437"/>
                  <a:pt x="2318004" y="0"/>
                </a:cubicBezTo>
                <a:cubicBezTo>
                  <a:pt x="2513092" y="-437"/>
                  <a:pt x="2630285" y="36277"/>
                  <a:pt x="2804785" y="0"/>
                </a:cubicBezTo>
                <a:cubicBezTo>
                  <a:pt x="2979285" y="-36277"/>
                  <a:pt x="3154961" y="37670"/>
                  <a:pt x="3291566" y="0"/>
                </a:cubicBezTo>
                <a:cubicBezTo>
                  <a:pt x="3428171" y="-37670"/>
                  <a:pt x="3682459" y="79345"/>
                  <a:pt x="3963787" y="0"/>
                </a:cubicBezTo>
                <a:cubicBezTo>
                  <a:pt x="4245115" y="-79345"/>
                  <a:pt x="4477722" y="61826"/>
                  <a:pt x="4636008" y="0"/>
                </a:cubicBezTo>
                <a:cubicBezTo>
                  <a:pt x="4646041" y="75258"/>
                  <a:pt x="4595858" y="202734"/>
                  <a:pt x="4636008" y="338122"/>
                </a:cubicBezTo>
                <a:cubicBezTo>
                  <a:pt x="4676158" y="473510"/>
                  <a:pt x="4605285" y="512822"/>
                  <a:pt x="4636008" y="662985"/>
                </a:cubicBezTo>
                <a:cubicBezTo>
                  <a:pt x="4436909" y="703430"/>
                  <a:pt x="4121450" y="640866"/>
                  <a:pt x="3963787" y="662985"/>
                </a:cubicBezTo>
                <a:cubicBezTo>
                  <a:pt x="3806124" y="685104"/>
                  <a:pt x="3597724" y="602644"/>
                  <a:pt x="3337926" y="662985"/>
                </a:cubicBezTo>
                <a:cubicBezTo>
                  <a:pt x="3078128" y="723326"/>
                  <a:pt x="2955208" y="637351"/>
                  <a:pt x="2665705" y="662985"/>
                </a:cubicBezTo>
                <a:cubicBezTo>
                  <a:pt x="2376202" y="688619"/>
                  <a:pt x="2319872" y="587460"/>
                  <a:pt x="1993483" y="662985"/>
                </a:cubicBezTo>
                <a:cubicBezTo>
                  <a:pt x="1667094" y="738510"/>
                  <a:pt x="1677937" y="604404"/>
                  <a:pt x="1367622" y="662985"/>
                </a:cubicBezTo>
                <a:cubicBezTo>
                  <a:pt x="1057307" y="721566"/>
                  <a:pt x="904858" y="658282"/>
                  <a:pt x="695401" y="662985"/>
                </a:cubicBezTo>
                <a:cubicBezTo>
                  <a:pt x="485944" y="667688"/>
                  <a:pt x="166473" y="651780"/>
                  <a:pt x="0" y="662985"/>
                </a:cubicBezTo>
                <a:cubicBezTo>
                  <a:pt x="-10750" y="563495"/>
                  <a:pt x="33955" y="467353"/>
                  <a:pt x="0" y="351382"/>
                </a:cubicBezTo>
                <a:cubicBezTo>
                  <a:pt x="-33955" y="235411"/>
                  <a:pt x="30256" y="148920"/>
                  <a:pt x="0" y="0"/>
                </a:cubicBezTo>
                <a:close/>
              </a:path>
              <a:path w="4636008" h="662985" stroke="0" extrusionOk="0">
                <a:moveTo>
                  <a:pt x="0" y="0"/>
                </a:moveTo>
                <a:cubicBezTo>
                  <a:pt x="259185" y="-3571"/>
                  <a:pt x="431774" y="31470"/>
                  <a:pt x="579501" y="0"/>
                </a:cubicBezTo>
                <a:cubicBezTo>
                  <a:pt x="727228" y="-31470"/>
                  <a:pt x="909690" y="56240"/>
                  <a:pt x="1066282" y="0"/>
                </a:cubicBezTo>
                <a:cubicBezTo>
                  <a:pt x="1222874" y="-56240"/>
                  <a:pt x="1326791" y="12189"/>
                  <a:pt x="1506703" y="0"/>
                </a:cubicBezTo>
                <a:cubicBezTo>
                  <a:pt x="1686615" y="-12189"/>
                  <a:pt x="1853843" y="11598"/>
                  <a:pt x="2132564" y="0"/>
                </a:cubicBezTo>
                <a:cubicBezTo>
                  <a:pt x="2411285" y="-11598"/>
                  <a:pt x="2382466" y="28790"/>
                  <a:pt x="2619345" y="0"/>
                </a:cubicBezTo>
                <a:cubicBezTo>
                  <a:pt x="2856224" y="-28790"/>
                  <a:pt x="3072272" y="70313"/>
                  <a:pt x="3245206" y="0"/>
                </a:cubicBezTo>
                <a:cubicBezTo>
                  <a:pt x="3418140" y="-70313"/>
                  <a:pt x="3644601" y="36531"/>
                  <a:pt x="3824707" y="0"/>
                </a:cubicBezTo>
                <a:cubicBezTo>
                  <a:pt x="4004813" y="-36531"/>
                  <a:pt x="4242207" y="41341"/>
                  <a:pt x="4636008" y="0"/>
                </a:cubicBezTo>
                <a:cubicBezTo>
                  <a:pt x="4667324" y="74228"/>
                  <a:pt x="4635527" y="182663"/>
                  <a:pt x="4636008" y="344752"/>
                </a:cubicBezTo>
                <a:cubicBezTo>
                  <a:pt x="4636489" y="506841"/>
                  <a:pt x="4602732" y="508761"/>
                  <a:pt x="4636008" y="662985"/>
                </a:cubicBezTo>
                <a:cubicBezTo>
                  <a:pt x="4460691" y="681154"/>
                  <a:pt x="4398657" y="648596"/>
                  <a:pt x="4195587" y="662985"/>
                </a:cubicBezTo>
                <a:cubicBezTo>
                  <a:pt x="3992517" y="677374"/>
                  <a:pt x="3842158" y="639001"/>
                  <a:pt x="3662446" y="662985"/>
                </a:cubicBezTo>
                <a:cubicBezTo>
                  <a:pt x="3482734" y="686969"/>
                  <a:pt x="3385134" y="639000"/>
                  <a:pt x="3129305" y="662985"/>
                </a:cubicBezTo>
                <a:cubicBezTo>
                  <a:pt x="2873476" y="686970"/>
                  <a:pt x="2800722" y="610879"/>
                  <a:pt x="2688885" y="662985"/>
                </a:cubicBezTo>
                <a:cubicBezTo>
                  <a:pt x="2577048" y="715091"/>
                  <a:pt x="2434293" y="636648"/>
                  <a:pt x="2202104" y="662985"/>
                </a:cubicBezTo>
                <a:cubicBezTo>
                  <a:pt x="1969915" y="689322"/>
                  <a:pt x="1680654" y="640448"/>
                  <a:pt x="1529883" y="662985"/>
                </a:cubicBezTo>
                <a:cubicBezTo>
                  <a:pt x="1379112" y="685522"/>
                  <a:pt x="1176959" y="622951"/>
                  <a:pt x="857661" y="662985"/>
                </a:cubicBezTo>
                <a:cubicBezTo>
                  <a:pt x="538363" y="703019"/>
                  <a:pt x="423724" y="605672"/>
                  <a:pt x="0" y="662985"/>
                </a:cubicBezTo>
                <a:cubicBezTo>
                  <a:pt x="-1285" y="525204"/>
                  <a:pt x="36450" y="436615"/>
                  <a:pt x="0" y="338122"/>
                </a:cubicBezTo>
                <a:cubicBezTo>
                  <a:pt x="-36450" y="239629"/>
                  <a:pt x="33852" y="83933"/>
                  <a:pt x="0" y="0"/>
                </a:cubicBezTo>
                <a:close/>
              </a:path>
            </a:pathLst>
          </a:custGeom>
          <a:ln>
            <a:solidFill>
              <a:schemeClr val="tx1"/>
            </a:solidFill>
            <a:extLst>
              <a:ext uri="{C807C97D-BFC1-408E-A445-0C87EB9F89A2}">
                <ask:lineSketchStyleProps xmlns:ask="http://schemas.microsoft.com/office/drawing/2018/sketchyshapes" sd="98806101">
                  <ask:type>
                    <ask:lineSketchScribble/>
                  </ask:type>
                </ask:lineSketchStyleProps>
              </a:ext>
            </a:extLst>
          </a:ln>
        </p:spPr>
        <p:txBody>
          <a:bodyPr vert="horz" lIns="91440" tIns="45720" rIns="91440" bIns="45720" rtlCol="0" anchor="t">
            <a:normAutofit fontScale="90000"/>
          </a:bodyPr>
          <a:lstStyle/>
          <a:p>
            <a:r>
              <a:rPr lang="en-US" sz="3600" dirty="0"/>
              <a:t>CULTURAL ELEMENTS</a:t>
            </a:r>
          </a:p>
        </p:txBody>
      </p:sp>
      <p:sp>
        <p:nvSpPr>
          <p:cNvPr id="20" name="Content Placeholder 19">
            <a:extLst>
              <a:ext uri="{FF2B5EF4-FFF2-40B4-BE49-F238E27FC236}">
                <a16:creationId xmlns:a16="http://schemas.microsoft.com/office/drawing/2014/main" id="{E9D1DE4A-2DB7-E6FC-21BA-F2CE5831872A}"/>
              </a:ext>
            </a:extLst>
          </p:cNvPr>
          <p:cNvSpPr>
            <a:spLocks noGrp="1"/>
          </p:cNvSpPr>
          <p:nvPr>
            <p:ph idx="1"/>
          </p:nvPr>
        </p:nvSpPr>
        <p:spPr>
          <a:xfrm>
            <a:off x="383908" y="2176036"/>
            <a:ext cx="5208369" cy="4121887"/>
          </a:xfrm>
        </p:spPr>
        <p:txBody>
          <a:bodyPr>
            <a:normAutofit/>
          </a:bodyPr>
          <a:lstStyle/>
          <a:p>
            <a:r>
              <a:rPr lang="en-US" b="1" dirty="0"/>
              <a:t>LANGUAGE</a:t>
            </a:r>
            <a:r>
              <a:rPr lang="en-US" dirty="0"/>
              <a:t> – fundamentally required mean of communication and cultural continuity. </a:t>
            </a:r>
            <a:r>
              <a:rPr lang="en-US" sz="1800" dirty="0"/>
              <a:t>(Samovar et. All, 2016)</a:t>
            </a:r>
          </a:p>
          <a:p>
            <a:r>
              <a:rPr lang="en-US" b="1" dirty="0"/>
              <a:t>VALUES</a:t>
            </a:r>
            <a:r>
              <a:rPr lang="en-US" dirty="0"/>
              <a:t> – are what a society deems to be morally right or desirable. </a:t>
            </a:r>
            <a:r>
              <a:rPr lang="en-US" sz="1800" dirty="0"/>
              <a:t>(Hofstede et all, 2010).</a:t>
            </a:r>
          </a:p>
          <a:p>
            <a:r>
              <a:rPr lang="en-US" b="1" dirty="0"/>
              <a:t>BELIEFS</a:t>
            </a:r>
            <a:r>
              <a:rPr lang="en-US" dirty="0"/>
              <a:t> – it is an accepted truth or assumption which is held by cultural groups and passed down to newer generations. </a:t>
            </a:r>
            <a:r>
              <a:rPr lang="en-US" sz="1800" dirty="0"/>
              <a:t>(Ferraro et all, 2018).</a:t>
            </a:r>
            <a:endParaRPr lang="en-US" dirty="0"/>
          </a:p>
        </p:txBody>
      </p:sp>
      <p:pic>
        <p:nvPicPr>
          <p:cNvPr id="11" name="Content Placeholder 10" descr="A diagram of culture with colorful text&#10;&#10;AI-generated content may be incorrect.">
            <a:extLst>
              <a:ext uri="{FF2B5EF4-FFF2-40B4-BE49-F238E27FC236}">
                <a16:creationId xmlns:a16="http://schemas.microsoft.com/office/drawing/2014/main" id="{2031F2D4-AC75-39C9-AE8B-BCDB7BC2B65C}"/>
              </a:ext>
            </a:extLst>
          </p:cNvPr>
          <p:cNvPicPr>
            <a:picLocks noChangeAspect="1"/>
          </p:cNvPicPr>
          <p:nvPr/>
        </p:nvPicPr>
        <p:blipFill>
          <a:blip r:embed="rId2"/>
          <a:srcRect t="5164" r="-1" b="10415"/>
          <a:stretch>
            <a:fillRect/>
          </a:stretch>
        </p:blipFill>
        <p:spPr>
          <a:xfrm>
            <a:off x="5276087" y="590078"/>
            <a:ext cx="6915913" cy="5677843"/>
          </a:xfrm>
          <a:prstGeom prst="rect">
            <a:avLst/>
          </a:prstGeom>
        </p:spPr>
      </p:pic>
      <p:cxnSp>
        <p:nvCxnSpPr>
          <p:cNvPr id="25" name="Straight Connector 24">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1537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8B4A5-B05E-D7B6-3064-CB874DDF3D68}"/>
              </a:ext>
            </a:extLst>
          </p:cNvPr>
          <p:cNvSpPr>
            <a:spLocks noGrp="1"/>
          </p:cNvSpPr>
          <p:nvPr>
            <p:ph type="title"/>
          </p:nvPr>
        </p:nvSpPr>
        <p:spPr>
          <a:xfrm>
            <a:off x="640216" y="409075"/>
            <a:ext cx="10890929" cy="1097280"/>
          </a:xfrm>
          <a:custGeom>
            <a:avLst/>
            <a:gdLst>
              <a:gd name="connsiteX0" fmla="*/ 0 w 10890929"/>
              <a:gd name="connsiteY0" fmla="*/ 0 h 1097280"/>
              <a:gd name="connsiteX1" fmla="*/ 355388 w 10890929"/>
              <a:gd name="connsiteY1" fmla="*/ 0 h 1097280"/>
              <a:gd name="connsiteX2" fmla="*/ 710776 w 10890929"/>
              <a:gd name="connsiteY2" fmla="*/ 0 h 1097280"/>
              <a:gd name="connsiteX3" fmla="*/ 1501802 w 10890929"/>
              <a:gd name="connsiteY3" fmla="*/ 0 h 1097280"/>
              <a:gd name="connsiteX4" fmla="*/ 1748281 w 10890929"/>
              <a:gd name="connsiteY4" fmla="*/ 0 h 1097280"/>
              <a:gd name="connsiteX5" fmla="*/ 2103669 w 10890929"/>
              <a:gd name="connsiteY5" fmla="*/ 0 h 1097280"/>
              <a:gd name="connsiteX6" fmla="*/ 2785785 w 10890929"/>
              <a:gd name="connsiteY6" fmla="*/ 0 h 1097280"/>
              <a:gd name="connsiteX7" fmla="*/ 3467901 w 10890929"/>
              <a:gd name="connsiteY7" fmla="*/ 0 h 1097280"/>
              <a:gd name="connsiteX8" fmla="*/ 4041108 w 10890929"/>
              <a:gd name="connsiteY8" fmla="*/ 0 h 1097280"/>
              <a:gd name="connsiteX9" fmla="*/ 4723224 w 10890929"/>
              <a:gd name="connsiteY9" fmla="*/ 0 h 1097280"/>
              <a:gd name="connsiteX10" fmla="*/ 5514249 w 10890929"/>
              <a:gd name="connsiteY10" fmla="*/ 0 h 1097280"/>
              <a:gd name="connsiteX11" fmla="*/ 6305275 w 10890929"/>
              <a:gd name="connsiteY11" fmla="*/ 0 h 1097280"/>
              <a:gd name="connsiteX12" fmla="*/ 7096300 w 10890929"/>
              <a:gd name="connsiteY12" fmla="*/ 0 h 1097280"/>
              <a:gd name="connsiteX13" fmla="*/ 7778416 w 10890929"/>
              <a:gd name="connsiteY13" fmla="*/ 0 h 1097280"/>
              <a:gd name="connsiteX14" fmla="*/ 8351623 w 10890929"/>
              <a:gd name="connsiteY14" fmla="*/ 0 h 1097280"/>
              <a:gd name="connsiteX15" fmla="*/ 8815920 w 10890929"/>
              <a:gd name="connsiteY15" fmla="*/ 0 h 1097280"/>
              <a:gd name="connsiteX16" fmla="*/ 9280218 w 10890929"/>
              <a:gd name="connsiteY16" fmla="*/ 0 h 1097280"/>
              <a:gd name="connsiteX17" fmla="*/ 9526697 w 10890929"/>
              <a:gd name="connsiteY17" fmla="*/ 0 h 1097280"/>
              <a:gd name="connsiteX18" fmla="*/ 10208813 w 10890929"/>
              <a:gd name="connsiteY18" fmla="*/ 0 h 1097280"/>
              <a:gd name="connsiteX19" fmla="*/ 10890929 w 10890929"/>
              <a:gd name="connsiteY19" fmla="*/ 0 h 1097280"/>
              <a:gd name="connsiteX20" fmla="*/ 10890929 w 10890929"/>
              <a:gd name="connsiteY20" fmla="*/ 537667 h 1097280"/>
              <a:gd name="connsiteX21" fmla="*/ 10890929 w 10890929"/>
              <a:gd name="connsiteY21" fmla="*/ 1097280 h 1097280"/>
              <a:gd name="connsiteX22" fmla="*/ 10208813 w 10890929"/>
              <a:gd name="connsiteY22" fmla="*/ 1097280 h 1097280"/>
              <a:gd name="connsiteX23" fmla="*/ 9417788 w 10890929"/>
              <a:gd name="connsiteY23" fmla="*/ 1097280 h 1097280"/>
              <a:gd name="connsiteX24" fmla="*/ 8953490 w 10890929"/>
              <a:gd name="connsiteY24" fmla="*/ 1097280 h 1097280"/>
              <a:gd name="connsiteX25" fmla="*/ 8489193 w 10890929"/>
              <a:gd name="connsiteY25" fmla="*/ 1097280 h 1097280"/>
              <a:gd name="connsiteX26" fmla="*/ 8133804 w 10890929"/>
              <a:gd name="connsiteY26" fmla="*/ 1097280 h 1097280"/>
              <a:gd name="connsiteX27" fmla="*/ 7669507 w 10890929"/>
              <a:gd name="connsiteY27" fmla="*/ 1097280 h 1097280"/>
              <a:gd name="connsiteX28" fmla="*/ 7205209 w 10890929"/>
              <a:gd name="connsiteY28" fmla="*/ 1097280 h 1097280"/>
              <a:gd name="connsiteX29" fmla="*/ 6632003 w 10890929"/>
              <a:gd name="connsiteY29" fmla="*/ 1097280 h 1097280"/>
              <a:gd name="connsiteX30" fmla="*/ 5949886 w 10890929"/>
              <a:gd name="connsiteY30" fmla="*/ 1097280 h 1097280"/>
              <a:gd name="connsiteX31" fmla="*/ 5267770 w 10890929"/>
              <a:gd name="connsiteY31" fmla="*/ 1097280 h 1097280"/>
              <a:gd name="connsiteX32" fmla="*/ 5021291 w 10890929"/>
              <a:gd name="connsiteY32" fmla="*/ 1097280 h 1097280"/>
              <a:gd name="connsiteX33" fmla="*/ 4448085 w 10890929"/>
              <a:gd name="connsiteY33" fmla="*/ 1097280 h 1097280"/>
              <a:gd name="connsiteX34" fmla="*/ 3983787 w 10890929"/>
              <a:gd name="connsiteY34" fmla="*/ 1097280 h 1097280"/>
              <a:gd name="connsiteX35" fmla="*/ 3410580 w 10890929"/>
              <a:gd name="connsiteY35" fmla="*/ 1097280 h 1097280"/>
              <a:gd name="connsiteX36" fmla="*/ 2619555 w 10890929"/>
              <a:gd name="connsiteY36" fmla="*/ 1097280 h 1097280"/>
              <a:gd name="connsiteX37" fmla="*/ 2264167 w 10890929"/>
              <a:gd name="connsiteY37" fmla="*/ 1097280 h 1097280"/>
              <a:gd name="connsiteX38" fmla="*/ 1799869 w 10890929"/>
              <a:gd name="connsiteY38" fmla="*/ 1097280 h 1097280"/>
              <a:gd name="connsiteX39" fmla="*/ 1553390 w 10890929"/>
              <a:gd name="connsiteY39" fmla="*/ 1097280 h 1097280"/>
              <a:gd name="connsiteX40" fmla="*/ 1306911 w 10890929"/>
              <a:gd name="connsiteY40" fmla="*/ 1097280 h 1097280"/>
              <a:gd name="connsiteX41" fmla="*/ 842614 w 10890929"/>
              <a:gd name="connsiteY41" fmla="*/ 1097280 h 1097280"/>
              <a:gd name="connsiteX42" fmla="*/ 0 w 10890929"/>
              <a:gd name="connsiteY42" fmla="*/ 1097280 h 1097280"/>
              <a:gd name="connsiteX43" fmla="*/ 0 w 10890929"/>
              <a:gd name="connsiteY43" fmla="*/ 581558 h 1097280"/>
              <a:gd name="connsiteX44" fmla="*/ 0 w 10890929"/>
              <a:gd name="connsiteY44" fmla="*/ 0 h 1097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0890929" h="1097280" fill="none" extrusionOk="0">
                <a:moveTo>
                  <a:pt x="0" y="0"/>
                </a:moveTo>
                <a:cubicBezTo>
                  <a:pt x="121843" y="-22718"/>
                  <a:pt x="223066" y="41814"/>
                  <a:pt x="355388" y="0"/>
                </a:cubicBezTo>
                <a:cubicBezTo>
                  <a:pt x="487710" y="-41814"/>
                  <a:pt x="566468" y="20307"/>
                  <a:pt x="710776" y="0"/>
                </a:cubicBezTo>
                <a:cubicBezTo>
                  <a:pt x="855084" y="-20307"/>
                  <a:pt x="1282456" y="16102"/>
                  <a:pt x="1501802" y="0"/>
                </a:cubicBezTo>
                <a:cubicBezTo>
                  <a:pt x="1721148" y="-16102"/>
                  <a:pt x="1680638" y="23583"/>
                  <a:pt x="1748281" y="0"/>
                </a:cubicBezTo>
                <a:cubicBezTo>
                  <a:pt x="1815924" y="-23583"/>
                  <a:pt x="1972517" y="5692"/>
                  <a:pt x="2103669" y="0"/>
                </a:cubicBezTo>
                <a:cubicBezTo>
                  <a:pt x="2234821" y="-5692"/>
                  <a:pt x="2446607" y="33185"/>
                  <a:pt x="2785785" y="0"/>
                </a:cubicBezTo>
                <a:cubicBezTo>
                  <a:pt x="3124963" y="-33185"/>
                  <a:pt x="3207243" y="73227"/>
                  <a:pt x="3467901" y="0"/>
                </a:cubicBezTo>
                <a:cubicBezTo>
                  <a:pt x="3728559" y="-73227"/>
                  <a:pt x="3856806" y="28723"/>
                  <a:pt x="4041108" y="0"/>
                </a:cubicBezTo>
                <a:cubicBezTo>
                  <a:pt x="4225410" y="-28723"/>
                  <a:pt x="4392996" y="37430"/>
                  <a:pt x="4723224" y="0"/>
                </a:cubicBezTo>
                <a:cubicBezTo>
                  <a:pt x="5053452" y="-37430"/>
                  <a:pt x="5238343" y="70066"/>
                  <a:pt x="5514249" y="0"/>
                </a:cubicBezTo>
                <a:cubicBezTo>
                  <a:pt x="5790155" y="-70066"/>
                  <a:pt x="6031902" y="43160"/>
                  <a:pt x="6305275" y="0"/>
                </a:cubicBezTo>
                <a:cubicBezTo>
                  <a:pt x="6578648" y="-43160"/>
                  <a:pt x="6798264" y="19732"/>
                  <a:pt x="7096300" y="0"/>
                </a:cubicBezTo>
                <a:cubicBezTo>
                  <a:pt x="7394337" y="-19732"/>
                  <a:pt x="7471191" y="10966"/>
                  <a:pt x="7778416" y="0"/>
                </a:cubicBezTo>
                <a:cubicBezTo>
                  <a:pt x="8085641" y="-10966"/>
                  <a:pt x="8108245" y="4587"/>
                  <a:pt x="8351623" y="0"/>
                </a:cubicBezTo>
                <a:cubicBezTo>
                  <a:pt x="8595001" y="-4587"/>
                  <a:pt x="8634063" y="32599"/>
                  <a:pt x="8815920" y="0"/>
                </a:cubicBezTo>
                <a:cubicBezTo>
                  <a:pt x="8997777" y="-32599"/>
                  <a:pt x="9133045" y="50325"/>
                  <a:pt x="9280218" y="0"/>
                </a:cubicBezTo>
                <a:cubicBezTo>
                  <a:pt x="9427391" y="-50325"/>
                  <a:pt x="9412379" y="610"/>
                  <a:pt x="9526697" y="0"/>
                </a:cubicBezTo>
                <a:cubicBezTo>
                  <a:pt x="9641015" y="-610"/>
                  <a:pt x="9906652" y="33808"/>
                  <a:pt x="10208813" y="0"/>
                </a:cubicBezTo>
                <a:cubicBezTo>
                  <a:pt x="10510974" y="-33808"/>
                  <a:pt x="10666594" y="35628"/>
                  <a:pt x="10890929" y="0"/>
                </a:cubicBezTo>
                <a:cubicBezTo>
                  <a:pt x="10912858" y="255203"/>
                  <a:pt x="10826510" y="340500"/>
                  <a:pt x="10890929" y="537667"/>
                </a:cubicBezTo>
                <a:cubicBezTo>
                  <a:pt x="10955348" y="734834"/>
                  <a:pt x="10848534" y="837818"/>
                  <a:pt x="10890929" y="1097280"/>
                </a:cubicBezTo>
                <a:cubicBezTo>
                  <a:pt x="10584198" y="1101797"/>
                  <a:pt x="10518111" y="1086013"/>
                  <a:pt x="10208813" y="1097280"/>
                </a:cubicBezTo>
                <a:cubicBezTo>
                  <a:pt x="9899515" y="1108547"/>
                  <a:pt x="9812943" y="1014478"/>
                  <a:pt x="9417788" y="1097280"/>
                </a:cubicBezTo>
                <a:cubicBezTo>
                  <a:pt x="9022633" y="1180082"/>
                  <a:pt x="9161613" y="1057907"/>
                  <a:pt x="8953490" y="1097280"/>
                </a:cubicBezTo>
                <a:cubicBezTo>
                  <a:pt x="8745367" y="1136653"/>
                  <a:pt x="8701762" y="1083153"/>
                  <a:pt x="8489193" y="1097280"/>
                </a:cubicBezTo>
                <a:cubicBezTo>
                  <a:pt x="8276624" y="1111407"/>
                  <a:pt x="8293452" y="1085829"/>
                  <a:pt x="8133804" y="1097280"/>
                </a:cubicBezTo>
                <a:cubicBezTo>
                  <a:pt x="7974156" y="1108731"/>
                  <a:pt x="7802849" y="1092430"/>
                  <a:pt x="7669507" y="1097280"/>
                </a:cubicBezTo>
                <a:cubicBezTo>
                  <a:pt x="7536165" y="1102130"/>
                  <a:pt x="7388751" y="1093759"/>
                  <a:pt x="7205209" y="1097280"/>
                </a:cubicBezTo>
                <a:cubicBezTo>
                  <a:pt x="7021667" y="1100801"/>
                  <a:pt x="6785792" y="1051165"/>
                  <a:pt x="6632003" y="1097280"/>
                </a:cubicBezTo>
                <a:cubicBezTo>
                  <a:pt x="6478214" y="1143395"/>
                  <a:pt x="6264890" y="1082192"/>
                  <a:pt x="5949886" y="1097280"/>
                </a:cubicBezTo>
                <a:cubicBezTo>
                  <a:pt x="5634882" y="1112368"/>
                  <a:pt x="5511956" y="1086096"/>
                  <a:pt x="5267770" y="1097280"/>
                </a:cubicBezTo>
                <a:cubicBezTo>
                  <a:pt x="5023584" y="1108464"/>
                  <a:pt x="5140266" y="1093809"/>
                  <a:pt x="5021291" y="1097280"/>
                </a:cubicBezTo>
                <a:cubicBezTo>
                  <a:pt x="4902316" y="1100751"/>
                  <a:pt x="4691412" y="1083785"/>
                  <a:pt x="4448085" y="1097280"/>
                </a:cubicBezTo>
                <a:cubicBezTo>
                  <a:pt x="4204758" y="1110775"/>
                  <a:pt x="4176123" y="1083361"/>
                  <a:pt x="3983787" y="1097280"/>
                </a:cubicBezTo>
                <a:cubicBezTo>
                  <a:pt x="3791451" y="1111199"/>
                  <a:pt x="3646474" y="1045814"/>
                  <a:pt x="3410580" y="1097280"/>
                </a:cubicBezTo>
                <a:cubicBezTo>
                  <a:pt x="3174686" y="1148746"/>
                  <a:pt x="2965900" y="1079923"/>
                  <a:pt x="2619555" y="1097280"/>
                </a:cubicBezTo>
                <a:cubicBezTo>
                  <a:pt x="2273211" y="1114637"/>
                  <a:pt x="2427447" y="1071274"/>
                  <a:pt x="2264167" y="1097280"/>
                </a:cubicBezTo>
                <a:cubicBezTo>
                  <a:pt x="2100887" y="1123286"/>
                  <a:pt x="2027865" y="1096731"/>
                  <a:pt x="1799869" y="1097280"/>
                </a:cubicBezTo>
                <a:cubicBezTo>
                  <a:pt x="1571873" y="1097829"/>
                  <a:pt x="1630476" y="1078663"/>
                  <a:pt x="1553390" y="1097280"/>
                </a:cubicBezTo>
                <a:cubicBezTo>
                  <a:pt x="1476304" y="1115897"/>
                  <a:pt x="1415164" y="1083014"/>
                  <a:pt x="1306911" y="1097280"/>
                </a:cubicBezTo>
                <a:cubicBezTo>
                  <a:pt x="1198658" y="1111546"/>
                  <a:pt x="1058119" y="1083477"/>
                  <a:pt x="842614" y="1097280"/>
                </a:cubicBezTo>
                <a:cubicBezTo>
                  <a:pt x="627109" y="1111083"/>
                  <a:pt x="217353" y="1029277"/>
                  <a:pt x="0" y="1097280"/>
                </a:cubicBezTo>
                <a:cubicBezTo>
                  <a:pt x="-15063" y="875042"/>
                  <a:pt x="13332" y="837588"/>
                  <a:pt x="0" y="581558"/>
                </a:cubicBezTo>
                <a:cubicBezTo>
                  <a:pt x="-13332" y="325528"/>
                  <a:pt x="45201" y="241234"/>
                  <a:pt x="0" y="0"/>
                </a:cubicBezTo>
                <a:close/>
              </a:path>
              <a:path w="10890929" h="1097280" stroke="0" extrusionOk="0">
                <a:moveTo>
                  <a:pt x="0" y="0"/>
                </a:moveTo>
                <a:cubicBezTo>
                  <a:pt x="252231" y="-62778"/>
                  <a:pt x="343871" y="23552"/>
                  <a:pt x="573207" y="0"/>
                </a:cubicBezTo>
                <a:cubicBezTo>
                  <a:pt x="802543" y="-23552"/>
                  <a:pt x="708844" y="23488"/>
                  <a:pt x="819686" y="0"/>
                </a:cubicBezTo>
                <a:cubicBezTo>
                  <a:pt x="930528" y="-23488"/>
                  <a:pt x="967968" y="13990"/>
                  <a:pt x="1066165" y="0"/>
                </a:cubicBezTo>
                <a:cubicBezTo>
                  <a:pt x="1164362" y="-13990"/>
                  <a:pt x="1288259" y="9879"/>
                  <a:pt x="1421553" y="0"/>
                </a:cubicBezTo>
                <a:cubicBezTo>
                  <a:pt x="1554847" y="-9879"/>
                  <a:pt x="1730818" y="2096"/>
                  <a:pt x="1885850" y="0"/>
                </a:cubicBezTo>
                <a:cubicBezTo>
                  <a:pt x="2040882" y="-2096"/>
                  <a:pt x="2070469" y="35958"/>
                  <a:pt x="2241239" y="0"/>
                </a:cubicBezTo>
                <a:cubicBezTo>
                  <a:pt x="2412009" y="-35958"/>
                  <a:pt x="2451071" y="8591"/>
                  <a:pt x="2596627" y="0"/>
                </a:cubicBezTo>
                <a:cubicBezTo>
                  <a:pt x="2742183" y="-8591"/>
                  <a:pt x="2765592" y="17052"/>
                  <a:pt x="2843106" y="0"/>
                </a:cubicBezTo>
                <a:cubicBezTo>
                  <a:pt x="2920620" y="-17052"/>
                  <a:pt x="3087533" y="40362"/>
                  <a:pt x="3198494" y="0"/>
                </a:cubicBezTo>
                <a:cubicBezTo>
                  <a:pt x="3309455" y="-40362"/>
                  <a:pt x="3346593" y="19693"/>
                  <a:pt x="3444973" y="0"/>
                </a:cubicBezTo>
                <a:cubicBezTo>
                  <a:pt x="3543353" y="-19693"/>
                  <a:pt x="3897166" y="63045"/>
                  <a:pt x="4127089" y="0"/>
                </a:cubicBezTo>
                <a:cubicBezTo>
                  <a:pt x="4357012" y="-63045"/>
                  <a:pt x="4485903" y="29459"/>
                  <a:pt x="4700296" y="0"/>
                </a:cubicBezTo>
                <a:cubicBezTo>
                  <a:pt x="4914689" y="-29459"/>
                  <a:pt x="4962204" y="33894"/>
                  <a:pt x="5055684" y="0"/>
                </a:cubicBezTo>
                <a:cubicBezTo>
                  <a:pt x="5149164" y="-33894"/>
                  <a:pt x="5517201" y="67970"/>
                  <a:pt x="5846709" y="0"/>
                </a:cubicBezTo>
                <a:cubicBezTo>
                  <a:pt x="6176217" y="-67970"/>
                  <a:pt x="6285141" y="53132"/>
                  <a:pt x="6419916" y="0"/>
                </a:cubicBezTo>
                <a:cubicBezTo>
                  <a:pt x="6554691" y="-53132"/>
                  <a:pt x="6564710" y="19347"/>
                  <a:pt x="6666395" y="0"/>
                </a:cubicBezTo>
                <a:cubicBezTo>
                  <a:pt x="6768080" y="-19347"/>
                  <a:pt x="7251207" y="46418"/>
                  <a:pt x="7457420" y="0"/>
                </a:cubicBezTo>
                <a:cubicBezTo>
                  <a:pt x="7663634" y="-46418"/>
                  <a:pt x="8064864" y="44283"/>
                  <a:pt x="8248446" y="0"/>
                </a:cubicBezTo>
                <a:cubicBezTo>
                  <a:pt x="8432028" y="-44283"/>
                  <a:pt x="8624003" y="918"/>
                  <a:pt x="8930562" y="0"/>
                </a:cubicBezTo>
                <a:cubicBezTo>
                  <a:pt x="9237121" y="-918"/>
                  <a:pt x="9077446" y="12075"/>
                  <a:pt x="9177041" y="0"/>
                </a:cubicBezTo>
                <a:cubicBezTo>
                  <a:pt x="9276636" y="-12075"/>
                  <a:pt x="9606040" y="18396"/>
                  <a:pt x="9750247" y="0"/>
                </a:cubicBezTo>
                <a:cubicBezTo>
                  <a:pt x="9894454" y="-18396"/>
                  <a:pt x="10120723" y="23724"/>
                  <a:pt x="10323454" y="0"/>
                </a:cubicBezTo>
                <a:cubicBezTo>
                  <a:pt x="10526185" y="-23724"/>
                  <a:pt x="10701962" y="38706"/>
                  <a:pt x="10890929" y="0"/>
                </a:cubicBezTo>
                <a:cubicBezTo>
                  <a:pt x="10892842" y="204426"/>
                  <a:pt x="10888089" y="360453"/>
                  <a:pt x="10890929" y="526694"/>
                </a:cubicBezTo>
                <a:cubicBezTo>
                  <a:pt x="10893769" y="692935"/>
                  <a:pt x="10854889" y="917035"/>
                  <a:pt x="10890929" y="1097280"/>
                </a:cubicBezTo>
                <a:cubicBezTo>
                  <a:pt x="10768261" y="1106120"/>
                  <a:pt x="10554550" y="1093793"/>
                  <a:pt x="10426632" y="1097280"/>
                </a:cubicBezTo>
                <a:cubicBezTo>
                  <a:pt x="10298714" y="1100767"/>
                  <a:pt x="10009150" y="1018150"/>
                  <a:pt x="9744515" y="1097280"/>
                </a:cubicBezTo>
                <a:cubicBezTo>
                  <a:pt x="9479880" y="1176410"/>
                  <a:pt x="9464411" y="1086643"/>
                  <a:pt x="9280218" y="1097280"/>
                </a:cubicBezTo>
                <a:cubicBezTo>
                  <a:pt x="9096025" y="1107917"/>
                  <a:pt x="9036603" y="1056257"/>
                  <a:pt x="8815920" y="1097280"/>
                </a:cubicBezTo>
                <a:cubicBezTo>
                  <a:pt x="8595237" y="1138303"/>
                  <a:pt x="8552790" y="1090714"/>
                  <a:pt x="8460532" y="1097280"/>
                </a:cubicBezTo>
                <a:cubicBezTo>
                  <a:pt x="8368274" y="1103846"/>
                  <a:pt x="8061566" y="1073194"/>
                  <a:pt x="7887325" y="1097280"/>
                </a:cubicBezTo>
                <a:cubicBezTo>
                  <a:pt x="7713084" y="1121366"/>
                  <a:pt x="7535781" y="1071017"/>
                  <a:pt x="7423028" y="1097280"/>
                </a:cubicBezTo>
                <a:cubicBezTo>
                  <a:pt x="7310275" y="1123543"/>
                  <a:pt x="6954392" y="1076156"/>
                  <a:pt x="6740912" y="1097280"/>
                </a:cubicBezTo>
                <a:cubicBezTo>
                  <a:pt x="6527432" y="1118404"/>
                  <a:pt x="6298767" y="1028876"/>
                  <a:pt x="6058796" y="1097280"/>
                </a:cubicBezTo>
                <a:cubicBezTo>
                  <a:pt x="5818825" y="1165684"/>
                  <a:pt x="5870415" y="1083047"/>
                  <a:pt x="5703408" y="1097280"/>
                </a:cubicBezTo>
                <a:cubicBezTo>
                  <a:pt x="5536401" y="1111513"/>
                  <a:pt x="5293609" y="1036408"/>
                  <a:pt x="5130201" y="1097280"/>
                </a:cubicBezTo>
                <a:cubicBezTo>
                  <a:pt x="4966793" y="1158152"/>
                  <a:pt x="4829559" y="1087827"/>
                  <a:pt x="4556994" y="1097280"/>
                </a:cubicBezTo>
                <a:cubicBezTo>
                  <a:pt x="4284429" y="1106733"/>
                  <a:pt x="4306435" y="1070096"/>
                  <a:pt x="4201606" y="1097280"/>
                </a:cubicBezTo>
                <a:cubicBezTo>
                  <a:pt x="4096777" y="1124464"/>
                  <a:pt x="3581187" y="1087930"/>
                  <a:pt x="3410580" y="1097280"/>
                </a:cubicBezTo>
                <a:cubicBezTo>
                  <a:pt x="3239973" y="1106630"/>
                  <a:pt x="2914277" y="1023565"/>
                  <a:pt x="2619555" y="1097280"/>
                </a:cubicBezTo>
                <a:cubicBezTo>
                  <a:pt x="2324834" y="1170995"/>
                  <a:pt x="2460879" y="1096947"/>
                  <a:pt x="2373076" y="1097280"/>
                </a:cubicBezTo>
                <a:cubicBezTo>
                  <a:pt x="2285273" y="1097613"/>
                  <a:pt x="2107635" y="1077188"/>
                  <a:pt x="2017688" y="1097280"/>
                </a:cubicBezTo>
                <a:cubicBezTo>
                  <a:pt x="1927741" y="1117372"/>
                  <a:pt x="1877515" y="1092403"/>
                  <a:pt x="1771209" y="1097280"/>
                </a:cubicBezTo>
                <a:cubicBezTo>
                  <a:pt x="1664903" y="1102157"/>
                  <a:pt x="1578598" y="1089881"/>
                  <a:pt x="1524730" y="1097280"/>
                </a:cubicBezTo>
                <a:cubicBezTo>
                  <a:pt x="1470862" y="1104679"/>
                  <a:pt x="1332574" y="1073801"/>
                  <a:pt x="1169342" y="1097280"/>
                </a:cubicBezTo>
                <a:cubicBezTo>
                  <a:pt x="1006110" y="1120759"/>
                  <a:pt x="839516" y="1066512"/>
                  <a:pt x="705044" y="1097280"/>
                </a:cubicBezTo>
                <a:cubicBezTo>
                  <a:pt x="570572" y="1128048"/>
                  <a:pt x="293231" y="1043346"/>
                  <a:pt x="0" y="1097280"/>
                </a:cubicBezTo>
                <a:cubicBezTo>
                  <a:pt x="-48298" y="885112"/>
                  <a:pt x="31119" y="759933"/>
                  <a:pt x="0" y="537667"/>
                </a:cubicBezTo>
                <a:cubicBezTo>
                  <a:pt x="-31119" y="315401"/>
                  <a:pt x="32661" y="137314"/>
                  <a:pt x="0" y="0"/>
                </a:cubicBezTo>
                <a:close/>
              </a:path>
            </a:pathLst>
          </a:custGeom>
          <a:ln>
            <a:solidFill>
              <a:schemeClr val="tx1"/>
            </a:solidFill>
            <a:extLst>
              <a:ext uri="{C807C97D-BFC1-408E-A445-0C87EB9F89A2}">
                <ask:lineSketchStyleProps xmlns:ask="http://schemas.microsoft.com/office/drawing/2018/sketchyshapes" sd="2920453312">
                  <ask:type>
                    <ask:lineSketchScribble/>
                  </ask:type>
                </ask:lineSketchStyleProps>
              </a:ext>
            </a:extLst>
          </a:ln>
        </p:spPr>
        <p:txBody>
          <a:bodyPr>
            <a:normAutofit fontScale="90000"/>
          </a:bodyPr>
          <a:lstStyle/>
          <a:p>
            <a:r>
              <a:rPr lang="en-GB" dirty="0"/>
              <a:t>How will Rolls-Royce can be impacted by the Chinese culture? </a:t>
            </a:r>
            <a:br>
              <a:rPr lang="en-GB" dirty="0"/>
            </a:br>
            <a:endParaRPr lang="en-GB" dirty="0"/>
          </a:p>
        </p:txBody>
      </p:sp>
      <p:pic>
        <p:nvPicPr>
          <p:cNvPr id="5" name="Content Placeholder 4">
            <a:extLst>
              <a:ext uri="{FF2B5EF4-FFF2-40B4-BE49-F238E27FC236}">
                <a16:creationId xmlns:a16="http://schemas.microsoft.com/office/drawing/2014/main" id="{CBE5BCE3-E229-3B1A-82FF-728D223FE8CE}"/>
              </a:ext>
            </a:extLst>
          </p:cNvPr>
          <p:cNvPicPr>
            <a:picLocks noGrp="1" noChangeAspect="1"/>
          </p:cNvPicPr>
          <p:nvPr>
            <p:ph idx="1"/>
          </p:nvPr>
        </p:nvPicPr>
        <p:blipFill>
          <a:blip r:embed="rId2"/>
          <a:stretch>
            <a:fillRect/>
          </a:stretch>
        </p:blipFill>
        <p:spPr>
          <a:xfrm>
            <a:off x="823106" y="1549546"/>
            <a:ext cx="2102974" cy="4884328"/>
          </a:xfrm>
        </p:spPr>
      </p:pic>
      <p:sp>
        <p:nvSpPr>
          <p:cNvPr id="6" name="TextBox 5">
            <a:extLst>
              <a:ext uri="{FF2B5EF4-FFF2-40B4-BE49-F238E27FC236}">
                <a16:creationId xmlns:a16="http://schemas.microsoft.com/office/drawing/2014/main" id="{9324D5BF-3586-A94F-1661-FCCA286820AB}"/>
              </a:ext>
            </a:extLst>
          </p:cNvPr>
          <p:cNvSpPr txBox="1"/>
          <p:nvPr/>
        </p:nvSpPr>
        <p:spPr>
          <a:xfrm>
            <a:off x="4122126" y="1915595"/>
            <a:ext cx="4726004" cy="2113527"/>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b="1" dirty="0"/>
              <a:t>China (orange) </a:t>
            </a:r>
            <a:r>
              <a:rPr lang="en-GB" dirty="0"/>
              <a:t>accepts inequalities.</a:t>
            </a:r>
          </a:p>
          <a:p>
            <a:pPr marL="285750" indent="-285750">
              <a:lnSpc>
                <a:spcPct val="150000"/>
              </a:lnSpc>
              <a:buFont typeface="Wingdings" panose="05000000000000000000" pitchFamily="2" charset="2"/>
              <a:buChar char="Ø"/>
            </a:pPr>
            <a:r>
              <a:rPr lang="en-GB" dirty="0"/>
              <a:t>Subordinate – superior relationship encouraged.</a:t>
            </a:r>
          </a:p>
          <a:p>
            <a:pPr marL="285750" indent="-285750">
              <a:lnSpc>
                <a:spcPct val="150000"/>
              </a:lnSpc>
              <a:buFont typeface="Wingdings" panose="05000000000000000000" pitchFamily="2" charset="2"/>
              <a:buChar char="Ø"/>
            </a:pPr>
            <a:r>
              <a:rPr lang="en-GB" dirty="0"/>
              <a:t>Aspirations should be directly proportionated with the rank.</a:t>
            </a:r>
          </a:p>
        </p:txBody>
      </p:sp>
      <p:sp>
        <p:nvSpPr>
          <p:cNvPr id="7" name="TextBox 6">
            <a:extLst>
              <a:ext uri="{FF2B5EF4-FFF2-40B4-BE49-F238E27FC236}">
                <a16:creationId xmlns:a16="http://schemas.microsoft.com/office/drawing/2014/main" id="{DB2C6070-7D29-12DA-04E3-82945E0C91DF}"/>
              </a:ext>
            </a:extLst>
          </p:cNvPr>
          <p:cNvSpPr txBox="1"/>
          <p:nvPr/>
        </p:nvSpPr>
        <p:spPr>
          <a:xfrm>
            <a:off x="5956433" y="4320347"/>
            <a:ext cx="6612556" cy="2113527"/>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b="1" dirty="0"/>
              <a:t>United Kingdom </a:t>
            </a:r>
            <a:r>
              <a:rPr lang="en-GB" dirty="0"/>
              <a:t>(grey) does not encourage societal inequalities.</a:t>
            </a:r>
          </a:p>
          <a:p>
            <a:pPr marL="285750" indent="-285750">
              <a:lnSpc>
                <a:spcPct val="150000"/>
              </a:lnSpc>
              <a:buFont typeface="Wingdings" panose="05000000000000000000" pitchFamily="2" charset="2"/>
              <a:buChar char="Ø"/>
            </a:pPr>
            <a:r>
              <a:rPr lang="en-GB" dirty="0"/>
              <a:t>Power distance is lower amongst higher classes than in working classes.</a:t>
            </a:r>
          </a:p>
          <a:p>
            <a:pPr marL="285750" indent="-285750">
              <a:lnSpc>
                <a:spcPct val="150000"/>
              </a:lnSpc>
              <a:buFont typeface="Wingdings" panose="05000000000000000000" pitchFamily="2" charset="2"/>
              <a:buChar char="Ø"/>
            </a:pPr>
            <a:r>
              <a:rPr lang="en-GB" dirty="0"/>
              <a:t>Fair-play is encouraged. </a:t>
            </a:r>
            <a:r>
              <a:rPr lang="en-GB" sz="1600" dirty="0"/>
              <a:t>(</a:t>
            </a:r>
            <a:r>
              <a:rPr lang="en-GB" sz="1600" dirty="0" err="1"/>
              <a:t>TheCultureFactor</a:t>
            </a:r>
            <a:r>
              <a:rPr lang="en-GB" sz="1600" dirty="0"/>
              <a:t>, 2025).</a:t>
            </a:r>
            <a:endParaRPr lang="en-GB" dirty="0"/>
          </a:p>
        </p:txBody>
      </p:sp>
      <p:sp>
        <p:nvSpPr>
          <p:cNvPr id="14" name="TextBox 13">
            <a:extLst>
              <a:ext uri="{FF2B5EF4-FFF2-40B4-BE49-F238E27FC236}">
                <a16:creationId xmlns:a16="http://schemas.microsoft.com/office/drawing/2014/main" id="{EC1F94D0-7E75-9955-3EB2-799D8166E774}"/>
              </a:ext>
            </a:extLst>
          </p:cNvPr>
          <p:cNvSpPr txBox="1"/>
          <p:nvPr/>
        </p:nvSpPr>
        <p:spPr>
          <a:xfrm>
            <a:off x="539014" y="6264259"/>
            <a:ext cx="3715352" cy="369332"/>
          </a:xfrm>
          <a:prstGeom prst="rect">
            <a:avLst/>
          </a:prstGeom>
          <a:noFill/>
        </p:spPr>
        <p:txBody>
          <a:bodyPr wrap="square" rtlCol="0">
            <a:spAutoFit/>
          </a:bodyPr>
          <a:lstStyle/>
          <a:p>
            <a:r>
              <a:rPr lang="en-GB" b="1" dirty="0"/>
              <a:t>Hofstede’s 6 cultural dimensions </a:t>
            </a:r>
          </a:p>
        </p:txBody>
      </p:sp>
      <p:pic>
        <p:nvPicPr>
          <p:cNvPr id="16" name="Picture 15" descr="A red flag with yellow stars on it&#10;&#10;AI-generated content may be incorrect.">
            <a:extLst>
              <a:ext uri="{FF2B5EF4-FFF2-40B4-BE49-F238E27FC236}">
                <a16:creationId xmlns:a16="http://schemas.microsoft.com/office/drawing/2014/main" id="{50483524-75D3-6B3D-8979-C646571A8196}"/>
              </a:ext>
            </a:extLst>
          </p:cNvPr>
          <p:cNvPicPr>
            <a:picLocks noChangeAspect="1"/>
          </p:cNvPicPr>
          <p:nvPr/>
        </p:nvPicPr>
        <p:blipFill>
          <a:blip r:embed="rId3"/>
          <a:stretch>
            <a:fillRect/>
          </a:stretch>
        </p:blipFill>
        <p:spPr>
          <a:xfrm>
            <a:off x="7344878" y="702050"/>
            <a:ext cx="3618297" cy="3618297"/>
          </a:xfrm>
          <a:prstGeom prst="rect">
            <a:avLst/>
          </a:prstGeom>
        </p:spPr>
      </p:pic>
      <p:pic>
        <p:nvPicPr>
          <p:cNvPr id="20" name="Picture 19" descr="A flag on a black background&#10;&#10;AI-generated content may be incorrect.">
            <a:extLst>
              <a:ext uri="{FF2B5EF4-FFF2-40B4-BE49-F238E27FC236}">
                <a16:creationId xmlns:a16="http://schemas.microsoft.com/office/drawing/2014/main" id="{3744458A-CCEB-A229-C1A0-4E739592047A}"/>
              </a:ext>
            </a:extLst>
          </p:cNvPr>
          <p:cNvPicPr>
            <a:picLocks noChangeAspect="1"/>
          </p:cNvPicPr>
          <p:nvPr/>
        </p:nvPicPr>
        <p:blipFill>
          <a:blip r:embed="rId4"/>
          <a:stretch>
            <a:fillRect/>
          </a:stretch>
        </p:blipFill>
        <p:spPr>
          <a:xfrm>
            <a:off x="3406503" y="3752702"/>
            <a:ext cx="2696223" cy="2696223"/>
          </a:xfrm>
          <a:prstGeom prst="rect">
            <a:avLst/>
          </a:prstGeom>
        </p:spPr>
      </p:pic>
    </p:spTree>
    <p:extLst>
      <p:ext uri="{BB962C8B-B14F-4D97-AF65-F5344CB8AC3E}">
        <p14:creationId xmlns:p14="http://schemas.microsoft.com/office/powerpoint/2010/main" val="2491668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05B65E-78D3-82CD-E124-283F479015D8}"/>
              </a:ext>
            </a:extLst>
          </p:cNvPr>
          <p:cNvSpPr>
            <a:spLocks noGrp="1"/>
          </p:cNvSpPr>
          <p:nvPr>
            <p:ph type="title"/>
          </p:nvPr>
        </p:nvSpPr>
        <p:spPr>
          <a:xfrm>
            <a:off x="501923" y="175160"/>
            <a:ext cx="11521438" cy="760658"/>
          </a:xfrm>
          <a:custGeom>
            <a:avLst/>
            <a:gdLst>
              <a:gd name="connsiteX0" fmla="*/ 0 w 11521438"/>
              <a:gd name="connsiteY0" fmla="*/ 0 h 760658"/>
              <a:gd name="connsiteX1" fmla="*/ 345643 w 11521438"/>
              <a:gd name="connsiteY1" fmla="*/ 0 h 760658"/>
              <a:gd name="connsiteX2" fmla="*/ 806501 w 11521438"/>
              <a:gd name="connsiteY2" fmla="*/ 0 h 760658"/>
              <a:gd name="connsiteX3" fmla="*/ 1382573 w 11521438"/>
              <a:gd name="connsiteY3" fmla="*/ 0 h 760658"/>
              <a:gd name="connsiteX4" fmla="*/ 1843430 w 11521438"/>
              <a:gd name="connsiteY4" fmla="*/ 0 h 760658"/>
              <a:gd name="connsiteX5" fmla="*/ 2534716 w 11521438"/>
              <a:gd name="connsiteY5" fmla="*/ 0 h 760658"/>
              <a:gd name="connsiteX6" fmla="*/ 2995574 w 11521438"/>
              <a:gd name="connsiteY6" fmla="*/ 0 h 760658"/>
              <a:gd name="connsiteX7" fmla="*/ 3571646 w 11521438"/>
              <a:gd name="connsiteY7" fmla="*/ 0 h 760658"/>
              <a:gd name="connsiteX8" fmla="*/ 3917289 w 11521438"/>
              <a:gd name="connsiteY8" fmla="*/ 0 h 760658"/>
              <a:gd name="connsiteX9" fmla="*/ 4723790 w 11521438"/>
              <a:gd name="connsiteY9" fmla="*/ 0 h 760658"/>
              <a:gd name="connsiteX10" fmla="*/ 4954218 w 11521438"/>
              <a:gd name="connsiteY10" fmla="*/ 0 h 760658"/>
              <a:gd name="connsiteX11" fmla="*/ 5530290 w 11521438"/>
              <a:gd name="connsiteY11" fmla="*/ 0 h 760658"/>
              <a:gd name="connsiteX12" fmla="*/ 6221577 w 11521438"/>
              <a:gd name="connsiteY12" fmla="*/ 0 h 760658"/>
              <a:gd name="connsiteX13" fmla="*/ 6567220 w 11521438"/>
              <a:gd name="connsiteY13" fmla="*/ 0 h 760658"/>
              <a:gd name="connsiteX14" fmla="*/ 7258506 w 11521438"/>
              <a:gd name="connsiteY14" fmla="*/ 0 h 760658"/>
              <a:gd name="connsiteX15" fmla="*/ 7719363 w 11521438"/>
              <a:gd name="connsiteY15" fmla="*/ 0 h 760658"/>
              <a:gd name="connsiteX16" fmla="*/ 8065007 w 11521438"/>
              <a:gd name="connsiteY16" fmla="*/ 0 h 760658"/>
              <a:gd name="connsiteX17" fmla="*/ 8756293 w 11521438"/>
              <a:gd name="connsiteY17" fmla="*/ 0 h 760658"/>
              <a:gd name="connsiteX18" fmla="*/ 9332365 w 11521438"/>
              <a:gd name="connsiteY18" fmla="*/ 0 h 760658"/>
              <a:gd name="connsiteX19" fmla="*/ 10138865 w 11521438"/>
              <a:gd name="connsiteY19" fmla="*/ 0 h 760658"/>
              <a:gd name="connsiteX20" fmla="*/ 10714937 w 11521438"/>
              <a:gd name="connsiteY20" fmla="*/ 0 h 760658"/>
              <a:gd name="connsiteX21" fmla="*/ 11521438 w 11521438"/>
              <a:gd name="connsiteY21" fmla="*/ 0 h 760658"/>
              <a:gd name="connsiteX22" fmla="*/ 11521438 w 11521438"/>
              <a:gd name="connsiteY22" fmla="*/ 357509 h 760658"/>
              <a:gd name="connsiteX23" fmla="*/ 11521438 w 11521438"/>
              <a:gd name="connsiteY23" fmla="*/ 760658 h 760658"/>
              <a:gd name="connsiteX24" fmla="*/ 11291009 w 11521438"/>
              <a:gd name="connsiteY24" fmla="*/ 760658 h 760658"/>
              <a:gd name="connsiteX25" fmla="*/ 11060580 w 11521438"/>
              <a:gd name="connsiteY25" fmla="*/ 760658 h 760658"/>
              <a:gd name="connsiteX26" fmla="*/ 10369294 w 11521438"/>
              <a:gd name="connsiteY26" fmla="*/ 760658 h 760658"/>
              <a:gd name="connsiteX27" fmla="*/ 9678008 w 11521438"/>
              <a:gd name="connsiteY27" fmla="*/ 760658 h 760658"/>
              <a:gd name="connsiteX28" fmla="*/ 9447579 w 11521438"/>
              <a:gd name="connsiteY28" fmla="*/ 760658 h 760658"/>
              <a:gd name="connsiteX29" fmla="*/ 8986722 w 11521438"/>
              <a:gd name="connsiteY29" fmla="*/ 760658 h 760658"/>
              <a:gd name="connsiteX30" fmla="*/ 8410650 w 11521438"/>
              <a:gd name="connsiteY30" fmla="*/ 760658 h 760658"/>
              <a:gd name="connsiteX31" fmla="*/ 8180221 w 11521438"/>
              <a:gd name="connsiteY31" fmla="*/ 760658 h 760658"/>
              <a:gd name="connsiteX32" fmla="*/ 7604149 w 11521438"/>
              <a:gd name="connsiteY32" fmla="*/ 760658 h 760658"/>
              <a:gd name="connsiteX33" fmla="*/ 7143292 w 11521438"/>
              <a:gd name="connsiteY33" fmla="*/ 760658 h 760658"/>
              <a:gd name="connsiteX34" fmla="*/ 6797648 w 11521438"/>
              <a:gd name="connsiteY34" fmla="*/ 760658 h 760658"/>
              <a:gd name="connsiteX35" fmla="*/ 5991148 w 11521438"/>
              <a:gd name="connsiteY35" fmla="*/ 760658 h 760658"/>
              <a:gd name="connsiteX36" fmla="*/ 5184647 w 11521438"/>
              <a:gd name="connsiteY36" fmla="*/ 760658 h 760658"/>
              <a:gd name="connsiteX37" fmla="*/ 4839004 w 11521438"/>
              <a:gd name="connsiteY37" fmla="*/ 760658 h 760658"/>
              <a:gd name="connsiteX38" fmla="*/ 4493361 w 11521438"/>
              <a:gd name="connsiteY38" fmla="*/ 760658 h 760658"/>
              <a:gd name="connsiteX39" fmla="*/ 4032503 w 11521438"/>
              <a:gd name="connsiteY39" fmla="*/ 760658 h 760658"/>
              <a:gd name="connsiteX40" fmla="*/ 3341217 w 11521438"/>
              <a:gd name="connsiteY40" fmla="*/ 760658 h 760658"/>
              <a:gd name="connsiteX41" fmla="*/ 2534716 w 11521438"/>
              <a:gd name="connsiteY41" fmla="*/ 760658 h 760658"/>
              <a:gd name="connsiteX42" fmla="*/ 1843430 w 11521438"/>
              <a:gd name="connsiteY42" fmla="*/ 760658 h 760658"/>
              <a:gd name="connsiteX43" fmla="*/ 1497787 w 11521438"/>
              <a:gd name="connsiteY43" fmla="*/ 760658 h 760658"/>
              <a:gd name="connsiteX44" fmla="*/ 1152144 w 11521438"/>
              <a:gd name="connsiteY44" fmla="*/ 760658 h 760658"/>
              <a:gd name="connsiteX45" fmla="*/ 806501 w 11521438"/>
              <a:gd name="connsiteY45" fmla="*/ 760658 h 760658"/>
              <a:gd name="connsiteX46" fmla="*/ 0 w 11521438"/>
              <a:gd name="connsiteY46" fmla="*/ 760658 h 760658"/>
              <a:gd name="connsiteX47" fmla="*/ 0 w 11521438"/>
              <a:gd name="connsiteY47" fmla="*/ 365116 h 760658"/>
              <a:gd name="connsiteX48" fmla="*/ 0 w 11521438"/>
              <a:gd name="connsiteY48" fmla="*/ 0 h 760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1521438" h="760658" fill="none" extrusionOk="0">
                <a:moveTo>
                  <a:pt x="0" y="0"/>
                </a:moveTo>
                <a:cubicBezTo>
                  <a:pt x="131307" y="-40202"/>
                  <a:pt x="244052" y="35221"/>
                  <a:pt x="345643" y="0"/>
                </a:cubicBezTo>
                <a:cubicBezTo>
                  <a:pt x="447234" y="-35221"/>
                  <a:pt x="580373" y="11641"/>
                  <a:pt x="806501" y="0"/>
                </a:cubicBezTo>
                <a:cubicBezTo>
                  <a:pt x="1032629" y="-11641"/>
                  <a:pt x="1097973" y="34059"/>
                  <a:pt x="1382573" y="0"/>
                </a:cubicBezTo>
                <a:cubicBezTo>
                  <a:pt x="1667173" y="-34059"/>
                  <a:pt x="1671429" y="1554"/>
                  <a:pt x="1843430" y="0"/>
                </a:cubicBezTo>
                <a:cubicBezTo>
                  <a:pt x="2015431" y="-1554"/>
                  <a:pt x="2229922" y="78380"/>
                  <a:pt x="2534716" y="0"/>
                </a:cubicBezTo>
                <a:cubicBezTo>
                  <a:pt x="2839510" y="-78380"/>
                  <a:pt x="2799018" y="28201"/>
                  <a:pt x="2995574" y="0"/>
                </a:cubicBezTo>
                <a:cubicBezTo>
                  <a:pt x="3192130" y="-28201"/>
                  <a:pt x="3447073" y="66169"/>
                  <a:pt x="3571646" y="0"/>
                </a:cubicBezTo>
                <a:cubicBezTo>
                  <a:pt x="3696219" y="-66169"/>
                  <a:pt x="3747775" y="24653"/>
                  <a:pt x="3917289" y="0"/>
                </a:cubicBezTo>
                <a:cubicBezTo>
                  <a:pt x="4086803" y="-24653"/>
                  <a:pt x="4518740" y="62714"/>
                  <a:pt x="4723790" y="0"/>
                </a:cubicBezTo>
                <a:cubicBezTo>
                  <a:pt x="4928840" y="-62714"/>
                  <a:pt x="4900795" y="18771"/>
                  <a:pt x="4954218" y="0"/>
                </a:cubicBezTo>
                <a:cubicBezTo>
                  <a:pt x="5007641" y="-18771"/>
                  <a:pt x="5368193" y="60933"/>
                  <a:pt x="5530290" y="0"/>
                </a:cubicBezTo>
                <a:cubicBezTo>
                  <a:pt x="5692387" y="-60933"/>
                  <a:pt x="5988113" y="62229"/>
                  <a:pt x="6221577" y="0"/>
                </a:cubicBezTo>
                <a:cubicBezTo>
                  <a:pt x="6455041" y="-62229"/>
                  <a:pt x="6411960" y="11431"/>
                  <a:pt x="6567220" y="0"/>
                </a:cubicBezTo>
                <a:cubicBezTo>
                  <a:pt x="6722480" y="-11431"/>
                  <a:pt x="6961986" y="47196"/>
                  <a:pt x="7258506" y="0"/>
                </a:cubicBezTo>
                <a:cubicBezTo>
                  <a:pt x="7555026" y="-47196"/>
                  <a:pt x="7549313" y="13121"/>
                  <a:pt x="7719363" y="0"/>
                </a:cubicBezTo>
                <a:cubicBezTo>
                  <a:pt x="7889413" y="-13121"/>
                  <a:pt x="7978216" y="16983"/>
                  <a:pt x="8065007" y="0"/>
                </a:cubicBezTo>
                <a:cubicBezTo>
                  <a:pt x="8151798" y="-16983"/>
                  <a:pt x="8471028" y="74941"/>
                  <a:pt x="8756293" y="0"/>
                </a:cubicBezTo>
                <a:cubicBezTo>
                  <a:pt x="9041558" y="-74941"/>
                  <a:pt x="9097714" y="11123"/>
                  <a:pt x="9332365" y="0"/>
                </a:cubicBezTo>
                <a:cubicBezTo>
                  <a:pt x="9567016" y="-11123"/>
                  <a:pt x="9869706" y="30074"/>
                  <a:pt x="10138865" y="0"/>
                </a:cubicBezTo>
                <a:cubicBezTo>
                  <a:pt x="10408024" y="-30074"/>
                  <a:pt x="10440985" y="18267"/>
                  <a:pt x="10714937" y="0"/>
                </a:cubicBezTo>
                <a:cubicBezTo>
                  <a:pt x="10988889" y="-18267"/>
                  <a:pt x="11173408" y="14648"/>
                  <a:pt x="11521438" y="0"/>
                </a:cubicBezTo>
                <a:cubicBezTo>
                  <a:pt x="11560549" y="71531"/>
                  <a:pt x="11480207" y="207221"/>
                  <a:pt x="11521438" y="357509"/>
                </a:cubicBezTo>
                <a:cubicBezTo>
                  <a:pt x="11562669" y="507797"/>
                  <a:pt x="11513349" y="608178"/>
                  <a:pt x="11521438" y="760658"/>
                </a:cubicBezTo>
                <a:cubicBezTo>
                  <a:pt x="11447163" y="784768"/>
                  <a:pt x="11360876" y="756015"/>
                  <a:pt x="11291009" y="760658"/>
                </a:cubicBezTo>
                <a:cubicBezTo>
                  <a:pt x="11221142" y="765301"/>
                  <a:pt x="11150236" y="753395"/>
                  <a:pt x="11060580" y="760658"/>
                </a:cubicBezTo>
                <a:cubicBezTo>
                  <a:pt x="10970924" y="767921"/>
                  <a:pt x="10568897" y="684161"/>
                  <a:pt x="10369294" y="760658"/>
                </a:cubicBezTo>
                <a:cubicBezTo>
                  <a:pt x="10169691" y="837155"/>
                  <a:pt x="9977724" y="701756"/>
                  <a:pt x="9678008" y="760658"/>
                </a:cubicBezTo>
                <a:cubicBezTo>
                  <a:pt x="9378292" y="819560"/>
                  <a:pt x="9536739" y="735025"/>
                  <a:pt x="9447579" y="760658"/>
                </a:cubicBezTo>
                <a:cubicBezTo>
                  <a:pt x="9358419" y="786291"/>
                  <a:pt x="9143001" y="742643"/>
                  <a:pt x="8986722" y="760658"/>
                </a:cubicBezTo>
                <a:cubicBezTo>
                  <a:pt x="8830443" y="778673"/>
                  <a:pt x="8568259" y="702213"/>
                  <a:pt x="8410650" y="760658"/>
                </a:cubicBezTo>
                <a:cubicBezTo>
                  <a:pt x="8253041" y="819103"/>
                  <a:pt x="8249958" y="745043"/>
                  <a:pt x="8180221" y="760658"/>
                </a:cubicBezTo>
                <a:cubicBezTo>
                  <a:pt x="8110484" y="776273"/>
                  <a:pt x="7752220" y="741187"/>
                  <a:pt x="7604149" y="760658"/>
                </a:cubicBezTo>
                <a:cubicBezTo>
                  <a:pt x="7456078" y="780129"/>
                  <a:pt x="7251303" y="714931"/>
                  <a:pt x="7143292" y="760658"/>
                </a:cubicBezTo>
                <a:cubicBezTo>
                  <a:pt x="7035281" y="806385"/>
                  <a:pt x="6921495" y="736259"/>
                  <a:pt x="6797648" y="760658"/>
                </a:cubicBezTo>
                <a:cubicBezTo>
                  <a:pt x="6673801" y="785057"/>
                  <a:pt x="6317879" y="691209"/>
                  <a:pt x="5991148" y="760658"/>
                </a:cubicBezTo>
                <a:cubicBezTo>
                  <a:pt x="5664417" y="830107"/>
                  <a:pt x="5445710" y="678406"/>
                  <a:pt x="5184647" y="760658"/>
                </a:cubicBezTo>
                <a:cubicBezTo>
                  <a:pt x="4923584" y="842910"/>
                  <a:pt x="4910534" y="741678"/>
                  <a:pt x="4839004" y="760658"/>
                </a:cubicBezTo>
                <a:cubicBezTo>
                  <a:pt x="4767474" y="779638"/>
                  <a:pt x="4622148" y="754184"/>
                  <a:pt x="4493361" y="760658"/>
                </a:cubicBezTo>
                <a:cubicBezTo>
                  <a:pt x="4364574" y="767132"/>
                  <a:pt x="4129519" y="752530"/>
                  <a:pt x="4032503" y="760658"/>
                </a:cubicBezTo>
                <a:cubicBezTo>
                  <a:pt x="3935487" y="768786"/>
                  <a:pt x="3682383" y="681265"/>
                  <a:pt x="3341217" y="760658"/>
                </a:cubicBezTo>
                <a:cubicBezTo>
                  <a:pt x="3000051" y="840051"/>
                  <a:pt x="2723900" y="698190"/>
                  <a:pt x="2534716" y="760658"/>
                </a:cubicBezTo>
                <a:cubicBezTo>
                  <a:pt x="2345532" y="823126"/>
                  <a:pt x="2067277" y="758007"/>
                  <a:pt x="1843430" y="760658"/>
                </a:cubicBezTo>
                <a:cubicBezTo>
                  <a:pt x="1619583" y="763309"/>
                  <a:pt x="1574984" y="731158"/>
                  <a:pt x="1497787" y="760658"/>
                </a:cubicBezTo>
                <a:cubicBezTo>
                  <a:pt x="1420590" y="790158"/>
                  <a:pt x="1317122" y="726541"/>
                  <a:pt x="1152144" y="760658"/>
                </a:cubicBezTo>
                <a:cubicBezTo>
                  <a:pt x="987166" y="794775"/>
                  <a:pt x="975347" y="749880"/>
                  <a:pt x="806501" y="760658"/>
                </a:cubicBezTo>
                <a:cubicBezTo>
                  <a:pt x="637655" y="771436"/>
                  <a:pt x="313062" y="747093"/>
                  <a:pt x="0" y="760658"/>
                </a:cubicBezTo>
                <a:cubicBezTo>
                  <a:pt x="-26823" y="563844"/>
                  <a:pt x="28915" y="517424"/>
                  <a:pt x="0" y="365116"/>
                </a:cubicBezTo>
                <a:cubicBezTo>
                  <a:pt x="-28915" y="212808"/>
                  <a:pt x="30088" y="158266"/>
                  <a:pt x="0" y="0"/>
                </a:cubicBezTo>
                <a:close/>
              </a:path>
              <a:path w="11521438" h="760658" stroke="0" extrusionOk="0">
                <a:moveTo>
                  <a:pt x="0" y="0"/>
                </a:moveTo>
                <a:cubicBezTo>
                  <a:pt x="161947" y="-19592"/>
                  <a:pt x="218533" y="40589"/>
                  <a:pt x="345643" y="0"/>
                </a:cubicBezTo>
                <a:cubicBezTo>
                  <a:pt x="472753" y="-40589"/>
                  <a:pt x="483315" y="20273"/>
                  <a:pt x="576072" y="0"/>
                </a:cubicBezTo>
                <a:cubicBezTo>
                  <a:pt x="668829" y="-20273"/>
                  <a:pt x="739642" y="25598"/>
                  <a:pt x="806501" y="0"/>
                </a:cubicBezTo>
                <a:cubicBezTo>
                  <a:pt x="873360" y="-25598"/>
                  <a:pt x="1169114" y="35790"/>
                  <a:pt x="1267358" y="0"/>
                </a:cubicBezTo>
                <a:cubicBezTo>
                  <a:pt x="1365602" y="-35790"/>
                  <a:pt x="1571206" y="65049"/>
                  <a:pt x="1843430" y="0"/>
                </a:cubicBezTo>
                <a:cubicBezTo>
                  <a:pt x="2115654" y="-65049"/>
                  <a:pt x="2241799" y="31345"/>
                  <a:pt x="2419502" y="0"/>
                </a:cubicBezTo>
                <a:cubicBezTo>
                  <a:pt x="2597205" y="-31345"/>
                  <a:pt x="2670676" y="32277"/>
                  <a:pt x="2765145" y="0"/>
                </a:cubicBezTo>
                <a:cubicBezTo>
                  <a:pt x="2859614" y="-32277"/>
                  <a:pt x="2940176" y="3211"/>
                  <a:pt x="2995574" y="0"/>
                </a:cubicBezTo>
                <a:cubicBezTo>
                  <a:pt x="3050972" y="-3211"/>
                  <a:pt x="3383881" y="12095"/>
                  <a:pt x="3571646" y="0"/>
                </a:cubicBezTo>
                <a:cubicBezTo>
                  <a:pt x="3759411" y="-12095"/>
                  <a:pt x="3953082" y="74295"/>
                  <a:pt x="4262932" y="0"/>
                </a:cubicBezTo>
                <a:cubicBezTo>
                  <a:pt x="4572782" y="-74295"/>
                  <a:pt x="4588298" y="25717"/>
                  <a:pt x="4723790" y="0"/>
                </a:cubicBezTo>
                <a:cubicBezTo>
                  <a:pt x="4859282" y="-25717"/>
                  <a:pt x="5240801" y="18920"/>
                  <a:pt x="5415076" y="0"/>
                </a:cubicBezTo>
                <a:cubicBezTo>
                  <a:pt x="5589351" y="-18920"/>
                  <a:pt x="5811654" y="36523"/>
                  <a:pt x="5991148" y="0"/>
                </a:cubicBezTo>
                <a:cubicBezTo>
                  <a:pt x="6170642" y="-36523"/>
                  <a:pt x="6342955" y="25698"/>
                  <a:pt x="6452005" y="0"/>
                </a:cubicBezTo>
                <a:cubicBezTo>
                  <a:pt x="6561055" y="-25698"/>
                  <a:pt x="6793808" y="27458"/>
                  <a:pt x="7028077" y="0"/>
                </a:cubicBezTo>
                <a:cubicBezTo>
                  <a:pt x="7262346" y="-27458"/>
                  <a:pt x="7399685" y="35094"/>
                  <a:pt x="7719363" y="0"/>
                </a:cubicBezTo>
                <a:cubicBezTo>
                  <a:pt x="8039041" y="-35094"/>
                  <a:pt x="8084568" y="5896"/>
                  <a:pt x="8180221" y="0"/>
                </a:cubicBezTo>
                <a:cubicBezTo>
                  <a:pt x="8275874" y="-5896"/>
                  <a:pt x="8512099" y="34680"/>
                  <a:pt x="8756293" y="0"/>
                </a:cubicBezTo>
                <a:cubicBezTo>
                  <a:pt x="9000487" y="-34680"/>
                  <a:pt x="9046885" y="29809"/>
                  <a:pt x="9217150" y="0"/>
                </a:cubicBezTo>
                <a:cubicBezTo>
                  <a:pt x="9387415" y="-29809"/>
                  <a:pt x="9382604" y="1767"/>
                  <a:pt x="9447579" y="0"/>
                </a:cubicBezTo>
                <a:cubicBezTo>
                  <a:pt x="9512554" y="-1767"/>
                  <a:pt x="9700539" y="15725"/>
                  <a:pt x="9908437" y="0"/>
                </a:cubicBezTo>
                <a:cubicBezTo>
                  <a:pt x="10116335" y="-15725"/>
                  <a:pt x="10146412" y="13890"/>
                  <a:pt x="10369294" y="0"/>
                </a:cubicBezTo>
                <a:cubicBezTo>
                  <a:pt x="10592176" y="-13890"/>
                  <a:pt x="10736326" y="26745"/>
                  <a:pt x="10830152" y="0"/>
                </a:cubicBezTo>
                <a:cubicBezTo>
                  <a:pt x="10923978" y="-26745"/>
                  <a:pt x="11269471" y="7134"/>
                  <a:pt x="11521438" y="0"/>
                </a:cubicBezTo>
                <a:cubicBezTo>
                  <a:pt x="11533741" y="94410"/>
                  <a:pt x="11492544" y="300820"/>
                  <a:pt x="11521438" y="380329"/>
                </a:cubicBezTo>
                <a:cubicBezTo>
                  <a:pt x="11550332" y="459838"/>
                  <a:pt x="11513421" y="667434"/>
                  <a:pt x="11521438" y="760658"/>
                </a:cubicBezTo>
                <a:cubicBezTo>
                  <a:pt x="11179950" y="790682"/>
                  <a:pt x="11097394" y="732915"/>
                  <a:pt x="10830152" y="760658"/>
                </a:cubicBezTo>
                <a:cubicBezTo>
                  <a:pt x="10562910" y="788401"/>
                  <a:pt x="10588912" y="707702"/>
                  <a:pt x="10369294" y="760658"/>
                </a:cubicBezTo>
                <a:cubicBezTo>
                  <a:pt x="10149676" y="813614"/>
                  <a:pt x="10140237" y="727325"/>
                  <a:pt x="10023651" y="760658"/>
                </a:cubicBezTo>
                <a:cubicBezTo>
                  <a:pt x="9907065" y="793991"/>
                  <a:pt x="9570799" y="700375"/>
                  <a:pt x="9332365" y="760658"/>
                </a:cubicBezTo>
                <a:cubicBezTo>
                  <a:pt x="9093931" y="820941"/>
                  <a:pt x="8916829" y="735203"/>
                  <a:pt x="8641079" y="760658"/>
                </a:cubicBezTo>
                <a:cubicBezTo>
                  <a:pt x="8365329" y="786113"/>
                  <a:pt x="8413143" y="732490"/>
                  <a:pt x="8295435" y="760658"/>
                </a:cubicBezTo>
                <a:cubicBezTo>
                  <a:pt x="8177727" y="788826"/>
                  <a:pt x="7775815" y="750779"/>
                  <a:pt x="7488935" y="760658"/>
                </a:cubicBezTo>
                <a:cubicBezTo>
                  <a:pt x="7202055" y="770537"/>
                  <a:pt x="6905811" y="711908"/>
                  <a:pt x="6682434" y="760658"/>
                </a:cubicBezTo>
                <a:cubicBezTo>
                  <a:pt x="6459057" y="809408"/>
                  <a:pt x="6414064" y="726940"/>
                  <a:pt x="6336791" y="760658"/>
                </a:cubicBezTo>
                <a:cubicBezTo>
                  <a:pt x="6259518" y="794376"/>
                  <a:pt x="5870684" y="713101"/>
                  <a:pt x="5645505" y="760658"/>
                </a:cubicBezTo>
                <a:cubicBezTo>
                  <a:pt x="5420326" y="808215"/>
                  <a:pt x="5489552" y="753641"/>
                  <a:pt x="5415076" y="760658"/>
                </a:cubicBezTo>
                <a:cubicBezTo>
                  <a:pt x="5340600" y="767675"/>
                  <a:pt x="5267452" y="737788"/>
                  <a:pt x="5184647" y="760658"/>
                </a:cubicBezTo>
                <a:cubicBezTo>
                  <a:pt x="5101842" y="783528"/>
                  <a:pt x="5002072" y="719834"/>
                  <a:pt x="4839004" y="760658"/>
                </a:cubicBezTo>
                <a:cubicBezTo>
                  <a:pt x="4675936" y="801482"/>
                  <a:pt x="4488784" y="740589"/>
                  <a:pt x="4262932" y="760658"/>
                </a:cubicBezTo>
                <a:cubicBezTo>
                  <a:pt x="4037080" y="780727"/>
                  <a:pt x="3712966" y="705131"/>
                  <a:pt x="3571646" y="760658"/>
                </a:cubicBezTo>
                <a:cubicBezTo>
                  <a:pt x="3430326" y="816185"/>
                  <a:pt x="3225089" y="713942"/>
                  <a:pt x="2880359" y="760658"/>
                </a:cubicBezTo>
                <a:cubicBezTo>
                  <a:pt x="2535629" y="807374"/>
                  <a:pt x="2531138" y="723752"/>
                  <a:pt x="2419502" y="760658"/>
                </a:cubicBezTo>
                <a:cubicBezTo>
                  <a:pt x="2307866" y="797564"/>
                  <a:pt x="2090681" y="716814"/>
                  <a:pt x="1958644" y="760658"/>
                </a:cubicBezTo>
                <a:cubicBezTo>
                  <a:pt x="1826607" y="804502"/>
                  <a:pt x="1422390" y="758084"/>
                  <a:pt x="1267358" y="760658"/>
                </a:cubicBezTo>
                <a:cubicBezTo>
                  <a:pt x="1112326" y="763232"/>
                  <a:pt x="1131193" y="741327"/>
                  <a:pt x="1036929" y="760658"/>
                </a:cubicBezTo>
                <a:cubicBezTo>
                  <a:pt x="942665" y="779989"/>
                  <a:pt x="782986" y="716358"/>
                  <a:pt x="576072" y="760658"/>
                </a:cubicBezTo>
                <a:cubicBezTo>
                  <a:pt x="369158" y="804958"/>
                  <a:pt x="172530" y="740713"/>
                  <a:pt x="0" y="760658"/>
                </a:cubicBezTo>
                <a:cubicBezTo>
                  <a:pt x="-6512" y="654205"/>
                  <a:pt x="24878" y="523114"/>
                  <a:pt x="0" y="387936"/>
                </a:cubicBezTo>
                <a:cubicBezTo>
                  <a:pt x="-24878" y="252758"/>
                  <a:pt x="43227" y="92638"/>
                  <a:pt x="0" y="0"/>
                </a:cubicBezTo>
                <a:close/>
              </a:path>
            </a:pathLst>
          </a:custGeom>
          <a:ln>
            <a:solidFill>
              <a:schemeClr val="tx1"/>
            </a:solidFill>
            <a:extLst>
              <a:ext uri="{C807C97D-BFC1-408E-A445-0C87EB9F89A2}">
                <ask:lineSketchStyleProps xmlns:ask="http://schemas.microsoft.com/office/drawing/2018/sketchyshapes" sd="658193621">
                  <ask:type>
                    <ask:lineSketchScribble/>
                  </ask:type>
                </ask:lineSketchStyleProps>
              </a:ext>
            </a:extLst>
          </a:ln>
        </p:spPr>
        <p:txBody>
          <a:bodyPr>
            <a:normAutofit/>
          </a:bodyPr>
          <a:lstStyle/>
          <a:p>
            <a:r>
              <a:rPr lang="en-GB" sz="3600" dirty="0"/>
              <a:t>INDIVIDUALISM dimension - United Kingdom vs. China</a:t>
            </a:r>
          </a:p>
        </p:txBody>
      </p:sp>
      <p:cxnSp>
        <p:nvCxnSpPr>
          <p:cNvPr id="35" name="Straight Connector 34">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7" name="Content Placeholder 6" descr="A graph showing the number of a number&#10;&#10;AI-generated content may be incorrect.">
            <a:extLst>
              <a:ext uri="{FF2B5EF4-FFF2-40B4-BE49-F238E27FC236}">
                <a16:creationId xmlns:a16="http://schemas.microsoft.com/office/drawing/2014/main" id="{259912FF-0E70-BF90-3DC7-259F3EACFE16}"/>
              </a:ext>
            </a:extLst>
          </p:cNvPr>
          <p:cNvPicPr>
            <a:picLocks noChangeAspect="1"/>
          </p:cNvPicPr>
          <p:nvPr/>
        </p:nvPicPr>
        <p:blipFill>
          <a:blip r:embed="rId2"/>
          <a:stretch>
            <a:fillRect/>
          </a:stretch>
        </p:blipFill>
        <p:spPr>
          <a:xfrm>
            <a:off x="4828747" y="1419394"/>
            <a:ext cx="2069867" cy="4539864"/>
          </a:xfrm>
          <a:prstGeom prst="rect">
            <a:avLst/>
          </a:prstGeom>
        </p:spPr>
      </p:pic>
      <p:pic>
        <p:nvPicPr>
          <p:cNvPr id="13" name="Picture 12" descr="A flag on a black background&#10;&#10;AI-generated content may be incorrect.">
            <a:extLst>
              <a:ext uri="{FF2B5EF4-FFF2-40B4-BE49-F238E27FC236}">
                <a16:creationId xmlns:a16="http://schemas.microsoft.com/office/drawing/2014/main" id="{CE7D8195-5E61-5FD6-C660-95BFF794AAC8}"/>
              </a:ext>
            </a:extLst>
          </p:cNvPr>
          <p:cNvPicPr>
            <a:picLocks noChangeAspect="1"/>
          </p:cNvPicPr>
          <p:nvPr/>
        </p:nvPicPr>
        <p:blipFill>
          <a:blip r:embed="rId3"/>
          <a:stretch>
            <a:fillRect/>
          </a:stretch>
        </p:blipFill>
        <p:spPr>
          <a:xfrm>
            <a:off x="389333" y="1736049"/>
            <a:ext cx="2849077" cy="2849077"/>
          </a:xfrm>
          <a:prstGeom prst="rect">
            <a:avLst/>
          </a:prstGeom>
        </p:spPr>
      </p:pic>
      <p:pic>
        <p:nvPicPr>
          <p:cNvPr id="18" name="Content Placeholder 17" descr="A red flag with yellow stars on it&#10;&#10;AI-generated content may be incorrect.">
            <a:extLst>
              <a:ext uri="{FF2B5EF4-FFF2-40B4-BE49-F238E27FC236}">
                <a16:creationId xmlns:a16="http://schemas.microsoft.com/office/drawing/2014/main" id="{788ECFA2-72A3-DC64-172D-150D2DDB5638}"/>
              </a:ext>
            </a:extLst>
          </p:cNvPr>
          <p:cNvPicPr>
            <a:picLocks noGrp="1" noChangeAspect="1"/>
          </p:cNvPicPr>
          <p:nvPr>
            <p:ph idx="1"/>
          </p:nvPr>
        </p:nvPicPr>
        <p:blipFill>
          <a:blip r:embed="rId4"/>
          <a:stretch>
            <a:fillRect/>
          </a:stretch>
        </p:blipFill>
        <p:spPr>
          <a:xfrm>
            <a:off x="7156892" y="685095"/>
            <a:ext cx="3242737" cy="3242737"/>
          </a:xfrm>
        </p:spPr>
      </p:pic>
      <p:sp>
        <p:nvSpPr>
          <p:cNvPr id="20" name="TextBox 19">
            <a:extLst>
              <a:ext uri="{FF2B5EF4-FFF2-40B4-BE49-F238E27FC236}">
                <a16:creationId xmlns:a16="http://schemas.microsoft.com/office/drawing/2014/main" id="{EBD93AFB-A02C-0CBC-EA60-A4571F3781B8}"/>
              </a:ext>
            </a:extLst>
          </p:cNvPr>
          <p:cNvSpPr txBox="1"/>
          <p:nvPr/>
        </p:nvSpPr>
        <p:spPr>
          <a:xfrm>
            <a:off x="389333" y="3971631"/>
            <a:ext cx="4269292" cy="2529026"/>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dirty="0"/>
              <a:t>Individualist society</a:t>
            </a:r>
          </a:p>
          <a:p>
            <a:pPr marL="285750" indent="-285750">
              <a:lnSpc>
                <a:spcPct val="150000"/>
              </a:lnSpc>
              <a:buFont typeface="Wingdings" panose="05000000000000000000" pitchFamily="2" charset="2"/>
              <a:buChar char="Ø"/>
            </a:pPr>
            <a:r>
              <a:rPr lang="en-GB" dirty="0"/>
              <a:t>Instilled in children from early ages to pursue their unique life purpose</a:t>
            </a:r>
          </a:p>
          <a:p>
            <a:pPr marL="285750" indent="-285750">
              <a:lnSpc>
                <a:spcPct val="150000"/>
              </a:lnSpc>
              <a:buFont typeface="Wingdings" panose="05000000000000000000" pitchFamily="2" charset="2"/>
              <a:buChar char="Ø"/>
            </a:pPr>
            <a:r>
              <a:rPr lang="en-GB" dirty="0"/>
              <a:t>Wealth spreading towards North UK – phenomenon related to deep consumerism. </a:t>
            </a:r>
            <a:r>
              <a:rPr lang="en-GB" sz="1400" dirty="0"/>
              <a:t>(</a:t>
            </a:r>
            <a:r>
              <a:rPr lang="en-GB" sz="1400" dirty="0" err="1"/>
              <a:t>TheCultureFactor</a:t>
            </a:r>
            <a:r>
              <a:rPr lang="en-GB" sz="1400" dirty="0"/>
              <a:t>, 2025)</a:t>
            </a:r>
            <a:endParaRPr lang="en-GB" dirty="0"/>
          </a:p>
        </p:txBody>
      </p:sp>
      <p:sp>
        <p:nvSpPr>
          <p:cNvPr id="22" name="TextBox 21">
            <a:extLst>
              <a:ext uri="{FF2B5EF4-FFF2-40B4-BE49-F238E27FC236}">
                <a16:creationId xmlns:a16="http://schemas.microsoft.com/office/drawing/2014/main" id="{34A09082-59EC-B539-EE76-360FF312B833}"/>
              </a:ext>
            </a:extLst>
          </p:cNvPr>
          <p:cNvSpPr txBox="1"/>
          <p:nvPr/>
        </p:nvSpPr>
        <p:spPr>
          <a:xfrm>
            <a:off x="7632846" y="3063738"/>
            <a:ext cx="4390515" cy="4108817"/>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dirty="0"/>
              <a:t>Collectivist society.</a:t>
            </a:r>
          </a:p>
          <a:p>
            <a:pPr marL="285750" indent="-285750">
              <a:lnSpc>
                <a:spcPct val="150000"/>
              </a:lnSpc>
              <a:buFont typeface="Wingdings" panose="05000000000000000000" pitchFamily="2" charset="2"/>
              <a:buChar char="Ø"/>
            </a:pPr>
            <a:r>
              <a:rPr lang="en-GB" dirty="0"/>
              <a:t>Hiring and promotion processes within companies are affected by preferential treatment given to family members.</a:t>
            </a:r>
          </a:p>
          <a:p>
            <a:pPr marL="285750" indent="-285750">
              <a:lnSpc>
                <a:spcPct val="150000"/>
              </a:lnSpc>
              <a:buFont typeface="Wingdings" panose="05000000000000000000" pitchFamily="2" charset="2"/>
              <a:buChar char="Ø"/>
            </a:pPr>
            <a:r>
              <a:rPr lang="en-GB" dirty="0"/>
              <a:t>Loyalty to the company not to the people within the organisation.</a:t>
            </a:r>
          </a:p>
          <a:p>
            <a:pPr marL="285750" indent="-285750">
              <a:lnSpc>
                <a:spcPct val="150000"/>
              </a:lnSpc>
              <a:buFont typeface="Wingdings" panose="05000000000000000000" pitchFamily="2" charset="2"/>
              <a:buChar char="Ø"/>
            </a:pPr>
            <a:r>
              <a:rPr lang="en-GB" dirty="0"/>
              <a:t>Personal relationships trump work tasks or responsibilities. </a:t>
            </a:r>
            <a:r>
              <a:rPr lang="en-GB" sz="1400" dirty="0"/>
              <a:t>(</a:t>
            </a:r>
            <a:r>
              <a:rPr lang="en-GB" sz="1400" dirty="0" err="1"/>
              <a:t>TheCultureFactor</a:t>
            </a:r>
            <a:r>
              <a:rPr lang="en-GB" sz="1400" dirty="0"/>
              <a:t>, 2025)</a:t>
            </a:r>
          </a:p>
          <a:p>
            <a:pPr marL="285750" indent="-285750">
              <a:buFont typeface="Wingdings" panose="05000000000000000000" pitchFamily="2" charset="2"/>
              <a:buChar char="Ø"/>
            </a:pPr>
            <a:endParaRPr lang="en-GB" dirty="0"/>
          </a:p>
        </p:txBody>
      </p:sp>
      <p:sp>
        <p:nvSpPr>
          <p:cNvPr id="25" name="TextBox 24">
            <a:extLst>
              <a:ext uri="{FF2B5EF4-FFF2-40B4-BE49-F238E27FC236}">
                <a16:creationId xmlns:a16="http://schemas.microsoft.com/office/drawing/2014/main" id="{B41765EC-0C5C-3529-D1AB-3E00E2BA71E6}"/>
              </a:ext>
            </a:extLst>
          </p:cNvPr>
          <p:cNvSpPr txBox="1"/>
          <p:nvPr/>
        </p:nvSpPr>
        <p:spPr>
          <a:xfrm>
            <a:off x="3129572" y="2253675"/>
            <a:ext cx="734232" cy="400110"/>
          </a:xfrm>
          <a:prstGeom prst="rect">
            <a:avLst/>
          </a:prstGeom>
          <a:noFill/>
        </p:spPr>
        <p:txBody>
          <a:bodyPr wrap="square" rtlCol="0">
            <a:spAutoFit/>
          </a:bodyPr>
          <a:lstStyle/>
          <a:p>
            <a:r>
              <a:rPr lang="en-GB" sz="2000" b="1" dirty="0"/>
              <a:t>U.K.</a:t>
            </a:r>
          </a:p>
        </p:txBody>
      </p:sp>
      <p:sp>
        <p:nvSpPr>
          <p:cNvPr id="27" name="TextBox 26">
            <a:extLst>
              <a:ext uri="{FF2B5EF4-FFF2-40B4-BE49-F238E27FC236}">
                <a16:creationId xmlns:a16="http://schemas.microsoft.com/office/drawing/2014/main" id="{1683C655-F562-EED1-1954-7B16735203ED}"/>
              </a:ext>
            </a:extLst>
          </p:cNvPr>
          <p:cNvSpPr txBox="1"/>
          <p:nvPr/>
        </p:nvSpPr>
        <p:spPr>
          <a:xfrm>
            <a:off x="9947243" y="1419394"/>
            <a:ext cx="1078030" cy="400110"/>
          </a:xfrm>
          <a:prstGeom prst="rect">
            <a:avLst/>
          </a:prstGeom>
          <a:noFill/>
        </p:spPr>
        <p:txBody>
          <a:bodyPr wrap="square" rtlCol="0">
            <a:spAutoFit/>
          </a:bodyPr>
          <a:lstStyle/>
          <a:p>
            <a:r>
              <a:rPr lang="en-GB" sz="2000" b="1" dirty="0"/>
              <a:t>CHINA</a:t>
            </a:r>
          </a:p>
        </p:txBody>
      </p:sp>
    </p:spTree>
    <p:extLst>
      <p:ext uri="{BB962C8B-B14F-4D97-AF65-F5344CB8AC3E}">
        <p14:creationId xmlns:p14="http://schemas.microsoft.com/office/powerpoint/2010/main" val="302073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97AAF-00EC-CC4F-142B-7DD218B1CD72}"/>
              </a:ext>
            </a:extLst>
          </p:cNvPr>
          <p:cNvSpPr>
            <a:spLocks noGrp="1"/>
          </p:cNvSpPr>
          <p:nvPr>
            <p:ph type="title"/>
          </p:nvPr>
        </p:nvSpPr>
        <p:spPr>
          <a:xfrm>
            <a:off x="374764" y="388355"/>
            <a:ext cx="10890929" cy="1203119"/>
          </a:xfrm>
          <a:custGeom>
            <a:avLst/>
            <a:gdLst>
              <a:gd name="connsiteX0" fmla="*/ 0 w 10890929"/>
              <a:gd name="connsiteY0" fmla="*/ 0 h 1203119"/>
              <a:gd name="connsiteX1" fmla="*/ 573207 w 10890929"/>
              <a:gd name="connsiteY1" fmla="*/ 0 h 1203119"/>
              <a:gd name="connsiteX2" fmla="*/ 1037504 w 10890929"/>
              <a:gd name="connsiteY2" fmla="*/ 0 h 1203119"/>
              <a:gd name="connsiteX3" fmla="*/ 1610711 w 10890929"/>
              <a:gd name="connsiteY3" fmla="*/ 0 h 1203119"/>
              <a:gd name="connsiteX4" fmla="*/ 2292827 w 10890929"/>
              <a:gd name="connsiteY4" fmla="*/ 0 h 1203119"/>
              <a:gd name="connsiteX5" fmla="*/ 2974943 w 10890929"/>
              <a:gd name="connsiteY5" fmla="*/ 0 h 1203119"/>
              <a:gd name="connsiteX6" fmla="*/ 3657059 w 10890929"/>
              <a:gd name="connsiteY6" fmla="*/ 0 h 1203119"/>
              <a:gd name="connsiteX7" fmla="*/ 4448085 w 10890929"/>
              <a:gd name="connsiteY7" fmla="*/ 0 h 1203119"/>
              <a:gd name="connsiteX8" fmla="*/ 5021291 w 10890929"/>
              <a:gd name="connsiteY8" fmla="*/ 0 h 1203119"/>
              <a:gd name="connsiteX9" fmla="*/ 5703408 w 10890929"/>
              <a:gd name="connsiteY9" fmla="*/ 0 h 1203119"/>
              <a:gd name="connsiteX10" fmla="*/ 6276614 w 10890929"/>
              <a:gd name="connsiteY10" fmla="*/ 0 h 1203119"/>
              <a:gd name="connsiteX11" fmla="*/ 6849821 w 10890929"/>
              <a:gd name="connsiteY11" fmla="*/ 0 h 1203119"/>
              <a:gd name="connsiteX12" fmla="*/ 7423028 w 10890929"/>
              <a:gd name="connsiteY12" fmla="*/ 0 h 1203119"/>
              <a:gd name="connsiteX13" fmla="*/ 7669507 w 10890929"/>
              <a:gd name="connsiteY13" fmla="*/ 0 h 1203119"/>
              <a:gd name="connsiteX14" fmla="*/ 8351623 w 10890929"/>
              <a:gd name="connsiteY14" fmla="*/ 0 h 1203119"/>
              <a:gd name="connsiteX15" fmla="*/ 8598102 w 10890929"/>
              <a:gd name="connsiteY15" fmla="*/ 0 h 1203119"/>
              <a:gd name="connsiteX16" fmla="*/ 9171309 w 10890929"/>
              <a:gd name="connsiteY16" fmla="*/ 0 h 1203119"/>
              <a:gd name="connsiteX17" fmla="*/ 9962334 w 10890929"/>
              <a:gd name="connsiteY17" fmla="*/ 0 h 1203119"/>
              <a:gd name="connsiteX18" fmla="*/ 10890929 w 10890929"/>
              <a:gd name="connsiteY18" fmla="*/ 0 h 1203119"/>
              <a:gd name="connsiteX19" fmla="*/ 10890929 w 10890929"/>
              <a:gd name="connsiteY19" fmla="*/ 413071 h 1203119"/>
              <a:gd name="connsiteX20" fmla="*/ 10890929 w 10890929"/>
              <a:gd name="connsiteY20" fmla="*/ 790048 h 1203119"/>
              <a:gd name="connsiteX21" fmla="*/ 10890929 w 10890929"/>
              <a:gd name="connsiteY21" fmla="*/ 1203119 h 1203119"/>
              <a:gd name="connsiteX22" fmla="*/ 10317722 w 10890929"/>
              <a:gd name="connsiteY22" fmla="*/ 1203119 h 1203119"/>
              <a:gd name="connsiteX23" fmla="*/ 9526697 w 10890929"/>
              <a:gd name="connsiteY23" fmla="*/ 1203119 h 1203119"/>
              <a:gd name="connsiteX24" fmla="*/ 8735671 w 10890929"/>
              <a:gd name="connsiteY24" fmla="*/ 1203119 h 1203119"/>
              <a:gd name="connsiteX25" fmla="*/ 8162465 w 10890929"/>
              <a:gd name="connsiteY25" fmla="*/ 1203119 h 1203119"/>
              <a:gd name="connsiteX26" fmla="*/ 7371439 w 10890929"/>
              <a:gd name="connsiteY26" fmla="*/ 1203119 h 1203119"/>
              <a:gd name="connsiteX27" fmla="*/ 6798233 w 10890929"/>
              <a:gd name="connsiteY27" fmla="*/ 1203119 h 1203119"/>
              <a:gd name="connsiteX28" fmla="*/ 6116116 w 10890929"/>
              <a:gd name="connsiteY28" fmla="*/ 1203119 h 1203119"/>
              <a:gd name="connsiteX29" fmla="*/ 5869638 w 10890929"/>
              <a:gd name="connsiteY29" fmla="*/ 1203119 h 1203119"/>
              <a:gd name="connsiteX30" fmla="*/ 5078612 w 10890929"/>
              <a:gd name="connsiteY30" fmla="*/ 1203119 h 1203119"/>
              <a:gd name="connsiteX31" fmla="*/ 4614315 w 10890929"/>
              <a:gd name="connsiteY31" fmla="*/ 1203119 h 1203119"/>
              <a:gd name="connsiteX32" fmla="*/ 3932199 w 10890929"/>
              <a:gd name="connsiteY32" fmla="*/ 1203119 h 1203119"/>
              <a:gd name="connsiteX33" fmla="*/ 3685720 w 10890929"/>
              <a:gd name="connsiteY33" fmla="*/ 1203119 h 1203119"/>
              <a:gd name="connsiteX34" fmla="*/ 2894694 w 10890929"/>
              <a:gd name="connsiteY34" fmla="*/ 1203119 h 1203119"/>
              <a:gd name="connsiteX35" fmla="*/ 2430397 w 10890929"/>
              <a:gd name="connsiteY35" fmla="*/ 1203119 h 1203119"/>
              <a:gd name="connsiteX36" fmla="*/ 1857190 w 10890929"/>
              <a:gd name="connsiteY36" fmla="*/ 1203119 h 1203119"/>
              <a:gd name="connsiteX37" fmla="*/ 1501802 w 10890929"/>
              <a:gd name="connsiteY37" fmla="*/ 1203119 h 1203119"/>
              <a:gd name="connsiteX38" fmla="*/ 819686 w 10890929"/>
              <a:gd name="connsiteY38" fmla="*/ 1203119 h 1203119"/>
              <a:gd name="connsiteX39" fmla="*/ 0 w 10890929"/>
              <a:gd name="connsiteY39" fmla="*/ 1203119 h 1203119"/>
              <a:gd name="connsiteX40" fmla="*/ 0 w 10890929"/>
              <a:gd name="connsiteY40" fmla="*/ 814111 h 1203119"/>
              <a:gd name="connsiteX41" fmla="*/ 0 w 10890929"/>
              <a:gd name="connsiteY41" fmla="*/ 449164 h 1203119"/>
              <a:gd name="connsiteX42" fmla="*/ 0 w 10890929"/>
              <a:gd name="connsiteY42" fmla="*/ 0 h 120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0890929" h="1203119" fill="none" extrusionOk="0">
                <a:moveTo>
                  <a:pt x="0" y="0"/>
                </a:moveTo>
                <a:cubicBezTo>
                  <a:pt x="228609" y="-36613"/>
                  <a:pt x="412841" y="65863"/>
                  <a:pt x="573207" y="0"/>
                </a:cubicBezTo>
                <a:cubicBezTo>
                  <a:pt x="733573" y="-65863"/>
                  <a:pt x="907935" y="52004"/>
                  <a:pt x="1037504" y="0"/>
                </a:cubicBezTo>
                <a:cubicBezTo>
                  <a:pt x="1167073" y="-52004"/>
                  <a:pt x="1485090" y="6415"/>
                  <a:pt x="1610711" y="0"/>
                </a:cubicBezTo>
                <a:cubicBezTo>
                  <a:pt x="1736332" y="-6415"/>
                  <a:pt x="1963662" y="67981"/>
                  <a:pt x="2292827" y="0"/>
                </a:cubicBezTo>
                <a:cubicBezTo>
                  <a:pt x="2621992" y="-67981"/>
                  <a:pt x="2705760" y="61079"/>
                  <a:pt x="2974943" y="0"/>
                </a:cubicBezTo>
                <a:cubicBezTo>
                  <a:pt x="3244126" y="-61079"/>
                  <a:pt x="3499121" y="38015"/>
                  <a:pt x="3657059" y="0"/>
                </a:cubicBezTo>
                <a:cubicBezTo>
                  <a:pt x="3814997" y="-38015"/>
                  <a:pt x="4271826" y="8161"/>
                  <a:pt x="4448085" y="0"/>
                </a:cubicBezTo>
                <a:cubicBezTo>
                  <a:pt x="4624344" y="-8161"/>
                  <a:pt x="4796174" y="17572"/>
                  <a:pt x="5021291" y="0"/>
                </a:cubicBezTo>
                <a:cubicBezTo>
                  <a:pt x="5246408" y="-17572"/>
                  <a:pt x="5435457" y="20070"/>
                  <a:pt x="5703408" y="0"/>
                </a:cubicBezTo>
                <a:cubicBezTo>
                  <a:pt x="5971359" y="-20070"/>
                  <a:pt x="6138300" y="22218"/>
                  <a:pt x="6276614" y="0"/>
                </a:cubicBezTo>
                <a:cubicBezTo>
                  <a:pt x="6414928" y="-22218"/>
                  <a:pt x="6670253" y="66538"/>
                  <a:pt x="6849821" y="0"/>
                </a:cubicBezTo>
                <a:cubicBezTo>
                  <a:pt x="7029389" y="-66538"/>
                  <a:pt x="7192041" y="44769"/>
                  <a:pt x="7423028" y="0"/>
                </a:cubicBezTo>
                <a:cubicBezTo>
                  <a:pt x="7654015" y="-44769"/>
                  <a:pt x="7611691" y="11848"/>
                  <a:pt x="7669507" y="0"/>
                </a:cubicBezTo>
                <a:cubicBezTo>
                  <a:pt x="7727323" y="-11848"/>
                  <a:pt x="8184227" y="25656"/>
                  <a:pt x="8351623" y="0"/>
                </a:cubicBezTo>
                <a:cubicBezTo>
                  <a:pt x="8519019" y="-25656"/>
                  <a:pt x="8480446" y="5748"/>
                  <a:pt x="8598102" y="0"/>
                </a:cubicBezTo>
                <a:cubicBezTo>
                  <a:pt x="8715758" y="-5748"/>
                  <a:pt x="9048496" y="10263"/>
                  <a:pt x="9171309" y="0"/>
                </a:cubicBezTo>
                <a:cubicBezTo>
                  <a:pt x="9294122" y="-10263"/>
                  <a:pt x="9668146" y="8045"/>
                  <a:pt x="9962334" y="0"/>
                </a:cubicBezTo>
                <a:cubicBezTo>
                  <a:pt x="10256522" y="-8045"/>
                  <a:pt x="10557594" y="92736"/>
                  <a:pt x="10890929" y="0"/>
                </a:cubicBezTo>
                <a:cubicBezTo>
                  <a:pt x="10925900" y="148813"/>
                  <a:pt x="10882394" y="225978"/>
                  <a:pt x="10890929" y="413071"/>
                </a:cubicBezTo>
                <a:cubicBezTo>
                  <a:pt x="10899464" y="600164"/>
                  <a:pt x="10869840" y="681031"/>
                  <a:pt x="10890929" y="790048"/>
                </a:cubicBezTo>
                <a:cubicBezTo>
                  <a:pt x="10912018" y="899065"/>
                  <a:pt x="10845001" y="998417"/>
                  <a:pt x="10890929" y="1203119"/>
                </a:cubicBezTo>
                <a:cubicBezTo>
                  <a:pt x="10690842" y="1247753"/>
                  <a:pt x="10483448" y="1173177"/>
                  <a:pt x="10317722" y="1203119"/>
                </a:cubicBezTo>
                <a:cubicBezTo>
                  <a:pt x="10151996" y="1233061"/>
                  <a:pt x="9709239" y="1145990"/>
                  <a:pt x="9526697" y="1203119"/>
                </a:cubicBezTo>
                <a:cubicBezTo>
                  <a:pt x="9344156" y="1260248"/>
                  <a:pt x="8947210" y="1169114"/>
                  <a:pt x="8735671" y="1203119"/>
                </a:cubicBezTo>
                <a:cubicBezTo>
                  <a:pt x="8524132" y="1237124"/>
                  <a:pt x="8284033" y="1184873"/>
                  <a:pt x="8162465" y="1203119"/>
                </a:cubicBezTo>
                <a:cubicBezTo>
                  <a:pt x="8040897" y="1221365"/>
                  <a:pt x="7539497" y="1195647"/>
                  <a:pt x="7371439" y="1203119"/>
                </a:cubicBezTo>
                <a:cubicBezTo>
                  <a:pt x="7203381" y="1210591"/>
                  <a:pt x="6974451" y="1149252"/>
                  <a:pt x="6798233" y="1203119"/>
                </a:cubicBezTo>
                <a:cubicBezTo>
                  <a:pt x="6622015" y="1256986"/>
                  <a:pt x="6396649" y="1125976"/>
                  <a:pt x="6116116" y="1203119"/>
                </a:cubicBezTo>
                <a:cubicBezTo>
                  <a:pt x="5835583" y="1280262"/>
                  <a:pt x="5928124" y="1175799"/>
                  <a:pt x="5869638" y="1203119"/>
                </a:cubicBezTo>
                <a:cubicBezTo>
                  <a:pt x="5811152" y="1230439"/>
                  <a:pt x="5366399" y="1108632"/>
                  <a:pt x="5078612" y="1203119"/>
                </a:cubicBezTo>
                <a:cubicBezTo>
                  <a:pt x="4790825" y="1297606"/>
                  <a:pt x="4711595" y="1184258"/>
                  <a:pt x="4614315" y="1203119"/>
                </a:cubicBezTo>
                <a:cubicBezTo>
                  <a:pt x="4517035" y="1221980"/>
                  <a:pt x="4197577" y="1145025"/>
                  <a:pt x="3932199" y="1203119"/>
                </a:cubicBezTo>
                <a:cubicBezTo>
                  <a:pt x="3666821" y="1261213"/>
                  <a:pt x="3748630" y="1183488"/>
                  <a:pt x="3685720" y="1203119"/>
                </a:cubicBezTo>
                <a:cubicBezTo>
                  <a:pt x="3622810" y="1222750"/>
                  <a:pt x="3157200" y="1123648"/>
                  <a:pt x="2894694" y="1203119"/>
                </a:cubicBezTo>
                <a:cubicBezTo>
                  <a:pt x="2632188" y="1282590"/>
                  <a:pt x="2662464" y="1185255"/>
                  <a:pt x="2430397" y="1203119"/>
                </a:cubicBezTo>
                <a:cubicBezTo>
                  <a:pt x="2198330" y="1220983"/>
                  <a:pt x="2082532" y="1157330"/>
                  <a:pt x="1857190" y="1203119"/>
                </a:cubicBezTo>
                <a:cubicBezTo>
                  <a:pt x="1631848" y="1248908"/>
                  <a:pt x="1674742" y="1161962"/>
                  <a:pt x="1501802" y="1203119"/>
                </a:cubicBezTo>
                <a:cubicBezTo>
                  <a:pt x="1328862" y="1244276"/>
                  <a:pt x="1130367" y="1152446"/>
                  <a:pt x="819686" y="1203119"/>
                </a:cubicBezTo>
                <a:cubicBezTo>
                  <a:pt x="509005" y="1253792"/>
                  <a:pt x="177280" y="1181769"/>
                  <a:pt x="0" y="1203119"/>
                </a:cubicBezTo>
                <a:cubicBezTo>
                  <a:pt x="-760" y="1094388"/>
                  <a:pt x="12862" y="1000941"/>
                  <a:pt x="0" y="814111"/>
                </a:cubicBezTo>
                <a:cubicBezTo>
                  <a:pt x="-12862" y="627281"/>
                  <a:pt x="40394" y="600474"/>
                  <a:pt x="0" y="449164"/>
                </a:cubicBezTo>
                <a:cubicBezTo>
                  <a:pt x="-40394" y="297854"/>
                  <a:pt x="18614" y="146880"/>
                  <a:pt x="0" y="0"/>
                </a:cubicBezTo>
                <a:close/>
              </a:path>
              <a:path w="10890929" h="1203119" stroke="0" extrusionOk="0">
                <a:moveTo>
                  <a:pt x="0" y="0"/>
                </a:moveTo>
                <a:cubicBezTo>
                  <a:pt x="220079" y="-46761"/>
                  <a:pt x="305779" y="44398"/>
                  <a:pt x="464297" y="0"/>
                </a:cubicBezTo>
                <a:cubicBezTo>
                  <a:pt x="622815" y="-44398"/>
                  <a:pt x="606851" y="18484"/>
                  <a:pt x="710776" y="0"/>
                </a:cubicBezTo>
                <a:cubicBezTo>
                  <a:pt x="814701" y="-18484"/>
                  <a:pt x="1179929" y="35034"/>
                  <a:pt x="1501802" y="0"/>
                </a:cubicBezTo>
                <a:cubicBezTo>
                  <a:pt x="1823675" y="-35034"/>
                  <a:pt x="1753891" y="48126"/>
                  <a:pt x="1966099" y="0"/>
                </a:cubicBezTo>
                <a:cubicBezTo>
                  <a:pt x="2178307" y="-48126"/>
                  <a:pt x="2298555" y="41153"/>
                  <a:pt x="2430397" y="0"/>
                </a:cubicBezTo>
                <a:cubicBezTo>
                  <a:pt x="2562239" y="-41153"/>
                  <a:pt x="2975114" y="34948"/>
                  <a:pt x="3221422" y="0"/>
                </a:cubicBezTo>
                <a:cubicBezTo>
                  <a:pt x="3467730" y="-34948"/>
                  <a:pt x="3402513" y="24975"/>
                  <a:pt x="3576810" y="0"/>
                </a:cubicBezTo>
                <a:cubicBezTo>
                  <a:pt x="3751107" y="-24975"/>
                  <a:pt x="4168894" y="68368"/>
                  <a:pt x="4367836" y="0"/>
                </a:cubicBezTo>
                <a:cubicBezTo>
                  <a:pt x="4566778" y="-68368"/>
                  <a:pt x="4907878" y="51034"/>
                  <a:pt x="5158861" y="0"/>
                </a:cubicBezTo>
                <a:cubicBezTo>
                  <a:pt x="5409844" y="-51034"/>
                  <a:pt x="5579619" y="43360"/>
                  <a:pt x="5732068" y="0"/>
                </a:cubicBezTo>
                <a:cubicBezTo>
                  <a:pt x="5884517" y="-43360"/>
                  <a:pt x="6342797" y="41475"/>
                  <a:pt x="6523093" y="0"/>
                </a:cubicBezTo>
                <a:cubicBezTo>
                  <a:pt x="6703390" y="-41475"/>
                  <a:pt x="6809275" y="4610"/>
                  <a:pt x="6987391" y="0"/>
                </a:cubicBezTo>
                <a:cubicBezTo>
                  <a:pt x="7165507" y="-4610"/>
                  <a:pt x="7256186" y="47651"/>
                  <a:pt x="7451688" y="0"/>
                </a:cubicBezTo>
                <a:cubicBezTo>
                  <a:pt x="7647190" y="-47651"/>
                  <a:pt x="7835787" y="32707"/>
                  <a:pt x="8133804" y="0"/>
                </a:cubicBezTo>
                <a:cubicBezTo>
                  <a:pt x="8431821" y="-32707"/>
                  <a:pt x="8453593" y="49897"/>
                  <a:pt x="8598102" y="0"/>
                </a:cubicBezTo>
                <a:cubicBezTo>
                  <a:pt x="8742611" y="-49897"/>
                  <a:pt x="9093897" y="89691"/>
                  <a:pt x="9389127" y="0"/>
                </a:cubicBezTo>
                <a:cubicBezTo>
                  <a:pt x="9684358" y="-89691"/>
                  <a:pt x="9935973" y="55863"/>
                  <a:pt x="10180153" y="0"/>
                </a:cubicBezTo>
                <a:cubicBezTo>
                  <a:pt x="10424333" y="-55863"/>
                  <a:pt x="10614743" y="39579"/>
                  <a:pt x="10890929" y="0"/>
                </a:cubicBezTo>
                <a:cubicBezTo>
                  <a:pt x="10932117" y="135398"/>
                  <a:pt x="10886766" y="266470"/>
                  <a:pt x="10890929" y="389008"/>
                </a:cubicBezTo>
                <a:cubicBezTo>
                  <a:pt x="10895092" y="511546"/>
                  <a:pt x="10861421" y="628121"/>
                  <a:pt x="10890929" y="753955"/>
                </a:cubicBezTo>
                <a:cubicBezTo>
                  <a:pt x="10920437" y="879789"/>
                  <a:pt x="10845982" y="1105928"/>
                  <a:pt x="10890929" y="1203119"/>
                </a:cubicBezTo>
                <a:cubicBezTo>
                  <a:pt x="10564808" y="1221029"/>
                  <a:pt x="10506805" y="1133103"/>
                  <a:pt x="10208813" y="1203119"/>
                </a:cubicBezTo>
                <a:cubicBezTo>
                  <a:pt x="9910821" y="1273135"/>
                  <a:pt x="9953805" y="1176745"/>
                  <a:pt x="9853425" y="1203119"/>
                </a:cubicBezTo>
                <a:cubicBezTo>
                  <a:pt x="9753045" y="1229493"/>
                  <a:pt x="9532079" y="1139840"/>
                  <a:pt x="9280218" y="1203119"/>
                </a:cubicBezTo>
                <a:cubicBezTo>
                  <a:pt x="9028357" y="1266398"/>
                  <a:pt x="9116716" y="1179449"/>
                  <a:pt x="9033739" y="1203119"/>
                </a:cubicBezTo>
                <a:cubicBezTo>
                  <a:pt x="8950762" y="1226789"/>
                  <a:pt x="8882167" y="1197921"/>
                  <a:pt x="8787260" y="1203119"/>
                </a:cubicBezTo>
                <a:cubicBezTo>
                  <a:pt x="8692353" y="1208317"/>
                  <a:pt x="8484827" y="1173600"/>
                  <a:pt x="8214053" y="1203119"/>
                </a:cubicBezTo>
                <a:cubicBezTo>
                  <a:pt x="7943279" y="1232638"/>
                  <a:pt x="7936469" y="1168452"/>
                  <a:pt x="7858665" y="1203119"/>
                </a:cubicBezTo>
                <a:cubicBezTo>
                  <a:pt x="7780861" y="1237786"/>
                  <a:pt x="7433858" y="1183172"/>
                  <a:pt x="7176549" y="1203119"/>
                </a:cubicBezTo>
                <a:cubicBezTo>
                  <a:pt x="6919240" y="1223066"/>
                  <a:pt x="6947226" y="1169692"/>
                  <a:pt x="6821161" y="1203119"/>
                </a:cubicBezTo>
                <a:cubicBezTo>
                  <a:pt x="6695096" y="1236546"/>
                  <a:pt x="6370110" y="1159312"/>
                  <a:pt x="6139045" y="1203119"/>
                </a:cubicBezTo>
                <a:cubicBezTo>
                  <a:pt x="5907980" y="1246926"/>
                  <a:pt x="5948774" y="1191565"/>
                  <a:pt x="5892566" y="1203119"/>
                </a:cubicBezTo>
                <a:cubicBezTo>
                  <a:pt x="5836358" y="1214673"/>
                  <a:pt x="5384795" y="1188814"/>
                  <a:pt x="5210450" y="1203119"/>
                </a:cubicBezTo>
                <a:cubicBezTo>
                  <a:pt x="5036105" y="1217424"/>
                  <a:pt x="4938147" y="1165413"/>
                  <a:pt x="4855062" y="1203119"/>
                </a:cubicBezTo>
                <a:cubicBezTo>
                  <a:pt x="4771977" y="1240825"/>
                  <a:pt x="4667699" y="1193319"/>
                  <a:pt x="4608583" y="1203119"/>
                </a:cubicBezTo>
                <a:cubicBezTo>
                  <a:pt x="4549467" y="1212919"/>
                  <a:pt x="4383676" y="1184415"/>
                  <a:pt x="4253194" y="1203119"/>
                </a:cubicBezTo>
                <a:cubicBezTo>
                  <a:pt x="4122712" y="1221823"/>
                  <a:pt x="3844804" y="1151313"/>
                  <a:pt x="3571078" y="1203119"/>
                </a:cubicBezTo>
                <a:cubicBezTo>
                  <a:pt x="3297352" y="1254925"/>
                  <a:pt x="3368753" y="1191192"/>
                  <a:pt x="3215690" y="1203119"/>
                </a:cubicBezTo>
                <a:cubicBezTo>
                  <a:pt x="3062627" y="1215046"/>
                  <a:pt x="3085609" y="1194510"/>
                  <a:pt x="2969211" y="1203119"/>
                </a:cubicBezTo>
                <a:cubicBezTo>
                  <a:pt x="2852813" y="1211728"/>
                  <a:pt x="2782924" y="1178820"/>
                  <a:pt x="2613823" y="1203119"/>
                </a:cubicBezTo>
                <a:cubicBezTo>
                  <a:pt x="2444722" y="1227418"/>
                  <a:pt x="2286292" y="1165611"/>
                  <a:pt x="2149525" y="1203119"/>
                </a:cubicBezTo>
                <a:cubicBezTo>
                  <a:pt x="2012758" y="1240627"/>
                  <a:pt x="1691647" y="1187730"/>
                  <a:pt x="1576319" y="1203119"/>
                </a:cubicBezTo>
                <a:cubicBezTo>
                  <a:pt x="1460991" y="1218508"/>
                  <a:pt x="1397345" y="1197674"/>
                  <a:pt x="1220930" y="1203119"/>
                </a:cubicBezTo>
                <a:cubicBezTo>
                  <a:pt x="1044515" y="1208564"/>
                  <a:pt x="476226" y="1150155"/>
                  <a:pt x="0" y="1203119"/>
                </a:cubicBezTo>
                <a:cubicBezTo>
                  <a:pt x="-47021" y="1058493"/>
                  <a:pt x="30665" y="906913"/>
                  <a:pt x="0" y="802079"/>
                </a:cubicBezTo>
                <a:cubicBezTo>
                  <a:pt x="-30665" y="697245"/>
                  <a:pt x="10377" y="590369"/>
                  <a:pt x="0" y="401040"/>
                </a:cubicBezTo>
                <a:cubicBezTo>
                  <a:pt x="-10377" y="211711"/>
                  <a:pt x="31144" y="198217"/>
                  <a:pt x="0" y="0"/>
                </a:cubicBezTo>
                <a:close/>
              </a:path>
            </a:pathLst>
          </a:custGeom>
          <a:ln>
            <a:solidFill>
              <a:schemeClr val="tx1"/>
            </a:solidFill>
            <a:extLst>
              <a:ext uri="{C807C97D-BFC1-408E-A445-0C87EB9F89A2}">
                <ask:lineSketchStyleProps xmlns:ask="http://schemas.microsoft.com/office/drawing/2018/sketchyshapes" sd="1219033472">
                  <ask:type>
                    <ask:lineSketchScribble/>
                  </ask:type>
                </ask:lineSketchStyleProps>
              </a:ext>
            </a:extLst>
          </a:ln>
        </p:spPr>
        <p:txBody>
          <a:bodyPr>
            <a:normAutofit fontScale="90000"/>
          </a:bodyPr>
          <a:lstStyle/>
          <a:p>
            <a:pPr algn="ctr"/>
            <a:r>
              <a:rPr lang="en-GB" dirty="0"/>
              <a:t>CHINESE CULTURE CHALLENGES </a:t>
            </a:r>
            <a:br>
              <a:rPr lang="en-GB" dirty="0"/>
            </a:br>
            <a:r>
              <a:rPr lang="en-GB" dirty="0"/>
              <a:t>ENCOUNTERED BY ROLLS-ROYCE AEROSPACE.</a:t>
            </a:r>
          </a:p>
        </p:txBody>
      </p:sp>
      <p:graphicFrame>
        <p:nvGraphicFramePr>
          <p:cNvPr id="15" name="Content Placeholder 14">
            <a:extLst>
              <a:ext uri="{FF2B5EF4-FFF2-40B4-BE49-F238E27FC236}">
                <a16:creationId xmlns:a16="http://schemas.microsoft.com/office/drawing/2014/main" id="{E13939C0-37FA-DEBD-992B-FAAD1B89645F}"/>
              </a:ext>
            </a:extLst>
          </p:cNvPr>
          <p:cNvGraphicFramePr>
            <a:graphicFrameLocks noGrp="1"/>
          </p:cNvGraphicFramePr>
          <p:nvPr>
            <p:ph idx="1"/>
            <p:extLst>
              <p:ext uri="{D42A27DB-BD31-4B8C-83A1-F6EECF244321}">
                <p14:modId xmlns:p14="http://schemas.microsoft.com/office/powerpoint/2010/main" val="1630327458"/>
              </p:ext>
            </p:extLst>
          </p:nvPr>
        </p:nvGraphicFramePr>
        <p:xfrm>
          <a:off x="202630" y="2022467"/>
          <a:ext cx="5617598" cy="3901440"/>
        </p:xfrm>
        <a:graphic>
          <a:graphicData uri="http://schemas.openxmlformats.org/drawingml/2006/table">
            <a:tbl>
              <a:tblPr firstRow="1" bandRow="1">
                <a:effectLst>
                  <a:outerShdw blurRad="50800" dist="38100" dir="10800000" algn="r" rotWithShape="0">
                    <a:prstClr val="black">
                      <a:alpha val="40000"/>
                    </a:prstClr>
                  </a:outerShdw>
                </a:effectLst>
                <a:tableStyleId>{8799B23B-EC83-4686-B30A-512413B5E67A}</a:tableStyleId>
              </a:tblPr>
              <a:tblGrid>
                <a:gridCol w="2235186">
                  <a:extLst>
                    <a:ext uri="{9D8B030D-6E8A-4147-A177-3AD203B41FA5}">
                      <a16:colId xmlns:a16="http://schemas.microsoft.com/office/drawing/2014/main" val="161003764"/>
                    </a:ext>
                  </a:extLst>
                </a:gridCol>
                <a:gridCol w="3382412">
                  <a:extLst>
                    <a:ext uri="{9D8B030D-6E8A-4147-A177-3AD203B41FA5}">
                      <a16:colId xmlns:a16="http://schemas.microsoft.com/office/drawing/2014/main" val="2981575132"/>
                    </a:ext>
                  </a:extLst>
                </a:gridCol>
              </a:tblGrid>
              <a:tr h="578903">
                <a:tc>
                  <a:txBody>
                    <a:bodyPr/>
                    <a:lstStyle/>
                    <a:p>
                      <a:r>
                        <a:rPr lang="en-US" sz="2000" b="1" dirty="0"/>
                        <a:t>RELATIONSHIPS – FIRST </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tcPr>
                </a:tc>
                <a:tc>
                  <a:txBody>
                    <a:bodyPr/>
                    <a:lstStyle/>
                    <a:p>
                      <a:r>
                        <a:rPr lang="en-US" sz="2000" b="1" dirty="0"/>
                        <a:t>Impacts rapport building and expectations.</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tcPr>
                </a:tc>
                <a:extLst>
                  <a:ext uri="{0D108BD9-81ED-4DB2-BD59-A6C34878D82A}">
                    <a16:rowId xmlns:a16="http://schemas.microsoft.com/office/drawing/2014/main" val="3798551846"/>
                  </a:ext>
                </a:extLst>
              </a:tr>
              <a:tr h="578903">
                <a:tc>
                  <a:txBody>
                    <a:bodyPr/>
                    <a:lstStyle/>
                    <a:p>
                      <a:r>
                        <a:rPr lang="en-US" sz="2000" b="1" dirty="0"/>
                        <a:t>HIGH – CONTEXT COMMUNICATION</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tcPr>
                </a:tc>
                <a:tc>
                  <a:txBody>
                    <a:bodyPr/>
                    <a:lstStyle/>
                    <a:p>
                      <a:r>
                        <a:rPr lang="en-US" sz="2000" b="1" dirty="0"/>
                        <a:t>Leads to misinterpretation</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tcPr>
                </a:tc>
                <a:extLst>
                  <a:ext uri="{0D108BD9-81ED-4DB2-BD59-A6C34878D82A}">
                    <a16:rowId xmlns:a16="http://schemas.microsoft.com/office/drawing/2014/main" val="1289732653"/>
                  </a:ext>
                </a:extLst>
              </a:tr>
              <a:tr h="327206">
                <a:tc>
                  <a:txBody>
                    <a:bodyPr/>
                    <a:lstStyle/>
                    <a:p>
                      <a:r>
                        <a:rPr lang="en-US" sz="2000" b="1" dirty="0"/>
                        <a:t>FEEDBACK</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tcPr>
                </a:tc>
                <a:tc>
                  <a:txBody>
                    <a:bodyPr/>
                    <a:lstStyle/>
                    <a:p>
                      <a:r>
                        <a:rPr lang="en-US" sz="2000" b="1" dirty="0"/>
                        <a:t>Limited capacity to offer feedback</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tcPr>
                </a:tc>
                <a:extLst>
                  <a:ext uri="{0D108BD9-81ED-4DB2-BD59-A6C34878D82A}">
                    <a16:rowId xmlns:a16="http://schemas.microsoft.com/office/drawing/2014/main" val="1520710244"/>
                  </a:ext>
                </a:extLst>
              </a:tr>
              <a:tr h="578903">
                <a:tc>
                  <a:txBody>
                    <a:bodyPr/>
                    <a:lstStyle/>
                    <a:p>
                      <a:r>
                        <a:rPr lang="en-US" sz="2000" b="1" dirty="0"/>
                        <a:t>DECISION HIERARCHY</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tcPr>
                </a:tc>
                <a:tc>
                  <a:txBody>
                    <a:bodyPr/>
                    <a:lstStyle/>
                    <a:p>
                      <a:r>
                        <a:rPr lang="en-US" sz="2000" b="1" dirty="0"/>
                        <a:t>Requires multiple approval when conducting projects</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tcPr>
                </a:tc>
                <a:extLst>
                  <a:ext uri="{0D108BD9-81ED-4DB2-BD59-A6C34878D82A}">
                    <a16:rowId xmlns:a16="http://schemas.microsoft.com/office/drawing/2014/main" val="3109964473"/>
                  </a:ext>
                </a:extLst>
              </a:tr>
              <a:tr h="327206">
                <a:tc>
                  <a:txBody>
                    <a:bodyPr/>
                    <a:lstStyle/>
                    <a:p>
                      <a:r>
                        <a:rPr lang="en-US" sz="2000" b="1" dirty="0"/>
                        <a:t>HOSPITALITY</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tcPr>
                </a:tc>
                <a:tc>
                  <a:txBody>
                    <a:bodyPr/>
                    <a:lstStyle/>
                    <a:p>
                      <a:r>
                        <a:rPr lang="en-US" sz="2000" b="1" dirty="0"/>
                        <a:t>Emphasis on gift giving</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tcPr>
                </a:tc>
                <a:extLst>
                  <a:ext uri="{0D108BD9-81ED-4DB2-BD59-A6C34878D82A}">
                    <a16:rowId xmlns:a16="http://schemas.microsoft.com/office/drawing/2014/main" val="4048098497"/>
                  </a:ext>
                </a:extLst>
              </a:tr>
              <a:tr h="578903">
                <a:tc>
                  <a:txBody>
                    <a:bodyPr/>
                    <a:lstStyle/>
                    <a:p>
                      <a:r>
                        <a:rPr lang="en-US" sz="2000" b="1" dirty="0"/>
                        <a:t>YIN-YANG</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tcPr>
                </a:tc>
                <a:tc>
                  <a:txBody>
                    <a:bodyPr/>
                    <a:lstStyle/>
                    <a:p>
                      <a:r>
                        <a:rPr lang="en-US" sz="2000" b="1" dirty="0"/>
                        <a:t>Yin-yang dynamics of push-pull strategy.</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ap="flat" cmpd="sng" algn="ctr">
                      <a:noFill/>
                      <a:prstDash val="solid"/>
                      <a:round/>
                      <a:headEnd type="none" w="med" len="med"/>
                      <a:tailEnd type="none" w="med" len="med"/>
                    </a:lnTlToBr>
                    <a:lnBlToTr w="12700" cmpd="sng">
                      <a:noFill/>
                      <a:prstDash val="solid"/>
                    </a:lnBlToTr>
                  </a:tcPr>
                </a:tc>
                <a:extLst>
                  <a:ext uri="{0D108BD9-81ED-4DB2-BD59-A6C34878D82A}">
                    <a16:rowId xmlns:a16="http://schemas.microsoft.com/office/drawing/2014/main" val="1585031858"/>
                  </a:ext>
                </a:extLst>
              </a:tr>
            </a:tbl>
          </a:graphicData>
        </a:graphic>
      </p:graphicFrame>
      <p:pic>
        <p:nvPicPr>
          <p:cNvPr id="17" name="Picture 16" descr="A group of people sitting at a table&#10;&#10;AI-generated content may be incorrect.">
            <a:extLst>
              <a:ext uri="{FF2B5EF4-FFF2-40B4-BE49-F238E27FC236}">
                <a16:creationId xmlns:a16="http://schemas.microsoft.com/office/drawing/2014/main" id="{065BE298-E5FA-D712-8B9F-47D08C65315E}"/>
              </a:ext>
            </a:extLst>
          </p:cNvPr>
          <p:cNvPicPr>
            <a:picLocks noChangeAspect="1"/>
          </p:cNvPicPr>
          <p:nvPr/>
        </p:nvPicPr>
        <p:blipFill>
          <a:blip r:embed="rId2"/>
          <a:stretch>
            <a:fillRect/>
          </a:stretch>
        </p:blipFill>
        <p:spPr>
          <a:xfrm>
            <a:off x="5936492" y="2022468"/>
            <a:ext cx="6052878" cy="3901439"/>
          </a:xfrm>
          <a:prstGeom prst="rect">
            <a:avLst/>
          </a:prstGeom>
          <a:ln>
            <a:noFill/>
          </a:ln>
          <a:effectLst>
            <a:softEdge rad="112500"/>
          </a:effectLst>
        </p:spPr>
      </p:pic>
    </p:spTree>
    <p:extLst>
      <p:ext uri="{BB962C8B-B14F-4D97-AF65-F5344CB8AC3E}">
        <p14:creationId xmlns:p14="http://schemas.microsoft.com/office/powerpoint/2010/main" val="3090488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F11A82E9-40DA-5CDA-988F-E73301675899}"/>
              </a:ext>
            </a:extLst>
          </p:cNvPr>
          <p:cNvPicPr>
            <a:picLocks noChangeAspect="1"/>
          </p:cNvPicPr>
          <p:nvPr/>
        </p:nvPicPr>
        <p:blipFill>
          <a:blip r:embed="rId2"/>
          <a:srcRect t="15730"/>
          <a:stretch>
            <a:fillRect/>
          </a:stretch>
        </p:blipFill>
        <p:spPr>
          <a:xfrm>
            <a:off x="-18689" y="-7952"/>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97017-E077-1DE5-6B50-3EFE439BBB06}"/>
              </a:ext>
            </a:extLst>
          </p:cNvPr>
          <p:cNvSpPr>
            <a:spLocks noGrp="1"/>
          </p:cNvSpPr>
          <p:nvPr>
            <p:ph type="title"/>
          </p:nvPr>
        </p:nvSpPr>
        <p:spPr>
          <a:xfrm>
            <a:off x="142173" y="325557"/>
            <a:ext cx="8425898" cy="1508855"/>
          </a:xfrm>
          <a:custGeom>
            <a:avLst/>
            <a:gdLst>
              <a:gd name="connsiteX0" fmla="*/ 0 w 8425898"/>
              <a:gd name="connsiteY0" fmla="*/ 0 h 1508855"/>
              <a:gd name="connsiteX1" fmla="*/ 730244 w 8425898"/>
              <a:gd name="connsiteY1" fmla="*/ 0 h 1508855"/>
              <a:gd name="connsiteX2" fmla="*/ 1291971 w 8425898"/>
              <a:gd name="connsiteY2" fmla="*/ 0 h 1508855"/>
              <a:gd name="connsiteX3" fmla="*/ 1600921 w 8425898"/>
              <a:gd name="connsiteY3" fmla="*/ 0 h 1508855"/>
              <a:gd name="connsiteX4" fmla="*/ 2331165 w 8425898"/>
              <a:gd name="connsiteY4" fmla="*/ 0 h 1508855"/>
              <a:gd name="connsiteX5" fmla="*/ 2640115 w 8425898"/>
              <a:gd name="connsiteY5" fmla="*/ 0 h 1508855"/>
              <a:gd name="connsiteX6" fmla="*/ 3201841 w 8425898"/>
              <a:gd name="connsiteY6" fmla="*/ 0 h 1508855"/>
              <a:gd name="connsiteX7" fmla="*/ 3847827 w 8425898"/>
              <a:gd name="connsiteY7" fmla="*/ 0 h 1508855"/>
              <a:gd name="connsiteX8" fmla="*/ 4409553 w 8425898"/>
              <a:gd name="connsiteY8" fmla="*/ 0 h 1508855"/>
              <a:gd name="connsiteX9" fmla="*/ 4887021 w 8425898"/>
              <a:gd name="connsiteY9" fmla="*/ 0 h 1508855"/>
              <a:gd name="connsiteX10" fmla="*/ 5617265 w 8425898"/>
              <a:gd name="connsiteY10" fmla="*/ 0 h 1508855"/>
              <a:gd name="connsiteX11" fmla="*/ 6010474 w 8425898"/>
              <a:gd name="connsiteY11" fmla="*/ 0 h 1508855"/>
              <a:gd name="connsiteX12" fmla="*/ 6487941 w 8425898"/>
              <a:gd name="connsiteY12" fmla="*/ 0 h 1508855"/>
              <a:gd name="connsiteX13" fmla="*/ 6965409 w 8425898"/>
              <a:gd name="connsiteY13" fmla="*/ 0 h 1508855"/>
              <a:gd name="connsiteX14" fmla="*/ 7611395 w 8425898"/>
              <a:gd name="connsiteY14" fmla="*/ 0 h 1508855"/>
              <a:gd name="connsiteX15" fmla="*/ 8425898 w 8425898"/>
              <a:gd name="connsiteY15" fmla="*/ 0 h 1508855"/>
              <a:gd name="connsiteX16" fmla="*/ 8425898 w 8425898"/>
              <a:gd name="connsiteY16" fmla="*/ 472775 h 1508855"/>
              <a:gd name="connsiteX17" fmla="*/ 8425898 w 8425898"/>
              <a:gd name="connsiteY17" fmla="*/ 945549 h 1508855"/>
              <a:gd name="connsiteX18" fmla="*/ 8425898 w 8425898"/>
              <a:gd name="connsiteY18" fmla="*/ 1508855 h 1508855"/>
              <a:gd name="connsiteX19" fmla="*/ 7864171 w 8425898"/>
              <a:gd name="connsiteY19" fmla="*/ 1508855 h 1508855"/>
              <a:gd name="connsiteX20" fmla="*/ 7555222 w 8425898"/>
              <a:gd name="connsiteY20" fmla="*/ 1508855 h 1508855"/>
              <a:gd name="connsiteX21" fmla="*/ 6909236 w 8425898"/>
              <a:gd name="connsiteY21" fmla="*/ 1508855 h 1508855"/>
              <a:gd name="connsiteX22" fmla="*/ 6431769 w 8425898"/>
              <a:gd name="connsiteY22" fmla="*/ 1508855 h 1508855"/>
              <a:gd name="connsiteX23" fmla="*/ 5954301 w 8425898"/>
              <a:gd name="connsiteY23" fmla="*/ 1508855 h 1508855"/>
              <a:gd name="connsiteX24" fmla="*/ 5392575 w 8425898"/>
              <a:gd name="connsiteY24" fmla="*/ 1508855 h 1508855"/>
              <a:gd name="connsiteX25" fmla="*/ 4999366 w 8425898"/>
              <a:gd name="connsiteY25" fmla="*/ 1508855 h 1508855"/>
              <a:gd name="connsiteX26" fmla="*/ 4606158 w 8425898"/>
              <a:gd name="connsiteY26" fmla="*/ 1508855 h 1508855"/>
              <a:gd name="connsiteX27" fmla="*/ 4128690 w 8425898"/>
              <a:gd name="connsiteY27" fmla="*/ 1508855 h 1508855"/>
              <a:gd name="connsiteX28" fmla="*/ 3398446 w 8425898"/>
              <a:gd name="connsiteY28" fmla="*/ 1508855 h 1508855"/>
              <a:gd name="connsiteX29" fmla="*/ 2920978 w 8425898"/>
              <a:gd name="connsiteY29" fmla="*/ 1508855 h 1508855"/>
              <a:gd name="connsiteX30" fmla="*/ 2443510 w 8425898"/>
              <a:gd name="connsiteY30" fmla="*/ 1508855 h 1508855"/>
              <a:gd name="connsiteX31" fmla="*/ 2050302 w 8425898"/>
              <a:gd name="connsiteY31" fmla="*/ 1508855 h 1508855"/>
              <a:gd name="connsiteX32" fmla="*/ 1572834 w 8425898"/>
              <a:gd name="connsiteY32" fmla="*/ 1508855 h 1508855"/>
              <a:gd name="connsiteX33" fmla="*/ 1095367 w 8425898"/>
              <a:gd name="connsiteY33" fmla="*/ 1508855 h 1508855"/>
              <a:gd name="connsiteX34" fmla="*/ 533640 w 8425898"/>
              <a:gd name="connsiteY34" fmla="*/ 1508855 h 1508855"/>
              <a:gd name="connsiteX35" fmla="*/ 0 w 8425898"/>
              <a:gd name="connsiteY35" fmla="*/ 1508855 h 1508855"/>
              <a:gd name="connsiteX36" fmla="*/ 0 w 8425898"/>
              <a:gd name="connsiteY36" fmla="*/ 1005903 h 1508855"/>
              <a:gd name="connsiteX37" fmla="*/ 0 w 8425898"/>
              <a:gd name="connsiteY37" fmla="*/ 548217 h 1508855"/>
              <a:gd name="connsiteX38" fmla="*/ 0 w 8425898"/>
              <a:gd name="connsiteY38" fmla="*/ 0 h 150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8425898" h="1508855" fill="none" extrusionOk="0">
                <a:moveTo>
                  <a:pt x="0" y="0"/>
                </a:moveTo>
                <a:cubicBezTo>
                  <a:pt x="260567" y="-50785"/>
                  <a:pt x="486957" y="66779"/>
                  <a:pt x="730244" y="0"/>
                </a:cubicBezTo>
                <a:cubicBezTo>
                  <a:pt x="973531" y="-66779"/>
                  <a:pt x="1110793" y="13409"/>
                  <a:pt x="1291971" y="0"/>
                </a:cubicBezTo>
                <a:cubicBezTo>
                  <a:pt x="1473149" y="-13409"/>
                  <a:pt x="1465895" y="26019"/>
                  <a:pt x="1600921" y="0"/>
                </a:cubicBezTo>
                <a:cubicBezTo>
                  <a:pt x="1735947" y="-26019"/>
                  <a:pt x="2045498" y="56857"/>
                  <a:pt x="2331165" y="0"/>
                </a:cubicBezTo>
                <a:cubicBezTo>
                  <a:pt x="2616832" y="-56857"/>
                  <a:pt x="2535842" y="31873"/>
                  <a:pt x="2640115" y="0"/>
                </a:cubicBezTo>
                <a:cubicBezTo>
                  <a:pt x="2744388" y="-31873"/>
                  <a:pt x="3073002" y="65129"/>
                  <a:pt x="3201841" y="0"/>
                </a:cubicBezTo>
                <a:cubicBezTo>
                  <a:pt x="3330680" y="-65129"/>
                  <a:pt x="3577229" y="25477"/>
                  <a:pt x="3847827" y="0"/>
                </a:cubicBezTo>
                <a:cubicBezTo>
                  <a:pt x="4118425" y="-25477"/>
                  <a:pt x="4235445" y="37831"/>
                  <a:pt x="4409553" y="0"/>
                </a:cubicBezTo>
                <a:cubicBezTo>
                  <a:pt x="4583661" y="-37831"/>
                  <a:pt x="4669264" y="54869"/>
                  <a:pt x="4887021" y="0"/>
                </a:cubicBezTo>
                <a:cubicBezTo>
                  <a:pt x="5104778" y="-54869"/>
                  <a:pt x="5385142" y="33518"/>
                  <a:pt x="5617265" y="0"/>
                </a:cubicBezTo>
                <a:cubicBezTo>
                  <a:pt x="5849388" y="-33518"/>
                  <a:pt x="5855306" y="27260"/>
                  <a:pt x="6010474" y="0"/>
                </a:cubicBezTo>
                <a:cubicBezTo>
                  <a:pt x="6165642" y="-27260"/>
                  <a:pt x="6354292" y="39986"/>
                  <a:pt x="6487941" y="0"/>
                </a:cubicBezTo>
                <a:cubicBezTo>
                  <a:pt x="6621590" y="-39986"/>
                  <a:pt x="6817033" y="53515"/>
                  <a:pt x="6965409" y="0"/>
                </a:cubicBezTo>
                <a:cubicBezTo>
                  <a:pt x="7113785" y="-53515"/>
                  <a:pt x="7321806" y="8684"/>
                  <a:pt x="7611395" y="0"/>
                </a:cubicBezTo>
                <a:cubicBezTo>
                  <a:pt x="7900984" y="-8684"/>
                  <a:pt x="8201722" y="86708"/>
                  <a:pt x="8425898" y="0"/>
                </a:cubicBezTo>
                <a:cubicBezTo>
                  <a:pt x="8432485" y="196541"/>
                  <a:pt x="8409133" y="290741"/>
                  <a:pt x="8425898" y="472775"/>
                </a:cubicBezTo>
                <a:cubicBezTo>
                  <a:pt x="8442663" y="654809"/>
                  <a:pt x="8385047" y="841182"/>
                  <a:pt x="8425898" y="945549"/>
                </a:cubicBezTo>
                <a:cubicBezTo>
                  <a:pt x="8466749" y="1049916"/>
                  <a:pt x="8378900" y="1396077"/>
                  <a:pt x="8425898" y="1508855"/>
                </a:cubicBezTo>
                <a:cubicBezTo>
                  <a:pt x="8304370" y="1527161"/>
                  <a:pt x="8097962" y="1494439"/>
                  <a:pt x="7864171" y="1508855"/>
                </a:cubicBezTo>
                <a:cubicBezTo>
                  <a:pt x="7630380" y="1523271"/>
                  <a:pt x="7619810" y="1483609"/>
                  <a:pt x="7555222" y="1508855"/>
                </a:cubicBezTo>
                <a:cubicBezTo>
                  <a:pt x="7490634" y="1534101"/>
                  <a:pt x="7170876" y="1432385"/>
                  <a:pt x="6909236" y="1508855"/>
                </a:cubicBezTo>
                <a:cubicBezTo>
                  <a:pt x="6647596" y="1585325"/>
                  <a:pt x="6563058" y="1481157"/>
                  <a:pt x="6431769" y="1508855"/>
                </a:cubicBezTo>
                <a:cubicBezTo>
                  <a:pt x="6300480" y="1536553"/>
                  <a:pt x="6063312" y="1507988"/>
                  <a:pt x="5954301" y="1508855"/>
                </a:cubicBezTo>
                <a:cubicBezTo>
                  <a:pt x="5845290" y="1509722"/>
                  <a:pt x="5648838" y="1476731"/>
                  <a:pt x="5392575" y="1508855"/>
                </a:cubicBezTo>
                <a:cubicBezTo>
                  <a:pt x="5136312" y="1540979"/>
                  <a:pt x="5101285" y="1468148"/>
                  <a:pt x="4999366" y="1508855"/>
                </a:cubicBezTo>
                <a:cubicBezTo>
                  <a:pt x="4897447" y="1549562"/>
                  <a:pt x="4698379" y="1475558"/>
                  <a:pt x="4606158" y="1508855"/>
                </a:cubicBezTo>
                <a:cubicBezTo>
                  <a:pt x="4513937" y="1542152"/>
                  <a:pt x="4230803" y="1481037"/>
                  <a:pt x="4128690" y="1508855"/>
                </a:cubicBezTo>
                <a:cubicBezTo>
                  <a:pt x="4026577" y="1536673"/>
                  <a:pt x="3566475" y="1483832"/>
                  <a:pt x="3398446" y="1508855"/>
                </a:cubicBezTo>
                <a:cubicBezTo>
                  <a:pt x="3230417" y="1533878"/>
                  <a:pt x="3149699" y="1501771"/>
                  <a:pt x="2920978" y="1508855"/>
                </a:cubicBezTo>
                <a:cubicBezTo>
                  <a:pt x="2692257" y="1515939"/>
                  <a:pt x="2564537" y="1452316"/>
                  <a:pt x="2443510" y="1508855"/>
                </a:cubicBezTo>
                <a:cubicBezTo>
                  <a:pt x="2322483" y="1565394"/>
                  <a:pt x="2164249" y="1486107"/>
                  <a:pt x="2050302" y="1508855"/>
                </a:cubicBezTo>
                <a:cubicBezTo>
                  <a:pt x="1936355" y="1531603"/>
                  <a:pt x="1713199" y="1458482"/>
                  <a:pt x="1572834" y="1508855"/>
                </a:cubicBezTo>
                <a:cubicBezTo>
                  <a:pt x="1432469" y="1559228"/>
                  <a:pt x="1226535" y="1479798"/>
                  <a:pt x="1095367" y="1508855"/>
                </a:cubicBezTo>
                <a:cubicBezTo>
                  <a:pt x="964199" y="1537912"/>
                  <a:pt x="792450" y="1492119"/>
                  <a:pt x="533640" y="1508855"/>
                </a:cubicBezTo>
                <a:cubicBezTo>
                  <a:pt x="274830" y="1525591"/>
                  <a:pt x="225007" y="1494886"/>
                  <a:pt x="0" y="1508855"/>
                </a:cubicBezTo>
                <a:cubicBezTo>
                  <a:pt x="-11174" y="1286615"/>
                  <a:pt x="18766" y="1174618"/>
                  <a:pt x="0" y="1005903"/>
                </a:cubicBezTo>
                <a:cubicBezTo>
                  <a:pt x="-18766" y="837188"/>
                  <a:pt x="25686" y="715692"/>
                  <a:pt x="0" y="548217"/>
                </a:cubicBezTo>
                <a:cubicBezTo>
                  <a:pt x="-25686" y="380742"/>
                  <a:pt x="33122" y="190394"/>
                  <a:pt x="0" y="0"/>
                </a:cubicBezTo>
                <a:close/>
              </a:path>
              <a:path w="8425898" h="1508855" stroke="0" extrusionOk="0">
                <a:moveTo>
                  <a:pt x="0" y="0"/>
                </a:moveTo>
                <a:cubicBezTo>
                  <a:pt x="285534" y="-23330"/>
                  <a:pt x="375832" y="24448"/>
                  <a:pt x="645986" y="0"/>
                </a:cubicBezTo>
                <a:cubicBezTo>
                  <a:pt x="916140" y="-24448"/>
                  <a:pt x="879216" y="32697"/>
                  <a:pt x="954935" y="0"/>
                </a:cubicBezTo>
                <a:cubicBezTo>
                  <a:pt x="1030654" y="-32697"/>
                  <a:pt x="1391228" y="75802"/>
                  <a:pt x="1600921" y="0"/>
                </a:cubicBezTo>
                <a:cubicBezTo>
                  <a:pt x="1810614" y="-75802"/>
                  <a:pt x="2085513" y="42337"/>
                  <a:pt x="2246906" y="0"/>
                </a:cubicBezTo>
                <a:cubicBezTo>
                  <a:pt x="2408299" y="-42337"/>
                  <a:pt x="2439996" y="33801"/>
                  <a:pt x="2555856" y="0"/>
                </a:cubicBezTo>
                <a:cubicBezTo>
                  <a:pt x="2671716" y="-33801"/>
                  <a:pt x="3139283" y="70502"/>
                  <a:pt x="3286100" y="0"/>
                </a:cubicBezTo>
                <a:cubicBezTo>
                  <a:pt x="3432917" y="-70502"/>
                  <a:pt x="3519427" y="38364"/>
                  <a:pt x="3679309" y="0"/>
                </a:cubicBezTo>
                <a:cubicBezTo>
                  <a:pt x="3839191" y="-38364"/>
                  <a:pt x="4143820" y="56809"/>
                  <a:pt x="4325294" y="0"/>
                </a:cubicBezTo>
                <a:cubicBezTo>
                  <a:pt x="4506769" y="-56809"/>
                  <a:pt x="4489689" y="22140"/>
                  <a:pt x="4634244" y="0"/>
                </a:cubicBezTo>
                <a:cubicBezTo>
                  <a:pt x="4778799" y="-22140"/>
                  <a:pt x="5014624" y="22269"/>
                  <a:pt x="5111711" y="0"/>
                </a:cubicBezTo>
                <a:cubicBezTo>
                  <a:pt x="5208798" y="-22269"/>
                  <a:pt x="5313495" y="2093"/>
                  <a:pt x="5420661" y="0"/>
                </a:cubicBezTo>
                <a:cubicBezTo>
                  <a:pt x="5527827" y="-2093"/>
                  <a:pt x="5760892" y="51960"/>
                  <a:pt x="5898129" y="0"/>
                </a:cubicBezTo>
                <a:cubicBezTo>
                  <a:pt x="6035366" y="-51960"/>
                  <a:pt x="6185725" y="59817"/>
                  <a:pt x="6459855" y="0"/>
                </a:cubicBezTo>
                <a:cubicBezTo>
                  <a:pt x="6733985" y="-59817"/>
                  <a:pt x="6992616" y="23734"/>
                  <a:pt x="7190100" y="0"/>
                </a:cubicBezTo>
                <a:cubicBezTo>
                  <a:pt x="7387585" y="-23734"/>
                  <a:pt x="7406504" y="13842"/>
                  <a:pt x="7499049" y="0"/>
                </a:cubicBezTo>
                <a:cubicBezTo>
                  <a:pt x="7591594" y="-13842"/>
                  <a:pt x="8205580" y="74273"/>
                  <a:pt x="8425898" y="0"/>
                </a:cubicBezTo>
                <a:cubicBezTo>
                  <a:pt x="8443598" y="104007"/>
                  <a:pt x="8396451" y="358465"/>
                  <a:pt x="8425898" y="472775"/>
                </a:cubicBezTo>
                <a:cubicBezTo>
                  <a:pt x="8455345" y="587086"/>
                  <a:pt x="8420435" y="814759"/>
                  <a:pt x="8425898" y="1005903"/>
                </a:cubicBezTo>
                <a:cubicBezTo>
                  <a:pt x="8431361" y="1197047"/>
                  <a:pt x="8423343" y="1295358"/>
                  <a:pt x="8425898" y="1508855"/>
                </a:cubicBezTo>
                <a:cubicBezTo>
                  <a:pt x="8277486" y="1532961"/>
                  <a:pt x="8140627" y="1481187"/>
                  <a:pt x="8032689" y="1508855"/>
                </a:cubicBezTo>
                <a:cubicBezTo>
                  <a:pt x="7924751" y="1536523"/>
                  <a:pt x="7752635" y="1503120"/>
                  <a:pt x="7639481" y="1508855"/>
                </a:cubicBezTo>
                <a:cubicBezTo>
                  <a:pt x="7526327" y="1514590"/>
                  <a:pt x="7083462" y="1465450"/>
                  <a:pt x="6909236" y="1508855"/>
                </a:cubicBezTo>
                <a:cubicBezTo>
                  <a:pt x="6735010" y="1552260"/>
                  <a:pt x="6464100" y="1434177"/>
                  <a:pt x="6263251" y="1508855"/>
                </a:cubicBezTo>
                <a:cubicBezTo>
                  <a:pt x="6062402" y="1583533"/>
                  <a:pt x="5920960" y="1485334"/>
                  <a:pt x="5617265" y="1508855"/>
                </a:cubicBezTo>
                <a:cubicBezTo>
                  <a:pt x="5313570" y="1532376"/>
                  <a:pt x="5034513" y="1508097"/>
                  <a:pt x="4887021" y="1508855"/>
                </a:cubicBezTo>
                <a:cubicBezTo>
                  <a:pt x="4739529" y="1509613"/>
                  <a:pt x="4644617" y="1505452"/>
                  <a:pt x="4578071" y="1508855"/>
                </a:cubicBezTo>
                <a:cubicBezTo>
                  <a:pt x="4511525" y="1512258"/>
                  <a:pt x="4139828" y="1508459"/>
                  <a:pt x="3932086" y="1508855"/>
                </a:cubicBezTo>
                <a:cubicBezTo>
                  <a:pt x="3724344" y="1509251"/>
                  <a:pt x="3669990" y="1468652"/>
                  <a:pt x="3538877" y="1508855"/>
                </a:cubicBezTo>
                <a:cubicBezTo>
                  <a:pt x="3407764" y="1549058"/>
                  <a:pt x="3020583" y="1442354"/>
                  <a:pt x="2808633" y="1508855"/>
                </a:cubicBezTo>
                <a:cubicBezTo>
                  <a:pt x="2596683" y="1575356"/>
                  <a:pt x="2498901" y="1498058"/>
                  <a:pt x="2331165" y="1508855"/>
                </a:cubicBezTo>
                <a:cubicBezTo>
                  <a:pt x="2163429" y="1519652"/>
                  <a:pt x="2094542" y="1500771"/>
                  <a:pt x="2022216" y="1508855"/>
                </a:cubicBezTo>
                <a:cubicBezTo>
                  <a:pt x="1949890" y="1516939"/>
                  <a:pt x="1667084" y="1491314"/>
                  <a:pt x="1460489" y="1508855"/>
                </a:cubicBezTo>
                <a:cubicBezTo>
                  <a:pt x="1253894" y="1526396"/>
                  <a:pt x="975688" y="1465008"/>
                  <a:pt x="730244" y="1508855"/>
                </a:cubicBezTo>
                <a:cubicBezTo>
                  <a:pt x="484800" y="1552702"/>
                  <a:pt x="309868" y="1485391"/>
                  <a:pt x="0" y="1508855"/>
                </a:cubicBezTo>
                <a:cubicBezTo>
                  <a:pt x="-10802" y="1361546"/>
                  <a:pt x="47753" y="1128822"/>
                  <a:pt x="0" y="1020992"/>
                </a:cubicBezTo>
                <a:cubicBezTo>
                  <a:pt x="-47753" y="913162"/>
                  <a:pt x="10868" y="755008"/>
                  <a:pt x="0" y="548217"/>
                </a:cubicBezTo>
                <a:cubicBezTo>
                  <a:pt x="-10868" y="341427"/>
                  <a:pt x="56945" y="192548"/>
                  <a:pt x="0" y="0"/>
                </a:cubicBezTo>
                <a:close/>
              </a:path>
            </a:pathLst>
          </a:custGeom>
          <a:ln>
            <a:solidFill>
              <a:schemeClr val="tx1"/>
            </a:solidFill>
            <a:extLst>
              <a:ext uri="{C807C97D-BFC1-408E-A445-0C87EB9F89A2}">
                <ask:lineSketchStyleProps xmlns:ask="http://schemas.microsoft.com/office/drawing/2018/sketchyshapes" sd="1806943773">
                  <ask:type>
                    <ask:lineSketchScribble/>
                  </ask:type>
                </ask:lineSketchStyleProps>
              </a:ext>
            </a:extLst>
          </a:ln>
        </p:spPr>
        <p:txBody>
          <a:bodyPr vert="horz" lIns="91440" tIns="45720" rIns="91440" bIns="45720" rtlCol="0" anchor="t">
            <a:normAutofit fontScale="90000"/>
          </a:bodyPr>
          <a:lstStyle/>
          <a:p>
            <a:r>
              <a:rPr lang="en-US" sz="5400" b="1" kern="1200" dirty="0">
                <a:solidFill>
                  <a:srgbClr val="FFFFFF"/>
                </a:solidFill>
                <a:latin typeface="+mj-lt"/>
                <a:ea typeface="+mj-ea"/>
                <a:cs typeface="+mj-cs"/>
              </a:rPr>
              <a:t>NEGOTIATION STRATEGIES</a:t>
            </a:r>
            <a:br>
              <a:rPr lang="en-US" sz="5400" b="1" kern="1200" dirty="0">
                <a:solidFill>
                  <a:srgbClr val="FFFFFF"/>
                </a:solidFill>
                <a:latin typeface="+mj-lt"/>
                <a:ea typeface="+mj-ea"/>
                <a:cs typeface="+mj-cs"/>
              </a:rPr>
            </a:br>
            <a:r>
              <a:rPr lang="en-US" sz="5400" b="1" kern="1200" dirty="0">
                <a:solidFill>
                  <a:srgbClr val="FFFFFF"/>
                </a:solidFill>
                <a:latin typeface="+mj-lt"/>
                <a:ea typeface="+mj-ea"/>
                <a:cs typeface="+mj-cs"/>
              </a:rPr>
              <a:t> WITH CHINA</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9C3E4BCF-3BA1-3FC6-F99A-DC5A06D70AE4}"/>
              </a:ext>
            </a:extLst>
          </p:cNvPr>
          <p:cNvSpPr txBox="1"/>
          <p:nvPr/>
        </p:nvSpPr>
        <p:spPr>
          <a:xfrm>
            <a:off x="2417589" y="3482599"/>
            <a:ext cx="1395046" cy="461665"/>
          </a:xfrm>
          <a:prstGeom prst="rect">
            <a:avLst/>
          </a:prstGeom>
          <a:noFill/>
        </p:spPr>
        <p:txBody>
          <a:bodyPr wrap="square" rtlCol="0">
            <a:spAutoFit/>
          </a:bodyPr>
          <a:lstStyle/>
          <a:p>
            <a:r>
              <a:rPr lang="en-US" sz="2400" b="1" dirty="0"/>
              <a:t>GUANXI</a:t>
            </a:r>
          </a:p>
        </p:txBody>
      </p:sp>
      <p:sp>
        <p:nvSpPr>
          <p:cNvPr id="7" name="TextBox 6">
            <a:extLst>
              <a:ext uri="{FF2B5EF4-FFF2-40B4-BE49-F238E27FC236}">
                <a16:creationId xmlns:a16="http://schemas.microsoft.com/office/drawing/2014/main" id="{16DCF5B2-366A-6184-3FB7-B50BC0B7CCC1}"/>
              </a:ext>
            </a:extLst>
          </p:cNvPr>
          <p:cNvSpPr txBox="1"/>
          <p:nvPr/>
        </p:nvSpPr>
        <p:spPr>
          <a:xfrm>
            <a:off x="2047884" y="2790102"/>
            <a:ext cx="1805537" cy="461665"/>
          </a:xfrm>
          <a:prstGeom prst="rect">
            <a:avLst/>
          </a:prstGeom>
          <a:noFill/>
        </p:spPr>
        <p:txBody>
          <a:bodyPr wrap="square" rtlCol="0">
            <a:spAutoFit/>
          </a:bodyPr>
          <a:lstStyle/>
          <a:p>
            <a:r>
              <a:rPr lang="en-US" sz="2400" b="1" dirty="0"/>
              <a:t>PATIENCE</a:t>
            </a:r>
            <a:endParaRPr lang="en-US" b="1" dirty="0"/>
          </a:p>
        </p:txBody>
      </p:sp>
      <p:sp>
        <p:nvSpPr>
          <p:cNvPr id="8" name="TextBox 7">
            <a:extLst>
              <a:ext uri="{FF2B5EF4-FFF2-40B4-BE49-F238E27FC236}">
                <a16:creationId xmlns:a16="http://schemas.microsoft.com/office/drawing/2014/main" id="{DD83CA17-06D8-FBAE-7AD1-C4E2DCC54CD6}"/>
              </a:ext>
            </a:extLst>
          </p:cNvPr>
          <p:cNvSpPr txBox="1"/>
          <p:nvPr/>
        </p:nvSpPr>
        <p:spPr>
          <a:xfrm>
            <a:off x="3626532" y="3190211"/>
            <a:ext cx="3665222" cy="461665"/>
          </a:xfrm>
          <a:prstGeom prst="rect">
            <a:avLst/>
          </a:prstGeom>
          <a:noFill/>
        </p:spPr>
        <p:txBody>
          <a:bodyPr wrap="square" rtlCol="0">
            <a:spAutoFit/>
          </a:bodyPr>
          <a:lstStyle/>
          <a:p>
            <a:r>
              <a:rPr lang="en-US" sz="2400" b="1" dirty="0"/>
              <a:t>LONG TERM PROMISES</a:t>
            </a:r>
          </a:p>
        </p:txBody>
      </p:sp>
      <p:sp>
        <p:nvSpPr>
          <p:cNvPr id="10" name="TextBox 9">
            <a:extLst>
              <a:ext uri="{FF2B5EF4-FFF2-40B4-BE49-F238E27FC236}">
                <a16:creationId xmlns:a16="http://schemas.microsoft.com/office/drawing/2014/main" id="{230BDD71-1860-39C2-8C39-D631AEFA044B}"/>
              </a:ext>
            </a:extLst>
          </p:cNvPr>
          <p:cNvSpPr txBox="1"/>
          <p:nvPr/>
        </p:nvSpPr>
        <p:spPr>
          <a:xfrm>
            <a:off x="3837597" y="3831205"/>
            <a:ext cx="1724305" cy="461665"/>
          </a:xfrm>
          <a:prstGeom prst="rect">
            <a:avLst/>
          </a:prstGeom>
          <a:noFill/>
        </p:spPr>
        <p:txBody>
          <a:bodyPr wrap="square" rtlCol="0">
            <a:spAutoFit/>
          </a:bodyPr>
          <a:lstStyle/>
          <a:p>
            <a:r>
              <a:rPr lang="en-US" sz="2400" b="1" dirty="0"/>
              <a:t>RESPECT</a:t>
            </a:r>
            <a:endParaRPr lang="en-US" sz="2000" b="1" dirty="0"/>
          </a:p>
        </p:txBody>
      </p:sp>
      <p:sp>
        <p:nvSpPr>
          <p:cNvPr id="12" name="TextBox 11">
            <a:extLst>
              <a:ext uri="{FF2B5EF4-FFF2-40B4-BE49-F238E27FC236}">
                <a16:creationId xmlns:a16="http://schemas.microsoft.com/office/drawing/2014/main" id="{C1FBA5C4-A3A5-AB40-71DA-E96DA44E7607}"/>
              </a:ext>
            </a:extLst>
          </p:cNvPr>
          <p:cNvSpPr txBox="1"/>
          <p:nvPr/>
        </p:nvSpPr>
        <p:spPr>
          <a:xfrm>
            <a:off x="2056381" y="4193097"/>
            <a:ext cx="2186355" cy="461665"/>
          </a:xfrm>
          <a:prstGeom prst="rect">
            <a:avLst/>
          </a:prstGeom>
          <a:noFill/>
        </p:spPr>
        <p:txBody>
          <a:bodyPr wrap="square" rtlCol="0">
            <a:spAutoFit/>
          </a:bodyPr>
          <a:lstStyle/>
          <a:p>
            <a:r>
              <a:rPr lang="en-US" sz="2400" b="1" dirty="0"/>
              <a:t>COMPLIANCE</a:t>
            </a:r>
          </a:p>
        </p:txBody>
      </p:sp>
      <p:sp>
        <p:nvSpPr>
          <p:cNvPr id="14" name="TextBox 13">
            <a:extLst>
              <a:ext uri="{FF2B5EF4-FFF2-40B4-BE49-F238E27FC236}">
                <a16:creationId xmlns:a16="http://schemas.microsoft.com/office/drawing/2014/main" id="{3E3A28F2-0CD7-95B5-8368-D989AF693A52}"/>
              </a:ext>
            </a:extLst>
          </p:cNvPr>
          <p:cNvSpPr txBox="1"/>
          <p:nvPr/>
        </p:nvSpPr>
        <p:spPr>
          <a:xfrm>
            <a:off x="3853421" y="4620015"/>
            <a:ext cx="2668711" cy="461665"/>
          </a:xfrm>
          <a:prstGeom prst="rect">
            <a:avLst/>
          </a:prstGeom>
          <a:noFill/>
        </p:spPr>
        <p:txBody>
          <a:bodyPr wrap="square" rtlCol="0">
            <a:spAutoFit/>
          </a:bodyPr>
          <a:lstStyle/>
          <a:p>
            <a:r>
              <a:rPr lang="en-US" sz="2400" b="1" dirty="0"/>
              <a:t>CONCESSIONS</a:t>
            </a:r>
          </a:p>
        </p:txBody>
      </p:sp>
      <p:sp>
        <p:nvSpPr>
          <p:cNvPr id="16" name="TextBox 15">
            <a:extLst>
              <a:ext uri="{FF2B5EF4-FFF2-40B4-BE49-F238E27FC236}">
                <a16:creationId xmlns:a16="http://schemas.microsoft.com/office/drawing/2014/main" id="{B4C0AD12-CC70-E386-26C1-49FAC704AC9F}"/>
              </a:ext>
            </a:extLst>
          </p:cNvPr>
          <p:cNvSpPr txBox="1"/>
          <p:nvPr/>
        </p:nvSpPr>
        <p:spPr>
          <a:xfrm>
            <a:off x="1212640" y="5154645"/>
            <a:ext cx="5293668" cy="461665"/>
          </a:xfrm>
          <a:prstGeom prst="rect">
            <a:avLst/>
          </a:prstGeom>
          <a:noFill/>
        </p:spPr>
        <p:txBody>
          <a:bodyPr wrap="square" rtlCol="0">
            <a:spAutoFit/>
          </a:bodyPr>
          <a:lstStyle/>
          <a:p>
            <a:r>
              <a:rPr lang="en-US" sz="2400" b="1" dirty="0"/>
              <a:t>HIGH CONTEXT COMMUNICATION</a:t>
            </a:r>
          </a:p>
        </p:txBody>
      </p:sp>
    </p:spTree>
    <p:extLst>
      <p:ext uri="{BB962C8B-B14F-4D97-AF65-F5344CB8AC3E}">
        <p14:creationId xmlns:p14="http://schemas.microsoft.com/office/powerpoint/2010/main" val="217364151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F26F2B03-EF5F-B016-DD74-3BB9E3703AF6}"/>
              </a:ext>
            </a:extLst>
          </p:cNvPr>
          <p:cNvSpPr>
            <a:spLocks noGrp="1"/>
          </p:cNvSpPr>
          <p:nvPr>
            <p:ph type="title"/>
          </p:nvPr>
        </p:nvSpPr>
        <p:spPr>
          <a:xfrm>
            <a:off x="408609" y="585524"/>
            <a:ext cx="4124557" cy="683494"/>
          </a:xfrm>
          <a:custGeom>
            <a:avLst/>
            <a:gdLst>
              <a:gd name="connsiteX0" fmla="*/ 0 w 4124557"/>
              <a:gd name="connsiteY0" fmla="*/ 0 h 683494"/>
              <a:gd name="connsiteX1" fmla="*/ 465486 w 4124557"/>
              <a:gd name="connsiteY1" fmla="*/ 0 h 683494"/>
              <a:gd name="connsiteX2" fmla="*/ 1137199 w 4124557"/>
              <a:gd name="connsiteY2" fmla="*/ 0 h 683494"/>
              <a:gd name="connsiteX3" fmla="*/ 1602685 w 4124557"/>
              <a:gd name="connsiteY3" fmla="*/ 0 h 683494"/>
              <a:gd name="connsiteX4" fmla="*/ 2150662 w 4124557"/>
              <a:gd name="connsiteY4" fmla="*/ 0 h 683494"/>
              <a:gd name="connsiteX5" fmla="*/ 2739884 w 4124557"/>
              <a:gd name="connsiteY5" fmla="*/ 0 h 683494"/>
              <a:gd name="connsiteX6" fmla="*/ 3205370 w 4124557"/>
              <a:gd name="connsiteY6" fmla="*/ 0 h 683494"/>
              <a:gd name="connsiteX7" fmla="*/ 4124557 w 4124557"/>
              <a:gd name="connsiteY7" fmla="*/ 0 h 683494"/>
              <a:gd name="connsiteX8" fmla="*/ 4124557 w 4124557"/>
              <a:gd name="connsiteY8" fmla="*/ 321242 h 683494"/>
              <a:gd name="connsiteX9" fmla="*/ 4124557 w 4124557"/>
              <a:gd name="connsiteY9" fmla="*/ 683494 h 683494"/>
              <a:gd name="connsiteX10" fmla="*/ 3617826 w 4124557"/>
              <a:gd name="connsiteY10" fmla="*/ 683494 h 683494"/>
              <a:gd name="connsiteX11" fmla="*/ 3028603 w 4124557"/>
              <a:gd name="connsiteY11" fmla="*/ 683494 h 683494"/>
              <a:gd name="connsiteX12" fmla="*/ 2439381 w 4124557"/>
              <a:gd name="connsiteY12" fmla="*/ 683494 h 683494"/>
              <a:gd name="connsiteX13" fmla="*/ 1891404 w 4124557"/>
              <a:gd name="connsiteY13" fmla="*/ 683494 h 683494"/>
              <a:gd name="connsiteX14" fmla="*/ 1343427 w 4124557"/>
              <a:gd name="connsiteY14" fmla="*/ 683494 h 683494"/>
              <a:gd name="connsiteX15" fmla="*/ 795450 w 4124557"/>
              <a:gd name="connsiteY15" fmla="*/ 683494 h 683494"/>
              <a:gd name="connsiteX16" fmla="*/ 0 w 4124557"/>
              <a:gd name="connsiteY16" fmla="*/ 683494 h 683494"/>
              <a:gd name="connsiteX17" fmla="*/ 0 w 4124557"/>
              <a:gd name="connsiteY17" fmla="*/ 355417 h 683494"/>
              <a:gd name="connsiteX18" fmla="*/ 0 w 4124557"/>
              <a:gd name="connsiteY18" fmla="*/ 0 h 683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24557" h="683494" fill="none" extrusionOk="0">
                <a:moveTo>
                  <a:pt x="0" y="0"/>
                </a:moveTo>
                <a:cubicBezTo>
                  <a:pt x="220734" y="-52356"/>
                  <a:pt x="290021" y="55196"/>
                  <a:pt x="465486" y="0"/>
                </a:cubicBezTo>
                <a:cubicBezTo>
                  <a:pt x="640951" y="-55196"/>
                  <a:pt x="816892" y="50104"/>
                  <a:pt x="1137199" y="0"/>
                </a:cubicBezTo>
                <a:cubicBezTo>
                  <a:pt x="1457506" y="-50104"/>
                  <a:pt x="1436358" y="19139"/>
                  <a:pt x="1602685" y="0"/>
                </a:cubicBezTo>
                <a:cubicBezTo>
                  <a:pt x="1769012" y="-19139"/>
                  <a:pt x="1877048" y="52210"/>
                  <a:pt x="2150662" y="0"/>
                </a:cubicBezTo>
                <a:cubicBezTo>
                  <a:pt x="2424276" y="-52210"/>
                  <a:pt x="2583445" y="23263"/>
                  <a:pt x="2739884" y="0"/>
                </a:cubicBezTo>
                <a:cubicBezTo>
                  <a:pt x="2896323" y="-23263"/>
                  <a:pt x="3102811" y="2484"/>
                  <a:pt x="3205370" y="0"/>
                </a:cubicBezTo>
                <a:cubicBezTo>
                  <a:pt x="3307929" y="-2484"/>
                  <a:pt x="3824281" y="86307"/>
                  <a:pt x="4124557" y="0"/>
                </a:cubicBezTo>
                <a:cubicBezTo>
                  <a:pt x="4152626" y="128869"/>
                  <a:pt x="4098789" y="254581"/>
                  <a:pt x="4124557" y="321242"/>
                </a:cubicBezTo>
                <a:cubicBezTo>
                  <a:pt x="4150325" y="387903"/>
                  <a:pt x="4118713" y="544689"/>
                  <a:pt x="4124557" y="683494"/>
                </a:cubicBezTo>
                <a:cubicBezTo>
                  <a:pt x="3916179" y="738376"/>
                  <a:pt x="3775348" y="663981"/>
                  <a:pt x="3617826" y="683494"/>
                </a:cubicBezTo>
                <a:cubicBezTo>
                  <a:pt x="3460304" y="703007"/>
                  <a:pt x="3168998" y="641841"/>
                  <a:pt x="3028603" y="683494"/>
                </a:cubicBezTo>
                <a:cubicBezTo>
                  <a:pt x="2888208" y="725147"/>
                  <a:pt x="2669167" y="650431"/>
                  <a:pt x="2439381" y="683494"/>
                </a:cubicBezTo>
                <a:cubicBezTo>
                  <a:pt x="2209595" y="716557"/>
                  <a:pt x="2011920" y="673182"/>
                  <a:pt x="1891404" y="683494"/>
                </a:cubicBezTo>
                <a:cubicBezTo>
                  <a:pt x="1770888" y="693806"/>
                  <a:pt x="1459823" y="653804"/>
                  <a:pt x="1343427" y="683494"/>
                </a:cubicBezTo>
                <a:cubicBezTo>
                  <a:pt x="1227031" y="713184"/>
                  <a:pt x="1009833" y="618325"/>
                  <a:pt x="795450" y="683494"/>
                </a:cubicBezTo>
                <a:cubicBezTo>
                  <a:pt x="581067" y="748663"/>
                  <a:pt x="242658" y="625772"/>
                  <a:pt x="0" y="683494"/>
                </a:cubicBezTo>
                <a:cubicBezTo>
                  <a:pt x="-7601" y="543585"/>
                  <a:pt x="9429" y="480207"/>
                  <a:pt x="0" y="355417"/>
                </a:cubicBezTo>
                <a:cubicBezTo>
                  <a:pt x="-9429" y="230627"/>
                  <a:pt x="41459" y="76975"/>
                  <a:pt x="0" y="0"/>
                </a:cubicBezTo>
                <a:close/>
              </a:path>
              <a:path w="4124557" h="683494" stroke="0" extrusionOk="0">
                <a:moveTo>
                  <a:pt x="0" y="0"/>
                </a:moveTo>
                <a:cubicBezTo>
                  <a:pt x="139946" y="-38795"/>
                  <a:pt x="363003" y="21876"/>
                  <a:pt x="589222" y="0"/>
                </a:cubicBezTo>
                <a:cubicBezTo>
                  <a:pt x="815441" y="-21876"/>
                  <a:pt x="927793" y="48620"/>
                  <a:pt x="1178445" y="0"/>
                </a:cubicBezTo>
                <a:cubicBezTo>
                  <a:pt x="1429097" y="-48620"/>
                  <a:pt x="1621498" y="27496"/>
                  <a:pt x="1850158" y="0"/>
                </a:cubicBezTo>
                <a:cubicBezTo>
                  <a:pt x="2078818" y="-27496"/>
                  <a:pt x="2150942" y="26205"/>
                  <a:pt x="2315644" y="0"/>
                </a:cubicBezTo>
                <a:cubicBezTo>
                  <a:pt x="2480346" y="-26205"/>
                  <a:pt x="2776004" y="53311"/>
                  <a:pt x="2987358" y="0"/>
                </a:cubicBezTo>
                <a:cubicBezTo>
                  <a:pt x="3198712" y="-53311"/>
                  <a:pt x="3734632" y="13739"/>
                  <a:pt x="4124557" y="0"/>
                </a:cubicBezTo>
                <a:cubicBezTo>
                  <a:pt x="4131203" y="102145"/>
                  <a:pt x="4101826" y="226325"/>
                  <a:pt x="4124557" y="348582"/>
                </a:cubicBezTo>
                <a:cubicBezTo>
                  <a:pt x="4147288" y="470839"/>
                  <a:pt x="4116446" y="585237"/>
                  <a:pt x="4124557" y="683494"/>
                </a:cubicBezTo>
                <a:cubicBezTo>
                  <a:pt x="3860842" y="754072"/>
                  <a:pt x="3744365" y="638843"/>
                  <a:pt x="3535335" y="683494"/>
                </a:cubicBezTo>
                <a:cubicBezTo>
                  <a:pt x="3326305" y="728145"/>
                  <a:pt x="3250641" y="672451"/>
                  <a:pt x="3069849" y="683494"/>
                </a:cubicBezTo>
                <a:cubicBezTo>
                  <a:pt x="2889057" y="694537"/>
                  <a:pt x="2632839" y="620762"/>
                  <a:pt x="2480626" y="683494"/>
                </a:cubicBezTo>
                <a:cubicBezTo>
                  <a:pt x="2328413" y="746226"/>
                  <a:pt x="2160740" y="661287"/>
                  <a:pt x="1973895" y="683494"/>
                </a:cubicBezTo>
                <a:cubicBezTo>
                  <a:pt x="1787050" y="705701"/>
                  <a:pt x="1571178" y="629977"/>
                  <a:pt x="1467164" y="683494"/>
                </a:cubicBezTo>
                <a:cubicBezTo>
                  <a:pt x="1363150" y="737011"/>
                  <a:pt x="1140265" y="656723"/>
                  <a:pt x="1001678" y="683494"/>
                </a:cubicBezTo>
                <a:cubicBezTo>
                  <a:pt x="863091" y="710265"/>
                  <a:pt x="449454" y="624555"/>
                  <a:pt x="0" y="683494"/>
                </a:cubicBezTo>
                <a:cubicBezTo>
                  <a:pt x="-18375" y="596117"/>
                  <a:pt x="42143" y="457499"/>
                  <a:pt x="0" y="328077"/>
                </a:cubicBezTo>
                <a:cubicBezTo>
                  <a:pt x="-42143" y="198655"/>
                  <a:pt x="13026" y="69296"/>
                  <a:pt x="0" y="0"/>
                </a:cubicBezTo>
                <a:close/>
              </a:path>
            </a:pathLst>
          </a:custGeom>
          <a:ln>
            <a:solidFill>
              <a:schemeClr val="tx1"/>
            </a:solidFill>
            <a:extLst>
              <a:ext uri="{C807C97D-BFC1-408E-A445-0C87EB9F89A2}">
                <ask:lineSketchStyleProps xmlns:ask="http://schemas.microsoft.com/office/drawing/2018/sketchyshapes" sd="1977404581">
                  <ask:type>
                    <ask:lineSketchScribble/>
                  </ask:type>
                </ask:lineSketchStyleProps>
              </a:ext>
            </a:extLst>
          </a:ln>
        </p:spPr>
        <p:txBody>
          <a:bodyPr vert="horz" lIns="91440" tIns="45720" rIns="91440" bIns="45720" rtlCol="0" anchor="t">
            <a:normAutofit/>
          </a:bodyPr>
          <a:lstStyle/>
          <a:p>
            <a:r>
              <a:rPr lang="en-US" sz="3200" b="1" kern="1200" dirty="0">
                <a:solidFill>
                  <a:schemeClr val="tx1"/>
                </a:solidFill>
                <a:latin typeface="+mj-lt"/>
                <a:ea typeface="+mj-ea"/>
                <a:cs typeface="+mj-cs"/>
              </a:rPr>
              <a:t>RECOMMENDATIONS</a:t>
            </a:r>
          </a:p>
        </p:txBody>
      </p:sp>
      <p:cxnSp>
        <p:nvCxnSpPr>
          <p:cNvPr id="13" name="Straight Connector 12">
            <a:extLst>
              <a:ext uri="{FF2B5EF4-FFF2-40B4-BE49-F238E27FC236}">
                <a16:creationId xmlns:a16="http://schemas.microsoft.com/office/drawing/2014/main" id="{A2D508B3-A66C-833E-D929-8DC211635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088" y="488272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8523B516-8FC1-9C82-3528-147E777D6673}"/>
              </a:ext>
            </a:extLst>
          </p:cNvPr>
          <p:cNvPicPr>
            <a:picLocks noChangeAspect="1"/>
          </p:cNvPicPr>
          <p:nvPr/>
        </p:nvPicPr>
        <p:blipFill>
          <a:blip r:embed="rId2"/>
          <a:srcRect l="5660" r="18553"/>
          <a:stretch>
            <a:fillRect/>
          </a:stretch>
        </p:blipFill>
        <p:spPr>
          <a:xfrm>
            <a:off x="5261956" y="10"/>
            <a:ext cx="6930043" cy="6857990"/>
          </a:xfrm>
          <a:prstGeom prst="rect">
            <a:avLst/>
          </a:prstGeom>
        </p:spPr>
      </p:pic>
      <p:sp>
        <p:nvSpPr>
          <p:cNvPr id="4" name="TextBox 3">
            <a:extLst>
              <a:ext uri="{FF2B5EF4-FFF2-40B4-BE49-F238E27FC236}">
                <a16:creationId xmlns:a16="http://schemas.microsoft.com/office/drawing/2014/main" id="{F496A863-1CFE-BC80-19EC-0E495049E060}"/>
              </a:ext>
            </a:extLst>
          </p:cNvPr>
          <p:cNvSpPr txBox="1"/>
          <p:nvPr/>
        </p:nvSpPr>
        <p:spPr>
          <a:xfrm>
            <a:off x="372286" y="1565068"/>
            <a:ext cx="4517384" cy="4996881"/>
          </a:xfrm>
          <a:prstGeom prst="rect">
            <a:avLst/>
          </a:prstGeom>
          <a:noFill/>
        </p:spPr>
        <p:txBody>
          <a:bodyPr wrap="square" rtlCol="0">
            <a:spAutoFit/>
          </a:bodyPr>
          <a:lstStyle/>
          <a:p>
            <a:pPr marL="285750" indent="-285750">
              <a:lnSpc>
                <a:spcPct val="200000"/>
              </a:lnSpc>
              <a:buFont typeface="Wingdings" pitchFamily="2" charset="2"/>
              <a:buChar char="ü"/>
            </a:pPr>
            <a:r>
              <a:rPr lang="en-US" b="1" dirty="0"/>
              <a:t>FOCUS ON BUILDING RELATIONSHIPS</a:t>
            </a:r>
          </a:p>
          <a:p>
            <a:pPr marL="285750" indent="-285750">
              <a:lnSpc>
                <a:spcPct val="200000"/>
              </a:lnSpc>
              <a:buFont typeface="Wingdings" pitchFamily="2" charset="2"/>
              <a:buChar char="ü"/>
            </a:pPr>
            <a:r>
              <a:rPr lang="en-US" b="1" dirty="0"/>
              <a:t>APPROPRIATE COMMUNICATION STYLE TO BENEFIT BOTH PARTIES</a:t>
            </a:r>
          </a:p>
          <a:p>
            <a:pPr marL="285750" indent="-285750">
              <a:lnSpc>
                <a:spcPct val="200000"/>
              </a:lnSpc>
              <a:buFont typeface="Wingdings" pitchFamily="2" charset="2"/>
              <a:buChar char="ü"/>
            </a:pPr>
            <a:r>
              <a:rPr lang="en-US" b="1" dirty="0"/>
              <a:t>UNDERSTAND CORPORATE BUSINESS OPERATION PROCESSES</a:t>
            </a:r>
          </a:p>
          <a:p>
            <a:pPr marL="285750" indent="-285750">
              <a:lnSpc>
                <a:spcPct val="200000"/>
              </a:lnSpc>
              <a:buFont typeface="Wingdings" pitchFamily="2" charset="2"/>
              <a:buChar char="ü"/>
            </a:pPr>
            <a:r>
              <a:rPr lang="en-US" b="1" dirty="0"/>
              <a:t>LONG TERM COMMITMENT</a:t>
            </a:r>
          </a:p>
          <a:p>
            <a:pPr marL="285750" indent="-285750">
              <a:lnSpc>
                <a:spcPct val="200000"/>
              </a:lnSpc>
              <a:buFont typeface="Wingdings" pitchFamily="2" charset="2"/>
              <a:buChar char="ü"/>
            </a:pPr>
            <a:r>
              <a:rPr lang="en-US" b="1" dirty="0"/>
              <a:t>RESPECT PROTOCOLS AND ETIQUETTES</a:t>
            </a:r>
          </a:p>
          <a:p>
            <a:pPr marL="285750" indent="-285750">
              <a:lnSpc>
                <a:spcPct val="200000"/>
              </a:lnSpc>
              <a:buFont typeface="Wingdings" pitchFamily="2" charset="2"/>
              <a:buChar char="ü"/>
            </a:pPr>
            <a:r>
              <a:rPr lang="en-US" b="1" dirty="0"/>
              <a:t>LEARN FROM MISTAKES</a:t>
            </a:r>
          </a:p>
        </p:txBody>
      </p:sp>
    </p:spTree>
    <p:extLst>
      <p:ext uri="{BB962C8B-B14F-4D97-AF65-F5344CB8AC3E}">
        <p14:creationId xmlns:p14="http://schemas.microsoft.com/office/powerpoint/2010/main" val="3125971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223924-B8A6-9BB2-B6B4-63A3C4BE2A35}"/>
              </a:ext>
            </a:extLst>
          </p:cNvPr>
          <p:cNvSpPr>
            <a:spLocks noGrp="1"/>
          </p:cNvSpPr>
          <p:nvPr>
            <p:ph type="title"/>
          </p:nvPr>
        </p:nvSpPr>
        <p:spPr>
          <a:xfrm>
            <a:off x="7467727" y="620936"/>
            <a:ext cx="4308672" cy="984722"/>
          </a:xfrm>
          <a:custGeom>
            <a:avLst/>
            <a:gdLst>
              <a:gd name="connsiteX0" fmla="*/ 0 w 4308672"/>
              <a:gd name="connsiteY0" fmla="*/ 0 h 984722"/>
              <a:gd name="connsiteX1" fmla="*/ 452411 w 4308672"/>
              <a:gd name="connsiteY1" fmla="*/ 0 h 984722"/>
              <a:gd name="connsiteX2" fmla="*/ 990995 w 4308672"/>
              <a:gd name="connsiteY2" fmla="*/ 0 h 984722"/>
              <a:gd name="connsiteX3" fmla="*/ 1486492 w 4308672"/>
              <a:gd name="connsiteY3" fmla="*/ 0 h 984722"/>
              <a:gd name="connsiteX4" fmla="*/ 1938902 w 4308672"/>
              <a:gd name="connsiteY4" fmla="*/ 0 h 984722"/>
              <a:gd name="connsiteX5" fmla="*/ 2348226 w 4308672"/>
              <a:gd name="connsiteY5" fmla="*/ 0 h 984722"/>
              <a:gd name="connsiteX6" fmla="*/ 2843724 w 4308672"/>
              <a:gd name="connsiteY6" fmla="*/ 0 h 984722"/>
              <a:gd name="connsiteX7" fmla="*/ 3296134 w 4308672"/>
              <a:gd name="connsiteY7" fmla="*/ 0 h 984722"/>
              <a:gd name="connsiteX8" fmla="*/ 4308672 w 4308672"/>
              <a:gd name="connsiteY8" fmla="*/ 0 h 984722"/>
              <a:gd name="connsiteX9" fmla="*/ 4308672 w 4308672"/>
              <a:gd name="connsiteY9" fmla="*/ 502208 h 984722"/>
              <a:gd name="connsiteX10" fmla="*/ 4308672 w 4308672"/>
              <a:gd name="connsiteY10" fmla="*/ 984722 h 984722"/>
              <a:gd name="connsiteX11" fmla="*/ 3683915 w 4308672"/>
              <a:gd name="connsiteY11" fmla="*/ 984722 h 984722"/>
              <a:gd name="connsiteX12" fmla="*/ 3059157 w 4308672"/>
              <a:gd name="connsiteY12" fmla="*/ 984722 h 984722"/>
              <a:gd name="connsiteX13" fmla="*/ 2649833 w 4308672"/>
              <a:gd name="connsiteY13" fmla="*/ 984722 h 984722"/>
              <a:gd name="connsiteX14" fmla="*/ 2025076 w 4308672"/>
              <a:gd name="connsiteY14" fmla="*/ 984722 h 984722"/>
              <a:gd name="connsiteX15" fmla="*/ 1486492 w 4308672"/>
              <a:gd name="connsiteY15" fmla="*/ 984722 h 984722"/>
              <a:gd name="connsiteX16" fmla="*/ 1077168 w 4308672"/>
              <a:gd name="connsiteY16" fmla="*/ 984722 h 984722"/>
              <a:gd name="connsiteX17" fmla="*/ 667844 w 4308672"/>
              <a:gd name="connsiteY17" fmla="*/ 984722 h 984722"/>
              <a:gd name="connsiteX18" fmla="*/ 0 w 4308672"/>
              <a:gd name="connsiteY18" fmla="*/ 984722 h 984722"/>
              <a:gd name="connsiteX19" fmla="*/ 0 w 4308672"/>
              <a:gd name="connsiteY19" fmla="*/ 492361 h 984722"/>
              <a:gd name="connsiteX20" fmla="*/ 0 w 4308672"/>
              <a:gd name="connsiteY20" fmla="*/ 0 h 98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08672" h="984722" fill="none" extrusionOk="0">
                <a:moveTo>
                  <a:pt x="0" y="0"/>
                </a:moveTo>
                <a:cubicBezTo>
                  <a:pt x="201661" y="-29753"/>
                  <a:pt x="249236" y="26228"/>
                  <a:pt x="452411" y="0"/>
                </a:cubicBezTo>
                <a:cubicBezTo>
                  <a:pt x="655586" y="-26228"/>
                  <a:pt x="795366" y="8487"/>
                  <a:pt x="990995" y="0"/>
                </a:cubicBezTo>
                <a:cubicBezTo>
                  <a:pt x="1186624" y="-8487"/>
                  <a:pt x="1348048" y="16432"/>
                  <a:pt x="1486492" y="0"/>
                </a:cubicBezTo>
                <a:cubicBezTo>
                  <a:pt x="1624936" y="-16432"/>
                  <a:pt x="1840354" y="52392"/>
                  <a:pt x="1938902" y="0"/>
                </a:cubicBezTo>
                <a:cubicBezTo>
                  <a:pt x="2037450" y="-52392"/>
                  <a:pt x="2264424" y="822"/>
                  <a:pt x="2348226" y="0"/>
                </a:cubicBezTo>
                <a:cubicBezTo>
                  <a:pt x="2432028" y="-822"/>
                  <a:pt x="2741298" y="4946"/>
                  <a:pt x="2843724" y="0"/>
                </a:cubicBezTo>
                <a:cubicBezTo>
                  <a:pt x="2946150" y="-4946"/>
                  <a:pt x="3203965" y="52121"/>
                  <a:pt x="3296134" y="0"/>
                </a:cubicBezTo>
                <a:cubicBezTo>
                  <a:pt x="3388303" y="-52121"/>
                  <a:pt x="3952798" y="38246"/>
                  <a:pt x="4308672" y="0"/>
                </a:cubicBezTo>
                <a:cubicBezTo>
                  <a:pt x="4360980" y="114453"/>
                  <a:pt x="4276305" y="365456"/>
                  <a:pt x="4308672" y="502208"/>
                </a:cubicBezTo>
                <a:cubicBezTo>
                  <a:pt x="4341039" y="638960"/>
                  <a:pt x="4277283" y="835709"/>
                  <a:pt x="4308672" y="984722"/>
                </a:cubicBezTo>
                <a:cubicBezTo>
                  <a:pt x="4030219" y="1006542"/>
                  <a:pt x="3850983" y="950931"/>
                  <a:pt x="3683915" y="984722"/>
                </a:cubicBezTo>
                <a:cubicBezTo>
                  <a:pt x="3516847" y="1018513"/>
                  <a:pt x="3234818" y="934666"/>
                  <a:pt x="3059157" y="984722"/>
                </a:cubicBezTo>
                <a:cubicBezTo>
                  <a:pt x="2883496" y="1034778"/>
                  <a:pt x="2827752" y="962903"/>
                  <a:pt x="2649833" y="984722"/>
                </a:cubicBezTo>
                <a:cubicBezTo>
                  <a:pt x="2471914" y="1006541"/>
                  <a:pt x="2298318" y="950447"/>
                  <a:pt x="2025076" y="984722"/>
                </a:cubicBezTo>
                <a:cubicBezTo>
                  <a:pt x="1751834" y="1018997"/>
                  <a:pt x="1631015" y="976958"/>
                  <a:pt x="1486492" y="984722"/>
                </a:cubicBezTo>
                <a:cubicBezTo>
                  <a:pt x="1341969" y="992486"/>
                  <a:pt x="1247962" y="940226"/>
                  <a:pt x="1077168" y="984722"/>
                </a:cubicBezTo>
                <a:cubicBezTo>
                  <a:pt x="906374" y="1029218"/>
                  <a:pt x="801404" y="968711"/>
                  <a:pt x="667844" y="984722"/>
                </a:cubicBezTo>
                <a:cubicBezTo>
                  <a:pt x="534284" y="1000733"/>
                  <a:pt x="299942" y="953375"/>
                  <a:pt x="0" y="984722"/>
                </a:cubicBezTo>
                <a:cubicBezTo>
                  <a:pt x="-8750" y="764062"/>
                  <a:pt x="21979" y="651215"/>
                  <a:pt x="0" y="492361"/>
                </a:cubicBezTo>
                <a:cubicBezTo>
                  <a:pt x="-21979" y="333507"/>
                  <a:pt x="5413" y="206954"/>
                  <a:pt x="0" y="0"/>
                </a:cubicBezTo>
                <a:close/>
              </a:path>
              <a:path w="4308672" h="984722" stroke="0" extrusionOk="0">
                <a:moveTo>
                  <a:pt x="0" y="0"/>
                </a:moveTo>
                <a:cubicBezTo>
                  <a:pt x="151103" y="-37028"/>
                  <a:pt x="323139" y="16277"/>
                  <a:pt x="409324" y="0"/>
                </a:cubicBezTo>
                <a:cubicBezTo>
                  <a:pt x="495509" y="-16277"/>
                  <a:pt x="669097" y="12034"/>
                  <a:pt x="861734" y="0"/>
                </a:cubicBezTo>
                <a:cubicBezTo>
                  <a:pt x="1054371" y="-12034"/>
                  <a:pt x="1236844" y="54769"/>
                  <a:pt x="1357232" y="0"/>
                </a:cubicBezTo>
                <a:cubicBezTo>
                  <a:pt x="1477620" y="-54769"/>
                  <a:pt x="1772434" y="71000"/>
                  <a:pt x="1981989" y="0"/>
                </a:cubicBezTo>
                <a:cubicBezTo>
                  <a:pt x="2191544" y="-71000"/>
                  <a:pt x="2325389" y="11114"/>
                  <a:pt x="2477486" y="0"/>
                </a:cubicBezTo>
                <a:cubicBezTo>
                  <a:pt x="2629583" y="-11114"/>
                  <a:pt x="2849106" y="30727"/>
                  <a:pt x="3102244" y="0"/>
                </a:cubicBezTo>
                <a:cubicBezTo>
                  <a:pt x="3355382" y="-30727"/>
                  <a:pt x="3413485" y="28712"/>
                  <a:pt x="3683915" y="0"/>
                </a:cubicBezTo>
                <a:cubicBezTo>
                  <a:pt x="3954345" y="-28712"/>
                  <a:pt x="4138032" y="72043"/>
                  <a:pt x="4308672" y="0"/>
                </a:cubicBezTo>
                <a:cubicBezTo>
                  <a:pt x="4311937" y="210408"/>
                  <a:pt x="4270861" y="288654"/>
                  <a:pt x="4308672" y="462819"/>
                </a:cubicBezTo>
                <a:cubicBezTo>
                  <a:pt x="4346483" y="636984"/>
                  <a:pt x="4287338" y="847367"/>
                  <a:pt x="4308672" y="984722"/>
                </a:cubicBezTo>
                <a:cubicBezTo>
                  <a:pt x="4080346" y="999449"/>
                  <a:pt x="3934815" y="966335"/>
                  <a:pt x="3813175" y="984722"/>
                </a:cubicBezTo>
                <a:cubicBezTo>
                  <a:pt x="3691535" y="1003109"/>
                  <a:pt x="3453370" y="953690"/>
                  <a:pt x="3317677" y="984722"/>
                </a:cubicBezTo>
                <a:cubicBezTo>
                  <a:pt x="3181984" y="1015754"/>
                  <a:pt x="2956781" y="965731"/>
                  <a:pt x="2736007" y="984722"/>
                </a:cubicBezTo>
                <a:cubicBezTo>
                  <a:pt x="2515233" y="1003713"/>
                  <a:pt x="2469771" y="973537"/>
                  <a:pt x="2326683" y="984722"/>
                </a:cubicBezTo>
                <a:cubicBezTo>
                  <a:pt x="2183595" y="995907"/>
                  <a:pt x="2105224" y="970699"/>
                  <a:pt x="1917359" y="984722"/>
                </a:cubicBezTo>
                <a:cubicBezTo>
                  <a:pt x="1729494" y="998745"/>
                  <a:pt x="1668604" y="972882"/>
                  <a:pt x="1421862" y="984722"/>
                </a:cubicBezTo>
                <a:cubicBezTo>
                  <a:pt x="1175120" y="996562"/>
                  <a:pt x="1065873" y="940590"/>
                  <a:pt x="883278" y="984722"/>
                </a:cubicBezTo>
                <a:cubicBezTo>
                  <a:pt x="700683" y="1028854"/>
                  <a:pt x="179180" y="932009"/>
                  <a:pt x="0" y="984722"/>
                </a:cubicBezTo>
                <a:cubicBezTo>
                  <a:pt x="-7194" y="811013"/>
                  <a:pt x="15828" y="651579"/>
                  <a:pt x="0" y="482514"/>
                </a:cubicBezTo>
                <a:cubicBezTo>
                  <a:pt x="-15828" y="313449"/>
                  <a:pt x="38113" y="134244"/>
                  <a:pt x="0" y="0"/>
                </a:cubicBezTo>
                <a:close/>
              </a:path>
            </a:pathLst>
          </a:custGeom>
          <a:ln>
            <a:solidFill>
              <a:schemeClr val="tx1"/>
            </a:solidFill>
            <a:extLst>
              <a:ext uri="{C807C97D-BFC1-408E-A445-0C87EB9F89A2}">
                <ask:lineSketchStyleProps xmlns:ask="http://schemas.microsoft.com/office/drawing/2018/sketchyshapes" sd="101452176">
                  <ask:type>
                    <ask:lineSketchScribble/>
                  </ask:type>
                </ask:lineSketchStyleProps>
              </a:ext>
            </a:extLst>
          </a:ln>
        </p:spPr>
        <p:txBody>
          <a:bodyPr vert="horz" lIns="91440" tIns="45720" rIns="91440" bIns="45720" rtlCol="0" anchor="b">
            <a:normAutofit/>
          </a:bodyPr>
          <a:lstStyle/>
          <a:p>
            <a:r>
              <a:rPr lang="en-US" sz="4900" b="1" kern="1200" dirty="0">
                <a:solidFill>
                  <a:schemeClr val="tx1"/>
                </a:solidFill>
                <a:latin typeface="+mj-lt"/>
                <a:ea typeface="+mj-ea"/>
                <a:cs typeface="+mj-cs"/>
              </a:rPr>
              <a:t>CONCLUSION</a:t>
            </a:r>
          </a:p>
        </p:txBody>
      </p:sp>
      <p:pic>
        <p:nvPicPr>
          <p:cNvPr id="5" name="Picture 4" descr="Pen placed on top of a signature line">
            <a:extLst>
              <a:ext uri="{FF2B5EF4-FFF2-40B4-BE49-F238E27FC236}">
                <a16:creationId xmlns:a16="http://schemas.microsoft.com/office/drawing/2014/main" id="{60E83DB6-721A-4915-E92B-CFBA9679E17E}"/>
              </a:ext>
            </a:extLst>
          </p:cNvPr>
          <p:cNvPicPr>
            <a:picLocks noChangeAspect="1"/>
          </p:cNvPicPr>
          <p:nvPr/>
        </p:nvPicPr>
        <p:blipFill>
          <a:blip r:embed="rId2"/>
          <a:srcRect l="32539" r="-1" b="-1"/>
          <a:stretch>
            <a:fillRect/>
          </a:stretch>
        </p:blipFill>
        <p:spPr>
          <a:xfrm>
            <a:off x="20" y="10"/>
            <a:ext cx="6931132" cy="6857990"/>
          </a:xfrm>
          <a:prstGeom prst="rect">
            <a:avLst/>
          </a:prstGeom>
        </p:spPr>
      </p:pic>
      <p:cxnSp>
        <p:nvCxnSpPr>
          <p:cNvPr id="13" name="Straight Connector 12">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DD34804-51B8-9E0E-14DA-A33AB0107C18}"/>
              </a:ext>
            </a:extLst>
          </p:cNvPr>
          <p:cNvSpPr txBox="1"/>
          <p:nvPr/>
        </p:nvSpPr>
        <p:spPr>
          <a:xfrm>
            <a:off x="7467727" y="1716076"/>
            <a:ext cx="4308672" cy="5031506"/>
          </a:xfrm>
          <a:prstGeom prst="rect">
            <a:avLst/>
          </a:prstGeom>
          <a:noFill/>
        </p:spPr>
        <p:txBody>
          <a:bodyPr wrap="square" rtlCol="0">
            <a:spAutoFit/>
          </a:bodyPr>
          <a:lstStyle/>
          <a:p>
            <a:pPr algn="just">
              <a:lnSpc>
                <a:spcPct val="150000"/>
              </a:lnSpc>
            </a:pPr>
            <a:r>
              <a:rPr lang="en-US" dirty="0"/>
              <a:t>The success Rolls-Royce Aero could have in China is entirely dependent on them and on the way, they fit their business in the Chinese culture.</a:t>
            </a:r>
          </a:p>
          <a:p>
            <a:pPr algn="just">
              <a:lnSpc>
                <a:spcPct val="150000"/>
              </a:lnSpc>
            </a:pPr>
            <a:endParaRPr lang="en-US" dirty="0"/>
          </a:p>
          <a:p>
            <a:pPr algn="just">
              <a:lnSpc>
                <a:spcPct val="150000"/>
              </a:lnSpc>
            </a:pPr>
            <a:r>
              <a:rPr lang="en-US" dirty="0"/>
              <a:t>Chinese society is rules, habits and protocols bound, with clear hierarchy and expectations. Breaking the ice is one first step to success – this could be done through continuous work and investment in the wellbeing of the company and its people. </a:t>
            </a:r>
          </a:p>
        </p:txBody>
      </p:sp>
    </p:spTree>
    <p:extLst>
      <p:ext uri="{BB962C8B-B14F-4D97-AF65-F5344CB8AC3E}">
        <p14:creationId xmlns:p14="http://schemas.microsoft.com/office/powerpoint/2010/main" val="913138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A025F-0E04-FA13-23C5-70BFDEAC410E}"/>
              </a:ext>
            </a:extLst>
          </p:cNvPr>
          <p:cNvSpPr>
            <a:spLocks noGrp="1"/>
          </p:cNvSpPr>
          <p:nvPr>
            <p:ph type="title"/>
          </p:nvPr>
        </p:nvSpPr>
        <p:spPr>
          <a:xfrm>
            <a:off x="367854" y="219875"/>
            <a:ext cx="3966822" cy="687544"/>
          </a:xfrm>
          <a:custGeom>
            <a:avLst/>
            <a:gdLst>
              <a:gd name="connsiteX0" fmla="*/ 0 w 3966822"/>
              <a:gd name="connsiteY0" fmla="*/ 0 h 687544"/>
              <a:gd name="connsiteX1" fmla="*/ 447684 w 3966822"/>
              <a:gd name="connsiteY1" fmla="*/ 0 h 687544"/>
              <a:gd name="connsiteX2" fmla="*/ 895368 w 3966822"/>
              <a:gd name="connsiteY2" fmla="*/ 0 h 687544"/>
              <a:gd name="connsiteX3" fmla="*/ 1462057 w 3966822"/>
              <a:gd name="connsiteY3" fmla="*/ 0 h 687544"/>
              <a:gd name="connsiteX4" fmla="*/ 2108083 w 3966822"/>
              <a:gd name="connsiteY4" fmla="*/ 0 h 687544"/>
              <a:gd name="connsiteX5" fmla="*/ 2555767 w 3966822"/>
              <a:gd name="connsiteY5" fmla="*/ 0 h 687544"/>
              <a:gd name="connsiteX6" fmla="*/ 3122456 w 3966822"/>
              <a:gd name="connsiteY6" fmla="*/ 0 h 687544"/>
              <a:gd name="connsiteX7" fmla="*/ 3966822 w 3966822"/>
              <a:gd name="connsiteY7" fmla="*/ 0 h 687544"/>
              <a:gd name="connsiteX8" fmla="*/ 3966822 w 3966822"/>
              <a:gd name="connsiteY8" fmla="*/ 343772 h 687544"/>
              <a:gd name="connsiteX9" fmla="*/ 3966822 w 3966822"/>
              <a:gd name="connsiteY9" fmla="*/ 687544 h 687544"/>
              <a:gd name="connsiteX10" fmla="*/ 3360465 w 3966822"/>
              <a:gd name="connsiteY10" fmla="*/ 687544 h 687544"/>
              <a:gd name="connsiteX11" fmla="*/ 2912781 w 3966822"/>
              <a:gd name="connsiteY11" fmla="*/ 687544 h 687544"/>
              <a:gd name="connsiteX12" fmla="*/ 2425428 w 3966822"/>
              <a:gd name="connsiteY12" fmla="*/ 687544 h 687544"/>
              <a:gd name="connsiteX13" fmla="*/ 1977744 w 3966822"/>
              <a:gd name="connsiteY13" fmla="*/ 687544 h 687544"/>
              <a:gd name="connsiteX14" fmla="*/ 1450723 w 3966822"/>
              <a:gd name="connsiteY14" fmla="*/ 687544 h 687544"/>
              <a:gd name="connsiteX15" fmla="*/ 963371 w 3966822"/>
              <a:gd name="connsiteY15" fmla="*/ 687544 h 687544"/>
              <a:gd name="connsiteX16" fmla="*/ 0 w 3966822"/>
              <a:gd name="connsiteY16" fmla="*/ 687544 h 687544"/>
              <a:gd name="connsiteX17" fmla="*/ 0 w 3966822"/>
              <a:gd name="connsiteY17" fmla="*/ 343772 h 687544"/>
              <a:gd name="connsiteX18" fmla="*/ 0 w 3966822"/>
              <a:gd name="connsiteY18" fmla="*/ 0 h 687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966822" h="687544" fill="none" extrusionOk="0">
                <a:moveTo>
                  <a:pt x="0" y="0"/>
                </a:moveTo>
                <a:cubicBezTo>
                  <a:pt x="105564" y="-11293"/>
                  <a:pt x="320715" y="27990"/>
                  <a:pt x="447684" y="0"/>
                </a:cubicBezTo>
                <a:cubicBezTo>
                  <a:pt x="574653" y="-27990"/>
                  <a:pt x="699089" y="2665"/>
                  <a:pt x="895368" y="0"/>
                </a:cubicBezTo>
                <a:cubicBezTo>
                  <a:pt x="1091647" y="-2665"/>
                  <a:pt x="1235099" y="66514"/>
                  <a:pt x="1462057" y="0"/>
                </a:cubicBezTo>
                <a:cubicBezTo>
                  <a:pt x="1689015" y="-66514"/>
                  <a:pt x="1885808" y="52997"/>
                  <a:pt x="2108083" y="0"/>
                </a:cubicBezTo>
                <a:cubicBezTo>
                  <a:pt x="2330358" y="-52997"/>
                  <a:pt x="2353636" y="22299"/>
                  <a:pt x="2555767" y="0"/>
                </a:cubicBezTo>
                <a:cubicBezTo>
                  <a:pt x="2757898" y="-22299"/>
                  <a:pt x="2933547" y="30557"/>
                  <a:pt x="3122456" y="0"/>
                </a:cubicBezTo>
                <a:cubicBezTo>
                  <a:pt x="3311365" y="-30557"/>
                  <a:pt x="3728265" y="58885"/>
                  <a:pt x="3966822" y="0"/>
                </a:cubicBezTo>
                <a:cubicBezTo>
                  <a:pt x="4006578" y="98840"/>
                  <a:pt x="3961819" y="223634"/>
                  <a:pt x="3966822" y="343772"/>
                </a:cubicBezTo>
                <a:cubicBezTo>
                  <a:pt x="3971825" y="463910"/>
                  <a:pt x="3932962" y="591084"/>
                  <a:pt x="3966822" y="687544"/>
                </a:cubicBezTo>
                <a:cubicBezTo>
                  <a:pt x="3803212" y="752242"/>
                  <a:pt x="3597869" y="624953"/>
                  <a:pt x="3360465" y="687544"/>
                </a:cubicBezTo>
                <a:cubicBezTo>
                  <a:pt x="3123061" y="750135"/>
                  <a:pt x="3131380" y="660889"/>
                  <a:pt x="2912781" y="687544"/>
                </a:cubicBezTo>
                <a:cubicBezTo>
                  <a:pt x="2694182" y="714199"/>
                  <a:pt x="2632140" y="672149"/>
                  <a:pt x="2425428" y="687544"/>
                </a:cubicBezTo>
                <a:cubicBezTo>
                  <a:pt x="2218716" y="702939"/>
                  <a:pt x="2160794" y="669647"/>
                  <a:pt x="1977744" y="687544"/>
                </a:cubicBezTo>
                <a:cubicBezTo>
                  <a:pt x="1794694" y="705441"/>
                  <a:pt x="1674884" y="680676"/>
                  <a:pt x="1450723" y="687544"/>
                </a:cubicBezTo>
                <a:cubicBezTo>
                  <a:pt x="1226562" y="694412"/>
                  <a:pt x="1130361" y="661003"/>
                  <a:pt x="963371" y="687544"/>
                </a:cubicBezTo>
                <a:cubicBezTo>
                  <a:pt x="796381" y="714085"/>
                  <a:pt x="253347" y="589630"/>
                  <a:pt x="0" y="687544"/>
                </a:cubicBezTo>
                <a:cubicBezTo>
                  <a:pt x="-34612" y="563828"/>
                  <a:pt x="3735" y="417554"/>
                  <a:pt x="0" y="343772"/>
                </a:cubicBezTo>
                <a:cubicBezTo>
                  <a:pt x="-3735" y="269990"/>
                  <a:pt x="13608" y="81502"/>
                  <a:pt x="0" y="0"/>
                </a:cubicBezTo>
                <a:close/>
              </a:path>
              <a:path w="3966822" h="687544" stroke="0" extrusionOk="0">
                <a:moveTo>
                  <a:pt x="0" y="0"/>
                </a:moveTo>
                <a:cubicBezTo>
                  <a:pt x="183439" y="-45730"/>
                  <a:pt x="375154" y="20461"/>
                  <a:pt x="566689" y="0"/>
                </a:cubicBezTo>
                <a:cubicBezTo>
                  <a:pt x="758224" y="-20461"/>
                  <a:pt x="941561" y="48256"/>
                  <a:pt x="1173046" y="0"/>
                </a:cubicBezTo>
                <a:cubicBezTo>
                  <a:pt x="1404531" y="-48256"/>
                  <a:pt x="1488273" y="36549"/>
                  <a:pt x="1660398" y="0"/>
                </a:cubicBezTo>
                <a:cubicBezTo>
                  <a:pt x="1832523" y="-36549"/>
                  <a:pt x="2000110" y="41508"/>
                  <a:pt x="2227087" y="0"/>
                </a:cubicBezTo>
                <a:cubicBezTo>
                  <a:pt x="2454064" y="-41508"/>
                  <a:pt x="2556313" y="48172"/>
                  <a:pt x="2873113" y="0"/>
                </a:cubicBezTo>
                <a:cubicBezTo>
                  <a:pt x="3189913" y="-48172"/>
                  <a:pt x="3204900" y="31709"/>
                  <a:pt x="3479470" y="0"/>
                </a:cubicBezTo>
                <a:cubicBezTo>
                  <a:pt x="3754040" y="-31709"/>
                  <a:pt x="3841846" y="50731"/>
                  <a:pt x="3966822" y="0"/>
                </a:cubicBezTo>
                <a:cubicBezTo>
                  <a:pt x="3983557" y="126392"/>
                  <a:pt x="3956322" y="241837"/>
                  <a:pt x="3966822" y="336897"/>
                </a:cubicBezTo>
                <a:cubicBezTo>
                  <a:pt x="3977322" y="431957"/>
                  <a:pt x="3936130" y="543102"/>
                  <a:pt x="3966822" y="687544"/>
                </a:cubicBezTo>
                <a:cubicBezTo>
                  <a:pt x="3786109" y="734947"/>
                  <a:pt x="3587183" y="634552"/>
                  <a:pt x="3439801" y="687544"/>
                </a:cubicBezTo>
                <a:cubicBezTo>
                  <a:pt x="3292419" y="740536"/>
                  <a:pt x="3000479" y="621593"/>
                  <a:pt x="2873113" y="687544"/>
                </a:cubicBezTo>
                <a:cubicBezTo>
                  <a:pt x="2745747" y="753495"/>
                  <a:pt x="2592024" y="671483"/>
                  <a:pt x="2346092" y="687544"/>
                </a:cubicBezTo>
                <a:cubicBezTo>
                  <a:pt x="2100160" y="703605"/>
                  <a:pt x="1963331" y="617406"/>
                  <a:pt x="1700067" y="687544"/>
                </a:cubicBezTo>
                <a:cubicBezTo>
                  <a:pt x="1436804" y="757682"/>
                  <a:pt x="1310588" y="679466"/>
                  <a:pt x="1212714" y="687544"/>
                </a:cubicBezTo>
                <a:cubicBezTo>
                  <a:pt x="1114840" y="695622"/>
                  <a:pt x="840609" y="657622"/>
                  <a:pt x="725362" y="687544"/>
                </a:cubicBezTo>
                <a:cubicBezTo>
                  <a:pt x="610115" y="717466"/>
                  <a:pt x="152614" y="605255"/>
                  <a:pt x="0" y="687544"/>
                </a:cubicBezTo>
                <a:cubicBezTo>
                  <a:pt x="-925" y="524491"/>
                  <a:pt x="1263" y="504445"/>
                  <a:pt x="0" y="343772"/>
                </a:cubicBezTo>
                <a:cubicBezTo>
                  <a:pt x="-1263" y="183099"/>
                  <a:pt x="5733" y="72929"/>
                  <a:pt x="0" y="0"/>
                </a:cubicBezTo>
                <a:close/>
              </a:path>
            </a:pathLst>
          </a:custGeom>
          <a:ln>
            <a:solidFill>
              <a:schemeClr val="tx1"/>
            </a:solidFill>
            <a:extLst>
              <a:ext uri="{C807C97D-BFC1-408E-A445-0C87EB9F89A2}">
                <ask:lineSketchStyleProps xmlns:ask="http://schemas.microsoft.com/office/drawing/2018/sketchyshapes" sd="1513368274">
                  <ask:type>
                    <ask:lineSketchScribble/>
                  </ask:type>
                </ask:lineSketchStyleProps>
              </a:ext>
            </a:extLst>
          </a:ln>
        </p:spPr>
        <p:txBody>
          <a:bodyPr>
            <a:normAutofit fontScale="90000"/>
          </a:bodyPr>
          <a:lstStyle/>
          <a:p>
            <a:r>
              <a:rPr lang="en-US" dirty="0"/>
              <a:t>BIBLIOGRAPHY</a:t>
            </a:r>
          </a:p>
        </p:txBody>
      </p:sp>
      <p:sp>
        <p:nvSpPr>
          <p:cNvPr id="4" name="Rectangle 1">
            <a:extLst>
              <a:ext uri="{FF2B5EF4-FFF2-40B4-BE49-F238E27FC236}">
                <a16:creationId xmlns:a16="http://schemas.microsoft.com/office/drawing/2014/main" id="{BC1590B9-79AD-F1EC-0A7E-5D24FF352491}"/>
              </a:ext>
            </a:extLst>
          </p:cNvPr>
          <p:cNvSpPr>
            <a:spLocks noGrp="1" noChangeArrowheads="1"/>
          </p:cNvSpPr>
          <p:nvPr>
            <p:ph idx="1"/>
          </p:nvPr>
        </p:nvSpPr>
        <p:spPr bwMode="auto">
          <a:xfrm>
            <a:off x="221270" y="1094884"/>
            <a:ext cx="11463505" cy="5786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just" defTabSz="914400" rtl="0" eaLnBrk="0" fontAlgn="base" latinLnBrk="0" hangingPunct="0">
              <a:lnSpc>
                <a:spcPct val="150000"/>
              </a:lnSpc>
              <a:spcBef>
                <a:spcPct val="0"/>
              </a:spcBef>
              <a:spcAft>
                <a:spcPct val="0"/>
              </a:spcAft>
              <a:buClrTx/>
              <a:buSzTx/>
              <a:buFont typeface="+mj-lt"/>
              <a:buAutoNum type="romanUcPeriod"/>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Bertrand, R. (2021). </a:t>
            </a:r>
            <a:r>
              <a:rPr kumimoji="0" lang="en-US" altLang="en-US" sz="16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The Problem of China.</a:t>
            </a:r>
            <a:r>
              <a:rPr kumimoji="0" lang="en-US" altLang="en-US" sz="16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New York: Routledge Classics London and New York.</a:t>
            </a:r>
            <a:endPar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UcPeriod"/>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GROUP, W. B. (2025, July 27). </a:t>
            </a:r>
            <a:r>
              <a:rPr kumimoji="0" lang="en-US" altLang="en-US" sz="16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WORLD BANK GROUP (CHINA)</a:t>
            </a:r>
            <a:r>
              <a:rPr kumimoji="0" lang="en-US" altLang="en-US" sz="16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Retrieved from https://</a:t>
            </a:r>
            <a:r>
              <a:rPr kumimoji="0" lang="en-US" altLang="en-US" sz="16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data.worldbank.org</a:t>
            </a:r>
            <a:r>
              <a:rPr kumimoji="0" lang="en-US" altLang="en-US" sz="16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/country/</a:t>
            </a:r>
            <a:r>
              <a:rPr kumimoji="0" lang="en-US" altLang="en-US" sz="16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china</a:t>
            </a:r>
            <a:endPar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UcPeriod"/>
              <a:tabLst/>
            </a:pPr>
            <a:r>
              <a:rPr kumimoji="0" lang="en-US" altLang="en-US" sz="1600" b="0" i="0" u="none" strike="noStrike" cap="none" normalizeH="0" baseline="0" dirty="0">
                <a:ln>
                  <a:noFill/>
                </a:ln>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Chen, X.P. and Chen, C.C., 2004. </a:t>
            </a:r>
            <a:r>
              <a:rPr kumimoji="0" lang="en-US" altLang="en-US" sz="1600" b="0" i="1" u="none" strike="noStrike" cap="none" normalizeH="0" baseline="0" dirty="0">
                <a:ln>
                  <a:noFill/>
                </a:ln>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On the intricacies of the Chinese guanxi: A process model of guanxi development</a:t>
            </a:r>
            <a:r>
              <a:rPr kumimoji="0" lang="en-US" altLang="en-US" sz="1600" b="0" i="0" u="none" strike="noStrike" cap="none" normalizeH="0" baseline="0" dirty="0">
                <a:ln>
                  <a:noFill/>
                </a:ln>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Asia Pacific Journal of Management, 21(3), pp.305–324.</a:t>
            </a:r>
          </a:p>
          <a:p>
            <a:pPr marL="285750" indent="-285750" algn="just">
              <a:lnSpc>
                <a:spcPct val="150000"/>
              </a:lnSpc>
              <a:buFont typeface="+mj-lt"/>
              <a:buAutoNum type="romanUcPeriod"/>
            </a:pPr>
            <a:r>
              <a:rPr lang="en-GB" sz="1600" dirty="0">
                <a:latin typeface="Times New Roman" panose="02020603050405020304" pitchFamily="18" charset="0"/>
                <a:cs typeface="Times New Roman" panose="02020603050405020304" pitchFamily="18" charset="0"/>
              </a:rPr>
              <a:t>Samovar, L.A., Porter, R.E., McDaniel, E.R. and Roy, C.S. (2016) </a:t>
            </a:r>
            <a:r>
              <a:rPr lang="en-GB" sz="1600" i="1" dirty="0">
                <a:latin typeface="Times New Roman" panose="02020603050405020304" pitchFamily="18" charset="0"/>
                <a:cs typeface="Times New Roman" panose="02020603050405020304" pitchFamily="18" charset="0"/>
              </a:rPr>
              <a:t>Communication between cultures.</a:t>
            </a:r>
            <a:r>
              <a:rPr lang="en-GB" sz="1600" dirty="0">
                <a:latin typeface="Times New Roman" panose="02020603050405020304" pitchFamily="18" charset="0"/>
                <a:cs typeface="Times New Roman" panose="02020603050405020304" pitchFamily="18" charset="0"/>
              </a:rPr>
              <a:t> 9th ed. Boston: Cengage Learning.</a:t>
            </a:r>
          </a:p>
          <a:p>
            <a:pPr marL="285750" indent="-285750" algn="just">
              <a:lnSpc>
                <a:spcPct val="150000"/>
              </a:lnSpc>
              <a:buFont typeface="+mj-lt"/>
              <a:buAutoNum type="romanUcPeriod"/>
            </a:pPr>
            <a:r>
              <a:rPr lang="en-GB" sz="1600" dirty="0">
                <a:latin typeface="Times New Roman" panose="02020603050405020304" pitchFamily="18" charset="0"/>
                <a:cs typeface="Times New Roman" panose="02020603050405020304" pitchFamily="18" charset="0"/>
              </a:rPr>
              <a:t>Hofstede, G., Hofstede, G.J. and Minkov, M. (2010) </a:t>
            </a:r>
            <a:r>
              <a:rPr lang="en-GB" sz="1600" i="1" dirty="0">
                <a:latin typeface="Times New Roman" panose="02020603050405020304" pitchFamily="18" charset="0"/>
                <a:cs typeface="Times New Roman" panose="02020603050405020304" pitchFamily="18" charset="0"/>
              </a:rPr>
              <a:t>Cultures and organizations: Software of the mind.</a:t>
            </a:r>
            <a:r>
              <a:rPr lang="en-GB" sz="1600" dirty="0">
                <a:latin typeface="Times New Roman" panose="02020603050405020304" pitchFamily="18" charset="0"/>
                <a:cs typeface="Times New Roman" panose="02020603050405020304" pitchFamily="18" charset="0"/>
              </a:rPr>
              <a:t>3rd ed. New York: McGraw-Hill.</a:t>
            </a:r>
          </a:p>
          <a:p>
            <a:pPr marL="285750" indent="-285750" algn="just">
              <a:lnSpc>
                <a:spcPct val="150000"/>
              </a:lnSpc>
              <a:buFont typeface="+mj-lt"/>
              <a:buAutoNum type="romanUcPeriod"/>
            </a:pPr>
            <a:r>
              <a:rPr lang="en-GB" sz="1600" dirty="0">
                <a:latin typeface="Times New Roman" panose="02020603050405020304" pitchFamily="18" charset="0"/>
                <a:cs typeface="Times New Roman" panose="02020603050405020304" pitchFamily="18" charset="0"/>
              </a:rPr>
              <a:t>Ferraro, G. and Andreatta, S. (2018) </a:t>
            </a:r>
            <a:r>
              <a:rPr lang="en-GB" sz="1600" i="1" dirty="0">
                <a:latin typeface="Times New Roman" panose="02020603050405020304" pitchFamily="18" charset="0"/>
                <a:cs typeface="Times New Roman" panose="02020603050405020304" pitchFamily="18" charset="0"/>
              </a:rPr>
              <a:t>Cultural anthropology: An applied perspective.</a:t>
            </a:r>
            <a:r>
              <a:rPr lang="en-GB" sz="1600" dirty="0">
                <a:latin typeface="Times New Roman" panose="02020603050405020304" pitchFamily="18" charset="0"/>
                <a:cs typeface="Times New Roman" panose="02020603050405020304" pitchFamily="18" charset="0"/>
              </a:rPr>
              <a:t> 11th ed. Boston: Cengage Learning.</a:t>
            </a:r>
          </a:p>
          <a:p>
            <a:pPr marL="285750" indent="-285750" algn="just">
              <a:lnSpc>
                <a:spcPct val="150000"/>
              </a:lnSpc>
              <a:buFont typeface="+mj-lt"/>
              <a:buAutoNum type="romanUcPeriod"/>
            </a:pPr>
            <a:r>
              <a:rPr lang="en-GB" sz="1600" dirty="0">
                <a:latin typeface="Times New Roman" panose="02020603050405020304" pitchFamily="18" charset="0"/>
                <a:cs typeface="Times New Roman" panose="02020603050405020304" pitchFamily="18" charset="0"/>
              </a:rPr>
              <a:t>Review Reviewed Work(s): Organizational Culture and Leadership by Edgar H. Schein Review by: William G. Tierney Source: The Academy of Management Review , Jul. 1986, Vol. 11, No. 3 (Jul. 1986), pp. 677-680 Published by: Academy of Management Stable URL: </a:t>
            </a:r>
            <a:r>
              <a:rPr lang="en-GB" sz="1600" dirty="0">
                <a:latin typeface="Times New Roman" panose="02020603050405020304" pitchFamily="18" charset="0"/>
                <a:cs typeface="Times New Roman" panose="02020603050405020304" pitchFamily="18" charset="0"/>
                <a:hlinkClick r:id="rId2"/>
              </a:rPr>
              <a:t>https://www.jstor.org/stable/25832</a:t>
            </a:r>
            <a:endParaRPr lang="en-GB" sz="1600" dirty="0">
              <a:latin typeface="Times New Roman" panose="02020603050405020304" pitchFamily="18" charset="0"/>
              <a:cs typeface="Times New Roman" panose="02020603050405020304" pitchFamily="18" charset="0"/>
            </a:endParaRPr>
          </a:p>
          <a:p>
            <a:pPr marL="285750" indent="-285750" algn="just">
              <a:lnSpc>
                <a:spcPct val="150000"/>
              </a:lnSpc>
              <a:buFont typeface="+mj-lt"/>
              <a:buAutoNum type="romanUcPeriod"/>
            </a:pPr>
            <a:r>
              <a:rPr lang="en-GB" sz="1600" dirty="0" err="1">
                <a:latin typeface="Times New Roman" panose="02020603050405020304" pitchFamily="18" charset="0"/>
                <a:cs typeface="Times New Roman" panose="02020603050405020304" pitchFamily="18" charset="0"/>
              </a:rPr>
              <a:t>Birukou</a:t>
            </a:r>
            <a:r>
              <a:rPr lang="en-GB" sz="1600" dirty="0">
                <a:latin typeface="Times New Roman" panose="02020603050405020304" pitchFamily="18" charset="0"/>
                <a:cs typeface="Times New Roman" panose="02020603050405020304" pitchFamily="18" charset="0"/>
              </a:rPr>
              <a:t>, A., </a:t>
            </a:r>
            <a:r>
              <a:rPr lang="en-GB" sz="1600" dirty="0" err="1">
                <a:latin typeface="Times New Roman" panose="02020603050405020304" pitchFamily="18" charset="0"/>
                <a:cs typeface="Times New Roman" panose="02020603050405020304" pitchFamily="18" charset="0"/>
              </a:rPr>
              <a:t>Blanzieri</a:t>
            </a:r>
            <a:r>
              <a:rPr lang="en-GB" sz="1600" dirty="0">
                <a:latin typeface="Times New Roman" panose="02020603050405020304" pitchFamily="18" charset="0"/>
                <a:cs typeface="Times New Roman" panose="02020603050405020304" pitchFamily="18" charset="0"/>
              </a:rPr>
              <a:t>, E., Giorgini, P., </a:t>
            </a:r>
            <a:r>
              <a:rPr lang="en-GB" sz="1600" dirty="0" err="1">
                <a:latin typeface="Times New Roman" panose="02020603050405020304" pitchFamily="18" charset="0"/>
                <a:cs typeface="Times New Roman" panose="02020603050405020304" pitchFamily="18" charset="0"/>
              </a:rPr>
              <a:t>Giunchiglia</a:t>
            </a:r>
            <a:r>
              <a:rPr lang="en-GB" sz="1600" dirty="0">
                <a:latin typeface="Times New Roman" panose="02020603050405020304" pitchFamily="18" charset="0"/>
                <a:cs typeface="Times New Roman" panose="02020603050405020304" pitchFamily="18" charset="0"/>
              </a:rPr>
              <a:t>, F. (2013). A Formal Definition of Culture. In: </a:t>
            </a:r>
            <a:r>
              <a:rPr lang="en-GB" sz="1600" dirty="0" err="1">
                <a:latin typeface="Times New Roman" panose="02020603050405020304" pitchFamily="18" charset="0"/>
                <a:cs typeface="Times New Roman" panose="02020603050405020304" pitchFamily="18" charset="0"/>
              </a:rPr>
              <a:t>Sycara</a:t>
            </a:r>
            <a:r>
              <a:rPr lang="en-GB" sz="1600" dirty="0">
                <a:latin typeface="Times New Roman" panose="02020603050405020304" pitchFamily="18" charset="0"/>
                <a:cs typeface="Times New Roman" panose="02020603050405020304" pitchFamily="18" charset="0"/>
              </a:rPr>
              <a:t>, K., Gelfand, M., Abbe, A. (eds) Models for Intercultural Collaboration and Negotiation. Advances in Group Decision and Negotiation, vol 6. Springer, Dordrecht. </a:t>
            </a:r>
            <a:r>
              <a:rPr lang="en-GB" sz="1600" dirty="0">
                <a:latin typeface="Times New Roman" panose="02020603050405020304" pitchFamily="18" charset="0"/>
                <a:cs typeface="Times New Roman" panose="02020603050405020304" pitchFamily="18" charset="0"/>
                <a:hlinkClick r:id="rId3"/>
              </a:rPr>
              <a:t>https://doi.org/10.1007/978-94-007-5574-1_1</a:t>
            </a:r>
            <a:endParaRPr lang="en-GB" sz="16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31892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5B93277-2482-DF5B-A88D-67715E164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598" y="993391"/>
            <a:ext cx="10221542" cy="4870429"/>
          </a:xfrm>
          <a:prstGeom prst="rect">
            <a:avLst/>
          </a:prstGeom>
          <a:solidFill>
            <a:schemeClr val="bg1">
              <a:lumMod val="95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9AE2764D-E1C7-4C0E-A5A4-12411550AB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212140" y="993391"/>
            <a:ext cx="0" cy="4871218"/>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27" name="Content Placeholder 26" descr="A drawing of a person&#10;&#10;AI-generated content may be incorrect.">
            <a:extLst>
              <a:ext uri="{FF2B5EF4-FFF2-40B4-BE49-F238E27FC236}">
                <a16:creationId xmlns:a16="http://schemas.microsoft.com/office/drawing/2014/main" id="{105B5A72-9016-5836-B630-AA42576AE3BB}"/>
              </a:ext>
            </a:extLst>
          </p:cNvPr>
          <p:cNvPicPr>
            <a:picLocks noGrp="1" noChangeAspect="1"/>
          </p:cNvPicPr>
          <p:nvPr>
            <p:ph idx="1"/>
          </p:nvPr>
        </p:nvPicPr>
        <p:blipFill>
          <a:blip r:embed="rId2"/>
          <a:stretch>
            <a:fillRect/>
          </a:stretch>
        </p:blipFill>
        <p:spPr>
          <a:xfrm>
            <a:off x="3354469" y="1382070"/>
            <a:ext cx="5658578" cy="4243933"/>
          </a:xfrm>
        </p:spPr>
      </p:pic>
      <p:pic>
        <p:nvPicPr>
          <p:cNvPr id="29" name="Picture 28" descr="Text&#10;&#10;Description automatically generated with medium confidence">
            <a:extLst>
              <a:ext uri="{FF2B5EF4-FFF2-40B4-BE49-F238E27FC236}">
                <a16:creationId xmlns:a16="http://schemas.microsoft.com/office/drawing/2014/main" id="{87226681-CC5F-A43F-AEF5-11EAE96FA31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05756" y="5105072"/>
            <a:ext cx="1532255" cy="50609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70514378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324</TotalTime>
  <Words>1067</Words>
  <Application>Microsoft Macintosh PowerPoint</Application>
  <PresentationFormat>Widescreen</PresentationFormat>
  <Paragraphs>106</Paragraphs>
  <Slides>15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Grandview Display</vt:lpstr>
      <vt:lpstr>Times New Roman</vt:lpstr>
      <vt:lpstr>Wingdings</vt:lpstr>
      <vt:lpstr>DashVTI</vt:lpstr>
      <vt:lpstr>Rolls-Royce Aerospace in China</vt:lpstr>
      <vt:lpstr>PRESENTATION OUTLINE</vt:lpstr>
      <vt:lpstr>Rolls-Royce is an important business for the United Kingdom. Its engineering excellence and innovation is sought across the globe. However, globalization does not mean open invitation for business unless they are ready to fit in, understand and respect cultures which have little to no similarities. </vt:lpstr>
      <vt:lpstr>PowerPoint Presentation</vt:lpstr>
      <vt:lpstr>PowerPoint Presentation</vt:lpstr>
      <vt:lpstr>Definition of culture</vt:lpstr>
      <vt:lpstr>CULTURAL ELEMENTS</vt:lpstr>
      <vt:lpstr>How will Rolls-Royce can be impacted by the Chinese culture?  </vt:lpstr>
      <vt:lpstr>INDIVIDUALISM dimension - United Kingdom vs. China</vt:lpstr>
      <vt:lpstr>CHINESE CULTURE CHALLENGES  ENCOUNTERED BY ROLLS-ROYCE AEROSPACE.</vt:lpstr>
      <vt:lpstr>NEGOTIATION STRATEGIES  WITH CHINA</vt:lpstr>
      <vt:lpstr>RECOMMENDATIONS</vt:lpstr>
      <vt:lpstr>CONCLUSION</vt:lpstr>
      <vt:lpstr>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Roxana Banea (2124856)</dc:creator>
  <cp:lastModifiedBy>Roxana Banea (2124856)</cp:lastModifiedBy>
  <cp:revision>24</cp:revision>
  <dcterms:created xsi:type="dcterms:W3CDTF">2025-07-23T20:17:30Z</dcterms:created>
  <dcterms:modified xsi:type="dcterms:W3CDTF">2025-08-14T19:45:23Z</dcterms:modified>
</cp:coreProperties>
</file>