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Layouts/slideLayout1.xml" ContentType="application/vnd.openxmlformats-officedocument.presentationml.slideLayout+xml"/>
  <Override PartName="/docProps/app.xml" ContentType="application/vnd.openxmlformats-officedocument.extended-properties+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63" r:id="rId4"/>
    <p:sldId id="258" r:id="rId5"/>
    <p:sldId id="259" r:id="rId6"/>
    <p:sldId id="260" r:id="rId7"/>
    <p:sldId id="261" r:id="rId8"/>
    <p:sldId id="262" r:id="rId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1" d="100"/>
          <a:sy n="81" d="100"/>
        </p:scale>
        <p:origin x="-1158" y="-84"/>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6EAFD635-7479-4024-B4C2-2266BACD14D1}" type="datetimeFigureOut">
              <a:rPr lang="en-GB" smtClean="0"/>
              <a:t>02/02/2012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851AA0F-1B40-4195-B0FC-4EDD40DE107C}" type="slidenum">
              <a:rPr lang="en-GB" smtClean="0"/>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EAFD635-7479-4024-B4C2-2266BACD14D1}" type="datetimeFigureOut">
              <a:rPr lang="en-GB" smtClean="0"/>
              <a:t>02/02/2012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851AA0F-1B40-4195-B0FC-4EDD40DE107C}"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6EAFD635-7479-4024-B4C2-2266BACD14D1}" type="datetimeFigureOut">
              <a:rPr lang="en-GB" smtClean="0"/>
              <a:t>02/02/2012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851AA0F-1B40-4195-B0FC-4EDD40DE107C}" type="slidenum">
              <a:rPr lang="en-GB" smtClean="0"/>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6EAFD635-7479-4024-B4C2-2266BACD14D1}" type="datetimeFigureOut">
              <a:rPr lang="en-GB" smtClean="0"/>
              <a:t>02/02/2012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851AA0F-1B40-4195-B0FC-4EDD40DE107C}" type="slidenum">
              <a:rPr lang="en-GB" smtClean="0"/>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6EAFD635-7479-4024-B4C2-2266BACD14D1}" type="datetimeFigureOut">
              <a:rPr lang="en-GB" smtClean="0"/>
              <a:t>02/02/2012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851AA0F-1B40-4195-B0FC-4EDD40DE107C}"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6EAFD635-7479-4024-B4C2-2266BACD14D1}" type="datetimeFigureOut">
              <a:rPr lang="en-GB" smtClean="0"/>
              <a:t>02/02/2012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851AA0F-1B40-4195-B0FC-4EDD40DE107C}"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EAFD635-7479-4024-B4C2-2266BACD14D1}" type="datetimeFigureOut">
              <a:rPr lang="en-GB" smtClean="0"/>
              <a:t>02/02/2012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851AA0F-1B40-4195-B0FC-4EDD40DE107C}"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EAFD635-7479-4024-B4C2-2266BACD14D1}" type="datetimeFigureOut">
              <a:rPr lang="en-GB" smtClean="0"/>
              <a:t>02/02/2012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851AA0F-1B40-4195-B0FC-4EDD40DE107C}" type="slidenum">
              <a:rPr lang="en-GB" smtClean="0"/>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EAFD635-7479-4024-B4C2-2266BACD14D1}" type="datetimeFigureOut">
              <a:rPr lang="en-GB" smtClean="0"/>
              <a:t>02/02/2012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851AA0F-1B40-4195-B0FC-4EDD40DE107C}"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EAFD635-7479-4024-B4C2-2266BACD14D1}" type="datetimeFigureOut">
              <a:rPr lang="en-GB" smtClean="0"/>
              <a:t>02/02/2012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851AA0F-1B40-4195-B0FC-4EDD40DE107C}"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EAFD635-7479-4024-B4C2-2266BACD14D1}" type="datetimeFigureOut">
              <a:rPr lang="en-GB" smtClean="0"/>
              <a:t>02/02/2012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851AA0F-1B40-4195-B0FC-4EDD40DE107C}"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EAFD635-7479-4024-B4C2-2266BACD14D1}" type="datetimeFigureOut">
              <a:rPr lang="en-GB" smtClean="0"/>
              <a:t>02/02/2012</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851AA0F-1B40-4195-B0FC-4EDD40DE107C}"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Advanced, Further and Higher Advanced, Greek Prose</a:t>
            </a:r>
            <a:endParaRPr lang="en-GB" dirty="0"/>
          </a:p>
        </p:txBody>
      </p:sp>
      <p:sp>
        <p:nvSpPr>
          <p:cNvPr id="3" name="Subtitle 2"/>
          <p:cNvSpPr>
            <a:spLocks noGrp="1"/>
          </p:cNvSpPr>
          <p:nvPr>
            <p:ph type="subTitle" idx="1"/>
          </p:nvPr>
        </p:nvSpPr>
        <p:spPr/>
        <p:txBody>
          <a:bodyPr/>
          <a:lstStyle/>
          <a:p>
            <a:r>
              <a:rPr lang="en-GB" dirty="0" smtClean="0"/>
              <a:t>The epigraphic habit</a:t>
            </a:r>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The epigraphic habit</a:t>
            </a:r>
            <a:endParaRPr lang="en-GB" dirty="0"/>
          </a:p>
        </p:txBody>
      </p:sp>
      <p:sp>
        <p:nvSpPr>
          <p:cNvPr id="5" name="Text Placeholder 4"/>
          <p:cNvSpPr>
            <a:spLocks noGrp="1"/>
          </p:cNvSpPr>
          <p:nvPr>
            <p:ph type="body" idx="1"/>
          </p:nvPr>
        </p:nvSpPr>
        <p:spPr/>
        <p:txBody>
          <a:bodyPr/>
          <a:lstStyle/>
          <a:p>
            <a:endParaRPr lang="en-GB"/>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What is the epigraphic habit?</a:t>
            </a:r>
            <a:endParaRPr lang="en-GB" dirty="0"/>
          </a:p>
        </p:txBody>
      </p:sp>
      <p:sp>
        <p:nvSpPr>
          <p:cNvPr id="5" name="Content Placeholder 4"/>
          <p:cNvSpPr>
            <a:spLocks noGrp="1"/>
          </p:cNvSpPr>
          <p:nvPr>
            <p:ph idx="1"/>
          </p:nvPr>
        </p:nvSpPr>
        <p:spPr/>
        <p:txBody>
          <a:bodyPr/>
          <a:lstStyle/>
          <a:p>
            <a:r>
              <a:rPr lang="en-GB" dirty="0" smtClean="0"/>
              <a:t>The epigraphic habit is the habitual inscription of different types of information.</a:t>
            </a:r>
          </a:p>
          <a:p>
            <a:r>
              <a:rPr lang="en-GB" dirty="0" smtClean="0"/>
              <a:t>This habit is specific to area and chronological period.</a:t>
            </a:r>
          </a:p>
          <a:p>
            <a:r>
              <a:rPr lang="en-GB" dirty="0" smtClean="0"/>
              <a:t>I.E. What is inscribed? Where is it </a:t>
            </a:r>
            <a:r>
              <a:rPr lang="en-GB" smtClean="0"/>
              <a:t>inscribed on? </a:t>
            </a:r>
            <a:endParaRPr lang="en-GB"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p:cNvSpPr>
            <a:spLocks noGrp="1" noChangeArrowheads="1"/>
          </p:cNvSpPr>
          <p:nvPr>
            <p:ph type="title"/>
          </p:nvPr>
        </p:nvSpPr>
        <p:spPr/>
        <p:txBody>
          <a:bodyPr/>
          <a:lstStyle/>
          <a:p>
            <a:pPr eaLnBrk="1" hangingPunct="1"/>
            <a:r>
              <a:rPr lang="en-GB" u="sng" smtClean="0"/>
              <a:t>Epigraphic Habit</a:t>
            </a:r>
          </a:p>
        </p:txBody>
      </p:sp>
      <p:sp>
        <p:nvSpPr>
          <p:cNvPr id="41987" name="Rectangle 3"/>
          <p:cNvSpPr>
            <a:spLocks noGrp="1" noChangeArrowheads="1"/>
          </p:cNvSpPr>
          <p:nvPr>
            <p:ph type="body" idx="1"/>
          </p:nvPr>
        </p:nvSpPr>
        <p:spPr/>
        <p:txBody>
          <a:bodyPr/>
          <a:lstStyle/>
          <a:p>
            <a:pPr eaLnBrk="1" hangingPunct="1">
              <a:buFont typeface="Symbol" pitchFamily="18" charset="2"/>
              <a:buChar char=""/>
            </a:pPr>
            <a:r>
              <a:rPr lang="en-GB" smtClean="0"/>
              <a:t>There is no such thing as a Greek epigraphic habit. When talking about epigraphic habit we are talking about the habits of specific areas in specific points in time. </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p:cNvSpPr>
            <a:spLocks noGrp="1" noChangeArrowheads="1"/>
          </p:cNvSpPr>
          <p:nvPr>
            <p:ph type="title"/>
          </p:nvPr>
        </p:nvSpPr>
        <p:spPr/>
        <p:txBody>
          <a:bodyPr/>
          <a:lstStyle/>
          <a:p>
            <a:pPr eaLnBrk="1" hangingPunct="1"/>
            <a:r>
              <a:rPr lang="en-US" sz="4000" smtClean="0"/>
              <a:t>Problems with the epigraphic habit</a:t>
            </a:r>
            <a:endParaRPr lang="en-GB" sz="4000" smtClean="0"/>
          </a:p>
        </p:txBody>
      </p:sp>
      <p:sp>
        <p:nvSpPr>
          <p:cNvPr id="43011" name="Rectangle 3"/>
          <p:cNvSpPr>
            <a:spLocks noGrp="1" noChangeArrowheads="1"/>
          </p:cNvSpPr>
          <p:nvPr>
            <p:ph type="body" idx="1"/>
          </p:nvPr>
        </p:nvSpPr>
        <p:spPr/>
        <p:txBody>
          <a:bodyPr/>
          <a:lstStyle/>
          <a:p>
            <a:pPr eaLnBrk="1" hangingPunct="1">
              <a:lnSpc>
                <a:spcPct val="90000"/>
              </a:lnSpc>
            </a:pPr>
            <a:r>
              <a:rPr lang="en-GB" sz="2800" smtClean="0"/>
              <a:t>For the classical world in terms of sheer number of inscriptions, Athens is king and master. That would lead anyone to believe that Athens was one of the forerunners in writing culture.</a:t>
            </a:r>
          </a:p>
          <a:p>
            <a:pPr eaLnBrk="1" hangingPunct="1">
              <a:lnSpc>
                <a:spcPct val="90000"/>
              </a:lnSpc>
            </a:pPr>
            <a:r>
              <a:rPr lang="en-GB" sz="2800" smtClean="0"/>
              <a:t>That however is not true according to the evidence. Athens has very little epigraphy in the archaic period. It is other parts of the Greek world where early writing is mainly found.</a:t>
            </a:r>
          </a:p>
          <a:p>
            <a:pPr eaLnBrk="1" hangingPunct="1">
              <a:lnSpc>
                <a:spcPct val="90000"/>
              </a:lnSpc>
            </a:pPr>
            <a:r>
              <a:rPr lang="en-GB" sz="2800" smtClean="0"/>
              <a:t>And not all parts of the Greek world have public or indeed private inscriptions.</a:t>
            </a:r>
          </a:p>
          <a:p>
            <a:pPr eaLnBrk="1" hangingPunct="1">
              <a:lnSpc>
                <a:spcPct val="90000"/>
              </a:lnSpc>
            </a:pPr>
            <a:endParaRPr lang="en-GB" sz="2800" smtClean="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p:cNvSpPr>
            <a:spLocks noGrp="1" noChangeArrowheads="1"/>
          </p:cNvSpPr>
          <p:nvPr>
            <p:ph type="title"/>
          </p:nvPr>
        </p:nvSpPr>
        <p:spPr/>
        <p:txBody>
          <a:bodyPr/>
          <a:lstStyle/>
          <a:p>
            <a:pPr eaLnBrk="1" hangingPunct="1"/>
            <a:r>
              <a:rPr lang="en-US" sz="4000" smtClean="0"/>
              <a:t>Some examples of epigraphic habit</a:t>
            </a:r>
            <a:endParaRPr lang="en-GB" sz="4000" smtClean="0"/>
          </a:p>
        </p:txBody>
      </p:sp>
      <p:sp>
        <p:nvSpPr>
          <p:cNvPr id="44035" name="Rectangle 3"/>
          <p:cNvSpPr>
            <a:spLocks noGrp="1" noChangeArrowheads="1"/>
          </p:cNvSpPr>
          <p:nvPr>
            <p:ph type="body" idx="1"/>
          </p:nvPr>
        </p:nvSpPr>
        <p:spPr>
          <a:xfrm>
            <a:off x="395288" y="1628775"/>
            <a:ext cx="3683000" cy="3776663"/>
          </a:xfrm>
        </p:spPr>
        <p:txBody>
          <a:bodyPr/>
          <a:lstStyle/>
          <a:p>
            <a:pPr eaLnBrk="1" hangingPunct="1">
              <a:lnSpc>
                <a:spcPct val="80000"/>
              </a:lnSpc>
            </a:pPr>
            <a:r>
              <a:rPr lang="en-GB" sz="2800" smtClean="0"/>
              <a:t>Attika until the end of the 7th century BCE barely has any inscription of any sort. In the 6th century it seems like the Athenians decide to start writing everything on stone. </a:t>
            </a:r>
          </a:p>
        </p:txBody>
      </p:sp>
      <p:pic>
        <p:nvPicPr>
          <p:cNvPr id="44036" name="Picture 4" descr="greece"/>
          <p:cNvPicPr>
            <a:picLocks noChangeAspect="1" noChangeArrowheads="1"/>
          </p:cNvPicPr>
          <p:nvPr/>
        </p:nvPicPr>
        <p:blipFill>
          <a:blip r:embed="rId2" cstate="print"/>
          <a:srcRect/>
          <a:stretch>
            <a:fillRect/>
          </a:stretch>
        </p:blipFill>
        <p:spPr bwMode="auto">
          <a:xfrm>
            <a:off x="4140200" y="1125538"/>
            <a:ext cx="4775200" cy="5373687"/>
          </a:xfrm>
          <a:prstGeom prst="rect">
            <a:avLst/>
          </a:prstGeom>
          <a:noFill/>
          <a:ln w="9525">
            <a:noFill/>
            <a:miter lim="800000"/>
            <a:headEnd/>
            <a:tailEnd/>
          </a:ln>
        </p:spPr>
      </p:pic>
      <p:sp>
        <p:nvSpPr>
          <p:cNvPr id="44037" name="Oval 5"/>
          <p:cNvSpPr>
            <a:spLocks noChangeArrowheads="1"/>
          </p:cNvSpPr>
          <p:nvPr/>
        </p:nvSpPr>
        <p:spPr bwMode="auto">
          <a:xfrm>
            <a:off x="6227763" y="3933825"/>
            <a:ext cx="576262" cy="411163"/>
          </a:xfrm>
          <a:prstGeom prst="ellipse">
            <a:avLst/>
          </a:prstGeom>
          <a:noFill/>
          <a:ln w="38100">
            <a:solidFill>
              <a:srgbClr val="FF0000"/>
            </a:solidFill>
            <a:round/>
            <a:headEnd/>
            <a:tailEnd/>
          </a:ln>
        </p:spPr>
        <p:txBody>
          <a:bodyPr wrap="none" anchor="ctr"/>
          <a:lstStyle/>
          <a:p>
            <a:endParaRPr lang="en-US"/>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p:cNvSpPr>
            <a:spLocks noGrp="1" noChangeArrowheads="1"/>
          </p:cNvSpPr>
          <p:nvPr>
            <p:ph type="title"/>
          </p:nvPr>
        </p:nvSpPr>
        <p:spPr/>
        <p:txBody>
          <a:bodyPr/>
          <a:lstStyle/>
          <a:p>
            <a:pPr eaLnBrk="1" hangingPunct="1"/>
            <a:r>
              <a:rPr lang="en-US" sz="4000" smtClean="0"/>
              <a:t>Some examples of epigraphic habit</a:t>
            </a:r>
            <a:endParaRPr lang="en-GB" sz="4000" smtClean="0"/>
          </a:p>
        </p:txBody>
      </p:sp>
      <p:sp>
        <p:nvSpPr>
          <p:cNvPr id="45059" name="Rectangle 3"/>
          <p:cNvSpPr>
            <a:spLocks noGrp="1" noChangeArrowheads="1"/>
          </p:cNvSpPr>
          <p:nvPr>
            <p:ph type="body" idx="1"/>
          </p:nvPr>
        </p:nvSpPr>
        <p:spPr>
          <a:xfrm>
            <a:off x="457200" y="1484313"/>
            <a:ext cx="2819400" cy="4641850"/>
          </a:xfrm>
        </p:spPr>
        <p:txBody>
          <a:bodyPr/>
          <a:lstStyle/>
          <a:p>
            <a:pPr eaLnBrk="1" hangingPunct="1">
              <a:lnSpc>
                <a:spcPct val="80000"/>
              </a:lnSpc>
            </a:pPr>
            <a:r>
              <a:rPr lang="en-GB" sz="2000" b="1" smtClean="0"/>
              <a:t>The earliest inscription in Greek is from Dreros in Crete.</a:t>
            </a:r>
          </a:p>
          <a:p>
            <a:pPr eaLnBrk="1" hangingPunct="1">
              <a:lnSpc>
                <a:spcPct val="80000"/>
              </a:lnSpc>
            </a:pPr>
            <a:r>
              <a:rPr lang="en-US" sz="2000" b="1" smtClean="0"/>
              <a:t>The Cretans write very little on stone</a:t>
            </a:r>
            <a:endParaRPr lang="en-GB" sz="2000" b="1" smtClean="0"/>
          </a:p>
          <a:p>
            <a:pPr eaLnBrk="1" hangingPunct="1">
              <a:lnSpc>
                <a:spcPct val="80000"/>
              </a:lnSpc>
            </a:pPr>
            <a:r>
              <a:rPr lang="en-GB" sz="2000" b="1" smtClean="0"/>
              <a:t>The Cretan epigraphic habit for the archaic period and the beginning of the classical is almost exclusively public and legislative. I.e. we got laws but pretty much nothing else.</a:t>
            </a:r>
          </a:p>
        </p:txBody>
      </p:sp>
      <p:pic>
        <p:nvPicPr>
          <p:cNvPr id="45060" name="Picture 4" descr="greece"/>
          <p:cNvPicPr>
            <a:picLocks noChangeAspect="1" noChangeArrowheads="1"/>
          </p:cNvPicPr>
          <p:nvPr/>
        </p:nvPicPr>
        <p:blipFill>
          <a:blip r:embed="rId2" cstate="print"/>
          <a:srcRect/>
          <a:stretch>
            <a:fillRect/>
          </a:stretch>
        </p:blipFill>
        <p:spPr bwMode="auto">
          <a:xfrm>
            <a:off x="4140200" y="1125538"/>
            <a:ext cx="4775200" cy="5373687"/>
          </a:xfrm>
          <a:prstGeom prst="rect">
            <a:avLst/>
          </a:prstGeom>
          <a:noFill/>
          <a:ln w="9525">
            <a:noFill/>
            <a:miter lim="800000"/>
            <a:headEnd/>
            <a:tailEnd/>
          </a:ln>
        </p:spPr>
      </p:pic>
      <p:sp>
        <p:nvSpPr>
          <p:cNvPr id="45061" name="Oval 5"/>
          <p:cNvSpPr>
            <a:spLocks noChangeArrowheads="1"/>
          </p:cNvSpPr>
          <p:nvPr/>
        </p:nvSpPr>
        <p:spPr bwMode="auto">
          <a:xfrm>
            <a:off x="6156325" y="5084763"/>
            <a:ext cx="1800225" cy="484187"/>
          </a:xfrm>
          <a:prstGeom prst="ellipse">
            <a:avLst/>
          </a:prstGeom>
          <a:noFill/>
          <a:ln w="38100">
            <a:solidFill>
              <a:srgbClr val="FF0000"/>
            </a:solidFill>
            <a:round/>
            <a:headEnd/>
            <a:tailEnd/>
          </a:ln>
        </p:spPr>
        <p:txBody>
          <a:bodyPr wrap="none" anchor="ctr"/>
          <a:lstStyle/>
          <a:p>
            <a:endParaRPr lang="en-US"/>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p:cNvSpPr>
            <a:spLocks noGrp="1" noChangeArrowheads="1"/>
          </p:cNvSpPr>
          <p:nvPr>
            <p:ph type="title"/>
          </p:nvPr>
        </p:nvSpPr>
        <p:spPr/>
        <p:txBody>
          <a:bodyPr>
            <a:normAutofit fontScale="90000"/>
          </a:bodyPr>
          <a:lstStyle/>
          <a:p>
            <a:pPr eaLnBrk="1" hangingPunct="1"/>
            <a:r>
              <a:rPr lang="en-US" sz="4000" smtClean="0"/>
              <a:t>Factors that influence epigraphic habits</a:t>
            </a:r>
            <a:endParaRPr lang="en-GB" sz="4000" smtClean="0"/>
          </a:p>
        </p:txBody>
      </p:sp>
      <p:sp>
        <p:nvSpPr>
          <p:cNvPr id="46083" name="Rectangle 3"/>
          <p:cNvSpPr>
            <a:spLocks noGrp="1" noChangeArrowheads="1"/>
          </p:cNvSpPr>
          <p:nvPr>
            <p:ph type="body" idx="1"/>
          </p:nvPr>
        </p:nvSpPr>
        <p:spPr/>
        <p:txBody>
          <a:bodyPr/>
          <a:lstStyle/>
          <a:p>
            <a:pPr eaLnBrk="1" hangingPunct="1"/>
            <a:r>
              <a:rPr lang="en-US" dirty="0" smtClean="0"/>
              <a:t>Availability of materials (stone, marble, bronze)</a:t>
            </a:r>
          </a:p>
          <a:p>
            <a:pPr eaLnBrk="1" hangingPunct="1"/>
            <a:r>
              <a:rPr lang="en-US" dirty="0" smtClean="0"/>
              <a:t>The Constitution of a polis</a:t>
            </a:r>
          </a:p>
          <a:p>
            <a:pPr eaLnBrk="1" hangingPunct="1"/>
            <a:r>
              <a:rPr lang="en-US" dirty="0" smtClean="0"/>
              <a:t>Literacy or expected literacy?</a:t>
            </a:r>
          </a:p>
          <a:p>
            <a:pPr eaLnBrk="1" hangingPunct="1"/>
            <a:endParaRPr lang="en-GB" dirty="0" smtClean="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TotalTime>
  <Words>298</Words>
  <Application>Microsoft Office PowerPoint</Application>
  <PresentationFormat>On-screen Show (4:3)</PresentationFormat>
  <Paragraphs>23</Paragraphs>
  <Slides>8</Slides>
  <Notes>0</Notes>
  <HiddenSlides>0</HiddenSlides>
  <MMClips>0</MMClip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Office Theme</vt:lpstr>
      <vt:lpstr>Advanced, Further and Higher Advanced, Greek Prose</vt:lpstr>
      <vt:lpstr>The epigraphic habit</vt:lpstr>
      <vt:lpstr>What is the epigraphic habit?</vt:lpstr>
      <vt:lpstr>Epigraphic Habit</vt:lpstr>
      <vt:lpstr>Problems with the epigraphic habit</vt:lpstr>
      <vt:lpstr>Some examples of epigraphic habit</vt:lpstr>
      <vt:lpstr>Some examples of epigraphic habit</vt:lpstr>
      <vt:lpstr>Factors that influence epigraphic habits</vt:lpstr>
    </vt:vector>
  </TitlesOfParts>
  <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Advanced, Further and Higher Advanced, Greek Prose</dc:title>
  <dc:creator>Errietta Bissa</dc:creator>
  <cp:lastModifiedBy>Errietta Bissa</cp:lastModifiedBy>
  <cp:revision>1</cp:revision>
  <dcterms:created xsi:type="dcterms:W3CDTF">2012-02-02T10:21:45Z</dcterms:created>
  <dcterms:modified xsi:type="dcterms:W3CDTF">2012-02-02T10:23:49Z</dcterms:modified>
</cp:coreProperties>
</file>