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7" r:id="rId5"/>
    <p:sldId id="258" r:id="rId6"/>
    <p:sldId id="453" r:id="rId7"/>
    <p:sldId id="426" r:id="rId8"/>
    <p:sldId id="427" r:id="rId9"/>
    <p:sldId id="457" r:id="rId10"/>
    <p:sldId id="476" r:id="rId11"/>
    <p:sldId id="422" r:id="rId12"/>
    <p:sldId id="458" r:id="rId13"/>
    <p:sldId id="429" r:id="rId14"/>
    <p:sldId id="431" r:id="rId15"/>
    <p:sldId id="430" r:id="rId16"/>
    <p:sldId id="465" r:id="rId17"/>
    <p:sldId id="459" r:id="rId18"/>
    <p:sldId id="461" r:id="rId19"/>
    <p:sldId id="462" r:id="rId20"/>
    <p:sldId id="436" r:id="rId21"/>
    <p:sldId id="434" r:id="rId22"/>
    <p:sldId id="463" r:id="rId23"/>
    <p:sldId id="435" r:id="rId24"/>
    <p:sldId id="477" r:id="rId25"/>
    <p:sldId id="420" r:id="rId26"/>
    <p:sldId id="444" r:id="rId27"/>
    <p:sldId id="475" r:id="rId28"/>
    <p:sldId id="440" r:id="rId29"/>
    <p:sldId id="447" r:id="rId30"/>
    <p:sldId id="425" r:id="rId31"/>
    <p:sldId id="416" r:id="rId32"/>
    <p:sldId id="466" r:id="rId33"/>
    <p:sldId id="467" r:id="rId34"/>
    <p:sldId id="469" r:id="rId35"/>
    <p:sldId id="468" r:id="rId36"/>
    <p:sldId id="470" r:id="rId37"/>
    <p:sldId id="460" r:id="rId38"/>
    <p:sldId id="445" r:id="rId39"/>
    <p:sldId id="446" r:id="rId40"/>
    <p:sldId id="437" r:id="rId41"/>
    <p:sldId id="441" r:id="rId42"/>
    <p:sldId id="304"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03E930A-AC62-4EA3-893E-D8BDE69E8FE0}">
          <p14:sldIdLst>
            <p14:sldId id="257"/>
            <p14:sldId id="258"/>
            <p14:sldId id="453"/>
            <p14:sldId id="426"/>
            <p14:sldId id="427"/>
            <p14:sldId id="457"/>
            <p14:sldId id="476"/>
            <p14:sldId id="422"/>
            <p14:sldId id="458"/>
            <p14:sldId id="429"/>
            <p14:sldId id="431"/>
            <p14:sldId id="430"/>
            <p14:sldId id="465"/>
            <p14:sldId id="459"/>
            <p14:sldId id="461"/>
            <p14:sldId id="462"/>
            <p14:sldId id="436"/>
            <p14:sldId id="434"/>
            <p14:sldId id="463"/>
            <p14:sldId id="435"/>
            <p14:sldId id="477"/>
            <p14:sldId id="420"/>
            <p14:sldId id="444"/>
            <p14:sldId id="475"/>
            <p14:sldId id="440"/>
            <p14:sldId id="447"/>
            <p14:sldId id="425"/>
            <p14:sldId id="416"/>
            <p14:sldId id="466"/>
            <p14:sldId id="467"/>
            <p14:sldId id="469"/>
            <p14:sldId id="468"/>
            <p14:sldId id="470"/>
            <p14:sldId id="460"/>
            <p14:sldId id="445"/>
            <p14:sldId id="446"/>
            <p14:sldId id="437"/>
          </p14:sldIdLst>
        </p14:section>
        <p14:section name="Untitled Section" id="{7F974719-A5DE-4685-8EB5-ED096C8E0E8D}">
          <p14:sldIdLst>
            <p14:sldId id="441"/>
            <p14:sldId id="30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20" autoAdjust="0"/>
    <p:restoredTop sz="73072" autoAdjust="0"/>
  </p:normalViewPr>
  <p:slideViewPr>
    <p:cSldViewPr snapToGrid="0">
      <p:cViewPr varScale="1">
        <p:scale>
          <a:sx n="83" d="100"/>
          <a:sy n="83" d="100"/>
        </p:scale>
        <p:origin x="2496" y="90"/>
      </p:cViewPr>
      <p:guideLst>
        <p:guide orient="horz" pos="2160"/>
        <p:guide pos="2880"/>
      </p:guideLst>
    </p:cSldViewPr>
  </p:slideViewPr>
  <p:notesTextViewPr>
    <p:cViewPr>
      <p:scale>
        <a:sx n="1" d="1"/>
        <a:sy n="1" d="1"/>
      </p:scale>
      <p:origin x="0" y="0"/>
    </p:cViewPr>
  </p:notesTextViewPr>
  <p:sorterViewPr>
    <p:cViewPr>
      <p:scale>
        <a:sx n="100" d="100"/>
        <a:sy n="100" d="100"/>
      </p:scale>
      <p:origin x="0" y="-3691"/>
    </p:cViewPr>
  </p:sorterViewPr>
  <p:notesViewPr>
    <p:cSldViewPr snapToGrid="0">
      <p:cViewPr>
        <p:scale>
          <a:sx n="1" d="2"/>
          <a:sy n="1" d="2"/>
        </p:scale>
        <p:origin x="4560" y="984"/>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10/02/2023</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10/02/2023</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dirty="0"/>
          </a:p>
        </p:txBody>
      </p:sp>
    </p:spTree>
    <p:extLst>
      <p:ext uri="{BB962C8B-B14F-4D97-AF65-F5344CB8AC3E}">
        <p14:creationId xmlns:p14="http://schemas.microsoft.com/office/powerpoint/2010/main" val="202791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dirty="0"/>
          </a:p>
        </p:txBody>
      </p:sp>
    </p:spTree>
    <p:extLst>
      <p:ext uri="{BB962C8B-B14F-4D97-AF65-F5344CB8AC3E}">
        <p14:creationId xmlns:p14="http://schemas.microsoft.com/office/powerpoint/2010/main" val="3984842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dirty="0"/>
          </a:p>
        </p:txBody>
      </p:sp>
    </p:spTree>
    <p:extLst>
      <p:ext uri="{BB962C8B-B14F-4D97-AF65-F5344CB8AC3E}">
        <p14:creationId xmlns:p14="http://schemas.microsoft.com/office/powerpoint/2010/main" val="751674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a:t>
            </a:fld>
            <a:endParaRPr lang="en-GB" dirty="0"/>
          </a:p>
        </p:txBody>
      </p:sp>
    </p:spTree>
    <p:extLst>
      <p:ext uri="{BB962C8B-B14F-4D97-AF65-F5344CB8AC3E}">
        <p14:creationId xmlns:p14="http://schemas.microsoft.com/office/powerpoint/2010/main" val="2947395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dirty="0"/>
          </a:p>
        </p:txBody>
      </p:sp>
    </p:spTree>
    <p:extLst>
      <p:ext uri="{BB962C8B-B14F-4D97-AF65-F5344CB8AC3E}">
        <p14:creationId xmlns:p14="http://schemas.microsoft.com/office/powerpoint/2010/main" val="673613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dirty="0"/>
          </a:p>
        </p:txBody>
      </p:sp>
    </p:spTree>
    <p:extLst>
      <p:ext uri="{BB962C8B-B14F-4D97-AF65-F5344CB8AC3E}">
        <p14:creationId xmlns:p14="http://schemas.microsoft.com/office/powerpoint/2010/main" val="720465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By 2000, therefore, social</a:t>
            </a:r>
            <a:r>
              <a:rPr lang="en-GB" baseline="0" dirty="0"/>
              <a:t> exclusion had leapt to the centre of government policy and permeated down through funding of sport and the arts.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dirty="0"/>
          </a:p>
        </p:txBody>
      </p:sp>
    </p:spTree>
    <p:extLst>
      <p:ext uri="{BB962C8B-B14F-4D97-AF65-F5344CB8AC3E}">
        <p14:creationId xmlns:p14="http://schemas.microsoft.com/office/powerpoint/2010/main" val="3098557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dirty="0"/>
          </a:p>
        </p:txBody>
      </p:sp>
    </p:spTree>
    <p:extLst>
      <p:ext uri="{BB962C8B-B14F-4D97-AF65-F5344CB8AC3E}">
        <p14:creationId xmlns:p14="http://schemas.microsoft.com/office/powerpoint/2010/main" val="3485382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2637375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dirty="0"/>
          </a:p>
        </p:txBody>
      </p:sp>
    </p:spTree>
    <p:extLst>
      <p:ext uri="{BB962C8B-B14F-4D97-AF65-F5344CB8AC3E}">
        <p14:creationId xmlns:p14="http://schemas.microsoft.com/office/powerpoint/2010/main" val="24818307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Each think of</a:t>
            </a:r>
            <a:r>
              <a:rPr lang="en-GB" baseline="0" dirty="0"/>
              <a:t> one.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dirty="0"/>
          </a:p>
        </p:txBody>
      </p:sp>
    </p:spTree>
    <p:extLst>
      <p:ext uri="{BB962C8B-B14F-4D97-AF65-F5344CB8AC3E}">
        <p14:creationId xmlns:p14="http://schemas.microsoft.com/office/powerpoint/2010/main" val="16212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Gatekeepers</a:t>
            </a:r>
            <a:r>
              <a:rPr lang="en-GB" baseline="0" dirty="0"/>
              <a:t> to communities – community champion.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dirty="0"/>
          </a:p>
        </p:txBody>
      </p:sp>
    </p:spTree>
    <p:extLst>
      <p:ext uri="{BB962C8B-B14F-4D97-AF65-F5344CB8AC3E}">
        <p14:creationId xmlns:p14="http://schemas.microsoft.com/office/powerpoint/2010/main" val="69829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228600" indent="-228600">
              <a:buAutoNum type="arabicPeriod" startAt="3"/>
            </a:pPr>
            <a:r>
              <a:rPr lang="en-GB" dirty="0"/>
              <a:t>Free swimming is a case in point.   Outreach therefore key,</a:t>
            </a:r>
            <a:r>
              <a:rPr lang="en-GB" baseline="0" dirty="0"/>
              <a:t> which is why the Street Games approach is good, and working with gatekeepers to communities and target groups.   Also, you don’t want to have a white elephant that doesn’t get used – </a:t>
            </a:r>
            <a:r>
              <a:rPr lang="en-GB" baseline="0" dirty="0" err="1"/>
              <a:t>n.b.</a:t>
            </a:r>
            <a:r>
              <a:rPr lang="en-GB" baseline="0" dirty="0"/>
              <a:t> Sheffield boxing at EIS. </a:t>
            </a:r>
          </a:p>
          <a:p>
            <a:pPr marL="0" indent="0">
              <a:buNone/>
            </a:pP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dirty="0"/>
          </a:p>
        </p:txBody>
      </p:sp>
    </p:spTree>
    <p:extLst>
      <p:ext uri="{BB962C8B-B14F-4D97-AF65-F5344CB8AC3E}">
        <p14:creationId xmlns:p14="http://schemas.microsoft.com/office/powerpoint/2010/main" val="2775215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2.  e.g. showing someone has not re-offended 4 years</a:t>
            </a:r>
            <a:r>
              <a:rPr lang="en-GB" baseline="0" dirty="0"/>
              <a:t> later.  E.g. showing that someone gained / stayed in employment,</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dirty="0"/>
          </a:p>
        </p:txBody>
      </p:sp>
    </p:spTree>
    <p:extLst>
      <p:ext uri="{BB962C8B-B14F-4D97-AF65-F5344CB8AC3E}">
        <p14:creationId xmlns:p14="http://schemas.microsoft.com/office/powerpoint/2010/main" val="1407241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Too depended on funding?</a:t>
            </a:r>
          </a:p>
        </p:txBody>
      </p:sp>
      <p:sp>
        <p:nvSpPr>
          <p:cNvPr id="4" name="Slide Number Placeholder 3"/>
          <p:cNvSpPr>
            <a:spLocks noGrp="1"/>
          </p:cNvSpPr>
          <p:nvPr>
            <p:ph type="sldNum" sz="quarter" idx="10"/>
          </p:nvPr>
        </p:nvSpPr>
        <p:spPr/>
        <p:txBody>
          <a:bodyPr/>
          <a:lstStyle/>
          <a:p>
            <a:fld id="{947C2D0C-38E8-467C-B792-96B6B7CB159A}" type="slidenum">
              <a:rPr lang="en-GB" smtClean="0"/>
              <a:t>20</a:t>
            </a:fld>
            <a:endParaRPr lang="en-GB" dirty="0"/>
          </a:p>
        </p:txBody>
      </p:sp>
    </p:spTree>
    <p:extLst>
      <p:ext uri="{BB962C8B-B14F-4D97-AF65-F5344CB8AC3E}">
        <p14:creationId xmlns:p14="http://schemas.microsoft.com/office/powerpoint/2010/main" val="28723690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22</a:t>
            </a:fld>
            <a:endParaRPr lang="en-GB" dirty="0"/>
          </a:p>
        </p:txBody>
      </p:sp>
    </p:spTree>
    <p:extLst>
      <p:ext uri="{BB962C8B-B14F-4D97-AF65-F5344CB8AC3E}">
        <p14:creationId xmlns:p14="http://schemas.microsoft.com/office/powerpoint/2010/main" val="32857690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dirty="0"/>
          </a:p>
        </p:txBody>
      </p:sp>
    </p:spTree>
    <p:extLst>
      <p:ext uri="{BB962C8B-B14F-4D97-AF65-F5344CB8AC3E}">
        <p14:creationId xmlns:p14="http://schemas.microsoft.com/office/powerpoint/2010/main" val="1209188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 to NCPE and school sport unclear</a:t>
            </a:r>
          </a:p>
          <a:p>
            <a:r>
              <a:rPr lang="en-GB" dirty="0"/>
              <a:t>Swimming and water safety sit in the ‘adventurous activities’ part of NCPE (2008)</a:t>
            </a:r>
          </a:p>
          <a:p>
            <a:r>
              <a:rPr lang="en-GB" dirty="0"/>
              <a:t>Free swimming only available to those that can swim </a:t>
            </a:r>
          </a:p>
          <a:p>
            <a:r>
              <a:rPr lang="en-GB" dirty="0"/>
              <a:t>Deprived areas = less likely to be swimmers</a:t>
            </a:r>
          </a:p>
          <a:p>
            <a:r>
              <a:rPr lang="en-GB" dirty="0"/>
              <a:t>Fit for purpose? </a:t>
            </a:r>
          </a:p>
          <a:p>
            <a:r>
              <a:rPr lang="en-GB" dirty="0"/>
              <a:t>Decline in national KS2 pass rates</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dirty="0"/>
          </a:p>
        </p:txBody>
      </p:sp>
    </p:spTree>
    <p:extLst>
      <p:ext uri="{BB962C8B-B14F-4D97-AF65-F5344CB8AC3E}">
        <p14:creationId xmlns:p14="http://schemas.microsoft.com/office/powerpoint/2010/main" val="38340812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dirty="0"/>
          </a:p>
        </p:txBody>
      </p:sp>
    </p:spTree>
    <p:extLst>
      <p:ext uri="{BB962C8B-B14F-4D97-AF65-F5344CB8AC3E}">
        <p14:creationId xmlns:p14="http://schemas.microsoft.com/office/powerpoint/2010/main" val="1725426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dirty="0"/>
          </a:p>
        </p:txBody>
      </p:sp>
    </p:spTree>
    <p:extLst>
      <p:ext uri="{BB962C8B-B14F-4D97-AF65-F5344CB8AC3E}">
        <p14:creationId xmlns:p14="http://schemas.microsoft.com/office/powerpoint/2010/main" val="4307628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dirty="0"/>
          </a:p>
        </p:txBody>
      </p:sp>
    </p:spTree>
    <p:extLst>
      <p:ext uri="{BB962C8B-B14F-4D97-AF65-F5344CB8AC3E}">
        <p14:creationId xmlns:p14="http://schemas.microsoft.com/office/powerpoint/2010/main" val="14153200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dirty="0"/>
          </a:p>
        </p:txBody>
      </p:sp>
    </p:spTree>
    <p:extLst>
      <p:ext uri="{BB962C8B-B14F-4D97-AF65-F5344CB8AC3E}">
        <p14:creationId xmlns:p14="http://schemas.microsoft.com/office/powerpoint/2010/main" val="27973419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Stephen Baddeley, Sport England CEO said: “Arguably the most remarkable thing about the critical success factors identified in the research is the fact that there is nothing actually very remarkable about them”.</a:t>
            </a:r>
          </a:p>
          <a:p>
            <a:endParaRPr lang="en-GB" dirty="0"/>
          </a:p>
          <a:p>
            <a:endParaRPr lang="en-GB" dirty="0"/>
          </a:p>
          <a:p>
            <a:r>
              <a:rPr lang="en-GB" dirty="0"/>
              <a:t>BASICALLY, A LOT OF THESE FACTORS</a:t>
            </a:r>
            <a:r>
              <a:rPr lang="en-GB" baseline="0" dirty="0"/>
              <a:t> ARE SIMPLE.  GOOD PRACTICE IN TERMS OF COMMUNITY DEVELOPMENT.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dirty="0"/>
          </a:p>
        </p:txBody>
      </p:sp>
    </p:spTree>
    <p:extLst>
      <p:ext uri="{BB962C8B-B14F-4D97-AF65-F5344CB8AC3E}">
        <p14:creationId xmlns:p14="http://schemas.microsoft.com/office/powerpoint/2010/main" val="19080568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Us Girls is at the right time of life:</a:t>
            </a:r>
            <a:r>
              <a:rPr lang="en-GB" dirty="0"/>
              <a:t> when teenage girls are in danger of dropping out of sport and activity, they need something different that fits with their new priorities</a:t>
            </a:r>
          </a:p>
          <a:p>
            <a:r>
              <a:rPr lang="en-GB" b="1" dirty="0"/>
              <a:t>Us Girls is at the right time of day:</a:t>
            </a:r>
            <a:r>
              <a:rPr lang="en-GB" dirty="0"/>
              <a:t> teenage girls and young women have busy lives with lots of demands on their time. To increase the chances of getting girls active, sessions fit within their everyday lifestyle</a:t>
            </a:r>
          </a:p>
          <a:p>
            <a:r>
              <a:rPr lang="en-GB" b="1" dirty="0"/>
              <a:t>Us Girls is at the right place:</a:t>
            </a:r>
            <a:r>
              <a:rPr lang="en-GB" dirty="0"/>
              <a:t> girls want to go to a local facility that’s easy to get to, is indoors and away from the male gaze. Humiliation is one of a teenage girl’s biggest fears.</a:t>
            </a:r>
          </a:p>
          <a:p>
            <a:r>
              <a:rPr lang="en-GB" b="1" dirty="0"/>
              <a:t>Us Girls is at the right price:</a:t>
            </a:r>
            <a:r>
              <a:rPr lang="en-GB" dirty="0"/>
              <a:t> girls are savvy shoppers and love a bargain. Loyalty cards, two for one deals and prizes are great incentives to recruitment – and the price sessions can have a significant influence on whether or not a young woman is active</a:t>
            </a:r>
          </a:p>
          <a:p>
            <a:r>
              <a:rPr lang="en-GB" b="1" dirty="0"/>
              <a:t>Us Girls is in the right style:</a:t>
            </a:r>
            <a:r>
              <a:rPr lang="en-GB" dirty="0"/>
              <a:t> it’s all about fun, fitness , music and friendship.</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dirty="0"/>
          </a:p>
        </p:txBody>
      </p:sp>
    </p:spTree>
    <p:extLst>
      <p:ext uri="{BB962C8B-B14F-4D97-AF65-F5344CB8AC3E}">
        <p14:creationId xmlns:p14="http://schemas.microsoft.com/office/powerpoint/2010/main" val="36714326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dirty="0"/>
          </a:p>
        </p:txBody>
      </p:sp>
    </p:spTree>
    <p:extLst>
      <p:ext uri="{BB962C8B-B14F-4D97-AF65-F5344CB8AC3E}">
        <p14:creationId xmlns:p14="http://schemas.microsoft.com/office/powerpoint/2010/main" val="4955994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dirty="0"/>
          </a:p>
        </p:txBody>
      </p:sp>
    </p:spTree>
    <p:extLst>
      <p:ext uri="{BB962C8B-B14F-4D97-AF65-F5344CB8AC3E}">
        <p14:creationId xmlns:p14="http://schemas.microsoft.com/office/powerpoint/2010/main" val="20976615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10/02/2023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zcBJ6uJI4u0?feature=oembed" TargetMode="External"/><Relationship Id="rId5" Type="http://schemas.openxmlformats.org/officeDocument/2006/relationships/image" Target="../media/image16.jpeg"/><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5.xml.rels><?xml version="1.0" encoding="UTF-8" standalone="yes"?>
<Relationships xmlns="http://schemas.openxmlformats.org/package/2006/relationships"><Relationship Id="rId2" Type="http://schemas.openxmlformats.org/officeDocument/2006/relationships/hyperlink" Target="https://www.sportengland.org/our-work/women/this-girl-can/"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9144000" cy="5721178"/>
          </a:xfrm>
          <a:prstGeom prst="rect">
            <a:avLst/>
          </a:prstGeom>
        </p:spPr>
      </p:pic>
      <p:sp>
        <p:nvSpPr>
          <p:cNvPr id="2" name="Title 1"/>
          <p:cNvSpPr>
            <a:spLocks noGrp="1"/>
          </p:cNvSpPr>
          <p:nvPr>
            <p:ph type="title"/>
          </p:nvPr>
        </p:nvSpPr>
        <p:spPr>
          <a:xfrm>
            <a:off x="96030" y="5050043"/>
            <a:ext cx="8951940" cy="831773"/>
          </a:xfrm>
        </p:spPr>
        <p:txBody>
          <a:bodyPr>
            <a:noAutofit/>
          </a:bodyPr>
          <a:lstStyle/>
          <a:p>
            <a:pPr algn="r"/>
            <a:r>
              <a:rPr lang="en-GB" sz="2400" b="1" dirty="0">
                <a:solidFill>
                  <a:srgbClr val="FF0000"/>
                </a:solidFill>
              </a:rPr>
              <a:t>Global Cultural Sporting Environment: </a:t>
            </a:r>
            <a:br>
              <a:rPr lang="en-GB" sz="2400" b="1" dirty="0">
                <a:solidFill>
                  <a:srgbClr val="FF0000"/>
                </a:solidFill>
              </a:rPr>
            </a:br>
            <a:r>
              <a:rPr lang="en-GB" sz="2400" b="1" dirty="0">
                <a:solidFill>
                  <a:srgbClr val="FF0000"/>
                </a:solidFill>
              </a:rPr>
              <a:t>Sport and Social Inclusion </a:t>
            </a:r>
            <a:br>
              <a:rPr lang="en-GB" sz="2400" b="1" dirty="0">
                <a:solidFill>
                  <a:srgbClr val="FF0000"/>
                </a:solidFill>
              </a:rPr>
            </a:br>
            <a:endParaRPr lang="en-GB" sz="2400" b="1" dirty="0">
              <a:solidFill>
                <a:srgbClr val="FF0000"/>
              </a:solidFill>
            </a:endParaRPr>
          </a:p>
        </p:txBody>
      </p:sp>
    </p:spTree>
    <p:extLst>
      <p:ext uri="{BB962C8B-B14F-4D97-AF65-F5344CB8AC3E}">
        <p14:creationId xmlns:p14="http://schemas.microsoft.com/office/powerpoint/2010/main" val="194746328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5125"/>
            <a:ext cx="8229600" cy="957814"/>
          </a:xfrm>
        </p:spPr>
        <p:txBody>
          <a:bodyPr/>
          <a:lstStyle/>
          <a:p>
            <a:r>
              <a:rPr lang="en-GB" b="1" u="sng" dirty="0">
                <a:solidFill>
                  <a:srgbClr val="002060"/>
                </a:solidFill>
              </a:rPr>
              <a:t>Session Overview</a:t>
            </a:r>
          </a:p>
        </p:txBody>
      </p:sp>
      <p:sp>
        <p:nvSpPr>
          <p:cNvPr id="4" name="Rectangle 2"/>
          <p:cNvSpPr>
            <a:spLocks noGrp="1" noChangeArrowheads="1"/>
          </p:cNvSpPr>
          <p:nvPr>
            <p:ph idx="1"/>
          </p:nvPr>
        </p:nvSpPr>
        <p:spPr>
          <a:xfrm>
            <a:off x="457200" y="1798617"/>
            <a:ext cx="8579796" cy="3446751"/>
          </a:xfrm>
          <a:noFill/>
        </p:spPr>
        <p:txBody>
          <a:bodyPr>
            <a:noAutofit/>
          </a:bodyPr>
          <a:lstStyle/>
          <a:p>
            <a:pPr>
              <a:lnSpc>
                <a:spcPct val="80000"/>
              </a:lnSpc>
              <a:buFont typeface="Wingdings" panose="05000000000000000000" pitchFamily="2" charset="2"/>
              <a:buChar char="Ø"/>
            </a:pPr>
            <a:r>
              <a:rPr lang="en-GB" altLang="en-US" sz="3400" dirty="0">
                <a:solidFill>
                  <a:srgbClr val="002060"/>
                </a:solidFill>
              </a:rPr>
              <a:t>What is social inclusion?</a:t>
            </a:r>
            <a:endParaRPr lang="en-GB" sz="3400" dirty="0">
              <a:solidFill>
                <a:srgbClr val="002060"/>
              </a:solidFill>
            </a:endParaRPr>
          </a:p>
          <a:p>
            <a:pPr>
              <a:lnSpc>
                <a:spcPct val="80000"/>
              </a:lnSpc>
              <a:buFont typeface="Wingdings" panose="05000000000000000000" pitchFamily="2" charset="2"/>
              <a:buChar char="Ø"/>
            </a:pPr>
            <a:r>
              <a:rPr lang="en-GB" sz="3400" dirty="0">
                <a:solidFill>
                  <a:srgbClr val="002060"/>
                </a:solidFill>
              </a:rPr>
              <a:t>Consider role of social policies in advancing social justice</a:t>
            </a:r>
          </a:p>
          <a:p>
            <a:pPr>
              <a:lnSpc>
                <a:spcPct val="80000"/>
              </a:lnSpc>
              <a:buFont typeface="Wingdings" panose="05000000000000000000" pitchFamily="2" charset="2"/>
              <a:buChar char="Ø"/>
            </a:pPr>
            <a:r>
              <a:rPr lang="en-GB" sz="3400" dirty="0">
                <a:solidFill>
                  <a:srgbClr val="002060"/>
                </a:solidFill>
              </a:rPr>
              <a:t>Review effectiveness of Social Inclusion Programmes &amp; Initiatives</a:t>
            </a:r>
          </a:p>
          <a:p>
            <a:pPr marL="0" indent="0">
              <a:lnSpc>
                <a:spcPct val="80000"/>
              </a:lnSpc>
              <a:buNone/>
            </a:pPr>
            <a:endParaRPr lang="en-GB" altLang="en-US" sz="3000" dirty="0">
              <a:solidFill>
                <a:srgbClr val="002060"/>
              </a:solidFill>
            </a:endParaRPr>
          </a:p>
        </p:txBody>
      </p:sp>
      <p:sp>
        <p:nvSpPr>
          <p:cNvPr id="5" name="TextBox 4"/>
          <p:cNvSpPr txBox="1"/>
          <p:nvPr/>
        </p:nvSpPr>
        <p:spPr>
          <a:xfrm>
            <a:off x="181535" y="5356652"/>
            <a:ext cx="8780930" cy="276999"/>
          </a:xfrm>
          <a:prstGeom prst="rect">
            <a:avLst/>
          </a:prstGeom>
          <a:noFill/>
        </p:spPr>
        <p:txBody>
          <a:bodyPr wrap="square" rtlCol="0">
            <a:spAutoFit/>
          </a:bodyPr>
          <a:lstStyle/>
          <a:p>
            <a:r>
              <a:rPr lang="en-GB" sz="1200" b="1" dirty="0">
                <a:solidFill>
                  <a:srgbClr val="002060"/>
                </a:solidFill>
              </a:rPr>
              <a:t>Cover slide photo: Three Counties Archers Club, St Clears – DSW INSPORT Club of the Month Dec 2016 </a:t>
            </a:r>
            <a:endParaRPr lang="en-GB" sz="1200" dirty="0"/>
          </a:p>
        </p:txBody>
      </p:sp>
    </p:spTree>
    <p:extLst>
      <p:ext uri="{BB962C8B-B14F-4D97-AF65-F5344CB8AC3E}">
        <p14:creationId xmlns:p14="http://schemas.microsoft.com/office/powerpoint/2010/main" val="422838942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500" y="571501"/>
            <a:ext cx="8229600" cy="1383144"/>
          </a:xfrm>
        </p:spPr>
        <p:txBody>
          <a:bodyPr>
            <a:noAutofit/>
          </a:bodyPr>
          <a:lstStyle/>
          <a:p>
            <a:pPr marL="0" indent="0" algn="ctr">
              <a:buNone/>
            </a:pPr>
            <a:r>
              <a:rPr lang="en-GB" sz="5500" dirty="0">
                <a:solidFill>
                  <a:srgbClr val="002060"/>
                </a:solidFill>
              </a:rPr>
              <a:t>Social inclusion – what does this mean?</a:t>
            </a:r>
          </a:p>
          <a:p>
            <a:pPr marL="0" indent="0" algn="ctr">
              <a:buNone/>
            </a:pPr>
            <a:endParaRPr lang="en-GB" sz="3500" dirty="0">
              <a:solidFill>
                <a:srgbClr val="002060"/>
              </a:solidFill>
            </a:endParaRPr>
          </a:p>
          <a:p>
            <a:pPr marL="0" indent="0" algn="ctr">
              <a:buNone/>
            </a:pPr>
            <a:r>
              <a:rPr lang="en-GB" sz="5500" dirty="0">
                <a:solidFill>
                  <a:srgbClr val="002060"/>
                </a:solidFill>
              </a:rPr>
              <a:t>How does this relate to sport?</a:t>
            </a:r>
          </a:p>
          <a:p>
            <a:pPr marL="0" indent="0" algn="ctr">
              <a:buNone/>
            </a:pPr>
            <a:endParaRPr lang="en-GB" sz="5500" dirty="0">
              <a:solidFill>
                <a:srgbClr val="002060"/>
              </a:solidFill>
            </a:endParaRPr>
          </a:p>
          <a:p>
            <a:pPr marL="0" indent="0" algn="ctr">
              <a:buNone/>
            </a:pPr>
            <a:endParaRPr lang="en-GB" sz="5500" dirty="0">
              <a:solidFill>
                <a:srgbClr val="002060"/>
              </a:solidFill>
            </a:endParaRPr>
          </a:p>
          <a:p>
            <a:pPr marL="0" indent="0" algn="ctr">
              <a:buNone/>
            </a:pPr>
            <a:endParaRPr lang="en-GB" sz="5500" dirty="0">
              <a:solidFill>
                <a:srgbClr val="002060"/>
              </a:solidFill>
            </a:endParaRPr>
          </a:p>
        </p:txBody>
      </p:sp>
    </p:spTree>
    <p:extLst>
      <p:ext uri="{BB962C8B-B14F-4D97-AF65-F5344CB8AC3E}">
        <p14:creationId xmlns:p14="http://schemas.microsoft.com/office/powerpoint/2010/main" val="339911012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002060"/>
                </a:solidFill>
              </a:rPr>
              <a:t>Context: Social Policy and Social Inclusion</a:t>
            </a:r>
          </a:p>
        </p:txBody>
      </p:sp>
      <p:sp>
        <p:nvSpPr>
          <p:cNvPr id="3" name="Content Placeholder 2"/>
          <p:cNvSpPr>
            <a:spLocks noGrp="1"/>
          </p:cNvSpPr>
          <p:nvPr>
            <p:ph idx="1"/>
          </p:nvPr>
        </p:nvSpPr>
        <p:spPr/>
        <p:txBody>
          <a:bodyPr>
            <a:normAutofit lnSpcReduction="10000"/>
          </a:bodyPr>
          <a:lstStyle/>
          <a:p>
            <a:r>
              <a:rPr lang="en-GB" b="1" dirty="0">
                <a:solidFill>
                  <a:srgbClr val="FF0000"/>
                </a:solidFill>
              </a:rPr>
              <a:t>Social policies </a:t>
            </a:r>
            <a:r>
              <a:rPr lang="en-GB" dirty="0">
                <a:solidFill>
                  <a:srgbClr val="002060"/>
                </a:solidFill>
              </a:rPr>
              <a:t>emerged as a means of seeking to achieve </a:t>
            </a:r>
            <a:r>
              <a:rPr lang="en-GB" b="1" dirty="0">
                <a:solidFill>
                  <a:srgbClr val="FF0000"/>
                </a:solidFill>
              </a:rPr>
              <a:t>social justice goals.</a:t>
            </a:r>
          </a:p>
          <a:p>
            <a:r>
              <a:rPr lang="en-GB" dirty="0">
                <a:solidFill>
                  <a:srgbClr val="002060"/>
                </a:solidFill>
              </a:rPr>
              <a:t>They are government policies designed to improve individual lives whilst also recognising they will benefit society as a whole.    </a:t>
            </a:r>
          </a:p>
          <a:p>
            <a:r>
              <a:rPr lang="en-GB" dirty="0">
                <a:solidFill>
                  <a:srgbClr val="002060"/>
                </a:solidFill>
              </a:rPr>
              <a:t>Examples include income support, disability support, education, training and health care. </a:t>
            </a:r>
          </a:p>
        </p:txBody>
      </p:sp>
    </p:spTree>
    <p:extLst>
      <p:ext uri="{BB962C8B-B14F-4D97-AF65-F5344CB8AC3E}">
        <p14:creationId xmlns:p14="http://schemas.microsoft.com/office/powerpoint/2010/main" val="34561022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8205"/>
            <a:ext cx="8229600" cy="1143000"/>
          </a:xfrm>
        </p:spPr>
        <p:txBody>
          <a:bodyPr>
            <a:normAutofit fontScale="90000"/>
          </a:bodyPr>
          <a:lstStyle/>
          <a:p>
            <a:r>
              <a:rPr lang="en-GB" b="1" u="sng" dirty="0">
                <a:solidFill>
                  <a:srgbClr val="002060"/>
                </a:solidFill>
              </a:rPr>
              <a:t>Context: Social Policy and Social Inclusion</a:t>
            </a:r>
            <a:endParaRPr lang="en-GB" dirty="0"/>
          </a:p>
        </p:txBody>
      </p:sp>
      <p:sp>
        <p:nvSpPr>
          <p:cNvPr id="3" name="Content Placeholder 2"/>
          <p:cNvSpPr>
            <a:spLocks noGrp="1"/>
          </p:cNvSpPr>
          <p:nvPr>
            <p:ph idx="1"/>
          </p:nvPr>
        </p:nvSpPr>
        <p:spPr>
          <a:xfrm>
            <a:off x="457200" y="2239028"/>
            <a:ext cx="8382000" cy="3917032"/>
          </a:xfrm>
        </p:spPr>
        <p:txBody>
          <a:bodyPr>
            <a:normAutofit/>
          </a:bodyPr>
          <a:lstStyle/>
          <a:p>
            <a:r>
              <a:rPr lang="en-GB" dirty="0">
                <a:solidFill>
                  <a:srgbClr val="002060"/>
                </a:solidFill>
              </a:rPr>
              <a:t>Central to policy discourse and practice under New Labour </a:t>
            </a:r>
            <a:r>
              <a:rPr lang="en-GB" dirty="0" err="1">
                <a:solidFill>
                  <a:srgbClr val="002060"/>
                </a:solidFill>
              </a:rPr>
              <a:t>Govt</a:t>
            </a:r>
            <a:r>
              <a:rPr lang="en-GB" dirty="0">
                <a:solidFill>
                  <a:srgbClr val="002060"/>
                </a:solidFill>
              </a:rPr>
              <a:t> from 1997 onwards.</a:t>
            </a:r>
          </a:p>
          <a:p>
            <a:r>
              <a:rPr lang="en-GB" dirty="0">
                <a:solidFill>
                  <a:srgbClr val="002060"/>
                </a:solidFill>
              </a:rPr>
              <a:t>Concept reflected the recognition that many people in post industrial societies had become marginalised and excluded due to market failures.  </a:t>
            </a:r>
          </a:p>
        </p:txBody>
      </p:sp>
    </p:spTree>
    <p:extLst>
      <p:ext uri="{BB962C8B-B14F-4D97-AF65-F5344CB8AC3E}">
        <p14:creationId xmlns:p14="http://schemas.microsoft.com/office/powerpoint/2010/main" val="2800878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500" y="1079501"/>
            <a:ext cx="8229600" cy="3917032"/>
          </a:xfrm>
        </p:spPr>
        <p:txBody>
          <a:bodyPr/>
          <a:lstStyle/>
          <a:p>
            <a:pPr marL="0" indent="0">
              <a:buNone/>
            </a:pPr>
            <a:r>
              <a:rPr lang="en-GB" b="1" dirty="0">
                <a:solidFill>
                  <a:srgbClr val="FF0000"/>
                </a:solidFill>
              </a:rPr>
              <a:t>Social inclusion became ‘a banner heading for a new social policy paradigm’ </a:t>
            </a:r>
            <a:r>
              <a:rPr lang="en-GB" dirty="0">
                <a:solidFill>
                  <a:srgbClr val="002060"/>
                </a:solidFill>
              </a:rPr>
              <a:t>in which ‘society has to ensure that disadvantaged members have access to high quality education, housing, health, employment and other services’  (Smyth, 2010, p.7). </a:t>
            </a:r>
          </a:p>
          <a:p>
            <a:endParaRPr lang="en-GB" dirty="0"/>
          </a:p>
        </p:txBody>
      </p:sp>
    </p:spTree>
    <p:extLst>
      <p:ext uri="{BB962C8B-B14F-4D97-AF65-F5344CB8AC3E}">
        <p14:creationId xmlns:p14="http://schemas.microsoft.com/office/powerpoint/2010/main" val="165466689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dirty="0">
                <a:solidFill>
                  <a:srgbClr val="002060"/>
                </a:solidFill>
              </a:rPr>
              <a:t>Definitions</a:t>
            </a:r>
          </a:p>
        </p:txBody>
      </p:sp>
      <p:sp>
        <p:nvSpPr>
          <p:cNvPr id="3" name="Content Placeholder 2"/>
          <p:cNvSpPr>
            <a:spLocks noGrp="1"/>
          </p:cNvSpPr>
          <p:nvPr>
            <p:ph idx="1"/>
          </p:nvPr>
        </p:nvSpPr>
        <p:spPr>
          <a:xfrm>
            <a:off x="457200" y="1143000"/>
            <a:ext cx="8229600" cy="5232400"/>
          </a:xfrm>
        </p:spPr>
        <p:txBody>
          <a:bodyPr>
            <a:normAutofit/>
          </a:bodyPr>
          <a:lstStyle/>
          <a:p>
            <a:pPr marL="0" indent="0">
              <a:buNone/>
            </a:pPr>
            <a:r>
              <a:rPr lang="en-GB" sz="3000" b="1" i="1" dirty="0">
                <a:solidFill>
                  <a:srgbClr val="002060"/>
                </a:solidFill>
              </a:rPr>
              <a:t>‘Social exclusion refers to the multiple and changing factors resulting in people being excluded from the normal exchanges, practices and rights of modern society…….it emphasises weaknesses in the social infrastructure and the risk of allowing a two-tier society to become established by default,’ </a:t>
            </a:r>
          </a:p>
          <a:p>
            <a:pPr marL="0" indent="0">
              <a:buNone/>
            </a:pPr>
            <a:r>
              <a:rPr lang="en-GB" sz="2200" b="1" dirty="0">
                <a:solidFill>
                  <a:srgbClr val="002060"/>
                </a:solidFill>
              </a:rPr>
              <a:t>Commission of European Communities (</a:t>
            </a:r>
            <a:r>
              <a:rPr lang="en-GB" sz="2200" b="1" i="1" dirty="0">
                <a:solidFill>
                  <a:srgbClr val="002060"/>
                </a:solidFill>
              </a:rPr>
              <a:t>1993:1).  </a:t>
            </a:r>
          </a:p>
        </p:txBody>
      </p:sp>
    </p:spTree>
    <p:extLst>
      <p:ext uri="{BB962C8B-B14F-4D97-AF65-F5344CB8AC3E}">
        <p14:creationId xmlns:p14="http://schemas.microsoft.com/office/powerpoint/2010/main" val="102654654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7096" y="472859"/>
            <a:ext cx="8229600" cy="3917032"/>
          </a:xfrm>
        </p:spPr>
        <p:txBody>
          <a:bodyPr>
            <a:normAutofit fontScale="92500"/>
          </a:bodyPr>
          <a:lstStyle/>
          <a:p>
            <a:pPr marL="0" indent="0">
              <a:buNone/>
            </a:pPr>
            <a:r>
              <a:rPr lang="en-GB" i="1" dirty="0">
                <a:solidFill>
                  <a:srgbClr val="002060"/>
                </a:solidFill>
              </a:rPr>
              <a:t>“Unfortunately for many people sport is simply not an option. Many communities that suffer the effects of poverty and deprivation have been shown to have low levels of participation in sport…this will affect the next generation, with some of our young people growing up in an environment that has nothing to offer them and nowhere they can play sport,”   Tony Blair 2000. </a:t>
            </a:r>
            <a:endParaRPr lang="en-GB" dirty="0">
              <a:solidFill>
                <a:srgbClr val="002060"/>
              </a:solidFill>
            </a:endParaRPr>
          </a:p>
        </p:txBody>
      </p:sp>
      <p:sp>
        <p:nvSpPr>
          <p:cNvPr id="5" name="TextBox 4"/>
          <p:cNvSpPr txBox="1"/>
          <p:nvPr/>
        </p:nvSpPr>
        <p:spPr>
          <a:xfrm>
            <a:off x="626302" y="4239578"/>
            <a:ext cx="7390356" cy="1107996"/>
          </a:xfrm>
          <a:prstGeom prst="rect">
            <a:avLst/>
          </a:prstGeom>
          <a:noFill/>
        </p:spPr>
        <p:txBody>
          <a:bodyPr wrap="square" rtlCol="0">
            <a:spAutoFit/>
          </a:bodyPr>
          <a:lstStyle/>
          <a:p>
            <a:endParaRPr lang="en-GB" sz="2200" b="1" dirty="0">
              <a:solidFill>
                <a:srgbClr val="FF0000"/>
              </a:solidFill>
            </a:endParaRPr>
          </a:p>
          <a:p>
            <a:r>
              <a:rPr lang="en-GB" sz="2200" b="1" dirty="0">
                <a:solidFill>
                  <a:srgbClr val="FF0000"/>
                </a:solidFill>
              </a:rPr>
              <a:t>Has the situation improved?  What’s been done to address this since 2000?</a:t>
            </a:r>
          </a:p>
        </p:txBody>
      </p:sp>
    </p:spTree>
    <p:extLst>
      <p:ext uri="{BB962C8B-B14F-4D97-AF65-F5344CB8AC3E}">
        <p14:creationId xmlns:p14="http://schemas.microsoft.com/office/powerpoint/2010/main" val="406868475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0" y="1900238"/>
            <a:ext cx="4549630" cy="1477962"/>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48246" y="1049338"/>
            <a:ext cx="4521672" cy="4381500"/>
          </a:xfrm>
          <a:prstGeom prst="rect">
            <a:avLst/>
          </a:prstGeom>
        </p:spPr>
      </p:pic>
    </p:spTree>
    <p:extLst>
      <p:ext uri="{BB962C8B-B14F-4D97-AF65-F5344CB8AC3E}">
        <p14:creationId xmlns:p14="http://schemas.microsoft.com/office/powerpoint/2010/main" val="55666929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696" y="0"/>
            <a:ext cx="8229600" cy="1143000"/>
          </a:xfrm>
        </p:spPr>
        <p:txBody>
          <a:bodyPr/>
          <a:lstStyle/>
          <a:p>
            <a:r>
              <a:rPr lang="en-GB" b="1" u="sng" dirty="0">
                <a:solidFill>
                  <a:srgbClr val="002060"/>
                </a:solidFill>
              </a:rPr>
              <a:t>Policy into Action</a:t>
            </a:r>
          </a:p>
        </p:txBody>
      </p:sp>
      <p:sp>
        <p:nvSpPr>
          <p:cNvPr id="3" name="Content Placeholder 2"/>
          <p:cNvSpPr>
            <a:spLocks noGrp="1"/>
          </p:cNvSpPr>
          <p:nvPr>
            <p:ph idx="1"/>
          </p:nvPr>
        </p:nvSpPr>
        <p:spPr>
          <a:xfrm>
            <a:off x="576469" y="1083366"/>
            <a:ext cx="8229600" cy="4853608"/>
          </a:xfrm>
        </p:spPr>
        <p:txBody>
          <a:bodyPr>
            <a:normAutofit lnSpcReduction="10000"/>
          </a:bodyPr>
          <a:lstStyle/>
          <a:p>
            <a:pPr marL="542925" indent="-542925">
              <a:buFont typeface="Wingdings" panose="05000000000000000000" pitchFamily="2" charset="2"/>
              <a:buChar char="Ø"/>
              <a:tabLst>
                <a:tab pos="450850" algn="l"/>
              </a:tabLst>
            </a:pPr>
            <a:r>
              <a:rPr lang="en-GB" dirty="0">
                <a:solidFill>
                  <a:srgbClr val="002060"/>
                </a:solidFill>
              </a:rPr>
              <a:t>1997: New Labour set up the Social Exclusion Unit. </a:t>
            </a:r>
          </a:p>
          <a:p>
            <a:pPr marL="542925" indent="-542925">
              <a:buFont typeface="Wingdings" panose="05000000000000000000" pitchFamily="2" charset="2"/>
              <a:buChar char="Ø"/>
              <a:tabLst>
                <a:tab pos="450850" algn="l"/>
              </a:tabLst>
            </a:pPr>
            <a:r>
              <a:rPr lang="en-GB" dirty="0">
                <a:solidFill>
                  <a:srgbClr val="002060"/>
                </a:solidFill>
              </a:rPr>
              <a:t>2000: New DCMS Strategy  “A Sporting Future for All” tasked NGBs with “committing themselves to putting social inclusion and fairness at the heart of everything they do”  (DCMS, 2000, p.22). </a:t>
            </a:r>
          </a:p>
          <a:p>
            <a:pPr marL="542925" indent="-542925">
              <a:buFont typeface="Wingdings" panose="05000000000000000000" pitchFamily="2" charset="2"/>
              <a:buChar char="Ø"/>
              <a:tabLst>
                <a:tab pos="450850" algn="l"/>
              </a:tabLst>
            </a:pPr>
            <a:r>
              <a:rPr lang="en-GB" b="1" dirty="0">
                <a:solidFill>
                  <a:srgbClr val="FF0000"/>
                </a:solidFill>
              </a:rPr>
              <a:t>Addressing social exclusion became a condition of Sports Council funding and in Sports Lottery applications.    </a:t>
            </a:r>
          </a:p>
        </p:txBody>
      </p:sp>
    </p:spTree>
    <p:extLst>
      <p:ext uri="{BB962C8B-B14F-4D97-AF65-F5344CB8AC3E}">
        <p14:creationId xmlns:p14="http://schemas.microsoft.com/office/powerpoint/2010/main" val="13940325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Definitions</a:t>
            </a:r>
          </a:p>
        </p:txBody>
      </p:sp>
      <p:sp>
        <p:nvSpPr>
          <p:cNvPr id="3" name="Content Placeholder 2"/>
          <p:cNvSpPr>
            <a:spLocks noGrp="1"/>
          </p:cNvSpPr>
          <p:nvPr>
            <p:ph idx="1"/>
          </p:nvPr>
        </p:nvSpPr>
        <p:spPr>
          <a:xfrm>
            <a:off x="457200" y="1569721"/>
            <a:ext cx="8229600" cy="3917032"/>
          </a:xfrm>
        </p:spPr>
        <p:txBody>
          <a:bodyPr/>
          <a:lstStyle/>
          <a:p>
            <a:pPr marL="0" indent="0">
              <a:buNone/>
            </a:pPr>
            <a:r>
              <a:rPr lang="en-GB" b="1" dirty="0">
                <a:solidFill>
                  <a:srgbClr val="002060"/>
                </a:solidFill>
              </a:rPr>
              <a:t>Social Exclusion Unit:</a:t>
            </a:r>
          </a:p>
          <a:p>
            <a:pPr marL="0" indent="0">
              <a:buNone/>
            </a:pPr>
            <a:r>
              <a:rPr lang="en-GB" sz="3000" b="1" i="1" dirty="0">
                <a:solidFill>
                  <a:srgbClr val="002060"/>
                </a:solidFill>
              </a:rPr>
              <a:t>Social exclusion is a shorthand term for what can happen when people or areas suffer from a combination of linked problems such as unemployment, poor skills, low incomes, poor housing, high crime environments, bad health and family breakdown. </a:t>
            </a:r>
          </a:p>
        </p:txBody>
      </p:sp>
    </p:spTree>
    <p:extLst>
      <p:ext uri="{BB962C8B-B14F-4D97-AF65-F5344CB8AC3E}">
        <p14:creationId xmlns:p14="http://schemas.microsoft.com/office/powerpoint/2010/main" val="356550361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044" y="440816"/>
            <a:ext cx="8229600" cy="1143000"/>
          </a:xfrm>
        </p:spPr>
        <p:txBody>
          <a:bodyPr/>
          <a:lstStyle/>
          <a:p>
            <a:r>
              <a:rPr lang="en-GB" b="1" u="sng" dirty="0">
                <a:solidFill>
                  <a:srgbClr val="002060"/>
                </a:solidFill>
              </a:rPr>
              <a:t>Discussion Questions</a:t>
            </a:r>
          </a:p>
        </p:txBody>
      </p:sp>
      <p:sp>
        <p:nvSpPr>
          <p:cNvPr id="3" name="Content Placeholder 2"/>
          <p:cNvSpPr>
            <a:spLocks noGrp="1"/>
          </p:cNvSpPr>
          <p:nvPr>
            <p:ph idx="1"/>
          </p:nvPr>
        </p:nvSpPr>
        <p:spPr>
          <a:xfrm>
            <a:off x="682668" y="1367534"/>
            <a:ext cx="8229600" cy="4144962"/>
          </a:xfrm>
        </p:spPr>
        <p:txBody>
          <a:bodyPr>
            <a:normAutofit/>
          </a:bodyPr>
          <a:lstStyle/>
          <a:p>
            <a:pPr marL="0" indent="0">
              <a:buNone/>
            </a:pPr>
            <a:endParaRPr lang="en-GB" b="1" dirty="0">
              <a:solidFill>
                <a:srgbClr val="002060"/>
              </a:solidFill>
            </a:endParaRPr>
          </a:p>
          <a:p>
            <a:pPr marL="0" indent="0">
              <a:buNone/>
            </a:pPr>
            <a:r>
              <a:rPr lang="en-GB" b="1" dirty="0">
                <a:solidFill>
                  <a:srgbClr val="002060"/>
                </a:solidFill>
              </a:rPr>
              <a:t>Which groups do you think are most  affected by social exclusion from sport and leisure? </a:t>
            </a:r>
          </a:p>
          <a:p>
            <a:pPr marL="0" indent="0">
              <a:buNone/>
            </a:pPr>
            <a:endParaRPr lang="en-GB" sz="1000" b="1" dirty="0">
              <a:solidFill>
                <a:srgbClr val="002060"/>
              </a:solidFill>
            </a:endParaRPr>
          </a:p>
          <a:p>
            <a:pPr marL="0" indent="0">
              <a:buNone/>
            </a:pPr>
            <a:r>
              <a:rPr lang="en-GB" b="1" dirty="0">
                <a:solidFill>
                  <a:srgbClr val="002060"/>
                </a:solidFill>
              </a:rPr>
              <a:t>Should access to sport and leisure be a fundamental citizenship right? </a:t>
            </a:r>
          </a:p>
          <a:p>
            <a:pPr marL="514350" indent="-514350">
              <a:buFont typeface="+mj-lt"/>
              <a:buAutoNum type="arabicPeriod" startAt="4"/>
            </a:pPr>
            <a:endParaRPr lang="en-GB" b="1" dirty="0">
              <a:solidFill>
                <a:srgbClr val="002060"/>
              </a:solidFill>
            </a:endParaRPr>
          </a:p>
        </p:txBody>
      </p:sp>
    </p:spTree>
    <p:extLst>
      <p:ext uri="{BB962C8B-B14F-4D97-AF65-F5344CB8AC3E}">
        <p14:creationId xmlns:p14="http://schemas.microsoft.com/office/powerpoint/2010/main" val="42790584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795" y="318705"/>
            <a:ext cx="8758410" cy="1143000"/>
          </a:xfrm>
        </p:spPr>
        <p:txBody>
          <a:bodyPr>
            <a:normAutofit/>
          </a:bodyPr>
          <a:lstStyle/>
          <a:p>
            <a:r>
              <a:rPr lang="en-GB" sz="3200" b="1" u="sng" dirty="0">
                <a:solidFill>
                  <a:srgbClr val="002060"/>
                </a:solidFill>
              </a:rPr>
              <a:t>Who are SI in sport programmes targeting?</a:t>
            </a:r>
          </a:p>
        </p:txBody>
      </p:sp>
      <p:sp>
        <p:nvSpPr>
          <p:cNvPr id="3" name="Content Placeholder 2"/>
          <p:cNvSpPr>
            <a:spLocks noGrp="1"/>
          </p:cNvSpPr>
          <p:nvPr>
            <p:ph idx="1"/>
          </p:nvPr>
        </p:nvSpPr>
        <p:spPr>
          <a:xfrm>
            <a:off x="457200" y="1600200"/>
            <a:ext cx="8229600" cy="4084319"/>
          </a:xfrm>
        </p:spPr>
        <p:txBody>
          <a:bodyPr>
            <a:normAutofit lnSpcReduction="10000"/>
          </a:bodyPr>
          <a:lstStyle/>
          <a:p>
            <a:pPr marL="0" indent="0">
              <a:buNone/>
            </a:pPr>
            <a:r>
              <a:rPr lang="en-GB" dirty="0">
                <a:solidFill>
                  <a:srgbClr val="002060"/>
                </a:solidFill>
              </a:rPr>
              <a:t>Socially excluded individuals and groups, for example:</a:t>
            </a:r>
          </a:p>
          <a:p>
            <a:pPr lvl="1"/>
            <a:r>
              <a:rPr lang="en-GB" dirty="0">
                <a:solidFill>
                  <a:srgbClr val="002060"/>
                </a:solidFill>
              </a:rPr>
              <a:t>Disabled (physical and learning disabilities)</a:t>
            </a:r>
          </a:p>
          <a:p>
            <a:pPr lvl="1"/>
            <a:r>
              <a:rPr lang="en-GB" dirty="0">
                <a:solidFill>
                  <a:srgbClr val="002060"/>
                </a:solidFill>
              </a:rPr>
              <a:t>Women and girls</a:t>
            </a:r>
          </a:p>
          <a:p>
            <a:pPr lvl="1"/>
            <a:r>
              <a:rPr lang="en-GB" dirty="0">
                <a:solidFill>
                  <a:srgbClr val="002060"/>
                </a:solidFill>
              </a:rPr>
              <a:t>Ethnic minorities</a:t>
            </a:r>
          </a:p>
          <a:p>
            <a:pPr lvl="1"/>
            <a:r>
              <a:rPr lang="en-GB" dirty="0">
                <a:solidFill>
                  <a:srgbClr val="002060"/>
                </a:solidFill>
              </a:rPr>
              <a:t>Disaffected Youth</a:t>
            </a:r>
          </a:p>
          <a:p>
            <a:pPr lvl="1"/>
            <a:r>
              <a:rPr lang="en-GB" dirty="0">
                <a:solidFill>
                  <a:srgbClr val="002060"/>
                </a:solidFill>
              </a:rPr>
              <a:t>Disadvantaged</a:t>
            </a:r>
          </a:p>
          <a:p>
            <a:pPr lvl="1"/>
            <a:r>
              <a:rPr lang="en-GB" dirty="0">
                <a:solidFill>
                  <a:srgbClr val="002060"/>
                </a:solidFill>
              </a:rPr>
              <a:t>Refugees </a:t>
            </a:r>
          </a:p>
        </p:txBody>
      </p:sp>
    </p:spTree>
    <p:extLst>
      <p:ext uri="{BB962C8B-B14F-4D97-AF65-F5344CB8AC3E}">
        <p14:creationId xmlns:p14="http://schemas.microsoft.com/office/powerpoint/2010/main" val="19448534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6192" y="1365548"/>
            <a:ext cx="8229600" cy="1523999"/>
          </a:xfrm>
        </p:spPr>
        <p:txBody>
          <a:bodyPr/>
          <a:lstStyle/>
          <a:p>
            <a:pPr marL="0" indent="0" algn="ctr">
              <a:buNone/>
            </a:pPr>
            <a:r>
              <a:rPr lang="en-GB" dirty="0">
                <a:solidFill>
                  <a:srgbClr val="002060"/>
                </a:solidFill>
              </a:rPr>
              <a:t>What sports do you think are best placed to help tackle social inclusion?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22192" y="3046898"/>
            <a:ext cx="3657600" cy="1828800"/>
          </a:xfrm>
          <a:prstGeom prst="rect">
            <a:avLst/>
          </a:prstGeom>
        </p:spPr>
      </p:pic>
    </p:spTree>
    <p:extLst>
      <p:ext uri="{BB962C8B-B14F-4D97-AF65-F5344CB8AC3E}">
        <p14:creationId xmlns:p14="http://schemas.microsoft.com/office/powerpoint/2010/main" val="78151256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456084"/>
            <a:ext cx="8229600" cy="4248472"/>
          </a:xfrm>
          <a:prstGeom prst="rect">
            <a:avLst/>
          </a:prstGeom>
        </p:spPr>
      </p:pic>
    </p:spTree>
    <p:extLst>
      <p:ext uri="{BB962C8B-B14F-4D97-AF65-F5344CB8AC3E}">
        <p14:creationId xmlns:p14="http://schemas.microsoft.com/office/powerpoint/2010/main" val="871917559"/>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346700"/>
            <a:ext cx="9144000" cy="15113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p:cNvSpPr txBox="1">
            <a:spLocks/>
          </p:cNvSpPr>
          <p:nvPr/>
        </p:nvSpPr>
        <p:spPr>
          <a:xfrm>
            <a:off x="457200" y="239812"/>
            <a:ext cx="8229600" cy="820737"/>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i="1" dirty="0"/>
              <a:t>Who is best placed to engage “hard to reach”  communities?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1139" y="1060549"/>
            <a:ext cx="7482069" cy="4844951"/>
          </a:xfrm>
          <a:prstGeom prst="rect">
            <a:avLst/>
          </a:prstGeom>
        </p:spPr>
      </p:pic>
      <p:sp>
        <p:nvSpPr>
          <p:cNvPr id="6" name="TextBox 5"/>
          <p:cNvSpPr txBox="1"/>
          <p:nvPr/>
        </p:nvSpPr>
        <p:spPr>
          <a:xfrm>
            <a:off x="622300" y="6212473"/>
            <a:ext cx="7607300" cy="338554"/>
          </a:xfrm>
          <a:prstGeom prst="rect">
            <a:avLst/>
          </a:prstGeom>
          <a:noFill/>
        </p:spPr>
        <p:txBody>
          <a:bodyPr wrap="square" rtlCol="0">
            <a:spAutoFit/>
          </a:bodyPr>
          <a:lstStyle/>
          <a:p>
            <a:pPr algn="r"/>
            <a:r>
              <a:rPr lang="en-GB" sz="1600" dirty="0"/>
              <a:t>Sheffield Boxing Centre, Hillsborough; Glyn Rhodes MBE (centre of photo)</a:t>
            </a:r>
          </a:p>
        </p:txBody>
      </p:sp>
    </p:spTree>
    <p:extLst>
      <p:ext uri="{BB962C8B-B14F-4D97-AF65-F5344CB8AC3E}">
        <p14:creationId xmlns:p14="http://schemas.microsoft.com/office/powerpoint/2010/main" val="555952896"/>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496"/>
            <a:ext cx="8229600" cy="1143000"/>
          </a:xfrm>
        </p:spPr>
        <p:txBody>
          <a:bodyPr>
            <a:normAutofit/>
          </a:bodyPr>
          <a:lstStyle/>
          <a:p>
            <a:r>
              <a:rPr lang="en-GB" b="1" u="sng" dirty="0">
                <a:solidFill>
                  <a:srgbClr val="002060"/>
                </a:solidFill>
              </a:rPr>
              <a:t>General Issues and Challenges</a:t>
            </a:r>
          </a:p>
        </p:txBody>
      </p:sp>
      <p:sp>
        <p:nvSpPr>
          <p:cNvPr id="3" name="Content Placeholder 2"/>
          <p:cNvSpPr>
            <a:spLocks noGrp="1"/>
          </p:cNvSpPr>
          <p:nvPr>
            <p:ph idx="1"/>
          </p:nvPr>
        </p:nvSpPr>
        <p:spPr>
          <a:xfrm>
            <a:off x="457199" y="1241368"/>
            <a:ext cx="8422395" cy="4399268"/>
          </a:xfrm>
        </p:spPr>
        <p:txBody>
          <a:bodyPr>
            <a:normAutofit/>
          </a:bodyPr>
          <a:lstStyle/>
          <a:p>
            <a:pPr>
              <a:buFont typeface="Wingdings" panose="05000000000000000000" pitchFamily="2" charset="2"/>
              <a:buChar char="§"/>
            </a:pPr>
            <a:r>
              <a:rPr lang="en-GB" dirty="0">
                <a:solidFill>
                  <a:srgbClr val="002060"/>
                </a:solidFill>
              </a:rPr>
              <a:t>Can’t assume that ‘social inclusion will follow directly from increased opportunity for participation’  </a:t>
            </a:r>
            <a:r>
              <a:rPr lang="en-GB" sz="2200" dirty="0">
                <a:solidFill>
                  <a:srgbClr val="002060"/>
                </a:solidFill>
              </a:rPr>
              <a:t>Waring and Mason (2010).</a:t>
            </a:r>
          </a:p>
          <a:p>
            <a:pPr>
              <a:buFont typeface="Wingdings" panose="05000000000000000000" pitchFamily="2" charset="2"/>
              <a:buChar char="§"/>
            </a:pPr>
            <a:r>
              <a:rPr lang="en-GB" dirty="0">
                <a:solidFill>
                  <a:srgbClr val="002060"/>
                </a:solidFill>
              </a:rPr>
              <a:t>It may be that those that are already included are most likely to take part. </a:t>
            </a:r>
          </a:p>
          <a:p>
            <a:pPr>
              <a:buFont typeface="Wingdings" panose="05000000000000000000" pitchFamily="2" charset="2"/>
              <a:buChar char="§"/>
            </a:pPr>
            <a:r>
              <a:rPr lang="en-GB" dirty="0">
                <a:solidFill>
                  <a:srgbClr val="002060"/>
                </a:solidFill>
              </a:rPr>
              <a:t>Providing access to facilities is not the same as developing use of those facilities </a:t>
            </a:r>
            <a:r>
              <a:rPr lang="en-GB" sz="2200" dirty="0">
                <a:solidFill>
                  <a:srgbClr val="002060"/>
                </a:solidFill>
              </a:rPr>
              <a:t>Waring and Mason (2010).</a:t>
            </a:r>
          </a:p>
          <a:p>
            <a:pPr marL="0" indent="0">
              <a:buNone/>
            </a:pPr>
            <a:endParaRPr lang="en-GB" dirty="0">
              <a:solidFill>
                <a:srgbClr val="002060"/>
              </a:solidFill>
            </a:endParaRPr>
          </a:p>
        </p:txBody>
      </p:sp>
    </p:spTree>
    <p:extLst>
      <p:ext uri="{BB962C8B-B14F-4D97-AF65-F5344CB8AC3E}">
        <p14:creationId xmlns:p14="http://schemas.microsoft.com/office/powerpoint/2010/main" val="42638886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88" y="274638"/>
            <a:ext cx="8692308" cy="926201"/>
          </a:xfrm>
        </p:spPr>
        <p:txBody>
          <a:bodyPr>
            <a:normAutofit/>
          </a:bodyPr>
          <a:lstStyle/>
          <a:p>
            <a:r>
              <a:rPr lang="en-GB" sz="3500" b="1" u="sng" dirty="0">
                <a:solidFill>
                  <a:srgbClr val="002060"/>
                </a:solidFill>
              </a:rPr>
              <a:t>Challenges Evaluating Programmes</a:t>
            </a:r>
          </a:p>
        </p:txBody>
      </p:sp>
      <p:sp>
        <p:nvSpPr>
          <p:cNvPr id="3" name="Content Placeholder 2"/>
          <p:cNvSpPr>
            <a:spLocks noGrp="1"/>
          </p:cNvSpPr>
          <p:nvPr>
            <p:ph idx="1"/>
          </p:nvPr>
        </p:nvSpPr>
        <p:spPr>
          <a:xfrm>
            <a:off x="484742" y="1329503"/>
            <a:ext cx="8229600" cy="3917032"/>
          </a:xfrm>
        </p:spPr>
        <p:txBody>
          <a:bodyPr>
            <a:normAutofit fontScale="85000" lnSpcReduction="20000"/>
          </a:bodyPr>
          <a:lstStyle/>
          <a:p>
            <a:pPr marL="514350" indent="-514350">
              <a:buFont typeface="+mj-lt"/>
              <a:buAutoNum type="arabicPeriod"/>
            </a:pPr>
            <a:r>
              <a:rPr lang="en-GB" sz="3400" dirty="0">
                <a:solidFill>
                  <a:srgbClr val="002060"/>
                </a:solidFill>
              </a:rPr>
              <a:t>Attributing long term change to the impact of a programme.</a:t>
            </a:r>
          </a:p>
          <a:p>
            <a:pPr marL="514350" indent="-514350">
              <a:buFont typeface="+mj-lt"/>
              <a:buAutoNum type="arabicPeriod"/>
            </a:pPr>
            <a:r>
              <a:rPr lang="en-GB" sz="3400" dirty="0">
                <a:solidFill>
                  <a:srgbClr val="002060"/>
                </a:solidFill>
              </a:rPr>
              <a:t>Tracking changes over a long period of time.</a:t>
            </a:r>
          </a:p>
          <a:p>
            <a:pPr marL="514350" indent="-514350">
              <a:buFont typeface="+mj-lt"/>
              <a:buAutoNum type="arabicPeriod"/>
            </a:pPr>
            <a:r>
              <a:rPr lang="en-GB" sz="3400" dirty="0">
                <a:solidFill>
                  <a:srgbClr val="002060"/>
                </a:solidFill>
              </a:rPr>
              <a:t>Collecting the evidence for long term change from a range of other agencies and sources.</a:t>
            </a:r>
          </a:p>
          <a:p>
            <a:pPr marL="514350" indent="-514350">
              <a:buFont typeface="+mj-lt"/>
              <a:buAutoNum type="arabicPeriod"/>
            </a:pPr>
            <a:r>
              <a:rPr lang="en-GB" sz="3400" dirty="0">
                <a:solidFill>
                  <a:srgbClr val="002060"/>
                </a:solidFill>
              </a:rPr>
              <a:t>Outcomes much harder to measure than outputs </a:t>
            </a:r>
            <a:r>
              <a:rPr lang="en-GB" sz="3400" dirty="0" err="1">
                <a:solidFill>
                  <a:srgbClr val="002060"/>
                </a:solidFill>
              </a:rPr>
              <a:t>n.b.</a:t>
            </a:r>
            <a:r>
              <a:rPr lang="en-GB" sz="3400" dirty="0">
                <a:solidFill>
                  <a:srgbClr val="002060"/>
                </a:solidFill>
              </a:rPr>
              <a:t> time and cost.</a:t>
            </a:r>
          </a:p>
          <a:p>
            <a:pPr marL="0" indent="0">
              <a:buNone/>
            </a:pPr>
            <a:endParaRPr lang="en-GB" dirty="0">
              <a:solidFill>
                <a:srgbClr val="002060"/>
              </a:solidFill>
            </a:endParaRPr>
          </a:p>
          <a:p>
            <a:pPr marL="0" indent="0">
              <a:buNone/>
            </a:pPr>
            <a:r>
              <a:rPr lang="en-GB" sz="1800" i="1" dirty="0" err="1">
                <a:solidFill>
                  <a:srgbClr val="002060"/>
                </a:solidFill>
              </a:rPr>
              <a:t>n.b.</a:t>
            </a:r>
            <a:r>
              <a:rPr lang="en-GB" sz="1800" i="1" dirty="0">
                <a:solidFill>
                  <a:srgbClr val="002060"/>
                </a:solidFill>
              </a:rPr>
              <a:t> Validity in the eyes of policy makers is more important than the eyes of academics !! </a:t>
            </a:r>
          </a:p>
          <a:p>
            <a:pPr marL="0" indent="0">
              <a:buNone/>
            </a:pPr>
            <a:r>
              <a:rPr lang="en-GB" sz="1800" i="1" dirty="0" err="1">
                <a:solidFill>
                  <a:srgbClr val="002060"/>
                </a:solidFill>
              </a:rPr>
              <a:t>n.b.</a:t>
            </a:r>
            <a:r>
              <a:rPr lang="en-GB" sz="1800" i="1" dirty="0">
                <a:solidFill>
                  <a:srgbClr val="002060"/>
                </a:solidFill>
              </a:rPr>
              <a:t> At what point is evidence sufficient?  </a:t>
            </a:r>
            <a:endParaRPr lang="en-GB" dirty="0">
              <a:solidFill>
                <a:srgbClr val="002060"/>
              </a:solidFill>
            </a:endParaRPr>
          </a:p>
        </p:txBody>
      </p:sp>
    </p:spTree>
    <p:extLst>
      <p:ext uri="{BB962C8B-B14F-4D97-AF65-F5344CB8AC3E}">
        <p14:creationId xmlns:p14="http://schemas.microsoft.com/office/powerpoint/2010/main" val="38101532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6183" y="431480"/>
            <a:ext cx="2529786" cy="259815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4898" y="79300"/>
            <a:ext cx="2360536" cy="236053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3345" y="3445783"/>
            <a:ext cx="3692624" cy="178723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6946" y="2241533"/>
            <a:ext cx="2382549" cy="3303801"/>
          </a:xfrm>
          <a:prstGeom prst="rect">
            <a:avLst/>
          </a:prstGeom>
        </p:spPr>
      </p:pic>
    </p:spTree>
    <p:extLst>
      <p:ext uri="{BB962C8B-B14F-4D97-AF65-F5344CB8AC3E}">
        <p14:creationId xmlns:p14="http://schemas.microsoft.com/office/powerpoint/2010/main" val="2307931598"/>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Sustainability?</a:t>
            </a:r>
          </a:p>
        </p:txBody>
      </p:sp>
      <p:sp>
        <p:nvSpPr>
          <p:cNvPr id="3" name="Content Placeholder 2"/>
          <p:cNvSpPr>
            <a:spLocks noGrp="1"/>
          </p:cNvSpPr>
          <p:nvPr>
            <p:ph idx="1"/>
          </p:nvPr>
        </p:nvSpPr>
        <p:spPr/>
        <p:txBody>
          <a:bodyPr>
            <a:noAutofit/>
          </a:bodyPr>
          <a:lstStyle/>
          <a:p>
            <a:pPr>
              <a:buFont typeface="Wingdings" panose="05000000000000000000" pitchFamily="2" charset="2"/>
              <a:buChar char="§"/>
            </a:pPr>
            <a:r>
              <a:rPr lang="en-GB" sz="3500" dirty="0">
                <a:solidFill>
                  <a:srgbClr val="002060"/>
                </a:solidFill>
              </a:rPr>
              <a:t>Will sports organisations abandon these programmes when in tough times?</a:t>
            </a:r>
          </a:p>
          <a:p>
            <a:pPr>
              <a:buFont typeface="Wingdings" panose="05000000000000000000" pitchFamily="2" charset="2"/>
              <a:buChar char="§"/>
            </a:pPr>
            <a:r>
              <a:rPr lang="en-GB" sz="3500" dirty="0">
                <a:solidFill>
                  <a:srgbClr val="002060"/>
                </a:solidFill>
              </a:rPr>
              <a:t>Will governments stop/reduce funding these programmes in tough times?</a:t>
            </a:r>
          </a:p>
          <a:p>
            <a:pPr>
              <a:buFont typeface="Wingdings" panose="05000000000000000000" pitchFamily="2" charset="2"/>
              <a:buChar char="§"/>
            </a:pPr>
            <a:r>
              <a:rPr lang="en-GB" sz="3500" dirty="0">
                <a:solidFill>
                  <a:srgbClr val="002060"/>
                </a:solidFill>
              </a:rPr>
              <a:t>Is self-sufficiency a pipe dream?</a:t>
            </a:r>
          </a:p>
        </p:txBody>
      </p:sp>
    </p:spTree>
    <p:extLst>
      <p:ext uri="{BB962C8B-B14F-4D97-AF65-F5344CB8AC3E}">
        <p14:creationId xmlns:p14="http://schemas.microsoft.com/office/powerpoint/2010/main" val="34828477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002060"/>
                </a:solidFill>
              </a:rPr>
              <a:t>Independent Study Task: 20 </a:t>
            </a:r>
            <a:r>
              <a:rPr lang="en-GB" b="1" u="sng" dirty="0" err="1">
                <a:solidFill>
                  <a:srgbClr val="002060"/>
                </a:solidFill>
              </a:rPr>
              <a:t>mins</a:t>
            </a:r>
            <a:endParaRPr lang="en-GB" b="1" u="sng" dirty="0">
              <a:solidFill>
                <a:srgbClr val="002060"/>
              </a:solidFill>
            </a:endParaRPr>
          </a:p>
        </p:txBody>
      </p:sp>
      <p:sp>
        <p:nvSpPr>
          <p:cNvPr id="3" name="Content Placeholder 2"/>
          <p:cNvSpPr>
            <a:spLocks noGrp="1"/>
          </p:cNvSpPr>
          <p:nvPr>
            <p:ph idx="1"/>
          </p:nvPr>
        </p:nvSpPr>
        <p:spPr>
          <a:xfrm>
            <a:off x="594986" y="1417638"/>
            <a:ext cx="8229600" cy="3917032"/>
          </a:xfrm>
        </p:spPr>
        <p:txBody>
          <a:bodyPr/>
          <a:lstStyle/>
          <a:p>
            <a:pPr marL="0" indent="0">
              <a:buNone/>
            </a:pPr>
            <a:r>
              <a:rPr lang="en-GB" dirty="0">
                <a:solidFill>
                  <a:srgbClr val="002060"/>
                </a:solidFill>
              </a:rPr>
              <a:t>Find a journal article or report reviewing the effectiveness of free swimming initiatives in England or Wales.</a:t>
            </a:r>
          </a:p>
          <a:p>
            <a:pPr marL="0" indent="0">
              <a:buNone/>
            </a:pPr>
            <a:endParaRPr lang="en-GB" dirty="0">
              <a:solidFill>
                <a:srgbClr val="002060"/>
              </a:solidFill>
            </a:endParaRPr>
          </a:p>
          <a:p>
            <a:pPr marL="0" indent="0">
              <a:buNone/>
            </a:pPr>
            <a:r>
              <a:rPr lang="en-GB" dirty="0">
                <a:solidFill>
                  <a:srgbClr val="002060"/>
                </a:solidFill>
              </a:rPr>
              <a:t>Q. 	What are the main findings?</a:t>
            </a:r>
          </a:p>
          <a:p>
            <a:pPr marL="0" indent="0">
              <a:buNone/>
            </a:pPr>
            <a:r>
              <a:rPr lang="en-GB" dirty="0">
                <a:solidFill>
                  <a:srgbClr val="002060"/>
                </a:solidFill>
              </a:rPr>
              <a:t>Q. 	Are FSIs an effective way of increasing 	physical activity levels? </a:t>
            </a:r>
          </a:p>
        </p:txBody>
      </p:sp>
    </p:spTree>
    <p:extLst>
      <p:ext uri="{BB962C8B-B14F-4D97-AF65-F5344CB8AC3E}">
        <p14:creationId xmlns:p14="http://schemas.microsoft.com/office/powerpoint/2010/main" val="271844607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440" y="1849438"/>
            <a:ext cx="8229600" cy="1143000"/>
          </a:xfrm>
        </p:spPr>
        <p:txBody>
          <a:bodyPr/>
          <a:lstStyle/>
          <a:p>
            <a:r>
              <a:rPr lang="en-GB" b="1" dirty="0">
                <a:solidFill>
                  <a:srgbClr val="002060"/>
                </a:solidFill>
              </a:rPr>
              <a:t>Case Studies</a:t>
            </a:r>
          </a:p>
        </p:txBody>
      </p:sp>
    </p:spTree>
    <p:extLst>
      <p:ext uri="{BB962C8B-B14F-4D97-AF65-F5344CB8AC3E}">
        <p14:creationId xmlns:p14="http://schemas.microsoft.com/office/powerpoint/2010/main" val="144178779"/>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1842"/>
          </a:xfrm>
        </p:spPr>
        <p:txBody>
          <a:bodyPr>
            <a:normAutofit/>
          </a:bodyPr>
          <a:lstStyle/>
          <a:p>
            <a:r>
              <a:rPr lang="en-GB" sz="3200" b="1" u="sng" dirty="0">
                <a:solidFill>
                  <a:srgbClr val="002060"/>
                </a:solidFill>
              </a:rPr>
              <a:t>Welsh Government Free Swimming Initiative </a:t>
            </a:r>
          </a:p>
        </p:txBody>
      </p:sp>
      <p:sp>
        <p:nvSpPr>
          <p:cNvPr id="3" name="Content Placeholder 2"/>
          <p:cNvSpPr>
            <a:spLocks noGrp="1"/>
          </p:cNvSpPr>
          <p:nvPr>
            <p:ph idx="1"/>
          </p:nvPr>
        </p:nvSpPr>
        <p:spPr>
          <a:xfrm>
            <a:off x="528320" y="1046479"/>
            <a:ext cx="8229600" cy="4402975"/>
          </a:xfrm>
        </p:spPr>
        <p:txBody>
          <a:bodyPr>
            <a:normAutofit fontScale="92500" lnSpcReduction="20000"/>
          </a:bodyPr>
          <a:lstStyle/>
          <a:p>
            <a:pPr>
              <a:buFont typeface="Wingdings" panose="05000000000000000000" pitchFamily="2" charset="2"/>
              <a:buChar char="§"/>
            </a:pPr>
            <a:r>
              <a:rPr lang="en-GB" dirty="0">
                <a:solidFill>
                  <a:srgbClr val="002060"/>
                </a:solidFill>
              </a:rPr>
              <a:t>For aged 16 and under or 60 and over during all school holidays and at the weekend. </a:t>
            </a:r>
          </a:p>
          <a:p>
            <a:pPr>
              <a:buFont typeface="Wingdings" panose="05000000000000000000" pitchFamily="2" charset="2"/>
              <a:buChar char="§"/>
            </a:pPr>
            <a:r>
              <a:rPr lang="en-GB" dirty="0">
                <a:solidFill>
                  <a:srgbClr val="002060"/>
                </a:solidFill>
              </a:rPr>
              <a:t>For older people aged 60 and over outside school holidays.</a:t>
            </a:r>
          </a:p>
          <a:p>
            <a:pPr>
              <a:buFont typeface="Wingdings" panose="05000000000000000000" pitchFamily="2" charset="2"/>
              <a:buChar char="§"/>
            </a:pPr>
            <a:r>
              <a:rPr lang="en-GB" dirty="0">
                <a:solidFill>
                  <a:srgbClr val="002060"/>
                </a:solidFill>
              </a:rPr>
              <a:t>1st initiative of its kind in Europe. </a:t>
            </a:r>
          </a:p>
          <a:p>
            <a:pPr>
              <a:buFont typeface="Wingdings" panose="05000000000000000000" pitchFamily="2" charset="2"/>
              <a:buChar char="§"/>
            </a:pPr>
            <a:r>
              <a:rPr lang="en-GB" dirty="0">
                <a:solidFill>
                  <a:srgbClr val="002060"/>
                </a:solidFill>
              </a:rPr>
              <a:t>Aims to increase participation in physical activity and improve the health and well-being of the nation. </a:t>
            </a:r>
          </a:p>
          <a:p>
            <a:pPr>
              <a:buFont typeface="Wingdings" panose="05000000000000000000" pitchFamily="2" charset="2"/>
              <a:buChar char="§"/>
            </a:pPr>
            <a:r>
              <a:rPr lang="en-GB" dirty="0">
                <a:solidFill>
                  <a:srgbClr val="002060"/>
                </a:solidFill>
              </a:rPr>
              <a:t>Cost £3·5m per year.</a:t>
            </a:r>
          </a:p>
          <a:p>
            <a:pPr marL="0" indent="0">
              <a:buNone/>
            </a:pPr>
            <a:r>
              <a:rPr lang="en-GB" b="1" i="1" dirty="0">
                <a:solidFill>
                  <a:srgbClr val="FF0000"/>
                </a:solidFill>
              </a:rPr>
              <a:t>Question:  Is this cost effective?</a:t>
            </a:r>
          </a:p>
        </p:txBody>
      </p:sp>
    </p:spTree>
    <p:extLst>
      <p:ext uri="{BB962C8B-B14F-4D97-AF65-F5344CB8AC3E}">
        <p14:creationId xmlns:p14="http://schemas.microsoft.com/office/powerpoint/2010/main" val="25065297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Is free swimming free? </a:t>
            </a:r>
          </a:p>
        </p:txBody>
      </p:sp>
      <p:sp>
        <p:nvSpPr>
          <p:cNvPr id="3" name="Content Placeholder 2"/>
          <p:cNvSpPr>
            <a:spLocks noGrp="1"/>
          </p:cNvSpPr>
          <p:nvPr>
            <p:ph idx="1"/>
          </p:nvPr>
        </p:nvSpPr>
        <p:spPr/>
        <p:txBody>
          <a:bodyPr>
            <a:normAutofit fontScale="92500"/>
          </a:bodyPr>
          <a:lstStyle/>
          <a:p>
            <a:r>
              <a:rPr lang="en-GB" dirty="0">
                <a:solidFill>
                  <a:srgbClr val="002060"/>
                </a:solidFill>
              </a:rPr>
              <a:t>Slippery concept</a:t>
            </a:r>
          </a:p>
          <a:p>
            <a:r>
              <a:rPr lang="en-GB" dirty="0">
                <a:solidFill>
                  <a:srgbClr val="002060"/>
                </a:solidFill>
              </a:rPr>
              <a:t>Transport (rural v urban)</a:t>
            </a:r>
          </a:p>
          <a:p>
            <a:r>
              <a:rPr lang="en-GB" dirty="0">
                <a:solidFill>
                  <a:srgbClr val="002060"/>
                </a:solidFill>
              </a:rPr>
              <a:t>Young children accompanied by a paying adult</a:t>
            </a:r>
          </a:p>
          <a:p>
            <a:r>
              <a:rPr lang="en-GB" dirty="0">
                <a:solidFill>
                  <a:srgbClr val="002060"/>
                </a:solidFill>
              </a:rPr>
              <a:t>Collateral costs </a:t>
            </a:r>
          </a:p>
          <a:p>
            <a:pPr lvl="1"/>
            <a:r>
              <a:rPr lang="en-GB" dirty="0">
                <a:solidFill>
                  <a:srgbClr val="002060"/>
                </a:solidFill>
              </a:rPr>
              <a:t>Equipment</a:t>
            </a:r>
          </a:p>
          <a:p>
            <a:pPr lvl="1"/>
            <a:r>
              <a:rPr lang="en-GB" dirty="0">
                <a:solidFill>
                  <a:srgbClr val="002060"/>
                </a:solidFill>
              </a:rPr>
              <a:t>Clothing</a:t>
            </a:r>
          </a:p>
          <a:p>
            <a:pPr lvl="1"/>
            <a:r>
              <a:rPr lang="en-GB" dirty="0">
                <a:solidFill>
                  <a:srgbClr val="002060"/>
                </a:solidFill>
              </a:rPr>
              <a:t>Refreshments</a:t>
            </a:r>
          </a:p>
        </p:txBody>
      </p:sp>
    </p:spTree>
    <p:extLst>
      <p:ext uri="{BB962C8B-B14F-4D97-AF65-F5344CB8AC3E}">
        <p14:creationId xmlns:p14="http://schemas.microsoft.com/office/powerpoint/2010/main" val="564107486"/>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solidFill>
                  <a:srgbClr val="002060"/>
                </a:solidFill>
              </a:rPr>
              <a:t>Sport Wales Community Chest</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solidFill>
                  <a:srgbClr val="002060"/>
                </a:solidFill>
              </a:rPr>
              <a:t>Lottery Funded grassroots grant scheme.</a:t>
            </a:r>
          </a:p>
          <a:p>
            <a:pPr>
              <a:buFont typeface="Wingdings" panose="05000000000000000000" pitchFamily="2" charset="2"/>
              <a:buChar char="§"/>
            </a:pPr>
            <a:r>
              <a:rPr lang="en-GB" dirty="0">
                <a:solidFill>
                  <a:srgbClr val="002060"/>
                </a:solidFill>
              </a:rPr>
              <a:t>£1500 maximum grant.</a:t>
            </a:r>
          </a:p>
          <a:p>
            <a:pPr>
              <a:buFont typeface="Wingdings" panose="05000000000000000000" pitchFamily="2" charset="2"/>
              <a:buChar char="§"/>
            </a:pPr>
            <a:r>
              <a:rPr lang="en-GB" dirty="0">
                <a:solidFill>
                  <a:srgbClr val="002060"/>
                </a:solidFill>
              </a:rPr>
              <a:t>Tackling inequality a key priority. </a:t>
            </a:r>
          </a:p>
          <a:p>
            <a:pPr>
              <a:buFont typeface="Wingdings" panose="05000000000000000000" pitchFamily="2" charset="2"/>
              <a:buChar char="§"/>
            </a:pPr>
            <a:r>
              <a:rPr lang="en-GB" dirty="0">
                <a:solidFill>
                  <a:srgbClr val="002060"/>
                </a:solidFill>
              </a:rPr>
              <a:t>Sports clubs and community organisations can apply for second grant each year if project aims to tackle inequality.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3982" y="4719099"/>
            <a:ext cx="2238375" cy="904875"/>
          </a:xfrm>
          <a:prstGeom prst="rect">
            <a:avLst/>
          </a:prstGeom>
        </p:spPr>
      </p:pic>
    </p:spTree>
    <p:extLst>
      <p:ext uri="{BB962C8B-B14F-4D97-AF65-F5344CB8AC3E}">
        <p14:creationId xmlns:p14="http://schemas.microsoft.com/office/powerpoint/2010/main" val="1384834138"/>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solidFill>
                  <a:srgbClr val="002060"/>
                </a:solidFill>
              </a:rPr>
              <a:t>Disability Sport Wales</a:t>
            </a:r>
          </a:p>
        </p:txBody>
      </p:sp>
      <p:sp>
        <p:nvSpPr>
          <p:cNvPr id="3" name="Content Placeholder 2"/>
          <p:cNvSpPr>
            <a:spLocks noGrp="1"/>
          </p:cNvSpPr>
          <p:nvPr>
            <p:ph idx="1"/>
          </p:nvPr>
        </p:nvSpPr>
        <p:spPr>
          <a:xfrm>
            <a:off x="457200" y="1305561"/>
            <a:ext cx="8229600" cy="3917032"/>
          </a:xfrm>
        </p:spPr>
        <p:txBody>
          <a:bodyPr>
            <a:normAutofit fontScale="92500" lnSpcReduction="10000"/>
          </a:bodyPr>
          <a:lstStyle/>
          <a:p>
            <a:pPr marL="514350" indent="-514350">
              <a:buFont typeface="+mj-lt"/>
              <a:buAutoNum type="arabicPeriod"/>
            </a:pPr>
            <a:r>
              <a:rPr lang="en-GB" dirty="0">
                <a:solidFill>
                  <a:srgbClr val="002060"/>
                </a:solidFill>
              </a:rPr>
              <a:t>Lead organisation in Wales for disability sport inclusion.</a:t>
            </a:r>
          </a:p>
          <a:p>
            <a:pPr marL="514350" indent="-514350">
              <a:buFont typeface="+mj-lt"/>
              <a:buAutoNum type="arabicPeriod"/>
            </a:pPr>
            <a:r>
              <a:rPr lang="en-GB" dirty="0">
                <a:solidFill>
                  <a:srgbClr val="002060"/>
                </a:solidFill>
              </a:rPr>
              <a:t>Deliver disability sport programmes across Wales – grassroots to elite.</a:t>
            </a:r>
          </a:p>
          <a:p>
            <a:pPr marL="514350" indent="-514350">
              <a:buFont typeface="+mj-lt"/>
              <a:buAutoNum type="arabicPeriod"/>
            </a:pPr>
            <a:r>
              <a:rPr lang="en-GB" dirty="0">
                <a:solidFill>
                  <a:srgbClr val="002060"/>
                </a:solidFill>
              </a:rPr>
              <a:t>Deliver coach education and training courses e.g. Disability Inclusion Training (DIT).</a:t>
            </a:r>
          </a:p>
          <a:p>
            <a:pPr marL="514350" indent="-514350">
              <a:buFont typeface="+mj-lt"/>
              <a:buAutoNum type="arabicPeriod"/>
            </a:pPr>
            <a:r>
              <a:rPr lang="en-GB" dirty="0">
                <a:solidFill>
                  <a:srgbClr val="002060"/>
                </a:solidFill>
              </a:rPr>
              <a:t>Promote and advocate on behalf of disability sport sector. </a:t>
            </a:r>
          </a:p>
          <a:p>
            <a:pPr marL="514350" indent="-514350">
              <a:buFont typeface="+mj-lt"/>
              <a:buAutoNum type="arabicPeriod"/>
            </a:pPr>
            <a:endParaRPr lang="en-GB" dirty="0">
              <a:solidFill>
                <a:srgbClr val="002060"/>
              </a:solidFill>
            </a:endParaRPr>
          </a:p>
          <a:p>
            <a:endParaRPr lang="en-GB" dirty="0">
              <a:solidFill>
                <a:srgbClr val="002060"/>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1759" y="4988559"/>
            <a:ext cx="2539047" cy="680721"/>
          </a:xfrm>
          <a:prstGeom prst="rect">
            <a:avLst/>
          </a:prstGeom>
        </p:spPr>
      </p:pic>
    </p:spTree>
    <p:extLst>
      <p:ext uri="{BB962C8B-B14F-4D97-AF65-F5344CB8AC3E}">
        <p14:creationId xmlns:p14="http://schemas.microsoft.com/office/powerpoint/2010/main" val="3146195920"/>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04109" y="-290506"/>
            <a:ext cx="5735782" cy="2384802"/>
          </a:xfrm>
          <a:prstGeom prst="rect">
            <a:avLst/>
          </a:prstGeom>
        </p:spPr>
      </p:pic>
      <p:pic>
        <p:nvPicPr>
          <p:cNvPr id="2" name="Online Media 1" title="A HOME FOR RESPECT | Official Trailer for the Invictus Games Düsseldorf 2023">
            <a:hlinkClick r:id="" action="ppaction://media"/>
            <a:extLst>
              <a:ext uri="{FF2B5EF4-FFF2-40B4-BE49-F238E27FC236}">
                <a16:creationId xmlns:a16="http://schemas.microsoft.com/office/drawing/2014/main" id="{36D5A4E8-62AB-7FFC-AEA9-4C8A5D9E2234}"/>
              </a:ext>
            </a:extLst>
          </p:cNvPr>
          <p:cNvPicPr>
            <a:picLocks noRot="1" noChangeAspect="1"/>
          </p:cNvPicPr>
          <p:nvPr>
            <a:videoFile r:link="rId1"/>
          </p:nvPr>
        </p:nvPicPr>
        <p:blipFill>
          <a:blip r:embed="rId5"/>
          <a:stretch>
            <a:fillRect/>
          </a:stretch>
        </p:blipFill>
        <p:spPr>
          <a:xfrm>
            <a:off x="1209554" y="1644762"/>
            <a:ext cx="6724891" cy="3799564"/>
          </a:xfrm>
          <a:prstGeom prst="rect">
            <a:avLst/>
          </a:prstGeom>
        </p:spPr>
      </p:pic>
    </p:spTree>
    <p:extLst>
      <p:ext uri="{BB962C8B-B14F-4D97-AF65-F5344CB8AC3E}">
        <p14:creationId xmlns:p14="http://schemas.microsoft.com/office/powerpoint/2010/main" val="5969414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83" y="914352"/>
            <a:ext cx="8229600" cy="1143000"/>
          </a:xfrm>
        </p:spPr>
        <p:txBody>
          <a:bodyPr>
            <a:noAutofit/>
          </a:bodyPr>
          <a:lstStyle/>
          <a:p>
            <a:r>
              <a:rPr lang="en-GB" sz="3500" b="1" u="sng" dirty="0">
                <a:solidFill>
                  <a:srgbClr val="002060"/>
                </a:solidFill>
              </a:rPr>
              <a:t>Welsh Sports Association For People With Learning Disabilities (WSAPLD)</a:t>
            </a:r>
            <a:br>
              <a:rPr lang="en-GB" sz="3500" b="1" dirty="0">
                <a:solidFill>
                  <a:srgbClr val="002060"/>
                </a:solidFill>
              </a:rPr>
            </a:br>
            <a:r>
              <a:rPr lang="en-GB" sz="3500" b="1" dirty="0">
                <a:solidFill>
                  <a:srgbClr val="002060"/>
                </a:solidFill>
              </a:rPr>
              <a:t> </a:t>
            </a:r>
            <a:br>
              <a:rPr lang="en-GB" sz="3500" b="1" dirty="0">
                <a:solidFill>
                  <a:srgbClr val="002060"/>
                </a:solidFill>
              </a:rPr>
            </a:br>
            <a:endParaRPr lang="en-GB" sz="3500" b="1" dirty="0">
              <a:solidFill>
                <a:srgbClr val="002060"/>
              </a:solidFill>
            </a:endParaRPr>
          </a:p>
        </p:txBody>
      </p:sp>
      <p:sp>
        <p:nvSpPr>
          <p:cNvPr id="3" name="Content Placeholder 2"/>
          <p:cNvSpPr>
            <a:spLocks noGrp="1"/>
          </p:cNvSpPr>
          <p:nvPr>
            <p:ph idx="1"/>
          </p:nvPr>
        </p:nvSpPr>
        <p:spPr>
          <a:xfrm>
            <a:off x="457200" y="1882353"/>
            <a:ext cx="8229600" cy="3655290"/>
          </a:xfrm>
        </p:spPr>
        <p:txBody>
          <a:bodyPr>
            <a:normAutofit fontScale="62500" lnSpcReduction="20000"/>
          </a:bodyPr>
          <a:lstStyle/>
          <a:p>
            <a:pPr>
              <a:buFont typeface="Wingdings" panose="05000000000000000000" pitchFamily="2" charset="2"/>
              <a:buChar char="§"/>
            </a:pPr>
            <a:r>
              <a:rPr lang="en-GB" dirty="0">
                <a:solidFill>
                  <a:srgbClr val="002060"/>
                </a:solidFill>
              </a:rPr>
              <a:t>WSAPLD was founded in 1981 and is closely associated with the Federation of Disability Sport Wales. </a:t>
            </a:r>
          </a:p>
          <a:p>
            <a:pPr>
              <a:buFont typeface="Wingdings" panose="05000000000000000000" pitchFamily="2" charset="2"/>
              <a:buChar char="§"/>
            </a:pPr>
            <a:r>
              <a:rPr lang="en-GB" dirty="0">
                <a:solidFill>
                  <a:srgbClr val="002060"/>
                </a:solidFill>
              </a:rPr>
              <a:t>Competitors from the North and South Wales Regions, who number almost 700, take part in events primarily in swimming and athletics. </a:t>
            </a:r>
          </a:p>
          <a:p>
            <a:pPr>
              <a:buFont typeface="Wingdings" panose="05000000000000000000" pitchFamily="2" charset="2"/>
              <a:buChar char="§"/>
            </a:pPr>
            <a:r>
              <a:rPr lang="en-GB" dirty="0">
                <a:solidFill>
                  <a:srgbClr val="002060"/>
                </a:solidFill>
              </a:rPr>
              <a:t>The flagship of the Association is the Welsh Special Games which is held every year over a 4 day residential period alternately in the two Regions. </a:t>
            </a:r>
          </a:p>
          <a:p>
            <a:pPr>
              <a:buFont typeface="Wingdings" panose="05000000000000000000" pitchFamily="2" charset="2"/>
              <a:buChar char="§"/>
            </a:pPr>
            <a:r>
              <a:rPr lang="en-GB" dirty="0">
                <a:solidFill>
                  <a:srgbClr val="002060"/>
                </a:solidFill>
              </a:rPr>
              <a:t>Competition is based on a banding system which ensures equally matched events. </a:t>
            </a:r>
          </a:p>
          <a:p>
            <a:pPr>
              <a:buFont typeface="Wingdings" panose="05000000000000000000" pitchFamily="2" charset="2"/>
              <a:buChar char="§"/>
            </a:pPr>
            <a:r>
              <a:rPr lang="en-GB" dirty="0">
                <a:solidFill>
                  <a:srgbClr val="002060"/>
                </a:solidFill>
              </a:rPr>
              <a:t>This provides sports and social opportunities for more severely disabled athletes. </a:t>
            </a:r>
          </a:p>
          <a:p>
            <a:pPr>
              <a:buFont typeface="Wingdings" panose="05000000000000000000" pitchFamily="2" charset="2"/>
              <a:buChar char="§"/>
            </a:pPr>
            <a:r>
              <a:rPr lang="en-GB" dirty="0">
                <a:solidFill>
                  <a:srgbClr val="002060"/>
                </a:solidFill>
              </a:rPr>
              <a:t>Higher abilities and Elite athletes have opportunities for extra squad training and selection for National and International events.</a:t>
            </a:r>
          </a:p>
        </p:txBody>
      </p:sp>
    </p:spTree>
    <p:extLst>
      <p:ext uri="{BB962C8B-B14F-4D97-AF65-F5344CB8AC3E}">
        <p14:creationId xmlns:p14="http://schemas.microsoft.com/office/powerpoint/2010/main" val="4280302185"/>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Sport Action Zones (SAZ)</a:t>
            </a:r>
          </a:p>
        </p:txBody>
      </p:sp>
      <p:sp>
        <p:nvSpPr>
          <p:cNvPr id="3" name="Content Placeholder 2"/>
          <p:cNvSpPr>
            <a:spLocks noGrp="1"/>
          </p:cNvSpPr>
          <p:nvPr>
            <p:ph idx="1"/>
          </p:nvPr>
        </p:nvSpPr>
        <p:spPr>
          <a:xfrm>
            <a:off x="457200" y="1417638"/>
            <a:ext cx="8229600" cy="4475162"/>
          </a:xfrm>
        </p:spPr>
        <p:txBody>
          <a:bodyPr>
            <a:normAutofit fontScale="77500" lnSpcReduction="20000"/>
          </a:bodyPr>
          <a:lstStyle/>
          <a:p>
            <a:pPr>
              <a:buFont typeface="Wingdings" panose="05000000000000000000" pitchFamily="2" charset="2"/>
              <a:buChar char="§"/>
            </a:pPr>
            <a:r>
              <a:rPr lang="en-GB" sz="3600" dirty="0">
                <a:solidFill>
                  <a:srgbClr val="002060"/>
                </a:solidFill>
              </a:rPr>
              <a:t>Launched by Sport England in 2000 in response to the Policy Action Team 10 report into the role of sport and the arts in neighbourhood renewal.</a:t>
            </a:r>
            <a:r>
              <a:rPr lang="en-GB" sz="3600" baseline="30000" dirty="0">
                <a:solidFill>
                  <a:srgbClr val="002060"/>
                </a:solidFill>
              </a:rPr>
              <a:t> </a:t>
            </a:r>
          </a:p>
          <a:p>
            <a:pPr>
              <a:buFont typeface="Wingdings" panose="05000000000000000000" pitchFamily="2" charset="2"/>
              <a:buChar char="§"/>
            </a:pPr>
            <a:r>
              <a:rPr lang="en-GB" sz="3600" baseline="30000" dirty="0">
                <a:solidFill>
                  <a:srgbClr val="002060"/>
                </a:solidFill>
              </a:rPr>
              <a:t> </a:t>
            </a:r>
            <a:r>
              <a:rPr lang="en-GB" sz="3600" dirty="0">
                <a:solidFill>
                  <a:srgbClr val="002060"/>
                </a:solidFill>
              </a:rPr>
              <a:t>Zones were to provide ‘help to communities to help themselves’ through involvement in identifying and responding to local needs. </a:t>
            </a:r>
          </a:p>
          <a:p>
            <a:pPr>
              <a:buFont typeface="Wingdings" panose="05000000000000000000" pitchFamily="2" charset="2"/>
              <a:buChar char="§"/>
            </a:pPr>
            <a:r>
              <a:rPr lang="en-GB" sz="3600" dirty="0">
                <a:solidFill>
                  <a:srgbClr val="002060"/>
                </a:solidFill>
              </a:rPr>
              <a:t>12 zones were established based on the Department for Transport, Local Government and the Regions Indices of Deprivation. </a:t>
            </a:r>
          </a:p>
          <a:p>
            <a:pPr marL="0" indent="0">
              <a:buNone/>
            </a:pPr>
            <a:endParaRPr lang="en-GB" sz="1900" dirty="0">
              <a:solidFill>
                <a:srgbClr val="002060"/>
              </a:solidFill>
            </a:endParaRPr>
          </a:p>
          <a:p>
            <a:pPr marL="0" indent="0">
              <a:buNone/>
            </a:pPr>
            <a:r>
              <a:rPr lang="en-GB" sz="1900" dirty="0">
                <a:solidFill>
                  <a:srgbClr val="002060"/>
                </a:solidFill>
              </a:rPr>
              <a:t>http://www.wired-gov.net/wg/wg-news-1.nsf/0/41882C567AECFCCF802572AB004BDA7A?OpenDocument</a:t>
            </a:r>
          </a:p>
        </p:txBody>
      </p:sp>
    </p:spTree>
    <p:extLst>
      <p:ext uri="{BB962C8B-B14F-4D97-AF65-F5344CB8AC3E}">
        <p14:creationId xmlns:p14="http://schemas.microsoft.com/office/powerpoint/2010/main" val="30839987"/>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97280"/>
            <a:ext cx="8229600" cy="4190364"/>
          </a:xfrm>
        </p:spPr>
        <p:txBody>
          <a:bodyPr>
            <a:noAutofit/>
          </a:bodyPr>
          <a:lstStyle/>
          <a:p>
            <a:pPr marL="0" indent="0">
              <a:buNone/>
            </a:pPr>
            <a:r>
              <a:rPr lang="en-GB" sz="1700" dirty="0">
                <a:solidFill>
                  <a:srgbClr val="002060"/>
                </a:solidFill>
              </a:rPr>
              <a:t>Success is dependent on a combination of factors, which include:</a:t>
            </a:r>
          </a:p>
          <a:p>
            <a:pPr lvl="1">
              <a:buFont typeface="Wingdings" panose="05000000000000000000" pitchFamily="2" charset="2"/>
              <a:buChar char="ü"/>
            </a:pPr>
            <a:r>
              <a:rPr lang="en-GB" sz="1800" dirty="0">
                <a:solidFill>
                  <a:srgbClr val="002060"/>
                </a:solidFill>
              </a:rPr>
              <a:t>A highly motivated and skilled leader and team of local paid staff and volunteers;</a:t>
            </a:r>
          </a:p>
          <a:p>
            <a:pPr lvl="1">
              <a:buFont typeface="Wingdings" panose="05000000000000000000" pitchFamily="2" charset="2"/>
              <a:buChar char="ü"/>
            </a:pPr>
            <a:r>
              <a:rPr lang="en-GB" sz="1800" dirty="0">
                <a:solidFill>
                  <a:srgbClr val="002060"/>
                </a:solidFill>
              </a:rPr>
              <a:t>A bottom up approach to empower local people; </a:t>
            </a:r>
          </a:p>
          <a:p>
            <a:pPr lvl="1">
              <a:buFont typeface="Wingdings" panose="05000000000000000000" pitchFamily="2" charset="2"/>
              <a:buChar char="ü"/>
            </a:pPr>
            <a:r>
              <a:rPr lang="en-GB" sz="1800" dirty="0">
                <a:solidFill>
                  <a:srgbClr val="002060"/>
                </a:solidFill>
              </a:rPr>
              <a:t>Offering a variety of sports and activities, with low cost or free taster sessions;</a:t>
            </a:r>
          </a:p>
          <a:p>
            <a:pPr lvl="1">
              <a:buFont typeface="Wingdings" panose="05000000000000000000" pitchFamily="2" charset="2"/>
              <a:buChar char="ü"/>
            </a:pPr>
            <a:r>
              <a:rPr lang="en-GB" sz="1800" dirty="0">
                <a:solidFill>
                  <a:srgbClr val="002060"/>
                </a:solidFill>
              </a:rPr>
              <a:t>Investing in facilities and open spaces but focusing on people as the key to success;</a:t>
            </a:r>
          </a:p>
          <a:p>
            <a:pPr lvl="1">
              <a:buFont typeface="Wingdings" panose="05000000000000000000" pitchFamily="2" charset="2"/>
              <a:buChar char="ü"/>
            </a:pPr>
            <a:r>
              <a:rPr lang="en-GB" sz="1800" dirty="0">
                <a:solidFill>
                  <a:srgbClr val="002060"/>
                </a:solidFill>
              </a:rPr>
              <a:t>Promoting and supporting volunteering by local residents;</a:t>
            </a:r>
          </a:p>
          <a:p>
            <a:pPr lvl="1">
              <a:buFont typeface="Wingdings" panose="05000000000000000000" pitchFamily="2" charset="2"/>
              <a:buChar char="ü"/>
            </a:pPr>
            <a:r>
              <a:rPr lang="en-GB" sz="1800" dirty="0">
                <a:solidFill>
                  <a:srgbClr val="002060"/>
                </a:solidFill>
              </a:rPr>
              <a:t>Tailoring communications to individual groups;</a:t>
            </a:r>
          </a:p>
          <a:p>
            <a:pPr lvl="1">
              <a:buFont typeface="Wingdings" panose="05000000000000000000" pitchFamily="2" charset="2"/>
              <a:buChar char="ü"/>
            </a:pPr>
            <a:r>
              <a:rPr lang="en-GB" sz="1800" dirty="0">
                <a:solidFill>
                  <a:srgbClr val="002060"/>
                </a:solidFill>
              </a:rPr>
              <a:t>Providing small grants to help build goodwill in the community;</a:t>
            </a:r>
          </a:p>
          <a:p>
            <a:pPr lvl="1">
              <a:buFont typeface="Wingdings" panose="05000000000000000000" pitchFamily="2" charset="2"/>
              <a:buChar char="ü"/>
            </a:pPr>
            <a:r>
              <a:rPr lang="en-GB" sz="1800" dirty="0">
                <a:solidFill>
                  <a:srgbClr val="002060"/>
                </a:solidFill>
              </a:rPr>
              <a:t>Taking advantage of peoples’ sense of identity and community;</a:t>
            </a:r>
          </a:p>
          <a:p>
            <a:pPr lvl="1">
              <a:buFont typeface="Wingdings" panose="05000000000000000000" pitchFamily="2" charset="2"/>
              <a:buChar char="ü"/>
            </a:pPr>
            <a:r>
              <a:rPr lang="en-GB" sz="1800" dirty="0">
                <a:solidFill>
                  <a:srgbClr val="002060"/>
                </a:solidFill>
              </a:rPr>
              <a:t>To engage with a wide range of partnerships within and outside sport.</a:t>
            </a:r>
          </a:p>
          <a:p>
            <a:pPr marL="0" indent="0">
              <a:buNone/>
            </a:pPr>
            <a:endParaRPr lang="en-GB" sz="1700" dirty="0">
              <a:solidFill>
                <a:srgbClr val="002060"/>
              </a:solidFill>
            </a:endParaRPr>
          </a:p>
        </p:txBody>
      </p:sp>
      <p:sp>
        <p:nvSpPr>
          <p:cNvPr id="5" name="Title 4">
            <a:extLst>
              <a:ext uri="{FF2B5EF4-FFF2-40B4-BE49-F238E27FC236}">
                <a16:creationId xmlns:a16="http://schemas.microsoft.com/office/drawing/2014/main" id="{09A8D011-3D12-5386-B29C-2DA50A933945}"/>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7363785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465" y="537685"/>
            <a:ext cx="8229600" cy="1143000"/>
          </a:xfrm>
        </p:spPr>
        <p:txBody>
          <a:bodyPr>
            <a:normAutofit fontScale="90000"/>
          </a:bodyPr>
          <a:lstStyle/>
          <a:p>
            <a:r>
              <a:rPr lang="en-GB" b="1" dirty="0">
                <a:solidFill>
                  <a:srgbClr val="002060"/>
                </a:solidFill>
              </a:rPr>
              <a:t>This Girl Can: </a:t>
            </a:r>
            <a:br>
              <a:rPr lang="en-GB" b="1" dirty="0">
                <a:solidFill>
                  <a:srgbClr val="002060"/>
                </a:solidFill>
              </a:rPr>
            </a:br>
            <a:r>
              <a:rPr lang="en-GB" b="1" dirty="0">
                <a:solidFill>
                  <a:srgbClr val="002060"/>
                </a:solidFill>
              </a:rPr>
              <a:t>Trying to bridge the “Gender Gap”</a:t>
            </a:r>
          </a:p>
        </p:txBody>
      </p:sp>
      <p:pic>
        <p:nvPicPr>
          <p:cNvPr id="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1742" y="2200392"/>
            <a:ext cx="5468147" cy="3273830"/>
          </a:xfrm>
        </p:spPr>
      </p:pic>
    </p:spTree>
    <p:extLst>
      <p:ext uri="{BB962C8B-B14F-4D97-AF65-F5344CB8AC3E}">
        <p14:creationId xmlns:p14="http://schemas.microsoft.com/office/powerpoint/2010/main" val="2262847664"/>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1"/>
            <a:ext cx="9128911" cy="5706737"/>
          </a:xfrm>
        </p:spPr>
      </p:pic>
    </p:spTree>
    <p:extLst>
      <p:ext uri="{BB962C8B-B14F-4D97-AF65-F5344CB8AC3E}">
        <p14:creationId xmlns:p14="http://schemas.microsoft.com/office/powerpoint/2010/main" val="1975474705"/>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9166034" cy="5717755"/>
          </a:xfrm>
        </p:spPr>
      </p:pic>
    </p:spTree>
    <p:extLst>
      <p:ext uri="{BB962C8B-B14F-4D97-AF65-F5344CB8AC3E}">
        <p14:creationId xmlns:p14="http://schemas.microsoft.com/office/powerpoint/2010/main" val="1216451138"/>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Doorstep Sport Schemes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24460" y="3412860"/>
            <a:ext cx="2162340" cy="2059371"/>
          </a:xfrm>
        </p:spPr>
      </p:pic>
      <p:sp>
        <p:nvSpPr>
          <p:cNvPr id="5" name="Rectangle 4"/>
          <p:cNvSpPr/>
          <p:nvPr/>
        </p:nvSpPr>
        <p:spPr>
          <a:xfrm>
            <a:off x="457200" y="1654810"/>
            <a:ext cx="4572000" cy="1477328"/>
          </a:xfrm>
          <a:prstGeom prst="rect">
            <a:avLst/>
          </a:prstGeom>
        </p:spPr>
        <p:txBody>
          <a:bodyPr>
            <a:spAutoFit/>
          </a:bodyPr>
          <a:lstStyle/>
          <a:p>
            <a:r>
              <a:rPr lang="en-GB" dirty="0"/>
              <a:t>The Us Girls brand is designed to increase and sustain young women's participation in sport and physical activity within some of the nation’s most disadvantaged communities.</a:t>
            </a:r>
          </a:p>
        </p:txBody>
      </p:sp>
      <p:sp>
        <p:nvSpPr>
          <p:cNvPr id="7" name="Rectangle 6"/>
          <p:cNvSpPr/>
          <p:nvPr/>
        </p:nvSpPr>
        <p:spPr>
          <a:xfrm>
            <a:off x="545335" y="3562413"/>
            <a:ext cx="4775812" cy="1477328"/>
          </a:xfrm>
          <a:prstGeom prst="rect">
            <a:avLst/>
          </a:prstGeom>
        </p:spPr>
        <p:txBody>
          <a:bodyPr wrap="square">
            <a:spAutoFit/>
          </a:bodyPr>
          <a:lstStyle/>
          <a:p>
            <a:r>
              <a:rPr lang="en-GB" b="1" dirty="0"/>
              <a:t>Us Girls is at the right time of life</a:t>
            </a:r>
            <a:endParaRPr lang="en-GB" dirty="0"/>
          </a:p>
          <a:p>
            <a:r>
              <a:rPr lang="en-GB" b="1" dirty="0"/>
              <a:t>Us Girls is at the right time of day</a:t>
            </a:r>
            <a:endParaRPr lang="en-GB" dirty="0"/>
          </a:p>
          <a:p>
            <a:r>
              <a:rPr lang="en-GB" b="1" dirty="0"/>
              <a:t>Us Girls is at the right place</a:t>
            </a:r>
          </a:p>
          <a:p>
            <a:r>
              <a:rPr lang="en-GB" b="1" dirty="0"/>
              <a:t>Us Girls is at the right price</a:t>
            </a:r>
          </a:p>
          <a:p>
            <a:r>
              <a:rPr lang="en-GB" b="1" dirty="0"/>
              <a:t>Us Girls is in the right style</a:t>
            </a:r>
            <a:endParaRPr lang="en-GB"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85560" y="1495362"/>
            <a:ext cx="2301240" cy="1636776"/>
          </a:xfrm>
          <a:prstGeom prst="rect">
            <a:avLst/>
          </a:prstGeom>
        </p:spPr>
      </p:pic>
    </p:spTree>
    <p:extLst>
      <p:ext uri="{BB962C8B-B14F-4D97-AF65-F5344CB8AC3E}">
        <p14:creationId xmlns:p14="http://schemas.microsoft.com/office/powerpoint/2010/main" val="2021322486"/>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002060"/>
                </a:solidFill>
              </a:rPr>
              <a:t>2017 results of Sport England  Active People Survey</a:t>
            </a:r>
          </a:p>
        </p:txBody>
      </p:sp>
      <p:sp>
        <p:nvSpPr>
          <p:cNvPr id="3" name="Content Placeholder 2"/>
          <p:cNvSpPr>
            <a:spLocks noGrp="1"/>
          </p:cNvSpPr>
          <p:nvPr>
            <p:ph idx="1"/>
          </p:nvPr>
        </p:nvSpPr>
        <p:spPr>
          <a:xfrm>
            <a:off x="457200" y="1722121"/>
            <a:ext cx="8229600" cy="3917032"/>
          </a:xfrm>
        </p:spPr>
        <p:txBody>
          <a:bodyPr>
            <a:normAutofit/>
          </a:bodyPr>
          <a:lstStyle/>
          <a:p>
            <a:pPr marL="0" indent="0">
              <a:buNone/>
            </a:pPr>
            <a:r>
              <a:rPr lang="en-GB" sz="3400" dirty="0">
                <a:solidFill>
                  <a:srgbClr val="002060"/>
                </a:solidFill>
              </a:rPr>
              <a:t>“More than 7.2 million women now play sport and do regular physical activity – 250,000 more than when we launched our </a:t>
            </a:r>
            <a:r>
              <a:rPr lang="en-GB" sz="3400" dirty="0">
                <a:solidFill>
                  <a:srgbClr val="002060"/>
                </a:solidFill>
                <a:hlinkClick r:id="rId2" tooltip="This Girl Can"/>
              </a:rPr>
              <a:t>This Girl Can</a:t>
            </a:r>
            <a:r>
              <a:rPr lang="en-GB" sz="3400" dirty="0">
                <a:solidFill>
                  <a:srgbClr val="002060"/>
                </a:solidFill>
              </a:rPr>
              <a:t> campaign. It means the gender gap, which once stood at over two million, has narrowed to 1.55 million.”</a:t>
            </a:r>
          </a:p>
        </p:txBody>
      </p:sp>
    </p:spTree>
    <p:extLst>
      <p:ext uri="{BB962C8B-B14F-4D97-AF65-F5344CB8AC3E}">
        <p14:creationId xmlns:p14="http://schemas.microsoft.com/office/powerpoint/2010/main" val="4196363230"/>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7656"/>
            <a:ext cx="8229600" cy="861435"/>
          </a:xfrm>
        </p:spPr>
        <p:txBody>
          <a:bodyPr/>
          <a:lstStyle/>
          <a:p>
            <a:r>
              <a:rPr lang="en-GB" b="1" dirty="0">
                <a:solidFill>
                  <a:srgbClr val="002060"/>
                </a:solidFill>
              </a:rPr>
              <a:t>BUT….</a:t>
            </a:r>
          </a:p>
        </p:txBody>
      </p:sp>
      <p:sp>
        <p:nvSpPr>
          <p:cNvPr id="3" name="Content Placeholder 2"/>
          <p:cNvSpPr>
            <a:spLocks noGrp="1"/>
          </p:cNvSpPr>
          <p:nvPr>
            <p:ph idx="1"/>
          </p:nvPr>
        </p:nvSpPr>
        <p:spPr>
          <a:xfrm>
            <a:off x="457200" y="1039090"/>
            <a:ext cx="8229600" cy="4558145"/>
          </a:xfrm>
        </p:spPr>
        <p:txBody>
          <a:bodyPr>
            <a:normAutofit fontScale="85000" lnSpcReduction="10000"/>
          </a:bodyPr>
          <a:lstStyle/>
          <a:p>
            <a:pPr>
              <a:buFont typeface="Wingdings" panose="05000000000000000000" pitchFamily="2" charset="2"/>
              <a:buChar char="§"/>
            </a:pPr>
            <a:r>
              <a:rPr lang="en-GB" dirty="0">
                <a:solidFill>
                  <a:srgbClr val="002060"/>
                </a:solidFill>
              </a:rPr>
              <a:t>1.60 million disabled people now play sport once a week, 20,900 fewer than 12 months ago, although the number of disabled people playing sport has remained generally flat over the last two years.</a:t>
            </a:r>
          </a:p>
          <a:p>
            <a:pPr>
              <a:buFont typeface="Wingdings" panose="05000000000000000000" pitchFamily="2" charset="2"/>
              <a:buChar char="§"/>
            </a:pPr>
            <a:r>
              <a:rPr lang="en-GB" dirty="0">
                <a:solidFill>
                  <a:srgbClr val="002060"/>
                </a:solidFill>
              </a:rPr>
              <a:t>The proportion of people from lower socio economic groups who play sport (26%) remains much lower than those from more affluent groups (39.5%), continuing the trend of the last three years.</a:t>
            </a:r>
          </a:p>
          <a:p>
            <a:pPr marL="0" indent="0">
              <a:buNone/>
            </a:pPr>
            <a:endParaRPr lang="en-GB" dirty="0">
              <a:solidFill>
                <a:srgbClr val="002060"/>
              </a:solidFill>
            </a:endParaRPr>
          </a:p>
          <a:p>
            <a:pPr marL="0" indent="0" algn="ctr">
              <a:buNone/>
            </a:pPr>
            <a:r>
              <a:rPr lang="en-GB" b="1" dirty="0">
                <a:solidFill>
                  <a:srgbClr val="FF0000"/>
                </a:solidFill>
              </a:rPr>
              <a:t>What does this tell us about these groups and social inclusion programmes in general?  </a:t>
            </a:r>
          </a:p>
        </p:txBody>
      </p:sp>
    </p:spTree>
    <p:extLst>
      <p:ext uri="{BB962C8B-B14F-4D97-AF65-F5344CB8AC3E}">
        <p14:creationId xmlns:p14="http://schemas.microsoft.com/office/powerpoint/2010/main" val="3694317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Conclusion</a:t>
            </a:r>
          </a:p>
        </p:txBody>
      </p:sp>
      <p:sp>
        <p:nvSpPr>
          <p:cNvPr id="3" name="Content Placeholder 2"/>
          <p:cNvSpPr>
            <a:spLocks noGrp="1"/>
          </p:cNvSpPr>
          <p:nvPr>
            <p:ph idx="1"/>
          </p:nvPr>
        </p:nvSpPr>
        <p:spPr>
          <a:xfrm>
            <a:off x="630243" y="1417638"/>
            <a:ext cx="8229600" cy="4130684"/>
          </a:xfrm>
        </p:spPr>
        <p:txBody>
          <a:bodyPr>
            <a:normAutofit fontScale="70000" lnSpcReduction="20000"/>
          </a:bodyPr>
          <a:lstStyle/>
          <a:p>
            <a:pPr>
              <a:buFont typeface="Wingdings" panose="05000000000000000000" pitchFamily="2" charset="2"/>
              <a:buChar char="§"/>
            </a:pPr>
            <a:r>
              <a:rPr lang="en-GB" dirty="0">
                <a:solidFill>
                  <a:srgbClr val="002060"/>
                </a:solidFill>
              </a:rPr>
              <a:t>Despite the limitations of monitoring and evaluating the impact of social inclusion through sport </a:t>
            </a:r>
            <a:r>
              <a:rPr lang="en-GB" dirty="0" err="1">
                <a:solidFill>
                  <a:srgbClr val="002060"/>
                </a:solidFill>
              </a:rPr>
              <a:t>progammes</a:t>
            </a:r>
            <a:r>
              <a:rPr lang="en-GB" dirty="0">
                <a:solidFill>
                  <a:srgbClr val="002060"/>
                </a:solidFill>
              </a:rPr>
              <a:t>, it is clearly evident that sport is still considered an ‘important domain for social inclusion policy processes’  </a:t>
            </a:r>
            <a:r>
              <a:rPr lang="en-GB" dirty="0" err="1">
                <a:solidFill>
                  <a:srgbClr val="002060"/>
                </a:solidFill>
              </a:rPr>
              <a:t>Marjoribanks</a:t>
            </a:r>
            <a:r>
              <a:rPr lang="en-GB" dirty="0">
                <a:solidFill>
                  <a:srgbClr val="002060"/>
                </a:solidFill>
              </a:rPr>
              <a:t> and </a:t>
            </a:r>
            <a:r>
              <a:rPr lang="en-GB" dirty="0" err="1">
                <a:solidFill>
                  <a:srgbClr val="002060"/>
                </a:solidFill>
              </a:rPr>
              <a:t>Farquaharson</a:t>
            </a:r>
            <a:r>
              <a:rPr lang="en-GB" dirty="0">
                <a:solidFill>
                  <a:srgbClr val="002060"/>
                </a:solidFill>
              </a:rPr>
              <a:t> (2012, p. 150).   </a:t>
            </a:r>
          </a:p>
          <a:p>
            <a:pPr>
              <a:buFont typeface="Wingdings" panose="05000000000000000000" pitchFamily="2" charset="2"/>
              <a:buChar char="§"/>
            </a:pPr>
            <a:r>
              <a:rPr lang="en-GB" dirty="0">
                <a:solidFill>
                  <a:srgbClr val="002060"/>
                </a:solidFill>
              </a:rPr>
              <a:t>However, social inclusion still exists and this is reflected in continuing sports participation disparities. </a:t>
            </a:r>
          </a:p>
          <a:p>
            <a:pPr>
              <a:buFont typeface="Wingdings" panose="05000000000000000000" pitchFamily="2" charset="2"/>
              <a:buChar char="§"/>
            </a:pPr>
            <a:r>
              <a:rPr lang="en-GB" dirty="0">
                <a:solidFill>
                  <a:srgbClr val="002060"/>
                </a:solidFill>
              </a:rPr>
              <a:t>Conditions of funding are increasingly targeted at addressing these persistent gaps in participation and sports development practitioners need to devise better opportunities, by being more innovative and attuned to the needs of particular target groups and marginalised communities.  </a:t>
            </a:r>
          </a:p>
        </p:txBody>
      </p:sp>
    </p:spTree>
    <p:extLst>
      <p:ext uri="{BB962C8B-B14F-4D97-AF65-F5344CB8AC3E}">
        <p14:creationId xmlns:p14="http://schemas.microsoft.com/office/powerpoint/2010/main" val="2403998543"/>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7198"/>
            <a:ext cx="8229600" cy="1143000"/>
          </a:xfrm>
        </p:spPr>
        <p:txBody>
          <a:bodyPr>
            <a:normAutofit fontScale="90000"/>
          </a:bodyPr>
          <a:lstStyle/>
          <a:p>
            <a:r>
              <a:rPr lang="en-GB" b="1" u="sng" dirty="0">
                <a:solidFill>
                  <a:srgbClr val="002060"/>
                </a:solidFill>
              </a:rPr>
              <a:t>What about simple steps that can help address social exclusion?</a:t>
            </a:r>
          </a:p>
        </p:txBody>
      </p:sp>
      <p:sp>
        <p:nvSpPr>
          <p:cNvPr id="3" name="Content Placeholder 2"/>
          <p:cNvSpPr>
            <a:spLocks noGrp="1"/>
          </p:cNvSpPr>
          <p:nvPr>
            <p:ph idx="1"/>
          </p:nvPr>
        </p:nvSpPr>
        <p:spPr>
          <a:xfrm>
            <a:off x="457200" y="2007580"/>
            <a:ext cx="8229600" cy="3550919"/>
          </a:xfrm>
        </p:spPr>
        <p:txBody>
          <a:bodyPr/>
          <a:lstStyle/>
          <a:p>
            <a:r>
              <a:rPr lang="en-GB" dirty="0">
                <a:solidFill>
                  <a:srgbClr val="002060"/>
                </a:solidFill>
              </a:rPr>
              <a:t>Taster sessions.</a:t>
            </a:r>
          </a:p>
          <a:p>
            <a:r>
              <a:rPr lang="en-GB" dirty="0">
                <a:solidFill>
                  <a:srgbClr val="002060"/>
                </a:solidFill>
              </a:rPr>
              <a:t>Outreach activities – sports vans, doorstep sport.</a:t>
            </a:r>
          </a:p>
          <a:p>
            <a:r>
              <a:rPr lang="en-GB" dirty="0">
                <a:solidFill>
                  <a:srgbClr val="002060"/>
                </a:solidFill>
              </a:rPr>
              <a:t>Concessionary prices.</a:t>
            </a:r>
          </a:p>
          <a:p>
            <a:r>
              <a:rPr lang="en-GB" dirty="0">
                <a:solidFill>
                  <a:srgbClr val="002060"/>
                </a:solidFill>
              </a:rPr>
              <a:t>Targeted sessions and activities e.g. women only. </a:t>
            </a:r>
          </a:p>
          <a:p>
            <a:endParaRPr lang="en-GB" dirty="0">
              <a:solidFill>
                <a:srgbClr val="002060"/>
              </a:solidFill>
            </a:endParaRPr>
          </a:p>
        </p:txBody>
      </p:sp>
    </p:spTree>
    <p:extLst>
      <p:ext uri="{BB962C8B-B14F-4D97-AF65-F5344CB8AC3E}">
        <p14:creationId xmlns:p14="http://schemas.microsoft.com/office/powerpoint/2010/main" val="36720611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7136" y="785091"/>
            <a:ext cx="8674443" cy="3119644"/>
          </a:xfrm>
        </p:spPr>
        <p:txBody>
          <a:bodyPr>
            <a:noAutofit/>
          </a:bodyPr>
          <a:lstStyle/>
          <a:p>
            <a:pPr marL="0" indent="0">
              <a:buNone/>
            </a:pPr>
            <a:r>
              <a:rPr lang="en-GB" sz="1400" b="1" dirty="0"/>
              <a:t>References </a:t>
            </a:r>
          </a:p>
          <a:p>
            <a:pPr marL="0" indent="0">
              <a:buNone/>
            </a:pPr>
            <a:r>
              <a:rPr lang="en-GB" sz="1400" dirty="0"/>
              <a:t>Department for Culture, Media and Sport (2000). </a:t>
            </a:r>
            <a:r>
              <a:rPr lang="en-GB" sz="1400" i="1" dirty="0"/>
              <a:t>A Sporting Future for All</a:t>
            </a:r>
            <a:r>
              <a:rPr lang="en-GB" sz="1400" dirty="0"/>
              <a:t>. London: DMCS.</a:t>
            </a:r>
          </a:p>
          <a:p>
            <a:pPr marL="0" indent="0">
              <a:buNone/>
            </a:pPr>
            <a:r>
              <a:rPr lang="en-GB" sz="1400" dirty="0"/>
              <a:t>DCMS (2001). </a:t>
            </a:r>
            <a:r>
              <a:rPr lang="en-GB" sz="1400" i="1" dirty="0"/>
              <a:t>Building on Pat 10: Progress report on social inclusion</a:t>
            </a:r>
            <a:r>
              <a:rPr lang="en-GB" sz="1400" dirty="0"/>
              <a:t>. London: DMCS.</a:t>
            </a:r>
          </a:p>
          <a:p>
            <a:pPr marL="0" indent="0">
              <a:buNone/>
            </a:pPr>
            <a:r>
              <a:rPr lang="en-GB" sz="1400" dirty="0" err="1"/>
              <a:t>Marjoribanks</a:t>
            </a:r>
            <a:r>
              <a:rPr lang="en-GB" sz="1400" dirty="0"/>
              <a:t>, T. and Farquharson, K. (2012). </a:t>
            </a:r>
            <a:r>
              <a:rPr lang="en-GB" sz="1400" i="1" dirty="0"/>
              <a:t>Sport and Society in the Global Age</a:t>
            </a:r>
            <a:r>
              <a:rPr lang="en-GB" sz="1400" dirty="0"/>
              <a:t>. London: Palgrave Macmillan.</a:t>
            </a:r>
          </a:p>
          <a:p>
            <a:pPr marL="0" indent="0">
              <a:buNone/>
            </a:pPr>
            <a:r>
              <a:rPr lang="en-GB" sz="1400" dirty="0"/>
              <a:t>Smyth, P. (2010). In or Out? Building an Inclusive Nation, Albert Park and Fitzroy, Victoria, Australian Collaboration and he Brotherhood of St </a:t>
            </a:r>
            <a:r>
              <a:rPr lang="en-GB" sz="1400" dirty="0" err="1"/>
              <a:t>Laurenc</a:t>
            </a:r>
            <a:r>
              <a:rPr lang="en-GB" sz="1400" dirty="0"/>
              <a:t>, in </a:t>
            </a:r>
            <a:r>
              <a:rPr lang="en-GB" sz="1400" dirty="0" err="1"/>
              <a:t>Marjoribanks</a:t>
            </a:r>
            <a:r>
              <a:rPr lang="en-GB" sz="1400" dirty="0"/>
              <a:t>, T. and Farquharson, K. (2012). </a:t>
            </a:r>
            <a:r>
              <a:rPr lang="en-GB" sz="1400" i="1" dirty="0"/>
              <a:t>Sport and Society in the Global Age</a:t>
            </a:r>
            <a:r>
              <a:rPr lang="en-GB" sz="1400" dirty="0"/>
              <a:t>. London: Palgrave Macmillan.</a:t>
            </a:r>
          </a:p>
          <a:p>
            <a:pPr marL="0" indent="0">
              <a:buNone/>
            </a:pPr>
            <a:r>
              <a:rPr lang="en-GB" sz="1400" dirty="0"/>
              <a:t>Waring, A. and Mason, C. (2010). Opening Doors: Promoting Social Inclusion Through Increased Sports Opportunities, </a:t>
            </a:r>
            <a:r>
              <a:rPr lang="en-GB" sz="1400" i="1" dirty="0"/>
              <a:t>Sport in Society </a:t>
            </a:r>
            <a:r>
              <a:rPr lang="en-GB" sz="1400" dirty="0"/>
              <a:t>13 (3), pp. 517-529. </a:t>
            </a:r>
          </a:p>
          <a:p>
            <a:pPr marL="0" indent="0">
              <a:buNone/>
            </a:pPr>
            <a:endParaRPr lang="en-GB" sz="1000" dirty="0"/>
          </a:p>
          <a:p>
            <a:pPr marL="0" indent="0">
              <a:buNone/>
            </a:pPr>
            <a:endParaRPr lang="en-GB" sz="1400" b="1" dirty="0"/>
          </a:p>
          <a:p>
            <a:pPr marL="0" indent="0">
              <a:buNone/>
            </a:pPr>
            <a:endParaRPr lang="en-GB" sz="1400" b="1" dirty="0"/>
          </a:p>
          <a:p>
            <a:pPr marL="0" indent="0">
              <a:buNone/>
            </a:pPr>
            <a:r>
              <a:rPr lang="en-GB" sz="1400" b="1" dirty="0"/>
              <a:t>Add Bolton FSI articles here</a:t>
            </a:r>
          </a:p>
          <a:p>
            <a:pPr marL="0" indent="0">
              <a:buNone/>
            </a:pPr>
            <a:endParaRPr lang="en-GB" altLang="en-US" sz="1400" dirty="0"/>
          </a:p>
        </p:txBody>
      </p:sp>
    </p:spTree>
    <p:extLst>
      <p:ext uri="{BB962C8B-B14F-4D97-AF65-F5344CB8AC3E}">
        <p14:creationId xmlns:p14="http://schemas.microsoft.com/office/powerpoint/2010/main" val="598894743"/>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4106</TotalTime>
  <Words>2302</Words>
  <Application>Microsoft Office PowerPoint</Application>
  <PresentationFormat>On-screen Show (4:3)</PresentationFormat>
  <Paragraphs>204</Paragraphs>
  <Slides>39</Slides>
  <Notes>26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Myriad Pro</vt:lpstr>
      <vt:lpstr>Wingdings</vt:lpstr>
      <vt:lpstr>20140311PresentationUWTSDTemplate</vt:lpstr>
      <vt:lpstr>Global Cultural Sporting Environment:  Sport and Social Inclusion  </vt:lpstr>
      <vt:lpstr>Session Overview</vt:lpstr>
      <vt:lpstr>PowerPoint Presentation</vt:lpstr>
      <vt:lpstr>Context: Social Policy and Social Inclusion</vt:lpstr>
      <vt:lpstr>Context: Social Policy and Social Inclusion</vt:lpstr>
      <vt:lpstr>PowerPoint Presentation</vt:lpstr>
      <vt:lpstr>Definitions</vt:lpstr>
      <vt:lpstr>PowerPoint Presentation</vt:lpstr>
      <vt:lpstr>PowerPoint Presentation</vt:lpstr>
      <vt:lpstr>Policy into Action</vt:lpstr>
      <vt:lpstr>Definitions</vt:lpstr>
      <vt:lpstr>Discussion Questions</vt:lpstr>
      <vt:lpstr>Who are SI in sport programmes targeting?</vt:lpstr>
      <vt:lpstr>PowerPoint Presentation</vt:lpstr>
      <vt:lpstr>PowerPoint Presentation</vt:lpstr>
      <vt:lpstr>PowerPoint Presentation</vt:lpstr>
      <vt:lpstr>General Issues and Challenges</vt:lpstr>
      <vt:lpstr>Challenges Evaluating Programmes</vt:lpstr>
      <vt:lpstr>PowerPoint Presentation</vt:lpstr>
      <vt:lpstr>Sustainability?</vt:lpstr>
      <vt:lpstr>Independent Study Task: 20 mins</vt:lpstr>
      <vt:lpstr>Case Studies</vt:lpstr>
      <vt:lpstr>Welsh Government Free Swimming Initiative </vt:lpstr>
      <vt:lpstr>Is free swimming free? </vt:lpstr>
      <vt:lpstr>Sport Wales Community Chest</vt:lpstr>
      <vt:lpstr>Disability Sport Wales</vt:lpstr>
      <vt:lpstr>PowerPoint Presentation</vt:lpstr>
      <vt:lpstr>Welsh Sports Association For People With Learning Disabilities (WSAPLD)   </vt:lpstr>
      <vt:lpstr>Sport Action Zones (SAZ)</vt:lpstr>
      <vt:lpstr>PowerPoint Presentation</vt:lpstr>
      <vt:lpstr>This Girl Can:  Trying to bridge the “Gender Gap”</vt:lpstr>
      <vt:lpstr>PowerPoint Presentation</vt:lpstr>
      <vt:lpstr>PowerPoint Presentation</vt:lpstr>
      <vt:lpstr>Doorstep Sport Schemes</vt:lpstr>
      <vt:lpstr>2017 results of Sport England  Active People Survey</vt:lpstr>
      <vt:lpstr>BUT….</vt:lpstr>
      <vt:lpstr>Conclusion</vt:lpstr>
      <vt:lpstr>What about simple steps that can help address social exclusion?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207</cp:revision>
  <cp:lastPrinted>2016-10-14T10:08:56Z</cp:lastPrinted>
  <dcterms:modified xsi:type="dcterms:W3CDTF">2023-02-10T13:08:02Z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