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FCA428-3616-4D2F-82E0-927403A68739}" type="datetimeFigureOut">
              <a:rPr lang="en-GB" smtClean="0"/>
              <a:t>05/11/2025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E40FF2-9007-4CA9-A118-9EDA5F4A180C}" type="slidenum">
              <a:rPr lang="en-GB" smtClean="0"/>
              <a:t>‹#›</a:t>
            </a:fld>
            <a:endParaRPr lang="en-GB" dirty="0"/>
          </a:p>
        </p:txBody>
      </p:sp>
    </p:spTree>
    <p:extLst>
      <p:ext uri="{BB962C8B-B14F-4D97-AF65-F5344CB8AC3E}">
        <p14:creationId xmlns:p14="http://schemas.microsoft.com/office/powerpoint/2010/main" val="1871388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several instances my former manager commented on my compassionate nature and the way it was extended into my practice. </a:t>
            </a:r>
          </a:p>
          <a:p>
            <a:r>
              <a:rPr lang="en-GB" dirty="0"/>
              <a:t>I have always believed that care should be synonymous with a compassionate approach, and I have applied this in my role by ensuring that every decision and interaction reflected empathy and respect. </a:t>
            </a:r>
          </a:p>
          <a:p>
            <a:r>
              <a:rPr lang="en-GB" dirty="0"/>
              <a:t>My colleagues frequently remarked on my democratic approach to leadership, as I often tried to involve the other members of the staff into the decision-making process. </a:t>
            </a:r>
          </a:p>
          <a:p>
            <a:endParaRPr lang="en-GB" dirty="0"/>
          </a:p>
          <a:p>
            <a:endParaRPr lang="en-GB" dirty="0"/>
          </a:p>
        </p:txBody>
      </p:sp>
      <p:sp>
        <p:nvSpPr>
          <p:cNvPr id="4" name="Slide Number Placeholder 3"/>
          <p:cNvSpPr>
            <a:spLocks noGrp="1"/>
          </p:cNvSpPr>
          <p:nvPr>
            <p:ph type="sldNum" sz="quarter" idx="5"/>
          </p:nvPr>
        </p:nvSpPr>
        <p:spPr/>
        <p:txBody>
          <a:bodyPr/>
          <a:lstStyle/>
          <a:p>
            <a:fld id="{FBE40FF2-9007-4CA9-A118-9EDA5F4A180C}" type="slidenum">
              <a:rPr lang="en-GB" smtClean="0"/>
              <a:t>2</a:t>
            </a:fld>
            <a:endParaRPr lang="en-GB" dirty="0"/>
          </a:p>
        </p:txBody>
      </p:sp>
    </p:spTree>
    <p:extLst>
      <p:ext uri="{BB962C8B-B14F-4D97-AF65-F5344CB8AC3E}">
        <p14:creationId xmlns:p14="http://schemas.microsoft.com/office/powerpoint/2010/main" val="1507865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E40FF2-9007-4CA9-A118-9EDA5F4A180C}" type="slidenum">
              <a:rPr lang="en-GB" smtClean="0"/>
              <a:t>3</a:t>
            </a:fld>
            <a:endParaRPr lang="en-GB" dirty="0"/>
          </a:p>
        </p:txBody>
      </p:sp>
    </p:spTree>
    <p:extLst>
      <p:ext uri="{BB962C8B-B14F-4D97-AF65-F5344CB8AC3E}">
        <p14:creationId xmlns:p14="http://schemas.microsoft.com/office/powerpoint/2010/main" val="4017902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I possess strong leadership skills such as integrity, initiative, analytical ability, determination, flexibility, enthusiasm, and emotional intelligence I also recognise that leadership goes beyond personal attributes.</a:t>
            </a:r>
          </a:p>
          <a:p>
            <a:endParaRPr lang="en-GB" dirty="0"/>
          </a:p>
          <a:p>
            <a:r>
              <a:rPr lang="en-GB" dirty="0"/>
              <a:t>According to the model leadership should always balance three areas: Task, team and individual (Adair, 2007).</a:t>
            </a:r>
          </a:p>
        </p:txBody>
      </p:sp>
      <p:sp>
        <p:nvSpPr>
          <p:cNvPr id="4" name="Slide Number Placeholder 3"/>
          <p:cNvSpPr>
            <a:spLocks noGrp="1"/>
          </p:cNvSpPr>
          <p:nvPr>
            <p:ph type="sldNum" sz="quarter" idx="5"/>
          </p:nvPr>
        </p:nvSpPr>
        <p:spPr/>
        <p:txBody>
          <a:bodyPr/>
          <a:lstStyle/>
          <a:p>
            <a:fld id="{FBE40FF2-9007-4CA9-A118-9EDA5F4A180C}" type="slidenum">
              <a:rPr lang="en-GB" smtClean="0"/>
              <a:t>5</a:t>
            </a:fld>
            <a:endParaRPr lang="en-GB" dirty="0"/>
          </a:p>
        </p:txBody>
      </p:sp>
    </p:spTree>
    <p:extLst>
      <p:ext uri="{BB962C8B-B14F-4D97-AF65-F5344CB8AC3E}">
        <p14:creationId xmlns:p14="http://schemas.microsoft.com/office/powerpoint/2010/main" val="3322146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leadership style developed from my belief that each member of the staff is equally important and their potential needs to be honed through encouragement and compassion. By promoting open communication, respect and shared responsibility, and by cherishing each individual’s wellbeing I believe that leaders can build a positive organisational culture where people are valued, supported, and empowered. </a:t>
            </a:r>
          </a:p>
        </p:txBody>
      </p:sp>
      <p:sp>
        <p:nvSpPr>
          <p:cNvPr id="4" name="Slide Number Placeholder 3"/>
          <p:cNvSpPr>
            <a:spLocks noGrp="1"/>
          </p:cNvSpPr>
          <p:nvPr>
            <p:ph type="sldNum" sz="quarter" idx="5"/>
          </p:nvPr>
        </p:nvSpPr>
        <p:spPr/>
        <p:txBody>
          <a:bodyPr/>
          <a:lstStyle/>
          <a:p>
            <a:fld id="{FBE40FF2-9007-4CA9-A118-9EDA5F4A180C}" type="slidenum">
              <a:rPr lang="en-GB" smtClean="0"/>
              <a:t>6</a:t>
            </a:fld>
            <a:endParaRPr lang="en-GB" dirty="0"/>
          </a:p>
        </p:txBody>
      </p:sp>
    </p:spTree>
    <p:extLst>
      <p:ext uri="{BB962C8B-B14F-4D97-AF65-F5344CB8AC3E}">
        <p14:creationId xmlns:p14="http://schemas.microsoft.com/office/powerpoint/2010/main" val="4238908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these reasons, I am aware that my leadership style should always be flexible and adaptive, balancing the democratic and compassionate approach with my ability to make quick decisions when the situation demands.</a:t>
            </a:r>
          </a:p>
          <a:p>
            <a:endParaRPr lang="en-GB" dirty="0"/>
          </a:p>
          <a:p>
            <a:endParaRPr lang="en-GB" dirty="0"/>
          </a:p>
        </p:txBody>
      </p:sp>
      <p:sp>
        <p:nvSpPr>
          <p:cNvPr id="4" name="Slide Number Placeholder 3"/>
          <p:cNvSpPr>
            <a:spLocks noGrp="1"/>
          </p:cNvSpPr>
          <p:nvPr>
            <p:ph type="sldNum" sz="quarter" idx="5"/>
          </p:nvPr>
        </p:nvSpPr>
        <p:spPr/>
        <p:txBody>
          <a:bodyPr/>
          <a:lstStyle/>
          <a:p>
            <a:fld id="{FBE40FF2-9007-4CA9-A118-9EDA5F4A180C}" type="slidenum">
              <a:rPr lang="en-GB" smtClean="0"/>
              <a:t>8</a:t>
            </a:fld>
            <a:endParaRPr lang="en-GB" dirty="0"/>
          </a:p>
        </p:txBody>
      </p:sp>
    </p:spTree>
    <p:extLst>
      <p:ext uri="{BB962C8B-B14F-4D97-AF65-F5344CB8AC3E}">
        <p14:creationId xmlns:p14="http://schemas.microsoft.com/office/powerpoint/2010/main" val="1826148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context a democratic leadership style would be most efficient. By empowering staff and encouraging a participative and inclusive culture the organisation can contribute to the enhancement of job satisfaction and staff retention. </a:t>
            </a:r>
          </a:p>
        </p:txBody>
      </p:sp>
      <p:sp>
        <p:nvSpPr>
          <p:cNvPr id="4" name="Slide Number Placeholder 3"/>
          <p:cNvSpPr>
            <a:spLocks noGrp="1"/>
          </p:cNvSpPr>
          <p:nvPr>
            <p:ph type="sldNum" sz="quarter" idx="5"/>
          </p:nvPr>
        </p:nvSpPr>
        <p:spPr/>
        <p:txBody>
          <a:bodyPr/>
          <a:lstStyle/>
          <a:p>
            <a:fld id="{FBE40FF2-9007-4CA9-A118-9EDA5F4A180C}" type="slidenum">
              <a:rPr lang="en-GB" smtClean="0"/>
              <a:t>9</a:t>
            </a:fld>
            <a:endParaRPr lang="en-GB" dirty="0"/>
          </a:p>
        </p:txBody>
      </p:sp>
    </p:spTree>
    <p:extLst>
      <p:ext uri="{BB962C8B-B14F-4D97-AF65-F5344CB8AC3E}">
        <p14:creationId xmlns:p14="http://schemas.microsoft.com/office/powerpoint/2010/main" val="3885146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democratic approach that involves staff in planning, training and decisions would reduce the stress and resistance to the AI new technologies and it will provide, together with the compassionate style, emotional support, and reassurance, helping employees to adapt and accept the implemented changes.</a:t>
            </a:r>
          </a:p>
          <a:p>
            <a:endParaRPr lang="en-GB" dirty="0"/>
          </a:p>
          <a:p>
            <a:endParaRPr lang="en-GB" dirty="0"/>
          </a:p>
        </p:txBody>
      </p:sp>
      <p:sp>
        <p:nvSpPr>
          <p:cNvPr id="4" name="Slide Number Placeholder 3"/>
          <p:cNvSpPr>
            <a:spLocks noGrp="1"/>
          </p:cNvSpPr>
          <p:nvPr>
            <p:ph type="sldNum" sz="quarter" idx="5"/>
          </p:nvPr>
        </p:nvSpPr>
        <p:spPr/>
        <p:txBody>
          <a:bodyPr/>
          <a:lstStyle/>
          <a:p>
            <a:fld id="{FBE40FF2-9007-4CA9-A118-9EDA5F4A180C}" type="slidenum">
              <a:rPr lang="en-GB" smtClean="0"/>
              <a:t>10</a:t>
            </a:fld>
            <a:endParaRPr lang="en-GB" dirty="0"/>
          </a:p>
        </p:txBody>
      </p:sp>
    </p:spTree>
    <p:extLst>
      <p:ext uri="{BB962C8B-B14F-4D97-AF65-F5344CB8AC3E}">
        <p14:creationId xmlns:p14="http://schemas.microsoft.com/office/powerpoint/2010/main" val="1542448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 needs to implement a high quality and person-centred strategy that prioritise staff involvement in decision making and empathy. This approach can alleviate the pressure of staff shortages and technological changes. </a:t>
            </a:r>
          </a:p>
        </p:txBody>
      </p:sp>
      <p:sp>
        <p:nvSpPr>
          <p:cNvPr id="4" name="Slide Number Placeholder 3"/>
          <p:cNvSpPr>
            <a:spLocks noGrp="1"/>
          </p:cNvSpPr>
          <p:nvPr>
            <p:ph type="sldNum" sz="quarter" idx="5"/>
          </p:nvPr>
        </p:nvSpPr>
        <p:spPr/>
        <p:txBody>
          <a:bodyPr/>
          <a:lstStyle/>
          <a:p>
            <a:fld id="{FBE40FF2-9007-4CA9-A118-9EDA5F4A180C}" type="slidenum">
              <a:rPr lang="en-GB" smtClean="0"/>
              <a:t>11</a:t>
            </a:fld>
            <a:endParaRPr lang="en-GB" dirty="0"/>
          </a:p>
        </p:txBody>
      </p:sp>
    </p:spTree>
    <p:extLst>
      <p:ext uri="{BB962C8B-B14F-4D97-AF65-F5344CB8AC3E}">
        <p14:creationId xmlns:p14="http://schemas.microsoft.com/office/powerpoint/2010/main" val="2506839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05721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970597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4461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174351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394239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343282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614057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587910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494355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8407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47969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11/5/2025</a:t>
            </a:fld>
            <a:endParaRPr lang="en-US" dirty="0"/>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dirty="0"/>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88905451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3389/fpsyg.2022.1074068" TargetMode="External"/><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hyperlink" Target="https://doi.org/10.2147/JHL.S421692" TargetMode="External"/><Relationship Id="rId4" Type="http://schemas.openxmlformats.org/officeDocument/2006/relationships/hyperlink" Target="https://doi.org/10.12968/bjhc.2021.013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3390/admsci14110280" TargetMode="External"/><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hyperlink" Target="https://doi.org/10.1007/s11301-022-00263-y" TargetMode="External"/><Relationship Id="rId4" Type="http://schemas.openxmlformats.org/officeDocument/2006/relationships/hyperlink" Target="https://doi.org/10.1136/bmjhci-2024-1011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A group of yellow figures and a red figure on the other side">
            <a:extLst>
              <a:ext uri="{FF2B5EF4-FFF2-40B4-BE49-F238E27FC236}">
                <a16:creationId xmlns:a16="http://schemas.microsoft.com/office/drawing/2014/main" id="{9CF627E6-B450-5997-1055-32066A6D24F6}"/>
              </a:ext>
            </a:extLst>
          </p:cNvPr>
          <p:cNvPicPr>
            <a:picLocks noChangeAspect="1"/>
          </p:cNvPicPr>
          <p:nvPr/>
        </p:nvPicPr>
        <p:blipFill>
          <a:blip r:embed="rId2"/>
          <a:srcRect t="15730"/>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B07409F-AA4A-6254-4F7E-B329C0C67E00}"/>
              </a:ext>
            </a:extLst>
          </p:cNvPr>
          <p:cNvSpPr>
            <a:spLocks noGrp="1"/>
          </p:cNvSpPr>
          <p:nvPr>
            <p:ph type="ctrTitle"/>
          </p:nvPr>
        </p:nvSpPr>
        <p:spPr>
          <a:xfrm>
            <a:off x="438910" y="978408"/>
            <a:ext cx="4795819" cy="3969960"/>
          </a:xfrm>
        </p:spPr>
        <p:txBody>
          <a:bodyPr anchor="t">
            <a:normAutofit/>
          </a:bodyPr>
          <a:lstStyle/>
          <a:p>
            <a:r>
              <a:rPr lang="en-GB" sz="6600" dirty="0">
                <a:latin typeface="Times New Roman" panose="02020603050405020304" pitchFamily="18" charset="0"/>
                <a:cs typeface="Times New Roman" panose="02020603050405020304" pitchFamily="18" charset="0"/>
              </a:rPr>
              <a:t>Leadership and change</a:t>
            </a:r>
          </a:p>
        </p:txBody>
      </p:sp>
      <p:sp>
        <p:nvSpPr>
          <p:cNvPr id="3" name="Subtitle 2">
            <a:extLst>
              <a:ext uri="{FF2B5EF4-FFF2-40B4-BE49-F238E27FC236}">
                <a16:creationId xmlns:a16="http://schemas.microsoft.com/office/drawing/2014/main" id="{A0ACDB7D-4B84-0014-AC5D-FB95229E14AE}"/>
              </a:ext>
            </a:extLst>
          </p:cNvPr>
          <p:cNvSpPr>
            <a:spLocks noGrp="1"/>
          </p:cNvSpPr>
          <p:nvPr>
            <p:ph type="subTitle" idx="1"/>
          </p:nvPr>
        </p:nvSpPr>
        <p:spPr>
          <a:xfrm>
            <a:off x="438910" y="4948369"/>
            <a:ext cx="4381634" cy="1157436"/>
          </a:xfrm>
        </p:spPr>
        <p:txBody>
          <a:bodyPr anchor="b">
            <a:noAutofit/>
          </a:bodyPr>
          <a:lstStyle/>
          <a:p>
            <a:pPr>
              <a:lnSpc>
                <a:spcPct val="100000"/>
              </a:lnSpc>
            </a:pPr>
            <a:r>
              <a:rPr lang="en-GB" sz="1200" b="1" dirty="0">
                <a:latin typeface="Times New Roman" panose="02020603050405020304" pitchFamily="18" charset="0"/>
                <a:cs typeface="Times New Roman" panose="02020603050405020304" pitchFamily="18" charset="0"/>
              </a:rPr>
              <a:t>Roxana Meader (2222009)</a:t>
            </a:r>
          </a:p>
          <a:p>
            <a:pPr>
              <a:lnSpc>
                <a:spcPct val="100000"/>
              </a:lnSpc>
            </a:pPr>
            <a:r>
              <a:rPr lang="en-GB" sz="1000" dirty="0">
                <a:latin typeface="Times New Roman" panose="02020603050405020304" pitchFamily="18" charset="0"/>
                <a:cs typeface="Times New Roman" panose="02020603050405020304" pitchFamily="18" charset="0"/>
              </a:rPr>
              <a:t>    I confirm that this is entirely my own work and no one else has assisted me or written the assignment for me.</a:t>
            </a:r>
          </a:p>
          <a:p>
            <a:pPr>
              <a:lnSpc>
                <a:spcPct val="100000"/>
              </a:lnSpc>
            </a:pPr>
            <a:r>
              <a:rPr lang="en-GB" sz="1000" dirty="0">
                <a:latin typeface="Times New Roman" panose="02020603050405020304" pitchFamily="18" charset="0"/>
                <a:cs typeface="Times New Roman" panose="02020603050405020304" pitchFamily="18" charset="0"/>
              </a:rPr>
              <a:t>    I confirm that I have not presented any AI generated written materials as my own work.  </a:t>
            </a:r>
          </a:p>
          <a:p>
            <a:pPr>
              <a:lnSpc>
                <a:spcPct val="100000"/>
              </a:lnSpc>
            </a:pPr>
            <a:r>
              <a:rPr lang="en-GB" sz="1000" dirty="0">
                <a:latin typeface="Times New Roman" panose="02020603050405020304" pitchFamily="18" charset="0"/>
                <a:cs typeface="Times New Roman" panose="02020603050405020304" pitchFamily="18" charset="0"/>
              </a:rPr>
              <a:t>   I confirm that I have copies of my drafts, notes, and other resources I used, which I may be asked to provide in evidence</a:t>
            </a:r>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6" name="TextBox 5">
            <a:extLst>
              <a:ext uri="{FF2B5EF4-FFF2-40B4-BE49-F238E27FC236}">
                <a16:creationId xmlns:a16="http://schemas.microsoft.com/office/drawing/2014/main" id="{8EAB09BE-0D15-969B-BA79-47AA51D65798}"/>
              </a:ext>
            </a:extLst>
          </p:cNvPr>
          <p:cNvSpPr txBox="1"/>
          <p:nvPr/>
        </p:nvSpPr>
        <p:spPr>
          <a:xfrm>
            <a:off x="3014663" y="3058596"/>
            <a:ext cx="6162674" cy="369332"/>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BMSW6010</a:t>
            </a:r>
          </a:p>
        </p:txBody>
      </p:sp>
    </p:spTree>
    <p:extLst>
      <p:ext uri="{BB962C8B-B14F-4D97-AF65-F5344CB8AC3E}">
        <p14:creationId xmlns:p14="http://schemas.microsoft.com/office/powerpoint/2010/main" val="3739518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5" name="Picture 4" descr="Red toy person in front of two lines of white figures">
            <a:extLst>
              <a:ext uri="{FF2B5EF4-FFF2-40B4-BE49-F238E27FC236}">
                <a16:creationId xmlns:a16="http://schemas.microsoft.com/office/drawing/2014/main" id="{C9FFC74F-DE50-11F4-3753-E3339E89E7D2}"/>
              </a:ext>
            </a:extLst>
          </p:cNvPr>
          <p:cNvPicPr>
            <a:picLocks noChangeAspect="1"/>
          </p:cNvPicPr>
          <p:nvPr/>
        </p:nvPicPr>
        <p:blipFill>
          <a:blip r:embed="rId3"/>
          <a:srcRect t="14449"/>
          <a:stretch>
            <a:fillRect/>
          </a:stretch>
        </p:blipFill>
        <p:spPr>
          <a:xfrm>
            <a:off x="20" y="10"/>
            <a:ext cx="12191979" cy="6857990"/>
          </a:xfrm>
          <a:prstGeom prst="rect">
            <a:avLst/>
          </a:prstGeom>
        </p:spPr>
      </p:pic>
      <p:sp>
        <p:nvSpPr>
          <p:cNvPr id="15" name="Rectangle 14">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Neue Haas Grotesk Text Pro"/>
              <a:ea typeface="+mn-ea"/>
              <a:cs typeface="+mn-cs"/>
            </a:endParaRPr>
          </a:p>
        </p:txBody>
      </p:sp>
      <p:sp>
        <p:nvSpPr>
          <p:cNvPr id="3" name="TextBox 2">
            <a:extLst>
              <a:ext uri="{FF2B5EF4-FFF2-40B4-BE49-F238E27FC236}">
                <a16:creationId xmlns:a16="http://schemas.microsoft.com/office/drawing/2014/main" id="{0DD44B92-E685-9DB2-2F22-8808BE891CAE}"/>
              </a:ext>
            </a:extLst>
          </p:cNvPr>
          <p:cNvSpPr txBox="1"/>
          <p:nvPr/>
        </p:nvSpPr>
        <p:spPr>
          <a:xfrm>
            <a:off x="7306780" y="978409"/>
            <a:ext cx="4496529" cy="3678268"/>
          </a:xfrm>
          <a:prstGeom prst="rect">
            <a:avLst/>
          </a:prstGeom>
        </p:spPr>
        <p:txBody>
          <a:bodyPr vert="horz" lIns="91440" tIns="45720" rIns="91440" bIns="45720" rtlCol="0" anchor="t">
            <a:normAutofit/>
          </a:bodyPr>
          <a:lstStyle/>
          <a:p>
            <a:pPr>
              <a:spcBef>
                <a:spcPct val="0"/>
              </a:spcBef>
              <a:spcAft>
                <a:spcPts val="600"/>
              </a:spcAft>
            </a:pPr>
            <a:r>
              <a:rPr lang="en-US" sz="6000" b="1" dirty="0">
                <a:solidFill>
                  <a:schemeClr val="bg1">
                    <a:lumMod val="95000"/>
                    <a:lumOff val="5000"/>
                  </a:schemeClr>
                </a:solidFill>
                <a:latin typeface="Times New Roman" panose="02020603050405020304" pitchFamily="18" charset="0"/>
                <a:ea typeface="+mj-ea"/>
                <a:cs typeface="Times New Roman" panose="02020603050405020304" pitchFamily="18" charset="0"/>
              </a:rPr>
              <a:t>My Leadership experience.</a:t>
            </a:r>
          </a:p>
        </p:txBody>
      </p:sp>
      <p:sp>
        <p:nvSpPr>
          <p:cNvPr id="17" name="Rectangle 16">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9" name="Rectangle 18">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6" name="TextBox 5">
            <a:extLst>
              <a:ext uri="{FF2B5EF4-FFF2-40B4-BE49-F238E27FC236}">
                <a16:creationId xmlns:a16="http://schemas.microsoft.com/office/drawing/2014/main" id="{AEFE8119-4B59-C854-0CB3-8763942706C2}"/>
              </a:ext>
            </a:extLst>
          </p:cNvPr>
          <p:cNvSpPr txBox="1"/>
          <p:nvPr/>
        </p:nvSpPr>
        <p:spPr>
          <a:xfrm>
            <a:off x="704089" y="508090"/>
            <a:ext cx="6210228" cy="1200329"/>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As a senior care worker, I have been required to organise, lead and at times coach and advise newer staff, to maintain team cohesion, ensure high standards of care and promote a positive working environment. </a:t>
            </a:r>
          </a:p>
        </p:txBody>
      </p:sp>
      <p:sp>
        <p:nvSpPr>
          <p:cNvPr id="8" name="TextBox 7">
            <a:extLst>
              <a:ext uri="{FF2B5EF4-FFF2-40B4-BE49-F238E27FC236}">
                <a16:creationId xmlns:a16="http://schemas.microsoft.com/office/drawing/2014/main" id="{0CE4D7D2-834D-8AF7-56D6-8DDD87839CBA}"/>
              </a:ext>
            </a:extLst>
          </p:cNvPr>
          <p:cNvSpPr txBox="1"/>
          <p:nvPr/>
        </p:nvSpPr>
        <p:spPr>
          <a:xfrm>
            <a:off x="704090" y="2862071"/>
            <a:ext cx="6210228" cy="923330"/>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During my service I have developed a democratic and compassionate leadership style, and this can be attested by my colleague’s and former manager’s testimonies</a:t>
            </a:r>
            <a:r>
              <a:rPr lang="en-GB" dirty="0">
                <a:solidFill>
                  <a:schemeClr val="bg1">
                    <a:lumMod val="95000"/>
                    <a:lumOff val="5000"/>
                  </a:schemeClr>
                </a:solidFill>
              </a:rPr>
              <a:t>.</a:t>
            </a:r>
            <a:r>
              <a:rPr lang="en-GB" dirty="0"/>
              <a:t> </a:t>
            </a:r>
          </a:p>
        </p:txBody>
      </p:sp>
      <p:sp>
        <p:nvSpPr>
          <p:cNvPr id="12" name="TextBox 11">
            <a:extLst>
              <a:ext uri="{FF2B5EF4-FFF2-40B4-BE49-F238E27FC236}">
                <a16:creationId xmlns:a16="http://schemas.microsoft.com/office/drawing/2014/main" id="{FCDC9FA7-9275-4A51-36E2-0925B983DAB1}"/>
              </a:ext>
            </a:extLst>
          </p:cNvPr>
          <p:cNvSpPr txBox="1"/>
          <p:nvPr/>
        </p:nvSpPr>
        <p:spPr>
          <a:xfrm>
            <a:off x="603504" y="4774187"/>
            <a:ext cx="6528816" cy="923330"/>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Throughout my employment I have regularly guided, coached and supported colleagues, I have encouraged open communication and helped build mutual trust and collaboration.</a:t>
            </a:r>
          </a:p>
        </p:txBody>
      </p:sp>
    </p:spTree>
    <p:extLst>
      <p:ext uri="{BB962C8B-B14F-4D97-AF65-F5344CB8AC3E}">
        <p14:creationId xmlns:p14="http://schemas.microsoft.com/office/powerpoint/2010/main" val="160689742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4" name="Rectangle 23">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B97DF69-02FE-1125-4E38-29D269F8C8F1}"/>
              </a:ext>
            </a:extLst>
          </p:cNvPr>
          <p:cNvSpPr txBox="1"/>
          <p:nvPr/>
        </p:nvSpPr>
        <p:spPr>
          <a:xfrm>
            <a:off x="6153912" y="978408"/>
            <a:ext cx="5513832" cy="1463040"/>
          </a:xfrm>
          <a:prstGeom prst="rect">
            <a:avLst/>
          </a:prstGeom>
        </p:spPr>
        <p:txBody>
          <a:bodyPr vert="horz" lIns="91440" tIns="45720" rIns="91440" bIns="45720" rtlCol="0" anchor="t">
            <a:normAutofit/>
          </a:bodyPr>
          <a:lstStyle/>
          <a:p>
            <a:pPr>
              <a:spcBef>
                <a:spcPct val="0"/>
              </a:spcBef>
              <a:spcAft>
                <a:spcPts val="600"/>
              </a:spcAft>
            </a:pPr>
            <a:r>
              <a:rPr lang="en-US" sz="4400" b="1" kern="1200" dirty="0">
                <a:solidFill>
                  <a:schemeClr val="tx1"/>
                </a:solidFill>
                <a:latin typeface="Times New Roman" panose="02020603050405020304" pitchFamily="18" charset="0"/>
                <a:ea typeface="+mj-ea"/>
                <a:cs typeface="Times New Roman" panose="02020603050405020304" pitchFamily="18" charset="0"/>
              </a:rPr>
              <a:t>Leadership theories and self-reflection</a:t>
            </a:r>
          </a:p>
        </p:txBody>
      </p:sp>
      <p:pic>
        <p:nvPicPr>
          <p:cNvPr id="4" name="Picture 3" descr="A person holding a book&#10;&#10;AI-generated content may be incorrect.">
            <a:extLst>
              <a:ext uri="{FF2B5EF4-FFF2-40B4-BE49-F238E27FC236}">
                <a16:creationId xmlns:a16="http://schemas.microsoft.com/office/drawing/2014/main" id="{D2D757C9-F144-B846-E22F-41CB26752251}"/>
              </a:ext>
            </a:extLst>
          </p:cNvPr>
          <p:cNvPicPr>
            <a:picLocks noChangeAspect="1"/>
          </p:cNvPicPr>
          <p:nvPr/>
        </p:nvPicPr>
        <p:blipFill>
          <a:blip r:embed="rId3"/>
          <a:srcRect t="6635" r="-1" b="9073"/>
          <a:stretch>
            <a:fillRect/>
          </a:stretch>
        </p:blipFill>
        <p:spPr>
          <a:xfrm>
            <a:off x="517867" y="508090"/>
            <a:ext cx="5397158" cy="5483135"/>
          </a:xfrm>
          <a:prstGeom prst="rect">
            <a:avLst/>
          </a:prstGeom>
        </p:spPr>
      </p:pic>
      <p:sp>
        <p:nvSpPr>
          <p:cNvPr id="26" name="Freeform: Shape 25">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C3B0CC7B-76EF-1E10-77A2-84E2CE09097E}"/>
              </a:ext>
            </a:extLst>
          </p:cNvPr>
          <p:cNvSpPr txBox="1"/>
          <p:nvPr/>
        </p:nvSpPr>
        <p:spPr>
          <a:xfrm>
            <a:off x="6153912" y="2578608"/>
            <a:ext cx="5513832" cy="3767328"/>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Although my practice demonstrates elements of democratic and compassionate styles, it is important to recognise that leadership is a more complex concept, and it has been studied from various perspectives. </a:t>
            </a:r>
          </a:p>
          <a:p>
            <a:pPr indent="-228600">
              <a:lnSpc>
                <a:spcPct val="110000"/>
              </a:lnSpc>
              <a:spcAft>
                <a:spcPts val="600"/>
              </a:spcAft>
              <a:buFont typeface="Arial" panose="020B0604020202020204" pitchFamily="34" charset="0"/>
              <a:buChar char="•"/>
            </a:pPr>
            <a:endParaRPr lang="en-US" b="1"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endParaRPr lang="en-US" b="1"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endParaRPr lang="en-US" b="1"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Leadership involves bringing people together and guiding them towards shared objectives, while adapting strategies to fit different contexts(McKinsey &amp; Co., 2024)</a:t>
            </a:r>
          </a:p>
        </p:txBody>
      </p:sp>
    </p:spTree>
    <p:extLst>
      <p:ext uri="{BB962C8B-B14F-4D97-AF65-F5344CB8AC3E}">
        <p14:creationId xmlns:p14="http://schemas.microsoft.com/office/powerpoint/2010/main" val="2700368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 name="Rectangle 10">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3C815C67-A516-228B-CA19-77B8D6E308EB}"/>
              </a:ext>
            </a:extLst>
          </p:cNvPr>
          <p:cNvPicPr>
            <a:picLocks noChangeAspect="1"/>
          </p:cNvPicPr>
          <p:nvPr/>
        </p:nvPicPr>
        <p:blipFill>
          <a:blip r:embed="rId2"/>
          <a:stretch>
            <a:fillRect/>
          </a:stretch>
        </p:blipFill>
        <p:spPr>
          <a:xfrm>
            <a:off x="517867" y="947138"/>
            <a:ext cx="4959823" cy="4959823"/>
          </a:xfrm>
          <a:prstGeom prst="rect">
            <a:avLst/>
          </a:prstGeom>
        </p:spPr>
      </p:pic>
      <p:sp>
        <p:nvSpPr>
          <p:cNvPr id="13" name="Freeform: Shape 12">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A7678217-13D6-2458-F2ED-DBB594F51D74}"/>
              </a:ext>
            </a:extLst>
          </p:cNvPr>
          <p:cNvSpPr txBox="1"/>
          <p:nvPr/>
        </p:nvSpPr>
        <p:spPr>
          <a:xfrm>
            <a:off x="6153912" y="1165459"/>
            <a:ext cx="5513832" cy="5180477"/>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Traditional leadership styles, which were based on control, limited delegation and reactive management had to adapt and change according to the demands of the society and business environment(Pizzolitto et al., 2023).</a:t>
            </a: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Thus, leaders today are expected to focus on team cohesion and effectiveness, trust, personal growth and to inspire others through empathy, flexibility and a positive attitude(Paredes-Saavedra et al., 2024)</a:t>
            </a:r>
          </a:p>
        </p:txBody>
      </p:sp>
    </p:spTree>
    <p:extLst>
      <p:ext uri="{BB962C8B-B14F-4D97-AF65-F5344CB8AC3E}">
        <p14:creationId xmlns:p14="http://schemas.microsoft.com/office/powerpoint/2010/main" val="2457641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6" name="Rectangle 15">
            <a:extLst>
              <a:ext uri="{FF2B5EF4-FFF2-40B4-BE49-F238E27FC236}">
                <a16:creationId xmlns:a16="http://schemas.microsoft.com/office/drawing/2014/main" id="{E8873F53-55B7-4E34-B697-201CF2F10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7" name="Freeform: Shape 12">
            <a:extLst>
              <a:ext uri="{FF2B5EF4-FFF2-40B4-BE49-F238E27FC236}">
                <a16:creationId xmlns:a16="http://schemas.microsoft.com/office/drawing/2014/main" id="{FD90D0AA-A57E-2DE9-0CE8-B7B3068784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2" name="Picture 1">
            <a:extLst>
              <a:ext uri="{FF2B5EF4-FFF2-40B4-BE49-F238E27FC236}">
                <a16:creationId xmlns:a16="http://schemas.microsoft.com/office/drawing/2014/main" id="{8AA3863B-AA2A-AD67-8E77-0558A38FD5E3}"/>
              </a:ext>
            </a:extLst>
          </p:cNvPr>
          <p:cNvPicPr>
            <a:picLocks noChangeAspect="1"/>
          </p:cNvPicPr>
          <p:nvPr/>
        </p:nvPicPr>
        <p:blipFill>
          <a:blip r:embed="rId3"/>
          <a:srcRect l="1486" r="19669" b="-1"/>
          <a:stretch>
            <a:fillRect/>
          </a:stretch>
        </p:blipFill>
        <p:spPr>
          <a:xfrm>
            <a:off x="517864" y="970929"/>
            <a:ext cx="7858040" cy="5375076"/>
          </a:xfrm>
          <a:prstGeom prst="rect">
            <a:avLst/>
          </a:prstGeom>
        </p:spPr>
      </p:pic>
      <p:sp>
        <p:nvSpPr>
          <p:cNvPr id="4" name="TextBox 3">
            <a:extLst>
              <a:ext uri="{FF2B5EF4-FFF2-40B4-BE49-F238E27FC236}">
                <a16:creationId xmlns:a16="http://schemas.microsoft.com/office/drawing/2014/main" id="{E152CD84-F93B-6115-7324-885AFABC7E70}"/>
              </a:ext>
            </a:extLst>
          </p:cNvPr>
          <p:cNvSpPr txBox="1"/>
          <p:nvPr/>
        </p:nvSpPr>
        <p:spPr>
          <a:xfrm>
            <a:off x="8476488" y="1400175"/>
            <a:ext cx="3200400" cy="4954905"/>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Effective leaders are defined by how they respond to others and to different circumstances.</a:t>
            </a:r>
          </a:p>
          <a:p>
            <a:pPr indent="-228600">
              <a:lnSpc>
                <a:spcPct val="11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Adair’s Action Centered Leadership model illustrated how effective leadership is successfully put into practice(Adair, 2007). </a:t>
            </a:r>
            <a:endParaRPr lang="en-US" dirty="0"/>
          </a:p>
        </p:txBody>
      </p:sp>
    </p:spTree>
    <p:extLst>
      <p:ext uri="{BB962C8B-B14F-4D97-AF65-F5344CB8AC3E}">
        <p14:creationId xmlns:p14="http://schemas.microsoft.com/office/powerpoint/2010/main" val="1273889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2" name="Rectangle 11">
            <a:extLst>
              <a:ext uri="{FF2B5EF4-FFF2-40B4-BE49-F238E27FC236}">
                <a16:creationId xmlns:a16="http://schemas.microsoft.com/office/drawing/2014/main" id="{2CD0D193-B981-FE7D-7D46-D739C7E5B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EDED171B-9254-1A89-8EB1-11C6B114027B}"/>
              </a:ext>
            </a:extLst>
          </p:cNvPr>
          <p:cNvPicPr>
            <a:picLocks noChangeAspect="1"/>
          </p:cNvPicPr>
          <p:nvPr/>
        </p:nvPicPr>
        <p:blipFill>
          <a:blip r:embed="rId3"/>
          <a:srcRect r="9035" b="1"/>
          <a:stretch>
            <a:fillRect/>
          </a:stretch>
        </p:blipFill>
        <p:spPr>
          <a:xfrm>
            <a:off x="517870" y="508090"/>
            <a:ext cx="5057307" cy="2779776"/>
          </a:xfrm>
          <a:prstGeom prst="rect">
            <a:avLst/>
          </a:prstGeom>
        </p:spPr>
      </p:pic>
      <p:sp>
        <p:nvSpPr>
          <p:cNvPr id="14" name="Rectangle 13">
            <a:extLst>
              <a:ext uri="{FF2B5EF4-FFF2-40B4-BE49-F238E27FC236}">
                <a16:creationId xmlns:a16="http://schemas.microsoft.com/office/drawing/2014/main" id="{14435763-D116-E6B0-3992-6801EF0F0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3314" y="508090"/>
            <a:ext cx="5230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2A331016-7A09-E057-A3F5-705EEE491F91}"/>
              </a:ext>
            </a:extLst>
          </p:cNvPr>
          <p:cNvPicPr>
            <a:picLocks noChangeAspect="1"/>
          </p:cNvPicPr>
          <p:nvPr/>
        </p:nvPicPr>
        <p:blipFill>
          <a:blip r:embed="rId4"/>
          <a:srcRect r="-2" b="61"/>
          <a:stretch>
            <a:fillRect/>
          </a:stretch>
        </p:blipFill>
        <p:spPr>
          <a:xfrm>
            <a:off x="517870" y="3566160"/>
            <a:ext cx="5057307" cy="2779776"/>
          </a:xfrm>
          <a:prstGeom prst="rect">
            <a:avLst/>
          </a:prstGeom>
        </p:spPr>
      </p:pic>
      <p:sp>
        <p:nvSpPr>
          <p:cNvPr id="4" name="TextBox 3">
            <a:extLst>
              <a:ext uri="{FF2B5EF4-FFF2-40B4-BE49-F238E27FC236}">
                <a16:creationId xmlns:a16="http://schemas.microsoft.com/office/drawing/2014/main" id="{EEEDD7C0-336A-85D9-BD4C-A7EAAE2B9AB4}"/>
              </a:ext>
            </a:extLst>
          </p:cNvPr>
          <p:cNvSpPr txBox="1"/>
          <p:nvPr/>
        </p:nvSpPr>
        <p:spPr>
          <a:xfrm>
            <a:off x="6437376" y="1285876"/>
            <a:ext cx="5230368" cy="914400"/>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Goleman Emotional Intelligence questionnaire and the Northouse’s leadership assessment</a:t>
            </a:r>
            <a:r>
              <a:rPr lang="en-US" dirty="0"/>
              <a:t>. </a:t>
            </a:r>
          </a:p>
        </p:txBody>
      </p:sp>
      <p:sp>
        <p:nvSpPr>
          <p:cNvPr id="16" name="TextBox 15">
            <a:extLst>
              <a:ext uri="{FF2B5EF4-FFF2-40B4-BE49-F238E27FC236}">
                <a16:creationId xmlns:a16="http://schemas.microsoft.com/office/drawing/2014/main" id="{3A8ACF04-3E7D-02F0-2AC9-B3F75450FD13}"/>
              </a:ext>
            </a:extLst>
          </p:cNvPr>
          <p:cNvSpPr txBox="1"/>
          <p:nvPr/>
        </p:nvSpPr>
        <p:spPr>
          <a:xfrm>
            <a:off x="6334125" y="4086225"/>
            <a:ext cx="5619749" cy="2031325"/>
          </a:xfrm>
          <a:prstGeom prst="rect">
            <a:avLst/>
          </a:prstGeom>
          <a:noFill/>
        </p:spPr>
        <p:txBody>
          <a:bodyPr wrap="square">
            <a:spAutoFit/>
          </a:bodyPr>
          <a:lstStyle/>
          <a:p>
            <a:pPr>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results indicated that I possess  strong self-awareness and empathy elements, with particularly hight score on empathic traits on both questionnaires. Additionally, the Northouse assessment revealed that my leadership style is predominantly democratic and reflected my ability to promote collaboration, equality, and inclusivity.  </a:t>
            </a:r>
            <a:endParaRPr lang="en-GB"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2055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Rectangle 12">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B626355-44D0-A840-6DD1-E11DE0505CFC}"/>
              </a:ext>
            </a:extLst>
          </p:cNvPr>
          <p:cNvSpPr txBox="1"/>
          <p:nvPr/>
        </p:nvSpPr>
        <p:spPr>
          <a:xfrm>
            <a:off x="5431536" y="978408"/>
            <a:ext cx="6236208" cy="1463040"/>
          </a:xfrm>
          <a:prstGeom prst="rect">
            <a:avLst/>
          </a:prstGeom>
        </p:spPr>
        <p:txBody>
          <a:bodyPr vert="horz" lIns="91440" tIns="45720" rIns="91440" bIns="45720" rtlCol="0" anchor="t">
            <a:normAutofit/>
          </a:bodyPr>
          <a:lstStyle/>
          <a:p>
            <a:pPr>
              <a:spcBef>
                <a:spcPct val="0"/>
              </a:spcBef>
              <a:spcAft>
                <a:spcPts val="600"/>
              </a:spcAft>
            </a:pPr>
            <a:r>
              <a:rPr lang="en-US" sz="4400" b="1" kern="1200" dirty="0">
                <a:solidFill>
                  <a:schemeClr val="tx1"/>
                </a:solidFill>
                <a:latin typeface="Times New Roman" panose="02020603050405020304" pitchFamily="18" charset="0"/>
                <a:ea typeface="+mj-ea"/>
                <a:cs typeface="Times New Roman" panose="02020603050405020304" pitchFamily="18" charset="0"/>
              </a:rPr>
              <a:t>Leadership in Care </a:t>
            </a:r>
            <a:r>
              <a:rPr lang="en-US" sz="4400" b="1" dirty="0">
                <a:latin typeface="Times New Roman" panose="02020603050405020304" pitchFamily="18" charset="0"/>
                <a:ea typeface="+mj-ea"/>
                <a:cs typeface="Times New Roman" panose="02020603050405020304" pitchFamily="18" charset="0"/>
              </a:rPr>
              <a:t>H</a:t>
            </a:r>
            <a:r>
              <a:rPr lang="en-US" sz="4400" b="1" kern="1200" dirty="0">
                <a:solidFill>
                  <a:schemeClr val="tx1"/>
                </a:solidFill>
                <a:latin typeface="Times New Roman" panose="02020603050405020304" pitchFamily="18" charset="0"/>
                <a:ea typeface="+mj-ea"/>
                <a:cs typeface="Times New Roman" panose="02020603050405020304" pitchFamily="18" charset="0"/>
              </a:rPr>
              <a:t>ome practice</a:t>
            </a:r>
          </a:p>
        </p:txBody>
      </p:sp>
      <p:pic>
        <p:nvPicPr>
          <p:cNvPr id="4" name="Picture 3">
            <a:extLst>
              <a:ext uri="{FF2B5EF4-FFF2-40B4-BE49-F238E27FC236}">
                <a16:creationId xmlns:a16="http://schemas.microsoft.com/office/drawing/2014/main" id="{A0E35A7B-A19B-E7CC-DA43-9CCC8E446253}"/>
              </a:ext>
            </a:extLst>
          </p:cNvPr>
          <p:cNvPicPr>
            <a:picLocks noChangeAspect="1"/>
          </p:cNvPicPr>
          <p:nvPr/>
        </p:nvPicPr>
        <p:blipFill>
          <a:blip r:embed="rId2"/>
          <a:srcRect l="26926" r="36191" b="-1"/>
          <a:stretch>
            <a:fillRect/>
          </a:stretch>
        </p:blipFill>
        <p:spPr>
          <a:xfrm>
            <a:off x="517869" y="508091"/>
            <a:ext cx="4221911" cy="5837918"/>
          </a:xfrm>
          <a:prstGeom prst="rect">
            <a:avLst/>
          </a:prstGeom>
        </p:spPr>
      </p:pic>
      <p:sp>
        <p:nvSpPr>
          <p:cNvPr id="15" name="Freeform: Shape 14">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66F54F5C-9F78-C694-6264-8D5B251264D4}"/>
              </a:ext>
            </a:extLst>
          </p:cNvPr>
          <p:cNvSpPr txBox="1"/>
          <p:nvPr/>
        </p:nvSpPr>
        <p:spPr>
          <a:xfrm>
            <a:off x="5431536" y="2578608"/>
            <a:ext cx="6236208" cy="3767328"/>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The democratic leadership style encourages collaboration and inclusivity and positively impacts the employee’s psychological wellbeing. In Care Home settings, where staff morale is directly corelated to the patient’s outcomes, is important to adopt democratic leadership style and implement it to create an environment where individuals feel supported, empowered and engaged(Aloufi et al., 2024).</a:t>
            </a:r>
          </a:p>
          <a:p>
            <a:pPr indent="-228600">
              <a:spcAft>
                <a:spcPts val="600"/>
              </a:spcAft>
              <a:buFont typeface="Arial" panose="020B0604020202020204" pitchFamily="34" charset="0"/>
              <a:buChar char="•"/>
            </a:pPr>
            <a:endParaRPr lang="en-US" sz="17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In addition, the compassionate leadership style provides emotional support and empathy, concentrating on individual’s personal and professional needs and creating a safe environment where staff and patients benefit from a nurturing approach(Benevene et al., 2022). </a:t>
            </a:r>
          </a:p>
          <a:p>
            <a:pPr indent="-228600">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4176208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6" name="Rectangle 15">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BBD6A815-31F4-827A-B79F-2BC35084D451}"/>
              </a:ext>
            </a:extLst>
          </p:cNvPr>
          <p:cNvPicPr>
            <a:picLocks noChangeAspect="1"/>
          </p:cNvPicPr>
          <p:nvPr/>
        </p:nvPicPr>
        <p:blipFill>
          <a:blip r:embed="rId3"/>
          <a:stretch>
            <a:fillRect/>
          </a:stretch>
        </p:blipFill>
        <p:spPr>
          <a:xfrm>
            <a:off x="517867" y="2131296"/>
            <a:ext cx="4959823" cy="2591507"/>
          </a:xfrm>
          <a:prstGeom prst="rect">
            <a:avLst/>
          </a:prstGeom>
        </p:spPr>
      </p:pic>
      <p:sp>
        <p:nvSpPr>
          <p:cNvPr id="17" name="Freeform: Shape 12">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CCAC6C81-6CFF-9094-C2E6-E37C709D47A9}"/>
              </a:ext>
            </a:extLst>
          </p:cNvPr>
          <p:cNvSpPr txBox="1"/>
          <p:nvPr/>
        </p:nvSpPr>
        <p:spPr>
          <a:xfrm>
            <a:off x="6153912" y="1165459"/>
            <a:ext cx="5513832" cy="5180477"/>
          </a:xfrm>
          <a:prstGeom prst="rect">
            <a:avLst/>
          </a:prstGeom>
        </p:spPr>
        <p:txBody>
          <a:bodyPr vert="horz" lIns="91440" tIns="45720" rIns="91440" bIns="45720" rtlCol="0">
            <a:noAutofit/>
          </a:bodyPr>
          <a:lstStyle/>
          <a:p>
            <a:pPr indent="-228600">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Recent studies on healthcare settings have shown that a compassionate approach is crucial for staff wellbeing, stress management, burnout reduction and a more effective care practice(NHS Wales, n.d.).</a:t>
            </a: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Although the democratic style is generally effective in care settings due to its importance in collaboration, inclusivity and humanitarian values, it may be less beneficial in emergency situations when the leader is required to quickly evaluate, decide and manage resources(Rosing et al., 2022). </a:t>
            </a: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Furthermore, the compassionate leadership style might hinder operational efficiency and focus too much on staff emotional support and values(Evans, 2022).</a:t>
            </a:r>
          </a:p>
        </p:txBody>
      </p:sp>
    </p:spTree>
    <p:extLst>
      <p:ext uri="{BB962C8B-B14F-4D97-AF65-F5344CB8AC3E}">
        <p14:creationId xmlns:p14="http://schemas.microsoft.com/office/powerpoint/2010/main" val="1115086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2" name="Rectangle 21">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2" name="Picture 1" descr="A diagram of a target with a dart in center&#10;&#10;AI-generated content may be incorrect.">
            <a:extLst>
              <a:ext uri="{FF2B5EF4-FFF2-40B4-BE49-F238E27FC236}">
                <a16:creationId xmlns:a16="http://schemas.microsoft.com/office/drawing/2014/main" id="{E60936C8-8B1A-BD39-06BC-46F770C4935D}"/>
              </a:ext>
            </a:extLst>
          </p:cNvPr>
          <p:cNvPicPr>
            <a:picLocks noChangeAspect="1"/>
          </p:cNvPicPr>
          <p:nvPr/>
        </p:nvPicPr>
        <p:blipFill>
          <a:blip r:embed="rId3"/>
          <a:stretch>
            <a:fillRect/>
          </a:stretch>
        </p:blipFill>
        <p:spPr>
          <a:xfrm>
            <a:off x="517867" y="1552575"/>
            <a:ext cx="6281928" cy="4793428"/>
          </a:xfrm>
          <a:prstGeom prst="rect">
            <a:avLst/>
          </a:prstGeom>
        </p:spPr>
      </p:pic>
      <p:sp>
        <p:nvSpPr>
          <p:cNvPr id="6" name="TextBox 5">
            <a:extLst>
              <a:ext uri="{FF2B5EF4-FFF2-40B4-BE49-F238E27FC236}">
                <a16:creationId xmlns:a16="http://schemas.microsoft.com/office/drawing/2014/main" id="{3E9DE732-7F76-380E-491E-044F57EE5FA4}"/>
              </a:ext>
            </a:extLst>
          </p:cNvPr>
          <p:cNvSpPr txBox="1"/>
          <p:nvPr/>
        </p:nvSpPr>
        <p:spPr>
          <a:xfrm>
            <a:off x="7507224" y="1088136"/>
            <a:ext cx="4160520" cy="5257800"/>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Addressing organisational challenges</a:t>
            </a:r>
          </a:p>
          <a:p>
            <a:pPr>
              <a:lnSpc>
                <a:spcPct val="110000"/>
              </a:lnSpc>
              <a:spcAft>
                <a:spcPts val="600"/>
              </a:spcAft>
            </a:pPr>
            <a:r>
              <a:rPr lang="en-GB" b="1" dirty="0">
                <a:latin typeface="Times New Roman" panose="02020603050405020304" pitchFamily="18" charset="0"/>
                <a:cs typeface="Times New Roman" panose="02020603050405020304" pitchFamily="18" charset="0"/>
              </a:rPr>
              <a:t>Staff shortages</a:t>
            </a:r>
            <a:r>
              <a:rPr lang="en-GB" dirty="0">
                <a:latin typeface="Times New Roman" panose="02020603050405020304" pitchFamily="18" charset="0"/>
                <a:cs typeface="Times New Roman" panose="02020603050405020304" pitchFamily="18" charset="0"/>
              </a:rPr>
              <a:t>. </a:t>
            </a:r>
          </a:p>
          <a:p>
            <a:pPr>
              <a:lnSpc>
                <a:spcPct val="110000"/>
              </a:lnSpc>
              <a:spcAft>
                <a:spcPts val="600"/>
              </a:spcAft>
            </a:pPr>
            <a:r>
              <a:rPr lang="en-GB" dirty="0">
                <a:latin typeface="Times New Roman" panose="02020603050405020304" pitchFamily="18" charset="0"/>
                <a:cs typeface="Times New Roman" panose="02020603050405020304" pitchFamily="18" charset="0"/>
              </a:rPr>
              <a:t>The adult social care sector in Kent is already facing substantial pressure and high employee turnover(Kent online, 2022)</a:t>
            </a:r>
          </a:p>
          <a:p>
            <a:pPr>
              <a:lnSpc>
                <a:spcPct val="110000"/>
              </a:lnSpc>
              <a:spcAft>
                <a:spcPts val="600"/>
              </a:spcAft>
            </a:pPr>
            <a:endParaRPr lang="en-GB" dirty="0">
              <a:latin typeface="Times New Roman" panose="02020603050405020304" pitchFamily="18" charset="0"/>
              <a:cs typeface="Times New Roman" panose="02020603050405020304" pitchFamily="18" charset="0"/>
            </a:endParaRPr>
          </a:p>
          <a:p>
            <a:pPr>
              <a:lnSpc>
                <a:spcPct val="110000"/>
              </a:lnSpc>
              <a:spcAft>
                <a:spcPts val="600"/>
              </a:spcAft>
            </a:pPr>
            <a:r>
              <a:rPr lang="en-GB" dirty="0">
                <a:latin typeface="Times New Roman" panose="02020603050405020304" pitchFamily="18" charset="0"/>
                <a:cs typeface="Times New Roman" panose="02020603050405020304" pitchFamily="18" charset="0"/>
              </a:rPr>
              <a:t>By promoting a culture that is based on empathy and understanding, the organisation will not only ensure a supportive and nurturing workplace but, will also instil in the staff the same compassionate values, that in turn, will be extended to their colleagues and patients(Kang et al., 2023).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2649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 name="Rectangle 10">
            <a:extLst>
              <a:ext uri="{FF2B5EF4-FFF2-40B4-BE49-F238E27FC236}">
                <a16:creationId xmlns:a16="http://schemas.microsoft.com/office/drawing/2014/main" id="{E8873F53-55B7-4E34-B697-201CF2F10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3" name="Freeform: Shape 12">
            <a:extLst>
              <a:ext uri="{FF2B5EF4-FFF2-40B4-BE49-F238E27FC236}">
                <a16:creationId xmlns:a16="http://schemas.microsoft.com/office/drawing/2014/main" id="{FD90D0AA-A57E-2DE9-0CE8-B7B3068784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2" name="Picture 1">
            <a:extLst>
              <a:ext uri="{FF2B5EF4-FFF2-40B4-BE49-F238E27FC236}">
                <a16:creationId xmlns:a16="http://schemas.microsoft.com/office/drawing/2014/main" id="{3E9F6A82-4ED1-B11C-EC48-0E2803C92078}"/>
              </a:ext>
            </a:extLst>
          </p:cNvPr>
          <p:cNvPicPr>
            <a:picLocks noChangeAspect="1"/>
          </p:cNvPicPr>
          <p:nvPr/>
        </p:nvPicPr>
        <p:blipFill>
          <a:blip r:embed="rId3"/>
          <a:srcRect t="4877" r="-2" b="-2"/>
          <a:stretch>
            <a:fillRect/>
          </a:stretch>
        </p:blipFill>
        <p:spPr>
          <a:xfrm>
            <a:off x="517864" y="970929"/>
            <a:ext cx="7534183" cy="5375076"/>
          </a:xfrm>
          <a:prstGeom prst="rect">
            <a:avLst/>
          </a:prstGeom>
        </p:spPr>
      </p:pic>
      <p:sp>
        <p:nvSpPr>
          <p:cNvPr id="4" name="TextBox 3">
            <a:extLst>
              <a:ext uri="{FF2B5EF4-FFF2-40B4-BE49-F238E27FC236}">
                <a16:creationId xmlns:a16="http://schemas.microsoft.com/office/drawing/2014/main" id="{A49CA170-4956-560D-5DB0-FD25D7C48981}"/>
              </a:ext>
            </a:extLst>
          </p:cNvPr>
          <p:cNvSpPr txBox="1"/>
          <p:nvPr/>
        </p:nvSpPr>
        <p:spPr>
          <a:xfrm>
            <a:off x="8476488" y="1261872"/>
            <a:ext cx="3200400" cy="5093208"/>
          </a:xfrm>
          <a:prstGeom prst="rect">
            <a:avLst/>
          </a:prstGeom>
        </p:spPr>
        <p:txBody>
          <a:bodyPr vert="horz" lIns="91440" tIns="45720" rIns="91440" bIns="45720" rtlCol="0">
            <a:normAutofit/>
          </a:bodyPr>
          <a:lstStyle/>
          <a:p>
            <a:pPr>
              <a:spcAft>
                <a:spcPts val="600"/>
              </a:spcAft>
            </a:pPr>
            <a:r>
              <a:rPr lang="en-US" sz="1600" b="1" dirty="0">
                <a:latin typeface="Times New Roman" panose="02020603050405020304" pitchFamily="18" charset="0"/>
                <a:cs typeface="Times New Roman" panose="02020603050405020304" pitchFamily="18" charset="0"/>
              </a:rPr>
              <a:t>AI</a:t>
            </a:r>
          </a:p>
          <a:p>
            <a:pPr indent="-228600">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introduction of digital care plans, digital assessments, and AI monitoring systems bring additional pressure on the care settings.</a:t>
            </a:r>
          </a:p>
          <a:p>
            <a:pPr indent="-228600">
              <a:spcAft>
                <a:spcPts val="60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According to research “the healthcare workers may feel marginalised by AI technology, concerned about job displacement or the devaluation of their professional skills”(Pavuluri et al., 2024).</a:t>
            </a:r>
          </a:p>
        </p:txBody>
      </p:sp>
    </p:spTree>
    <p:extLst>
      <p:ext uri="{BB962C8B-B14F-4D97-AF65-F5344CB8AC3E}">
        <p14:creationId xmlns:p14="http://schemas.microsoft.com/office/powerpoint/2010/main" val="2743306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 name="Rectangle 10">
            <a:extLst>
              <a:ext uri="{FF2B5EF4-FFF2-40B4-BE49-F238E27FC236}">
                <a16:creationId xmlns:a16="http://schemas.microsoft.com/office/drawing/2014/main" id="{E8873F53-55B7-4E34-B697-201CF2F10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3" name="Freeform: Shape 12">
            <a:extLst>
              <a:ext uri="{FF2B5EF4-FFF2-40B4-BE49-F238E27FC236}">
                <a16:creationId xmlns:a16="http://schemas.microsoft.com/office/drawing/2014/main" id="{FD90D0AA-A57E-2DE9-0CE8-B7B3068784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2" name="Picture 1">
            <a:extLst>
              <a:ext uri="{FF2B5EF4-FFF2-40B4-BE49-F238E27FC236}">
                <a16:creationId xmlns:a16="http://schemas.microsoft.com/office/drawing/2014/main" id="{A92E076B-90CD-CC57-4409-1C3B62043C2F}"/>
              </a:ext>
            </a:extLst>
          </p:cNvPr>
          <p:cNvPicPr>
            <a:picLocks noChangeAspect="1"/>
          </p:cNvPicPr>
          <p:nvPr/>
        </p:nvPicPr>
        <p:blipFill>
          <a:blip r:embed="rId3"/>
          <a:srcRect l="3634" r="1" b="1"/>
          <a:stretch>
            <a:fillRect/>
          </a:stretch>
        </p:blipFill>
        <p:spPr>
          <a:xfrm>
            <a:off x="517864" y="970929"/>
            <a:ext cx="7534183" cy="5375076"/>
          </a:xfrm>
          <a:prstGeom prst="rect">
            <a:avLst/>
          </a:prstGeom>
        </p:spPr>
      </p:pic>
      <p:sp>
        <p:nvSpPr>
          <p:cNvPr id="4" name="TextBox 3">
            <a:extLst>
              <a:ext uri="{FF2B5EF4-FFF2-40B4-BE49-F238E27FC236}">
                <a16:creationId xmlns:a16="http://schemas.microsoft.com/office/drawing/2014/main" id="{667FB2BD-E7BC-6052-8D2D-4B07EAD41915}"/>
              </a:ext>
            </a:extLst>
          </p:cNvPr>
          <p:cNvSpPr txBox="1"/>
          <p:nvPr/>
        </p:nvSpPr>
        <p:spPr>
          <a:xfrm>
            <a:off x="8476488" y="1247775"/>
            <a:ext cx="3200400" cy="5107305"/>
          </a:xfrm>
          <a:prstGeom prst="rect">
            <a:avLst/>
          </a:prstGeom>
        </p:spPr>
        <p:txBody>
          <a:bodyPr vert="horz" lIns="91440" tIns="45720" rIns="91440" bIns="45720" rtlCol="0">
            <a:noAutofit/>
          </a:bodyPr>
          <a:lstStyle/>
          <a:p>
            <a:pPr indent="-228600">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As authority equals knowledge and experience, I am confident that my previous roles as senior and auditor will bring valuable insight from the front line and a fresh perspective in the daily challenges that the staff encounter, making the decisions more realistic and empathetic. </a:t>
            </a: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 Democratic and compassionate leadership style are not only a personal approach but, in my view, they are a necessity in Rochester Care Home.</a:t>
            </a: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a:spcAft>
                <a:spcPts val="600"/>
              </a:spcAft>
            </a:pP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833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 name="Rectangle 10">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9D56132-6863-4F01-40BF-2B26A78D16B0}"/>
              </a:ext>
            </a:extLst>
          </p:cNvPr>
          <p:cNvPicPr>
            <a:picLocks noChangeAspect="1"/>
          </p:cNvPicPr>
          <p:nvPr/>
        </p:nvPicPr>
        <p:blipFill>
          <a:blip r:embed="rId2"/>
          <a:srcRect l="6354" r="209" b="-1"/>
          <a:stretch>
            <a:fillRect/>
          </a:stretch>
        </p:blipFill>
        <p:spPr>
          <a:xfrm>
            <a:off x="517866" y="2429691"/>
            <a:ext cx="6281929" cy="3916313"/>
          </a:xfrm>
          <a:prstGeom prst="rect">
            <a:avLst/>
          </a:prstGeom>
        </p:spPr>
      </p:pic>
      <p:sp>
        <p:nvSpPr>
          <p:cNvPr id="3" name="TextBox 2">
            <a:extLst>
              <a:ext uri="{FF2B5EF4-FFF2-40B4-BE49-F238E27FC236}">
                <a16:creationId xmlns:a16="http://schemas.microsoft.com/office/drawing/2014/main" id="{C71438C0-0A33-0789-63F5-3091F9A1FF71}"/>
              </a:ext>
            </a:extLst>
          </p:cNvPr>
          <p:cNvSpPr txBox="1"/>
          <p:nvPr/>
        </p:nvSpPr>
        <p:spPr>
          <a:xfrm>
            <a:off x="7498080" y="381000"/>
            <a:ext cx="4169664" cy="5964936"/>
          </a:xfrm>
          <a:prstGeom prst="rect">
            <a:avLst/>
          </a:prstGeom>
        </p:spPr>
        <p:txBody>
          <a:bodyPr vert="horz" lIns="91440" tIns="45720" rIns="91440" bIns="45720" rtlCol="0">
            <a:normAutofit lnSpcReduction="10000"/>
          </a:bodyPr>
          <a:lstStyle/>
          <a:p>
            <a:pPr>
              <a:spcAft>
                <a:spcPts val="600"/>
              </a:spcAft>
            </a:pPr>
            <a:r>
              <a:rPr lang="en-US" sz="1400" b="1" dirty="0">
                <a:latin typeface="Times New Roman" panose="02020603050405020304" pitchFamily="18" charset="0"/>
                <a:cs typeface="Times New Roman" panose="02020603050405020304" pitchFamily="18" charset="0"/>
              </a:rPr>
              <a:t>Reference</a:t>
            </a: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Adair, J.E., 2007. Develop Your Leadership Skills. Kogan Page Publishers.</a:t>
            </a: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Aloufi, T., Alsadani, A., Asiri, A.E., Mohammed, A., Tuman, R., AlSaeed, H., Alnujaimi, A., 2024. Impact of Leadership Styles on the Psychosocial wellbeing of healthcare workers: Narrative Review.</a:t>
            </a:r>
          </a:p>
          <a:p>
            <a:pPr indent="-228600">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Benevene, P., Buonomo, I., West, M., 2022. Editorial: Compassion and compassionate leadership in the workplace. Front. Psychol. 13. </a:t>
            </a:r>
            <a:r>
              <a:rPr lang="en-US" sz="1200" dirty="0">
                <a:latin typeface="Times New Roman" panose="02020603050405020304" pitchFamily="18" charset="0"/>
                <a:cs typeface="Times New Roman" panose="02020603050405020304" pitchFamily="18" charset="0"/>
                <a:hlinkClick r:id="rId3"/>
              </a:rPr>
              <a:t>https://doi.org/10.3389/fpsyg.2022.1074068</a:t>
            </a:r>
            <a:endParaRPr lang="en-US" sz="12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Evans, D., 2022. So close to love: compassionate leadership in healthcare. Br. J. Healthc. Manag. 28, 1–8. </a:t>
            </a:r>
            <a:r>
              <a:rPr lang="en-US" sz="1200" dirty="0">
                <a:latin typeface="Times New Roman" panose="02020603050405020304" pitchFamily="18" charset="0"/>
                <a:cs typeface="Times New Roman" panose="02020603050405020304" pitchFamily="18" charset="0"/>
                <a:hlinkClick r:id="rId4"/>
              </a:rPr>
              <a:t>https://doi.org/10.12968/bjhc.2021.0135</a:t>
            </a:r>
            <a:endParaRPr lang="en-US" sz="12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Kang, J.Y., Lee, M.K., Fairchild, E.M., Caubet, S.L., Peters, D.E., Matti, L., Howell Jr, T.G., 2023. Do Organizational Values and Leadership Impact Staff Engagement, Wellbeing, and Patient Satisfaction? J. Healthc. Leadersh. 15, 209–219. </a:t>
            </a:r>
            <a:r>
              <a:rPr lang="en-US" sz="1200" dirty="0">
                <a:latin typeface="Times New Roman" panose="02020603050405020304" pitchFamily="18" charset="0"/>
                <a:cs typeface="Times New Roman" panose="02020603050405020304" pitchFamily="18" charset="0"/>
                <a:hlinkClick r:id="rId5"/>
              </a:rPr>
              <a:t>https://doi.org/10.2147/JHL.S421692</a:t>
            </a:r>
            <a:endParaRPr lang="en-US" sz="12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Kent online, 2022. More than quarter of social care staff over 55 may retire in decade, study says [WWW Document]. Kent Online. URL https://www.kentonline.co.uk/news/national/more-than-quarter-of-social-care-staff-over-55-may-retire-in-decade-study-says-70846/ (accessed 10.23.25).</a:t>
            </a:r>
          </a:p>
          <a:p>
            <a:pPr indent="-228600">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900" dirty="0"/>
          </a:p>
        </p:txBody>
      </p:sp>
    </p:spTree>
    <p:extLst>
      <p:ext uri="{BB962C8B-B14F-4D97-AF65-F5344CB8AC3E}">
        <p14:creationId xmlns:p14="http://schemas.microsoft.com/office/powerpoint/2010/main" val="382982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 name="Rectangle 10">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DC54C2A6-D1DD-719C-A1A0-0C7A775DDCD1}"/>
              </a:ext>
            </a:extLst>
          </p:cNvPr>
          <p:cNvPicPr>
            <a:picLocks noChangeAspect="1"/>
          </p:cNvPicPr>
          <p:nvPr/>
        </p:nvPicPr>
        <p:blipFill>
          <a:blip r:embed="rId2"/>
          <a:srcRect l="6354" r="209" b="-1"/>
          <a:stretch>
            <a:fillRect/>
          </a:stretch>
        </p:blipFill>
        <p:spPr>
          <a:xfrm>
            <a:off x="517866" y="2429691"/>
            <a:ext cx="6281929" cy="3916313"/>
          </a:xfrm>
          <a:prstGeom prst="rect">
            <a:avLst/>
          </a:prstGeom>
        </p:spPr>
      </p:pic>
      <p:sp>
        <p:nvSpPr>
          <p:cNvPr id="3" name="TextBox 2">
            <a:extLst>
              <a:ext uri="{FF2B5EF4-FFF2-40B4-BE49-F238E27FC236}">
                <a16:creationId xmlns:a16="http://schemas.microsoft.com/office/drawing/2014/main" id="{D279B0E8-A671-A7A7-F796-4A9568920B68}"/>
              </a:ext>
            </a:extLst>
          </p:cNvPr>
          <p:cNvSpPr txBox="1"/>
          <p:nvPr/>
        </p:nvSpPr>
        <p:spPr>
          <a:xfrm>
            <a:off x="7409541" y="252222"/>
            <a:ext cx="4169664" cy="6358128"/>
          </a:xfrm>
          <a:prstGeom prst="rect">
            <a:avLst/>
          </a:prstGeom>
        </p:spPr>
        <p:txBody>
          <a:bodyPr vert="horz" lIns="91440" tIns="45720" rIns="91440" bIns="45720" rtlCol="0">
            <a:noAutofit/>
          </a:bodyPr>
          <a:lstStyle/>
          <a:p>
            <a:pPr>
              <a:spcAft>
                <a:spcPts val="600"/>
              </a:spcAft>
            </a:pPr>
            <a:r>
              <a:rPr lang="en-US" sz="1200" dirty="0">
                <a:latin typeface="Times New Roman" panose="02020603050405020304" pitchFamily="18" charset="0"/>
                <a:cs typeface="Times New Roman" panose="02020603050405020304" pitchFamily="18" charset="0"/>
              </a:rPr>
              <a:t>McKinsey &amp; Co, 2024. What is leadership: A definition and way forward, [WWW Document], 2024. URL https://www.mckinsey.com/featured-insights/mckinsey-explainers/what-is-leadership (accessed 10.22.25).</a:t>
            </a: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NHS Wales, n.d. Culture, leadership and succession [WWW Document]. HEIW. URL https://heiw.nhs.wales/our-work/culture-leadership-succession/ (accessed 10.27.25).</a:t>
            </a: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Paredes-Saavedra, M., Vallejos, M., Huancahuire-Vega, S., Morales-García, W.C., Geraldo-Campos, L.A., 2024. Work Team Effectiveness: Importance of Organizational Culture, Work Climate, Leadership, Creative Synergy, and Emotional Intelligence in University Employees. Adm. Sci. 14, 280. </a:t>
            </a:r>
            <a:r>
              <a:rPr lang="en-US" sz="1200" dirty="0">
                <a:latin typeface="Times New Roman" panose="02020603050405020304" pitchFamily="18" charset="0"/>
                <a:cs typeface="Times New Roman" panose="02020603050405020304" pitchFamily="18" charset="0"/>
                <a:hlinkClick r:id="rId3"/>
              </a:rPr>
              <a:t>https://doi.org/10.3390/admsci14110280</a:t>
            </a:r>
            <a:endParaRPr lang="en-US" sz="1200" dirty="0">
              <a:latin typeface="Times New Roman" panose="02020603050405020304" pitchFamily="18" charset="0"/>
              <a:cs typeface="Times New Roman" panose="02020603050405020304" pitchFamily="18" charset="0"/>
            </a:endParaRP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Pavuluri, S., Sangal, R., Sather, J., Taylor, R.A., 2024. Balancing act: the complex role of artificial intelligence in addressing burnout and healthcare workforce dynamics. BMJ Health Care Inform. 31, e101120. </a:t>
            </a:r>
            <a:r>
              <a:rPr lang="en-US" sz="1200" dirty="0">
                <a:latin typeface="Times New Roman" panose="02020603050405020304" pitchFamily="18" charset="0"/>
                <a:cs typeface="Times New Roman" panose="02020603050405020304" pitchFamily="18" charset="0"/>
                <a:hlinkClick r:id="rId4"/>
              </a:rPr>
              <a:t>https://doi.org/10.1136/bmjhci-2024-101120</a:t>
            </a: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Pizzolitto, E., Verna, I., Venditti, M., 2023. Authoritarian leadership styles and performance: a systematic literature review and research agenda. Manag. Rev. Q. 73, 841–871. </a:t>
            </a:r>
            <a:r>
              <a:rPr lang="en-US" sz="1200" dirty="0">
                <a:latin typeface="Times New Roman" panose="02020603050405020304" pitchFamily="18" charset="0"/>
                <a:cs typeface="Times New Roman" panose="02020603050405020304" pitchFamily="18" charset="0"/>
                <a:hlinkClick r:id="rId5"/>
              </a:rPr>
              <a:t>https://doi.org/10.1007/s11301-022-00263-y</a:t>
            </a:r>
            <a:endParaRPr lang="en-US" sz="1200" dirty="0">
              <a:latin typeface="Times New Roman" panose="02020603050405020304" pitchFamily="18" charset="0"/>
              <a:cs typeface="Times New Roman" panose="02020603050405020304" pitchFamily="18" charset="0"/>
            </a:endParaRP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Rosing, F., Boer, D., Buengeler, C., 2022. When timing is key: How autocratic and democratic leadership relate to follower trust in emergency contexts. Front. Psychol. 13. https://doi.org/10.3389/fpsyg.2022.904605</a:t>
            </a:r>
          </a:p>
        </p:txBody>
      </p:sp>
    </p:spTree>
    <p:extLst>
      <p:ext uri="{BB962C8B-B14F-4D97-AF65-F5344CB8AC3E}">
        <p14:creationId xmlns:p14="http://schemas.microsoft.com/office/powerpoint/2010/main" val="2992396853"/>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174</TotalTime>
  <Words>1769</Words>
  <Application>Microsoft Office PowerPoint</Application>
  <PresentationFormat>Widescreen</PresentationFormat>
  <Paragraphs>107</Paragraphs>
  <Slides>13</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Bierstadt</vt:lpstr>
      <vt:lpstr>Neue Haas Grotesk Text Pro</vt:lpstr>
      <vt:lpstr>Times New Roman</vt:lpstr>
      <vt:lpstr>GestaltVTI</vt:lpstr>
      <vt:lpstr>Leadership and 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Roxana Meader (2222009)</dc:creator>
  <cp:lastModifiedBy>Roxana Meader (2222009)</cp:lastModifiedBy>
  <cp:revision>6</cp:revision>
  <dcterms:created xsi:type="dcterms:W3CDTF">2025-11-05T10:47:55Z</dcterms:created>
  <dcterms:modified xsi:type="dcterms:W3CDTF">2025-11-05T16:12:59Z</dcterms:modified>
</cp:coreProperties>
</file>