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69" r:id="rId3"/>
    <p:sldId id="257" r:id="rId4"/>
    <p:sldId id="259" r:id="rId5"/>
    <p:sldId id="262" r:id="rId6"/>
    <p:sldId id="263" r:id="rId7"/>
    <p:sldId id="264" r:id="rId8"/>
    <p:sldId id="268" r:id="rId9"/>
    <p:sldId id="258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53" autoAdjust="0"/>
    <p:restoredTop sz="86580" autoAdjust="0"/>
  </p:normalViewPr>
  <p:slideViewPr>
    <p:cSldViewPr snapToGrid="0">
      <p:cViewPr varScale="1">
        <p:scale>
          <a:sx n="59" d="100"/>
          <a:sy n="59" d="100"/>
        </p:scale>
        <p:origin x="100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C393BB-CBD1-430C-97AA-A137A5983852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D788E1-48E6-4A5D-8FD4-877E457A8A5E}">
      <dgm:prSet phldrT="[Text]" custT="1"/>
      <dgm:spPr/>
      <dgm:t>
        <a:bodyPr/>
        <a:lstStyle/>
        <a:p>
          <a:r>
            <a:rPr lang="en-US" sz="1400" b="1" u="sng" dirty="0" smtClean="0">
              <a:solidFill>
                <a:schemeClr val="tx1"/>
              </a:solidFill>
            </a:rPr>
            <a:t>FEASIBILITY</a:t>
          </a:r>
          <a:r>
            <a:rPr lang="en-US" sz="1400" dirty="0" smtClean="0"/>
            <a:t> (Berry, 2017)</a:t>
          </a:r>
          <a:endParaRPr lang="en-US" sz="1400" dirty="0"/>
        </a:p>
      </dgm:t>
    </dgm:pt>
    <dgm:pt modelId="{0B44CB1C-A32E-478C-8DFB-2BEE21A2B690}" type="parTrans" cxnId="{BC7A9D89-1793-4813-B8B9-0EDEA73C1EF6}">
      <dgm:prSet/>
      <dgm:spPr/>
      <dgm:t>
        <a:bodyPr/>
        <a:lstStyle/>
        <a:p>
          <a:endParaRPr lang="en-US"/>
        </a:p>
      </dgm:t>
    </dgm:pt>
    <dgm:pt modelId="{0639EC72-010D-4421-A456-06371B2620FC}" type="sibTrans" cxnId="{BC7A9D89-1793-4813-B8B9-0EDEA73C1EF6}">
      <dgm:prSet/>
      <dgm:spPr/>
      <dgm:t>
        <a:bodyPr/>
        <a:lstStyle/>
        <a:p>
          <a:endParaRPr lang="en-US"/>
        </a:p>
      </dgm:t>
    </dgm:pt>
    <dgm:pt modelId="{A2E9B4F7-6832-4DF4-972D-9E5A334FD190}">
      <dgm:prSet phldrT="[Text]" custT="1"/>
      <dgm:spPr/>
      <dgm:t>
        <a:bodyPr/>
        <a:lstStyle/>
        <a:p>
          <a:r>
            <a:rPr lang="en-US" sz="1400" b="1" dirty="0" smtClean="0">
              <a:solidFill>
                <a:schemeClr val="tx1"/>
              </a:solidFill>
            </a:rPr>
            <a:t>Product/Service: </a:t>
          </a:r>
        </a:p>
        <a:p>
          <a:r>
            <a:rPr lang="en-US" sz="1400" dirty="0" smtClean="0"/>
            <a:t>Enhanced Access and accurate triage/diagnostic decisions (Baker et al, 2020).</a:t>
          </a:r>
        </a:p>
        <a:p>
          <a:r>
            <a:rPr lang="en-US" sz="1400" dirty="0" smtClean="0"/>
            <a:t>Reduction in clinician workload (NHS, 2021)</a:t>
          </a:r>
        </a:p>
        <a:p>
          <a:r>
            <a:rPr lang="en-US" sz="1100" dirty="0" smtClean="0"/>
            <a:t> </a:t>
          </a:r>
          <a:endParaRPr lang="en-US" sz="1100" dirty="0"/>
        </a:p>
      </dgm:t>
    </dgm:pt>
    <dgm:pt modelId="{F2C7A93F-1DC9-444F-A517-F36FE1961192}" type="parTrans" cxnId="{042D33AE-7E92-498C-B4A0-B8B744285ACE}">
      <dgm:prSet/>
      <dgm:spPr/>
      <dgm:t>
        <a:bodyPr/>
        <a:lstStyle/>
        <a:p>
          <a:endParaRPr lang="en-US"/>
        </a:p>
      </dgm:t>
    </dgm:pt>
    <dgm:pt modelId="{FF9F4CAA-9CA8-41FD-AF1E-0E413DE21AA4}" type="sibTrans" cxnId="{042D33AE-7E92-498C-B4A0-B8B744285ACE}">
      <dgm:prSet/>
      <dgm:spPr/>
      <dgm:t>
        <a:bodyPr/>
        <a:lstStyle/>
        <a:p>
          <a:endParaRPr lang="en-US"/>
        </a:p>
      </dgm:t>
    </dgm:pt>
    <dgm:pt modelId="{1FAE4A43-26DA-49AB-A4DB-BB6C555D97B5}">
      <dgm:prSet phldrT="[Text]" custT="1"/>
      <dgm:spPr/>
      <dgm:t>
        <a:bodyPr/>
        <a:lstStyle/>
        <a:p>
          <a:r>
            <a:rPr lang="en-US" sz="1400" b="1" dirty="0" smtClean="0">
              <a:solidFill>
                <a:schemeClr val="tx1"/>
              </a:solidFill>
            </a:rPr>
            <a:t>Industry/Market:</a:t>
          </a:r>
        </a:p>
        <a:p>
          <a:r>
            <a:rPr lang="en-US" sz="1400" dirty="0" smtClean="0"/>
            <a:t>7Ps (CIM, 2015)</a:t>
          </a:r>
          <a:endParaRPr lang="en-US" sz="1400" dirty="0"/>
        </a:p>
      </dgm:t>
    </dgm:pt>
    <dgm:pt modelId="{2CA8F528-1F9E-4593-80EC-E097E6051580}" type="parTrans" cxnId="{FBC0F519-AB9D-4E5A-9219-8D318BBBBC8A}">
      <dgm:prSet/>
      <dgm:spPr/>
      <dgm:t>
        <a:bodyPr/>
        <a:lstStyle/>
        <a:p>
          <a:endParaRPr lang="en-US"/>
        </a:p>
      </dgm:t>
    </dgm:pt>
    <dgm:pt modelId="{CD07FCE2-0573-4AE3-9219-92A93E0B158B}" type="sibTrans" cxnId="{FBC0F519-AB9D-4E5A-9219-8D318BBBBC8A}">
      <dgm:prSet/>
      <dgm:spPr/>
      <dgm:t>
        <a:bodyPr/>
        <a:lstStyle/>
        <a:p>
          <a:endParaRPr lang="en-US"/>
        </a:p>
      </dgm:t>
    </dgm:pt>
    <dgm:pt modelId="{556AB7F7-F4DD-4AA8-9C84-7E298A53CFFF}">
      <dgm:prSet phldrT="[Text]" custT="1"/>
      <dgm:spPr/>
      <dgm:t>
        <a:bodyPr/>
        <a:lstStyle/>
        <a:p>
          <a:r>
            <a:rPr lang="en-US" sz="1400" b="1" dirty="0" smtClean="0">
              <a:solidFill>
                <a:schemeClr val="tx1"/>
              </a:solidFill>
            </a:rPr>
            <a:t>Organisational: </a:t>
          </a:r>
        </a:p>
        <a:p>
          <a:r>
            <a:rPr lang="en-US" sz="1400" dirty="0" smtClean="0"/>
            <a:t>Business Model Canvass (Osterwalder and Pigneur, 2010) </a:t>
          </a:r>
          <a:endParaRPr lang="en-US" sz="1400" dirty="0"/>
        </a:p>
      </dgm:t>
    </dgm:pt>
    <dgm:pt modelId="{A0A38941-D28B-4EB2-BB7C-6B399D94D5F9}" type="parTrans" cxnId="{CB401283-C5D2-4E0E-99C6-1293AAC6E936}">
      <dgm:prSet/>
      <dgm:spPr/>
      <dgm:t>
        <a:bodyPr/>
        <a:lstStyle/>
        <a:p>
          <a:endParaRPr lang="en-US"/>
        </a:p>
      </dgm:t>
    </dgm:pt>
    <dgm:pt modelId="{0856F1CE-49A8-4C4B-8095-C3B2D28830B8}" type="sibTrans" cxnId="{CB401283-C5D2-4E0E-99C6-1293AAC6E936}">
      <dgm:prSet/>
      <dgm:spPr/>
      <dgm:t>
        <a:bodyPr/>
        <a:lstStyle/>
        <a:p>
          <a:endParaRPr lang="en-US"/>
        </a:p>
      </dgm:t>
    </dgm:pt>
    <dgm:pt modelId="{593B534C-FDF0-4B2E-80D4-CDCF57C65323}">
      <dgm:prSet custT="1"/>
      <dgm:spPr/>
      <dgm:t>
        <a:bodyPr/>
        <a:lstStyle/>
        <a:p>
          <a:r>
            <a:rPr lang="en-US" sz="1400" b="1" dirty="0" smtClean="0">
              <a:solidFill>
                <a:schemeClr val="tx1"/>
              </a:solidFill>
            </a:rPr>
            <a:t>Financial:</a:t>
          </a:r>
        </a:p>
        <a:p>
          <a:r>
            <a:rPr lang="en-US" sz="1400" dirty="0" smtClean="0"/>
            <a:t>NHS Funding - £140 million over 4 years (NHS X, 2021) </a:t>
          </a:r>
        </a:p>
        <a:p>
          <a:r>
            <a:rPr lang="en-US" sz="1400" dirty="0" smtClean="0"/>
            <a:t>The AI Lab Skunkworks:  Development of early ideas from health and social care staff  (NHS X, 2021b)</a:t>
          </a:r>
        </a:p>
        <a:p>
          <a:r>
            <a:rPr lang="en-US" sz="1400" dirty="0" smtClean="0"/>
            <a:t>Cost effective – savings of over £1 billion/yr (NHS, 2019)</a:t>
          </a:r>
        </a:p>
        <a:p>
          <a:endParaRPr lang="en-US" sz="1400" dirty="0"/>
        </a:p>
      </dgm:t>
    </dgm:pt>
    <dgm:pt modelId="{3D973BDC-FEDF-4660-8740-5AD0C8F8D5C7}" type="parTrans" cxnId="{814FA074-8B82-457E-9CEE-7B843A6914B3}">
      <dgm:prSet/>
      <dgm:spPr/>
      <dgm:t>
        <a:bodyPr/>
        <a:lstStyle/>
        <a:p>
          <a:endParaRPr lang="en-US"/>
        </a:p>
      </dgm:t>
    </dgm:pt>
    <dgm:pt modelId="{8BDBD12C-A3ED-4238-9421-A2CC274D7062}" type="sibTrans" cxnId="{814FA074-8B82-457E-9CEE-7B843A6914B3}">
      <dgm:prSet/>
      <dgm:spPr/>
      <dgm:t>
        <a:bodyPr/>
        <a:lstStyle/>
        <a:p>
          <a:endParaRPr lang="en-US"/>
        </a:p>
      </dgm:t>
    </dgm:pt>
    <dgm:pt modelId="{BCE55C29-468A-44DF-9940-E28BC0D47981}" type="pres">
      <dgm:prSet presAssocID="{29C393BB-CBD1-430C-97AA-A137A5983852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C9A16036-7A9A-4528-B1BF-9F43E7E05E65}" type="pres">
      <dgm:prSet presAssocID="{E4D788E1-48E6-4A5D-8FD4-877E457A8A5E}" presName="singleCycle" presStyleCnt="0"/>
      <dgm:spPr/>
    </dgm:pt>
    <dgm:pt modelId="{1F6CE0ED-BB3F-4490-B0E8-E31ED37C7EA6}" type="pres">
      <dgm:prSet presAssocID="{E4D788E1-48E6-4A5D-8FD4-877E457A8A5E}" presName="singleCenter" presStyleLbl="node1" presStyleIdx="0" presStyleCnt="5" custScaleY="92906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01AE835E-A13D-4823-93BC-75A6558A02BE}" type="pres">
      <dgm:prSet presAssocID="{F2C7A93F-1DC9-444F-A517-F36FE1961192}" presName="Name56" presStyleLbl="parChTrans1D2" presStyleIdx="0" presStyleCnt="4"/>
      <dgm:spPr/>
      <dgm:t>
        <a:bodyPr/>
        <a:lstStyle/>
        <a:p>
          <a:endParaRPr lang="en-US"/>
        </a:p>
      </dgm:t>
    </dgm:pt>
    <dgm:pt modelId="{E496FFFC-D493-4FFB-A663-D9979EC88701}" type="pres">
      <dgm:prSet presAssocID="{A2E9B4F7-6832-4DF4-972D-9E5A334FD190}" presName="text0" presStyleLbl="node1" presStyleIdx="1" presStyleCnt="5" custScaleX="409946" custScaleY="119725" custRadScaleRad="169486" custRadScaleInc="-410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FFA8D2-0191-4EA2-B49A-82EFD1FF2915}" type="pres">
      <dgm:prSet presAssocID="{2CA8F528-1F9E-4593-80EC-E097E6051580}" presName="Name56" presStyleLbl="parChTrans1D2" presStyleIdx="1" presStyleCnt="4"/>
      <dgm:spPr/>
      <dgm:t>
        <a:bodyPr/>
        <a:lstStyle/>
        <a:p>
          <a:endParaRPr lang="en-US"/>
        </a:p>
      </dgm:t>
    </dgm:pt>
    <dgm:pt modelId="{3AA41307-2415-46CB-9E79-666826D7F7C3}" type="pres">
      <dgm:prSet presAssocID="{1FAE4A43-26DA-49AB-A4DB-BB6C555D97B5}" presName="text0" presStyleLbl="node1" presStyleIdx="2" presStyleCnt="5" custScaleX="186315" custScaleY="118008" custRadScaleRad="153714" custRadScaleInc="-2063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BE65FA-CB09-4298-81AC-FFFA5879CE47}" type="pres">
      <dgm:prSet presAssocID="{3D973BDC-FEDF-4660-8740-5AD0C8F8D5C7}" presName="Name56" presStyleLbl="parChTrans1D2" presStyleIdx="2" presStyleCnt="4"/>
      <dgm:spPr/>
      <dgm:t>
        <a:bodyPr/>
        <a:lstStyle/>
        <a:p>
          <a:endParaRPr lang="en-US"/>
        </a:p>
      </dgm:t>
    </dgm:pt>
    <dgm:pt modelId="{3B43D367-36F5-406E-9845-C8D7F0F3EEB0}" type="pres">
      <dgm:prSet presAssocID="{593B534C-FDF0-4B2E-80D4-CDCF57C65323}" presName="text0" presStyleLbl="node1" presStyleIdx="3" presStyleCnt="5" custScaleX="423125" custScaleY="15240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BD7AE3-9C27-44BC-A327-B4EDE696DEB8}" type="pres">
      <dgm:prSet presAssocID="{A0A38941-D28B-4EB2-BB7C-6B399D94D5F9}" presName="Name56" presStyleLbl="parChTrans1D2" presStyleIdx="3" presStyleCnt="4"/>
      <dgm:spPr/>
      <dgm:t>
        <a:bodyPr/>
        <a:lstStyle/>
        <a:p>
          <a:endParaRPr lang="en-US"/>
        </a:p>
      </dgm:t>
    </dgm:pt>
    <dgm:pt modelId="{7A622BFE-E91A-4652-9B98-B9165F0C1CCD}" type="pres">
      <dgm:prSet presAssocID="{556AB7F7-F4DD-4AA8-9C84-7E298A53CFFF}" presName="text0" presStyleLbl="node1" presStyleIdx="4" presStyleCnt="5" custScaleX="284312" custScaleY="89341" custRadScaleRad="149208" custRadScaleInc="1707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9DCCA93-172D-4464-B2E0-AB8414132BD8}" type="presOf" srcId="{556AB7F7-F4DD-4AA8-9C84-7E298A53CFFF}" destId="{7A622BFE-E91A-4652-9B98-B9165F0C1CCD}" srcOrd="0" destOrd="0" presId="urn:microsoft.com/office/officeart/2008/layout/RadialCluster"/>
    <dgm:cxn modelId="{D5C00530-8B07-444A-A558-439A18133F48}" type="presOf" srcId="{E4D788E1-48E6-4A5D-8FD4-877E457A8A5E}" destId="{1F6CE0ED-BB3F-4490-B0E8-E31ED37C7EA6}" srcOrd="0" destOrd="0" presId="urn:microsoft.com/office/officeart/2008/layout/RadialCluster"/>
    <dgm:cxn modelId="{042D33AE-7E92-498C-B4A0-B8B744285ACE}" srcId="{E4D788E1-48E6-4A5D-8FD4-877E457A8A5E}" destId="{A2E9B4F7-6832-4DF4-972D-9E5A334FD190}" srcOrd="0" destOrd="0" parTransId="{F2C7A93F-1DC9-444F-A517-F36FE1961192}" sibTransId="{FF9F4CAA-9CA8-41FD-AF1E-0E413DE21AA4}"/>
    <dgm:cxn modelId="{BC7A9D89-1793-4813-B8B9-0EDEA73C1EF6}" srcId="{29C393BB-CBD1-430C-97AA-A137A5983852}" destId="{E4D788E1-48E6-4A5D-8FD4-877E457A8A5E}" srcOrd="0" destOrd="0" parTransId="{0B44CB1C-A32E-478C-8DFB-2BEE21A2B690}" sibTransId="{0639EC72-010D-4421-A456-06371B2620FC}"/>
    <dgm:cxn modelId="{09F56F0F-4E47-4E7B-B260-2630E5773C80}" type="presOf" srcId="{A0A38941-D28B-4EB2-BB7C-6B399D94D5F9}" destId="{0EBD7AE3-9C27-44BC-A327-B4EDE696DEB8}" srcOrd="0" destOrd="0" presId="urn:microsoft.com/office/officeart/2008/layout/RadialCluster"/>
    <dgm:cxn modelId="{20EA9162-15A1-46BF-9F86-602B294CD3AF}" type="presOf" srcId="{1FAE4A43-26DA-49AB-A4DB-BB6C555D97B5}" destId="{3AA41307-2415-46CB-9E79-666826D7F7C3}" srcOrd="0" destOrd="0" presId="urn:microsoft.com/office/officeart/2008/layout/RadialCluster"/>
    <dgm:cxn modelId="{FBC0F519-AB9D-4E5A-9219-8D318BBBBC8A}" srcId="{E4D788E1-48E6-4A5D-8FD4-877E457A8A5E}" destId="{1FAE4A43-26DA-49AB-A4DB-BB6C555D97B5}" srcOrd="1" destOrd="0" parTransId="{2CA8F528-1F9E-4593-80EC-E097E6051580}" sibTransId="{CD07FCE2-0573-4AE3-9219-92A93E0B158B}"/>
    <dgm:cxn modelId="{CB401283-C5D2-4E0E-99C6-1293AAC6E936}" srcId="{E4D788E1-48E6-4A5D-8FD4-877E457A8A5E}" destId="{556AB7F7-F4DD-4AA8-9C84-7E298A53CFFF}" srcOrd="3" destOrd="0" parTransId="{A0A38941-D28B-4EB2-BB7C-6B399D94D5F9}" sibTransId="{0856F1CE-49A8-4C4B-8095-C3B2D28830B8}"/>
    <dgm:cxn modelId="{181E2C06-9892-4E86-892B-D66B6ECC38A9}" type="presOf" srcId="{2CA8F528-1F9E-4593-80EC-E097E6051580}" destId="{90FFA8D2-0191-4EA2-B49A-82EFD1FF2915}" srcOrd="0" destOrd="0" presId="urn:microsoft.com/office/officeart/2008/layout/RadialCluster"/>
    <dgm:cxn modelId="{1305C822-3273-444C-80D7-5F85011797AB}" type="presOf" srcId="{29C393BB-CBD1-430C-97AA-A137A5983852}" destId="{BCE55C29-468A-44DF-9940-E28BC0D47981}" srcOrd="0" destOrd="0" presId="urn:microsoft.com/office/officeart/2008/layout/RadialCluster"/>
    <dgm:cxn modelId="{278BA20E-19E3-4BB1-99C3-74BAB0C15D13}" type="presOf" srcId="{F2C7A93F-1DC9-444F-A517-F36FE1961192}" destId="{01AE835E-A13D-4823-93BC-75A6558A02BE}" srcOrd="0" destOrd="0" presId="urn:microsoft.com/office/officeart/2008/layout/RadialCluster"/>
    <dgm:cxn modelId="{814FA074-8B82-457E-9CEE-7B843A6914B3}" srcId="{E4D788E1-48E6-4A5D-8FD4-877E457A8A5E}" destId="{593B534C-FDF0-4B2E-80D4-CDCF57C65323}" srcOrd="2" destOrd="0" parTransId="{3D973BDC-FEDF-4660-8740-5AD0C8F8D5C7}" sibTransId="{8BDBD12C-A3ED-4238-9421-A2CC274D7062}"/>
    <dgm:cxn modelId="{058E99A2-A1CE-41DB-82E0-5775CE551FAA}" type="presOf" srcId="{593B534C-FDF0-4B2E-80D4-CDCF57C65323}" destId="{3B43D367-36F5-406E-9845-C8D7F0F3EEB0}" srcOrd="0" destOrd="0" presId="urn:microsoft.com/office/officeart/2008/layout/RadialCluster"/>
    <dgm:cxn modelId="{B0696571-AB6C-4FDB-9D64-EBB155386BC5}" type="presOf" srcId="{A2E9B4F7-6832-4DF4-972D-9E5A334FD190}" destId="{E496FFFC-D493-4FFB-A663-D9979EC88701}" srcOrd="0" destOrd="0" presId="urn:microsoft.com/office/officeart/2008/layout/RadialCluster"/>
    <dgm:cxn modelId="{3C4FF533-FB8D-487D-A7D7-67A94D72DB3F}" type="presOf" srcId="{3D973BDC-FEDF-4660-8740-5AD0C8F8D5C7}" destId="{01BE65FA-CB09-4298-81AC-FFFA5879CE47}" srcOrd="0" destOrd="0" presId="urn:microsoft.com/office/officeart/2008/layout/RadialCluster"/>
    <dgm:cxn modelId="{243A27CC-F455-462B-BC70-DE56CF266EA1}" type="presParOf" srcId="{BCE55C29-468A-44DF-9940-E28BC0D47981}" destId="{C9A16036-7A9A-4528-B1BF-9F43E7E05E65}" srcOrd="0" destOrd="0" presId="urn:microsoft.com/office/officeart/2008/layout/RadialCluster"/>
    <dgm:cxn modelId="{72F8733C-036C-4BB6-9FE6-156603FAC181}" type="presParOf" srcId="{C9A16036-7A9A-4528-B1BF-9F43E7E05E65}" destId="{1F6CE0ED-BB3F-4490-B0E8-E31ED37C7EA6}" srcOrd="0" destOrd="0" presId="urn:microsoft.com/office/officeart/2008/layout/RadialCluster"/>
    <dgm:cxn modelId="{90D62D41-777A-4CC1-ACF6-4C623A2BB93E}" type="presParOf" srcId="{C9A16036-7A9A-4528-B1BF-9F43E7E05E65}" destId="{01AE835E-A13D-4823-93BC-75A6558A02BE}" srcOrd="1" destOrd="0" presId="urn:microsoft.com/office/officeart/2008/layout/RadialCluster"/>
    <dgm:cxn modelId="{17A15457-9751-4F68-B7AA-845416D33C25}" type="presParOf" srcId="{C9A16036-7A9A-4528-B1BF-9F43E7E05E65}" destId="{E496FFFC-D493-4FFB-A663-D9979EC88701}" srcOrd="2" destOrd="0" presId="urn:microsoft.com/office/officeart/2008/layout/RadialCluster"/>
    <dgm:cxn modelId="{E424944F-B54E-4EBA-A13B-87C7CB0C2CA0}" type="presParOf" srcId="{C9A16036-7A9A-4528-B1BF-9F43E7E05E65}" destId="{90FFA8D2-0191-4EA2-B49A-82EFD1FF2915}" srcOrd="3" destOrd="0" presId="urn:microsoft.com/office/officeart/2008/layout/RadialCluster"/>
    <dgm:cxn modelId="{C73CAE2A-05C4-4382-9C8A-8E315D7E80F8}" type="presParOf" srcId="{C9A16036-7A9A-4528-B1BF-9F43E7E05E65}" destId="{3AA41307-2415-46CB-9E79-666826D7F7C3}" srcOrd="4" destOrd="0" presId="urn:microsoft.com/office/officeart/2008/layout/RadialCluster"/>
    <dgm:cxn modelId="{F4999216-32C6-40F2-9A56-311BDEF93879}" type="presParOf" srcId="{C9A16036-7A9A-4528-B1BF-9F43E7E05E65}" destId="{01BE65FA-CB09-4298-81AC-FFFA5879CE47}" srcOrd="5" destOrd="0" presId="urn:microsoft.com/office/officeart/2008/layout/RadialCluster"/>
    <dgm:cxn modelId="{E3AEBFFF-3DF3-4449-B308-2FFE6FFB5877}" type="presParOf" srcId="{C9A16036-7A9A-4528-B1BF-9F43E7E05E65}" destId="{3B43D367-36F5-406E-9845-C8D7F0F3EEB0}" srcOrd="6" destOrd="0" presId="urn:microsoft.com/office/officeart/2008/layout/RadialCluster"/>
    <dgm:cxn modelId="{4E42E7C8-A62C-48DA-9E52-6C392F5F7FB6}" type="presParOf" srcId="{C9A16036-7A9A-4528-B1BF-9F43E7E05E65}" destId="{0EBD7AE3-9C27-44BC-A327-B4EDE696DEB8}" srcOrd="7" destOrd="0" presId="urn:microsoft.com/office/officeart/2008/layout/RadialCluster"/>
    <dgm:cxn modelId="{F8D24A13-6FB3-4426-A373-F13CFA84228D}" type="presParOf" srcId="{C9A16036-7A9A-4528-B1BF-9F43E7E05E65}" destId="{7A622BFE-E91A-4652-9B98-B9165F0C1CCD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CE0ED-BB3F-4490-B0E8-E31ED37C7EA6}">
      <dsp:nvSpPr>
        <dsp:cNvPr id="0" name=""/>
        <dsp:cNvSpPr/>
      </dsp:nvSpPr>
      <dsp:spPr>
        <a:xfrm>
          <a:off x="4668430" y="1861751"/>
          <a:ext cx="1622595" cy="15074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u="sng" kern="1200" dirty="0" smtClean="0">
              <a:solidFill>
                <a:schemeClr val="tx1"/>
              </a:solidFill>
            </a:rPr>
            <a:t>FEASIBILITY</a:t>
          </a:r>
          <a:r>
            <a:rPr lang="en-US" sz="1400" kern="1200" dirty="0" smtClean="0"/>
            <a:t> (Berry, 2017)</a:t>
          </a:r>
          <a:endParaRPr lang="en-US" sz="1400" kern="1200" dirty="0"/>
        </a:p>
      </dsp:txBody>
      <dsp:txXfrm>
        <a:off x="4742019" y="1935340"/>
        <a:ext cx="1475417" cy="1360310"/>
      </dsp:txXfrm>
    </dsp:sp>
    <dsp:sp modelId="{01AE835E-A13D-4823-93BC-75A6558A02BE}">
      <dsp:nvSpPr>
        <dsp:cNvPr id="0" name=""/>
        <dsp:cNvSpPr/>
      </dsp:nvSpPr>
      <dsp:spPr>
        <a:xfrm rot="16012369">
          <a:off x="5039460" y="1483871"/>
          <a:ext cx="75688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56885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96FFFC-D493-4FFB-A663-D9979EC88701}">
      <dsp:nvSpPr>
        <dsp:cNvPr id="0" name=""/>
        <dsp:cNvSpPr/>
      </dsp:nvSpPr>
      <dsp:spPr>
        <a:xfrm>
          <a:off x="3133362" y="-195584"/>
          <a:ext cx="4456682" cy="13015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chemeClr val="tx1"/>
              </a:solidFill>
            </a:rPr>
            <a:t>Product/Service: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Enhanced Access and accurate triage/diagnostic decisions (Baker et al, 2020).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Reduction in clinician workload (NHS, 2021)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 </a:t>
          </a:r>
          <a:endParaRPr lang="en-US" sz="1100" kern="1200" dirty="0"/>
        </a:p>
      </dsp:txBody>
      <dsp:txXfrm>
        <a:off x="3196900" y="-132046"/>
        <a:ext cx="4329606" cy="1174500"/>
      </dsp:txXfrm>
    </dsp:sp>
    <dsp:sp modelId="{90FFA8D2-0191-4EA2-B49A-82EFD1FF2915}">
      <dsp:nvSpPr>
        <dsp:cNvPr id="0" name=""/>
        <dsp:cNvSpPr/>
      </dsp:nvSpPr>
      <dsp:spPr>
        <a:xfrm rot="21042855">
          <a:off x="6281378" y="2364055"/>
          <a:ext cx="147240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472401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A41307-2415-46CB-9E79-666826D7F7C3}">
      <dsp:nvSpPr>
        <dsp:cNvPr id="0" name=""/>
        <dsp:cNvSpPr/>
      </dsp:nvSpPr>
      <dsp:spPr>
        <a:xfrm>
          <a:off x="7744132" y="1438222"/>
          <a:ext cx="2025502" cy="1282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chemeClr val="tx1"/>
              </a:solidFill>
            </a:rPr>
            <a:t>Industry/Market: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7Ps (CIM, 2015)</a:t>
          </a:r>
          <a:endParaRPr lang="en-US" sz="1400" kern="1200" dirty="0"/>
        </a:p>
      </dsp:txBody>
      <dsp:txXfrm>
        <a:off x="7806759" y="1500849"/>
        <a:ext cx="1900248" cy="1157656"/>
      </dsp:txXfrm>
    </dsp:sp>
    <dsp:sp modelId="{01BE65FA-CB09-4298-81AC-FFFA5879CE47}">
      <dsp:nvSpPr>
        <dsp:cNvPr id="0" name=""/>
        <dsp:cNvSpPr/>
      </dsp:nvSpPr>
      <dsp:spPr>
        <a:xfrm rot="5400000">
          <a:off x="5190679" y="3658288"/>
          <a:ext cx="57809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78098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43D367-36F5-406E-9845-C8D7F0F3EEB0}">
      <dsp:nvSpPr>
        <dsp:cNvPr id="0" name=""/>
        <dsp:cNvSpPr/>
      </dsp:nvSpPr>
      <dsp:spPr>
        <a:xfrm>
          <a:off x="3179750" y="3947337"/>
          <a:ext cx="4599956" cy="16568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chemeClr val="tx1"/>
              </a:solidFill>
            </a:rPr>
            <a:t>Financial: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NHS Funding - £140 million over 4 years (NHS X, 2021)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The AI Lab Skunkworks:  Development of early ideas from health and social care staff  (NHS X, 2021b)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Cost effective – savings of over £1 billion/yr (NHS, 2019)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</dsp:txBody>
      <dsp:txXfrm>
        <a:off x="3260633" y="4028220"/>
        <a:ext cx="4438190" cy="1495131"/>
      </dsp:txXfrm>
    </dsp:sp>
    <dsp:sp modelId="{0EBD7AE3-9C27-44BC-A327-B4EDE696DEB8}">
      <dsp:nvSpPr>
        <dsp:cNvPr id="0" name=""/>
        <dsp:cNvSpPr/>
      </dsp:nvSpPr>
      <dsp:spPr>
        <a:xfrm rot="11260998">
          <a:off x="3826978" y="2449540"/>
          <a:ext cx="84524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45246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622BFE-E91A-4652-9B98-B9165F0C1CCD}">
      <dsp:nvSpPr>
        <dsp:cNvPr id="0" name=""/>
        <dsp:cNvSpPr/>
      </dsp:nvSpPr>
      <dsp:spPr>
        <a:xfrm>
          <a:off x="739906" y="1698914"/>
          <a:ext cx="3090866" cy="971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chemeClr val="tx1"/>
              </a:solidFill>
            </a:rPr>
            <a:t>Organisational: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Business Model Canvass (Osterwalder and Pigneur, 2010) </a:t>
          </a:r>
          <a:endParaRPr lang="en-US" sz="1400" kern="1200" dirty="0"/>
        </a:p>
      </dsp:txBody>
      <dsp:txXfrm>
        <a:off x="787319" y="1746327"/>
        <a:ext cx="2996040" cy="876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9E89D-0A4B-45BA-BDD8-007FAF291292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73F539-458E-423C-938C-EC444BB26EC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213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73F539-458E-423C-938C-EC444BB26EC0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949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73F539-458E-423C-938C-EC444BB26EC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8578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BMC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73F539-458E-423C-938C-EC444BB26EC0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318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Objectives/Strategy:</a:t>
            </a:r>
            <a:r>
              <a:rPr lang="en-GB" baseline="0" dirty="0" smtClean="0"/>
              <a:t> Principles of David Chaffey’s 6 Cs will be utilised for the crowdfunding/application for revenue Video.  </a:t>
            </a:r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73F539-458E-423C-938C-EC444BB26EC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947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056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450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326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915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676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147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603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423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024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812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1572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1DB8CA0-3F9A-4335-94BB-8D316217F55E}" type="datetimeFigureOut">
              <a:rPr lang="en-GB" smtClean="0"/>
              <a:t>20/06/2021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699BCCE-9A90-4EC3-9EFD-CBDE7DCFC26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7079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7.m4a"/><Relationship Id="rId7" Type="http://schemas.openxmlformats.org/officeDocument/2006/relationships/image" Target="../media/image5.emf"/><Relationship Id="rId2" Type="http://schemas.microsoft.com/office/2007/relationships/media" Target="../media/media7.m4a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hyperlink" Target="https://www.england.nhs.uk/gp/digital-first-primary-care/" TargetMode="External"/><Relationship Id="rId4" Type="http://schemas.openxmlformats.org/officeDocument/2006/relationships/hyperlink" Target="https://www.bma.org.uk/advice-and-support/gp-practices/managing-your-practice-list/requirement-for-all-patients-to-have-a-named-gp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hyperlink" Target="https://www.nhsx.nhs.uk/ai-lab/ai-lab-programmes/skunkworks/" TargetMode="External"/><Relationship Id="rId4" Type="http://schemas.openxmlformats.org/officeDocument/2006/relationships/hyperlink" Target="https://www.nhsx.nhs.uk/ai-lab/ai-lab-programmes/ai-health-and-care-awar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3584" y="990840"/>
            <a:ext cx="9144000" cy="2387600"/>
          </a:xfrm>
        </p:spPr>
        <p:txBody>
          <a:bodyPr/>
          <a:lstStyle/>
          <a:p>
            <a:pPr algn="l"/>
            <a:r>
              <a:rPr lang="en-GB" b="1" dirty="0" smtClean="0">
                <a:solidFill>
                  <a:srgbClr val="0070C0"/>
                </a:solidFill>
              </a:rPr>
              <a:t>Assignment 2 – Digital Entrepreneurshi</a:t>
            </a:r>
            <a:r>
              <a:rPr lang="en-GB" b="1" dirty="0">
                <a:solidFill>
                  <a:srgbClr val="0070C0"/>
                </a:solidFill>
              </a:rPr>
              <a:t>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8844" y="3652142"/>
            <a:ext cx="9144000" cy="1655762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BMMB7002/BMMB7002D</a:t>
            </a: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Assignment </a:t>
            </a:r>
            <a:r>
              <a:rPr lang="en-GB" b="1" dirty="0" smtClean="0">
                <a:solidFill>
                  <a:srgbClr val="FF0000"/>
                </a:solidFill>
              </a:rPr>
              <a:t>2:  </a:t>
            </a:r>
            <a:r>
              <a:rPr lang="en-GB" b="1" dirty="0">
                <a:solidFill>
                  <a:srgbClr val="FF0000"/>
                </a:solidFill>
              </a:rPr>
              <a:t>Part A</a:t>
            </a: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Yasar Khan </a:t>
            </a: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Student ID: 1905468</a:t>
            </a: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5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74"/>
    </mc:Choice>
    <mc:Fallback xmlns="">
      <p:transition spd="slow" advTm="9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Outline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 Venture</a:t>
            </a:r>
          </a:p>
          <a:p>
            <a:r>
              <a:rPr lang="en-GB" dirty="0" smtClean="0"/>
              <a:t>Feasibility Analysis: Not for Profit Sector </a:t>
            </a:r>
          </a:p>
          <a:p>
            <a:r>
              <a:rPr lang="en-GB" dirty="0" smtClean="0"/>
              <a:t>Digital Primary Care/Eden App </a:t>
            </a:r>
          </a:p>
          <a:p>
            <a:r>
              <a:rPr lang="en-GB" dirty="0" smtClean="0"/>
              <a:t>BMC </a:t>
            </a:r>
          </a:p>
          <a:p>
            <a:r>
              <a:rPr lang="en-GB" dirty="0" smtClean="0"/>
              <a:t>SOSTAC/7Ps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12" name="Audio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29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877"/>
    </mc:Choice>
    <mc:Fallback xmlns="">
      <p:transition spd="slow" advTm="38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992" y="132138"/>
            <a:ext cx="10515600" cy="1325563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New Venture 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5838" y="1814693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</a:t>
            </a:r>
            <a:r>
              <a:rPr lang="en-GB" dirty="0" smtClean="0"/>
              <a:t>nvolves the creation of a new business or activity to offer goods or services, especially one that involves risks (Parker and Praag, 2012).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Non-profit Enterprises: </a:t>
            </a:r>
            <a:r>
              <a:rPr lang="en-GB" dirty="0"/>
              <a:t>O</a:t>
            </a:r>
            <a:r>
              <a:rPr lang="en-GB" dirty="0" smtClean="0"/>
              <a:t>rganisations that utilise resources to address specific societal challenges in a sustainable manner (Doraldo, 2006). </a:t>
            </a:r>
          </a:p>
          <a:p>
            <a:endParaRPr lang="en-GB" dirty="0"/>
          </a:p>
          <a:p>
            <a:r>
              <a:rPr lang="en-GB" dirty="0" smtClean="0"/>
              <a:t>Feasibility analysis allows a critical appraisal of the venture in 4 core areas: </a:t>
            </a:r>
            <a:r>
              <a:rPr lang="en-GB" dirty="0"/>
              <a:t> </a:t>
            </a:r>
            <a:r>
              <a:rPr lang="en-GB" dirty="0" smtClean="0"/>
              <a:t>product/service, industry/market, organisational and financial (Berry, 2017). 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- Distinction between profit/non profit organisations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 Motive:  Profitability versus Society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 Relationships: Owners/Shareholders versus Stakeholders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 Outcomes: Quantitative versus Qualitative  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004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428"/>
    </mc:Choice>
    <mc:Fallback xmlns="">
      <p:transition spd="slow" advTm="120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Digital First Primary Care </a:t>
            </a:r>
            <a:r>
              <a:rPr lang="en-GB" dirty="0" smtClean="0"/>
              <a:t>(NHS, 2021)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311049" y="1787750"/>
            <a:ext cx="8390379" cy="435133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914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08"/>
    </mc:Choice>
    <mc:Fallback xmlns="">
      <p:transition spd="slow" advTm="52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68077" y="970148"/>
            <a:ext cx="6256147" cy="435133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149175" y="1808417"/>
            <a:ext cx="4366395" cy="4025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AI Chatbot/GP Surgery Website/NHS App </a:t>
            </a:r>
          </a:p>
          <a:p>
            <a:pPr algn="ctr"/>
            <a:r>
              <a:rPr lang="en-GB" dirty="0" smtClean="0"/>
              <a:t>Linked to NHS Information website </a:t>
            </a:r>
          </a:p>
          <a:p>
            <a:pPr algn="ctr"/>
            <a:r>
              <a:rPr lang="en-GB" dirty="0" smtClean="0"/>
              <a:t>Linked to Appointments (Internal and External)</a:t>
            </a:r>
          </a:p>
          <a:p>
            <a:pPr algn="ctr"/>
            <a:r>
              <a:rPr lang="en-GB" dirty="0" smtClean="0"/>
              <a:t>Direct communication with other services</a:t>
            </a:r>
          </a:p>
          <a:p>
            <a:pPr algn="ctr"/>
            <a:r>
              <a:rPr lang="en-GB" dirty="0" smtClean="0"/>
              <a:t>Direct Messaging to Clinical Staff </a:t>
            </a:r>
          </a:p>
          <a:p>
            <a:pPr algn="ctr"/>
            <a:r>
              <a:rPr lang="en-GB" dirty="0" smtClean="0"/>
              <a:t>Potential to act as a Care-Coordinator  </a:t>
            </a:r>
          </a:p>
        </p:txBody>
      </p:sp>
      <p:sp>
        <p:nvSpPr>
          <p:cNvPr id="7" name="Rectangle 6"/>
          <p:cNvSpPr/>
          <p:nvPr/>
        </p:nvSpPr>
        <p:spPr>
          <a:xfrm>
            <a:off x="7485265" y="508730"/>
            <a:ext cx="3243278" cy="9228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EDEN </a:t>
            </a:r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357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00"/>
    </mc:Choice>
    <mc:Fallback xmlns="">
      <p:transition spd="slow" advTm="67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606333"/>
              </p:ext>
            </p:extLst>
          </p:nvPr>
        </p:nvGraphicFramePr>
        <p:xfrm>
          <a:off x="838200" y="768312"/>
          <a:ext cx="10426775" cy="5408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86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84"/>
    </mc:Choice>
    <mc:Fallback xmlns="">
      <p:transition spd="slow" advTm="90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8987218"/>
              </p:ext>
            </p:extLst>
          </p:nvPr>
        </p:nvGraphicFramePr>
        <p:xfrm>
          <a:off x="157163" y="481013"/>
          <a:ext cx="11315700" cy="58696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cument" r:id="rId6" imgW="11620136" imgH="5926173" progId="Word.Document.12">
                  <p:embed/>
                </p:oleObj>
              </mc:Choice>
              <mc:Fallback>
                <p:oleObj name="Document" r:id="rId6" imgW="11620136" imgH="592617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57163" y="481013"/>
                        <a:ext cx="11315700" cy="58696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703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147"/>
    </mc:Choice>
    <mc:Fallback xmlns="">
      <p:transition spd="slow" advTm="124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347" y="68894"/>
            <a:ext cx="8792068" cy="864296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SOSTAC (Smith, 1998)</a:t>
            </a:r>
            <a:endParaRPr lang="en-GB" b="1" dirty="0">
              <a:solidFill>
                <a:srgbClr val="0070C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916432"/>
              </p:ext>
            </p:extLst>
          </p:nvPr>
        </p:nvGraphicFramePr>
        <p:xfrm>
          <a:off x="229157" y="1024867"/>
          <a:ext cx="11507731" cy="56522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1351">
                  <a:extLst>
                    <a:ext uri="{9D8B030D-6E8A-4147-A177-3AD203B41FA5}">
                      <a16:colId xmlns:a16="http://schemas.microsoft.com/office/drawing/2014/main" val="3416322785"/>
                    </a:ext>
                  </a:extLst>
                </a:gridCol>
                <a:gridCol w="8996380">
                  <a:extLst>
                    <a:ext uri="{9D8B030D-6E8A-4147-A177-3AD203B41FA5}">
                      <a16:colId xmlns:a16="http://schemas.microsoft.com/office/drawing/2014/main" val="4250359155"/>
                    </a:ext>
                  </a:extLst>
                </a:gridCol>
              </a:tblGrid>
              <a:tr h="353969"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STEP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PLAN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3867716"/>
                  </a:ext>
                </a:extLst>
              </a:tr>
              <a:tr h="353969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Situation</a:t>
                      </a:r>
                      <a:r>
                        <a:rPr lang="en-GB" b="1" baseline="0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Lack</a:t>
                      </a:r>
                      <a:r>
                        <a:rPr lang="en-GB" baseline="0" dirty="0" smtClean="0"/>
                        <a:t> of Digital First Primary Care/Synchronous Chatbot via AI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6899653"/>
                  </a:ext>
                </a:extLst>
              </a:tr>
              <a:tr h="353969">
                <a:tc>
                  <a:txBody>
                    <a:bodyPr/>
                    <a:lstStyle/>
                    <a:p>
                      <a:r>
                        <a:rPr lang="en-GB" b="1" dirty="0" smtClean="0"/>
                        <a:t>Objectives</a:t>
                      </a:r>
                      <a:r>
                        <a:rPr lang="en-GB" b="1" baseline="0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Enha</a:t>
                      </a:r>
                      <a:r>
                        <a:rPr lang="en-GB" baseline="0" dirty="0" smtClean="0"/>
                        <a:t>nced Primary Care access via Digital means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2470708"/>
                  </a:ext>
                </a:extLst>
              </a:tr>
              <a:tr h="353969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Strategy</a:t>
                      </a:r>
                      <a:r>
                        <a:rPr lang="en-GB" b="1" baseline="0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As per slide 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8540277"/>
                  </a:ext>
                </a:extLst>
              </a:tr>
              <a:tr h="2909053">
                <a:tc>
                  <a:txBody>
                    <a:bodyPr/>
                    <a:lstStyle/>
                    <a:p>
                      <a:r>
                        <a:rPr lang="en-GB" b="1" dirty="0" smtClean="0"/>
                        <a:t>Tactics</a:t>
                      </a:r>
                      <a:r>
                        <a:rPr lang="en-GB" b="1" baseline="0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7 Ps (CIM, 2015):</a:t>
                      </a:r>
                      <a:r>
                        <a:rPr lang="en-GB" b="1" baseline="0" dirty="0" smtClean="0"/>
                        <a:t> </a:t>
                      </a:r>
                    </a:p>
                    <a:p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Product:</a:t>
                      </a:r>
                      <a:r>
                        <a:rPr lang="en-GB" baseline="0" dirty="0" smtClean="0"/>
                        <a:t> Eden NHS App </a:t>
                      </a:r>
                    </a:p>
                    <a:p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Price:</a:t>
                      </a:r>
                      <a:r>
                        <a:rPr lang="en-GB" baseline="0" dirty="0" smtClean="0"/>
                        <a:t> Free at the point of service (NHS, 2021)</a:t>
                      </a:r>
                    </a:p>
                    <a:p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Place:  </a:t>
                      </a:r>
                      <a:r>
                        <a:rPr lang="en-GB" baseline="0" dirty="0" smtClean="0"/>
                        <a:t>Access via GP website/NHS Choices website/Integrated to the NHS app </a:t>
                      </a:r>
                    </a:p>
                    <a:p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Promotion:</a:t>
                      </a:r>
                      <a:r>
                        <a:rPr lang="en-GB" baseline="0" dirty="0" smtClean="0"/>
                        <a:t>  As per BMC.  National Campaign via NHS England. </a:t>
                      </a:r>
                    </a:p>
                    <a:p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People:</a:t>
                      </a:r>
                      <a:r>
                        <a:rPr lang="en-GB" baseline="0" dirty="0" smtClean="0"/>
                        <a:t>  Staff working within the NHS and patients via PPG. Personalised Chatbot.  </a:t>
                      </a:r>
                    </a:p>
                    <a:p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Process:  </a:t>
                      </a:r>
                      <a:r>
                        <a:rPr lang="en-GB" baseline="0" dirty="0" smtClean="0"/>
                        <a:t>Immediate via Chatbot.  Messages to clinician – within 1 working day (Duty Doctor).</a:t>
                      </a:r>
                    </a:p>
                    <a:p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Physical Evidence:  </a:t>
                      </a:r>
                      <a:r>
                        <a:rPr lang="en-GB" baseline="0" dirty="0" smtClean="0"/>
                        <a:t>Uptake of service and queries resolved, waiting times on the phone, demand and utilisation of appointments, patient/staff feedback.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012892"/>
                  </a:ext>
                </a:extLst>
              </a:tr>
              <a:tr h="353969">
                <a:tc>
                  <a:txBody>
                    <a:bodyPr/>
                    <a:lstStyle/>
                    <a:p>
                      <a:r>
                        <a:rPr lang="en-GB" b="1" dirty="0" smtClean="0"/>
                        <a:t>Actions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r>
                        <a:rPr lang="en-GB" baseline="0" dirty="0" smtClean="0"/>
                        <a:t> Plan pending outcome of funding/development of app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6465452"/>
                  </a:ext>
                </a:extLst>
              </a:tr>
              <a:tr h="884924">
                <a:tc>
                  <a:txBody>
                    <a:bodyPr/>
                    <a:lstStyle/>
                    <a:p>
                      <a:r>
                        <a:rPr lang="en-GB" b="1" dirty="0" smtClean="0"/>
                        <a:t>Control</a:t>
                      </a:r>
                      <a:r>
                        <a:rPr lang="en-GB" b="1" baseline="0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Uptake of service and queries resolved, waiting times on the phone, demand and utilisation of appointments, patient/staff feedback.  Health</a:t>
                      </a:r>
                      <a:r>
                        <a:rPr lang="en-GB" baseline="0" dirty="0" smtClean="0"/>
                        <a:t> outcomes/Health inequality.  CQC. 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7116151"/>
                  </a:ext>
                </a:extLst>
              </a:tr>
            </a:tbl>
          </a:graphicData>
        </a:graphic>
      </p:graphicFrame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513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902"/>
    </mc:Choice>
    <mc:Fallback xmlns="">
      <p:transition spd="slow" advTm="95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682" y="634435"/>
            <a:ext cx="10515600" cy="956372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References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682" y="1844414"/>
            <a:ext cx="10515600" cy="4351338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sz="2200" dirty="0">
                <a:solidFill>
                  <a:prstClr val="black"/>
                </a:solidFill>
              </a:rPr>
              <a:t>Baker, Adam., et al., (2020). “A Comparison of Artificial Intelligence and Human Doctors for the Purpose of Triage and Diagnosis.” </a:t>
            </a:r>
            <a:r>
              <a:rPr lang="en-GB" sz="2200" i="1" dirty="0">
                <a:solidFill>
                  <a:prstClr val="black"/>
                </a:solidFill>
              </a:rPr>
              <a:t>Frontiers in artificial intelligence</a:t>
            </a:r>
            <a:r>
              <a:rPr lang="en-GB" sz="2200" dirty="0">
                <a:solidFill>
                  <a:prstClr val="black"/>
                </a:solidFill>
              </a:rPr>
              <a:t>, 3(543405), pp. 1-9</a:t>
            </a:r>
            <a:r>
              <a:rPr lang="en-GB" sz="2200" dirty="0" smtClean="0">
                <a:solidFill>
                  <a:prstClr val="black"/>
                </a:solidFill>
              </a:rPr>
              <a:t>.</a:t>
            </a:r>
          </a:p>
          <a:p>
            <a:pPr lvl="0"/>
            <a:endParaRPr lang="en-GB" sz="2200" dirty="0" smtClean="0"/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Berry, G., (2017).  “Feasibility Analysis for the New Venture Nonprofit Enterprise”.  </a:t>
            </a:r>
            <a:r>
              <a:rPr lang="en-GB" sz="2200" i="1" dirty="0">
                <a:solidFill>
                  <a:prstClr val="black"/>
                </a:solidFill>
              </a:rPr>
              <a:t>New England Journal of Entrepreneurship, </a:t>
            </a:r>
            <a:r>
              <a:rPr lang="en-GB" sz="2200" dirty="0">
                <a:solidFill>
                  <a:prstClr val="black"/>
                </a:solidFill>
              </a:rPr>
              <a:t>20 (2), pp. 53-70</a:t>
            </a:r>
            <a:r>
              <a:rPr lang="en-GB" sz="2200" dirty="0" smtClean="0">
                <a:solidFill>
                  <a:prstClr val="black"/>
                </a:solidFill>
              </a:rPr>
              <a:t>.</a:t>
            </a:r>
          </a:p>
          <a:p>
            <a:pPr lvl="0"/>
            <a:endParaRPr lang="en-GB" sz="2200" dirty="0" smtClean="0">
              <a:solidFill>
                <a:prstClr val="black"/>
              </a:solidFill>
            </a:endParaRPr>
          </a:p>
          <a:p>
            <a:r>
              <a:rPr lang="en-GB" sz="2200" dirty="0">
                <a:solidFill>
                  <a:prstClr val="black"/>
                </a:solidFill>
              </a:rPr>
              <a:t>BMA (2020).  </a:t>
            </a:r>
            <a:r>
              <a:rPr lang="en-GB" sz="2200" i="1" dirty="0">
                <a:solidFill>
                  <a:prstClr val="black"/>
                </a:solidFill>
              </a:rPr>
              <a:t>Requirement for all patients to have a named GP.  </a:t>
            </a:r>
            <a:r>
              <a:rPr lang="en-GB" sz="2200" dirty="0">
                <a:solidFill>
                  <a:prstClr val="black"/>
                </a:solidFill>
              </a:rPr>
              <a:t>Available at:  </a:t>
            </a:r>
            <a:r>
              <a:rPr lang="en-GB" sz="2200" dirty="0">
                <a:solidFill>
                  <a:prstClr val="black"/>
                </a:solidFill>
                <a:hlinkClick r:id="rId4"/>
              </a:rPr>
              <a:t>https://www.bma.org.uk/advice-and-support/gp-practices/managing-your-practice-list/requirement-for-all-patients-to-have-a-named-gp</a:t>
            </a:r>
            <a:r>
              <a:rPr lang="en-GB" sz="2200" dirty="0">
                <a:solidFill>
                  <a:prstClr val="black"/>
                </a:solidFill>
              </a:rPr>
              <a:t> (Accessed:  20 June 2021).  </a:t>
            </a:r>
            <a:endParaRPr lang="en-GB" sz="2200" dirty="0" smtClean="0">
              <a:solidFill>
                <a:prstClr val="black"/>
              </a:solidFill>
            </a:endParaRPr>
          </a:p>
          <a:p>
            <a:endParaRPr lang="en-GB" sz="2200" dirty="0">
              <a:solidFill>
                <a:prstClr val="black"/>
              </a:solidFill>
            </a:endParaRP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Chartered Institute of Marketing (2015).</a:t>
            </a:r>
            <a:r>
              <a:rPr lang="en-GB" sz="2200" i="1" dirty="0">
                <a:solidFill>
                  <a:prstClr val="black"/>
                </a:solidFill>
              </a:rPr>
              <a:t>  7Ps: A brief summary of marketing and how it works.  </a:t>
            </a:r>
            <a:r>
              <a:rPr lang="en-GB" sz="2200" dirty="0">
                <a:solidFill>
                  <a:prstClr val="black"/>
                </a:solidFill>
              </a:rPr>
              <a:t>Maidenhead:  CIM</a:t>
            </a:r>
            <a:r>
              <a:rPr lang="en-GB" sz="2200" dirty="0" smtClean="0">
                <a:solidFill>
                  <a:prstClr val="black"/>
                </a:solidFill>
              </a:rPr>
              <a:t>.</a:t>
            </a:r>
          </a:p>
          <a:p>
            <a:pPr lvl="0"/>
            <a:endParaRPr lang="en-GB" sz="2200" dirty="0"/>
          </a:p>
          <a:p>
            <a:r>
              <a:rPr lang="en-GB" sz="2200" dirty="0">
                <a:solidFill>
                  <a:prstClr val="black"/>
                </a:solidFill>
              </a:rPr>
              <a:t>Edwards, H., et al., (2017).  “Use of a primary care online consultation system, by whom, when and why: evaluation of a pilot observational study in 36 general practices in South West England”. </a:t>
            </a:r>
            <a:r>
              <a:rPr lang="en-GB" sz="2200" i="1" dirty="0">
                <a:solidFill>
                  <a:prstClr val="black"/>
                </a:solidFill>
              </a:rPr>
              <a:t>BMJ Open, </a:t>
            </a:r>
            <a:r>
              <a:rPr lang="en-GB" sz="2200" dirty="0">
                <a:solidFill>
                  <a:prstClr val="black"/>
                </a:solidFill>
              </a:rPr>
              <a:t>2017 (</a:t>
            </a:r>
            <a:r>
              <a:rPr lang="en-GB" sz="2200" b="1" dirty="0">
                <a:solidFill>
                  <a:prstClr val="black"/>
                </a:solidFill>
              </a:rPr>
              <a:t>7:</a:t>
            </a:r>
            <a:r>
              <a:rPr lang="en-GB" sz="2200" dirty="0">
                <a:solidFill>
                  <a:prstClr val="black"/>
                </a:solidFill>
              </a:rPr>
              <a:t>e016901), pp. 1-9</a:t>
            </a:r>
            <a:r>
              <a:rPr lang="en-GB" sz="2200" dirty="0" smtClean="0">
                <a:solidFill>
                  <a:prstClr val="black"/>
                </a:solidFill>
              </a:rPr>
              <a:t>.</a:t>
            </a:r>
          </a:p>
          <a:p>
            <a:endParaRPr lang="en-GB" sz="2200" dirty="0">
              <a:solidFill>
                <a:prstClr val="black"/>
              </a:solidFill>
            </a:endParaRPr>
          </a:p>
          <a:p>
            <a:r>
              <a:rPr lang="en-GB" sz="2200" dirty="0" smtClean="0"/>
              <a:t>Doraldo, S., (2006). “Social entrepreneurial ventures: Different values so different process of creation, no?” </a:t>
            </a:r>
            <a:r>
              <a:rPr lang="en-GB" sz="2200" i="1" dirty="0" smtClean="0"/>
              <a:t>Journal of Developmental Entrepreneurship</a:t>
            </a:r>
            <a:r>
              <a:rPr lang="en-GB" sz="2200" dirty="0" smtClean="0"/>
              <a:t>, 11 (2016), pp.  319–343.</a:t>
            </a:r>
          </a:p>
          <a:p>
            <a:endParaRPr lang="en-GB" sz="2200" dirty="0" smtClean="0"/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NHS (</a:t>
            </a:r>
            <a:r>
              <a:rPr lang="en-GB" sz="2200" dirty="0" smtClean="0">
                <a:solidFill>
                  <a:prstClr val="black"/>
                </a:solidFill>
              </a:rPr>
              <a:t>2021).  </a:t>
            </a:r>
            <a:r>
              <a:rPr lang="en-GB" sz="2200" i="1" dirty="0">
                <a:solidFill>
                  <a:prstClr val="black"/>
                </a:solidFill>
              </a:rPr>
              <a:t>Digital First Primary Care.  </a:t>
            </a:r>
            <a:r>
              <a:rPr lang="en-GB" sz="2200" dirty="0">
                <a:solidFill>
                  <a:prstClr val="black"/>
                </a:solidFill>
              </a:rPr>
              <a:t>Available at:  </a:t>
            </a:r>
            <a:r>
              <a:rPr lang="en-GB" sz="2200" dirty="0">
                <a:solidFill>
                  <a:prstClr val="black"/>
                </a:solidFill>
                <a:hlinkClick r:id="rId5"/>
              </a:rPr>
              <a:t>https://www.england.nhs.uk/gp/digital-first-primary-care/</a:t>
            </a:r>
            <a:r>
              <a:rPr lang="en-GB" sz="2200" dirty="0">
                <a:solidFill>
                  <a:prstClr val="black"/>
                </a:solidFill>
              </a:rPr>
              <a:t> (Accessed:  19 June 2021). </a:t>
            </a:r>
          </a:p>
          <a:p>
            <a:pPr marL="0" indent="0">
              <a:buNone/>
            </a:pPr>
            <a:endParaRPr lang="en-GB" sz="2200" dirty="0" smtClean="0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60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48"/>
    </mc:Choice>
    <mc:Fallback xmlns="">
      <p:transition spd="slow" advTm="2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1625" y="50104"/>
            <a:ext cx="10515600" cy="626927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en-GB" sz="1400" dirty="0">
              <a:solidFill>
                <a:prstClr val="black"/>
              </a:solidFill>
            </a:endParaRPr>
          </a:p>
          <a:p>
            <a:pPr lvl="0"/>
            <a:r>
              <a:rPr lang="en-GB" sz="1400" dirty="0">
                <a:solidFill>
                  <a:prstClr val="black"/>
                </a:solidFill>
              </a:rPr>
              <a:t>NHS (</a:t>
            </a:r>
            <a:r>
              <a:rPr lang="en-GB" sz="1400" dirty="0" smtClean="0">
                <a:solidFill>
                  <a:prstClr val="black"/>
                </a:solidFill>
              </a:rPr>
              <a:t>2019).  </a:t>
            </a:r>
            <a:r>
              <a:rPr lang="en-GB" sz="1400" i="1" dirty="0">
                <a:solidFill>
                  <a:prstClr val="black"/>
                </a:solidFill>
              </a:rPr>
              <a:t>The NHS Long Term Plan.  </a:t>
            </a:r>
            <a:r>
              <a:rPr lang="en-GB" sz="1400" dirty="0">
                <a:solidFill>
                  <a:prstClr val="black"/>
                </a:solidFill>
              </a:rPr>
              <a:t>NHS:  London. </a:t>
            </a:r>
          </a:p>
          <a:p>
            <a:pPr marL="0" lvl="0" indent="0">
              <a:buNone/>
            </a:pPr>
            <a:endParaRPr lang="en-GB" sz="1400" dirty="0">
              <a:solidFill>
                <a:prstClr val="black"/>
              </a:solidFill>
            </a:endParaRPr>
          </a:p>
          <a:p>
            <a:pPr lvl="0"/>
            <a:r>
              <a:rPr lang="en-GB" sz="1400" dirty="0" smtClean="0">
                <a:solidFill>
                  <a:prstClr val="black"/>
                </a:solidFill>
              </a:rPr>
              <a:t>NHS </a:t>
            </a:r>
            <a:r>
              <a:rPr lang="en-GB" sz="1400" dirty="0">
                <a:solidFill>
                  <a:prstClr val="black"/>
                </a:solidFill>
              </a:rPr>
              <a:t>X (2021a).  </a:t>
            </a:r>
            <a:r>
              <a:rPr lang="en-GB" sz="1400" i="1" dirty="0">
                <a:solidFill>
                  <a:prstClr val="black"/>
                </a:solidFill>
              </a:rPr>
              <a:t>The Artificial Intelligence in Health and Care Award</a:t>
            </a:r>
            <a:r>
              <a:rPr lang="en-GB" sz="1400" dirty="0">
                <a:solidFill>
                  <a:prstClr val="black"/>
                </a:solidFill>
              </a:rPr>
              <a:t>.  Available at: </a:t>
            </a:r>
            <a:r>
              <a:rPr lang="en-GB" sz="1400" dirty="0">
                <a:solidFill>
                  <a:prstClr val="black"/>
                </a:solidFill>
                <a:hlinkClick r:id="rId4"/>
              </a:rPr>
              <a:t>https://www.nhsx.nhs.uk/ai-lab/ai-lab-programmes/ai-health-and-care-award/</a:t>
            </a:r>
            <a:r>
              <a:rPr lang="en-GB" sz="1400" dirty="0">
                <a:solidFill>
                  <a:prstClr val="black"/>
                </a:solidFill>
              </a:rPr>
              <a:t> (Accessed:  19 June 2021). </a:t>
            </a:r>
          </a:p>
          <a:p>
            <a:pPr lvl="0"/>
            <a:endParaRPr lang="en-GB" sz="1400" dirty="0">
              <a:solidFill>
                <a:prstClr val="black"/>
              </a:solidFill>
            </a:endParaRPr>
          </a:p>
          <a:p>
            <a:pPr lvl="0"/>
            <a:r>
              <a:rPr lang="en-GB" sz="1400" dirty="0">
                <a:solidFill>
                  <a:prstClr val="black"/>
                </a:solidFill>
              </a:rPr>
              <a:t>NHS X (2021b).  </a:t>
            </a:r>
            <a:r>
              <a:rPr lang="en-GB" sz="1400" i="1" dirty="0">
                <a:solidFill>
                  <a:prstClr val="black"/>
                </a:solidFill>
              </a:rPr>
              <a:t>The AI Lab Skunkworks.  </a:t>
            </a:r>
            <a:r>
              <a:rPr lang="en-GB" sz="1400" dirty="0">
                <a:solidFill>
                  <a:prstClr val="black"/>
                </a:solidFill>
              </a:rPr>
              <a:t>Available at:  </a:t>
            </a:r>
            <a:r>
              <a:rPr lang="en-GB" sz="1400" dirty="0">
                <a:solidFill>
                  <a:prstClr val="black"/>
                </a:solidFill>
                <a:hlinkClick r:id="rId5"/>
              </a:rPr>
              <a:t>https://www.nhsx.nhs.uk/ai-lab/ai-lab-programmes/skunkworks/</a:t>
            </a:r>
            <a:r>
              <a:rPr lang="en-GB" sz="1400" dirty="0">
                <a:solidFill>
                  <a:prstClr val="black"/>
                </a:solidFill>
              </a:rPr>
              <a:t> (Accessed: 19 June 2021). </a:t>
            </a:r>
            <a:endParaRPr lang="en-GB" sz="1400" i="1" dirty="0" smtClean="0">
              <a:solidFill>
                <a:prstClr val="black"/>
              </a:solidFill>
            </a:endParaRPr>
          </a:p>
          <a:p>
            <a:pPr lvl="0"/>
            <a:endParaRPr lang="en-GB" sz="1400" dirty="0"/>
          </a:p>
          <a:p>
            <a:r>
              <a:rPr lang="en-GB" sz="1400" dirty="0"/>
              <a:t>Osterwalder, A., and Pigneur, Yves., (2010).  </a:t>
            </a:r>
            <a:r>
              <a:rPr lang="en-GB" sz="1400" i="1" dirty="0"/>
              <a:t>Business Model Generation:  A Handbook for Visionaries, Game Changers and Challengers.</a:t>
            </a:r>
            <a:r>
              <a:rPr lang="en-GB" sz="1400" dirty="0"/>
              <a:t>  New Jersey:  Wiley</a:t>
            </a:r>
            <a:r>
              <a:rPr lang="en-GB" sz="1400" dirty="0" smtClean="0"/>
              <a:t>.</a:t>
            </a:r>
          </a:p>
          <a:p>
            <a:endParaRPr lang="en-GB" sz="1400" dirty="0"/>
          </a:p>
          <a:p>
            <a:pPr lvl="0"/>
            <a:r>
              <a:rPr lang="en-GB" sz="1400" dirty="0">
                <a:solidFill>
                  <a:prstClr val="black"/>
                </a:solidFill>
              </a:rPr>
              <a:t>Parker, S., and Praag, M., (2012).  “The entrepreneur's mode of entry: Business takeover or new venture start?” </a:t>
            </a:r>
            <a:r>
              <a:rPr lang="en-GB" sz="1400" i="1" dirty="0">
                <a:solidFill>
                  <a:prstClr val="black"/>
                </a:solidFill>
              </a:rPr>
              <a:t>Journal of Business Venturing</a:t>
            </a:r>
            <a:r>
              <a:rPr lang="en-GB" sz="1400" dirty="0">
                <a:solidFill>
                  <a:prstClr val="black"/>
                </a:solidFill>
              </a:rPr>
              <a:t>, 27(1), pp. 31-46. </a:t>
            </a:r>
            <a:endParaRPr lang="en-GB" sz="1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en-GB" sz="1400" dirty="0">
              <a:solidFill>
                <a:prstClr val="black"/>
              </a:solidFill>
            </a:endParaRPr>
          </a:p>
          <a:p>
            <a:r>
              <a:rPr lang="en-GB" sz="1400" dirty="0">
                <a:solidFill>
                  <a:prstClr val="black"/>
                </a:solidFill>
              </a:rPr>
              <a:t>Smith, PR (1998).  </a:t>
            </a:r>
            <a:r>
              <a:rPr lang="en-GB" sz="1400" i="1" dirty="0">
                <a:solidFill>
                  <a:prstClr val="black"/>
                </a:solidFill>
              </a:rPr>
              <a:t>Marketing Communications – an integrated approach, 2</a:t>
            </a:r>
            <a:r>
              <a:rPr lang="en-GB" sz="1400" i="1" baseline="30000" dirty="0">
                <a:solidFill>
                  <a:prstClr val="black"/>
                </a:solidFill>
              </a:rPr>
              <a:t>nd</a:t>
            </a:r>
            <a:r>
              <a:rPr lang="en-GB" sz="1400" i="1" dirty="0">
                <a:solidFill>
                  <a:prstClr val="black"/>
                </a:solidFill>
              </a:rPr>
              <a:t> ed</a:t>
            </a:r>
            <a:r>
              <a:rPr lang="en-GB" sz="1400" dirty="0">
                <a:solidFill>
                  <a:prstClr val="black"/>
                </a:solidFill>
              </a:rPr>
              <a:t>. London: Kogan Page.  </a:t>
            </a:r>
          </a:p>
          <a:p>
            <a:pPr marL="0" lvl="0" indent="0">
              <a:buNone/>
            </a:pPr>
            <a:endParaRPr lang="en-GB" sz="1400" dirty="0">
              <a:solidFill>
                <a:prstClr val="black"/>
              </a:solidFill>
            </a:endParaRPr>
          </a:p>
          <a:p>
            <a:r>
              <a:rPr lang="en-GB" sz="1400" dirty="0">
                <a:solidFill>
                  <a:prstClr val="black"/>
                </a:solidFill>
              </a:rPr>
              <a:t>Wilkie, P., (2016).  “Patient participation groups in general practice:  building better partnerships”. </a:t>
            </a:r>
            <a:r>
              <a:rPr lang="en-GB" sz="1400" i="1" dirty="0">
                <a:solidFill>
                  <a:prstClr val="black"/>
                </a:solidFill>
              </a:rPr>
              <a:t>British Journal of General Practice</a:t>
            </a:r>
            <a:r>
              <a:rPr lang="en-GB" sz="1400" dirty="0">
                <a:solidFill>
                  <a:prstClr val="black"/>
                </a:solidFill>
              </a:rPr>
              <a:t>, 66(652), pp. 548-549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59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6"/>
    </mc:Choice>
    <mc:Fallback xmlns="">
      <p:transition spd="slow" advTm="3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750</TotalTime>
  <Words>900</Words>
  <Application>Microsoft Office PowerPoint</Application>
  <PresentationFormat>Widescreen</PresentationFormat>
  <Paragraphs>99</Paragraphs>
  <Slides>10</Slides>
  <Notes>4</Notes>
  <HiddenSlides>0</HiddenSlides>
  <MMClips>10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Calibri Light</vt:lpstr>
      <vt:lpstr>Retrospect</vt:lpstr>
      <vt:lpstr>Document</vt:lpstr>
      <vt:lpstr>Assignment 2 – Digital Entrepreneurship</vt:lpstr>
      <vt:lpstr>Outline </vt:lpstr>
      <vt:lpstr>New Venture </vt:lpstr>
      <vt:lpstr>Digital First Primary Care (NHS, 2021)</vt:lpstr>
      <vt:lpstr>PowerPoint Presentation</vt:lpstr>
      <vt:lpstr>PowerPoint Presentation</vt:lpstr>
      <vt:lpstr>PowerPoint Presentation</vt:lpstr>
      <vt:lpstr>SOSTAC (Smith, 1998)</vt:lpstr>
      <vt:lpstr>References </vt:lpstr>
      <vt:lpstr>PowerPoint Presentation</vt:lpstr>
    </vt:vector>
  </TitlesOfParts>
  <Company>Clinical School Computing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Ysar Khan</dc:creator>
  <cp:lastModifiedBy> </cp:lastModifiedBy>
  <cp:revision>47</cp:revision>
  <dcterms:created xsi:type="dcterms:W3CDTF">2021-06-19T10:15:51Z</dcterms:created>
  <dcterms:modified xsi:type="dcterms:W3CDTF">2021-06-20T14:08:13Z</dcterms:modified>
</cp:coreProperties>
</file>