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Lst>
  <p:sldSz cx="12192000" cy="6858000"/>
  <p:notesSz cx="6889750" cy="100218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029" autoAdjust="0"/>
    <p:restoredTop sz="94660"/>
  </p:normalViewPr>
  <p:slideViewPr>
    <p:cSldViewPr snapToGrid="0">
      <p:cViewPr>
        <p:scale>
          <a:sx n="100" d="100"/>
          <a:sy n="100" d="100"/>
        </p:scale>
        <p:origin x="-1062" y="-6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4" Type="http://schemas.openxmlformats.org/officeDocument/2006/relationships/slide" Target="slides/slide3.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19F97-7AB0-4955-AD2F-07D8A73A9B7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0BD9257-66F9-4139-B55B-8553C1B44F2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76FEF02-088F-4ADD-9454-B68DF8496434}"/>
              </a:ext>
            </a:extLst>
          </p:cNvPr>
          <p:cNvSpPr>
            <a:spLocks noGrp="1"/>
          </p:cNvSpPr>
          <p:nvPr>
            <p:ph type="dt" sz="half" idx="10"/>
          </p:nvPr>
        </p:nvSpPr>
        <p:spPr/>
        <p:txBody>
          <a:bodyPr/>
          <a:lstStyle/>
          <a:p>
            <a:fld id="{12F6CCF2-9E0D-4651-8D5F-38504FEEEAD4}" type="datetimeFigureOut">
              <a:rPr lang="en-GB" smtClean="0"/>
              <a:t>19/05/2018</a:t>
            </a:fld>
            <a:endParaRPr lang="en-GB"/>
          </a:p>
        </p:txBody>
      </p:sp>
      <p:sp>
        <p:nvSpPr>
          <p:cNvPr id="5" name="Footer Placeholder 4">
            <a:extLst>
              <a:ext uri="{FF2B5EF4-FFF2-40B4-BE49-F238E27FC236}">
                <a16:creationId xmlns:a16="http://schemas.microsoft.com/office/drawing/2014/main" id="{DDD02A7C-B899-41A7-BC0C-D7918471720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C6A7A6B-F781-4E0E-AB19-361BE91E8227}"/>
              </a:ext>
            </a:extLst>
          </p:cNvPr>
          <p:cNvSpPr>
            <a:spLocks noGrp="1"/>
          </p:cNvSpPr>
          <p:nvPr>
            <p:ph type="sldNum" sz="quarter" idx="12"/>
          </p:nvPr>
        </p:nvSpPr>
        <p:spPr/>
        <p:txBody>
          <a:bodyPr/>
          <a:lstStyle/>
          <a:p>
            <a:fld id="{A7615363-8E88-4AA2-8774-6213731E2A5F}" type="slidenum">
              <a:rPr lang="en-GB" smtClean="0"/>
              <a:t>‹#›</a:t>
            </a:fld>
            <a:endParaRPr lang="en-GB"/>
          </a:p>
        </p:txBody>
      </p:sp>
    </p:spTree>
    <p:extLst>
      <p:ext uri="{BB962C8B-B14F-4D97-AF65-F5344CB8AC3E}">
        <p14:creationId xmlns:p14="http://schemas.microsoft.com/office/powerpoint/2010/main" val="329104360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9A3B8D-7D88-45FE-80A3-7C949830E7C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4D3BB9C-7EB3-427E-8AB0-8CA94B61B3A1}"/>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485029-D8C0-49E8-8988-D04FDFD725B3}"/>
              </a:ext>
            </a:extLst>
          </p:cNvPr>
          <p:cNvSpPr>
            <a:spLocks noGrp="1"/>
          </p:cNvSpPr>
          <p:nvPr>
            <p:ph type="dt" sz="half" idx="10"/>
          </p:nvPr>
        </p:nvSpPr>
        <p:spPr/>
        <p:txBody>
          <a:bodyPr/>
          <a:lstStyle/>
          <a:p>
            <a:fld id="{12F6CCF2-9E0D-4651-8D5F-38504FEEEAD4}" type="datetimeFigureOut">
              <a:rPr lang="en-GB" smtClean="0"/>
              <a:t>19/05/2018</a:t>
            </a:fld>
            <a:endParaRPr lang="en-GB"/>
          </a:p>
        </p:txBody>
      </p:sp>
      <p:sp>
        <p:nvSpPr>
          <p:cNvPr id="5" name="Footer Placeholder 4">
            <a:extLst>
              <a:ext uri="{FF2B5EF4-FFF2-40B4-BE49-F238E27FC236}">
                <a16:creationId xmlns:a16="http://schemas.microsoft.com/office/drawing/2014/main" id="{01B25FF5-16F9-401A-AC5D-F87A99A7F33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771F11-D6D6-40AA-B26F-D4F474800DF4}"/>
              </a:ext>
            </a:extLst>
          </p:cNvPr>
          <p:cNvSpPr>
            <a:spLocks noGrp="1"/>
          </p:cNvSpPr>
          <p:nvPr>
            <p:ph type="sldNum" sz="quarter" idx="12"/>
          </p:nvPr>
        </p:nvSpPr>
        <p:spPr/>
        <p:txBody>
          <a:bodyPr/>
          <a:lstStyle/>
          <a:p>
            <a:fld id="{A7615363-8E88-4AA2-8774-6213731E2A5F}" type="slidenum">
              <a:rPr lang="en-GB" smtClean="0"/>
              <a:t>‹#›</a:t>
            </a:fld>
            <a:endParaRPr lang="en-GB"/>
          </a:p>
        </p:txBody>
      </p:sp>
    </p:spTree>
    <p:extLst>
      <p:ext uri="{BB962C8B-B14F-4D97-AF65-F5344CB8AC3E}">
        <p14:creationId xmlns:p14="http://schemas.microsoft.com/office/powerpoint/2010/main" val="35706906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182040-EEE0-4F0E-8FE3-269B12A483F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AFFC83-1B33-4593-BD7C-B5F3AA0B995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3F17128-EE25-44DF-B031-6244AC8800D2}"/>
              </a:ext>
            </a:extLst>
          </p:cNvPr>
          <p:cNvSpPr>
            <a:spLocks noGrp="1"/>
          </p:cNvSpPr>
          <p:nvPr>
            <p:ph type="dt" sz="half" idx="10"/>
          </p:nvPr>
        </p:nvSpPr>
        <p:spPr/>
        <p:txBody>
          <a:bodyPr/>
          <a:lstStyle/>
          <a:p>
            <a:fld id="{12F6CCF2-9E0D-4651-8D5F-38504FEEEAD4}" type="datetimeFigureOut">
              <a:rPr lang="en-GB" smtClean="0"/>
              <a:t>19/05/2018</a:t>
            </a:fld>
            <a:endParaRPr lang="en-GB"/>
          </a:p>
        </p:txBody>
      </p:sp>
      <p:sp>
        <p:nvSpPr>
          <p:cNvPr id="5" name="Footer Placeholder 4">
            <a:extLst>
              <a:ext uri="{FF2B5EF4-FFF2-40B4-BE49-F238E27FC236}">
                <a16:creationId xmlns:a16="http://schemas.microsoft.com/office/drawing/2014/main" id="{00CB5282-94B5-4E56-848C-8166D38670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A6FDCF-C3D8-4571-B756-D3C6B5F00A85}"/>
              </a:ext>
            </a:extLst>
          </p:cNvPr>
          <p:cNvSpPr>
            <a:spLocks noGrp="1"/>
          </p:cNvSpPr>
          <p:nvPr>
            <p:ph type="sldNum" sz="quarter" idx="12"/>
          </p:nvPr>
        </p:nvSpPr>
        <p:spPr/>
        <p:txBody>
          <a:bodyPr/>
          <a:lstStyle/>
          <a:p>
            <a:fld id="{A7615363-8E88-4AA2-8774-6213731E2A5F}" type="slidenum">
              <a:rPr lang="en-GB" smtClean="0"/>
              <a:t>‹#›</a:t>
            </a:fld>
            <a:endParaRPr lang="en-GB"/>
          </a:p>
        </p:txBody>
      </p:sp>
    </p:spTree>
    <p:extLst>
      <p:ext uri="{BB962C8B-B14F-4D97-AF65-F5344CB8AC3E}">
        <p14:creationId xmlns:p14="http://schemas.microsoft.com/office/powerpoint/2010/main" val="28796032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AE9384-C0E4-42E4-BA07-3C25083DFD0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27C954E-10D9-489F-AFD3-687F5965C86F}"/>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536DB9B-44FE-4399-ACAE-222AA3532CB4}"/>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12583710-C469-4F57-A026-C229FC262149}"/>
              </a:ext>
            </a:extLst>
          </p:cNvPr>
          <p:cNvSpPr>
            <a:spLocks noGrp="1"/>
          </p:cNvSpPr>
          <p:nvPr>
            <p:ph type="dt" sz="half" idx="10"/>
          </p:nvPr>
        </p:nvSpPr>
        <p:spPr/>
        <p:txBody>
          <a:bodyPr/>
          <a:lstStyle/>
          <a:p>
            <a:fld id="{12F6CCF2-9E0D-4651-8D5F-38504FEEEAD4}" type="datetimeFigureOut">
              <a:rPr lang="en-GB" smtClean="0"/>
              <a:t>19/05/2018</a:t>
            </a:fld>
            <a:endParaRPr lang="en-GB"/>
          </a:p>
        </p:txBody>
      </p:sp>
      <p:sp>
        <p:nvSpPr>
          <p:cNvPr id="6" name="Footer Placeholder 5">
            <a:extLst>
              <a:ext uri="{FF2B5EF4-FFF2-40B4-BE49-F238E27FC236}">
                <a16:creationId xmlns:a16="http://schemas.microsoft.com/office/drawing/2014/main" id="{B88B2C9D-AFC1-4F21-9B0B-51E7DFBA28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E299355-958F-4156-9B8E-4445D8A23C18}"/>
              </a:ext>
            </a:extLst>
          </p:cNvPr>
          <p:cNvSpPr>
            <a:spLocks noGrp="1"/>
          </p:cNvSpPr>
          <p:nvPr>
            <p:ph type="sldNum" sz="quarter" idx="12"/>
          </p:nvPr>
        </p:nvSpPr>
        <p:spPr/>
        <p:txBody>
          <a:bodyPr/>
          <a:lstStyle/>
          <a:p>
            <a:fld id="{A7615363-8E88-4AA2-8774-6213731E2A5F}" type="slidenum">
              <a:rPr lang="en-GB" smtClean="0"/>
              <a:t>‹#›</a:t>
            </a:fld>
            <a:endParaRPr lang="en-GB"/>
          </a:p>
        </p:txBody>
      </p:sp>
    </p:spTree>
    <p:extLst>
      <p:ext uri="{BB962C8B-B14F-4D97-AF65-F5344CB8AC3E}">
        <p14:creationId xmlns:p14="http://schemas.microsoft.com/office/powerpoint/2010/main" val="18611239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F90578-10F5-404C-8EAB-4F2F9E5CF7D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6038AB3-553E-412D-9C51-72F15735B6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6BDCFA65-A660-47F1-A1CE-7DF17D80253E}"/>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96F14F1-FF54-4A75-A0F5-5CB7F4882B2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A2F00F08-0EC5-4F47-80B4-4BFDAC30CC6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3554D4-FE31-4618-8068-D6A9C23B28AB}"/>
              </a:ext>
            </a:extLst>
          </p:cNvPr>
          <p:cNvSpPr>
            <a:spLocks noGrp="1"/>
          </p:cNvSpPr>
          <p:nvPr>
            <p:ph type="dt" sz="half" idx="10"/>
          </p:nvPr>
        </p:nvSpPr>
        <p:spPr/>
        <p:txBody>
          <a:bodyPr/>
          <a:lstStyle/>
          <a:p>
            <a:fld id="{12F6CCF2-9E0D-4651-8D5F-38504FEEEAD4}" type="datetimeFigureOut">
              <a:rPr lang="en-GB" smtClean="0"/>
              <a:t>19/05/2018</a:t>
            </a:fld>
            <a:endParaRPr lang="en-GB"/>
          </a:p>
        </p:txBody>
      </p:sp>
      <p:sp>
        <p:nvSpPr>
          <p:cNvPr id="8" name="Footer Placeholder 7">
            <a:extLst>
              <a:ext uri="{FF2B5EF4-FFF2-40B4-BE49-F238E27FC236}">
                <a16:creationId xmlns:a16="http://schemas.microsoft.com/office/drawing/2014/main" id="{E6FC0C37-7230-4903-8802-66C89C81228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6549915-1921-43E6-86BF-F6F933C3FA2C}"/>
              </a:ext>
            </a:extLst>
          </p:cNvPr>
          <p:cNvSpPr>
            <a:spLocks noGrp="1"/>
          </p:cNvSpPr>
          <p:nvPr>
            <p:ph type="sldNum" sz="quarter" idx="12"/>
          </p:nvPr>
        </p:nvSpPr>
        <p:spPr/>
        <p:txBody>
          <a:bodyPr/>
          <a:lstStyle/>
          <a:p>
            <a:fld id="{A7615363-8E88-4AA2-8774-6213731E2A5F}" type="slidenum">
              <a:rPr lang="en-GB" smtClean="0"/>
              <a:t>‹#›</a:t>
            </a:fld>
            <a:endParaRPr lang="en-GB"/>
          </a:p>
        </p:txBody>
      </p:sp>
    </p:spTree>
    <p:extLst>
      <p:ext uri="{BB962C8B-B14F-4D97-AF65-F5344CB8AC3E}">
        <p14:creationId xmlns:p14="http://schemas.microsoft.com/office/powerpoint/2010/main" val="14027498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567A1E-3645-457D-88F5-2EDE630F9F5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BC25109-8D85-428A-A682-07FFED97F323}"/>
              </a:ext>
            </a:extLst>
          </p:cNvPr>
          <p:cNvSpPr>
            <a:spLocks noGrp="1"/>
          </p:cNvSpPr>
          <p:nvPr>
            <p:ph type="dt" sz="half" idx="10"/>
          </p:nvPr>
        </p:nvSpPr>
        <p:spPr/>
        <p:txBody>
          <a:bodyPr/>
          <a:lstStyle/>
          <a:p>
            <a:fld id="{12F6CCF2-9E0D-4651-8D5F-38504FEEEAD4}" type="datetimeFigureOut">
              <a:rPr lang="en-GB" smtClean="0"/>
              <a:t>19/05/2018</a:t>
            </a:fld>
            <a:endParaRPr lang="en-GB"/>
          </a:p>
        </p:txBody>
      </p:sp>
      <p:sp>
        <p:nvSpPr>
          <p:cNvPr id="4" name="Footer Placeholder 3">
            <a:extLst>
              <a:ext uri="{FF2B5EF4-FFF2-40B4-BE49-F238E27FC236}">
                <a16:creationId xmlns:a16="http://schemas.microsoft.com/office/drawing/2014/main" id="{4F14AD10-6DAC-46F3-8367-0A2FEAFE9C4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7AB2073-78E3-4625-B324-70398F7C3D76}"/>
              </a:ext>
            </a:extLst>
          </p:cNvPr>
          <p:cNvSpPr>
            <a:spLocks noGrp="1"/>
          </p:cNvSpPr>
          <p:nvPr>
            <p:ph type="sldNum" sz="quarter" idx="12"/>
          </p:nvPr>
        </p:nvSpPr>
        <p:spPr/>
        <p:txBody>
          <a:bodyPr/>
          <a:lstStyle/>
          <a:p>
            <a:fld id="{A7615363-8E88-4AA2-8774-6213731E2A5F}" type="slidenum">
              <a:rPr lang="en-GB" smtClean="0"/>
              <a:t>‹#›</a:t>
            </a:fld>
            <a:endParaRPr lang="en-GB"/>
          </a:p>
        </p:txBody>
      </p:sp>
    </p:spTree>
    <p:extLst>
      <p:ext uri="{BB962C8B-B14F-4D97-AF65-F5344CB8AC3E}">
        <p14:creationId xmlns:p14="http://schemas.microsoft.com/office/powerpoint/2010/main" val="240915684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E7CA0E-EEA9-4BCB-9BE9-7F89798ACA49}"/>
              </a:ext>
            </a:extLst>
          </p:cNvPr>
          <p:cNvSpPr>
            <a:spLocks noGrp="1"/>
          </p:cNvSpPr>
          <p:nvPr>
            <p:ph type="dt" sz="half" idx="10"/>
          </p:nvPr>
        </p:nvSpPr>
        <p:spPr/>
        <p:txBody>
          <a:bodyPr/>
          <a:lstStyle/>
          <a:p>
            <a:fld id="{12F6CCF2-9E0D-4651-8D5F-38504FEEEAD4}" type="datetimeFigureOut">
              <a:rPr lang="en-GB" smtClean="0"/>
              <a:t>19/05/2018</a:t>
            </a:fld>
            <a:endParaRPr lang="en-GB"/>
          </a:p>
        </p:txBody>
      </p:sp>
      <p:sp>
        <p:nvSpPr>
          <p:cNvPr id="3" name="Footer Placeholder 2">
            <a:extLst>
              <a:ext uri="{FF2B5EF4-FFF2-40B4-BE49-F238E27FC236}">
                <a16:creationId xmlns:a16="http://schemas.microsoft.com/office/drawing/2014/main" id="{F3E19E55-915F-45FB-8C77-832CD19DBD2A}"/>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B4FEBA8-6828-44F0-8B64-700009EAC25E}"/>
              </a:ext>
            </a:extLst>
          </p:cNvPr>
          <p:cNvSpPr>
            <a:spLocks noGrp="1"/>
          </p:cNvSpPr>
          <p:nvPr>
            <p:ph type="sldNum" sz="quarter" idx="12"/>
          </p:nvPr>
        </p:nvSpPr>
        <p:spPr/>
        <p:txBody>
          <a:bodyPr/>
          <a:lstStyle/>
          <a:p>
            <a:fld id="{A7615363-8E88-4AA2-8774-6213731E2A5F}" type="slidenum">
              <a:rPr lang="en-GB" smtClean="0"/>
              <a:t>‹#›</a:t>
            </a:fld>
            <a:endParaRPr lang="en-GB"/>
          </a:p>
        </p:txBody>
      </p:sp>
    </p:spTree>
    <p:extLst>
      <p:ext uri="{BB962C8B-B14F-4D97-AF65-F5344CB8AC3E}">
        <p14:creationId xmlns:p14="http://schemas.microsoft.com/office/powerpoint/2010/main" val="39831961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88DD0-D59B-4120-8966-E068FC59B11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CB4AB0B-9444-4353-8999-BB6852A0221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538B40A-9016-4EA8-A036-1C61F2F1A34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7BC3AB4-95F4-45BD-BD34-FE9075B68BBC}"/>
              </a:ext>
            </a:extLst>
          </p:cNvPr>
          <p:cNvSpPr>
            <a:spLocks noGrp="1"/>
          </p:cNvSpPr>
          <p:nvPr>
            <p:ph type="dt" sz="half" idx="10"/>
          </p:nvPr>
        </p:nvSpPr>
        <p:spPr/>
        <p:txBody>
          <a:bodyPr/>
          <a:lstStyle/>
          <a:p>
            <a:fld id="{12F6CCF2-9E0D-4651-8D5F-38504FEEEAD4}" type="datetimeFigureOut">
              <a:rPr lang="en-GB" smtClean="0"/>
              <a:t>19/05/2018</a:t>
            </a:fld>
            <a:endParaRPr lang="en-GB"/>
          </a:p>
        </p:txBody>
      </p:sp>
      <p:sp>
        <p:nvSpPr>
          <p:cNvPr id="6" name="Footer Placeholder 5">
            <a:extLst>
              <a:ext uri="{FF2B5EF4-FFF2-40B4-BE49-F238E27FC236}">
                <a16:creationId xmlns:a16="http://schemas.microsoft.com/office/drawing/2014/main" id="{1E9E299B-F6AC-4354-A3C2-A242E08D8B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631052-A88D-43F1-99A7-86CD7AFB1DB9}"/>
              </a:ext>
            </a:extLst>
          </p:cNvPr>
          <p:cNvSpPr>
            <a:spLocks noGrp="1"/>
          </p:cNvSpPr>
          <p:nvPr>
            <p:ph type="sldNum" sz="quarter" idx="12"/>
          </p:nvPr>
        </p:nvSpPr>
        <p:spPr/>
        <p:txBody>
          <a:bodyPr/>
          <a:lstStyle/>
          <a:p>
            <a:fld id="{A7615363-8E88-4AA2-8774-6213731E2A5F}" type="slidenum">
              <a:rPr lang="en-GB" smtClean="0"/>
              <a:t>‹#›</a:t>
            </a:fld>
            <a:endParaRPr lang="en-GB"/>
          </a:p>
        </p:txBody>
      </p:sp>
    </p:spTree>
    <p:extLst>
      <p:ext uri="{BB962C8B-B14F-4D97-AF65-F5344CB8AC3E}">
        <p14:creationId xmlns:p14="http://schemas.microsoft.com/office/powerpoint/2010/main" val="15913362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7FAC0-F562-46EB-BEF0-46119D8223E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C583EEA-C7B5-435D-AAD9-8B931B6ABD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797258A-AC14-46AD-B0C0-486945EDF01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90BFED1-9EEC-4DEC-A69A-3D97FE2FB4C9}"/>
              </a:ext>
            </a:extLst>
          </p:cNvPr>
          <p:cNvSpPr>
            <a:spLocks noGrp="1"/>
          </p:cNvSpPr>
          <p:nvPr>
            <p:ph type="dt" sz="half" idx="10"/>
          </p:nvPr>
        </p:nvSpPr>
        <p:spPr/>
        <p:txBody>
          <a:bodyPr/>
          <a:lstStyle/>
          <a:p>
            <a:fld id="{12F6CCF2-9E0D-4651-8D5F-38504FEEEAD4}" type="datetimeFigureOut">
              <a:rPr lang="en-GB" smtClean="0"/>
              <a:t>19/05/2018</a:t>
            </a:fld>
            <a:endParaRPr lang="en-GB"/>
          </a:p>
        </p:txBody>
      </p:sp>
      <p:sp>
        <p:nvSpPr>
          <p:cNvPr id="6" name="Footer Placeholder 5">
            <a:extLst>
              <a:ext uri="{FF2B5EF4-FFF2-40B4-BE49-F238E27FC236}">
                <a16:creationId xmlns:a16="http://schemas.microsoft.com/office/drawing/2014/main" id="{3E271AF9-BA92-4DEA-855C-E9CBFE2817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BA401D3-D75E-4726-8BF4-7202B3932EC1}"/>
              </a:ext>
            </a:extLst>
          </p:cNvPr>
          <p:cNvSpPr>
            <a:spLocks noGrp="1"/>
          </p:cNvSpPr>
          <p:nvPr>
            <p:ph type="sldNum" sz="quarter" idx="12"/>
          </p:nvPr>
        </p:nvSpPr>
        <p:spPr/>
        <p:txBody>
          <a:bodyPr/>
          <a:lstStyle/>
          <a:p>
            <a:fld id="{A7615363-8E88-4AA2-8774-6213731E2A5F}" type="slidenum">
              <a:rPr lang="en-GB" smtClean="0"/>
              <a:t>‹#›</a:t>
            </a:fld>
            <a:endParaRPr lang="en-GB"/>
          </a:p>
        </p:txBody>
      </p:sp>
    </p:spTree>
    <p:extLst>
      <p:ext uri="{BB962C8B-B14F-4D97-AF65-F5344CB8AC3E}">
        <p14:creationId xmlns:p14="http://schemas.microsoft.com/office/powerpoint/2010/main" val="4327995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D5C5BD-118E-40CA-BEF4-D75D0C51FC1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8765C27-F2EA-4DC8-A66A-CBE2CC33D340}"/>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6A55E09-3D4B-4157-A153-2C00599ABB9B}"/>
              </a:ext>
            </a:extLst>
          </p:cNvPr>
          <p:cNvSpPr>
            <a:spLocks noGrp="1"/>
          </p:cNvSpPr>
          <p:nvPr>
            <p:ph type="dt" sz="half" idx="10"/>
          </p:nvPr>
        </p:nvSpPr>
        <p:spPr/>
        <p:txBody>
          <a:bodyPr/>
          <a:lstStyle/>
          <a:p>
            <a:fld id="{12F6CCF2-9E0D-4651-8D5F-38504FEEEAD4}" type="datetimeFigureOut">
              <a:rPr lang="en-GB" smtClean="0"/>
              <a:t>19/05/2018</a:t>
            </a:fld>
            <a:endParaRPr lang="en-GB"/>
          </a:p>
        </p:txBody>
      </p:sp>
      <p:sp>
        <p:nvSpPr>
          <p:cNvPr id="5" name="Footer Placeholder 4">
            <a:extLst>
              <a:ext uri="{FF2B5EF4-FFF2-40B4-BE49-F238E27FC236}">
                <a16:creationId xmlns:a16="http://schemas.microsoft.com/office/drawing/2014/main" id="{7F3F6325-8BF7-4514-8C0C-F869D9800C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BE9D90-3C38-4CE6-8E6B-68B5607B5AD0}"/>
              </a:ext>
            </a:extLst>
          </p:cNvPr>
          <p:cNvSpPr>
            <a:spLocks noGrp="1"/>
          </p:cNvSpPr>
          <p:nvPr>
            <p:ph type="sldNum" sz="quarter" idx="12"/>
          </p:nvPr>
        </p:nvSpPr>
        <p:spPr/>
        <p:txBody>
          <a:bodyPr/>
          <a:lstStyle/>
          <a:p>
            <a:fld id="{A7615363-8E88-4AA2-8774-6213731E2A5F}" type="slidenum">
              <a:rPr lang="en-GB" smtClean="0"/>
              <a:t>‹#›</a:t>
            </a:fld>
            <a:endParaRPr lang="en-GB"/>
          </a:p>
        </p:txBody>
      </p:sp>
    </p:spTree>
    <p:extLst>
      <p:ext uri="{BB962C8B-B14F-4D97-AF65-F5344CB8AC3E}">
        <p14:creationId xmlns:p14="http://schemas.microsoft.com/office/powerpoint/2010/main" val="26658981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BAF1A56-5393-446E-BEE1-F6E602115A6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6938197-0488-439B-8AAC-85D20B43DC47}"/>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A85033-6AD6-4508-AEF5-2E85E8C9352C}"/>
              </a:ext>
            </a:extLst>
          </p:cNvPr>
          <p:cNvSpPr>
            <a:spLocks noGrp="1"/>
          </p:cNvSpPr>
          <p:nvPr>
            <p:ph type="dt" sz="half" idx="10"/>
          </p:nvPr>
        </p:nvSpPr>
        <p:spPr/>
        <p:txBody>
          <a:bodyPr/>
          <a:lstStyle/>
          <a:p>
            <a:fld id="{12F6CCF2-9E0D-4651-8D5F-38504FEEEAD4}" type="datetimeFigureOut">
              <a:rPr lang="en-GB" smtClean="0"/>
              <a:t>19/05/2018</a:t>
            </a:fld>
            <a:endParaRPr lang="en-GB"/>
          </a:p>
        </p:txBody>
      </p:sp>
      <p:sp>
        <p:nvSpPr>
          <p:cNvPr id="5" name="Footer Placeholder 4">
            <a:extLst>
              <a:ext uri="{FF2B5EF4-FFF2-40B4-BE49-F238E27FC236}">
                <a16:creationId xmlns:a16="http://schemas.microsoft.com/office/drawing/2014/main" id="{72E6798A-E1F4-442E-B4E1-FB5DF7990B4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06BFF9-05C6-4B5D-813F-46B57C5B7982}"/>
              </a:ext>
            </a:extLst>
          </p:cNvPr>
          <p:cNvSpPr>
            <a:spLocks noGrp="1"/>
          </p:cNvSpPr>
          <p:nvPr>
            <p:ph type="sldNum" sz="quarter" idx="12"/>
          </p:nvPr>
        </p:nvSpPr>
        <p:spPr/>
        <p:txBody>
          <a:bodyPr/>
          <a:lstStyle/>
          <a:p>
            <a:fld id="{A7615363-8E88-4AA2-8774-6213731E2A5F}" type="slidenum">
              <a:rPr lang="en-GB" smtClean="0"/>
              <a:t>‹#›</a:t>
            </a:fld>
            <a:endParaRPr lang="en-GB"/>
          </a:p>
        </p:txBody>
      </p:sp>
    </p:spTree>
    <p:extLst>
      <p:ext uri="{BB962C8B-B14F-4D97-AF65-F5344CB8AC3E}">
        <p14:creationId xmlns:p14="http://schemas.microsoft.com/office/powerpoint/2010/main" val="258275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19E44E7-7D8E-4DF2-B358-17B8CCB0D4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EB8990-17D9-4B41-9A8A-3411FF331E9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934942C-2A3B-4647-B4BC-94A4AABEBBF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2F6CCF2-9E0D-4651-8D5F-38504FEEEAD4}" type="datetimeFigureOut">
              <a:rPr lang="en-GB" smtClean="0"/>
              <a:t>19/05/2018</a:t>
            </a:fld>
            <a:endParaRPr lang="en-GB"/>
          </a:p>
        </p:txBody>
      </p:sp>
      <p:sp>
        <p:nvSpPr>
          <p:cNvPr id="5" name="Footer Placeholder 4">
            <a:extLst>
              <a:ext uri="{FF2B5EF4-FFF2-40B4-BE49-F238E27FC236}">
                <a16:creationId xmlns:a16="http://schemas.microsoft.com/office/drawing/2014/main" id="{7202A304-9A34-417B-9BEC-68C24884850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FA7D815-88CA-494B-A0AB-44BF1F27E4B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7615363-8E88-4AA2-8774-6213731E2A5F}" type="slidenum">
              <a:rPr lang="en-GB" smtClean="0"/>
              <a:t>‹#›</a:t>
            </a:fld>
            <a:endParaRPr lang="en-GB"/>
          </a:p>
        </p:txBody>
      </p:sp>
    </p:spTree>
    <p:extLst>
      <p:ext uri="{BB962C8B-B14F-4D97-AF65-F5344CB8AC3E}">
        <p14:creationId xmlns:p14="http://schemas.microsoft.com/office/powerpoint/2010/main" val="18112527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healthyyoungmindspennine.nhs.uk/media/1052/attachment-difficulties.pdf" TargetMode="External"/><Relationship Id="rId7" Type="http://schemas.openxmlformats.org/officeDocument/2006/relationships/hyperlink" Target="file:///C:\Users\angela\AppData\Local\Packages\Microsoft.MicrosoftEdge_8wekyb3d8bbwe\TempState\Downloads\QOC2-Chapter3%20(1).pdf" TargetMode="External"/><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hyperlink" Target="http://guidebook.eif.org.uk/public/files/pdfs/programmes-nurture-groups.pdf" TargetMode="External"/><Relationship Id="rId5" Type="http://schemas.openxmlformats.org/officeDocument/2006/relationships/hyperlink" Target="https://ore.exeter.ac.uk/repository/handle/10871/9601" TargetMode="External"/><Relationship Id="rId4" Type="http://schemas.openxmlformats.org/officeDocument/2006/relationships/hyperlink" Target="http://learning.gov.wales/docs/learningwales/publications/121128nurtureen.pdf" TargetMode="Externa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54506F0-64A9-4D38-93D5-C8B0CDDC5987}"/>
              </a:ext>
            </a:extLst>
          </p:cNvPr>
          <p:cNvSpPr/>
          <p:nvPr/>
        </p:nvSpPr>
        <p:spPr>
          <a:xfrm>
            <a:off x="109394" y="91439"/>
            <a:ext cx="3954779" cy="3020720"/>
          </a:xfrm>
          <a:prstGeom prst="rect">
            <a:avLst/>
          </a:prstGeom>
          <a:solidFill>
            <a:schemeClr val="accent6">
              <a:lumMod val="20000"/>
              <a:lumOff val="80000"/>
            </a:scheme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endParaRPr lang="en-GB" sz="900" dirty="0">
              <a:solidFill>
                <a:schemeClr val="tx1"/>
              </a:solidFill>
              <a:latin typeface="Times New Roman" panose="02020603050405020304" pitchFamily="18" charset="0"/>
              <a:cs typeface="Times New Roman" panose="02020603050405020304" pitchFamily="18" charset="0"/>
            </a:endParaRPr>
          </a:p>
        </p:txBody>
      </p:sp>
      <p:sp>
        <p:nvSpPr>
          <p:cNvPr id="7" name="Rectangle 6">
            <a:extLst>
              <a:ext uri="{FF2B5EF4-FFF2-40B4-BE49-F238E27FC236}">
                <a16:creationId xmlns:a16="http://schemas.microsoft.com/office/drawing/2014/main" id="{660AB43F-137C-4EAB-AEA2-42CC2741DEFE}"/>
              </a:ext>
            </a:extLst>
          </p:cNvPr>
          <p:cNvSpPr/>
          <p:nvPr/>
        </p:nvSpPr>
        <p:spPr>
          <a:xfrm>
            <a:off x="4192629" y="58765"/>
            <a:ext cx="4092626" cy="899090"/>
          </a:xfrm>
          <a:prstGeom prst="rect">
            <a:avLst/>
          </a:prstGeom>
          <a:solidFill>
            <a:schemeClr val="accent6">
              <a:lumMod val="20000"/>
              <a:lumOff val="80000"/>
            </a:schemeClr>
          </a:solidFill>
          <a:ln w="28575"/>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EC19B49-E9AC-46B5-883C-F56BEAD70E47}"/>
              </a:ext>
            </a:extLst>
          </p:cNvPr>
          <p:cNvSpPr/>
          <p:nvPr/>
        </p:nvSpPr>
        <p:spPr>
          <a:xfrm>
            <a:off x="4390048" y="1566220"/>
            <a:ext cx="3954780" cy="1846304"/>
          </a:xfrm>
          <a:prstGeom prst="rect">
            <a:avLst/>
          </a:prstGeom>
          <a:no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8">
            <a:extLst>
              <a:ext uri="{FF2B5EF4-FFF2-40B4-BE49-F238E27FC236}">
                <a16:creationId xmlns:a16="http://schemas.microsoft.com/office/drawing/2014/main" id="{02C6AAB7-EFF1-4DD1-9F51-7656F83A4073}"/>
              </a:ext>
            </a:extLst>
          </p:cNvPr>
          <p:cNvSpPr/>
          <p:nvPr/>
        </p:nvSpPr>
        <p:spPr>
          <a:xfrm>
            <a:off x="107319" y="3328328"/>
            <a:ext cx="3954780" cy="3324568"/>
          </a:xfrm>
          <a:prstGeom prst="rect">
            <a:avLst/>
          </a:prstGeom>
          <a:solidFill>
            <a:schemeClr val="accent6">
              <a:lumMod val="20000"/>
              <a:lumOff val="80000"/>
            </a:schemeClr>
          </a:solidFill>
          <a:ln w="571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a:t>
            </a:r>
          </a:p>
        </p:txBody>
      </p:sp>
      <p:sp>
        <p:nvSpPr>
          <p:cNvPr id="10" name="Rectangle 9">
            <a:extLst>
              <a:ext uri="{FF2B5EF4-FFF2-40B4-BE49-F238E27FC236}">
                <a16:creationId xmlns:a16="http://schemas.microsoft.com/office/drawing/2014/main" id="{25771101-BFFC-471C-9BD0-75F7937EF389}"/>
              </a:ext>
            </a:extLst>
          </p:cNvPr>
          <p:cNvSpPr/>
          <p:nvPr/>
        </p:nvSpPr>
        <p:spPr>
          <a:xfrm>
            <a:off x="8389290" y="1323725"/>
            <a:ext cx="3743015" cy="2620771"/>
          </a:xfrm>
          <a:prstGeom prst="rect">
            <a:avLst/>
          </a:prstGeom>
          <a:solidFill>
            <a:schemeClr val="accent6">
              <a:lumMod val="20000"/>
              <a:lumOff val="80000"/>
            </a:schemeClr>
          </a:solidFill>
          <a:ln w="57150"/>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Rectangle 11">
            <a:extLst>
              <a:ext uri="{FF2B5EF4-FFF2-40B4-BE49-F238E27FC236}">
                <a16:creationId xmlns:a16="http://schemas.microsoft.com/office/drawing/2014/main" id="{CE68AE8D-5702-4748-9EFF-C2CCFDDD5457}"/>
              </a:ext>
            </a:extLst>
          </p:cNvPr>
          <p:cNvSpPr/>
          <p:nvPr/>
        </p:nvSpPr>
        <p:spPr>
          <a:xfrm>
            <a:off x="7858123" y="4143679"/>
            <a:ext cx="4425316" cy="2080261"/>
          </a:xfrm>
          <a:prstGeom prst="rect">
            <a:avLst/>
          </a:prstGeom>
          <a:no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extBox 1">
            <a:extLst>
              <a:ext uri="{FF2B5EF4-FFF2-40B4-BE49-F238E27FC236}">
                <a16:creationId xmlns:a16="http://schemas.microsoft.com/office/drawing/2014/main" id="{375B8D9A-E0BA-4CDA-98BC-259E5FC8625C}"/>
              </a:ext>
            </a:extLst>
          </p:cNvPr>
          <p:cNvSpPr txBox="1"/>
          <p:nvPr/>
        </p:nvSpPr>
        <p:spPr>
          <a:xfrm>
            <a:off x="237850" y="143856"/>
            <a:ext cx="939440" cy="276999"/>
          </a:xfrm>
          <a:prstGeom prst="rect">
            <a:avLst/>
          </a:prstGeom>
          <a:solidFill>
            <a:schemeClr val="bg1"/>
          </a:solidFill>
        </p:spPr>
        <p:txBody>
          <a:bodyPr wrap="square" rtlCol="0">
            <a:spAutoFit/>
          </a:bodyPr>
          <a:lstStyle/>
          <a:p>
            <a:r>
              <a:rPr lang="en-GB" sz="1000" b="1" dirty="0">
                <a:latin typeface="Times New Roman" panose="02020603050405020304" pitchFamily="18" charset="0"/>
                <a:cs typeface="Times New Roman" panose="02020603050405020304" pitchFamily="18" charset="0"/>
              </a:rPr>
              <a:t>Introduction</a:t>
            </a:r>
            <a:r>
              <a:rPr lang="en-GB" sz="1200" dirty="0">
                <a:latin typeface="Times New Roman" panose="02020603050405020304" pitchFamily="18" charset="0"/>
                <a:cs typeface="Times New Roman" panose="02020603050405020304" pitchFamily="18" charset="0"/>
              </a:rPr>
              <a:t>: </a:t>
            </a:r>
          </a:p>
        </p:txBody>
      </p:sp>
      <p:sp>
        <p:nvSpPr>
          <p:cNvPr id="3" name="TextBox 2">
            <a:extLst>
              <a:ext uri="{FF2B5EF4-FFF2-40B4-BE49-F238E27FC236}">
                <a16:creationId xmlns:a16="http://schemas.microsoft.com/office/drawing/2014/main" id="{55E326C2-959A-4296-B8B9-D23213A0CA3E}"/>
              </a:ext>
            </a:extLst>
          </p:cNvPr>
          <p:cNvSpPr txBox="1"/>
          <p:nvPr/>
        </p:nvSpPr>
        <p:spPr>
          <a:xfrm>
            <a:off x="4602480" y="152519"/>
            <a:ext cx="3112768" cy="553998"/>
          </a:xfrm>
          <a:prstGeom prst="rect">
            <a:avLst/>
          </a:prstGeom>
          <a:solidFill>
            <a:schemeClr val="bg1"/>
          </a:solidFill>
        </p:spPr>
        <p:txBody>
          <a:bodyPr wrap="square" rtlCol="0">
            <a:spAutoFit/>
          </a:bodyPr>
          <a:lstStyle/>
          <a:p>
            <a:pPr algn="ctr"/>
            <a:r>
              <a:rPr lang="en-GB" sz="1000" b="1" i="1" dirty="0">
                <a:latin typeface="Times New Roman" panose="02020603050405020304" pitchFamily="18" charset="0"/>
                <a:cs typeface="Times New Roman" panose="02020603050405020304" pitchFamily="18" charset="0"/>
              </a:rPr>
              <a:t>Attachment Disorder </a:t>
            </a:r>
          </a:p>
          <a:p>
            <a:pPr algn="ctr"/>
            <a:endParaRPr lang="en-GB" sz="1000" b="1" i="1" dirty="0">
              <a:latin typeface="Times New Roman" panose="02020603050405020304" pitchFamily="18" charset="0"/>
              <a:cs typeface="Times New Roman" panose="02020603050405020304" pitchFamily="18" charset="0"/>
            </a:endParaRPr>
          </a:p>
          <a:p>
            <a:pPr algn="ctr"/>
            <a:r>
              <a:rPr lang="en-GB" sz="1000" b="1" i="1" dirty="0">
                <a:latin typeface="Times New Roman" panose="02020603050405020304" pitchFamily="18" charset="0"/>
                <a:cs typeface="Times New Roman" panose="02020603050405020304" pitchFamily="18" charset="0"/>
              </a:rPr>
              <a:t>Angela Davies  1402422</a:t>
            </a:r>
          </a:p>
        </p:txBody>
      </p:sp>
      <p:sp>
        <p:nvSpPr>
          <p:cNvPr id="15" name="TextBox 14">
            <a:extLst>
              <a:ext uri="{FF2B5EF4-FFF2-40B4-BE49-F238E27FC236}">
                <a16:creationId xmlns:a16="http://schemas.microsoft.com/office/drawing/2014/main" id="{9330AA54-58F5-410A-B901-84CB519C9DB4}"/>
              </a:ext>
            </a:extLst>
          </p:cNvPr>
          <p:cNvSpPr txBox="1"/>
          <p:nvPr/>
        </p:nvSpPr>
        <p:spPr>
          <a:xfrm>
            <a:off x="148591" y="3358655"/>
            <a:ext cx="737234" cy="246221"/>
          </a:xfrm>
          <a:prstGeom prst="rect">
            <a:avLst/>
          </a:prstGeom>
          <a:solidFill>
            <a:schemeClr val="bg1"/>
          </a:solidFill>
        </p:spPr>
        <p:txBody>
          <a:bodyPr wrap="square" rtlCol="0">
            <a:spAutoFit/>
          </a:bodyPr>
          <a:lstStyle/>
          <a:p>
            <a:r>
              <a:rPr lang="en-GB" sz="1000" b="1" dirty="0">
                <a:latin typeface="Times New Roman" panose="02020603050405020304" pitchFamily="18" charset="0"/>
                <a:cs typeface="Times New Roman" panose="02020603050405020304" pitchFamily="18" charset="0"/>
              </a:rPr>
              <a:t>Barriers:</a:t>
            </a:r>
          </a:p>
        </p:txBody>
      </p:sp>
      <p:sp>
        <p:nvSpPr>
          <p:cNvPr id="16" name="TextBox 15">
            <a:extLst>
              <a:ext uri="{FF2B5EF4-FFF2-40B4-BE49-F238E27FC236}">
                <a16:creationId xmlns:a16="http://schemas.microsoft.com/office/drawing/2014/main" id="{D3C7A72C-6A4F-40A2-91A1-D660B9A946F9}"/>
              </a:ext>
            </a:extLst>
          </p:cNvPr>
          <p:cNvSpPr txBox="1"/>
          <p:nvPr/>
        </p:nvSpPr>
        <p:spPr>
          <a:xfrm>
            <a:off x="8397232" y="3992807"/>
            <a:ext cx="1798489" cy="246221"/>
          </a:xfrm>
          <a:prstGeom prst="rect">
            <a:avLst/>
          </a:prstGeom>
          <a:solidFill>
            <a:schemeClr val="bg1"/>
          </a:solidFill>
        </p:spPr>
        <p:txBody>
          <a:bodyPr wrap="square" rtlCol="0">
            <a:spAutoFit/>
          </a:bodyPr>
          <a:lstStyle/>
          <a:p>
            <a:r>
              <a:rPr lang="en-GB" sz="1000" b="1" dirty="0">
                <a:latin typeface="Times New Roman" panose="02020603050405020304" pitchFamily="18" charset="0"/>
                <a:cs typeface="Times New Roman" panose="02020603050405020304" pitchFamily="18" charset="0"/>
              </a:rPr>
              <a:t>Reference List</a:t>
            </a:r>
            <a:r>
              <a:rPr lang="en-GB" sz="1000" dirty="0">
                <a:latin typeface="Times New Roman" panose="02020603050405020304" pitchFamily="18" charset="0"/>
                <a:cs typeface="Times New Roman" panose="02020603050405020304" pitchFamily="18" charset="0"/>
              </a:rPr>
              <a:t>:</a:t>
            </a:r>
          </a:p>
        </p:txBody>
      </p:sp>
      <p:sp>
        <p:nvSpPr>
          <p:cNvPr id="18" name="TextBox 17">
            <a:extLst>
              <a:ext uri="{FF2B5EF4-FFF2-40B4-BE49-F238E27FC236}">
                <a16:creationId xmlns:a16="http://schemas.microsoft.com/office/drawing/2014/main" id="{27C8AE64-F766-463F-B566-C816EFD428E2}"/>
              </a:ext>
            </a:extLst>
          </p:cNvPr>
          <p:cNvSpPr txBox="1"/>
          <p:nvPr/>
        </p:nvSpPr>
        <p:spPr>
          <a:xfrm>
            <a:off x="8489085" y="1389951"/>
            <a:ext cx="865303" cy="246221"/>
          </a:xfrm>
          <a:prstGeom prst="rect">
            <a:avLst/>
          </a:prstGeom>
          <a:solidFill>
            <a:schemeClr val="bg1"/>
          </a:solidFill>
        </p:spPr>
        <p:txBody>
          <a:bodyPr wrap="square" rtlCol="0">
            <a:spAutoFit/>
          </a:bodyPr>
          <a:lstStyle/>
          <a:p>
            <a:r>
              <a:rPr lang="en-GB" sz="1000" b="1" dirty="0">
                <a:latin typeface="Times New Roman" panose="02020603050405020304" pitchFamily="18" charset="0"/>
                <a:cs typeface="Times New Roman" panose="02020603050405020304" pitchFamily="18" charset="0"/>
              </a:rPr>
              <a:t>Conclusion</a:t>
            </a:r>
            <a:r>
              <a:rPr lang="en-GB" sz="1000" dirty="0">
                <a:latin typeface="Times New Roman" panose="02020603050405020304" pitchFamily="18" charset="0"/>
                <a:cs typeface="Times New Roman" panose="02020603050405020304" pitchFamily="18" charset="0"/>
              </a:rPr>
              <a:t>:</a:t>
            </a:r>
          </a:p>
        </p:txBody>
      </p:sp>
      <p:pic>
        <p:nvPicPr>
          <p:cNvPr id="14" name="Picture 13" descr="A close up of text on a white background&#10;&#10;Description generated with very high confidence">
            <a:extLst>
              <a:ext uri="{FF2B5EF4-FFF2-40B4-BE49-F238E27FC236}">
                <a16:creationId xmlns:a16="http://schemas.microsoft.com/office/drawing/2014/main" id="{EFA27E86-E9A0-4076-B703-8E807BBA77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66575" y="12020"/>
            <a:ext cx="1751371" cy="1052193"/>
          </a:xfrm>
          <a:prstGeom prst="rect">
            <a:avLst/>
          </a:prstGeom>
        </p:spPr>
      </p:pic>
      <p:sp>
        <p:nvSpPr>
          <p:cNvPr id="19" name="Rectangle 18">
            <a:extLst>
              <a:ext uri="{FF2B5EF4-FFF2-40B4-BE49-F238E27FC236}">
                <a16:creationId xmlns:a16="http://schemas.microsoft.com/office/drawing/2014/main" id="{A9940E86-892A-4C4C-92A9-88E01758B311}"/>
              </a:ext>
            </a:extLst>
          </p:cNvPr>
          <p:cNvSpPr/>
          <p:nvPr/>
        </p:nvSpPr>
        <p:spPr>
          <a:xfrm>
            <a:off x="4206356" y="1012755"/>
            <a:ext cx="4097177" cy="5640141"/>
          </a:xfrm>
          <a:prstGeom prst="rect">
            <a:avLst/>
          </a:prstGeom>
          <a:solidFill>
            <a:schemeClr val="accent6">
              <a:lumMod val="20000"/>
              <a:lumOff val="80000"/>
            </a:schemeClr>
          </a:solidFill>
          <a:ln w="57150">
            <a:solidFill>
              <a:schemeClr val="accent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900" dirty="0">
              <a:latin typeface="Times New Roman" panose="02020603050405020304" pitchFamily="18" charset="0"/>
              <a:cs typeface="Times New Roman" panose="02020603050405020304" pitchFamily="18" charset="0"/>
            </a:endParaRPr>
          </a:p>
        </p:txBody>
      </p:sp>
      <p:sp>
        <p:nvSpPr>
          <p:cNvPr id="5" name="TextBox 4">
            <a:extLst>
              <a:ext uri="{FF2B5EF4-FFF2-40B4-BE49-F238E27FC236}">
                <a16:creationId xmlns:a16="http://schemas.microsoft.com/office/drawing/2014/main" id="{5477AF9D-A208-4B2E-A13C-3E4CB29B1F08}"/>
              </a:ext>
            </a:extLst>
          </p:cNvPr>
          <p:cNvSpPr txBox="1"/>
          <p:nvPr/>
        </p:nvSpPr>
        <p:spPr>
          <a:xfrm>
            <a:off x="9092849" y="1029193"/>
            <a:ext cx="2292481" cy="246221"/>
          </a:xfrm>
          <a:prstGeom prst="rect">
            <a:avLst/>
          </a:prstGeom>
          <a:noFill/>
        </p:spPr>
        <p:txBody>
          <a:bodyPr wrap="square" rtlCol="0">
            <a:spAutoFit/>
          </a:bodyPr>
          <a:lstStyle/>
          <a:p>
            <a:r>
              <a:rPr lang="en-GB" sz="1000" b="1" dirty="0">
                <a:latin typeface="Times New Roman" panose="02020603050405020304" pitchFamily="18" charset="0"/>
                <a:cs typeface="Times New Roman" panose="02020603050405020304" pitchFamily="18" charset="0"/>
              </a:rPr>
              <a:t>(Source: Braveheart Education, 2017)</a:t>
            </a:r>
          </a:p>
        </p:txBody>
      </p:sp>
      <p:sp>
        <p:nvSpPr>
          <p:cNvPr id="20" name="TextBox 19">
            <a:extLst>
              <a:ext uri="{FF2B5EF4-FFF2-40B4-BE49-F238E27FC236}">
                <a16:creationId xmlns:a16="http://schemas.microsoft.com/office/drawing/2014/main" id="{10FC0402-F557-4E16-9FF9-11292A0B43F8}"/>
              </a:ext>
            </a:extLst>
          </p:cNvPr>
          <p:cNvSpPr txBox="1"/>
          <p:nvPr/>
        </p:nvSpPr>
        <p:spPr>
          <a:xfrm>
            <a:off x="4292114" y="1113877"/>
            <a:ext cx="1866750" cy="246221"/>
          </a:xfrm>
          <a:prstGeom prst="rect">
            <a:avLst/>
          </a:prstGeom>
          <a:solidFill>
            <a:schemeClr val="bg1"/>
          </a:solidFill>
        </p:spPr>
        <p:txBody>
          <a:bodyPr wrap="square" rtlCol="0">
            <a:spAutoFit/>
          </a:bodyPr>
          <a:lstStyle/>
          <a:p>
            <a:r>
              <a:rPr lang="en-GB" sz="1000" b="1" dirty="0">
                <a:latin typeface="Times New Roman" panose="02020603050405020304" pitchFamily="18" charset="0"/>
                <a:cs typeface="Times New Roman" panose="02020603050405020304" pitchFamily="18" charset="0"/>
              </a:rPr>
              <a:t>Strategy: Nurture Groups</a:t>
            </a:r>
          </a:p>
        </p:txBody>
      </p:sp>
      <p:sp>
        <p:nvSpPr>
          <p:cNvPr id="11" name="TextBox 10">
            <a:extLst>
              <a:ext uri="{FF2B5EF4-FFF2-40B4-BE49-F238E27FC236}">
                <a16:creationId xmlns:a16="http://schemas.microsoft.com/office/drawing/2014/main" id="{F6A32487-29C9-4831-9CC2-B823327CC933}"/>
              </a:ext>
            </a:extLst>
          </p:cNvPr>
          <p:cNvSpPr txBox="1"/>
          <p:nvPr/>
        </p:nvSpPr>
        <p:spPr>
          <a:xfrm>
            <a:off x="202905" y="390351"/>
            <a:ext cx="3733197" cy="3000821"/>
          </a:xfrm>
          <a:prstGeom prst="rect">
            <a:avLst/>
          </a:prstGeom>
          <a:noFill/>
        </p:spPr>
        <p:txBody>
          <a:bodyPr wrap="square" rtlCol="0">
            <a:spAutoFit/>
          </a:bodyPr>
          <a:lstStyle/>
          <a:p>
            <a:r>
              <a:rPr lang="en-GB" sz="900" dirty="0">
                <a:latin typeface="Times New Roman" panose="02020603050405020304" pitchFamily="18" charset="0"/>
                <a:cs typeface="Times New Roman" panose="02020603050405020304" pitchFamily="18" charset="0"/>
              </a:rPr>
              <a:t>Attachment Disorder as described by University of Glasgow (no date) is  a disorder that effects social functioning. Symptoms of this disorder can be seen as a result from a child being neglected, abused or in the care system.</a:t>
            </a:r>
          </a:p>
          <a:p>
            <a:r>
              <a:rPr lang="en-GB" sz="900" dirty="0">
                <a:latin typeface="Times New Roman" panose="02020603050405020304" pitchFamily="18" charset="0"/>
                <a:cs typeface="Times New Roman" panose="02020603050405020304" pitchFamily="18" charset="0"/>
              </a:rPr>
              <a:t>According to Gerhardt (2014) Attachment Disorder develops from the early stages of brain development.</a:t>
            </a:r>
          </a:p>
          <a:p>
            <a:r>
              <a:rPr lang="en-GB" sz="900" dirty="0">
                <a:latin typeface="Times New Roman" panose="02020603050405020304" pitchFamily="18" charset="0"/>
                <a:cs typeface="Times New Roman" panose="02020603050405020304" pitchFamily="18" charset="0"/>
              </a:rPr>
              <a:t>Corbin (2007) supports this and explains further how early trauma in childhood attachments alters the connectivity of neuro chemicals, effecting the part of the brain that enables us to form attachments and feel safe and secure.</a:t>
            </a:r>
          </a:p>
          <a:p>
            <a:r>
              <a:rPr lang="en-GB" sz="900" dirty="0">
                <a:latin typeface="Times New Roman" panose="02020603050405020304" pitchFamily="18" charset="0"/>
                <a:cs typeface="Times New Roman" panose="02020603050405020304" pitchFamily="18" charset="0"/>
              </a:rPr>
              <a:t>Early attachment experiences are critical for the infants developing brain, with attachments made between the child and the care giver, these interactions form the neuro chemicals to promote the part of the brain to cope with stress, feelings and relationships (Corbin,2007).</a:t>
            </a:r>
          </a:p>
          <a:p>
            <a:r>
              <a:rPr lang="en-GB" sz="900" dirty="0">
                <a:latin typeface="Times New Roman" panose="02020603050405020304" pitchFamily="18" charset="0"/>
                <a:cs typeface="Times New Roman" panose="02020603050405020304" pitchFamily="18" charset="0"/>
              </a:rPr>
              <a:t>According to Newman et al. (2015),early attachment experiences are critical for the infants developing brain, with attachments made between the child and the care giver, these interactions form the neuro chemicals to promote the part of the brain to cope with stress, feelings and relationships.</a:t>
            </a:r>
          </a:p>
          <a:p>
            <a:r>
              <a:rPr lang="en-GB" sz="900" dirty="0">
                <a:latin typeface="Times New Roman" panose="02020603050405020304" pitchFamily="18" charset="0"/>
                <a:cs typeface="Times New Roman" panose="02020603050405020304" pitchFamily="18" charset="0"/>
              </a:rPr>
              <a:t>Theory to support this concept can be seen on the image provided, this is Maslow’s Hierarchy of Needs, according to Braveheart Education 2017.</a:t>
            </a:r>
          </a:p>
          <a:p>
            <a:endParaRPr lang="en-GB" sz="900" dirty="0">
              <a:latin typeface="Times New Roman" panose="02020603050405020304" pitchFamily="18" charset="0"/>
              <a:cs typeface="Times New Roman" panose="02020603050405020304" pitchFamily="18" charset="0"/>
            </a:endParaRPr>
          </a:p>
          <a:p>
            <a:endParaRPr lang="en-GB" sz="9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25EA252-F12E-49C3-87EA-907824D6349B}"/>
              </a:ext>
            </a:extLst>
          </p:cNvPr>
          <p:cNvSpPr txBox="1"/>
          <p:nvPr/>
        </p:nvSpPr>
        <p:spPr>
          <a:xfrm>
            <a:off x="137285" y="3516359"/>
            <a:ext cx="3864436" cy="3554819"/>
          </a:xfrm>
          <a:prstGeom prst="rect">
            <a:avLst/>
          </a:prstGeom>
          <a:noFill/>
        </p:spPr>
        <p:txBody>
          <a:bodyPr wrap="square" rtlCol="0">
            <a:spAutoFit/>
          </a:bodyPr>
          <a:lstStyle/>
          <a:p>
            <a:r>
              <a:rPr lang="en-GB" sz="900" dirty="0">
                <a:latin typeface="Times New Roman" panose="02020603050405020304" pitchFamily="18" charset="0"/>
                <a:cs typeface="Times New Roman" panose="02020603050405020304" pitchFamily="18" charset="0"/>
              </a:rPr>
              <a:t>Pennine care (no date) suggest that children with Attachment Disorder have difficulty forming relationships with other children and adults, this is said to stem from lack of trust and insecurity leading from infant experiences.</a:t>
            </a:r>
          </a:p>
          <a:p>
            <a:r>
              <a:rPr lang="en-GB" sz="900" dirty="0">
                <a:latin typeface="Times New Roman" panose="02020603050405020304" pitchFamily="18" charset="0"/>
                <a:cs typeface="Times New Roman" panose="02020603050405020304" pitchFamily="18" charset="0"/>
              </a:rPr>
              <a:t>However, it is possible to overcome this barrier with positive teacher relationships, Bergin and Bergin ( 2009)  believe that an attachment formed with a  teacher can enhance the child’s academic results, by developing these attachments, the child is said to be feel safe and secure, which leads to a regulation in their emotional state.</a:t>
            </a:r>
          </a:p>
          <a:p>
            <a:r>
              <a:rPr lang="en-GB" sz="900" dirty="0" err="1">
                <a:latin typeface="Times New Roman" panose="02020603050405020304" pitchFamily="18" charset="0"/>
                <a:cs typeface="Times New Roman" panose="02020603050405020304" pitchFamily="18" charset="0"/>
              </a:rPr>
              <a:t>Reupert</a:t>
            </a:r>
            <a:r>
              <a:rPr lang="en-GB" sz="900" dirty="0">
                <a:latin typeface="Times New Roman" panose="02020603050405020304" pitchFamily="18" charset="0"/>
                <a:cs typeface="Times New Roman" panose="02020603050405020304" pitchFamily="18" charset="0"/>
              </a:rPr>
              <a:t> and </a:t>
            </a:r>
            <a:r>
              <a:rPr lang="en-GB" sz="900" dirty="0" err="1">
                <a:latin typeface="Times New Roman" panose="02020603050405020304" pitchFamily="18" charset="0"/>
                <a:cs typeface="Times New Roman" panose="02020603050405020304" pitchFamily="18" charset="0"/>
              </a:rPr>
              <a:t>Maybery</a:t>
            </a:r>
            <a:r>
              <a:rPr lang="en-GB" sz="900" dirty="0">
                <a:latin typeface="Times New Roman" panose="02020603050405020304" pitchFamily="18" charset="0"/>
                <a:cs typeface="Times New Roman" panose="02020603050405020304" pitchFamily="18" charset="0"/>
              </a:rPr>
              <a:t> ( 2004) highlight  the need for teachers to gain more knowledge into such mental disorders as children are at risk as not being diagnosed within the mainstream school. </a:t>
            </a:r>
          </a:p>
          <a:p>
            <a:r>
              <a:rPr lang="en-GB" sz="900" dirty="0" err="1">
                <a:latin typeface="Times New Roman" panose="02020603050405020304" pitchFamily="18" charset="0"/>
                <a:cs typeface="Times New Roman" panose="02020603050405020304" pitchFamily="18" charset="0"/>
              </a:rPr>
              <a:t>Mulvenney</a:t>
            </a:r>
            <a:r>
              <a:rPr lang="en-GB" sz="900" dirty="0">
                <a:latin typeface="Times New Roman" panose="02020603050405020304" pitchFamily="18" charset="0"/>
                <a:cs typeface="Times New Roman" panose="02020603050405020304" pitchFamily="18" charset="0"/>
              </a:rPr>
              <a:t> (2017) reports in The Guardian how children with Attachment Disorder are often emotionally and academically underdeveloped for their age, this can be seen as a barrier to inclusion.</a:t>
            </a:r>
          </a:p>
          <a:p>
            <a:r>
              <a:rPr lang="en-GB" sz="900" dirty="0">
                <a:latin typeface="Times New Roman" panose="02020603050405020304" pitchFamily="18" charset="0"/>
                <a:cs typeface="Times New Roman" panose="02020603050405020304" pitchFamily="18" charset="0"/>
              </a:rPr>
              <a:t>All children have the right to inclusion within a mainstream school, according to Conner (2016) . The Warnock Report and the Salamanca Statement (cited in Conner, 2016) both support the inclusion of children within the mainstream schools by introducing legislation not only within the United Kingdom but on an international basis. However, Shah (cited in Atkins, 2016) asks whether the child’s rights have been infringed as they also need to be given a preference whether  to attend an inclusive school or a purpose built school for children with additional needs.</a:t>
            </a:r>
          </a:p>
          <a:p>
            <a:endParaRPr lang="en-GB" sz="900" dirty="0">
              <a:latin typeface="Times New Roman" panose="02020603050405020304" pitchFamily="18" charset="0"/>
              <a:cs typeface="Times New Roman" panose="02020603050405020304" pitchFamily="18" charset="0"/>
            </a:endParaRPr>
          </a:p>
          <a:p>
            <a:endParaRPr lang="en-GB" sz="900" dirty="0">
              <a:latin typeface="Times New Roman" panose="02020603050405020304" pitchFamily="18" charset="0"/>
              <a:cs typeface="Times New Roman" panose="02020603050405020304" pitchFamily="18" charset="0"/>
            </a:endParaRPr>
          </a:p>
          <a:p>
            <a:endParaRPr lang="en-GB" sz="900" dirty="0">
              <a:latin typeface="Times New Roman" panose="02020603050405020304" pitchFamily="18" charset="0"/>
              <a:cs typeface="Times New Roman" panose="02020603050405020304" pitchFamily="18" charset="0"/>
            </a:endParaRPr>
          </a:p>
        </p:txBody>
      </p:sp>
      <p:sp>
        <p:nvSpPr>
          <p:cNvPr id="21" name="TextBox 20">
            <a:extLst>
              <a:ext uri="{FF2B5EF4-FFF2-40B4-BE49-F238E27FC236}">
                <a16:creationId xmlns:a16="http://schemas.microsoft.com/office/drawing/2014/main" id="{F762A325-98DE-4127-979F-88F82A584A28}"/>
              </a:ext>
            </a:extLst>
          </p:cNvPr>
          <p:cNvSpPr txBox="1"/>
          <p:nvPr/>
        </p:nvSpPr>
        <p:spPr>
          <a:xfrm>
            <a:off x="4245791" y="1461220"/>
            <a:ext cx="3867926" cy="5078313"/>
          </a:xfrm>
          <a:prstGeom prst="rect">
            <a:avLst/>
          </a:prstGeom>
          <a:noFill/>
        </p:spPr>
        <p:txBody>
          <a:bodyPr wrap="square" rtlCol="0">
            <a:spAutoFit/>
          </a:bodyPr>
          <a:lstStyle/>
          <a:p>
            <a:r>
              <a:rPr lang="en-GB" sz="900" dirty="0">
                <a:latin typeface="Times New Roman" panose="02020603050405020304" pitchFamily="18" charset="0"/>
                <a:cs typeface="Times New Roman" panose="02020603050405020304" pitchFamily="18" charset="0"/>
              </a:rPr>
              <a:t>According to Cooper and </a:t>
            </a:r>
            <a:r>
              <a:rPr lang="en-GB" sz="900" dirty="0" err="1">
                <a:latin typeface="Times New Roman" panose="02020603050405020304" pitchFamily="18" charset="0"/>
                <a:cs typeface="Times New Roman" panose="02020603050405020304" pitchFamily="18" charset="0"/>
              </a:rPr>
              <a:t>Whitebread</a:t>
            </a:r>
            <a:r>
              <a:rPr lang="en-GB" sz="900" dirty="0">
                <a:latin typeface="Times New Roman" panose="02020603050405020304" pitchFamily="18" charset="0"/>
                <a:cs typeface="Times New Roman" panose="02020603050405020304" pitchFamily="18" charset="0"/>
              </a:rPr>
              <a:t> (2015), nurture groups are a provision provided in schools to support children with emotional, social and behavioural difficulties. Cooper and </a:t>
            </a:r>
            <a:r>
              <a:rPr lang="en-GB" sz="900" dirty="0" err="1">
                <a:latin typeface="Times New Roman" panose="02020603050405020304" pitchFamily="18" charset="0"/>
                <a:cs typeface="Times New Roman" panose="02020603050405020304" pitchFamily="18" charset="0"/>
              </a:rPr>
              <a:t>Whitebread</a:t>
            </a:r>
            <a:r>
              <a:rPr lang="en-GB" sz="900" dirty="0">
                <a:latin typeface="Times New Roman" panose="02020603050405020304" pitchFamily="18" charset="0"/>
                <a:cs typeface="Times New Roman" panose="02020603050405020304" pitchFamily="18" charset="0"/>
              </a:rPr>
              <a:t> (2015) reinforce the theory of Maslow, whereas the need for a child to achieve a level of nurturing before they are able to move up to the next level of their psychological needs, thus supporting the concept of nurture groups. </a:t>
            </a:r>
          </a:p>
          <a:p>
            <a:r>
              <a:rPr lang="en-GB" sz="900" dirty="0">
                <a:latin typeface="Times New Roman" panose="02020603050405020304" pitchFamily="18" charset="0"/>
                <a:cs typeface="Times New Roman" panose="02020603050405020304" pitchFamily="18" charset="0"/>
              </a:rPr>
              <a:t>Welsh Assembly Government (2010) states that nurture groups provide a safe and structured environment for children with emotional and behavioural problems, such as those seen in children with Attachment Disorder. </a:t>
            </a:r>
          </a:p>
          <a:p>
            <a:r>
              <a:rPr lang="en-GB" sz="900" dirty="0">
                <a:latin typeface="Times New Roman" panose="02020603050405020304" pitchFamily="18" charset="0"/>
                <a:cs typeface="Times New Roman" panose="02020603050405020304" pitchFamily="18" charset="0"/>
              </a:rPr>
              <a:t>These small, intimate groups are said by Welsh Assembly Government (2010) to encourage a child’s self-esteem whilst celebrating the smallest success in achievement. </a:t>
            </a:r>
          </a:p>
          <a:p>
            <a:r>
              <a:rPr lang="en-GB" sz="900" dirty="0">
                <a:latin typeface="Times New Roman" panose="02020603050405020304" pitchFamily="18" charset="0"/>
                <a:cs typeface="Times New Roman" panose="02020603050405020304" pitchFamily="18" charset="0"/>
              </a:rPr>
              <a:t>The Nurture Group Network (no date) suggests that these groups aim to help children express their emotions safely, as children with Attachment Disorder often find it hard to label their own emotions as they are unsure as to how they are feeling.</a:t>
            </a:r>
          </a:p>
          <a:p>
            <a:r>
              <a:rPr lang="en-GB" sz="900" dirty="0">
                <a:latin typeface="Times New Roman" panose="02020603050405020304" pitchFamily="18" charset="0"/>
                <a:cs typeface="Times New Roman" panose="02020603050405020304" pitchFamily="18" charset="0"/>
              </a:rPr>
              <a:t>Research into nurture groups have predominantly been carried out within a primary school setting, however, secondary schools do have such groups but these are not always apparent.</a:t>
            </a:r>
          </a:p>
          <a:p>
            <a:r>
              <a:rPr lang="en-GB" sz="900" dirty="0">
                <a:latin typeface="Times New Roman" panose="02020603050405020304" pitchFamily="18" charset="0"/>
                <a:cs typeface="Times New Roman" panose="02020603050405020304" pitchFamily="18" charset="0"/>
              </a:rPr>
              <a:t>Reviewing the use of nurture groups in secondary schools, </a:t>
            </a:r>
            <a:r>
              <a:rPr lang="en-GB" sz="900" dirty="0" err="1">
                <a:latin typeface="Times New Roman" panose="02020603050405020304" pitchFamily="18" charset="0"/>
                <a:cs typeface="Times New Roman" panose="02020603050405020304" pitchFamily="18" charset="0"/>
              </a:rPr>
              <a:t>Nurtureuk</a:t>
            </a:r>
            <a:r>
              <a:rPr lang="en-GB" sz="900" dirty="0">
                <a:latin typeface="Times New Roman" panose="02020603050405020304" pitchFamily="18" charset="0"/>
                <a:cs typeface="Times New Roman" panose="02020603050405020304" pitchFamily="18" charset="0"/>
              </a:rPr>
              <a:t> (2017) believe that these have been found to have a positive impact on students of an older age,  as they address the additional anxieties that teenagers are faced with, such as self-image, relationships, peer pressure and drugs.</a:t>
            </a:r>
          </a:p>
          <a:p>
            <a:r>
              <a:rPr lang="en-GB" sz="900" dirty="0">
                <a:latin typeface="Times New Roman" panose="02020603050405020304" pitchFamily="18" charset="0"/>
                <a:cs typeface="Times New Roman" panose="02020603050405020304" pitchFamily="18" charset="0"/>
              </a:rPr>
              <a:t>However, according to </a:t>
            </a:r>
            <a:r>
              <a:rPr lang="en-GB" sz="900" dirty="0" err="1">
                <a:latin typeface="Times New Roman" panose="02020603050405020304" pitchFamily="18" charset="0"/>
                <a:cs typeface="Times New Roman" panose="02020603050405020304" pitchFamily="18" charset="0"/>
              </a:rPr>
              <a:t>Nurtureuk</a:t>
            </a:r>
            <a:r>
              <a:rPr lang="en-GB" sz="900" dirty="0">
                <a:latin typeface="Times New Roman" panose="02020603050405020304" pitchFamily="18" charset="0"/>
                <a:cs typeface="Times New Roman" panose="02020603050405020304" pitchFamily="18" charset="0"/>
              </a:rPr>
              <a:t> (2017) these findings are based on qualitative research findings and suggests that more quantitative research based on nurture groups in secondary schools would give a clearer picture as to whether they are as influential of once thought. </a:t>
            </a:r>
          </a:p>
          <a:p>
            <a:r>
              <a:rPr lang="en-GB" sz="900" dirty="0">
                <a:latin typeface="Times New Roman" panose="02020603050405020304" pitchFamily="18" charset="0"/>
                <a:cs typeface="Times New Roman" panose="02020603050405020304" pitchFamily="18" charset="0"/>
              </a:rPr>
              <a:t> Supporting these findings, Early Intervention Foundation (2017) state that nurture groups are influenced by Bowlby's attachment theory and intended for children in primary schools.</a:t>
            </a:r>
          </a:p>
          <a:p>
            <a:r>
              <a:rPr lang="en-GB" sz="900" dirty="0">
                <a:latin typeface="Times New Roman" panose="02020603050405020304" pitchFamily="18" charset="0"/>
                <a:cs typeface="Times New Roman" panose="02020603050405020304" pitchFamily="18" charset="0"/>
              </a:rPr>
              <a:t>According to </a:t>
            </a:r>
            <a:r>
              <a:rPr lang="en-GB" sz="900" dirty="0" err="1">
                <a:latin typeface="Times New Roman" panose="02020603050405020304" pitchFamily="18" charset="0"/>
                <a:cs typeface="Times New Roman" panose="02020603050405020304" pitchFamily="18" charset="0"/>
              </a:rPr>
              <a:t>Papamichael</a:t>
            </a:r>
            <a:r>
              <a:rPr lang="en-GB" sz="900" dirty="0">
                <a:latin typeface="Times New Roman" panose="02020603050405020304" pitchFamily="18" charset="0"/>
                <a:cs typeface="Times New Roman" panose="02020603050405020304" pitchFamily="18" charset="0"/>
              </a:rPr>
              <a:t> (2011) schools taking the holistic approach when developing a nurture group are the most successful, to achieve this they are said to integrate the nurturing attitudes and practicing throughout the whole school with all teachers participating. However, </a:t>
            </a:r>
            <a:r>
              <a:rPr lang="en-GB" sz="900" dirty="0" err="1">
                <a:latin typeface="Times New Roman" panose="02020603050405020304" pitchFamily="18" charset="0"/>
                <a:cs typeface="Times New Roman" panose="02020603050405020304" pitchFamily="18" charset="0"/>
              </a:rPr>
              <a:t>Papamichael</a:t>
            </a:r>
            <a:r>
              <a:rPr lang="en-GB" sz="900" dirty="0">
                <a:latin typeface="Times New Roman" panose="02020603050405020304" pitchFamily="18" charset="0"/>
                <a:cs typeface="Times New Roman" panose="02020603050405020304" pitchFamily="18" charset="0"/>
              </a:rPr>
              <a:t> (2011) considers the breakdown in communication and lack of participation and partnership from teachers as a possible barrier to the future success of  nurture groups. </a:t>
            </a:r>
          </a:p>
        </p:txBody>
      </p:sp>
      <p:sp>
        <p:nvSpPr>
          <p:cNvPr id="22" name="TextBox 21">
            <a:extLst>
              <a:ext uri="{FF2B5EF4-FFF2-40B4-BE49-F238E27FC236}">
                <a16:creationId xmlns:a16="http://schemas.microsoft.com/office/drawing/2014/main" id="{AC64996C-1844-4884-8B44-0DBE4B5C133F}"/>
              </a:ext>
            </a:extLst>
          </p:cNvPr>
          <p:cNvSpPr txBox="1"/>
          <p:nvPr/>
        </p:nvSpPr>
        <p:spPr>
          <a:xfrm>
            <a:off x="8445716" y="1636172"/>
            <a:ext cx="3500010" cy="2308324"/>
          </a:xfrm>
          <a:prstGeom prst="rect">
            <a:avLst/>
          </a:prstGeom>
          <a:noFill/>
        </p:spPr>
        <p:txBody>
          <a:bodyPr wrap="square" rtlCol="0">
            <a:spAutoFit/>
          </a:bodyPr>
          <a:lstStyle/>
          <a:p>
            <a:r>
              <a:rPr lang="en-GB" sz="900" dirty="0"/>
              <a:t>Early attachment experiences have been found to impact the growth of the brain, resulting in the under developed brain being unable to cope with stress, anxiety and feelings, Attachment Disorder is said to be a result of this process.</a:t>
            </a:r>
          </a:p>
          <a:p>
            <a:r>
              <a:rPr lang="en-GB" sz="900" dirty="0"/>
              <a:t>As Maslow and Freud suggest, secure attachments are needed to enable the child to develop and progress socially, emotionally and physically. </a:t>
            </a:r>
          </a:p>
          <a:p>
            <a:r>
              <a:rPr lang="en-GB" sz="900" dirty="0"/>
              <a:t>The disorder itself can be considered as a barrier, however, with teachers commitment to support the child and groups such as nurture groups, the brain can learn new ways to process and cope with feelings, anxiety and stress, the future goal being the ability to form positive relationships.</a:t>
            </a:r>
          </a:p>
          <a:p>
            <a:r>
              <a:rPr lang="en-GB" sz="900" dirty="0"/>
              <a:t>Primary schools have been seen as a major influence in introducing strategies, however, as discussed, further research is needed to gain a clear record of strategies and outcomes achieved within the secondary school environment.</a:t>
            </a:r>
          </a:p>
        </p:txBody>
      </p:sp>
      <p:sp>
        <p:nvSpPr>
          <p:cNvPr id="23" name="TextBox 22">
            <a:extLst>
              <a:ext uri="{FF2B5EF4-FFF2-40B4-BE49-F238E27FC236}">
                <a16:creationId xmlns:a16="http://schemas.microsoft.com/office/drawing/2014/main" id="{3F58DA26-3128-4241-A9EE-8D2773539542}"/>
              </a:ext>
            </a:extLst>
          </p:cNvPr>
          <p:cNvSpPr txBox="1"/>
          <p:nvPr/>
        </p:nvSpPr>
        <p:spPr>
          <a:xfrm>
            <a:off x="8389290" y="4144907"/>
            <a:ext cx="3770285" cy="3000821"/>
          </a:xfrm>
          <a:prstGeom prst="rect">
            <a:avLst/>
          </a:prstGeom>
          <a:noFill/>
        </p:spPr>
        <p:txBody>
          <a:bodyPr wrap="square" rtlCol="0">
            <a:spAutoFit/>
          </a:bodyPr>
          <a:lstStyle/>
          <a:p>
            <a:r>
              <a:rPr lang="en-GB" sz="900" dirty="0">
                <a:latin typeface="Times New Roman" panose="02020603050405020304" pitchFamily="18" charset="0"/>
                <a:cs typeface="Times New Roman" panose="02020603050405020304" pitchFamily="18" charset="0"/>
              </a:rPr>
              <a:t>Pennine Care. (no date) ‘Attachment Difficulties in schools: What might happen, why and how to handle it’ Available at: </a:t>
            </a:r>
            <a:r>
              <a:rPr lang="en-GB" sz="900" u="sng" dirty="0">
                <a:latin typeface="Times New Roman" panose="02020603050405020304" pitchFamily="18" charset="0"/>
                <a:cs typeface="Times New Roman" panose="02020603050405020304" pitchFamily="18" charset="0"/>
                <a:hlinkClick r:id="rId3"/>
              </a:rPr>
              <a:t>http://healthyyoungmindspennine.nhs.uk/media/1052/attachment-difficulties.pdf</a:t>
            </a:r>
            <a:r>
              <a:rPr lang="en-GB" sz="900" dirty="0">
                <a:latin typeface="Times New Roman" panose="02020603050405020304" pitchFamily="18" charset="0"/>
                <a:cs typeface="Times New Roman" panose="02020603050405020304" pitchFamily="18" charset="0"/>
              </a:rPr>
              <a:t> [Accessed: 18</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 </a:t>
            </a:r>
          </a:p>
          <a:p>
            <a:r>
              <a:rPr lang="en-GB" sz="900" dirty="0">
                <a:latin typeface="Times New Roman" panose="02020603050405020304" pitchFamily="18" charset="0"/>
                <a:cs typeface="Times New Roman" panose="02020603050405020304" pitchFamily="18" charset="0"/>
              </a:rPr>
              <a:t>Welsh Assembly Government. (2010) ‘Nurture groups: A handbook for schools’ </a:t>
            </a:r>
            <a:r>
              <a:rPr lang="en-GB" sz="900" u="sng" dirty="0">
                <a:latin typeface="Times New Roman" panose="02020603050405020304" pitchFamily="18" charset="0"/>
                <a:cs typeface="Times New Roman" panose="02020603050405020304" pitchFamily="18" charset="0"/>
                <a:hlinkClick r:id="rId4"/>
              </a:rPr>
              <a:t>http://learning.gov.wales/docs/learningwales/publications/121128nurtureen.pdf</a:t>
            </a:r>
            <a:r>
              <a:rPr lang="en-GB" sz="900" dirty="0">
                <a:latin typeface="Times New Roman" panose="02020603050405020304" pitchFamily="18" charset="0"/>
                <a:cs typeface="Times New Roman" panose="02020603050405020304" pitchFamily="18" charset="0"/>
              </a:rPr>
              <a:t> [Accessed: 19</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a:t>
            </a:r>
          </a:p>
          <a:p>
            <a:r>
              <a:rPr lang="en-GB" sz="900" dirty="0" err="1">
                <a:latin typeface="Times New Roman" panose="02020603050405020304" pitchFamily="18" charset="0"/>
                <a:cs typeface="Times New Roman" panose="02020603050405020304" pitchFamily="18" charset="0"/>
              </a:rPr>
              <a:t>Papamichael</a:t>
            </a:r>
            <a:r>
              <a:rPr lang="en-GB" sz="900" dirty="0">
                <a:latin typeface="Times New Roman" panose="02020603050405020304" pitchFamily="18" charset="0"/>
                <a:cs typeface="Times New Roman" panose="02020603050405020304" pitchFamily="18" charset="0"/>
              </a:rPr>
              <a:t>, A. (2011) ‘The impact of Nurture Group principles and practice on the whole primary school’ </a:t>
            </a:r>
            <a:r>
              <a:rPr lang="en-GB" sz="900" u="sng" dirty="0">
                <a:latin typeface="Times New Roman" panose="02020603050405020304" pitchFamily="18" charset="0"/>
                <a:cs typeface="Times New Roman" panose="02020603050405020304" pitchFamily="18" charset="0"/>
                <a:hlinkClick r:id="rId5"/>
              </a:rPr>
              <a:t>https://ore.exeter.ac.uk/repository/handle/10871/9601</a:t>
            </a:r>
            <a:r>
              <a:rPr lang="en-GB" sz="900" dirty="0">
                <a:latin typeface="Times New Roman" panose="02020603050405020304" pitchFamily="18" charset="0"/>
                <a:cs typeface="Times New Roman" panose="02020603050405020304" pitchFamily="18" charset="0"/>
              </a:rPr>
              <a:t> [Accessed: 19</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a:t>
            </a:r>
          </a:p>
          <a:p>
            <a:r>
              <a:rPr lang="en-GB" sz="900" dirty="0">
                <a:latin typeface="Times New Roman" panose="02020603050405020304" pitchFamily="18" charset="0"/>
                <a:cs typeface="Times New Roman" panose="02020603050405020304" pitchFamily="18" charset="0"/>
              </a:rPr>
              <a:t>Early Intervention Foundation. ( 2017) ‘Nurture Groups’  </a:t>
            </a:r>
            <a:r>
              <a:rPr lang="en-GB" sz="900" u="sng" dirty="0">
                <a:latin typeface="Times New Roman" panose="02020603050405020304" pitchFamily="18" charset="0"/>
                <a:cs typeface="Times New Roman" panose="02020603050405020304" pitchFamily="18" charset="0"/>
                <a:hlinkClick r:id="rId6"/>
              </a:rPr>
              <a:t>http://guidebook.eif.org.uk/public/files/pdfs/programmes-nurture-groups.pdf</a:t>
            </a:r>
            <a:r>
              <a:rPr lang="en-GB" sz="900" dirty="0">
                <a:latin typeface="Times New Roman" panose="02020603050405020304" pitchFamily="18" charset="0"/>
                <a:cs typeface="Times New Roman" panose="02020603050405020304" pitchFamily="18" charset="0"/>
              </a:rPr>
              <a:t> [Accessed: 19</a:t>
            </a:r>
            <a:r>
              <a:rPr lang="en-GB" sz="900" baseline="30000" dirty="0">
                <a:latin typeface="Times New Roman" panose="02020603050405020304" pitchFamily="18" charset="0"/>
                <a:cs typeface="Times New Roman" panose="02020603050405020304" pitchFamily="18" charset="0"/>
              </a:rPr>
              <a:t>th</a:t>
            </a:r>
            <a:r>
              <a:rPr lang="en-GB" sz="900" dirty="0">
                <a:latin typeface="Times New Roman" panose="02020603050405020304" pitchFamily="18" charset="0"/>
                <a:cs typeface="Times New Roman" panose="02020603050405020304" pitchFamily="18" charset="0"/>
              </a:rPr>
              <a:t> May 2018].</a:t>
            </a:r>
          </a:p>
          <a:p>
            <a:r>
              <a:rPr lang="en-GB" sz="900" dirty="0">
                <a:latin typeface="Times New Roman" panose="02020603050405020304" pitchFamily="18" charset="0"/>
                <a:cs typeface="Times New Roman" panose="02020603050405020304" pitchFamily="18" charset="0"/>
              </a:rPr>
              <a:t> Gerhardt, S., 2014. ‘</a:t>
            </a:r>
            <a:r>
              <a:rPr lang="en-GB" sz="900" i="1" dirty="0">
                <a:latin typeface="Times New Roman" panose="02020603050405020304" pitchFamily="18" charset="0"/>
                <a:cs typeface="Times New Roman" panose="02020603050405020304" pitchFamily="18" charset="0"/>
              </a:rPr>
              <a:t>Why love matters: How affection shapes a baby's brain’ </a:t>
            </a:r>
            <a:r>
              <a:rPr lang="en-GB" sz="900" i="1" u="sng" dirty="0">
                <a:latin typeface="Times New Roman" panose="02020603050405020304" pitchFamily="18" charset="0"/>
                <a:cs typeface="Times New Roman" panose="02020603050405020304" pitchFamily="18" charset="0"/>
                <a:hlinkClick r:id="rId7"/>
              </a:rPr>
              <a:t>file:///C:/Users/angela/AppData/Local/Packages/Microsoft.MicrosoftEdge_8wekyb3d8bbwe/TempState/Downloads/QOC2-Chapter3%20(1).pdf</a:t>
            </a:r>
            <a:r>
              <a:rPr lang="en-GB" sz="900" i="1" dirty="0">
                <a:latin typeface="Times New Roman" panose="02020603050405020304" pitchFamily="18" charset="0"/>
                <a:cs typeface="Times New Roman" panose="02020603050405020304" pitchFamily="18" charset="0"/>
              </a:rPr>
              <a:t> [Accessed: 16</a:t>
            </a:r>
            <a:r>
              <a:rPr lang="en-GB" sz="900" i="1" baseline="30000" dirty="0">
                <a:latin typeface="Times New Roman" panose="02020603050405020304" pitchFamily="18" charset="0"/>
                <a:cs typeface="Times New Roman" panose="02020603050405020304" pitchFamily="18" charset="0"/>
              </a:rPr>
              <a:t>th</a:t>
            </a:r>
            <a:r>
              <a:rPr lang="en-GB" sz="900" i="1" dirty="0">
                <a:latin typeface="Times New Roman" panose="02020603050405020304" pitchFamily="18" charset="0"/>
                <a:cs typeface="Times New Roman" panose="02020603050405020304" pitchFamily="18" charset="0"/>
              </a:rPr>
              <a:t> May 2018].</a:t>
            </a:r>
            <a:endParaRPr lang="en-GB" sz="900" dirty="0">
              <a:latin typeface="Times New Roman" panose="02020603050405020304" pitchFamily="18" charset="0"/>
              <a:cs typeface="Times New Roman" panose="02020603050405020304" pitchFamily="18" charset="0"/>
            </a:endParaRPr>
          </a:p>
          <a:p>
            <a:endParaRPr lang="en-GB" sz="900" dirty="0">
              <a:latin typeface="Times New Roman" panose="02020603050405020304" pitchFamily="18" charset="0"/>
              <a:cs typeface="Times New Roman" panose="02020603050405020304" pitchFamily="18" charset="0"/>
            </a:endParaRPr>
          </a:p>
          <a:p>
            <a:endParaRPr lang="en-GB" sz="9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9105951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2896270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3770236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29030491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486</TotalTime>
  <Words>1265</Words>
  <Application>Microsoft Office PowerPoint</Application>
  <PresentationFormat>Widescreen</PresentationFormat>
  <Paragraphs>40</Paragraphs>
  <Slides>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Calibri Light</vt:lpstr>
      <vt:lpstr>Times New Roman</vt: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angela davies</dc:creator>
  <cp:lastModifiedBy>angela davies</cp:lastModifiedBy>
  <cp:revision>40</cp:revision>
  <cp:lastPrinted>2018-05-19T19:46:05Z</cp:lastPrinted>
  <dcterms:created xsi:type="dcterms:W3CDTF">2018-05-15T18:01:48Z</dcterms:created>
  <dcterms:modified xsi:type="dcterms:W3CDTF">2018-05-19T20:28:16Z</dcterms:modified>
</cp:coreProperties>
</file>