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6" r:id="rId3"/>
  </p:sldMasterIdLst>
  <p:notesMasterIdLst>
    <p:notesMasterId r:id="rId49"/>
  </p:notesMasterIdLst>
  <p:sldIdLst>
    <p:sldId id="267" r:id="rId4"/>
    <p:sldId id="266" r:id="rId5"/>
    <p:sldId id="339" r:id="rId6"/>
    <p:sldId id="340" r:id="rId7"/>
    <p:sldId id="341" r:id="rId8"/>
    <p:sldId id="342" r:id="rId9"/>
    <p:sldId id="343" r:id="rId10"/>
    <p:sldId id="275" r:id="rId11"/>
    <p:sldId id="375" r:id="rId12"/>
    <p:sldId id="274" r:id="rId13"/>
    <p:sldId id="276" r:id="rId14"/>
    <p:sldId id="349" r:id="rId15"/>
    <p:sldId id="334" r:id="rId16"/>
    <p:sldId id="279" r:id="rId17"/>
    <p:sldId id="376" r:id="rId18"/>
    <p:sldId id="280" r:id="rId19"/>
    <p:sldId id="374" r:id="rId20"/>
    <p:sldId id="365" r:id="rId21"/>
    <p:sldId id="366" r:id="rId22"/>
    <p:sldId id="351" r:id="rId23"/>
    <p:sldId id="352" r:id="rId24"/>
    <p:sldId id="353" r:id="rId25"/>
    <p:sldId id="354" r:id="rId26"/>
    <p:sldId id="355" r:id="rId27"/>
    <p:sldId id="356" r:id="rId28"/>
    <p:sldId id="357" r:id="rId29"/>
    <p:sldId id="358" r:id="rId30"/>
    <p:sldId id="359" r:id="rId31"/>
    <p:sldId id="360" r:id="rId32"/>
    <p:sldId id="361" r:id="rId33"/>
    <p:sldId id="362" r:id="rId34"/>
    <p:sldId id="363" r:id="rId35"/>
    <p:sldId id="364" r:id="rId36"/>
    <p:sldId id="367" r:id="rId37"/>
    <p:sldId id="368" r:id="rId38"/>
    <p:sldId id="369" r:id="rId39"/>
    <p:sldId id="370" r:id="rId40"/>
    <p:sldId id="371" r:id="rId41"/>
    <p:sldId id="372" r:id="rId42"/>
    <p:sldId id="373" r:id="rId43"/>
    <p:sldId id="271" r:id="rId44"/>
    <p:sldId id="273" r:id="rId45"/>
    <p:sldId id="337" r:id="rId46"/>
    <p:sldId id="377" r:id="rId47"/>
    <p:sldId id="37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3" d="100"/>
          <a:sy n="103" d="100"/>
        </p:scale>
        <p:origin x="85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3E4EE0-8556-4A09-80BB-CD9DBBC679B4}"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94FCF5B2-1F29-4C97-B133-A85FF431D175}">
      <dgm:prSet phldrT="[Text]"/>
      <dgm:spPr/>
      <dgm:t>
        <a:bodyPr/>
        <a:lstStyle/>
        <a:p>
          <a:r>
            <a:rPr lang="en-US" b="1" dirty="0" smtClean="0">
              <a:latin typeface="Arial" panose="020B0604020202020204" pitchFamily="34" charset="0"/>
              <a:cs typeface="Arial" panose="020B0604020202020204" pitchFamily="34" charset="0"/>
            </a:rPr>
            <a:t>Quad chart</a:t>
          </a:r>
        </a:p>
        <a:p>
          <a:r>
            <a:rPr lang="en-US" b="1" dirty="0" smtClean="0">
              <a:latin typeface="Arial" panose="020B0604020202020204" pitchFamily="34" charset="0"/>
              <a:cs typeface="Arial" panose="020B0604020202020204" pitchFamily="34" charset="0"/>
            </a:rPr>
            <a:t>For (organisation X to fundraise)</a:t>
          </a:r>
          <a:endParaRPr lang="en-US" b="1" dirty="0">
            <a:latin typeface="Arial" panose="020B0604020202020204" pitchFamily="34" charset="0"/>
            <a:cs typeface="Arial" panose="020B0604020202020204" pitchFamily="34" charset="0"/>
          </a:endParaRPr>
        </a:p>
      </dgm:t>
    </dgm:pt>
    <dgm:pt modelId="{149B3935-3DFB-42F3-A532-3FD1E1521C8B}" type="parTrans" cxnId="{56A15AE5-1AFA-413E-A77F-AC8F6C1CFAF4}">
      <dgm:prSet/>
      <dgm:spPr/>
      <dgm:t>
        <a:bodyPr/>
        <a:lstStyle/>
        <a:p>
          <a:endParaRPr lang="en-US" b="1"/>
        </a:p>
      </dgm:t>
    </dgm:pt>
    <dgm:pt modelId="{65C32C57-5A19-48F6-8DF3-968F2485F4E9}" type="sibTrans" cxnId="{56A15AE5-1AFA-413E-A77F-AC8F6C1CFAF4}">
      <dgm:prSet/>
      <dgm:spPr/>
      <dgm:t>
        <a:bodyPr/>
        <a:lstStyle/>
        <a:p>
          <a:endParaRPr lang="en-US" b="1"/>
        </a:p>
      </dgm:t>
    </dgm:pt>
    <dgm:pt modelId="{05A7B0D1-C532-47F8-B881-9284E00B2216}">
      <dgm:prSet phldrT="[Text]"/>
      <dgm:spPr/>
      <dgm:t>
        <a:bodyPr/>
        <a:lstStyle/>
        <a:p>
          <a:r>
            <a:rPr lang="en-US" b="1" u="sng" dirty="0" smtClean="0">
              <a:latin typeface="Arial" panose="020B0604020202020204" pitchFamily="34" charset="0"/>
              <a:cs typeface="Arial" panose="020B0604020202020204" pitchFamily="34" charset="0"/>
            </a:rPr>
            <a:t>Aim/ objective</a:t>
          </a:r>
        </a:p>
        <a:p>
          <a:r>
            <a:rPr lang="en-US" b="1" dirty="0" smtClean="0">
              <a:latin typeface="Arial" panose="020B0604020202020204" pitchFamily="34" charset="0"/>
              <a:cs typeface="Arial" panose="020B0604020202020204" pitchFamily="34" charset="0"/>
            </a:rPr>
            <a:t>Fund raise for organisation X</a:t>
          </a:r>
        </a:p>
        <a:p>
          <a:r>
            <a:rPr lang="en-US" b="1" dirty="0" smtClean="0">
              <a:latin typeface="Arial" panose="020B0604020202020204" pitchFamily="34" charset="0"/>
              <a:cs typeface="Arial" panose="020B0604020202020204" pitchFamily="34" charset="0"/>
            </a:rPr>
            <a:t>Raise fund through sponsored events</a:t>
          </a:r>
        </a:p>
        <a:p>
          <a:r>
            <a:rPr lang="en-US" b="1" dirty="0" smtClean="0">
              <a:latin typeface="Arial" panose="020B0604020202020204" pitchFamily="34" charset="0"/>
              <a:cs typeface="Arial" panose="020B0604020202020204" pitchFamily="34" charset="0"/>
            </a:rPr>
            <a:t>Collect donations through website</a:t>
          </a:r>
          <a:endParaRPr lang="en-US" b="1" dirty="0">
            <a:latin typeface="Arial" panose="020B0604020202020204" pitchFamily="34" charset="0"/>
            <a:cs typeface="Arial" panose="020B0604020202020204" pitchFamily="34" charset="0"/>
          </a:endParaRPr>
        </a:p>
      </dgm:t>
    </dgm:pt>
    <dgm:pt modelId="{66979F23-7B4B-45DE-AD01-7EC5FB4A333A}" type="parTrans" cxnId="{5A7C7A4B-7C2C-4925-876E-F300A00B1305}">
      <dgm:prSet/>
      <dgm:spPr/>
      <dgm:t>
        <a:bodyPr/>
        <a:lstStyle/>
        <a:p>
          <a:endParaRPr lang="en-US" b="1"/>
        </a:p>
      </dgm:t>
    </dgm:pt>
    <dgm:pt modelId="{78FB77F9-1351-445A-A1F8-B61569F469D5}" type="sibTrans" cxnId="{5A7C7A4B-7C2C-4925-876E-F300A00B1305}">
      <dgm:prSet/>
      <dgm:spPr/>
      <dgm:t>
        <a:bodyPr/>
        <a:lstStyle/>
        <a:p>
          <a:endParaRPr lang="en-US" b="1"/>
        </a:p>
      </dgm:t>
    </dgm:pt>
    <dgm:pt modelId="{2F615556-CAA8-414D-B923-E4107796093A}">
      <dgm:prSet phldrT="[Text]"/>
      <dgm:spPr/>
      <dgm:t>
        <a:bodyPr/>
        <a:lstStyle/>
        <a:p>
          <a:r>
            <a:rPr lang="en-US" b="1" u="sng" dirty="0" smtClean="0">
              <a:latin typeface="Arial" panose="020B0604020202020204" pitchFamily="34" charset="0"/>
              <a:cs typeface="Arial" panose="020B0604020202020204" pitchFamily="34" charset="0"/>
            </a:rPr>
            <a:t>Customer/ Audience</a:t>
          </a:r>
        </a:p>
        <a:p>
          <a:r>
            <a:rPr lang="en-US" b="1" dirty="0" smtClean="0">
              <a:latin typeface="Arial" panose="020B0604020202020204" pitchFamily="34" charset="0"/>
              <a:cs typeface="Arial" panose="020B0604020202020204" pitchFamily="34" charset="0"/>
            </a:rPr>
            <a:t>Members/ users/ staff of organisation X</a:t>
          </a:r>
        </a:p>
        <a:p>
          <a:r>
            <a:rPr lang="en-US" b="1" dirty="0" smtClean="0">
              <a:latin typeface="Arial" panose="020B0604020202020204" pitchFamily="34" charset="0"/>
              <a:cs typeface="Arial" panose="020B0604020202020204" pitchFamily="34" charset="0"/>
            </a:rPr>
            <a:t>Local communities</a:t>
          </a:r>
        </a:p>
        <a:p>
          <a:r>
            <a:rPr lang="en-US" b="1" dirty="0" smtClean="0">
              <a:latin typeface="Arial" panose="020B0604020202020204" pitchFamily="34" charset="0"/>
              <a:cs typeface="Arial" panose="020B0604020202020204" pitchFamily="34" charset="0"/>
            </a:rPr>
            <a:t>Local businesses</a:t>
          </a:r>
          <a:endParaRPr lang="en-US" b="1" dirty="0">
            <a:latin typeface="Arial" panose="020B0604020202020204" pitchFamily="34" charset="0"/>
            <a:cs typeface="Arial" panose="020B0604020202020204" pitchFamily="34" charset="0"/>
          </a:endParaRPr>
        </a:p>
      </dgm:t>
    </dgm:pt>
    <dgm:pt modelId="{92029298-C211-4E9B-8807-C11033333CEE}" type="parTrans" cxnId="{70F0074C-8E49-481C-8DAF-EF24F7FE4A04}">
      <dgm:prSet/>
      <dgm:spPr/>
      <dgm:t>
        <a:bodyPr/>
        <a:lstStyle/>
        <a:p>
          <a:endParaRPr lang="en-US" b="1"/>
        </a:p>
      </dgm:t>
    </dgm:pt>
    <dgm:pt modelId="{37C5CECF-E572-4D6B-ADBB-5AA3973F74CC}" type="sibTrans" cxnId="{70F0074C-8E49-481C-8DAF-EF24F7FE4A04}">
      <dgm:prSet/>
      <dgm:spPr/>
      <dgm:t>
        <a:bodyPr/>
        <a:lstStyle/>
        <a:p>
          <a:endParaRPr lang="en-US" b="1"/>
        </a:p>
      </dgm:t>
    </dgm:pt>
    <dgm:pt modelId="{ABEF9E53-B499-4A5F-B282-BFC0F22408DC}">
      <dgm:prSet phldrT="[Text]"/>
      <dgm:spPr/>
      <dgm:t>
        <a:bodyPr/>
        <a:lstStyle/>
        <a:p>
          <a:r>
            <a:rPr lang="en-US" b="1" u="sng" dirty="0" smtClean="0">
              <a:latin typeface="Arial" panose="020B0604020202020204" pitchFamily="34" charset="0"/>
              <a:cs typeface="Arial" panose="020B0604020202020204" pitchFamily="34" charset="0"/>
            </a:rPr>
            <a:t>Desired results</a:t>
          </a:r>
        </a:p>
        <a:p>
          <a:r>
            <a:rPr lang="en-US" b="1" dirty="0" smtClean="0">
              <a:latin typeface="Arial" panose="020B0604020202020204" pitchFamily="34" charset="0"/>
              <a:cs typeface="Arial" panose="020B0604020202020204" pitchFamily="34" charset="0"/>
            </a:rPr>
            <a:t>Raise £target amount</a:t>
          </a:r>
        </a:p>
        <a:p>
          <a:r>
            <a:rPr lang="en-US" b="1" dirty="0" smtClean="0">
              <a:latin typeface="Arial" panose="020B0604020202020204" pitchFamily="34" charset="0"/>
              <a:cs typeface="Arial" panose="020B0604020202020204" pitchFamily="34" charset="0"/>
            </a:rPr>
            <a:t>Have a regular X number of sponsorships/ direct debits coming in</a:t>
          </a:r>
          <a:endParaRPr lang="en-US" b="1" dirty="0">
            <a:latin typeface="Arial" panose="020B0604020202020204" pitchFamily="34" charset="0"/>
            <a:cs typeface="Arial" panose="020B0604020202020204" pitchFamily="34" charset="0"/>
          </a:endParaRPr>
        </a:p>
      </dgm:t>
    </dgm:pt>
    <dgm:pt modelId="{3EDB032B-014E-4031-99D2-25F97DF03375}" type="parTrans" cxnId="{8E0351FD-73E2-45E0-9A35-D64000344F25}">
      <dgm:prSet/>
      <dgm:spPr/>
      <dgm:t>
        <a:bodyPr/>
        <a:lstStyle/>
        <a:p>
          <a:endParaRPr lang="en-US" b="1"/>
        </a:p>
      </dgm:t>
    </dgm:pt>
    <dgm:pt modelId="{D2FF06D9-A609-44CE-9CC4-DDE85F9C3060}" type="sibTrans" cxnId="{8E0351FD-73E2-45E0-9A35-D64000344F25}">
      <dgm:prSet/>
      <dgm:spPr/>
      <dgm:t>
        <a:bodyPr/>
        <a:lstStyle/>
        <a:p>
          <a:endParaRPr lang="en-US" b="1"/>
        </a:p>
      </dgm:t>
    </dgm:pt>
    <dgm:pt modelId="{F69E3D8B-FFB1-40E1-A01B-34F3B43AB5FF}">
      <dgm:prSet phldrT="[Text]"/>
      <dgm:spPr/>
      <dgm:t>
        <a:bodyPr/>
        <a:lstStyle/>
        <a:p>
          <a:r>
            <a:rPr lang="en-US" b="1" u="sng" dirty="0" smtClean="0">
              <a:latin typeface="Arial" panose="020B0604020202020204" pitchFamily="34" charset="0"/>
              <a:cs typeface="Arial" panose="020B0604020202020204" pitchFamily="34" charset="0"/>
            </a:rPr>
            <a:t>Measure of success</a:t>
          </a:r>
        </a:p>
        <a:p>
          <a:r>
            <a:rPr lang="en-US" b="1" dirty="0" smtClean="0">
              <a:latin typeface="Arial" panose="020B0604020202020204" pitchFamily="34" charset="0"/>
              <a:cs typeface="Arial" panose="020B0604020202020204" pitchFamily="34" charset="0"/>
            </a:rPr>
            <a:t>Receiving the £desired amount</a:t>
          </a:r>
        </a:p>
        <a:p>
          <a:r>
            <a:rPr lang="en-US" b="1" dirty="0" smtClean="0">
              <a:latin typeface="Arial" panose="020B0604020202020204" pitchFamily="34" charset="0"/>
              <a:cs typeface="Arial" panose="020B0604020202020204" pitchFamily="34" charset="0"/>
            </a:rPr>
            <a:t>Getting a cross section of users involved (X different categories)</a:t>
          </a:r>
          <a:endParaRPr lang="en-US" b="1" dirty="0">
            <a:latin typeface="Arial" panose="020B0604020202020204" pitchFamily="34" charset="0"/>
            <a:cs typeface="Arial" panose="020B0604020202020204" pitchFamily="34" charset="0"/>
          </a:endParaRPr>
        </a:p>
      </dgm:t>
    </dgm:pt>
    <dgm:pt modelId="{AA9F57C8-8D3D-4D66-8B5A-97B3BA7F9E70}" type="parTrans" cxnId="{C6B0D18A-22B9-4932-B528-4BC27E46BF50}">
      <dgm:prSet/>
      <dgm:spPr/>
      <dgm:t>
        <a:bodyPr/>
        <a:lstStyle/>
        <a:p>
          <a:endParaRPr lang="en-US" b="1"/>
        </a:p>
      </dgm:t>
    </dgm:pt>
    <dgm:pt modelId="{E2A657F5-EEC8-4688-90BD-BF88F4330DFF}" type="sibTrans" cxnId="{C6B0D18A-22B9-4932-B528-4BC27E46BF50}">
      <dgm:prSet/>
      <dgm:spPr/>
      <dgm:t>
        <a:bodyPr/>
        <a:lstStyle/>
        <a:p>
          <a:endParaRPr lang="en-US" b="1"/>
        </a:p>
      </dgm:t>
    </dgm:pt>
    <dgm:pt modelId="{81BB6D6C-C1F2-4DF6-81C9-CC37009B3912}" type="pres">
      <dgm:prSet presAssocID="{DC3E4EE0-8556-4A09-80BB-CD9DBBC679B4}" presName="diagram" presStyleCnt="0">
        <dgm:presLayoutVars>
          <dgm:chMax val="1"/>
          <dgm:dir/>
          <dgm:animLvl val="ctr"/>
          <dgm:resizeHandles val="exact"/>
        </dgm:presLayoutVars>
      </dgm:prSet>
      <dgm:spPr/>
      <dgm:t>
        <a:bodyPr/>
        <a:lstStyle/>
        <a:p>
          <a:endParaRPr lang="en-US"/>
        </a:p>
      </dgm:t>
    </dgm:pt>
    <dgm:pt modelId="{5808C5D3-9547-49F5-B9C4-1E027E9137F8}" type="pres">
      <dgm:prSet presAssocID="{DC3E4EE0-8556-4A09-80BB-CD9DBBC679B4}" presName="matrix" presStyleCnt="0"/>
      <dgm:spPr/>
    </dgm:pt>
    <dgm:pt modelId="{264C3733-34F6-4023-840C-08C1E0F11888}" type="pres">
      <dgm:prSet presAssocID="{DC3E4EE0-8556-4A09-80BB-CD9DBBC679B4}" presName="tile1" presStyleLbl="node1" presStyleIdx="0" presStyleCnt="4" custLinFactNeighborX="0" custLinFactNeighborY="-927"/>
      <dgm:spPr/>
      <dgm:t>
        <a:bodyPr/>
        <a:lstStyle/>
        <a:p>
          <a:endParaRPr lang="en-US"/>
        </a:p>
      </dgm:t>
    </dgm:pt>
    <dgm:pt modelId="{88E44EFB-345B-4740-A854-67ED8C0168BC}" type="pres">
      <dgm:prSet presAssocID="{DC3E4EE0-8556-4A09-80BB-CD9DBBC679B4}" presName="tile1text" presStyleLbl="node1" presStyleIdx="0" presStyleCnt="4">
        <dgm:presLayoutVars>
          <dgm:chMax val="0"/>
          <dgm:chPref val="0"/>
          <dgm:bulletEnabled val="1"/>
        </dgm:presLayoutVars>
      </dgm:prSet>
      <dgm:spPr/>
      <dgm:t>
        <a:bodyPr/>
        <a:lstStyle/>
        <a:p>
          <a:endParaRPr lang="en-US"/>
        </a:p>
      </dgm:t>
    </dgm:pt>
    <dgm:pt modelId="{85652F02-E146-4772-B8DC-39B9DBAE5CE1}" type="pres">
      <dgm:prSet presAssocID="{DC3E4EE0-8556-4A09-80BB-CD9DBBC679B4}" presName="tile2" presStyleLbl="node1" presStyleIdx="1" presStyleCnt="4" custLinFactNeighborX="-309" custLinFactNeighborY="824"/>
      <dgm:spPr/>
      <dgm:t>
        <a:bodyPr/>
        <a:lstStyle/>
        <a:p>
          <a:endParaRPr lang="en-US"/>
        </a:p>
      </dgm:t>
    </dgm:pt>
    <dgm:pt modelId="{0A651C26-121D-4B80-984F-1ED7D6C0CAB1}" type="pres">
      <dgm:prSet presAssocID="{DC3E4EE0-8556-4A09-80BB-CD9DBBC679B4}" presName="tile2text" presStyleLbl="node1" presStyleIdx="1" presStyleCnt="4">
        <dgm:presLayoutVars>
          <dgm:chMax val="0"/>
          <dgm:chPref val="0"/>
          <dgm:bulletEnabled val="1"/>
        </dgm:presLayoutVars>
      </dgm:prSet>
      <dgm:spPr/>
      <dgm:t>
        <a:bodyPr/>
        <a:lstStyle/>
        <a:p>
          <a:endParaRPr lang="en-US"/>
        </a:p>
      </dgm:t>
    </dgm:pt>
    <dgm:pt modelId="{F90CF130-5303-4C10-B4AC-E941E91267E9}" type="pres">
      <dgm:prSet presAssocID="{DC3E4EE0-8556-4A09-80BB-CD9DBBC679B4}" presName="tile3" presStyleLbl="node1" presStyleIdx="2" presStyleCnt="4"/>
      <dgm:spPr/>
      <dgm:t>
        <a:bodyPr/>
        <a:lstStyle/>
        <a:p>
          <a:endParaRPr lang="en-US"/>
        </a:p>
      </dgm:t>
    </dgm:pt>
    <dgm:pt modelId="{64A011B2-4902-4F85-B1C8-604102769C97}" type="pres">
      <dgm:prSet presAssocID="{DC3E4EE0-8556-4A09-80BB-CD9DBBC679B4}" presName="tile3text" presStyleLbl="node1" presStyleIdx="2" presStyleCnt="4">
        <dgm:presLayoutVars>
          <dgm:chMax val="0"/>
          <dgm:chPref val="0"/>
          <dgm:bulletEnabled val="1"/>
        </dgm:presLayoutVars>
      </dgm:prSet>
      <dgm:spPr/>
      <dgm:t>
        <a:bodyPr/>
        <a:lstStyle/>
        <a:p>
          <a:endParaRPr lang="en-US"/>
        </a:p>
      </dgm:t>
    </dgm:pt>
    <dgm:pt modelId="{9762FD4C-B4B9-4270-9884-0C7A1A1678C8}" type="pres">
      <dgm:prSet presAssocID="{DC3E4EE0-8556-4A09-80BB-CD9DBBC679B4}" presName="tile4" presStyleLbl="node1" presStyleIdx="3" presStyleCnt="4"/>
      <dgm:spPr/>
      <dgm:t>
        <a:bodyPr/>
        <a:lstStyle/>
        <a:p>
          <a:endParaRPr lang="en-US"/>
        </a:p>
      </dgm:t>
    </dgm:pt>
    <dgm:pt modelId="{C5BC26C6-F0B2-4E12-AF1B-206499E5869F}" type="pres">
      <dgm:prSet presAssocID="{DC3E4EE0-8556-4A09-80BB-CD9DBBC679B4}" presName="tile4text" presStyleLbl="node1" presStyleIdx="3" presStyleCnt="4">
        <dgm:presLayoutVars>
          <dgm:chMax val="0"/>
          <dgm:chPref val="0"/>
          <dgm:bulletEnabled val="1"/>
        </dgm:presLayoutVars>
      </dgm:prSet>
      <dgm:spPr/>
      <dgm:t>
        <a:bodyPr/>
        <a:lstStyle/>
        <a:p>
          <a:endParaRPr lang="en-US"/>
        </a:p>
      </dgm:t>
    </dgm:pt>
    <dgm:pt modelId="{FE637788-AD82-46EE-AE69-E528F9C3684F}" type="pres">
      <dgm:prSet presAssocID="{DC3E4EE0-8556-4A09-80BB-CD9DBBC679B4}" presName="centerTile" presStyleLbl="fgShp" presStyleIdx="0" presStyleCnt="1" custScaleX="76176" custScaleY="80442">
        <dgm:presLayoutVars>
          <dgm:chMax val="0"/>
          <dgm:chPref val="0"/>
        </dgm:presLayoutVars>
      </dgm:prSet>
      <dgm:spPr/>
      <dgm:t>
        <a:bodyPr/>
        <a:lstStyle/>
        <a:p>
          <a:endParaRPr lang="en-US"/>
        </a:p>
      </dgm:t>
    </dgm:pt>
  </dgm:ptLst>
  <dgm:cxnLst>
    <dgm:cxn modelId="{C6B0D18A-22B9-4932-B528-4BC27E46BF50}" srcId="{94FCF5B2-1F29-4C97-B133-A85FF431D175}" destId="{F69E3D8B-FFB1-40E1-A01B-34F3B43AB5FF}" srcOrd="3" destOrd="0" parTransId="{AA9F57C8-8D3D-4D66-8B5A-97B3BA7F9E70}" sibTransId="{E2A657F5-EEC8-4688-90BD-BF88F4330DFF}"/>
    <dgm:cxn modelId="{56A15AE5-1AFA-413E-A77F-AC8F6C1CFAF4}" srcId="{DC3E4EE0-8556-4A09-80BB-CD9DBBC679B4}" destId="{94FCF5B2-1F29-4C97-B133-A85FF431D175}" srcOrd="0" destOrd="0" parTransId="{149B3935-3DFB-42F3-A532-3FD1E1521C8B}" sibTransId="{65C32C57-5A19-48F6-8DF3-968F2485F4E9}"/>
    <dgm:cxn modelId="{C613BE58-1350-40BC-8745-FEB03E6BE985}" type="presOf" srcId="{2F615556-CAA8-414D-B923-E4107796093A}" destId="{85652F02-E146-4772-B8DC-39B9DBAE5CE1}" srcOrd="0" destOrd="0" presId="urn:microsoft.com/office/officeart/2005/8/layout/matrix1"/>
    <dgm:cxn modelId="{DAC00C43-D2E5-4F78-9304-FC84628E5236}" type="presOf" srcId="{05A7B0D1-C532-47F8-B881-9284E00B2216}" destId="{264C3733-34F6-4023-840C-08C1E0F11888}" srcOrd="0" destOrd="0" presId="urn:microsoft.com/office/officeart/2005/8/layout/matrix1"/>
    <dgm:cxn modelId="{F280690D-A77E-46B3-9CE6-6D8EE0A052AC}" type="presOf" srcId="{2F615556-CAA8-414D-B923-E4107796093A}" destId="{0A651C26-121D-4B80-984F-1ED7D6C0CAB1}" srcOrd="1" destOrd="0" presId="urn:microsoft.com/office/officeart/2005/8/layout/matrix1"/>
    <dgm:cxn modelId="{5F517F3F-54A4-48DE-AD89-A0398CA21967}" type="presOf" srcId="{94FCF5B2-1F29-4C97-B133-A85FF431D175}" destId="{FE637788-AD82-46EE-AE69-E528F9C3684F}" srcOrd="0" destOrd="0" presId="urn:microsoft.com/office/officeart/2005/8/layout/matrix1"/>
    <dgm:cxn modelId="{85982FB9-69C1-4A3A-8E09-FB53F5009AF5}" type="presOf" srcId="{05A7B0D1-C532-47F8-B881-9284E00B2216}" destId="{88E44EFB-345B-4740-A854-67ED8C0168BC}" srcOrd="1" destOrd="0" presId="urn:microsoft.com/office/officeart/2005/8/layout/matrix1"/>
    <dgm:cxn modelId="{ECD2789C-05DA-4263-BB27-7AF488B1D2A6}" type="presOf" srcId="{F69E3D8B-FFB1-40E1-A01B-34F3B43AB5FF}" destId="{C5BC26C6-F0B2-4E12-AF1B-206499E5869F}" srcOrd="1" destOrd="0" presId="urn:microsoft.com/office/officeart/2005/8/layout/matrix1"/>
    <dgm:cxn modelId="{92F6BF26-8E8A-4A44-B3DE-84D5E2F026A0}" type="presOf" srcId="{ABEF9E53-B499-4A5F-B282-BFC0F22408DC}" destId="{64A011B2-4902-4F85-B1C8-604102769C97}" srcOrd="1" destOrd="0" presId="urn:microsoft.com/office/officeart/2005/8/layout/matrix1"/>
    <dgm:cxn modelId="{A6554804-8D0A-4F91-8509-9062AF72CF79}" type="presOf" srcId="{F69E3D8B-FFB1-40E1-A01B-34F3B43AB5FF}" destId="{9762FD4C-B4B9-4270-9884-0C7A1A1678C8}" srcOrd="0" destOrd="0" presId="urn:microsoft.com/office/officeart/2005/8/layout/matrix1"/>
    <dgm:cxn modelId="{5A7C7A4B-7C2C-4925-876E-F300A00B1305}" srcId="{94FCF5B2-1F29-4C97-B133-A85FF431D175}" destId="{05A7B0D1-C532-47F8-B881-9284E00B2216}" srcOrd="0" destOrd="0" parTransId="{66979F23-7B4B-45DE-AD01-7EC5FB4A333A}" sibTransId="{78FB77F9-1351-445A-A1F8-B61569F469D5}"/>
    <dgm:cxn modelId="{70F0074C-8E49-481C-8DAF-EF24F7FE4A04}" srcId="{94FCF5B2-1F29-4C97-B133-A85FF431D175}" destId="{2F615556-CAA8-414D-B923-E4107796093A}" srcOrd="1" destOrd="0" parTransId="{92029298-C211-4E9B-8807-C11033333CEE}" sibTransId="{37C5CECF-E572-4D6B-ADBB-5AA3973F74CC}"/>
    <dgm:cxn modelId="{C3DA37ED-37EB-4982-9DC7-27D0B5D3AF5B}" type="presOf" srcId="{ABEF9E53-B499-4A5F-B282-BFC0F22408DC}" destId="{F90CF130-5303-4C10-B4AC-E941E91267E9}" srcOrd="0" destOrd="0" presId="urn:microsoft.com/office/officeart/2005/8/layout/matrix1"/>
    <dgm:cxn modelId="{C2B166BB-142D-4D2F-914C-EDEC38F67000}" type="presOf" srcId="{DC3E4EE0-8556-4A09-80BB-CD9DBBC679B4}" destId="{81BB6D6C-C1F2-4DF6-81C9-CC37009B3912}" srcOrd="0" destOrd="0" presId="urn:microsoft.com/office/officeart/2005/8/layout/matrix1"/>
    <dgm:cxn modelId="{8E0351FD-73E2-45E0-9A35-D64000344F25}" srcId="{94FCF5B2-1F29-4C97-B133-A85FF431D175}" destId="{ABEF9E53-B499-4A5F-B282-BFC0F22408DC}" srcOrd="2" destOrd="0" parTransId="{3EDB032B-014E-4031-99D2-25F97DF03375}" sibTransId="{D2FF06D9-A609-44CE-9CC4-DDE85F9C3060}"/>
    <dgm:cxn modelId="{3F3BA025-A78A-4A9B-92F5-8F34F2654FAB}" type="presParOf" srcId="{81BB6D6C-C1F2-4DF6-81C9-CC37009B3912}" destId="{5808C5D3-9547-49F5-B9C4-1E027E9137F8}" srcOrd="0" destOrd="0" presId="urn:microsoft.com/office/officeart/2005/8/layout/matrix1"/>
    <dgm:cxn modelId="{408717DA-7E16-48FA-8533-1A9DB56E1C2D}" type="presParOf" srcId="{5808C5D3-9547-49F5-B9C4-1E027E9137F8}" destId="{264C3733-34F6-4023-840C-08C1E0F11888}" srcOrd="0" destOrd="0" presId="urn:microsoft.com/office/officeart/2005/8/layout/matrix1"/>
    <dgm:cxn modelId="{85121E6D-F0EF-4C49-87CD-E66227FB606F}" type="presParOf" srcId="{5808C5D3-9547-49F5-B9C4-1E027E9137F8}" destId="{88E44EFB-345B-4740-A854-67ED8C0168BC}" srcOrd="1" destOrd="0" presId="urn:microsoft.com/office/officeart/2005/8/layout/matrix1"/>
    <dgm:cxn modelId="{3D5E1CD5-5B6B-4421-8364-9859086355D7}" type="presParOf" srcId="{5808C5D3-9547-49F5-B9C4-1E027E9137F8}" destId="{85652F02-E146-4772-B8DC-39B9DBAE5CE1}" srcOrd="2" destOrd="0" presId="urn:microsoft.com/office/officeart/2005/8/layout/matrix1"/>
    <dgm:cxn modelId="{4F9F25F0-9318-4A7A-9719-BBC1C450A2C5}" type="presParOf" srcId="{5808C5D3-9547-49F5-B9C4-1E027E9137F8}" destId="{0A651C26-121D-4B80-984F-1ED7D6C0CAB1}" srcOrd="3" destOrd="0" presId="urn:microsoft.com/office/officeart/2005/8/layout/matrix1"/>
    <dgm:cxn modelId="{2EC3C718-74B3-4E9F-A367-461E7F1129A1}" type="presParOf" srcId="{5808C5D3-9547-49F5-B9C4-1E027E9137F8}" destId="{F90CF130-5303-4C10-B4AC-E941E91267E9}" srcOrd="4" destOrd="0" presId="urn:microsoft.com/office/officeart/2005/8/layout/matrix1"/>
    <dgm:cxn modelId="{3CF5C3B5-BBBA-4A94-85E7-CA0924F3F8AE}" type="presParOf" srcId="{5808C5D3-9547-49F5-B9C4-1E027E9137F8}" destId="{64A011B2-4902-4F85-B1C8-604102769C97}" srcOrd="5" destOrd="0" presId="urn:microsoft.com/office/officeart/2005/8/layout/matrix1"/>
    <dgm:cxn modelId="{FF47AE1E-7746-44A8-A03A-58243B74AC05}" type="presParOf" srcId="{5808C5D3-9547-49F5-B9C4-1E027E9137F8}" destId="{9762FD4C-B4B9-4270-9884-0C7A1A1678C8}" srcOrd="6" destOrd="0" presId="urn:microsoft.com/office/officeart/2005/8/layout/matrix1"/>
    <dgm:cxn modelId="{DE14D237-D2A2-4ADC-B147-9DF07E1B8AA4}" type="presParOf" srcId="{5808C5D3-9547-49F5-B9C4-1E027E9137F8}" destId="{C5BC26C6-F0B2-4E12-AF1B-206499E5869F}" srcOrd="7" destOrd="0" presId="urn:microsoft.com/office/officeart/2005/8/layout/matrix1"/>
    <dgm:cxn modelId="{006CCE9B-6724-4342-9B33-3ED996B789EF}" type="presParOf" srcId="{81BB6D6C-C1F2-4DF6-81C9-CC37009B3912}" destId="{FE637788-AD82-46EE-AE69-E528F9C3684F}"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3651F6-995A-4A7F-BC97-B41F44FD695F}" type="doc">
      <dgm:prSet loTypeId="urn:microsoft.com/office/officeart/2005/8/layout/matrix1" loCatId="matrix" qsTypeId="urn:microsoft.com/office/officeart/2005/8/quickstyle/simple1" qsCatId="simple" csTypeId="urn:microsoft.com/office/officeart/2005/8/colors/accent1_5" csCatId="accent1" phldr="1"/>
      <dgm:spPr/>
      <dgm:t>
        <a:bodyPr/>
        <a:lstStyle/>
        <a:p>
          <a:endParaRPr lang="en-US"/>
        </a:p>
      </dgm:t>
    </dgm:pt>
    <dgm:pt modelId="{BF856126-7961-49A8-8C0C-DD43563C030F}">
      <dgm:prSet phldrT="[Text]"/>
      <dgm:spPr/>
      <dgm:t>
        <a:bodyPr/>
        <a:lstStyle/>
        <a:p>
          <a:r>
            <a:rPr lang="en-US" b="1" dirty="0" smtClean="0">
              <a:latin typeface="Arial" panose="020B0604020202020204" pitchFamily="34" charset="0"/>
              <a:cs typeface="Arial" panose="020B0604020202020204" pitchFamily="34" charset="0"/>
            </a:rPr>
            <a:t>Quad Chart for Government research into employment in graduates </a:t>
          </a:r>
          <a:endParaRPr lang="en-US" b="1" dirty="0">
            <a:latin typeface="Arial" panose="020B0604020202020204" pitchFamily="34" charset="0"/>
            <a:cs typeface="Arial" panose="020B0604020202020204" pitchFamily="34" charset="0"/>
          </a:endParaRPr>
        </a:p>
      </dgm:t>
    </dgm:pt>
    <dgm:pt modelId="{E122C9F8-4475-4B75-8313-66FF0C624927}" type="parTrans" cxnId="{BEB68429-BA90-4478-8720-125699207471}">
      <dgm:prSet/>
      <dgm:spPr/>
      <dgm:t>
        <a:bodyPr/>
        <a:lstStyle/>
        <a:p>
          <a:endParaRPr lang="en-US" b="1"/>
        </a:p>
      </dgm:t>
    </dgm:pt>
    <dgm:pt modelId="{9F0C9311-0C15-456B-B0D3-F1B110D6CE53}" type="sibTrans" cxnId="{BEB68429-BA90-4478-8720-125699207471}">
      <dgm:prSet/>
      <dgm:spPr/>
      <dgm:t>
        <a:bodyPr/>
        <a:lstStyle/>
        <a:p>
          <a:endParaRPr lang="en-US" b="1"/>
        </a:p>
      </dgm:t>
    </dgm:pt>
    <dgm:pt modelId="{6914AED6-30C6-4B01-B3CC-16152D28E646}">
      <dgm:prSet phldrT="[Text]"/>
      <dgm:spPr/>
      <dgm:t>
        <a:bodyPr/>
        <a:lstStyle/>
        <a:p>
          <a:r>
            <a:rPr lang="en-US" b="1" u="sng" dirty="0" smtClean="0">
              <a:latin typeface="Arial" panose="020B0604020202020204" pitchFamily="34" charset="0"/>
              <a:cs typeface="Arial" panose="020B0604020202020204" pitchFamily="34" charset="0"/>
            </a:rPr>
            <a:t>Aims / Objectives</a:t>
          </a:r>
        </a:p>
        <a:p>
          <a:r>
            <a:rPr lang="en-US" b="1" dirty="0" smtClean="0">
              <a:latin typeface="Arial" panose="020B0604020202020204" pitchFamily="34" charset="0"/>
              <a:cs typeface="Arial" panose="020B0604020202020204" pitchFamily="34" charset="0"/>
            </a:rPr>
            <a:t>Highlight the experience of Graduates in labour market in place X</a:t>
          </a:r>
        </a:p>
        <a:p>
          <a:r>
            <a:rPr lang="en-US" b="1" dirty="0" smtClean="0">
              <a:latin typeface="Arial" panose="020B0604020202020204" pitchFamily="34" charset="0"/>
              <a:cs typeface="Arial" panose="020B0604020202020204" pitchFamily="34" charset="0"/>
            </a:rPr>
            <a:t>Conduct research via surveys and face to face interviews</a:t>
          </a:r>
        </a:p>
        <a:p>
          <a:r>
            <a:rPr lang="en-US" b="1" dirty="0" smtClean="0">
              <a:latin typeface="Arial" panose="020B0604020202020204" pitchFamily="34" charset="0"/>
              <a:cs typeface="Arial" panose="020B0604020202020204" pitchFamily="34" charset="0"/>
            </a:rPr>
            <a:t>Raise awareness of employment opportunities available to Graduates in place X</a:t>
          </a:r>
          <a:endParaRPr lang="en-US" b="1" dirty="0">
            <a:latin typeface="Arial" panose="020B0604020202020204" pitchFamily="34" charset="0"/>
            <a:cs typeface="Arial" panose="020B0604020202020204" pitchFamily="34" charset="0"/>
          </a:endParaRPr>
        </a:p>
      </dgm:t>
    </dgm:pt>
    <dgm:pt modelId="{4D9EC6F9-8573-4755-8C32-B294FABF377C}" type="parTrans" cxnId="{D9A45886-5D31-4B74-8C09-BE84FD865318}">
      <dgm:prSet/>
      <dgm:spPr/>
      <dgm:t>
        <a:bodyPr/>
        <a:lstStyle/>
        <a:p>
          <a:endParaRPr lang="en-US" b="1"/>
        </a:p>
      </dgm:t>
    </dgm:pt>
    <dgm:pt modelId="{B8F4E7C6-F18A-481C-8ED9-689DEDD66D3B}" type="sibTrans" cxnId="{D9A45886-5D31-4B74-8C09-BE84FD865318}">
      <dgm:prSet/>
      <dgm:spPr/>
      <dgm:t>
        <a:bodyPr/>
        <a:lstStyle/>
        <a:p>
          <a:endParaRPr lang="en-US" b="1"/>
        </a:p>
      </dgm:t>
    </dgm:pt>
    <dgm:pt modelId="{0D356DC0-212C-4C55-862C-C2BD88BF8F7F}">
      <dgm:prSet phldrT="[Text]"/>
      <dgm:spPr/>
      <dgm:t>
        <a:bodyPr/>
        <a:lstStyle/>
        <a:p>
          <a:r>
            <a:rPr lang="en-US" b="1" u="sng" dirty="0" err="1" smtClean="0">
              <a:latin typeface="Arial" panose="020B0604020202020204" pitchFamily="34" charset="0"/>
              <a:cs typeface="Arial" panose="020B0604020202020204" pitchFamily="34" charset="0"/>
            </a:rPr>
            <a:t>Stakeholdesr</a:t>
          </a:r>
          <a:endParaRPr lang="en-US" b="1" u="sng" dirty="0" smtClean="0">
            <a:latin typeface="Arial" panose="020B0604020202020204" pitchFamily="34" charset="0"/>
            <a:cs typeface="Arial" panose="020B0604020202020204" pitchFamily="34" charset="0"/>
          </a:endParaRPr>
        </a:p>
        <a:p>
          <a:r>
            <a:rPr lang="en-US" b="1" dirty="0" smtClean="0">
              <a:latin typeface="Arial" panose="020B0604020202020204" pitchFamily="34" charset="0"/>
              <a:cs typeface="Arial" panose="020B0604020202020204" pitchFamily="34" charset="0"/>
            </a:rPr>
            <a:t>Graduates in place X</a:t>
          </a:r>
        </a:p>
        <a:p>
          <a:r>
            <a:rPr lang="en-US" b="1" dirty="0" smtClean="0">
              <a:latin typeface="Arial" panose="020B0604020202020204" pitchFamily="34" charset="0"/>
              <a:cs typeface="Arial" panose="020B0604020202020204" pitchFamily="34" charset="0"/>
            </a:rPr>
            <a:t>Employers in place X</a:t>
          </a:r>
        </a:p>
        <a:p>
          <a:r>
            <a:rPr lang="en-US" b="1" dirty="0" smtClean="0">
              <a:latin typeface="Arial" panose="020B0604020202020204" pitchFamily="34" charset="0"/>
              <a:cs typeface="Arial" panose="020B0604020202020204" pitchFamily="34" charset="0"/>
            </a:rPr>
            <a:t>Universities in Place X</a:t>
          </a:r>
        </a:p>
        <a:p>
          <a:r>
            <a:rPr lang="en-US" b="1" dirty="0" smtClean="0">
              <a:latin typeface="Arial" panose="020B0604020202020204" pitchFamily="34" charset="0"/>
              <a:cs typeface="Arial" panose="020B0604020202020204" pitchFamily="34" charset="0"/>
            </a:rPr>
            <a:t>Government</a:t>
          </a:r>
          <a:endParaRPr lang="en-US" b="1" dirty="0">
            <a:latin typeface="Arial" panose="020B0604020202020204" pitchFamily="34" charset="0"/>
            <a:cs typeface="Arial" panose="020B0604020202020204" pitchFamily="34" charset="0"/>
          </a:endParaRPr>
        </a:p>
      </dgm:t>
    </dgm:pt>
    <dgm:pt modelId="{56D221DC-54CB-4E56-91C2-A540D9E842A2}" type="parTrans" cxnId="{D8CD781E-2951-40EC-A06A-088325133E9D}">
      <dgm:prSet/>
      <dgm:spPr/>
      <dgm:t>
        <a:bodyPr/>
        <a:lstStyle/>
        <a:p>
          <a:endParaRPr lang="en-US" b="1"/>
        </a:p>
      </dgm:t>
    </dgm:pt>
    <dgm:pt modelId="{507ADCD5-8D73-46AC-B0DC-6B38F60DC1F7}" type="sibTrans" cxnId="{D8CD781E-2951-40EC-A06A-088325133E9D}">
      <dgm:prSet/>
      <dgm:spPr/>
      <dgm:t>
        <a:bodyPr/>
        <a:lstStyle/>
        <a:p>
          <a:endParaRPr lang="en-US" b="1"/>
        </a:p>
      </dgm:t>
    </dgm:pt>
    <dgm:pt modelId="{E78AA551-C3A5-4B41-8B03-CB31473C004B}">
      <dgm:prSet phldrT="[Text]"/>
      <dgm:spPr/>
      <dgm:t>
        <a:bodyPr/>
        <a:lstStyle/>
        <a:p>
          <a:r>
            <a:rPr lang="en-US" b="1" u="sng" dirty="0" smtClean="0">
              <a:latin typeface="Arial" panose="020B0604020202020204" pitchFamily="34" charset="0"/>
              <a:cs typeface="Arial" panose="020B0604020202020204" pitchFamily="34" charset="0"/>
            </a:rPr>
            <a:t>Desired results </a:t>
          </a:r>
        </a:p>
        <a:p>
          <a:r>
            <a:rPr lang="en-US" b="1" dirty="0" smtClean="0">
              <a:latin typeface="Arial" panose="020B0604020202020204" pitchFamily="34" charset="0"/>
              <a:cs typeface="Arial" panose="020B0604020202020204" pitchFamily="34" charset="0"/>
            </a:rPr>
            <a:t>Collate XX number of responses from graduates in place X</a:t>
          </a:r>
        </a:p>
        <a:p>
          <a:r>
            <a:rPr lang="en-US" b="1" dirty="0" smtClean="0">
              <a:latin typeface="Arial" panose="020B0604020202020204" pitchFamily="34" charset="0"/>
              <a:cs typeface="Arial" panose="020B0604020202020204" pitchFamily="34" charset="0"/>
            </a:rPr>
            <a:t>Identify barriers listed from the surveys findings</a:t>
          </a:r>
        </a:p>
        <a:p>
          <a:r>
            <a:rPr lang="en-US" b="1" dirty="0" smtClean="0">
              <a:latin typeface="Arial" panose="020B0604020202020204" pitchFamily="34" charset="0"/>
              <a:cs typeface="Arial" panose="020B0604020202020204" pitchFamily="34" charset="0"/>
            </a:rPr>
            <a:t>Formulate a report for local council/ Government/ employers</a:t>
          </a:r>
        </a:p>
        <a:p>
          <a:r>
            <a:rPr lang="en-US" b="1" dirty="0" smtClean="0">
              <a:latin typeface="Arial" panose="020B0604020202020204" pitchFamily="34" charset="0"/>
              <a:cs typeface="Arial" panose="020B0604020202020204" pitchFamily="34" charset="0"/>
            </a:rPr>
            <a:t>Link employers and graduates</a:t>
          </a:r>
        </a:p>
        <a:p>
          <a:endParaRPr lang="en-US" b="1" dirty="0"/>
        </a:p>
      </dgm:t>
    </dgm:pt>
    <dgm:pt modelId="{269040A9-557F-402E-9F6C-339397FB4F72}" type="parTrans" cxnId="{C7CC77C6-28C7-4DB0-965C-6CF0C739862A}">
      <dgm:prSet/>
      <dgm:spPr/>
      <dgm:t>
        <a:bodyPr/>
        <a:lstStyle/>
        <a:p>
          <a:endParaRPr lang="en-US" b="1"/>
        </a:p>
      </dgm:t>
    </dgm:pt>
    <dgm:pt modelId="{23BE946B-515C-4B87-8E96-4479E49C4929}" type="sibTrans" cxnId="{C7CC77C6-28C7-4DB0-965C-6CF0C739862A}">
      <dgm:prSet/>
      <dgm:spPr/>
      <dgm:t>
        <a:bodyPr/>
        <a:lstStyle/>
        <a:p>
          <a:endParaRPr lang="en-US" b="1"/>
        </a:p>
      </dgm:t>
    </dgm:pt>
    <dgm:pt modelId="{6C7E663F-5826-4E06-9CC7-8B5B29DC3B2B}">
      <dgm:prSet phldrT="[Text]"/>
      <dgm:spPr/>
      <dgm:t>
        <a:bodyPr/>
        <a:lstStyle/>
        <a:p>
          <a:r>
            <a:rPr lang="en-US" b="1" u="sng" dirty="0" smtClean="0">
              <a:latin typeface="Arial" panose="020B0604020202020204" pitchFamily="34" charset="0"/>
              <a:cs typeface="Arial" panose="020B0604020202020204" pitchFamily="34" charset="0"/>
            </a:rPr>
            <a:t>Measure of Success</a:t>
          </a:r>
        </a:p>
        <a:p>
          <a:r>
            <a:rPr lang="en-US" b="1" dirty="0" smtClean="0">
              <a:latin typeface="Arial" panose="020B0604020202020204" pitchFamily="34" charset="0"/>
              <a:cs typeface="Arial" panose="020B0604020202020204" pitchFamily="34" charset="0"/>
            </a:rPr>
            <a:t>Contribute to place X labour market engagement programme for graduates</a:t>
          </a:r>
        </a:p>
        <a:p>
          <a:r>
            <a:rPr lang="en-US" b="1" dirty="0" smtClean="0">
              <a:latin typeface="Arial" panose="020B0604020202020204" pitchFamily="34" charset="0"/>
              <a:cs typeface="Arial" panose="020B0604020202020204" pitchFamily="34" charset="0"/>
            </a:rPr>
            <a:t>Influence Government and employers</a:t>
          </a:r>
        </a:p>
        <a:p>
          <a:r>
            <a:rPr lang="en-US" b="1" dirty="0" smtClean="0">
              <a:latin typeface="Arial" panose="020B0604020202020204" pitchFamily="34" charset="0"/>
              <a:cs typeface="Arial" panose="020B0604020202020204" pitchFamily="34" charset="0"/>
            </a:rPr>
            <a:t>Raise awareness of employment opportunities for XX number of students</a:t>
          </a:r>
          <a:endParaRPr lang="en-US" b="1" dirty="0">
            <a:latin typeface="Arial" panose="020B0604020202020204" pitchFamily="34" charset="0"/>
            <a:cs typeface="Arial" panose="020B0604020202020204" pitchFamily="34" charset="0"/>
          </a:endParaRPr>
        </a:p>
      </dgm:t>
    </dgm:pt>
    <dgm:pt modelId="{675FC057-050F-44F7-BA29-33B78BAD8783}" type="parTrans" cxnId="{31E76D83-1243-424F-B5D3-B67399AA3B17}">
      <dgm:prSet/>
      <dgm:spPr/>
      <dgm:t>
        <a:bodyPr/>
        <a:lstStyle/>
        <a:p>
          <a:endParaRPr lang="en-US" b="1"/>
        </a:p>
      </dgm:t>
    </dgm:pt>
    <dgm:pt modelId="{6587DA99-807A-4803-9A92-276DA52E45EC}" type="sibTrans" cxnId="{31E76D83-1243-424F-B5D3-B67399AA3B17}">
      <dgm:prSet/>
      <dgm:spPr/>
      <dgm:t>
        <a:bodyPr/>
        <a:lstStyle/>
        <a:p>
          <a:endParaRPr lang="en-US" b="1"/>
        </a:p>
      </dgm:t>
    </dgm:pt>
    <dgm:pt modelId="{D4BD2E15-6A0D-4755-BB80-B8384B009D9A}" type="pres">
      <dgm:prSet presAssocID="{923651F6-995A-4A7F-BC97-B41F44FD695F}" presName="diagram" presStyleCnt="0">
        <dgm:presLayoutVars>
          <dgm:chMax val="1"/>
          <dgm:dir/>
          <dgm:animLvl val="ctr"/>
          <dgm:resizeHandles val="exact"/>
        </dgm:presLayoutVars>
      </dgm:prSet>
      <dgm:spPr/>
      <dgm:t>
        <a:bodyPr/>
        <a:lstStyle/>
        <a:p>
          <a:endParaRPr lang="en-US"/>
        </a:p>
      </dgm:t>
    </dgm:pt>
    <dgm:pt modelId="{6E572CE3-65B3-4B86-9B84-1D7A8E38EBC9}" type="pres">
      <dgm:prSet presAssocID="{923651F6-995A-4A7F-BC97-B41F44FD695F}" presName="matrix" presStyleCnt="0"/>
      <dgm:spPr/>
    </dgm:pt>
    <dgm:pt modelId="{5684FFC0-2299-4916-BBEB-A1B096971666}" type="pres">
      <dgm:prSet presAssocID="{923651F6-995A-4A7F-BC97-B41F44FD695F}" presName="tile1" presStyleLbl="node1" presStyleIdx="0" presStyleCnt="4" custLinFactNeighborX="1195"/>
      <dgm:spPr/>
      <dgm:t>
        <a:bodyPr/>
        <a:lstStyle/>
        <a:p>
          <a:endParaRPr lang="en-US"/>
        </a:p>
      </dgm:t>
    </dgm:pt>
    <dgm:pt modelId="{7F569509-9262-44B0-9247-91EC7D9FCD83}" type="pres">
      <dgm:prSet presAssocID="{923651F6-995A-4A7F-BC97-B41F44FD695F}" presName="tile1text" presStyleLbl="node1" presStyleIdx="0" presStyleCnt="4">
        <dgm:presLayoutVars>
          <dgm:chMax val="0"/>
          <dgm:chPref val="0"/>
          <dgm:bulletEnabled val="1"/>
        </dgm:presLayoutVars>
      </dgm:prSet>
      <dgm:spPr/>
      <dgm:t>
        <a:bodyPr/>
        <a:lstStyle/>
        <a:p>
          <a:endParaRPr lang="en-US"/>
        </a:p>
      </dgm:t>
    </dgm:pt>
    <dgm:pt modelId="{9BBAAD22-1ACC-4D34-A700-B5DC6E534F2A}" type="pres">
      <dgm:prSet presAssocID="{923651F6-995A-4A7F-BC97-B41F44FD695F}" presName="tile2" presStyleLbl="node1" presStyleIdx="1" presStyleCnt="4" custLinFactNeighborY="-1245"/>
      <dgm:spPr/>
      <dgm:t>
        <a:bodyPr/>
        <a:lstStyle/>
        <a:p>
          <a:endParaRPr lang="en-US"/>
        </a:p>
      </dgm:t>
    </dgm:pt>
    <dgm:pt modelId="{2340769C-0377-4E75-AF50-D177DB198997}" type="pres">
      <dgm:prSet presAssocID="{923651F6-995A-4A7F-BC97-B41F44FD695F}" presName="tile2text" presStyleLbl="node1" presStyleIdx="1" presStyleCnt="4">
        <dgm:presLayoutVars>
          <dgm:chMax val="0"/>
          <dgm:chPref val="0"/>
          <dgm:bulletEnabled val="1"/>
        </dgm:presLayoutVars>
      </dgm:prSet>
      <dgm:spPr/>
      <dgm:t>
        <a:bodyPr/>
        <a:lstStyle/>
        <a:p>
          <a:endParaRPr lang="en-US"/>
        </a:p>
      </dgm:t>
    </dgm:pt>
    <dgm:pt modelId="{5FE9C290-F23C-48B9-9EC9-CA8D2518BF02}" type="pres">
      <dgm:prSet presAssocID="{923651F6-995A-4A7F-BC97-B41F44FD695F}" presName="tile3" presStyleLbl="node1" presStyleIdx="2" presStyleCnt="4" custLinFactNeighborX="610" custLinFactNeighborY="-332"/>
      <dgm:spPr/>
      <dgm:t>
        <a:bodyPr/>
        <a:lstStyle/>
        <a:p>
          <a:endParaRPr lang="en-US"/>
        </a:p>
      </dgm:t>
    </dgm:pt>
    <dgm:pt modelId="{70A47ADB-3D13-4164-9A87-690F4677A78C}" type="pres">
      <dgm:prSet presAssocID="{923651F6-995A-4A7F-BC97-B41F44FD695F}" presName="tile3text" presStyleLbl="node1" presStyleIdx="2" presStyleCnt="4">
        <dgm:presLayoutVars>
          <dgm:chMax val="0"/>
          <dgm:chPref val="0"/>
          <dgm:bulletEnabled val="1"/>
        </dgm:presLayoutVars>
      </dgm:prSet>
      <dgm:spPr/>
      <dgm:t>
        <a:bodyPr/>
        <a:lstStyle/>
        <a:p>
          <a:endParaRPr lang="en-US"/>
        </a:p>
      </dgm:t>
    </dgm:pt>
    <dgm:pt modelId="{872A200D-F096-420D-96ED-9F83C4D46ADC}" type="pres">
      <dgm:prSet presAssocID="{923651F6-995A-4A7F-BC97-B41F44FD695F}" presName="tile4" presStyleLbl="node1" presStyleIdx="3" presStyleCnt="4"/>
      <dgm:spPr/>
      <dgm:t>
        <a:bodyPr/>
        <a:lstStyle/>
        <a:p>
          <a:endParaRPr lang="en-US"/>
        </a:p>
      </dgm:t>
    </dgm:pt>
    <dgm:pt modelId="{E1DEE700-D312-422F-82F5-32A17FB39330}" type="pres">
      <dgm:prSet presAssocID="{923651F6-995A-4A7F-BC97-B41F44FD695F}" presName="tile4text" presStyleLbl="node1" presStyleIdx="3" presStyleCnt="4">
        <dgm:presLayoutVars>
          <dgm:chMax val="0"/>
          <dgm:chPref val="0"/>
          <dgm:bulletEnabled val="1"/>
        </dgm:presLayoutVars>
      </dgm:prSet>
      <dgm:spPr/>
      <dgm:t>
        <a:bodyPr/>
        <a:lstStyle/>
        <a:p>
          <a:endParaRPr lang="en-US"/>
        </a:p>
      </dgm:t>
    </dgm:pt>
    <dgm:pt modelId="{D69A3B4E-8311-4B52-93D9-CC9E7A98E8E8}" type="pres">
      <dgm:prSet presAssocID="{923651F6-995A-4A7F-BC97-B41F44FD695F}" presName="centerTile" presStyleLbl="fgShp" presStyleIdx="0" presStyleCnt="1">
        <dgm:presLayoutVars>
          <dgm:chMax val="0"/>
          <dgm:chPref val="0"/>
        </dgm:presLayoutVars>
      </dgm:prSet>
      <dgm:spPr/>
      <dgm:t>
        <a:bodyPr/>
        <a:lstStyle/>
        <a:p>
          <a:endParaRPr lang="en-US"/>
        </a:p>
      </dgm:t>
    </dgm:pt>
  </dgm:ptLst>
  <dgm:cxnLst>
    <dgm:cxn modelId="{D8CD781E-2951-40EC-A06A-088325133E9D}" srcId="{BF856126-7961-49A8-8C0C-DD43563C030F}" destId="{0D356DC0-212C-4C55-862C-C2BD88BF8F7F}" srcOrd="1" destOrd="0" parTransId="{56D221DC-54CB-4E56-91C2-A540D9E842A2}" sibTransId="{507ADCD5-8D73-46AC-B0DC-6B38F60DC1F7}"/>
    <dgm:cxn modelId="{C7CC77C6-28C7-4DB0-965C-6CF0C739862A}" srcId="{BF856126-7961-49A8-8C0C-DD43563C030F}" destId="{E78AA551-C3A5-4B41-8B03-CB31473C004B}" srcOrd="2" destOrd="0" parTransId="{269040A9-557F-402E-9F6C-339397FB4F72}" sibTransId="{23BE946B-515C-4B87-8E96-4479E49C4929}"/>
    <dgm:cxn modelId="{C48FFE85-9C5C-430A-85DB-575965AB300E}" type="presOf" srcId="{0D356DC0-212C-4C55-862C-C2BD88BF8F7F}" destId="{9BBAAD22-1ACC-4D34-A700-B5DC6E534F2A}" srcOrd="0" destOrd="0" presId="urn:microsoft.com/office/officeart/2005/8/layout/matrix1"/>
    <dgm:cxn modelId="{79003DC7-4A65-47B5-886C-510FA0F6BDC5}" type="presOf" srcId="{0D356DC0-212C-4C55-862C-C2BD88BF8F7F}" destId="{2340769C-0377-4E75-AF50-D177DB198997}" srcOrd="1" destOrd="0" presId="urn:microsoft.com/office/officeart/2005/8/layout/matrix1"/>
    <dgm:cxn modelId="{FD6BC648-79FF-4482-A4F6-56EB038BFB24}" type="presOf" srcId="{6914AED6-30C6-4B01-B3CC-16152D28E646}" destId="{5684FFC0-2299-4916-BBEB-A1B096971666}" srcOrd="0" destOrd="0" presId="urn:microsoft.com/office/officeart/2005/8/layout/matrix1"/>
    <dgm:cxn modelId="{31E76D83-1243-424F-B5D3-B67399AA3B17}" srcId="{BF856126-7961-49A8-8C0C-DD43563C030F}" destId="{6C7E663F-5826-4E06-9CC7-8B5B29DC3B2B}" srcOrd="3" destOrd="0" parTransId="{675FC057-050F-44F7-BA29-33B78BAD8783}" sibTransId="{6587DA99-807A-4803-9A92-276DA52E45EC}"/>
    <dgm:cxn modelId="{359A0A66-86F6-47EF-AF4D-9B93024BC0EC}" type="presOf" srcId="{6914AED6-30C6-4B01-B3CC-16152D28E646}" destId="{7F569509-9262-44B0-9247-91EC7D9FCD83}" srcOrd="1" destOrd="0" presId="urn:microsoft.com/office/officeart/2005/8/layout/matrix1"/>
    <dgm:cxn modelId="{7397F1A9-3188-43F6-B693-C60363E9E76E}" type="presOf" srcId="{923651F6-995A-4A7F-BC97-B41F44FD695F}" destId="{D4BD2E15-6A0D-4755-BB80-B8384B009D9A}" srcOrd="0" destOrd="0" presId="urn:microsoft.com/office/officeart/2005/8/layout/matrix1"/>
    <dgm:cxn modelId="{BEB68429-BA90-4478-8720-125699207471}" srcId="{923651F6-995A-4A7F-BC97-B41F44FD695F}" destId="{BF856126-7961-49A8-8C0C-DD43563C030F}" srcOrd="0" destOrd="0" parTransId="{E122C9F8-4475-4B75-8313-66FF0C624927}" sibTransId="{9F0C9311-0C15-456B-B0D3-F1B110D6CE53}"/>
    <dgm:cxn modelId="{542C8081-4302-46C0-B939-139DAC5C414F}" type="presOf" srcId="{6C7E663F-5826-4E06-9CC7-8B5B29DC3B2B}" destId="{872A200D-F096-420D-96ED-9F83C4D46ADC}" srcOrd="0" destOrd="0" presId="urn:microsoft.com/office/officeart/2005/8/layout/matrix1"/>
    <dgm:cxn modelId="{954FDE62-5807-4CD5-B59D-A6C8C682C91A}" type="presOf" srcId="{6C7E663F-5826-4E06-9CC7-8B5B29DC3B2B}" destId="{E1DEE700-D312-422F-82F5-32A17FB39330}" srcOrd="1" destOrd="0" presId="urn:microsoft.com/office/officeart/2005/8/layout/matrix1"/>
    <dgm:cxn modelId="{AEDCDE24-2A73-4A6E-BBCC-D6BEF1EA3C09}" type="presOf" srcId="{BF856126-7961-49A8-8C0C-DD43563C030F}" destId="{D69A3B4E-8311-4B52-93D9-CC9E7A98E8E8}" srcOrd="0" destOrd="0" presId="urn:microsoft.com/office/officeart/2005/8/layout/matrix1"/>
    <dgm:cxn modelId="{728527EC-4414-471D-8D84-006238A9392C}" type="presOf" srcId="{E78AA551-C3A5-4B41-8B03-CB31473C004B}" destId="{70A47ADB-3D13-4164-9A87-690F4677A78C}" srcOrd="1" destOrd="0" presId="urn:microsoft.com/office/officeart/2005/8/layout/matrix1"/>
    <dgm:cxn modelId="{D9A45886-5D31-4B74-8C09-BE84FD865318}" srcId="{BF856126-7961-49A8-8C0C-DD43563C030F}" destId="{6914AED6-30C6-4B01-B3CC-16152D28E646}" srcOrd="0" destOrd="0" parTransId="{4D9EC6F9-8573-4755-8C32-B294FABF377C}" sibTransId="{B8F4E7C6-F18A-481C-8ED9-689DEDD66D3B}"/>
    <dgm:cxn modelId="{D4FD22BE-4871-45B7-9234-639DAB0440BC}" type="presOf" srcId="{E78AA551-C3A5-4B41-8B03-CB31473C004B}" destId="{5FE9C290-F23C-48B9-9EC9-CA8D2518BF02}" srcOrd="0" destOrd="0" presId="urn:microsoft.com/office/officeart/2005/8/layout/matrix1"/>
    <dgm:cxn modelId="{C98E5A50-7DDF-4BF8-BCED-EE3EA606D924}" type="presParOf" srcId="{D4BD2E15-6A0D-4755-BB80-B8384B009D9A}" destId="{6E572CE3-65B3-4B86-9B84-1D7A8E38EBC9}" srcOrd="0" destOrd="0" presId="urn:microsoft.com/office/officeart/2005/8/layout/matrix1"/>
    <dgm:cxn modelId="{7CA17846-1058-4987-9C35-9FA6C185BFE5}" type="presParOf" srcId="{6E572CE3-65B3-4B86-9B84-1D7A8E38EBC9}" destId="{5684FFC0-2299-4916-BBEB-A1B096971666}" srcOrd="0" destOrd="0" presId="urn:microsoft.com/office/officeart/2005/8/layout/matrix1"/>
    <dgm:cxn modelId="{88D1D6AD-EE3A-429B-90C2-047D5DB1B6CE}" type="presParOf" srcId="{6E572CE3-65B3-4B86-9B84-1D7A8E38EBC9}" destId="{7F569509-9262-44B0-9247-91EC7D9FCD83}" srcOrd="1" destOrd="0" presId="urn:microsoft.com/office/officeart/2005/8/layout/matrix1"/>
    <dgm:cxn modelId="{38A22910-E1BC-4F93-9A75-F82283247410}" type="presParOf" srcId="{6E572CE3-65B3-4B86-9B84-1D7A8E38EBC9}" destId="{9BBAAD22-1ACC-4D34-A700-B5DC6E534F2A}" srcOrd="2" destOrd="0" presId="urn:microsoft.com/office/officeart/2005/8/layout/matrix1"/>
    <dgm:cxn modelId="{BFCF7328-6862-47C8-9C05-AA82A1B7739D}" type="presParOf" srcId="{6E572CE3-65B3-4B86-9B84-1D7A8E38EBC9}" destId="{2340769C-0377-4E75-AF50-D177DB198997}" srcOrd="3" destOrd="0" presId="urn:microsoft.com/office/officeart/2005/8/layout/matrix1"/>
    <dgm:cxn modelId="{AB8F2BDC-574A-4DAD-A0B4-DD4BD2201390}" type="presParOf" srcId="{6E572CE3-65B3-4B86-9B84-1D7A8E38EBC9}" destId="{5FE9C290-F23C-48B9-9EC9-CA8D2518BF02}" srcOrd="4" destOrd="0" presId="urn:microsoft.com/office/officeart/2005/8/layout/matrix1"/>
    <dgm:cxn modelId="{289B1AAE-D445-4916-A8AF-4D21CF73D6DB}" type="presParOf" srcId="{6E572CE3-65B3-4B86-9B84-1D7A8E38EBC9}" destId="{70A47ADB-3D13-4164-9A87-690F4677A78C}" srcOrd="5" destOrd="0" presId="urn:microsoft.com/office/officeart/2005/8/layout/matrix1"/>
    <dgm:cxn modelId="{3B1B1C0F-BCDF-4D29-933F-F164DBB15326}" type="presParOf" srcId="{6E572CE3-65B3-4B86-9B84-1D7A8E38EBC9}" destId="{872A200D-F096-420D-96ED-9F83C4D46ADC}" srcOrd="6" destOrd="0" presId="urn:microsoft.com/office/officeart/2005/8/layout/matrix1"/>
    <dgm:cxn modelId="{4E1641F8-9B89-4148-88BE-3A52561A7713}" type="presParOf" srcId="{6E572CE3-65B3-4B86-9B84-1D7A8E38EBC9}" destId="{E1DEE700-D312-422F-82F5-32A17FB39330}" srcOrd="7" destOrd="0" presId="urn:microsoft.com/office/officeart/2005/8/layout/matrix1"/>
    <dgm:cxn modelId="{F310CBFE-6DE6-47F8-86C0-8EB63C87FDCF}" type="presParOf" srcId="{D4BD2E15-6A0D-4755-BB80-B8384B009D9A}" destId="{D69A3B4E-8311-4B52-93D9-CC9E7A98E8E8}" srcOrd="1" destOrd="0" presId="urn:microsoft.com/office/officeart/2005/8/layout/matrix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C3733-34F6-4023-840C-08C1E0F11888}">
      <dsp:nvSpPr>
        <dsp:cNvPr id="0" name=""/>
        <dsp:cNvSpPr/>
      </dsp:nvSpPr>
      <dsp:spPr>
        <a:xfrm rot="16200000">
          <a:off x="99760" y="-99760"/>
          <a:ext cx="2507041" cy="2706562"/>
        </a:xfrm>
        <a:prstGeom prst="round1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b="1" u="sng" kern="1200" dirty="0" smtClean="0">
              <a:latin typeface="Arial" panose="020B0604020202020204" pitchFamily="34" charset="0"/>
              <a:cs typeface="Arial" panose="020B0604020202020204" pitchFamily="34" charset="0"/>
            </a:rPr>
            <a:t>Aim/ objective</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Fund raise for organisation X</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Raise fund through sponsored events</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Collect donations through website</a:t>
          </a:r>
          <a:endParaRPr lang="en-US" sz="1100" b="1" kern="1200" dirty="0">
            <a:latin typeface="Arial" panose="020B0604020202020204" pitchFamily="34" charset="0"/>
            <a:cs typeface="Arial" panose="020B0604020202020204" pitchFamily="34" charset="0"/>
          </a:endParaRPr>
        </a:p>
      </dsp:txBody>
      <dsp:txXfrm rot="5400000">
        <a:off x="0" y="0"/>
        <a:ext cx="2706562" cy="1880281"/>
      </dsp:txXfrm>
    </dsp:sp>
    <dsp:sp modelId="{85652F02-E146-4772-B8DC-39B9DBAE5CE1}">
      <dsp:nvSpPr>
        <dsp:cNvPr id="0" name=""/>
        <dsp:cNvSpPr/>
      </dsp:nvSpPr>
      <dsp:spPr>
        <a:xfrm>
          <a:off x="2698198" y="20658"/>
          <a:ext cx="2706562" cy="2507041"/>
        </a:xfrm>
        <a:prstGeom prst="round1Rect">
          <a:avLst/>
        </a:prstGeom>
        <a:solidFill>
          <a:schemeClr val="accent5">
            <a:hueOff val="1714279"/>
            <a:satOff val="3916"/>
            <a:lumOff val="-108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b="1" u="sng" kern="1200" dirty="0" smtClean="0">
              <a:latin typeface="Arial" panose="020B0604020202020204" pitchFamily="34" charset="0"/>
              <a:cs typeface="Arial" panose="020B0604020202020204" pitchFamily="34" charset="0"/>
            </a:rPr>
            <a:t>Customer/ Audience</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Members/ users/ staff of organisation X</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Local communities</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Local businesses</a:t>
          </a:r>
          <a:endParaRPr lang="en-US" sz="1100" b="1" kern="1200" dirty="0">
            <a:latin typeface="Arial" panose="020B0604020202020204" pitchFamily="34" charset="0"/>
            <a:cs typeface="Arial" panose="020B0604020202020204" pitchFamily="34" charset="0"/>
          </a:endParaRPr>
        </a:p>
      </dsp:txBody>
      <dsp:txXfrm>
        <a:off x="2698198" y="20658"/>
        <a:ext cx="2706562" cy="1880281"/>
      </dsp:txXfrm>
    </dsp:sp>
    <dsp:sp modelId="{F90CF130-5303-4C10-B4AC-E941E91267E9}">
      <dsp:nvSpPr>
        <dsp:cNvPr id="0" name=""/>
        <dsp:cNvSpPr/>
      </dsp:nvSpPr>
      <dsp:spPr>
        <a:xfrm rot="10800000">
          <a:off x="0" y="2507041"/>
          <a:ext cx="2706562" cy="2507041"/>
        </a:xfrm>
        <a:prstGeom prst="round1Rect">
          <a:avLst/>
        </a:prstGeom>
        <a:solidFill>
          <a:schemeClr val="accent5">
            <a:hueOff val="3428557"/>
            <a:satOff val="7832"/>
            <a:lumOff val="-216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b="1" u="sng" kern="1200" dirty="0" smtClean="0">
              <a:latin typeface="Arial" panose="020B0604020202020204" pitchFamily="34" charset="0"/>
              <a:cs typeface="Arial" panose="020B0604020202020204" pitchFamily="34" charset="0"/>
            </a:rPr>
            <a:t>Desired results</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Raise £target amount</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Have a regular X number of sponsorships/ direct debits coming in</a:t>
          </a:r>
          <a:endParaRPr lang="en-US" sz="1100" b="1" kern="1200" dirty="0">
            <a:latin typeface="Arial" panose="020B0604020202020204" pitchFamily="34" charset="0"/>
            <a:cs typeface="Arial" panose="020B0604020202020204" pitchFamily="34" charset="0"/>
          </a:endParaRPr>
        </a:p>
      </dsp:txBody>
      <dsp:txXfrm rot="10800000">
        <a:off x="0" y="3133802"/>
        <a:ext cx="2706562" cy="1880281"/>
      </dsp:txXfrm>
    </dsp:sp>
    <dsp:sp modelId="{9762FD4C-B4B9-4270-9884-0C7A1A1678C8}">
      <dsp:nvSpPr>
        <dsp:cNvPr id="0" name=""/>
        <dsp:cNvSpPr/>
      </dsp:nvSpPr>
      <dsp:spPr>
        <a:xfrm rot="5400000">
          <a:off x="2806322" y="2407281"/>
          <a:ext cx="2507041" cy="2706562"/>
        </a:xfrm>
        <a:prstGeom prst="round1Rect">
          <a:avLst/>
        </a:prstGeom>
        <a:solidFill>
          <a:schemeClr val="accent5">
            <a:hueOff val="5142836"/>
            <a:satOff val="11748"/>
            <a:lumOff val="-32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b="1" u="sng" kern="1200" dirty="0" smtClean="0">
              <a:latin typeface="Arial" panose="020B0604020202020204" pitchFamily="34" charset="0"/>
              <a:cs typeface="Arial" panose="020B0604020202020204" pitchFamily="34" charset="0"/>
            </a:rPr>
            <a:t>Measure of success</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Receiving the £desired amount</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Getting a cross section of users involved (X different categories)</a:t>
          </a:r>
          <a:endParaRPr lang="en-US" sz="1100" b="1" kern="1200" dirty="0">
            <a:latin typeface="Arial" panose="020B0604020202020204" pitchFamily="34" charset="0"/>
            <a:cs typeface="Arial" panose="020B0604020202020204" pitchFamily="34" charset="0"/>
          </a:endParaRPr>
        </a:p>
      </dsp:txBody>
      <dsp:txXfrm rot="-5400000">
        <a:off x="2706562" y="3133802"/>
        <a:ext cx="2706562" cy="1880281"/>
      </dsp:txXfrm>
    </dsp:sp>
    <dsp:sp modelId="{FE637788-AD82-46EE-AE69-E528F9C3684F}">
      <dsp:nvSpPr>
        <dsp:cNvPr id="0" name=""/>
        <dsp:cNvSpPr/>
      </dsp:nvSpPr>
      <dsp:spPr>
        <a:xfrm>
          <a:off x="2088036" y="2002863"/>
          <a:ext cx="1237050" cy="1008357"/>
        </a:xfrm>
        <a:prstGeom prst="roundRect">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Quad chart</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For (organisation X to fundraise)</a:t>
          </a:r>
          <a:endParaRPr lang="en-US" sz="1100" b="1" kern="1200" dirty="0">
            <a:latin typeface="Arial" panose="020B0604020202020204" pitchFamily="34" charset="0"/>
            <a:cs typeface="Arial" panose="020B0604020202020204" pitchFamily="34" charset="0"/>
          </a:endParaRPr>
        </a:p>
      </dsp:txBody>
      <dsp:txXfrm>
        <a:off x="2137260" y="2052087"/>
        <a:ext cx="1138602" cy="9099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FFC0-2299-4916-BBEB-A1B096971666}">
      <dsp:nvSpPr>
        <dsp:cNvPr id="0" name=""/>
        <dsp:cNvSpPr/>
      </dsp:nvSpPr>
      <dsp:spPr>
        <a:xfrm rot="16200000">
          <a:off x="142348" y="-109765"/>
          <a:ext cx="2507042" cy="2726574"/>
        </a:xfrm>
        <a:prstGeom prst="round1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b="1" u="sng" kern="1200" dirty="0" smtClean="0">
              <a:latin typeface="Arial" panose="020B0604020202020204" pitchFamily="34" charset="0"/>
              <a:cs typeface="Arial" panose="020B0604020202020204" pitchFamily="34" charset="0"/>
            </a:rPr>
            <a:t>Aims / Objectives</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Highlight the experience of Graduates in labour market in place X</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Conduct research via surveys and face to face interviews</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Raise awareness of employment opportunities available to Graduates in place X</a:t>
          </a:r>
          <a:endParaRPr lang="en-US" sz="1100" b="1" kern="1200" dirty="0">
            <a:latin typeface="Arial" panose="020B0604020202020204" pitchFamily="34" charset="0"/>
            <a:cs typeface="Arial" panose="020B0604020202020204" pitchFamily="34" charset="0"/>
          </a:endParaRPr>
        </a:p>
      </dsp:txBody>
      <dsp:txXfrm rot="5400000">
        <a:off x="32582" y="0"/>
        <a:ext cx="2726574" cy="1880281"/>
      </dsp:txXfrm>
    </dsp:sp>
    <dsp:sp modelId="{9BBAAD22-1ACC-4D34-A700-B5DC6E534F2A}">
      <dsp:nvSpPr>
        <dsp:cNvPr id="0" name=""/>
        <dsp:cNvSpPr/>
      </dsp:nvSpPr>
      <dsp:spPr>
        <a:xfrm>
          <a:off x="2726574" y="0"/>
          <a:ext cx="2726574" cy="2507042"/>
        </a:xfrm>
        <a:prstGeom prst="round1Rect">
          <a:avLst/>
        </a:prstGeom>
        <a:solidFill>
          <a:schemeClr val="accent1">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b="1" u="sng" kern="1200" dirty="0" err="1" smtClean="0">
              <a:latin typeface="Arial" panose="020B0604020202020204" pitchFamily="34" charset="0"/>
              <a:cs typeface="Arial" panose="020B0604020202020204" pitchFamily="34" charset="0"/>
            </a:rPr>
            <a:t>Stakeholdesr</a:t>
          </a:r>
          <a:endParaRPr lang="en-US" sz="1100" b="1" u="sng" kern="1200" dirty="0" smtClean="0">
            <a:latin typeface="Arial" panose="020B0604020202020204" pitchFamily="34" charset="0"/>
            <a:cs typeface="Arial" panose="020B0604020202020204" pitchFamily="34" charset="0"/>
          </a:endParaRP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Graduates in place X</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Employers in place X</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Universities in Place X</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Government</a:t>
          </a:r>
          <a:endParaRPr lang="en-US" sz="1100" b="1" kern="1200" dirty="0">
            <a:latin typeface="Arial" panose="020B0604020202020204" pitchFamily="34" charset="0"/>
            <a:cs typeface="Arial" panose="020B0604020202020204" pitchFamily="34" charset="0"/>
          </a:endParaRPr>
        </a:p>
      </dsp:txBody>
      <dsp:txXfrm>
        <a:off x="2726574" y="0"/>
        <a:ext cx="2726574" cy="1880281"/>
      </dsp:txXfrm>
    </dsp:sp>
    <dsp:sp modelId="{5FE9C290-F23C-48B9-9EC9-CA8D2518BF02}">
      <dsp:nvSpPr>
        <dsp:cNvPr id="0" name=""/>
        <dsp:cNvSpPr/>
      </dsp:nvSpPr>
      <dsp:spPr>
        <a:xfrm rot="10800000">
          <a:off x="16632" y="2498719"/>
          <a:ext cx="2726574" cy="2507042"/>
        </a:xfrm>
        <a:prstGeom prst="round1Rect">
          <a:avLst/>
        </a:prstGeom>
        <a:solidFill>
          <a:schemeClr val="accent1">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b="1" u="sng" kern="1200" dirty="0" smtClean="0">
              <a:latin typeface="Arial" panose="020B0604020202020204" pitchFamily="34" charset="0"/>
              <a:cs typeface="Arial" panose="020B0604020202020204" pitchFamily="34" charset="0"/>
            </a:rPr>
            <a:t>Desired results </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Collate XX number of responses from graduates in place X</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Identify barriers listed from the surveys findings</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Formulate a report for local council/ Government/ employers</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Link employers and graduates</a:t>
          </a:r>
        </a:p>
        <a:p>
          <a:pPr lvl="0" algn="ctr" defTabSz="488950">
            <a:lnSpc>
              <a:spcPct val="90000"/>
            </a:lnSpc>
            <a:spcBef>
              <a:spcPct val="0"/>
            </a:spcBef>
            <a:spcAft>
              <a:spcPct val="35000"/>
            </a:spcAft>
          </a:pPr>
          <a:endParaRPr lang="en-US" sz="1100" b="1" kern="1200" dirty="0"/>
        </a:p>
      </dsp:txBody>
      <dsp:txXfrm rot="10800000">
        <a:off x="16632" y="3125479"/>
        <a:ext cx="2726574" cy="1880281"/>
      </dsp:txXfrm>
    </dsp:sp>
    <dsp:sp modelId="{872A200D-F096-420D-96ED-9F83C4D46ADC}">
      <dsp:nvSpPr>
        <dsp:cNvPr id="0" name=""/>
        <dsp:cNvSpPr/>
      </dsp:nvSpPr>
      <dsp:spPr>
        <a:xfrm rot="5400000">
          <a:off x="2836339" y="2397276"/>
          <a:ext cx="2507042" cy="2726574"/>
        </a:xfrm>
        <a:prstGeom prst="round1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b="1" u="sng" kern="1200" dirty="0" smtClean="0">
              <a:latin typeface="Arial" panose="020B0604020202020204" pitchFamily="34" charset="0"/>
              <a:cs typeface="Arial" panose="020B0604020202020204" pitchFamily="34" charset="0"/>
            </a:rPr>
            <a:t>Measure of Success</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Contribute to place X labour market engagement programme for graduates</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Influence Government and employers</a:t>
          </a:r>
        </a:p>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Raise awareness of employment opportunities for XX number of students</a:t>
          </a:r>
          <a:endParaRPr lang="en-US" sz="1100" b="1" kern="1200" dirty="0">
            <a:latin typeface="Arial" panose="020B0604020202020204" pitchFamily="34" charset="0"/>
            <a:cs typeface="Arial" panose="020B0604020202020204" pitchFamily="34" charset="0"/>
          </a:endParaRPr>
        </a:p>
      </dsp:txBody>
      <dsp:txXfrm rot="-5400000">
        <a:off x="2726574" y="3133803"/>
        <a:ext cx="2726574" cy="1880281"/>
      </dsp:txXfrm>
    </dsp:sp>
    <dsp:sp modelId="{D69A3B4E-8311-4B52-93D9-CC9E7A98E8E8}">
      <dsp:nvSpPr>
        <dsp:cNvPr id="0" name=""/>
        <dsp:cNvSpPr/>
      </dsp:nvSpPr>
      <dsp:spPr>
        <a:xfrm>
          <a:off x="1908601" y="1880281"/>
          <a:ext cx="1635944" cy="1253521"/>
        </a:xfrm>
        <a:prstGeom prst="roundRect">
          <a:avLst/>
        </a:prstGeom>
        <a:solidFill>
          <a:schemeClr val="accent1">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b="1" kern="1200" dirty="0" smtClean="0">
              <a:latin typeface="Arial" panose="020B0604020202020204" pitchFamily="34" charset="0"/>
              <a:cs typeface="Arial" panose="020B0604020202020204" pitchFamily="34" charset="0"/>
            </a:rPr>
            <a:t>Quad Chart for Government research into employment in graduates </a:t>
          </a:r>
          <a:endParaRPr lang="en-US" sz="1100" b="1" kern="1200" dirty="0">
            <a:latin typeface="Arial" panose="020B0604020202020204" pitchFamily="34" charset="0"/>
            <a:cs typeface="Arial" panose="020B0604020202020204" pitchFamily="34" charset="0"/>
          </a:endParaRPr>
        </a:p>
      </dsp:txBody>
      <dsp:txXfrm>
        <a:off x="1969793" y="1941473"/>
        <a:ext cx="1513560" cy="1131137"/>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7E1891-0A2F-4307-905B-658170F6B016}" type="datetimeFigureOut">
              <a:rPr lang="en-GB" smtClean="0"/>
              <a:t>10/05/2021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26380F-920C-4B43-A925-DC6E8AB4174E}" type="slidenum">
              <a:rPr lang="en-GB" smtClean="0"/>
              <a:t>‹#›</a:t>
            </a:fld>
            <a:endParaRPr lang="en-GB"/>
          </a:p>
        </p:txBody>
      </p:sp>
    </p:spTree>
    <p:extLst>
      <p:ext uri="{BB962C8B-B14F-4D97-AF65-F5344CB8AC3E}">
        <p14:creationId xmlns:p14="http://schemas.microsoft.com/office/powerpoint/2010/main" val="80641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D0182A3-C5BC-4C59-AE2B-BC5A43CE6185}"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1649665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it helps to structure a concept or ideas into manageable pieces so you can define what you do before you start. It helps to streamline proposals or ideas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4DA9E4-B096-46A3-95FB-441ACF410ED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641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7A3BEB4-DB2F-49F7-9172-8F5F1B6B79B5}"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90115" name="Rectangle 2"/>
          <p:cNvSpPr>
            <a:spLocks noGrp="1" noRot="1" noChangeAspect="1" noChangeArrowheads="1" noTextEdit="1"/>
          </p:cNvSpPr>
          <p:nvPr>
            <p:ph type="sldImg"/>
          </p:nvPr>
        </p:nvSpPr>
        <p:spPr>
          <a:xfrm>
            <a:off x="68263" y="747713"/>
            <a:ext cx="6526212" cy="3671887"/>
          </a:xfrm>
          <a:solidFill>
            <a:srgbClr val="FFFFFF"/>
          </a:solidFill>
          <a:ln/>
        </p:spPr>
      </p:sp>
      <p:sp>
        <p:nvSpPr>
          <p:cNvPr id="90116" name="Rectangle 3"/>
          <p:cNvSpPr>
            <a:spLocks noGrp="1" noChangeArrowheads="1"/>
          </p:cNvSpPr>
          <p:nvPr>
            <p:ph type="body" idx="1"/>
          </p:nvPr>
        </p:nvSpPr>
        <p:spPr>
          <a:xfrm>
            <a:off x="898475" y="4643121"/>
            <a:ext cx="4862877" cy="4345093"/>
          </a:xfrm>
          <a:solidFill>
            <a:srgbClr val="FFFFFF"/>
          </a:solidFill>
          <a:ln>
            <a:solidFill>
              <a:srgbClr val="000000"/>
            </a:solidFill>
          </a:ln>
        </p:spPr>
        <p:txBody>
          <a:bodyPr/>
          <a:lstStyle/>
          <a:p>
            <a:pPr eaLnBrk="1" hangingPunct="1"/>
            <a:r>
              <a:rPr lang="en-GB" altLang="en-US" dirty="0" smtClean="0"/>
              <a:t>divided into four sections (thus the quad).PURPOSE/ CUSTOMERS/ DESIRED RESULTS/ MEASSURE OF SUCCESS - Lots of times it’s the front page or summary of a proposal, or it’s the document that gets you permission to submit a lengthy proposal. t</a:t>
            </a:r>
            <a:r>
              <a:rPr lang="en-GB" sz="1200" b="0" i="0" kern="1200" dirty="0" smtClean="0">
                <a:solidFill>
                  <a:schemeClr val="tx1"/>
                </a:solidFill>
                <a:effectLst/>
                <a:latin typeface="+mn-lt"/>
                <a:ea typeface="+mn-ea"/>
                <a:cs typeface="+mn-cs"/>
              </a:rPr>
              <a:t>he Quad Chart is a performance measurement and reporting tool </a:t>
            </a:r>
          </a:p>
          <a:p>
            <a:pPr eaLnBrk="1" hangingPunct="1"/>
            <a:endParaRPr lang="en-GB" altLang="en-US" dirty="0" smtClean="0"/>
          </a:p>
          <a:p>
            <a:pPr eaLnBrk="1" hangingPunct="1"/>
            <a:endParaRPr lang="en-GB" altLang="en-US" baseline="0" dirty="0" smtClean="0"/>
          </a:p>
        </p:txBody>
      </p:sp>
    </p:spTree>
    <p:extLst>
      <p:ext uri="{BB962C8B-B14F-4D97-AF65-F5344CB8AC3E}">
        <p14:creationId xmlns:p14="http://schemas.microsoft.com/office/powerpoint/2010/main" val="1579321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7B5DDE4-E2F5-49B6-BCBD-6911B900624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t>Its about DOING/</a:t>
            </a:r>
            <a:r>
              <a:rPr lang="en-US" altLang="en-US" baseline="0" dirty="0" smtClean="0"/>
              <a:t> PLANNING/ CHECKING/ ACTING</a:t>
            </a:r>
          </a:p>
          <a:p>
            <a:pPr eaLnBrk="1" hangingPunct="1"/>
            <a:r>
              <a:rPr lang="en-US" altLang="en-US" baseline="0" dirty="0" smtClean="0"/>
              <a:t>Do- developing </a:t>
            </a:r>
          </a:p>
          <a:p>
            <a:pPr eaLnBrk="1" hangingPunct="1"/>
            <a:r>
              <a:rPr lang="en-US" altLang="en-US" baseline="0" dirty="0" smtClean="0"/>
              <a:t>Plan – operational side )WHO to involve </a:t>
            </a:r>
          </a:p>
          <a:p>
            <a:pPr eaLnBrk="1" hangingPunct="1"/>
            <a:r>
              <a:rPr lang="en-US" altLang="en-US" baseline="0" dirty="0" smtClean="0"/>
              <a:t>Check – what will success look like</a:t>
            </a:r>
          </a:p>
          <a:p>
            <a:pPr eaLnBrk="1" hangingPunct="1"/>
            <a:r>
              <a:rPr lang="en-US" altLang="en-US" baseline="0" dirty="0" smtClean="0"/>
              <a:t>ACT – how will we know we have achieved it</a:t>
            </a:r>
          </a:p>
          <a:p>
            <a:pPr eaLnBrk="1" hangingPunct="1"/>
            <a:r>
              <a:rPr lang="en-GB" sz="1200" b="0" i="0" kern="1200" dirty="0" smtClean="0">
                <a:solidFill>
                  <a:schemeClr val="tx1"/>
                </a:solidFill>
                <a:effectLst/>
                <a:latin typeface="+mn-lt"/>
                <a:ea typeface="+mn-ea"/>
                <a:cs typeface="+mn-cs"/>
              </a:rPr>
              <a:t>strategic and</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vision goals,. It is used to document, monitor and communication progress towards achieving performance goals in four quadrants:  outcomes; strategic operational goals; and  division business objectives. Performance is visually expressed. </a:t>
            </a:r>
            <a:endParaRPr lang="en-US" altLang="en-US" dirty="0" smtClean="0"/>
          </a:p>
        </p:txBody>
      </p:sp>
    </p:spTree>
    <p:extLst>
      <p:ext uri="{BB962C8B-B14F-4D97-AF65-F5344CB8AC3E}">
        <p14:creationId xmlns:p14="http://schemas.microsoft.com/office/powerpoint/2010/main" val="2134340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0164F3D-2C96-490B-8AFD-BB6628D6D1CC}"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116739" name="Rectangle 2"/>
          <p:cNvSpPr>
            <a:spLocks noGrp="1" noRot="1" noChangeAspect="1" noChangeArrowheads="1" noTextEdit="1"/>
          </p:cNvSpPr>
          <p:nvPr>
            <p:ph type="sldImg"/>
          </p:nvPr>
        </p:nvSpPr>
        <p:spPr>
          <a:ln/>
        </p:spPr>
      </p:sp>
      <p:sp>
        <p:nvSpPr>
          <p:cNvPr id="1167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384599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A1C5304-B3C0-4578-8F96-5D3ADA8BEF4B}" type="slidenum">
              <a:rPr lang="en-GB" altLang="en-US" sz="1200"/>
              <a:pPr eaLnBrk="1" hangingPunct="1"/>
              <a:t>8</a:t>
            </a:fld>
            <a:endParaRPr lang="en-GB" altLang="en-US" sz="120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913306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AB9F70F1-8182-4A62-9E63-B86CCD867564}" type="slidenum">
              <a:rPr lang="en-GB" altLang="en-US" sz="1200"/>
              <a:pPr eaLnBrk="1" hangingPunct="1"/>
              <a:t>10</a:t>
            </a:fld>
            <a:endParaRPr lang="en-GB" altLang="en-US" sz="1200"/>
          </a:p>
        </p:txBody>
      </p:sp>
      <p:sp>
        <p:nvSpPr>
          <p:cNvPr id="125955" name="Rectangle 2"/>
          <p:cNvSpPr>
            <a:spLocks noGrp="1" noRot="1" noChangeAspect="1" noChangeArrowheads="1" noTextEdit="1"/>
          </p:cNvSpPr>
          <p:nvPr>
            <p:ph type="sldImg"/>
          </p:nvPr>
        </p:nvSpPr>
        <p:spPr>
          <a:ln/>
        </p:spPr>
      </p:sp>
      <p:sp>
        <p:nvSpPr>
          <p:cNvPr id="1259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latin typeface="Arial" panose="020B0604020202020204" pitchFamily="34" charset="0"/>
              </a:rPr>
              <a:t>individuals or groups or organizations that have an</a:t>
            </a:r>
            <a:r>
              <a:rPr lang="en-US" altLang="en-US" baseline="0" dirty="0" smtClean="0">
                <a:latin typeface="Arial" panose="020B0604020202020204" pitchFamily="34" charset="0"/>
              </a:rPr>
              <a:t> interest (stake) in the project and can have potential influence . Its about </a:t>
            </a:r>
            <a:r>
              <a:rPr lang="en-US" altLang="en-US" dirty="0" smtClean="0">
                <a:latin typeface="Arial" panose="020B0604020202020204" pitchFamily="34" charset="0"/>
              </a:rPr>
              <a:t>Evaluating and understanding these stake holders from the perspective</a:t>
            </a:r>
            <a:r>
              <a:rPr lang="en-US" altLang="en-US" baseline="0" dirty="0" smtClean="0">
                <a:latin typeface="Arial" panose="020B0604020202020204" pitchFamily="34" charset="0"/>
              </a:rPr>
              <a:t> of an organization or to determine their relevance to the project. So examples of stake holders can be:</a:t>
            </a:r>
            <a:endParaRPr lang="en-US" altLang="en-US" dirty="0" smtClean="0">
              <a:latin typeface="Arial" panose="020B0604020202020204" pitchFamily="34" charset="0"/>
            </a:endParaRPr>
          </a:p>
        </p:txBody>
      </p:sp>
    </p:spTree>
    <p:extLst>
      <p:ext uri="{BB962C8B-B14F-4D97-AF65-F5344CB8AC3E}">
        <p14:creationId xmlns:p14="http://schemas.microsoft.com/office/powerpoint/2010/main" val="14003024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CE5D0802-DF2A-4C8C-BD1F-6C324CB4764F}" type="slidenum">
              <a:rPr lang="en-GB" altLang="en-US" sz="1200"/>
              <a:pPr eaLnBrk="1" hangingPunct="1"/>
              <a:t>11</a:t>
            </a:fld>
            <a:endParaRPr lang="en-GB" altLang="en-US" sz="1200"/>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106126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8165818-F20A-477D-B214-A2C8C5CC02D0}" type="slidenum">
              <a:rPr lang="en-GB" altLang="en-US" sz="1200"/>
              <a:pPr eaLnBrk="1" hangingPunct="1"/>
              <a:t>12</a:t>
            </a:fld>
            <a:endParaRPr lang="en-GB" altLang="en-US" sz="1200"/>
          </a:p>
        </p:txBody>
      </p:sp>
      <p:sp>
        <p:nvSpPr>
          <p:cNvPr id="147459" name="Rectangle 2"/>
          <p:cNvSpPr>
            <a:spLocks noGrp="1" noRot="1" noChangeAspect="1" noChangeArrowheads="1" noTextEdit="1"/>
          </p:cNvSpPr>
          <p:nvPr>
            <p:ph type="sldImg"/>
          </p:nvPr>
        </p:nvSpPr>
        <p:spPr>
          <a:ln/>
        </p:spPr>
      </p:sp>
      <p:sp>
        <p:nvSpPr>
          <p:cNvPr id="147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4274517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A619808-56CF-4C0C-973C-D70DCE4A217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42339" name="Rectangle 2"/>
          <p:cNvSpPr>
            <a:spLocks noGrp="1" noRot="1" noChangeAspect="1" noChangeArrowheads="1" noTextEdit="1"/>
          </p:cNvSpPr>
          <p:nvPr>
            <p:ph type="sldImg"/>
          </p:nvPr>
        </p:nvSpPr>
        <p:spPr>
          <a:ln/>
        </p:spPr>
      </p:sp>
      <p:sp>
        <p:nvSpPr>
          <p:cNvPr id="142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6944101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179209D-0777-40C7-96D6-B42F16B6FC3A}" type="slidenum">
              <a:rPr lang="en-GB" altLang="en-US" sz="1200"/>
              <a:pPr eaLnBrk="1" hangingPunct="1"/>
              <a:t>14</a:t>
            </a:fld>
            <a:endParaRPr lang="en-GB" altLang="en-US" sz="1200"/>
          </a:p>
        </p:txBody>
      </p:sp>
      <p:sp>
        <p:nvSpPr>
          <p:cNvPr id="131075" name="Rectangle 2"/>
          <p:cNvSpPr>
            <a:spLocks noGrp="1" noRot="1" noChangeAspect="1" noChangeArrowheads="1" noTextEdit="1"/>
          </p:cNvSpPr>
          <p:nvPr>
            <p:ph type="sldImg"/>
          </p:nvPr>
        </p:nvSpPr>
        <p:spPr>
          <a:ln/>
        </p:spPr>
      </p:sp>
      <p:sp>
        <p:nvSpPr>
          <p:cNvPr id="1310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6868031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315918A-F8D5-475A-A865-14180397A815}" type="slidenum">
              <a:rPr lang="en-GB" altLang="en-US" sz="1200"/>
              <a:pPr eaLnBrk="1" hangingPunct="1"/>
              <a:t>16</a:t>
            </a:fld>
            <a:endParaRPr lang="en-GB" altLang="en-US" sz="1200"/>
          </a:p>
        </p:txBody>
      </p:sp>
      <p:sp>
        <p:nvSpPr>
          <p:cNvPr id="132099" name="Rectangle 2"/>
          <p:cNvSpPr>
            <a:spLocks noGrp="1" noRot="1" noChangeAspect="1" noChangeArrowheads="1" noTextEdit="1"/>
          </p:cNvSpPr>
          <p:nvPr>
            <p:ph type="sldImg"/>
          </p:nvPr>
        </p:nvSpPr>
        <p:spPr>
          <a:ln/>
        </p:spPr>
      </p:sp>
      <p:sp>
        <p:nvSpPr>
          <p:cNvPr id="1321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894443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When it comes to managing projects and implementing ideas, your actions can affect a lot of people. And some of them will have more influence than others. </a:t>
            </a:r>
            <a:r>
              <a:rPr lang="en-GB" dirty="0" smtClean="0"/>
              <a:t>knowing who these influential people are – before you start a project or initiative – is incredibly important. This is because you're more likely to succeed if you have their support.</a:t>
            </a:r>
          </a:p>
          <a:p>
            <a:r>
              <a:rPr lang="en-GB" dirty="0" smtClean="0"/>
              <a:t>Its about identifying potential</a:t>
            </a:r>
            <a:r>
              <a:rPr lang="en-GB" baseline="0" dirty="0" smtClean="0"/>
              <a:t> allies by identifying their support and interest in specified outcome, by assessing their capacity and willingness to hep in achieving certain goals</a:t>
            </a:r>
            <a:endParaRPr lang="en-GB" dirty="0"/>
          </a:p>
        </p:txBody>
      </p:sp>
      <p:sp>
        <p:nvSpPr>
          <p:cNvPr id="4" name="Slide Number Placeholder 3"/>
          <p:cNvSpPr>
            <a:spLocks noGrp="1"/>
          </p:cNvSpPr>
          <p:nvPr>
            <p:ph type="sldNum" sz="quarter" idx="10"/>
          </p:nvPr>
        </p:nvSpPr>
        <p:spPr/>
        <p:txBody>
          <a:bodyPr/>
          <a:lstStyle/>
          <a:p>
            <a:fld id="{D526380F-920C-4B43-A925-DC6E8AB4174E}" type="slidenum">
              <a:rPr lang="en-GB" smtClean="0"/>
              <a:t>17</a:t>
            </a:fld>
            <a:endParaRPr lang="en-GB"/>
          </a:p>
        </p:txBody>
      </p:sp>
    </p:spTree>
    <p:extLst>
      <p:ext uri="{BB962C8B-B14F-4D97-AF65-F5344CB8AC3E}">
        <p14:creationId xmlns:p14="http://schemas.microsoft.com/office/powerpoint/2010/main" val="7136788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A7416BF-0C6D-4C52-B282-8215A783D32F}" type="slidenum">
              <a:rPr lang="en-GB" altLang="en-US" sz="1200"/>
              <a:pPr eaLnBrk="1" hangingPunct="1"/>
              <a:t>18</a:t>
            </a:fld>
            <a:endParaRPr lang="en-GB" altLang="en-US" sz="1200"/>
          </a:p>
        </p:txBody>
      </p:sp>
      <p:sp>
        <p:nvSpPr>
          <p:cNvPr id="163843" name="Rectangle 2"/>
          <p:cNvSpPr>
            <a:spLocks noGrp="1" noRot="1" noChangeAspect="1" noChangeArrowheads="1" noTextEdit="1"/>
          </p:cNvSpPr>
          <p:nvPr>
            <p:ph type="sldImg"/>
          </p:nvPr>
        </p:nvSpPr>
        <p:spPr>
          <a:ln/>
        </p:spPr>
      </p:sp>
      <p:sp>
        <p:nvSpPr>
          <p:cNvPr id="163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rPr>
              <a:t>First, you brainstorm a list of people who might have an interest in your project. They could include your boss, senior executives, colleagues, clients, shareholders, or people in the community. some of these people will have a big influence on what you're doing, while others will have none at all. </a:t>
            </a:r>
            <a:r>
              <a:rPr lang="en-GB" sz="1200" b="0" i="0" kern="1200" dirty="0" smtClean="0">
                <a:solidFill>
                  <a:schemeClr val="tx1"/>
                </a:solidFill>
                <a:effectLst/>
                <a:latin typeface="+mn-lt"/>
                <a:ea typeface="+mn-ea"/>
                <a:cs typeface="+mn-cs"/>
              </a:rPr>
              <a:t>you're going to look at their Power Interest  and assess their influence</a:t>
            </a:r>
          </a:p>
          <a:p>
            <a:pPr eaLnBrk="1" hangingPunct="1"/>
            <a:r>
              <a:rPr lang="en-GB" altLang="en-US" sz="1200" b="0" i="0" kern="1200" dirty="0" smtClean="0">
                <a:solidFill>
                  <a:schemeClr val="tx1"/>
                </a:solidFill>
                <a:effectLst/>
                <a:latin typeface="+mn-lt"/>
                <a:ea typeface="+mn-ea"/>
                <a:cs typeface="+mn-cs"/>
              </a:rPr>
              <a:t>Primary – essential for survival and well beings of the project</a:t>
            </a:r>
          </a:p>
          <a:p>
            <a:pPr eaLnBrk="1" hangingPunct="1"/>
            <a:r>
              <a:rPr lang="en-GB" altLang="en-US" sz="1200" b="0" i="0" kern="1200" dirty="0" smtClean="0">
                <a:solidFill>
                  <a:schemeClr val="tx1"/>
                </a:solidFill>
                <a:effectLst/>
                <a:latin typeface="+mn-lt"/>
                <a:ea typeface="+mn-ea"/>
                <a:cs typeface="+mn-cs"/>
              </a:rPr>
              <a:t>secondary are stakeholders</a:t>
            </a:r>
            <a:r>
              <a:rPr lang="en-GB" altLang="en-US" sz="1200" b="0" i="0" kern="1200" baseline="0" dirty="0" smtClean="0">
                <a:solidFill>
                  <a:schemeClr val="tx1"/>
                </a:solidFill>
                <a:effectLst/>
                <a:latin typeface="+mn-lt"/>
                <a:ea typeface="+mn-ea"/>
                <a:cs typeface="+mn-cs"/>
              </a:rPr>
              <a:t> with whom interaction takes place but they are not essential for survival</a:t>
            </a:r>
            <a:endParaRPr lang="en-US" altLang="en-US" dirty="0" smtClean="0">
              <a:latin typeface="Arial" panose="020B0604020202020204" pitchFamily="34" charset="0"/>
            </a:endParaRPr>
          </a:p>
        </p:txBody>
      </p:sp>
    </p:spTree>
    <p:extLst>
      <p:ext uri="{BB962C8B-B14F-4D97-AF65-F5344CB8AC3E}">
        <p14:creationId xmlns:p14="http://schemas.microsoft.com/office/powerpoint/2010/main" val="36436930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AD61CACA-B33D-4E19-A44E-79B3FBF445FD}" type="slidenum">
              <a:rPr lang="en-GB" altLang="en-US" sz="1200"/>
              <a:pPr eaLnBrk="1" hangingPunct="1"/>
              <a:t>19</a:t>
            </a:fld>
            <a:endParaRPr lang="en-GB" altLang="en-US" sz="1200"/>
          </a:p>
        </p:txBody>
      </p:sp>
      <p:sp>
        <p:nvSpPr>
          <p:cNvPr id="164867" name="Rectangle 2"/>
          <p:cNvSpPr>
            <a:spLocks noGrp="1" noRot="1" noChangeAspect="1" noChangeArrowheads="1" noTextEdit="1"/>
          </p:cNvSpPr>
          <p:nvPr>
            <p:ph type="sldImg"/>
          </p:nvPr>
        </p:nvSpPr>
        <p:spPr>
          <a:ln/>
        </p:spPr>
      </p:sp>
      <p:sp>
        <p:nvSpPr>
          <p:cNvPr id="164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latin typeface="Arial" panose="020B0604020202020204" pitchFamily="34" charset="0"/>
              </a:rPr>
              <a:t>Its about analyzing stakeholders who may have different approaches analyzing their interest and influence and especially over project life cycle as some stakeholders will be more influential in conceptual phase whilst others might be important at execution phase.</a:t>
            </a:r>
          </a:p>
        </p:txBody>
      </p:sp>
    </p:spTree>
    <p:extLst>
      <p:ext uri="{BB962C8B-B14F-4D97-AF65-F5344CB8AC3E}">
        <p14:creationId xmlns:p14="http://schemas.microsoft.com/office/powerpoint/2010/main" val="20902001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F1FAFF8-7CE6-440E-B7BC-20205B3952BD}" type="slidenum">
              <a:rPr lang="en-GB" altLang="en-US" sz="1200"/>
              <a:pPr eaLnBrk="1" hangingPunct="1"/>
              <a:t>20</a:t>
            </a:fld>
            <a:endParaRPr lang="en-GB" altLang="en-US" sz="1200"/>
          </a:p>
        </p:txBody>
      </p:sp>
      <p:sp>
        <p:nvSpPr>
          <p:cNvPr id="149507" name="Rectangle 2"/>
          <p:cNvSpPr>
            <a:spLocks noGrp="1" noRot="1" noChangeAspect="1" noChangeArrowheads="1" noTextEdit="1"/>
          </p:cNvSpPr>
          <p:nvPr>
            <p:ph type="sldImg"/>
          </p:nvPr>
        </p:nvSpPr>
        <p:spPr>
          <a:ln/>
        </p:spPr>
      </p:sp>
      <p:sp>
        <p:nvSpPr>
          <p:cNvPr id="149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endParaRPr>
          </a:p>
        </p:txBody>
      </p:sp>
    </p:spTree>
    <p:extLst>
      <p:ext uri="{BB962C8B-B14F-4D97-AF65-F5344CB8AC3E}">
        <p14:creationId xmlns:p14="http://schemas.microsoft.com/office/powerpoint/2010/main" val="32835809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CA1FDC79-BC25-40CF-9CED-48220FF65815}" type="slidenum">
              <a:rPr lang="en-GB" altLang="en-US" sz="1200"/>
              <a:pPr eaLnBrk="1" hangingPunct="1"/>
              <a:t>21</a:t>
            </a:fld>
            <a:endParaRPr lang="en-GB" altLang="en-US" sz="1200"/>
          </a:p>
        </p:txBody>
      </p:sp>
      <p:sp>
        <p:nvSpPr>
          <p:cNvPr id="150531" name="Rectangle 2"/>
          <p:cNvSpPr>
            <a:spLocks noGrp="1" noRot="1" noChangeAspect="1" noChangeArrowheads="1" noTextEdit="1"/>
          </p:cNvSpPr>
          <p:nvPr>
            <p:ph type="sldImg"/>
          </p:nvPr>
        </p:nvSpPr>
        <p:spPr>
          <a:ln/>
        </p:spPr>
      </p:sp>
      <p:sp>
        <p:nvSpPr>
          <p:cNvPr id="150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endParaRPr>
          </a:p>
        </p:txBody>
      </p:sp>
    </p:spTree>
    <p:extLst>
      <p:ext uri="{BB962C8B-B14F-4D97-AF65-F5344CB8AC3E}">
        <p14:creationId xmlns:p14="http://schemas.microsoft.com/office/powerpoint/2010/main" val="23447027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2989379-03C8-4B06-BAA6-106E99544FAC}" type="slidenum">
              <a:rPr lang="en-GB" altLang="en-US" sz="1200"/>
              <a:pPr eaLnBrk="1" hangingPunct="1"/>
              <a:t>22</a:t>
            </a:fld>
            <a:endParaRPr lang="en-GB" altLang="en-US" sz="1200"/>
          </a:p>
        </p:txBody>
      </p:sp>
      <p:sp>
        <p:nvSpPr>
          <p:cNvPr id="151555" name="Rectangle 2"/>
          <p:cNvSpPr>
            <a:spLocks noGrp="1" noRot="1" noChangeAspect="1" noChangeArrowheads="1" noTextEdit="1"/>
          </p:cNvSpPr>
          <p:nvPr>
            <p:ph type="sldImg"/>
          </p:nvPr>
        </p:nvSpPr>
        <p:spPr>
          <a:ln/>
        </p:spPr>
      </p:sp>
      <p:sp>
        <p:nvSpPr>
          <p:cNvPr id="151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endParaRPr>
          </a:p>
        </p:txBody>
      </p:sp>
    </p:spTree>
    <p:extLst>
      <p:ext uri="{BB962C8B-B14F-4D97-AF65-F5344CB8AC3E}">
        <p14:creationId xmlns:p14="http://schemas.microsoft.com/office/powerpoint/2010/main" val="3525872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1CEDD71-D1A8-436C-B3F0-671E12AF89D2}" type="slidenum">
              <a:rPr lang="en-GB" altLang="en-US" sz="1200"/>
              <a:pPr eaLnBrk="1" hangingPunct="1"/>
              <a:t>23</a:t>
            </a:fld>
            <a:endParaRPr lang="en-GB" altLang="en-US" sz="1200"/>
          </a:p>
        </p:txBody>
      </p:sp>
      <p:sp>
        <p:nvSpPr>
          <p:cNvPr id="152579" name="Rectangle 2"/>
          <p:cNvSpPr>
            <a:spLocks noGrp="1" noRot="1" noChangeAspect="1" noChangeArrowheads="1" noTextEdit="1"/>
          </p:cNvSpPr>
          <p:nvPr>
            <p:ph type="sldImg"/>
          </p:nvPr>
        </p:nvSpPr>
        <p:spPr>
          <a:ln/>
        </p:spPr>
      </p:sp>
      <p:sp>
        <p:nvSpPr>
          <p:cNvPr id="152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412855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DED7261C-333F-4C84-8CEC-5D2E70CF1FCB}" type="slidenum">
              <a:rPr lang="en-GB" altLang="en-US" sz="1200"/>
              <a:pPr eaLnBrk="1" hangingPunct="1"/>
              <a:t>24</a:t>
            </a:fld>
            <a:endParaRPr lang="en-GB" altLang="en-US" sz="1200"/>
          </a:p>
        </p:txBody>
      </p:sp>
      <p:sp>
        <p:nvSpPr>
          <p:cNvPr id="153603" name="Rectangle 2"/>
          <p:cNvSpPr>
            <a:spLocks noGrp="1" noRot="1" noChangeAspect="1" noChangeArrowheads="1" noTextEdit="1"/>
          </p:cNvSpPr>
          <p:nvPr>
            <p:ph type="sldImg"/>
          </p:nvPr>
        </p:nvSpPr>
        <p:spPr>
          <a:ln/>
        </p:spPr>
      </p:sp>
      <p:sp>
        <p:nvSpPr>
          <p:cNvPr id="153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7302298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8B4F4FE-9D7C-4DFA-8365-B79C952D6406}" type="slidenum">
              <a:rPr lang="en-GB" altLang="en-US" sz="1200"/>
              <a:pPr eaLnBrk="1" hangingPunct="1"/>
              <a:t>25</a:t>
            </a:fld>
            <a:endParaRPr lang="en-GB" altLang="en-US" sz="1200"/>
          </a:p>
        </p:txBody>
      </p:sp>
      <p:sp>
        <p:nvSpPr>
          <p:cNvPr id="154627" name="Rectangle 2"/>
          <p:cNvSpPr>
            <a:spLocks noGrp="1" noRot="1" noChangeAspect="1" noChangeArrowheads="1" noTextEdit="1"/>
          </p:cNvSpPr>
          <p:nvPr>
            <p:ph type="sldImg"/>
          </p:nvPr>
        </p:nvSpPr>
        <p:spPr>
          <a:ln/>
        </p:spPr>
      </p:sp>
      <p:sp>
        <p:nvSpPr>
          <p:cNvPr id="154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8329201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34E295B-2E0B-4D56-855F-3409510982CF}" type="slidenum">
              <a:rPr lang="en-GB" altLang="en-US" sz="1200"/>
              <a:pPr eaLnBrk="1" hangingPunct="1"/>
              <a:t>26</a:t>
            </a:fld>
            <a:endParaRPr lang="en-GB" altLang="en-US" sz="1200"/>
          </a:p>
        </p:txBody>
      </p:sp>
      <p:sp>
        <p:nvSpPr>
          <p:cNvPr id="155651" name="Rectangle 2"/>
          <p:cNvSpPr>
            <a:spLocks noGrp="1" noRot="1" noChangeAspect="1" noChangeArrowheads="1" noTextEdit="1"/>
          </p:cNvSpPr>
          <p:nvPr>
            <p:ph type="sldImg"/>
          </p:nvPr>
        </p:nvSpPr>
        <p:spPr>
          <a:ln/>
        </p:spPr>
      </p:sp>
      <p:sp>
        <p:nvSpPr>
          <p:cNvPr id="155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7370326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34C60D8B-D63C-42AF-A829-2AF57C92DD7A}" type="slidenum">
              <a:rPr lang="en-GB" altLang="en-US" sz="1200"/>
              <a:pPr eaLnBrk="1" hangingPunct="1"/>
              <a:t>27</a:t>
            </a:fld>
            <a:endParaRPr lang="en-GB" altLang="en-US" sz="1200"/>
          </a:p>
        </p:txBody>
      </p:sp>
      <p:sp>
        <p:nvSpPr>
          <p:cNvPr id="156675" name="Rectangle 2"/>
          <p:cNvSpPr>
            <a:spLocks noGrp="1" noRot="1" noChangeAspect="1" noChangeArrowheads="1" noTextEdit="1"/>
          </p:cNvSpPr>
          <p:nvPr>
            <p:ph type="sldImg"/>
          </p:nvPr>
        </p:nvSpPr>
        <p:spPr>
          <a:ln/>
        </p:spPr>
      </p:sp>
      <p:sp>
        <p:nvSpPr>
          <p:cNvPr id="156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7531394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A24B4BA7-C13D-4F70-905D-15FF4D5F3CAF}" type="slidenum">
              <a:rPr lang="en-GB" altLang="en-US" sz="1200"/>
              <a:pPr eaLnBrk="1" hangingPunct="1"/>
              <a:t>28</a:t>
            </a:fld>
            <a:endParaRPr lang="en-GB" altLang="en-US" sz="1200"/>
          </a:p>
        </p:txBody>
      </p:sp>
      <p:sp>
        <p:nvSpPr>
          <p:cNvPr id="157699" name="Rectangle 2"/>
          <p:cNvSpPr>
            <a:spLocks noGrp="1" noRot="1" noChangeAspect="1" noChangeArrowheads="1" noTextEdit="1"/>
          </p:cNvSpPr>
          <p:nvPr>
            <p:ph type="sldImg"/>
          </p:nvPr>
        </p:nvSpPr>
        <p:spPr>
          <a:ln/>
        </p:spPr>
      </p:sp>
      <p:sp>
        <p:nvSpPr>
          <p:cNvPr id="157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9899219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36DF6A07-391D-43BF-8E0A-F9D607E77AD4}" type="slidenum">
              <a:rPr lang="en-GB" altLang="en-US" sz="1200"/>
              <a:pPr eaLnBrk="1" hangingPunct="1"/>
              <a:t>29</a:t>
            </a:fld>
            <a:endParaRPr lang="en-GB" altLang="en-US" sz="1200"/>
          </a:p>
        </p:txBody>
      </p:sp>
      <p:sp>
        <p:nvSpPr>
          <p:cNvPr id="158723" name="Rectangle 2"/>
          <p:cNvSpPr>
            <a:spLocks noGrp="1" noRot="1" noChangeAspect="1" noChangeArrowheads="1" noTextEdit="1"/>
          </p:cNvSpPr>
          <p:nvPr>
            <p:ph type="sldImg"/>
          </p:nvPr>
        </p:nvSpPr>
        <p:spPr>
          <a:ln/>
        </p:spPr>
      </p:sp>
      <p:sp>
        <p:nvSpPr>
          <p:cNvPr id="158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0299587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2931982-3091-4171-A779-FF9714EF7E3F}" type="slidenum">
              <a:rPr lang="en-GB" altLang="en-US" sz="1200"/>
              <a:pPr eaLnBrk="1" hangingPunct="1"/>
              <a:t>30</a:t>
            </a:fld>
            <a:endParaRPr lang="en-GB" altLang="en-US" sz="1200"/>
          </a:p>
        </p:txBody>
      </p:sp>
      <p:sp>
        <p:nvSpPr>
          <p:cNvPr id="159747" name="Rectangle 2"/>
          <p:cNvSpPr>
            <a:spLocks noGrp="1" noRot="1" noChangeAspect="1" noChangeArrowheads="1" noTextEdit="1"/>
          </p:cNvSpPr>
          <p:nvPr>
            <p:ph type="sldImg"/>
          </p:nvPr>
        </p:nvSpPr>
        <p:spPr>
          <a:ln/>
        </p:spPr>
      </p:sp>
      <p:sp>
        <p:nvSpPr>
          <p:cNvPr id="159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8794534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44C66106-423C-4EC5-8931-CD00486C6C69}" type="slidenum">
              <a:rPr lang="en-GB" altLang="en-US" sz="1200"/>
              <a:pPr eaLnBrk="1" hangingPunct="1"/>
              <a:t>31</a:t>
            </a:fld>
            <a:endParaRPr lang="en-GB" altLang="en-US" sz="1200"/>
          </a:p>
        </p:txBody>
      </p:sp>
      <p:sp>
        <p:nvSpPr>
          <p:cNvPr id="160771" name="Rectangle 2"/>
          <p:cNvSpPr>
            <a:spLocks noGrp="1" noRot="1" noChangeAspect="1" noChangeArrowheads="1" noTextEdit="1"/>
          </p:cNvSpPr>
          <p:nvPr>
            <p:ph type="sldImg"/>
          </p:nvPr>
        </p:nvSpPr>
        <p:spPr>
          <a:ln/>
        </p:spPr>
      </p:sp>
      <p:sp>
        <p:nvSpPr>
          <p:cNvPr id="160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1510304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B4337EA-2798-4295-954A-CBBA6D361E09}" type="slidenum">
              <a:rPr lang="en-GB" altLang="en-US" sz="1200"/>
              <a:pPr eaLnBrk="1" hangingPunct="1"/>
              <a:t>32</a:t>
            </a:fld>
            <a:endParaRPr lang="en-GB" altLang="en-US" sz="1200"/>
          </a:p>
        </p:txBody>
      </p:sp>
      <p:sp>
        <p:nvSpPr>
          <p:cNvPr id="161795" name="Rectangle 2"/>
          <p:cNvSpPr>
            <a:spLocks noGrp="1" noRot="1" noChangeAspect="1" noChangeArrowheads="1" noTextEdit="1"/>
          </p:cNvSpPr>
          <p:nvPr>
            <p:ph type="sldImg"/>
          </p:nvPr>
        </p:nvSpPr>
        <p:spPr>
          <a:ln/>
        </p:spPr>
      </p:sp>
      <p:sp>
        <p:nvSpPr>
          <p:cNvPr id="161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33625545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86C2A7C-04D7-4AAE-9E79-51EFB809146F}" type="slidenum">
              <a:rPr lang="en-GB" altLang="en-US" sz="1200"/>
              <a:pPr eaLnBrk="1" hangingPunct="1"/>
              <a:t>33</a:t>
            </a:fld>
            <a:endParaRPr lang="en-GB" altLang="en-US" sz="1200"/>
          </a:p>
        </p:txBody>
      </p:sp>
      <p:sp>
        <p:nvSpPr>
          <p:cNvPr id="162819" name="Rectangle 2"/>
          <p:cNvSpPr>
            <a:spLocks noGrp="1" noRot="1" noChangeAspect="1" noChangeArrowheads="1" noTextEdit="1"/>
          </p:cNvSpPr>
          <p:nvPr>
            <p:ph type="sldImg"/>
          </p:nvPr>
        </p:nvSpPr>
        <p:spPr>
          <a:ln/>
        </p:spPr>
      </p:sp>
      <p:sp>
        <p:nvSpPr>
          <p:cNvPr id="162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9034759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1114949-4A89-4265-98D6-399328E8C253}" type="slidenum">
              <a:rPr lang="en-GB" altLang="en-US" sz="1200"/>
              <a:pPr eaLnBrk="1" hangingPunct="1"/>
              <a:t>34</a:t>
            </a:fld>
            <a:endParaRPr lang="en-GB" altLang="en-US" sz="1200"/>
          </a:p>
        </p:txBody>
      </p:sp>
      <p:sp>
        <p:nvSpPr>
          <p:cNvPr id="165891" name="Rectangle 2"/>
          <p:cNvSpPr>
            <a:spLocks noGrp="1" noRot="1" noChangeAspect="1" noChangeArrowheads="1" noTextEdit="1"/>
          </p:cNvSpPr>
          <p:nvPr>
            <p:ph type="sldImg"/>
          </p:nvPr>
        </p:nvSpPr>
        <p:spPr>
          <a:ln/>
        </p:spPr>
      </p:sp>
      <p:sp>
        <p:nvSpPr>
          <p:cNvPr id="165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3156287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BCF33F5-6768-4AC4-B384-F6E1F6CDD17B}" type="slidenum">
              <a:rPr lang="en-GB" altLang="en-US" sz="1200"/>
              <a:pPr eaLnBrk="1" hangingPunct="1"/>
              <a:t>35</a:t>
            </a:fld>
            <a:endParaRPr lang="en-GB" altLang="en-US" sz="120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21809743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D8CD96DB-D39E-4B74-ABEC-DBA310BB282D}" type="slidenum">
              <a:rPr lang="en-GB" altLang="en-US" sz="1200"/>
              <a:pPr eaLnBrk="1" hangingPunct="1"/>
              <a:t>37</a:t>
            </a:fld>
            <a:endParaRPr lang="en-GB" altLang="en-US" sz="1200"/>
          </a:p>
        </p:txBody>
      </p:sp>
      <p:sp>
        <p:nvSpPr>
          <p:cNvPr id="167939" name="Rectangle 2"/>
          <p:cNvSpPr>
            <a:spLocks noGrp="1" noRot="1" noChangeAspect="1" noChangeArrowheads="1" noTextEdit="1"/>
          </p:cNvSpPr>
          <p:nvPr>
            <p:ph type="sldImg"/>
          </p:nvPr>
        </p:nvSpPr>
        <p:spPr>
          <a:ln/>
        </p:spPr>
      </p:sp>
      <p:sp>
        <p:nvSpPr>
          <p:cNvPr id="167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406268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C550559-D060-4C7D-8E7B-AB632E660E7A}" type="slidenum">
              <a:rPr lang="en-GB" altLang="en-US" sz="1200"/>
              <a:pPr eaLnBrk="1" hangingPunct="1"/>
              <a:t>38</a:t>
            </a:fld>
            <a:endParaRPr lang="en-GB" altLang="en-US" sz="1200"/>
          </a:p>
        </p:txBody>
      </p:sp>
      <p:sp>
        <p:nvSpPr>
          <p:cNvPr id="168963" name="Rectangle 2"/>
          <p:cNvSpPr>
            <a:spLocks noGrp="1" noRot="1" noChangeAspect="1" noChangeArrowheads="1" noTextEdit="1"/>
          </p:cNvSpPr>
          <p:nvPr>
            <p:ph type="sldImg"/>
          </p:nvPr>
        </p:nvSpPr>
        <p:spPr>
          <a:ln/>
        </p:spPr>
      </p:sp>
      <p:sp>
        <p:nvSpPr>
          <p:cNvPr id="168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10097714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3C21EF4-D749-449A-9D52-0838D81A49EA}" type="slidenum">
              <a:rPr lang="en-GB" altLang="en-US" sz="1200"/>
              <a:pPr eaLnBrk="1" hangingPunct="1"/>
              <a:t>39</a:t>
            </a:fld>
            <a:endParaRPr lang="en-GB" altLang="en-US" sz="1200"/>
          </a:p>
        </p:txBody>
      </p:sp>
      <p:sp>
        <p:nvSpPr>
          <p:cNvPr id="169987" name="Rectangle 2"/>
          <p:cNvSpPr>
            <a:spLocks noGrp="1" noRot="1" noChangeAspect="1" noChangeArrowheads="1" noTextEdit="1"/>
          </p:cNvSpPr>
          <p:nvPr>
            <p:ph type="sldImg"/>
          </p:nvPr>
        </p:nvSpPr>
        <p:spPr>
          <a:ln/>
        </p:spPr>
      </p:sp>
      <p:sp>
        <p:nvSpPr>
          <p:cNvPr id="169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100454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1F02553-FDAE-4151-BA83-1F0A0D960D86}" type="slidenum">
              <a:rPr lang="en-GB" altLang="en-US" sz="1200"/>
              <a:pPr eaLnBrk="1" hangingPunct="1"/>
              <a:t>40</a:t>
            </a:fld>
            <a:endParaRPr lang="en-GB" altLang="en-US" sz="1200"/>
          </a:p>
        </p:txBody>
      </p:sp>
      <p:sp>
        <p:nvSpPr>
          <p:cNvPr id="171011" name="Rectangle 2"/>
          <p:cNvSpPr>
            <a:spLocks noGrp="1" noRot="1" noChangeAspect="1" noChangeArrowheads="1" noTextEdit="1"/>
          </p:cNvSpPr>
          <p:nvPr>
            <p:ph type="sldImg"/>
          </p:nvPr>
        </p:nvSpPr>
        <p:spPr>
          <a:ln/>
        </p:spPr>
      </p:sp>
      <p:sp>
        <p:nvSpPr>
          <p:cNvPr id="171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0983668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5E9C7B4-D021-49ED-A4D3-BD10ACBDD745}" type="slidenum">
              <a:rPr lang="en-GB" altLang="en-US" sz="1200"/>
              <a:pPr eaLnBrk="1" hangingPunct="1"/>
              <a:t>41</a:t>
            </a:fld>
            <a:endParaRPr lang="en-GB" altLang="en-US" sz="120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5479967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D800EE5-4166-46F1-8AFE-7FEBD0F63393}" type="slidenum">
              <a:rPr lang="en-GB" altLang="en-US" sz="1200"/>
              <a:pPr eaLnBrk="1" hangingPunct="1"/>
              <a:t>42</a:t>
            </a:fld>
            <a:endParaRPr lang="en-GB" altLang="en-US" sz="1200"/>
          </a:p>
        </p:txBody>
      </p:sp>
      <p:sp>
        <p:nvSpPr>
          <p:cNvPr id="124931" name="Rectangle 2"/>
          <p:cNvSpPr>
            <a:spLocks noGrp="1" noRot="1" noChangeAspect="1"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61852002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27075" indent="-279400">
              <a:spcBef>
                <a:spcPct val="30000"/>
              </a:spcBef>
              <a:defRPr sz="1200">
                <a:solidFill>
                  <a:schemeClr val="tx1"/>
                </a:solidFill>
                <a:latin typeface="Times New Roman" panose="02020603050405020304" pitchFamily="18" charset="0"/>
              </a:defRPr>
            </a:lvl2pPr>
            <a:lvl3pPr marL="1119188" indent="-223838">
              <a:spcBef>
                <a:spcPct val="30000"/>
              </a:spcBef>
              <a:defRPr sz="1200">
                <a:solidFill>
                  <a:schemeClr val="tx1"/>
                </a:solidFill>
                <a:latin typeface="Times New Roman" panose="02020603050405020304" pitchFamily="18" charset="0"/>
              </a:defRPr>
            </a:lvl3pPr>
            <a:lvl4pPr marL="1566863" indent="-223838">
              <a:spcBef>
                <a:spcPct val="30000"/>
              </a:spcBef>
              <a:defRPr sz="1200">
                <a:solidFill>
                  <a:schemeClr val="tx1"/>
                </a:solidFill>
                <a:latin typeface="Times New Roman" panose="02020603050405020304" pitchFamily="18" charset="0"/>
              </a:defRPr>
            </a:lvl4pPr>
            <a:lvl5pPr marL="2016125" indent="-223838">
              <a:spcBef>
                <a:spcPct val="30000"/>
              </a:spcBef>
              <a:defRPr sz="1200">
                <a:solidFill>
                  <a:schemeClr val="tx1"/>
                </a:solidFill>
                <a:latin typeface="Times New Roman" panose="02020603050405020304" pitchFamily="18" charset="0"/>
              </a:defRPr>
            </a:lvl5pPr>
            <a:lvl6pPr marL="2473325" indent="-223838" eaLnBrk="0" fontAlgn="base" hangingPunct="0">
              <a:spcBef>
                <a:spcPct val="30000"/>
              </a:spcBef>
              <a:spcAft>
                <a:spcPct val="0"/>
              </a:spcAft>
              <a:defRPr sz="1200">
                <a:solidFill>
                  <a:schemeClr val="tx1"/>
                </a:solidFill>
                <a:latin typeface="Times New Roman" panose="02020603050405020304" pitchFamily="18" charset="0"/>
              </a:defRPr>
            </a:lvl6pPr>
            <a:lvl7pPr marL="2930525" indent="-223838" eaLnBrk="0" fontAlgn="base" hangingPunct="0">
              <a:spcBef>
                <a:spcPct val="30000"/>
              </a:spcBef>
              <a:spcAft>
                <a:spcPct val="0"/>
              </a:spcAft>
              <a:defRPr sz="1200">
                <a:solidFill>
                  <a:schemeClr val="tx1"/>
                </a:solidFill>
                <a:latin typeface="Times New Roman" panose="02020603050405020304" pitchFamily="18" charset="0"/>
              </a:defRPr>
            </a:lvl7pPr>
            <a:lvl8pPr marL="3387725" indent="-223838" eaLnBrk="0" fontAlgn="base" hangingPunct="0">
              <a:spcBef>
                <a:spcPct val="30000"/>
              </a:spcBef>
              <a:spcAft>
                <a:spcPct val="0"/>
              </a:spcAft>
              <a:defRPr sz="1200">
                <a:solidFill>
                  <a:schemeClr val="tx1"/>
                </a:solidFill>
                <a:latin typeface="Times New Roman" panose="02020603050405020304" pitchFamily="18" charset="0"/>
              </a:defRPr>
            </a:lvl8pPr>
            <a:lvl9pPr marL="3844925" indent="-223838"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4788CEC-B7B6-46F5-9B18-53251266AFCD}"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249038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635275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1005250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1555493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507692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948482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3122099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1786760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2123053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3481574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3122135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3515572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Chart Placeholder 2"/>
          <p:cNvSpPr>
            <a:spLocks noGrp="1"/>
          </p:cNvSpPr>
          <p:nvPr>
            <p:ph type="chart" idx="1"/>
          </p:nvPr>
        </p:nvSpPr>
        <p:spPr>
          <a:xfrm>
            <a:off x="914400" y="1981200"/>
            <a:ext cx="103632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B5790B42-1DF0-411C-A272-6ECD3AA1EBA7}" type="slidenum">
              <a:rPr lang="en-GB" altLang="en-US"/>
              <a:pPr/>
              <a:t>‹#›</a:t>
            </a:fld>
            <a:endParaRPr lang="en-GB" altLang="en-US"/>
          </a:p>
        </p:txBody>
      </p:sp>
    </p:spTree>
    <p:extLst>
      <p:ext uri="{BB962C8B-B14F-4D97-AF65-F5344CB8AC3E}">
        <p14:creationId xmlns:p14="http://schemas.microsoft.com/office/powerpoint/2010/main" val="35642339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7D913373-377B-49F2-A5BF-DA3A2449A9A1}" type="slidenum">
              <a:rPr lang="en-GB" altLang="en-US"/>
              <a:pPr/>
              <a:t>‹#›</a:t>
            </a:fld>
            <a:endParaRPr lang="en-GB" altLang="en-US"/>
          </a:p>
        </p:txBody>
      </p:sp>
    </p:spTree>
    <p:extLst>
      <p:ext uri="{BB962C8B-B14F-4D97-AF65-F5344CB8AC3E}">
        <p14:creationId xmlns:p14="http://schemas.microsoft.com/office/powerpoint/2010/main" val="22473611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C344AE16-616B-4BD0-A8F9-C736F8F64FB3}" type="slidenum">
              <a:rPr lang="en-GB" altLang="en-US"/>
              <a:pPr/>
              <a:t>‹#›</a:t>
            </a:fld>
            <a:endParaRPr lang="en-GB" altLang="en-US"/>
          </a:p>
        </p:txBody>
      </p:sp>
    </p:spTree>
    <p:extLst>
      <p:ext uri="{BB962C8B-B14F-4D97-AF65-F5344CB8AC3E}">
        <p14:creationId xmlns:p14="http://schemas.microsoft.com/office/powerpoint/2010/main" val="13504848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DC356434-590D-4B00-BF8B-E2E3666D7596}" type="slidenum">
              <a:rPr lang="en-GB" altLang="en-US"/>
              <a:pPr/>
              <a:t>‹#›</a:t>
            </a:fld>
            <a:endParaRPr lang="en-GB" altLang="en-US"/>
          </a:p>
        </p:txBody>
      </p:sp>
    </p:spTree>
    <p:extLst>
      <p:ext uri="{BB962C8B-B14F-4D97-AF65-F5344CB8AC3E}">
        <p14:creationId xmlns:p14="http://schemas.microsoft.com/office/powerpoint/2010/main" val="42945850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92879CE0-EF7D-4AEB-A54A-3E3010C0EB8D}" type="slidenum">
              <a:rPr lang="en-GB" altLang="en-US"/>
              <a:pPr/>
              <a:t>‹#›</a:t>
            </a:fld>
            <a:endParaRPr lang="en-GB" altLang="en-US"/>
          </a:p>
        </p:txBody>
      </p:sp>
    </p:spTree>
    <p:extLst>
      <p:ext uri="{BB962C8B-B14F-4D97-AF65-F5344CB8AC3E}">
        <p14:creationId xmlns:p14="http://schemas.microsoft.com/office/powerpoint/2010/main" val="30269415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29C48628-40C1-4ABD-B4B1-DF89B633269C}" type="slidenum">
              <a:rPr lang="en-GB" altLang="en-US"/>
              <a:pPr/>
              <a:t>‹#›</a:t>
            </a:fld>
            <a:endParaRPr lang="en-GB" altLang="en-US"/>
          </a:p>
        </p:txBody>
      </p:sp>
    </p:spTree>
    <p:extLst>
      <p:ext uri="{BB962C8B-B14F-4D97-AF65-F5344CB8AC3E}">
        <p14:creationId xmlns:p14="http://schemas.microsoft.com/office/powerpoint/2010/main" val="13823090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207DC438-287E-4129-A6F9-7156EA9FFBD4}" type="slidenum">
              <a:rPr lang="en-GB" altLang="en-US"/>
              <a:pPr/>
              <a:t>‹#›</a:t>
            </a:fld>
            <a:endParaRPr lang="en-GB" altLang="en-US"/>
          </a:p>
        </p:txBody>
      </p:sp>
    </p:spTree>
    <p:extLst>
      <p:ext uri="{BB962C8B-B14F-4D97-AF65-F5344CB8AC3E}">
        <p14:creationId xmlns:p14="http://schemas.microsoft.com/office/powerpoint/2010/main" val="39801595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5C16ED99-5C29-4A3A-A137-F29C40675EEA}" type="slidenum">
              <a:rPr lang="en-GB" altLang="en-US"/>
              <a:pPr/>
              <a:t>‹#›</a:t>
            </a:fld>
            <a:endParaRPr lang="en-GB" altLang="en-US"/>
          </a:p>
        </p:txBody>
      </p:sp>
    </p:spTree>
    <p:extLst>
      <p:ext uri="{BB962C8B-B14F-4D97-AF65-F5344CB8AC3E}">
        <p14:creationId xmlns:p14="http://schemas.microsoft.com/office/powerpoint/2010/main" val="28834854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3D08BD92-515C-4B99-BB63-AD1CA34C776C}" type="slidenum">
              <a:rPr lang="en-GB" altLang="en-US"/>
              <a:pPr/>
              <a:t>‹#›</a:t>
            </a:fld>
            <a:endParaRPr lang="en-GB" altLang="en-US"/>
          </a:p>
        </p:txBody>
      </p:sp>
    </p:spTree>
    <p:extLst>
      <p:ext uri="{BB962C8B-B14F-4D97-AF65-F5344CB8AC3E}">
        <p14:creationId xmlns:p14="http://schemas.microsoft.com/office/powerpoint/2010/main" val="6854904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6168C9D2-0BAF-4A0C-9385-1C9A3523F273}" type="slidenum">
              <a:rPr lang="en-GB" altLang="en-US"/>
              <a:pPr/>
              <a:t>‹#›</a:t>
            </a:fld>
            <a:endParaRPr lang="en-GB" altLang="en-US"/>
          </a:p>
        </p:txBody>
      </p:sp>
    </p:spTree>
    <p:extLst>
      <p:ext uri="{BB962C8B-B14F-4D97-AF65-F5344CB8AC3E}">
        <p14:creationId xmlns:p14="http://schemas.microsoft.com/office/powerpoint/2010/main" val="19796316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CED273D5-C0BC-455F-A6BD-6EA1D6A42D62}" type="slidenum">
              <a:rPr lang="en-GB" altLang="en-US"/>
              <a:pPr/>
              <a:t>‹#›</a:t>
            </a:fld>
            <a:endParaRPr lang="en-GB" altLang="en-US"/>
          </a:p>
        </p:txBody>
      </p:sp>
    </p:spTree>
    <p:extLst>
      <p:ext uri="{BB962C8B-B14F-4D97-AF65-F5344CB8AC3E}">
        <p14:creationId xmlns:p14="http://schemas.microsoft.com/office/powerpoint/2010/main" val="17174525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10422123-00B8-4833-A83C-C1399907A17D}" type="slidenum">
              <a:rPr lang="en-GB" altLang="en-US"/>
              <a:pPr/>
              <a:t>‹#›</a:t>
            </a:fld>
            <a:endParaRPr lang="en-GB" altLang="en-US"/>
          </a:p>
        </p:txBody>
      </p:sp>
    </p:spTree>
    <p:extLst>
      <p:ext uri="{BB962C8B-B14F-4D97-AF65-F5344CB8AC3E}">
        <p14:creationId xmlns:p14="http://schemas.microsoft.com/office/powerpoint/2010/main" val="8432983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EE5985EA-C4D8-4250-905E-5B1E0B205C08}" type="slidenum">
              <a:rPr lang="en-GB" altLang="en-US"/>
              <a:pPr/>
              <a:t>‹#›</a:t>
            </a:fld>
            <a:endParaRPr lang="en-GB" altLang="en-US"/>
          </a:p>
        </p:txBody>
      </p:sp>
    </p:spTree>
    <p:extLst>
      <p:ext uri="{BB962C8B-B14F-4D97-AF65-F5344CB8AC3E}">
        <p14:creationId xmlns:p14="http://schemas.microsoft.com/office/powerpoint/2010/main" val="28030345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Chart Placeholder 2"/>
          <p:cNvSpPr>
            <a:spLocks noGrp="1"/>
          </p:cNvSpPr>
          <p:nvPr>
            <p:ph type="chart" idx="1"/>
          </p:nvPr>
        </p:nvSpPr>
        <p:spPr>
          <a:xfrm>
            <a:off x="914400" y="1981200"/>
            <a:ext cx="103632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669235EB-1C12-4758-8631-837E320188CF}" type="slidenum">
              <a:rPr lang="en-GB" altLang="en-US"/>
              <a:pPr/>
              <a:t>‹#›</a:t>
            </a:fld>
            <a:endParaRPr lang="en-GB" altLang="en-US"/>
          </a:p>
        </p:txBody>
      </p:sp>
    </p:spTree>
    <p:extLst>
      <p:ext uri="{BB962C8B-B14F-4D97-AF65-F5344CB8AC3E}">
        <p14:creationId xmlns:p14="http://schemas.microsoft.com/office/powerpoint/2010/main" val="812578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63721383-DBF0-4D3F-BE67-BDC29E0F79E1}" type="slidenum">
              <a:rPr lang="en-GB" altLang="en-US"/>
              <a:pPr/>
              <a:t>‹#›</a:t>
            </a:fld>
            <a:endParaRPr lang="en-GB" altLang="en-US"/>
          </a:p>
        </p:txBody>
      </p:sp>
    </p:spTree>
    <p:extLst>
      <p:ext uri="{BB962C8B-B14F-4D97-AF65-F5344CB8AC3E}">
        <p14:creationId xmlns:p14="http://schemas.microsoft.com/office/powerpoint/2010/main" val="11862240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40604285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30233946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20635083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3791281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17961584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340897344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337184154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19849283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34262429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188256646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1521481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theme" Target="../theme/theme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20000"/>
                <a:lumOff val="8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22207319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8" r:id="rId12"/>
    <p:sldLayoutId id="2147483699"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20000"/>
                <a:lumOff val="8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5123"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89F14546-7008-46B4-97A0-6F526AAA5303}" type="slidenum">
              <a:rPr lang="en-GB" altLang="en-US"/>
              <a:pPr/>
              <a:t>‹#›</a:t>
            </a:fld>
            <a:endParaRPr lang="en-GB" altLang="en-US"/>
          </a:p>
        </p:txBody>
      </p:sp>
    </p:spTree>
    <p:extLst>
      <p:ext uri="{BB962C8B-B14F-4D97-AF65-F5344CB8AC3E}">
        <p14:creationId xmlns:p14="http://schemas.microsoft.com/office/powerpoint/2010/main" val="24132938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20000"/>
                <a:lumOff val="8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411852650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2.xml"/><Relationship Id="rId1" Type="http://schemas.openxmlformats.org/officeDocument/2006/relationships/vmlDrawing" Target="../drawings/vmlDrawing1.vml"/><Relationship Id="rId5" Type="http://schemas.openxmlformats.org/officeDocument/2006/relationships/image" Target="../media/image4.emf"/><Relationship Id="rId4" Type="http://schemas.openxmlformats.org/officeDocument/2006/relationships/oleObject" Target="../embeddings/oleObject1.bin"/></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2.xml"/><Relationship Id="rId1" Type="http://schemas.openxmlformats.org/officeDocument/2006/relationships/vmlDrawing" Target="../drawings/vmlDrawing2.vml"/><Relationship Id="rId5" Type="http://schemas.openxmlformats.org/officeDocument/2006/relationships/image" Target="../media/image5.emf"/><Relationship Id="rId4" Type="http://schemas.openxmlformats.org/officeDocument/2006/relationships/oleObject" Target="../embeddings/oleObject2.bin"/></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2.xml"/><Relationship Id="rId1" Type="http://schemas.openxmlformats.org/officeDocument/2006/relationships/vmlDrawing" Target="../drawings/vmlDrawing3.vml"/><Relationship Id="rId5" Type="http://schemas.openxmlformats.org/officeDocument/2006/relationships/image" Target="../media/image6.emf"/><Relationship Id="rId4" Type="http://schemas.openxmlformats.org/officeDocument/2006/relationships/oleObject" Target="../embeddings/oleObject3.bin"/></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3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vmlDrawing" Target="../drawings/vmlDrawing4.vml"/><Relationship Id="rId5" Type="http://schemas.openxmlformats.org/officeDocument/2006/relationships/image" Target="../media/image7.emf"/><Relationship Id="rId4" Type="http://schemas.openxmlformats.org/officeDocument/2006/relationships/oleObject" Target="../embeddings/oleObject4.bin"/></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microsoft.com/office/2007/relationships/hdphoto" Target="../media/hdphoto2.wdp"/></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2.xml"/><Relationship Id="rId1" Type="http://schemas.openxmlformats.org/officeDocument/2006/relationships/vmlDrawing" Target="../drawings/vmlDrawing5.vml"/><Relationship Id="rId5" Type="http://schemas.openxmlformats.org/officeDocument/2006/relationships/image" Target="../media/image12.emf"/><Relationship Id="rId4" Type="http://schemas.openxmlformats.org/officeDocument/2006/relationships/oleObject" Target="../embeddings/oleObject5.bin"/></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6.xml"/><Relationship Id="rId1" Type="http://schemas.openxmlformats.org/officeDocument/2006/relationships/vmlDrawing" Target="../drawings/vmlDrawing6.vml"/><Relationship Id="rId5" Type="http://schemas.openxmlformats.org/officeDocument/2006/relationships/image" Target="../media/image13.emf"/><Relationship Id="rId4" Type="http://schemas.openxmlformats.org/officeDocument/2006/relationships/oleObject" Target="../embeddings/oleObject6.bin"/></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45672" y="1695796"/>
            <a:ext cx="7913717" cy="1938992"/>
          </a:xfrm>
          <a:prstGeom prst="rect">
            <a:avLst/>
          </a:prstGeom>
          <a:noFill/>
        </p:spPr>
        <p:txBody>
          <a:bodyPr wrap="square" rtlCol="0">
            <a:spAutoFit/>
          </a:bodyPr>
          <a:lstStyle/>
          <a:p>
            <a:pPr algn="ctr"/>
            <a:r>
              <a:rPr lang="en-GB" sz="6000" dirty="0" smtClean="0">
                <a:latin typeface="Arial" panose="020B0604020202020204" pitchFamily="34" charset="0"/>
                <a:cs typeface="Arial" panose="020B0604020202020204" pitchFamily="34" charset="0"/>
              </a:rPr>
              <a:t>Project Management </a:t>
            </a:r>
          </a:p>
          <a:p>
            <a:pPr algn="ctr"/>
            <a:r>
              <a:rPr lang="en-GB" sz="6000" dirty="0" smtClean="0">
                <a:latin typeface="Arial" panose="020B0604020202020204" pitchFamily="34" charset="0"/>
                <a:cs typeface="Arial" panose="020B0604020202020204" pitchFamily="34" charset="0"/>
              </a:rPr>
              <a:t>Week 3</a:t>
            </a:r>
            <a:endParaRPr lang="en-GB" sz="6000" dirty="0">
              <a:latin typeface="Arial" panose="020B0604020202020204" pitchFamily="34" charset="0"/>
              <a:cs typeface="Arial" panose="020B0604020202020204" pitchFamily="34" charset="0"/>
            </a:endParaRPr>
          </a:p>
        </p:txBody>
      </p:sp>
      <p:pic>
        <p:nvPicPr>
          <p:cNvPr id="2050" name="Picture 2" descr="Image result for managing projec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8713" y="3851683"/>
            <a:ext cx="4785764" cy="2691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08233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59568" y="1222732"/>
            <a:ext cx="9144000" cy="1655762"/>
          </a:xfrm>
        </p:spPr>
        <p:txBody>
          <a:bodyPr>
            <a:noAutofit/>
          </a:bodyPr>
          <a:lstStyle/>
          <a:p>
            <a:pPr algn="l"/>
            <a:r>
              <a:rPr lang="en-GB" sz="4400" dirty="0" smtClean="0">
                <a:latin typeface="Arial" panose="020B0604020202020204" pitchFamily="34" charset="0"/>
                <a:cs typeface="Arial" panose="020B0604020202020204" pitchFamily="34" charset="0"/>
              </a:rPr>
              <a:t>Today</a:t>
            </a:r>
          </a:p>
          <a:p>
            <a:pPr marL="457200" indent="-457200" algn="l">
              <a:buFont typeface="Arial" panose="020B0604020202020204" pitchFamily="34" charset="0"/>
              <a:buChar char="•"/>
            </a:pPr>
            <a:r>
              <a:rPr lang="en-GB" sz="4400" dirty="0" smtClean="0">
                <a:latin typeface="Arial" panose="020B0604020202020204" pitchFamily="34" charset="0"/>
                <a:cs typeface="Arial" panose="020B0604020202020204" pitchFamily="34" charset="0"/>
              </a:rPr>
              <a:t> Quad chart</a:t>
            </a:r>
          </a:p>
          <a:p>
            <a:pPr marL="457200" indent="-457200" algn="l">
              <a:buFont typeface="Arial" panose="020B0604020202020204" pitchFamily="34" charset="0"/>
              <a:buChar char="•"/>
            </a:pPr>
            <a:r>
              <a:rPr lang="en-GB" sz="4400" dirty="0" smtClean="0">
                <a:latin typeface="Arial" panose="020B0604020202020204" pitchFamily="34" charset="0"/>
                <a:cs typeface="Arial" panose="020B0604020202020204" pitchFamily="34" charset="0"/>
              </a:rPr>
              <a:t>Stake Holders Analysis</a:t>
            </a:r>
          </a:p>
        </p:txBody>
      </p:sp>
      <p:pic>
        <p:nvPicPr>
          <p:cNvPr id="30722" name="Picture 2" descr="Related image"/>
          <p:cNvPicPr>
            <a:picLocks noChangeAspect="1" noChangeArrowheads="1"/>
          </p:cNvPicPr>
          <p:nvPr/>
        </p:nvPicPr>
        <p:blipFill>
          <a:blip r:embed="rId2">
            <a:duotone>
              <a:schemeClr val="accent3">
                <a:shade val="45000"/>
                <a:satMod val="135000"/>
              </a:schemeClr>
              <a:prstClr val="white"/>
            </a:duotone>
            <a:extLst>
              <a:ext uri="{BEBA8EAE-BF5A-486C-A8C5-ECC9F3942E4B}">
                <a14:imgProps xmlns:a14="http://schemas.microsoft.com/office/drawing/2010/main">
                  <a14:imgLayer r:embed="rId3">
                    <a14:imgEffect>
                      <a14:backgroundRemoval t="10000" b="90000" l="10000" r="90000"/>
                    </a14:imgEffect>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5788958" y="1446246"/>
            <a:ext cx="6300469" cy="3676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4572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The QUAD Chart</a:t>
            </a:r>
          </a:p>
        </p:txBody>
      </p:sp>
      <p:sp>
        <p:nvSpPr>
          <p:cNvPr id="87043" name="Rectangle 3"/>
          <p:cNvSpPr>
            <a:spLocks noGrp="1" noChangeArrowheads="1"/>
          </p:cNvSpPr>
          <p:nvPr>
            <p:ph type="body" idx="1"/>
          </p:nvPr>
        </p:nvSpPr>
        <p:spPr/>
        <p:txBody>
          <a:bodyPr/>
          <a:lstStyle/>
          <a:p>
            <a:pPr eaLnBrk="1" hangingPunct="1"/>
            <a:r>
              <a:rPr lang="en-GB" altLang="en-US" dirty="0" smtClean="0">
                <a:latin typeface="Arial" panose="020B0604020202020204" pitchFamily="34" charset="0"/>
              </a:rPr>
              <a:t>A very simple yet powerful tool</a:t>
            </a:r>
            <a:r>
              <a:rPr lang="en-GB" altLang="en-US" dirty="0">
                <a:latin typeface="Arial" panose="020B0604020202020204" pitchFamily="34" charset="0"/>
              </a:rPr>
              <a:t>. Quad Charts are used for a variety of </a:t>
            </a:r>
            <a:r>
              <a:rPr lang="en-GB" altLang="en-US" dirty="0">
                <a:solidFill>
                  <a:schemeClr val="accent6"/>
                </a:solidFill>
                <a:latin typeface="Arial" panose="020B0604020202020204" pitchFamily="34" charset="0"/>
              </a:rPr>
              <a:t>planning</a:t>
            </a:r>
            <a:r>
              <a:rPr lang="en-GB" altLang="en-US" dirty="0">
                <a:latin typeface="Arial" panose="020B0604020202020204" pitchFamily="34" charset="0"/>
              </a:rPr>
              <a:t> and </a:t>
            </a:r>
            <a:r>
              <a:rPr lang="en-GB" altLang="en-US" dirty="0">
                <a:solidFill>
                  <a:schemeClr val="accent6"/>
                </a:solidFill>
                <a:latin typeface="Arial" panose="020B0604020202020204" pitchFamily="34" charset="0"/>
              </a:rPr>
              <a:t>communication</a:t>
            </a:r>
            <a:r>
              <a:rPr lang="en-GB" altLang="en-US" dirty="0">
                <a:latin typeface="Arial" panose="020B0604020202020204" pitchFamily="34" charset="0"/>
              </a:rPr>
              <a:t> purposes.</a:t>
            </a:r>
            <a:endParaRPr lang="en-GB" altLang="en-US" dirty="0" smtClean="0">
              <a:latin typeface="Arial" panose="020B0604020202020204" pitchFamily="34" charset="0"/>
            </a:endParaRPr>
          </a:p>
          <a:p>
            <a:pPr eaLnBrk="1" hangingPunct="1"/>
            <a:r>
              <a:rPr lang="en-GB" altLang="en-US" dirty="0" smtClean="0">
                <a:latin typeface="Arial" panose="020B0604020202020204" pitchFamily="34" charset="0"/>
              </a:rPr>
              <a:t>Used to help us clarify exactly what our project is </a:t>
            </a:r>
            <a:r>
              <a:rPr lang="en-GB" altLang="en-US" dirty="0" smtClean="0">
                <a:solidFill>
                  <a:schemeClr val="accent6"/>
                </a:solidFill>
                <a:latin typeface="Arial" panose="020B0604020202020204" pitchFamily="34" charset="0"/>
              </a:rPr>
              <a:t>all about.</a:t>
            </a:r>
          </a:p>
        </p:txBody>
      </p:sp>
    </p:spTree>
    <p:extLst>
      <p:ext uri="{BB962C8B-B14F-4D97-AF65-F5344CB8AC3E}">
        <p14:creationId xmlns:p14="http://schemas.microsoft.com/office/powerpoint/2010/main" val="6978055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40776" y="2703016"/>
            <a:ext cx="10779369" cy="3785652"/>
          </a:xfrm>
          <a:prstGeom prst="rect">
            <a:avLst/>
          </a:prstGeom>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 quad chart is a one-page summary of a project that is </a:t>
            </a: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rPr>
              <a:t>visual</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as well as </a:t>
            </a: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rPr>
              <a:t>descriptive</a:t>
            </a:r>
            <a:r>
              <a:rPr kumimoji="0" lang="en-GB" sz="2400" b="0"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chemeClr val="accent1">
                    <a:lumMod val="75000"/>
                  </a:schemeClr>
                </a:solidFill>
                <a:effectLst/>
                <a:uLnTx/>
                <a:uFillTx/>
                <a:latin typeface="Arial" panose="020B0604020202020204" pitchFamily="34" charset="0"/>
                <a:cs typeface="Arial" panose="020B0604020202020204" pitchFamily="34" charset="0"/>
              </a:rPr>
              <a:t>explains</a:t>
            </a:r>
            <a:r>
              <a:rPr kumimoji="0" lang="en-GB" sz="2400" b="0"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a project is all </a:t>
            </a:r>
            <a:r>
              <a:rPr kumimoji="0" lang="en-GB" sz="2400" b="0"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about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It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helps to </a:t>
            </a: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rPr>
              <a:t>structure</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 concept or ideas into manageable pieces so you can define what you do before you start. </a:t>
            </a:r>
            <a:endParaRPr kumimoji="0" lang="en-GB" sz="2400" b="0"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It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is usually used to </a:t>
            </a: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rPr>
              <a:t>introduce</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 new product or offer a solution to a problem</a:t>
            </a:r>
            <a:r>
              <a:rPr kumimoji="0" lang="en-GB" sz="2400" b="0"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It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includes </a:t>
            </a: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rPr>
              <a:t>Project Scoping</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smtClean="0">
                <a:ln>
                  <a:noFill/>
                </a:ln>
                <a:solidFill>
                  <a:schemeClr val="accent1">
                    <a:lumMod val="75000"/>
                  </a:schemeClr>
                </a:solidFill>
                <a:effectLst/>
                <a:uLnTx/>
                <a:uFillTx/>
                <a:latin typeface="Arial" panose="020B0604020202020204" pitchFamily="34" charset="0"/>
                <a:cs typeface="Arial" panose="020B0604020202020204" pitchFamily="34" charset="0"/>
              </a:rPr>
              <a:t>Stakeholders</a:t>
            </a:r>
            <a:r>
              <a:rPr kumimoji="0" lang="en-GB" sz="2400" b="0"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rPr>
              <a:t>Desired Outcomes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(Critical Success Factors), and </a:t>
            </a: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rPr>
              <a:t>measures of Success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(Secondary Benefits). </a:t>
            </a:r>
            <a:endParaRPr kumimoji="0" lang="en-GB" sz="2400" b="0"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3596054" y="369276"/>
            <a:ext cx="4615961" cy="2189286"/>
          </a:xfrm>
          <a:prstGeom prst="rect">
            <a:avLst/>
          </a:prstGeom>
        </p:spPr>
      </p:pic>
    </p:spTree>
    <p:extLst>
      <p:ext uri="{BB962C8B-B14F-4D97-AF65-F5344CB8AC3E}">
        <p14:creationId xmlns:p14="http://schemas.microsoft.com/office/powerpoint/2010/main" val="15716377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2208213" y="260350"/>
            <a:ext cx="7772400" cy="1143000"/>
          </a:xfrm>
        </p:spPr>
        <p:txBody>
          <a:bodyPr/>
          <a:lstStyle/>
          <a:p>
            <a:pPr eaLnBrk="1" hangingPunct="1"/>
            <a:r>
              <a:rPr lang="en-GB" altLang="en-US" smtClean="0">
                <a:latin typeface="Arial" panose="020B0604020202020204" pitchFamily="34" charset="0"/>
              </a:rPr>
              <a:t>Quad Chart </a:t>
            </a:r>
          </a:p>
        </p:txBody>
      </p:sp>
      <p:graphicFrame>
        <p:nvGraphicFramePr>
          <p:cNvPr id="89091" name="Object 3"/>
          <p:cNvGraphicFramePr>
            <a:graphicFrameLocks noChangeAspect="1"/>
          </p:cNvGraphicFramePr>
          <p:nvPr/>
        </p:nvGraphicFramePr>
        <p:xfrm>
          <a:off x="1833563" y="1223963"/>
          <a:ext cx="8439150" cy="5300662"/>
        </p:xfrm>
        <a:graphic>
          <a:graphicData uri="http://schemas.openxmlformats.org/presentationml/2006/ole">
            <mc:AlternateContent xmlns:mc="http://schemas.openxmlformats.org/markup-compatibility/2006">
              <mc:Choice xmlns:v="urn:schemas-microsoft-com:vml" Requires="v">
                <p:oleObj spid="_x0000_s70679" name="Document" r:id="rId4" imgW="10033782" imgH="6541725" progId="Word.Document.8">
                  <p:embed/>
                </p:oleObj>
              </mc:Choice>
              <mc:Fallback>
                <p:oleObj name="Document" r:id="rId4" imgW="10033782" imgH="6541725" progId="Word.Document.8">
                  <p:embed/>
                  <p:pic>
                    <p:nvPicPr>
                      <p:cNvPr id="89091"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33563" y="1223963"/>
                        <a:ext cx="8439150" cy="5300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636306434"/>
      </p:ext>
    </p:extLst>
  </p:cSld>
  <p:clrMapOvr>
    <a:masterClrMapping/>
  </p:clrMapOvr>
  <p:transition spd="med">
    <p:fade thruBlk="1"/>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2209800" y="219075"/>
            <a:ext cx="7772400" cy="1143000"/>
          </a:xfrm>
        </p:spPr>
        <p:txBody>
          <a:bodyPr/>
          <a:lstStyle/>
          <a:p>
            <a:pPr eaLnBrk="1" hangingPunct="1"/>
            <a:r>
              <a:rPr lang="en-GB" altLang="en-US" smtClean="0">
                <a:latin typeface="Arial" panose="020B0604020202020204" pitchFamily="34" charset="0"/>
              </a:rPr>
              <a:t>Guided Tour</a:t>
            </a:r>
          </a:p>
        </p:txBody>
      </p:sp>
      <p:graphicFrame>
        <p:nvGraphicFramePr>
          <p:cNvPr id="109571" name="Object 2"/>
          <p:cNvGraphicFramePr>
            <a:graphicFrameLocks noChangeAspect="1"/>
          </p:cNvGraphicFramePr>
          <p:nvPr/>
        </p:nvGraphicFramePr>
        <p:xfrm>
          <a:off x="1844675" y="1309689"/>
          <a:ext cx="8572500" cy="5214937"/>
        </p:xfrm>
        <a:graphic>
          <a:graphicData uri="http://schemas.openxmlformats.org/presentationml/2006/ole">
            <mc:AlternateContent xmlns:mc="http://schemas.openxmlformats.org/markup-compatibility/2006">
              <mc:Choice xmlns:v="urn:schemas-microsoft-com:vml" Requires="v">
                <p:oleObj spid="_x0000_s71703" name="Document" r:id="rId4" imgW="10033782" imgH="6578806" progId="Word.Document.8">
                  <p:embed/>
                </p:oleObj>
              </mc:Choice>
              <mc:Fallback>
                <p:oleObj name="Document" r:id="rId4" imgW="10033782" imgH="6578806" progId="Word.Document.8">
                  <p:embed/>
                  <p:pic>
                    <p:nvPicPr>
                      <p:cNvPr id="109571"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4675" y="1309689"/>
                        <a:ext cx="8572500" cy="5214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49860" name="Text Box 4"/>
          <p:cNvSpPr txBox="1">
            <a:spLocks noChangeArrowheads="1"/>
          </p:cNvSpPr>
          <p:nvPr/>
        </p:nvSpPr>
        <p:spPr bwMode="auto">
          <a:xfrm>
            <a:off x="1931264" y="2419262"/>
            <a:ext cx="41813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WHY</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BEING DONE?</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FOR</a:t>
            </a:r>
            <a:r>
              <a:rPr kumimoji="0" lang="en-GB" altLang="en-US" sz="2000" b="0"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WHAT IS THE RESULT?</a:t>
            </a: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249861" name="Rectangle 5"/>
          <p:cNvSpPr>
            <a:spLocks noChangeArrowheads="1"/>
          </p:cNvSpPr>
          <p:nvPr/>
        </p:nvSpPr>
        <p:spPr bwMode="auto">
          <a:xfrm>
            <a:off x="6190631" y="2419262"/>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WHO</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BENEFIT</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(OR NOT)?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IT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INVOLVE</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p:txBody>
      </p:sp>
      <p:sp>
        <p:nvSpPr>
          <p:cNvPr id="249862" name="Rectangle 6"/>
          <p:cNvSpPr>
            <a:spLocks noChangeArrowheads="1"/>
          </p:cNvSpPr>
          <p:nvPr/>
        </p:nvSpPr>
        <p:spPr bwMode="auto">
          <a:xfrm>
            <a:off x="2385497" y="4817652"/>
            <a:ext cx="3120471" cy="1431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15000"/>
              </a:spcAft>
              <a:buClrTx/>
              <a:buSzTx/>
              <a:buFontTx/>
              <a:buNone/>
              <a:tabLst/>
              <a:defRPr/>
            </a:pP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GOALS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MAKES THE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PROJECT A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SUCCESS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249863" name="Rectangle 7"/>
          <p:cNvSpPr>
            <a:spLocks noChangeArrowheads="1"/>
          </p:cNvSpPr>
          <p:nvPr/>
        </p:nvSpPr>
        <p:spPr bwMode="auto">
          <a:xfrm>
            <a:off x="6405988" y="4715242"/>
            <a:ext cx="361547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ARE WE FINISHED?</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CAN BE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MEASURED</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HOW DO I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MEASURE SUCCESS?</a:t>
            </a:r>
          </a:p>
        </p:txBody>
      </p:sp>
      <p:sp>
        <p:nvSpPr>
          <p:cNvPr id="249864" name="Rectangle 8"/>
          <p:cNvSpPr>
            <a:spLocks noChangeArrowheads="1"/>
          </p:cNvSpPr>
          <p:nvPr/>
        </p:nvSpPr>
        <p:spPr bwMode="auto">
          <a:xfrm>
            <a:off x="2447553" y="1266797"/>
            <a:ext cx="701749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TITLE OF PROJECT – SNAPPY ACRONYM DESCRIPTOR</a:t>
            </a:r>
          </a:p>
        </p:txBody>
      </p:sp>
    </p:spTree>
    <p:extLst>
      <p:ext uri="{BB962C8B-B14F-4D97-AF65-F5344CB8AC3E}">
        <p14:creationId xmlns:p14="http://schemas.microsoft.com/office/powerpoint/2010/main" val="123277444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49864"/>
                                        </p:tgtEl>
                                        <p:attrNameLst>
                                          <p:attrName>style.visibility</p:attrName>
                                        </p:attrNameLst>
                                      </p:cBhvr>
                                      <p:to>
                                        <p:strVal val="visible"/>
                                      </p:to>
                                    </p:set>
                                    <p:animEffect transition="in" filter="dissolve">
                                      <p:cBhvr>
                                        <p:cTn id="7" dur="500"/>
                                        <p:tgtEl>
                                          <p:spTgt spid="24986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49860"/>
                                        </p:tgtEl>
                                        <p:attrNameLst>
                                          <p:attrName>style.visibility</p:attrName>
                                        </p:attrNameLst>
                                      </p:cBhvr>
                                      <p:to>
                                        <p:strVal val="visible"/>
                                      </p:to>
                                    </p:set>
                                    <p:animEffect transition="in" filter="dissolve">
                                      <p:cBhvr>
                                        <p:cTn id="12" dur="500"/>
                                        <p:tgtEl>
                                          <p:spTgt spid="24986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49861"/>
                                        </p:tgtEl>
                                        <p:attrNameLst>
                                          <p:attrName>style.visibility</p:attrName>
                                        </p:attrNameLst>
                                      </p:cBhvr>
                                      <p:to>
                                        <p:strVal val="visible"/>
                                      </p:to>
                                    </p:set>
                                    <p:animEffect transition="in" filter="dissolve">
                                      <p:cBhvr>
                                        <p:cTn id="17" dur="500"/>
                                        <p:tgtEl>
                                          <p:spTgt spid="24986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49862"/>
                                        </p:tgtEl>
                                        <p:attrNameLst>
                                          <p:attrName>style.visibility</p:attrName>
                                        </p:attrNameLst>
                                      </p:cBhvr>
                                      <p:to>
                                        <p:strVal val="visible"/>
                                      </p:to>
                                    </p:set>
                                    <p:animEffect transition="in" filter="dissolve">
                                      <p:cBhvr>
                                        <p:cTn id="22" dur="500"/>
                                        <p:tgtEl>
                                          <p:spTgt spid="24986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49863"/>
                                        </p:tgtEl>
                                        <p:attrNameLst>
                                          <p:attrName>style.visibility</p:attrName>
                                        </p:attrNameLst>
                                      </p:cBhvr>
                                      <p:to>
                                        <p:strVal val="visible"/>
                                      </p:to>
                                    </p:set>
                                    <p:animEffect transition="in" filter="dissolve">
                                      <p:cBhvr>
                                        <p:cTn id="27" dur="500"/>
                                        <p:tgtEl>
                                          <p:spTgt spid="2498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9860" grpId="0" autoUpdateAnimBg="0"/>
      <p:bldP spid="249861" grpId="0" autoUpdateAnimBg="0"/>
      <p:bldP spid="249862" grpId="0" autoUpdateAnimBg="0"/>
      <p:bldP spid="249863" grpId="0" autoUpdateAnimBg="0"/>
      <p:bldP spid="249864"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2209800" y="247650"/>
            <a:ext cx="7772400" cy="1143000"/>
          </a:xfrm>
        </p:spPr>
        <p:txBody>
          <a:bodyPr/>
          <a:lstStyle/>
          <a:p>
            <a:pPr eaLnBrk="1" hangingPunct="1"/>
            <a:r>
              <a:rPr lang="en-GB" altLang="en-US" smtClean="0">
                <a:latin typeface="Arial" panose="020B0604020202020204" pitchFamily="34" charset="0"/>
              </a:rPr>
              <a:t>Example - Make A Cup of Tea</a:t>
            </a:r>
          </a:p>
        </p:txBody>
      </p:sp>
      <p:graphicFrame>
        <p:nvGraphicFramePr>
          <p:cNvPr id="115715" name="Object 3"/>
          <p:cNvGraphicFramePr>
            <a:graphicFrameLocks noChangeAspect="1"/>
          </p:cNvGraphicFramePr>
          <p:nvPr/>
        </p:nvGraphicFramePr>
        <p:xfrm>
          <a:off x="1844675" y="1309688"/>
          <a:ext cx="9867900" cy="5548312"/>
        </p:xfrm>
        <a:graphic>
          <a:graphicData uri="http://schemas.openxmlformats.org/presentationml/2006/ole">
            <mc:AlternateContent xmlns:mc="http://schemas.openxmlformats.org/markup-compatibility/2006">
              <mc:Choice xmlns:v="urn:schemas-microsoft-com:vml" Requires="v">
                <p:oleObj spid="_x0000_s72724" name="Document" r:id="rId4" imgW="11677660" imgH="6681408" progId="Word.Document.8">
                  <p:embed/>
                </p:oleObj>
              </mc:Choice>
              <mc:Fallback>
                <p:oleObj name="Document" r:id="rId4" imgW="11677660" imgH="6681408" progId="Word.Document.8">
                  <p:embed/>
                  <p:pic>
                    <p:nvPicPr>
                      <p:cNvPr id="115715"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4675" y="1309688"/>
                        <a:ext cx="9867900" cy="554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5716" name="Text Box 4"/>
          <p:cNvSpPr txBox="1">
            <a:spLocks noChangeArrowheads="1"/>
          </p:cNvSpPr>
          <p:nvPr/>
        </p:nvSpPr>
        <p:spPr bwMode="auto">
          <a:xfrm>
            <a:off x="2438400" y="2434065"/>
            <a:ext cx="334854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1. </a:t>
            </a: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To make a cup of tea</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115717" name="Rectangle 5"/>
          <p:cNvSpPr>
            <a:spLocks noChangeArrowheads="1"/>
          </p:cNvSpPr>
          <p:nvPr/>
        </p:nvSpPr>
        <p:spPr bwMode="auto">
          <a:xfrm>
            <a:off x="7010400" y="2510265"/>
            <a:ext cx="274549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1. </a:t>
            </a: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The tea maker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 The tea drinkers</a:t>
            </a:r>
          </a:p>
        </p:txBody>
      </p:sp>
      <p:sp>
        <p:nvSpPr>
          <p:cNvPr id="115718" name="Text Box 6"/>
          <p:cNvSpPr txBox="1">
            <a:spLocks noChangeArrowheads="1"/>
          </p:cNvSpPr>
          <p:nvPr/>
        </p:nvSpPr>
        <p:spPr bwMode="auto">
          <a:xfrm>
            <a:off x="2438400" y="2815065"/>
            <a:ext cx="342952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2. </a:t>
            </a: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To quench the thirst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3. To stimulate the mind</a:t>
            </a:r>
          </a:p>
        </p:txBody>
      </p:sp>
      <p:sp>
        <p:nvSpPr>
          <p:cNvPr id="251911" name="Rectangle 7"/>
          <p:cNvSpPr>
            <a:spLocks noChangeArrowheads="1"/>
          </p:cNvSpPr>
          <p:nvPr/>
        </p:nvSpPr>
        <p:spPr bwMode="auto">
          <a:xfrm>
            <a:off x="2438401" y="1295401"/>
            <a:ext cx="67103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t>To make a cup of tea to quench the thirst and stimulate the mind</a:t>
            </a:r>
          </a:p>
        </p:txBody>
      </p:sp>
      <p:sp>
        <p:nvSpPr>
          <p:cNvPr id="251912" name="Rectangle 8"/>
          <p:cNvSpPr>
            <a:spLocks noChangeArrowheads="1"/>
          </p:cNvSpPr>
          <p:nvPr/>
        </p:nvSpPr>
        <p:spPr bwMode="auto">
          <a:xfrm>
            <a:off x="1912816" y="4940231"/>
            <a:ext cx="4034691"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1. </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Made an acceptable cup of tea</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 Quenched the thirst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3. Stimulated the mind</a:t>
            </a:r>
          </a:p>
        </p:txBody>
      </p:sp>
      <p:sp>
        <p:nvSpPr>
          <p:cNvPr id="251913" name="Rectangle 9"/>
          <p:cNvSpPr>
            <a:spLocks noChangeArrowheads="1"/>
          </p:cNvSpPr>
          <p:nvPr/>
        </p:nvSpPr>
        <p:spPr bwMode="auto">
          <a:xfrm>
            <a:off x="6248400" y="5394326"/>
            <a:ext cx="411480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2</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Increased conversation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Absence of snoring or yawning</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251915" name="Rectangle 11"/>
          <p:cNvSpPr>
            <a:spLocks noChangeArrowheads="1"/>
          </p:cNvSpPr>
          <p:nvPr/>
        </p:nvSpPr>
        <p:spPr bwMode="auto">
          <a:xfrm>
            <a:off x="6248400" y="4658996"/>
            <a:ext cx="4114800"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1. </a:t>
            </a: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Audible noises of satisfaction from drinkers. Requests for a second cup</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7085745"/>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51911"/>
                                        </p:tgtEl>
                                        <p:attrNameLst>
                                          <p:attrName>style.visibility</p:attrName>
                                        </p:attrNameLst>
                                      </p:cBhvr>
                                      <p:to>
                                        <p:strVal val="visible"/>
                                      </p:to>
                                    </p:set>
                                    <p:animEffect transition="in" filter="dissolve">
                                      <p:cBhvr>
                                        <p:cTn id="7" dur="500"/>
                                        <p:tgtEl>
                                          <p:spTgt spid="25191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51912"/>
                                        </p:tgtEl>
                                        <p:attrNameLst>
                                          <p:attrName>style.visibility</p:attrName>
                                        </p:attrNameLst>
                                      </p:cBhvr>
                                      <p:to>
                                        <p:strVal val="visible"/>
                                      </p:to>
                                    </p:set>
                                    <p:animEffect transition="in" filter="dissolve">
                                      <p:cBhvr>
                                        <p:cTn id="12" dur="500"/>
                                        <p:tgtEl>
                                          <p:spTgt spid="25191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51915">
                                            <p:txEl>
                                              <p:pRg st="0" end="0"/>
                                            </p:txEl>
                                          </p:spTgt>
                                        </p:tgtEl>
                                        <p:attrNameLst>
                                          <p:attrName>style.visibility</p:attrName>
                                        </p:attrNameLst>
                                      </p:cBhvr>
                                      <p:to>
                                        <p:strVal val="visible"/>
                                      </p:to>
                                    </p:set>
                                    <p:animEffect transition="in" filter="dissolve">
                                      <p:cBhvr>
                                        <p:cTn id="17" dur="500"/>
                                        <p:tgtEl>
                                          <p:spTgt spid="251915">
                                            <p:txEl>
                                              <p:pRg st="0" end="0"/>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51913"/>
                                        </p:tgtEl>
                                        <p:attrNameLst>
                                          <p:attrName>style.visibility</p:attrName>
                                        </p:attrNameLst>
                                      </p:cBhvr>
                                      <p:to>
                                        <p:strVal val="visible"/>
                                      </p:to>
                                    </p:set>
                                    <p:animEffect transition="in" filter="dissolve">
                                      <p:cBhvr>
                                        <p:cTn id="22" dur="500"/>
                                        <p:tgtEl>
                                          <p:spTgt spid="2519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1911" grpId="0" autoUpdateAnimBg="0"/>
      <p:bldP spid="251912" grpId="0" autoUpdateAnimBg="0"/>
      <p:bldP spid="251913" grpId="0" autoUpdateAnimBg="0"/>
      <p:bldP spid="251915"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209800" y="219075"/>
            <a:ext cx="7772400" cy="1143000"/>
          </a:xfrm>
        </p:spPr>
        <p:txBody>
          <a:bodyPr/>
          <a:lstStyle/>
          <a:p>
            <a:pPr eaLnBrk="1" hangingPunct="1"/>
            <a:r>
              <a:rPr lang="en-GB" altLang="en-US" sz="3200" dirty="0">
                <a:latin typeface="Arial" panose="020B0604020202020204" pitchFamily="34" charset="0"/>
                <a:cs typeface="Arial" panose="020B0604020202020204" pitchFamily="34" charset="0"/>
              </a:rPr>
              <a:t>So we have a Slightly Revised Quad Chart </a:t>
            </a:r>
          </a:p>
        </p:txBody>
      </p:sp>
      <p:sp>
        <p:nvSpPr>
          <p:cNvPr id="16387" name="Rectangle 3"/>
          <p:cNvSpPr>
            <a:spLocks noChangeArrowheads="1"/>
          </p:cNvSpPr>
          <p:nvPr/>
        </p:nvSpPr>
        <p:spPr bwMode="auto">
          <a:xfrm>
            <a:off x="1957389" y="1308100"/>
            <a:ext cx="4969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TITLE</a:t>
            </a:r>
            <a:endParaRPr lang="en-GB" altLang="en-US"/>
          </a:p>
        </p:txBody>
      </p:sp>
      <p:sp>
        <p:nvSpPr>
          <p:cNvPr id="16388" name="Rectangle 4"/>
          <p:cNvSpPr>
            <a:spLocks noChangeArrowheads="1"/>
          </p:cNvSpPr>
          <p:nvPr/>
        </p:nvSpPr>
        <p:spPr bwMode="auto">
          <a:xfrm>
            <a:off x="18415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89" name="Line 5"/>
          <p:cNvSpPr>
            <a:spLocks noChangeShapeType="1"/>
          </p:cNvSpPr>
          <p:nvPr/>
        </p:nvSpPr>
        <p:spPr bwMode="auto">
          <a:xfrm>
            <a:off x="18415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0" name="Rectangle 6"/>
          <p:cNvSpPr>
            <a:spLocks noChangeArrowheads="1"/>
          </p:cNvSpPr>
          <p:nvPr/>
        </p:nvSpPr>
        <p:spPr bwMode="auto">
          <a:xfrm>
            <a:off x="18415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1" name="Line 7"/>
          <p:cNvSpPr>
            <a:spLocks noChangeShapeType="1"/>
          </p:cNvSpPr>
          <p:nvPr/>
        </p:nvSpPr>
        <p:spPr bwMode="auto">
          <a:xfrm>
            <a:off x="1841501" y="12192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2" name="Line 8"/>
          <p:cNvSpPr>
            <a:spLocks noChangeShapeType="1"/>
          </p:cNvSpPr>
          <p:nvPr/>
        </p:nvSpPr>
        <p:spPr bwMode="auto">
          <a:xfrm>
            <a:off x="18415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3" name="Rectangle 9"/>
          <p:cNvSpPr>
            <a:spLocks noChangeArrowheads="1"/>
          </p:cNvSpPr>
          <p:nvPr/>
        </p:nvSpPr>
        <p:spPr bwMode="auto">
          <a:xfrm>
            <a:off x="1865314" y="1219201"/>
            <a:ext cx="844708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4" name="Line 10"/>
          <p:cNvSpPr>
            <a:spLocks noChangeShapeType="1"/>
          </p:cNvSpPr>
          <p:nvPr/>
        </p:nvSpPr>
        <p:spPr bwMode="auto">
          <a:xfrm>
            <a:off x="1865314" y="1219200"/>
            <a:ext cx="844708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5" name="Rectangle 11"/>
          <p:cNvSpPr>
            <a:spLocks noChangeArrowheads="1"/>
          </p:cNvSpPr>
          <p:nvPr/>
        </p:nvSpPr>
        <p:spPr bwMode="auto">
          <a:xfrm>
            <a:off x="103124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6" name="Line 12"/>
          <p:cNvSpPr>
            <a:spLocks noChangeShapeType="1"/>
          </p:cNvSpPr>
          <p:nvPr/>
        </p:nvSpPr>
        <p:spPr bwMode="auto">
          <a:xfrm>
            <a:off x="103124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7" name="Rectangle 13"/>
          <p:cNvSpPr>
            <a:spLocks noChangeArrowheads="1"/>
          </p:cNvSpPr>
          <p:nvPr/>
        </p:nvSpPr>
        <p:spPr bwMode="auto">
          <a:xfrm>
            <a:off x="103124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8" name="Line 14"/>
          <p:cNvSpPr>
            <a:spLocks noChangeShapeType="1"/>
          </p:cNvSpPr>
          <p:nvPr/>
        </p:nvSpPr>
        <p:spPr bwMode="auto">
          <a:xfrm>
            <a:off x="10312401" y="12192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9" name="Line 15"/>
          <p:cNvSpPr>
            <a:spLocks noChangeShapeType="1"/>
          </p:cNvSpPr>
          <p:nvPr/>
        </p:nvSpPr>
        <p:spPr bwMode="auto">
          <a:xfrm>
            <a:off x="103124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0" name="Rectangle 16"/>
          <p:cNvSpPr>
            <a:spLocks noChangeArrowheads="1"/>
          </p:cNvSpPr>
          <p:nvPr/>
        </p:nvSpPr>
        <p:spPr bwMode="auto">
          <a:xfrm>
            <a:off x="1841501" y="1243014"/>
            <a:ext cx="23813" cy="4730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01" name="Line 17"/>
          <p:cNvSpPr>
            <a:spLocks noChangeShapeType="1"/>
          </p:cNvSpPr>
          <p:nvPr/>
        </p:nvSpPr>
        <p:spPr bwMode="auto">
          <a:xfrm>
            <a:off x="1841500" y="1243014"/>
            <a:ext cx="1588" cy="4730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2" name="Rectangle 18"/>
          <p:cNvSpPr>
            <a:spLocks noChangeArrowheads="1"/>
          </p:cNvSpPr>
          <p:nvPr/>
        </p:nvSpPr>
        <p:spPr bwMode="auto">
          <a:xfrm>
            <a:off x="10312401" y="1243014"/>
            <a:ext cx="23813" cy="4730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03" name="Line 19"/>
          <p:cNvSpPr>
            <a:spLocks noChangeShapeType="1"/>
          </p:cNvSpPr>
          <p:nvPr/>
        </p:nvSpPr>
        <p:spPr bwMode="auto">
          <a:xfrm>
            <a:off x="10312400" y="1243014"/>
            <a:ext cx="1588" cy="4730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4" name="Rectangle 20"/>
          <p:cNvSpPr>
            <a:spLocks noChangeArrowheads="1"/>
          </p:cNvSpPr>
          <p:nvPr/>
        </p:nvSpPr>
        <p:spPr bwMode="auto">
          <a:xfrm>
            <a:off x="3575051" y="1804988"/>
            <a:ext cx="88004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PURPOSE</a:t>
            </a:r>
            <a:endParaRPr lang="en-GB" altLang="en-US"/>
          </a:p>
        </p:txBody>
      </p:sp>
      <p:sp>
        <p:nvSpPr>
          <p:cNvPr id="16405" name="Rectangle 21"/>
          <p:cNvSpPr>
            <a:spLocks noChangeArrowheads="1"/>
          </p:cNvSpPr>
          <p:nvPr/>
        </p:nvSpPr>
        <p:spPr bwMode="auto">
          <a:xfrm>
            <a:off x="3167064" y="2009775"/>
            <a:ext cx="172643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(AIMS/OBJECTIVES)</a:t>
            </a:r>
            <a:endParaRPr lang="en-GB" altLang="en-US"/>
          </a:p>
        </p:txBody>
      </p:sp>
      <p:sp>
        <p:nvSpPr>
          <p:cNvPr id="16406" name="Rectangle 22"/>
          <p:cNvSpPr>
            <a:spLocks noChangeArrowheads="1"/>
          </p:cNvSpPr>
          <p:nvPr/>
        </p:nvSpPr>
        <p:spPr bwMode="auto">
          <a:xfrm>
            <a:off x="7680325" y="1804988"/>
            <a:ext cx="93936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CC0000"/>
                </a:solidFill>
              </a:rPr>
              <a:t>AUDIENCE</a:t>
            </a:r>
            <a:endParaRPr lang="en-GB" altLang="en-US">
              <a:solidFill>
                <a:srgbClr val="CC0000"/>
              </a:solidFill>
            </a:endParaRPr>
          </a:p>
        </p:txBody>
      </p:sp>
      <p:sp>
        <p:nvSpPr>
          <p:cNvPr id="16407" name="Rectangle 23"/>
          <p:cNvSpPr>
            <a:spLocks noChangeArrowheads="1"/>
          </p:cNvSpPr>
          <p:nvPr/>
        </p:nvSpPr>
        <p:spPr bwMode="auto">
          <a:xfrm>
            <a:off x="6477000" y="2057400"/>
            <a:ext cx="356976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CC0000"/>
                </a:solidFill>
              </a:rPr>
              <a:t>(DRIVERS / SUPPORTERS / OBSERVERS)</a:t>
            </a:r>
            <a:endParaRPr lang="en-GB" altLang="en-US">
              <a:solidFill>
                <a:srgbClr val="CC0000"/>
              </a:solidFill>
            </a:endParaRPr>
          </a:p>
        </p:txBody>
      </p:sp>
      <p:sp>
        <p:nvSpPr>
          <p:cNvPr id="16408" name="Rectangle 24"/>
          <p:cNvSpPr>
            <a:spLocks noChangeArrowheads="1"/>
          </p:cNvSpPr>
          <p:nvPr/>
        </p:nvSpPr>
        <p:spPr bwMode="auto">
          <a:xfrm>
            <a:off x="1841501" y="1716088"/>
            <a:ext cx="23813" cy="254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09" name="Line 25"/>
          <p:cNvSpPr>
            <a:spLocks noChangeShapeType="1"/>
          </p:cNvSpPr>
          <p:nvPr/>
        </p:nvSpPr>
        <p:spPr bwMode="auto">
          <a:xfrm>
            <a:off x="1841500" y="1716088"/>
            <a:ext cx="1588" cy="254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0" name="Rectangle 26"/>
          <p:cNvSpPr>
            <a:spLocks noChangeArrowheads="1"/>
          </p:cNvSpPr>
          <p:nvPr/>
        </p:nvSpPr>
        <p:spPr bwMode="auto">
          <a:xfrm>
            <a:off x="1865314" y="1716088"/>
            <a:ext cx="42624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1" name="Line 27"/>
          <p:cNvSpPr>
            <a:spLocks noChangeShapeType="1"/>
          </p:cNvSpPr>
          <p:nvPr/>
        </p:nvSpPr>
        <p:spPr bwMode="auto">
          <a:xfrm>
            <a:off x="1865314" y="1716089"/>
            <a:ext cx="42624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2" name="Rectangle 28"/>
          <p:cNvSpPr>
            <a:spLocks noChangeArrowheads="1"/>
          </p:cNvSpPr>
          <p:nvPr/>
        </p:nvSpPr>
        <p:spPr bwMode="auto">
          <a:xfrm>
            <a:off x="6127751" y="1739900"/>
            <a:ext cx="23813" cy="158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3" name="Line 29"/>
          <p:cNvSpPr>
            <a:spLocks noChangeShapeType="1"/>
          </p:cNvSpPr>
          <p:nvPr/>
        </p:nvSpPr>
        <p:spPr bwMode="auto">
          <a:xfrm>
            <a:off x="6127751" y="17399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4" name="Rectangle 30"/>
          <p:cNvSpPr>
            <a:spLocks noChangeArrowheads="1"/>
          </p:cNvSpPr>
          <p:nvPr/>
        </p:nvSpPr>
        <p:spPr bwMode="auto">
          <a:xfrm>
            <a:off x="6127751" y="1716088"/>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5" name="Line 31"/>
          <p:cNvSpPr>
            <a:spLocks noChangeShapeType="1"/>
          </p:cNvSpPr>
          <p:nvPr/>
        </p:nvSpPr>
        <p:spPr bwMode="auto">
          <a:xfrm>
            <a:off x="6127751" y="1716089"/>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6" name="Line 32"/>
          <p:cNvSpPr>
            <a:spLocks noChangeShapeType="1"/>
          </p:cNvSpPr>
          <p:nvPr/>
        </p:nvSpPr>
        <p:spPr bwMode="auto">
          <a:xfrm>
            <a:off x="6127750" y="1716088"/>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7" name="Rectangle 33"/>
          <p:cNvSpPr>
            <a:spLocks noChangeArrowheads="1"/>
          </p:cNvSpPr>
          <p:nvPr/>
        </p:nvSpPr>
        <p:spPr bwMode="auto">
          <a:xfrm>
            <a:off x="6151564" y="1716088"/>
            <a:ext cx="41608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8" name="Line 34"/>
          <p:cNvSpPr>
            <a:spLocks noChangeShapeType="1"/>
          </p:cNvSpPr>
          <p:nvPr/>
        </p:nvSpPr>
        <p:spPr bwMode="auto">
          <a:xfrm>
            <a:off x="6151564" y="1716089"/>
            <a:ext cx="41608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9" name="Rectangle 35"/>
          <p:cNvSpPr>
            <a:spLocks noChangeArrowheads="1"/>
          </p:cNvSpPr>
          <p:nvPr/>
        </p:nvSpPr>
        <p:spPr bwMode="auto">
          <a:xfrm>
            <a:off x="10312401" y="1716088"/>
            <a:ext cx="23813" cy="254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0" name="Line 36"/>
          <p:cNvSpPr>
            <a:spLocks noChangeShapeType="1"/>
          </p:cNvSpPr>
          <p:nvPr/>
        </p:nvSpPr>
        <p:spPr bwMode="auto">
          <a:xfrm>
            <a:off x="10312400" y="1716088"/>
            <a:ext cx="1588" cy="254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1" name="Rectangle 37"/>
          <p:cNvSpPr>
            <a:spLocks noChangeArrowheads="1"/>
          </p:cNvSpPr>
          <p:nvPr/>
        </p:nvSpPr>
        <p:spPr bwMode="auto">
          <a:xfrm>
            <a:off x="184150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2" name="Line 38"/>
          <p:cNvSpPr>
            <a:spLocks noChangeShapeType="1"/>
          </p:cNvSpPr>
          <p:nvPr/>
        </p:nvSpPr>
        <p:spPr bwMode="auto">
          <a:xfrm>
            <a:off x="184150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3" name="Rectangle 39"/>
          <p:cNvSpPr>
            <a:spLocks noChangeArrowheads="1"/>
          </p:cNvSpPr>
          <p:nvPr/>
        </p:nvSpPr>
        <p:spPr bwMode="auto">
          <a:xfrm>
            <a:off x="612775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4" name="Line 40"/>
          <p:cNvSpPr>
            <a:spLocks noChangeShapeType="1"/>
          </p:cNvSpPr>
          <p:nvPr/>
        </p:nvSpPr>
        <p:spPr bwMode="auto">
          <a:xfrm>
            <a:off x="612775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5" name="Rectangle 41"/>
          <p:cNvSpPr>
            <a:spLocks noChangeArrowheads="1"/>
          </p:cNvSpPr>
          <p:nvPr/>
        </p:nvSpPr>
        <p:spPr bwMode="auto">
          <a:xfrm>
            <a:off x="1031240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6" name="Line 42"/>
          <p:cNvSpPr>
            <a:spLocks noChangeShapeType="1"/>
          </p:cNvSpPr>
          <p:nvPr/>
        </p:nvSpPr>
        <p:spPr bwMode="auto">
          <a:xfrm>
            <a:off x="1031240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7" name="Rectangle 43"/>
          <p:cNvSpPr>
            <a:spLocks noChangeArrowheads="1"/>
          </p:cNvSpPr>
          <p:nvPr/>
        </p:nvSpPr>
        <p:spPr bwMode="auto">
          <a:xfrm>
            <a:off x="3232151" y="4248150"/>
            <a:ext cx="198400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DESIRED END RESULT</a:t>
            </a:r>
            <a:endParaRPr lang="en-GB" altLang="en-US"/>
          </a:p>
        </p:txBody>
      </p:sp>
      <p:sp>
        <p:nvSpPr>
          <p:cNvPr id="16428" name="Rectangle 44"/>
          <p:cNvSpPr>
            <a:spLocks noChangeArrowheads="1"/>
          </p:cNvSpPr>
          <p:nvPr/>
        </p:nvSpPr>
        <p:spPr bwMode="auto">
          <a:xfrm>
            <a:off x="2863850" y="4451350"/>
            <a:ext cx="2743764"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(CRITICAL SUCCESS FACTORS)</a:t>
            </a:r>
            <a:endParaRPr lang="en-GB" altLang="en-US"/>
          </a:p>
        </p:txBody>
      </p:sp>
      <p:sp>
        <p:nvSpPr>
          <p:cNvPr id="16429" name="Rectangle 45"/>
          <p:cNvSpPr>
            <a:spLocks noChangeArrowheads="1"/>
          </p:cNvSpPr>
          <p:nvPr/>
        </p:nvSpPr>
        <p:spPr bwMode="auto">
          <a:xfrm>
            <a:off x="7158038" y="4248150"/>
            <a:ext cx="2237792"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MEASURES OF SUCCESS</a:t>
            </a:r>
            <a:endParaRPr lang="en-GB" altLang="en-US"/>
          </a:p>
        </p:txBody>
      </p:sp>
      <p:sp>
        <p:nvSpPr>
          <p:cNvPr id="16430" name="Rectangle 46"/>
          <p:cNvSpPr>
            <a:spLocks noChangeArrowheads="1"/>
          </p:cNvSpPr>
          <p:nvPr/>
        </p:nvSpPr>
        <p:spPr bwMode="auto">
          <a:xfrm>
            <a:off x="7169151" y="4451350"/>
            <a:ext cx="2202013"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(STANDARDS / CRITERIA)</a:t>
            </a:r>
            <a:endParaRPr lang="en-GB" altLang="en-US"/>
          </a:p>
        </p:txBody>
      </p:sp>
      <p:sp>
        <p:nvSpPr>
          <p:cNvPr id="16431" name="Rectangle 47"/>
          <p:cNvSpPr>
            <a:spLocks noChangeArrowheads="1"/>
          </p:cNvSpPr>
          <p:nvPr/>
        </p:nvSpPr>
        <p:spPr bwMode="auto">
          <a:xfrm>
            <a:off x="184150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2" name="Line 48"/>
          <p:cNvSpPr>
            <a:spLocks noChangeShapeType="1"/>
          </p:cNvSpPr>
          <p:nvPr/>
        </p:nvSpPr>
        <p:spPr bwMode="auto">
          <a:xfrm>
            <a:off x="184150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3" name="Rectangle 49"/>
          <p:cNvSpPr>
            <a:spLocks noChangeArrowheads="1"/>
          </p:cNvSpPr>
          <p:nvPr/>
        </p:nvSpPr>
        <p:spPr bwMode="auto">
          <a:xfrm>
            <a:off x="1865314" y="4159251"/>
            <a:ext cx="426243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4" name="Line 50"/>
          <p:cNvSpPr>
            <a:spLocks noChangeShapeType="1"/>
          </p:cNvSpPr>
          <p:nvPr/>
        </p:nvSpPr>
        <p:spPr bwMode="auto">
          <a:xfrm>
            <a:off x="1865314" y="4159250"/>
            <a:ext cx="426243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5" name="Rectangle 51"/>
          <p:cNvSpPr>
            <a:spLocks noChangeArrowheads="1"/>
          </p:cNvSpPr>
          <p:nvPr/>
        </p:nvSpPr>
        <p:spPr bwMode="auto">
          <a:xfrm>
            <a:off x="612775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6" name="Line 52"/>
          <p:cNvSpPr>
            <a:spLocks noChangeShapeType="1"/>
          </p:cNvSpPr>
          <p:nvPr/>
        </p:nvSpPr>
        <p:spPr bwMode="auto">
          <a:xfrm>
            <a:off x="612775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7" name="Rectangle 53"/>
          <p:cNvSpPr>
            <a:spLocks noChangeArrowheads="1"/>
          </p:cNvSpPr>
          <p:nvPr/>
        </p:nvSpPr>
        <p:spPr bwMode="auto">
          <a:xfrm>
            <a:off x="6151564" y="4159251"/>
            <a:ext cx="416083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8" name="Line 54"/>
          <p:cNvSpPr>
            <a:spLocks noChangeShapeType="1"/>
          </p:cNvSpPr>
          <p:nvPr/>
        </p:nvSpPr>
        <p:spPr bwMode="auto">
          <a:xfrm>
            <a:off x="6151564" y="4159250"/>
            <a:ext cx="416083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9" name="Rectangle 55"/>
          <p:cNvSpPr>
            <a:spLocks noChangeArrowheads="1"/>
          </p:cNvSpPr>
          <p:nvPr/>
        </p:nvSpPr>
        <p:spPr bwMode="auto">
          <a:xfrm>
            <a:off x="1031240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0" name="Line 56"/>
          <p:cNvSpPr>
            <a:spLocks noChangeShapeType="1"/>
          </p:cNvSpPr>
          <p:nvPr/>
        </p:nvSpPr>
        <p:spPr bwMode="auto">
          <a:xfrm>
            <a:off x="1031240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1" name="Rectangle 57"/>
          <p:cNvSpPr>
            <a:spLocks noChangeArrowheads="1"/>
          </p:cNvSpPr>
          <p:nvPr/>
        </p:nvSpPr>
        <p:spPr bwMode="auto">
          <a:xfrm>
            <a:off x="184150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2" name="Line 58"/>
          <p:cNvSpPr>
            <a:spLocks noChangeShapeType="1"/>
          </p:cNvSpPr>
          <p:nvPr/>
        </p:nvSpPr>
        <p:spPr bwMode="auto">
          <a:xfrm>
            <a:off x="184150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3" name="Rectangle 59"/>
          <p:cNvSpPr>
            <a:spLocks noChangeArrowheads="1"/>
          </p:cNvSpPr>
          <p:nvPr/>
        </p:nvSpPr>
        <p:spPr bwMode="auto">
          <a:xfrm>
            <a:off x="18415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4" name="Line 60"/>
          <p:cNvSpPr>
            <a:spLocks noChangeShapeType="1"/>
          </p:cNvSpPr>
          <p:nvPr/>
        </p:nvSpPr>
        <p:spPr bwMode="auto">
          <a:xfrm>
            <a:off x="18415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5" name="Line 61"/>
          <p:cNvSpPr>
            <a:spLocks noChangeShapeType="1"/>
          </p:cNvSpPr>
          <p:nvPr/>
        </p:nvSpPr>
        <p:spPr bwMode="auto">
          <a:xfrm>
            <a:off x="18415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6" name="Rectangle 62"/>
          <p:cNvSpPr>
            <a:spLocks noChangeArrowheads="1"/>
          </p:cNvSpPr>
          <p:nvPr/>
        </p:nvSpPr>
        <p:spPr bwMode="auto">
          <a:xfrm>
            <a:off x="18415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7" name="Line 63"/>
          <p:cNvSpPr>
            <a:spLocks noChangeShapeType="1"/>
          </p:cNvSpPr>
          <p:nvPr/>
        </p:nvSpPr>
        <p:spPr bwMode="auto">
          <a:xfrm>
            <a:off x="18415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8" name="Line 64"/>
          <p:cNvSpPr>
            <a:spLocks noChangeShapeType="1"/>
          </p:cNvSpPr>
          <p:nvPr/>
        </p:nvSpPr>
        <p:spPr bwMode="auto">
          <a:xfrm>
            <a:off x="18415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9" name="Rectangle 65"/>
          <p:cNvSpPr>
            <a:spLocks noChangeArrowheads="1"/>
          </p:cNvSpPr>
          <p:nvPr/>
        </p:nvSpPr>
        <p:spPr bwMode="auto">
          <a:xfrm>
            <a:off x="1865314" y="6526213"/>
            <a:ext cx="42624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0" name="Line 66"/>
          <p:cNvSpPr>
            <a:spLocks noChangeShapeType="1"/>
          </p:cNvSpPr>
          <p:nvPr/>
        </p:nvSpPr>
        <p:spPr bwMode="auto">
          <a:xfrm>
            <a:off x="1865314" y="6526214"/>
            <a:ext cx="42624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1" name="Rectangle 67"/>
          <p:cNvSpPr>
            <a:spLocks noChangeArrowheads="1"/>
          </p:cNvSpPr>
          <p:nvPr/>
        </p:nvSpPr>
        <p:spPr bwMode="auto">
          <a:xfrm>
            <a:off x="612775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2" name="Line 68"/>
          <p:cNvSpPr>
            <a:spLocks noChangeShapeType="1"/>
          </p:cNvSpPr>
          <p:nvPr/>
        </p:nvSpPr>
        <p:spPr bwMode="auto">
          <a:xfrm>
            <a:off x="612775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3" name="Rectangle 69"/>
          <p:cNvSpPr>
            <a:spLocks noChangeArrowheads="1"/>
          </p:cNvSpPr>
          <p:nvPr/>
        </p:nvSpPr>
        <p:spPr bwMode="auto">
          <a:xfrm>
            <a:off x="612775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4" name="Line 70"/>
          <p:cNvSpPr>
            <a:spLocks noChangeShapeType="1"/>
          </p:cNvSpPr>
          <p:nvPr/>
        </p:nvSpPr>
        <p:spPr bwMode="auto">
          <a:xfrm>
            <a:off x="612775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5" name="Line 71"/>
          <p:cNvSpPr>
            <a:spLocks noChangeShapeType="1"/>
          </p:cNvSpPr>
          <p:nvPr/>
        </p:nvSpPr>
        <p:spPr bwMode="auto">
          <a:xfrm>
            <a:off x="612775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6" name="Rectangle 72"/>
          <p:cNvSpPr>
            <a:spLocks noChangeArrowheads="1"/>
          </p:cNvSpPr>
          <p:nvPr/>
        </p:nvSpPr>
        <p:spPr bwMode="auto">
          <a:xfrm>
            <a:off x="6151564" y="6526213"/>
            <a:ext cx="41608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7" name="Line 73"/>
          <p:cNvSpPr>
            <a:spLocks noChangeShapeType="1"/>
          </p:cNvSpPr>
          <p:nvPr/>
        </p:nvSpPr>
        <p:spPr bwMode="auto">
          <a:xfrm>
            <a:off x="6151564" y="6526214"/>
            <a:ext cx="41608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8" name="Rectangle 74"/>
          <p:cNvSpPr>
            <a:spLocks noChangeArrowheads="1"/>
          </p:cNvSpPr>
          <p:nvPr/>
        </p:nvSpPr>
        <p:spPr bwMode="auto">
          <a:xfrm>
            <a:off x="1031240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9" name="Line 75"/>
          <p:cNvSpPr>
            <a:spLocks noChangeShapeType="1"/>
          </p:cNvSpPr>
          <p:nvPr/>
        </p:nvSpPr>
        <p:spPr bwMode="auto">
          <a:xfrm>
            <a:off x="1031240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0" name="Rectangle 76"/>
          <p:cNvSpPr>
            <a:spLocks noChangeArrowheads="1"/>
          </p:cNvSpPr>
          <p:nvPr/>
        </p:nvSpPr>
        <p:spPr bwMode="auto">
          <a:xfrm>
            <a:off x="103124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61" name="Line 77"/>
          <p:cNvSpPr>
            <a:spLocks noChangeShapeType="1"/>
          </p:cNvSpPr>
          <p:nvPr/>
        </p:nvSpPr>
        <p:spPr bwMode="auto">
          <a:xfrm>
            <a:off x="103124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2" name="Line 78"/>
          <p:cNvSpPr>
            <a:spLocks noChangeShapeType="1"/>
          </p:cNvSpPr>
          <p:nvPr/>
        </p:nvSpPr>
        <p:spPr bwMode="auto">
          <a:xfrm>
            <a:off x="103124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3" name="Rectangle 79"/>
          <p:cNvSpPr>
            <a:spLocks noChangeArrowheads="1"/>
          </p:cNvSpPr>
          <p:nvPr/>
        </p:nvSpPr>
        <p:spPr bwMode="auto">
          <a:xfrm>
            <a:off x="103124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64" name="Line 80"/>
          <p:cNvSpPr>
            <a:spLocks noChangeShapeType="1"/>
          </p:cNvSpPr>
          <p:nvPr/>
        </p:nvSpPr>
        <p:spPr bwMode="auto">
          <a:xfrm>
            <a:off x="103124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5" name="Line 81"/>
          <p:cNvSpPr>
            <a:spLocks noChangeShapeType="1"/>
          </p:cNvSpPr>
          <p:nvPr/>
        </p:nvSpPr>
        <p:spPr bwMode="auto">
          <a:xfrm>
            <a:off x="103124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7" name="Text Box 83"/>
          <p:cNvSpPr txBox="1">
            <a:spLocks noChangeArrowheads="1"/>
          </p:cNvSpPr>
          <p:nvPr/>
        </p:nvSpPr>
        <p:spPr bwMode="auto">
          <a:xfrm>
            <a:off x="1931264" y="2419262"/>
            <a:ext cx="41813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WHY IS PROJECT BEING DONE?</a:t>
            </a:r>
          </a:p>
          <a:p>
            <a:pPr algn="ctr">
              <a:lnSpc>
                <a:spcPct val="120000"/>
              </a:lnSpc>
            </a:pPr>
            <a:r>
              <a:rPr lang="en-GB" altLang="en-US" sz="2000"/>
              <a:t>WHAT FOR?</a:t>
            </a:r>
          </a:p>
          <a:p>
            <a:pPr algn="ctr">
              <a:lnSpc>
                <a:spcPct val="120000"/>
              </a:lnSpc>
            </a:pPr>
            <a:r>
              <a:rPr lang="en-GB" altLang="en-US" sz="2000"/>
              <a:t>WHAT IS THE RESULT?</a:t>
            </a:r>
          </a:p>
        </p:txBody>
      </p:sp>
      <p:sp>
        <p:nvSpPr>
          <p:cNvPr id="16468" name="Rectangle 84"/>
          <p:cNvSpPr>
            <a:spLocks noChangeArrowheads="1"/>
          </p:cNvSpPr>
          <p:nvPr/>
        </p:nvSpPr>
        <p:spPr bwMode="auto">
          <a:xfrm>
            <a:off x="6190633" y="2419262"/>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WHO IS PROJECT FOR?</a:t>
            </a:r>
          </a:p>
          <a:p>
            <a:pPr algn="ctr">
              <a:lnSpc>
                <a:spcPct val="120000"/>
              </a:lnSpc>
            </a:pPr>
            <a:r>
              <a:rPr lang="en-GB" altLang="en-US" sz="2000"/>
              <a:t>WHO WILL BENEFIT (OR NOT)?</a:t>
            </a:r>
          </a:p>
          <a:p>
            <a:pPr algn="ctr">
              <a:lnSpc>
                <a:spcPct val="120000"/>
              </a:lnSpc>
            </a:pPr>
            <a:r>
              <a:rPr lang="en-GB" altLang="en-US" sz="2000"/>
              <a:t>WHO WILL IT INVOLVE?</a:t>
            </a:r>
          </a:p>
        </p:txBody>
      </p:sp>
      <p:sp>
        <p:nvSpPr>
          <p:cNvPr id="16469" name="Rectangle 85"/>
          <p:cNvSpPr>
            <a:spLocks noChangeArrowheads="1"/>
          </p:cNvSpPr>
          <p:nvPr/>
        </p:nvSpPr>
        <p:spPr bwMode="auto">
          <a:xfrm>
            <a:off x="2571750" y="4677066"/>
            <a:ext cx="2849563" cy="917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spcAft>
                <a:spcPct val="15000"/>
              </a:spcAft>
            </a:pPr>
            <a:r>
              <a:rPr lang="en-GB" altLang="en-US" sz="1600" dirty="0"/>
              <a:t>GOALS!</a:t>
            </a:r>
          </a:p>
          <a:p>
            <a:pPr algn="ctr"/>
            <a:r>
              <a:rPr lang="en-GB" altLang="en-US" sz="1600" dirty="0"/>
              <a:t>WHAT MAKES THE</a:t>
            </a:r>
          </a:p>
          <a:p>
            <a:pPr algn="ctr"/>
            <a:r>
              <a:rPr lang="en-GB" altLang="en-US" sz="1600" dirty="0"/>
              <a:t> PROJECT A SUCCESS?</a:t>
            </a:r>
          </a:p>
        </p:txBody>
      </p:sp>
      <p:sp>
        <p:nvSpPr>
          <p:cNvPr id="16470" name="Rectangle 86"/>
          <p:cNvSpPr>
            <a:spLocks noChangeArrowheads="1"/>
          </p:cNvSpPr>
          <p:nvPr/>
        </p:nvSpPr>
        <p:spPr bwMode="auto">
          <a:xfrm>
            <a:off x="6417894" y="4717604"/>
            <a:ext cx="3615477"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70000"/>
              </a:lnSpc>
            </a:pPr>
            <a:r>
              <a:rPr lang="en-GB" altLang="en-US" sz="2000"/>
              <a:t>WHEN ARE WE FINISHED?</a:t>
            </a:r>
          </a:p>
          <a:p>
            <a:pPr algn="ctr">
              <a:lnSpc>
                <a:spcPct val="70000"/>
              </a:lnSpc>
              <a:spcBef>
                <a:spcPct val="20000"/>
              </a:spcBef>
            </a:pPr>
            <a:r>
              <a:rPr lang="en-GB" altLang="en-US" sz="2000"/>
              <a:t>WHAT CAN BE MEASURED?</a:t>
            </a:r>
          </a:p>
          <a:p>
            <a:pPr algn="ctr">
              <a:lnSpc>
                <a:spcPct val="70000"/>
              </a:lnSpc>
              <a:spcBef>
                <a:spcPct val="20000"/>
              </a:spcBef>
            </a:pPr>
            <a:r>
              <a:rPr lang="en-GB" altLang="en-US" sz="2000"/>
              <a:t>HOW DO I </a:t>
            </a:r>
          </a:p>
          <a:p>
            <a:pPr algn="ctr">
              <a:lnSpc>
                <a:spcPct val="70000"/>
              </a:lnSpc>
            </a:pPr>
            <a:r>
              <a:rPr lang="en-GB" altLang="en-US" sz="2000"/>
              <a:t>MEASURE SUCCESS?</a:t>
            </a:r>
          </a:p>
        </p:txBody>
      </p:sp>
      <p:sp>
        <p:nvSpPr>
          <p:cNvPr id="16471" name="Rectangle 87"/>
          <p:cNvSpPr>
            <a:spLocks noChangeArrowheads="1"/>
          </p:cNvSpPr>
          <p:nvPr/>
        </p:nvSpPr>
        <p:spPr bwMode="auto">
          <a:xfrm>
            <a:off x="5192713" y="1219201"/>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16472" name="Rectangle 88"/>
          <p:cNvSpPr>
            <a:spLocks noChangeArrowheads="1"/>
          </p:cNvSpPr>
          <p:nvPr/>
        </p:nvSpPr>
        <p:spPr bwMode="auto">
          <a:xfrm>
            <a:off x="2514601" y="5699126"/>
            <a:ext cx="284956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a:solidFill>
                  <a:srgbClr val="CC0000"/>
                </a:solidFill>
              </a:rPr>
              <a:t>MEASURABLE / </a:t>
            </a:r>
          </a:p>
          <a:p>
            <a:pPr algn="ctr"/>
            <a:r>
              <a:rPr lang="en-GB" altLang="en-US" sz="2000">
                <a:solidFill>
                  <a:srgbClr val="CC0000"/>
                </a:solidFill>
              </a:rPr>
              <a:t>UNMEASURABLE</a:t>
            </a:r>
          </a:p>
        </p:txBody>
      </p:sp>
      <p:sp>
        <p:nvSpPr>
          <p:cNvPr id="16473" name="Rectangle 89"/>
          <p:cNvSpPr>
            <a:spLocks noChangeArrowheads="1"/>
          </p:cNvSpPr>
          <p:nvPr/>
        </p:nvSpPr>
        <p:spPr bwMode="auto">
          <a:xfrm>
            <a:off x="6781801" y="5821363"/>
            <a:ext cx="28495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GB" altLang="en-US" sz="2000">
                <a:solidFill>
                  <a:srgbClr val="CC0000"/>
                </a:solidFill>
              </a:rPr>
              <a:t>QUALITATIVE /</a:t>
            </a:r>
          </a:p>
          <a:p>
            <a:pPr algn="ctr">
              <a:lnSpc>
                <a:spcPct val="90000"/>
              </a:lnSpc>
            </a:pPr>
            <a:r>
              <a:rPr lang="en-GB" altLang="en-US" sz="2000">
                <a:solidFill>
                  <a:srgbClr val="CC0000"/>
                </a:solidFill>
              </a:rPr>
              <a:t>QUANTITATIVE</a:t>
            </a:r>
          </a:p>
        </p:txBody>
      </p:sp>
    </p:spTree>
    <p:extLst>
      <p:ext uri="{BB962C8B-B14F-4D97-AF65-F5344CB8AC3E}">
        <p14:creationId xmlns:p14="http://schemas.microsoft.com/office/powerpoint/2010/main" val="2171125807"/>
      </p:ext>
    </p:extLst>
  </p:cSld>
  <p:clrMapOvr>
    <a:masterClrMapping/>
  </p:clrMapOvr>
  <p:transition>
    <p:fade thruBlk="1"/>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https://moodle.uwtsd.ac.uk/draftfile.php/114850/user/draft/876116955/new%20screenshot.png"/>
          <p:cNvSpPr>
            <a:spLocks noChangeAspect="1" noChangeArrowheads="1"/>
          </p:cNvSpPr>
          <p:nvPr/>
        </p:nvSpPr>
        <p:spPr bwMode="auto">
          <a:xfrm>
            <a:off x="3052524" y="1321319"/>
            <a:ext cx="414337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https://moodle.uwtsd.ac.uk/draftfile.php/114850/user/draft/876116955/new%20screenshot.png"/>
          <p:cNvSpPr>
            <a:spLocks noChangeAspect="1" noChangeArrowheads="1"/>
          </p:cNvSpPr>
          <p:nvPr/>
        </p:nvSpPr>
        <p:spPr bwMode="auto">
          <a:xfrm>
            <a:off x="155575" y="-1790700"/>
            <a:ext cx="414337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8" name="Diagram 7"/>
          <p:cNvGraphicFramePr/>
          <p:nvPr>
            <p:extLst>
              <p:ext uri="{D42A27DB-BD31-4B8C-83A1-F6EECF244321}">
                <p14:modId xmlns:p14="http://schemas.microsoft.com/office/powerpoint/2010/main" val="3450573768"/>
              </p:ext>
            </p:extLst>
          </p:nvPr>
        </p:nvGraphicFramePr>
        <p:xfrm>
          <a:off x="345962" y="1001593"/>
          <a:ext cx="5413124" cy="5014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2267510489"/>
              </p:ext>
            </p:extLst>
          </p:nvPr>
        </p:nvGraphicFramePr>
        <p:xfrm>
          <a:off x="6242860" y="1070832"/>
          <a:ext cx="5453148" cy="501408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TextBox 9"/>
          <p:cNvSpPr txBox="1"/>
          <p:nvPr/>
        </p:nvSpPr>
        <p:spPr>
          <a:xfrm>
            <a:off x="2618509" y="315884"/>
            <a:ext cx="6217920" cy="369332"/>
          </a:xfrm>
          <a:prstGeom prst="rect">
            <a:avLst/>
          </a:prstGeom>
          <a:noFill/>
        </p:spPr>
        <p:txBody>
          <a:bodyPr wrap="square" rtlCol="0">
            <a:spAutoFit/>
          </a:bodyPr>
          <a:lstStyle/>
          <a:p>
            <a:pPr algn="ctr"/>
            <a:r>
              <a:rPr lang="en-GB" b="1" dirty="0" smtClean="0">
                <a:latin typeface="Arial" panose="020B0604020202020204" pitchFamily="34" charset="0"/>
                <a:cs typeface="Arial" panose="020B0604020202020204" pitchFamily="34" charset="0"/>
              </a:rPr>
              <a:t>Examples of Quad Chart</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39252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Box 2. Audience (Stake holders) Might Include</a:t>
            </a:r>
          </a:p>
        </p:txBody>
      </p:sp>
      <p:sp>
        <p:nvSpPr>
          <p:cNvPr id="15363" name="Rectangle 3"/>
          <p:cNvSpPr>
            <a:spLocks noGrp="1" noChangeArrowheads="1"/>
          </p:cNvSpPr>
          <p:nvPr>
            <p:ph idx="1"/>
          </p:nvPr>
        </p:nvSpPr>
        <p:spPr/>
        <p:txBody>
          <a:bodyPr/>
          <a:lstStyle/>
          <a:p>
            <a:pPr marL="0" indent="0" eaLnBrk="1" hangingPunct="1">
              <a:buNone/>
            </a:pPr>
            <a:r>
              <a:rPr lang="en-GB" altLang="en-US" dirty="0" smtClean="0">
                <a:latin typeface="Arial" panose="020B0604020202020204" pitchFamily="34" charset="0"/>
                <a:cs typeface="Arial" panose="020B0604020202020204" pitchFamily="34" charset="0"/>
              </a:rPr>
              <a:t>Examples:</a:t>
            </a:r>
          </a:p>
          <a:p>
            <a:pPr eaLnBrk="1" hangingPunct="1"/>
            <a:r>
              <a:rPr lang="en-GB" altLang="en-US" dirty="0" smtClean="0">
                <a:latin typeface="Arial" panose="020B0604020202020204" pitchFamily="34" charset="0"/>
                <a:cs typeface="Arial" panose="020B0604020202020204" pitchFamily="34" charset="0"/>
              </a:rPr>
              <a:t>A range of regulatory bodies,</a:t>
            </a:r>
          </a:p>
          <a:p>
            <a:pPr eaLnBrk="1" hangingPunct="1"/>
            <a:r>
              <a:rPr lang="en-GB" altLang="en-US" dirty="0" smtClean="0">
                <a:latin typeface="Arial" panose="020B0604020202020204" pitchFamily="34" charset="0"/>
                <a:cs typeface="Arial" panose="020B0604020202020204" pitchFamily="34" charset="0"/>
              </a:rPr>
              <a:t>The Local Council and/or councillors</a:t>
            </a:r>
          </a:p>
          <a:p>
            <a:pPr eaLnBrk="1" hangingPunct="1"/>
            <a:r>
              <a:rPr lang="en-GB" altLang="en-US" dirty="0" smtClean="0">
                <a:latin typeface="Arial" panose="020B0604020202020204" pitchFamily="34" charset="0"/>
                <a:cs typeface="Arial" panose="020B0604020202020204" pitchFamily="34" charset="0"/>
              </a:rPr>
              <a:t>MPs</a:t>
            </a:r>
          </a:p>
          <a:p>
            <a:pPr eaLnBrk="1" hangingPunct="1"/>
            <a:r>
              <a:rPr lang="en-GB" altLang="en-US" dirty="0" smtClean="0">
                <a:latin typeface="Arial" panose="020B0604020202020204" pitchFamily="34" charset="0"/>
                <a:cs typeface="Arial" panose="020B0604020202020204" pitchFamily="34" charset="0"/>
              </a:rPr>
              <a:t>Environment Agency</a:t>
            </a:r>
          </a:p>
          <a:p>
            <a:pPr eaLnBrk="1" hangingPunct="1"/>
            <a:r>
              <a:rPr lang="en-GB" altLang="en-US" dirty="0" smtClean="0">
                <a:latin typeface="Arial" panose="020B0604020202020204" pitchFamily="34" charset="0"/>
                <a:cs typeface="Arial" panose="020B0604020202020204" pitchFamily="34" charset="0"/>
              </a:rPr>
              <a:t>Professional bodies</a:t>
            </a:r>
          </a:p>
          <a:p>
            <a:pPr eaLnBrk="1" hangingPunct="1"/>
            <a:r>
              <a:rPr lang="en-GB" altLang="en-US" dirty="0" smtClean="0">
                <a:latin typeface="Arial" panose="020B0604020202020204" pitchFamily="34" charset="0"/>
                <a:cs typeface="Arial" panose="020B0604020202020204" pitchFamily="34" charset="0"/>
              </a:rPr>
              <a:t>Health &amp; Safety Executive</a:t>
            </a:r>
          </a:p>
        </p:txBody>
      </p:sp>
    </p:spTree>
    <p:extLst>
      <p:ext uri="{BB962C8B-B14F-4D97-AF65-F5344CB8AC3E}">
        <p14:creationId xmlns:p14="http://schemas.microsoft.com/office/powerpoint/2010/main" val="36801091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z="4000" dirty="0" smtClean="0">
                <a:latin typeface="Arial" panose="020B0604020202020204" pitchFamily="34" charset="0"/>
                <a:cs typeface="Arial" panose="020B0604020202020204" pitchFamily="34" charset="0"/>
              </a:rPr>
              <a:t>Box 3. Desired </a:t>
            </a:r>
            <a:r>
              <a:rPr lang="en-GB" altLang="en-US" sz="4000" dirty="0">
                <a:latin typeface="Arial" panose="020B0604020202020204" pitchFamily="34" charset="0"/>
                <a:cs typeface="Arial" panose="020B0604020202020204" pitchFamily="34" charset="0"/>
              </a:rPr>
              <a:t>Outcomes or Critical Outcomes for Project Success?</a:t>
            </a:r>
          </a:p>
        </p:txBody>
      </p:sp>
      <p:sp>
        <p:nvSpPr>
          <p:cNvPr id="17411" name="Rectangle 3"/>
          <p:cNvSpPr>
            <a:spLocks noGrp="1" noChangeArrowheads="1"/>
          </p:cNvSpPr>
          <p:nvPr>
            <p:ph idx="1"/>
          </p:nvPr>
        </p:nvSpPr>
        <p:spPr/>
        <p:txBody>
          <a:bodyPr/>
          <a:lstStyle/>
          <a:p>
            <a:pPr eaLnBrk="1" hangingPunct="1"/>
            <a:r>
              <a:rPr lang="en-GB" altLang="en-US" dirty="0" smtClean="0">
                <a:latin typeface="Arial" panose="020B0604020202020204" pitchFamily="34" charset="0"/>
                <a:cs typeface="Arial" panose="020B0604020202020204" pitchFamily="34" charset="0"/>
              </a:rPr>
              <a:t>It’s also useful at this stage to refine our QUAD chart a little more by thinking about </a:t>
            </a:r>
            <a:r>
              <a:rPr lang="en-GB" altLang="en-US" dirty="0" smtClean="0">
                <a:solidFill>
                  <a:srgbClr val="FF0000"/>
                </a:solidFill>
                <a:latin typeface="Arial" panose="020B0604020202020204" pitchFamily="34" charset="0"/>
                <a:cs typeface="Arial" panose="020B0604020202020204" pitchFamily="34" charset="0"/>
              </a:rPr>
              <a:t>Critical Success Factors</a:t>
            </a:r>
            <a:r>
              <a:rPr lang="en-GB" altLang="en-US" dirty="0" smtClean="0">
                <a:latin typeface="Arial" panose="020B0604020202020204" pitchFamily="34" charset="0"/>
                <a:cs typeface="Arial" panose="020B0604020202020204" pitchFamily="34" charset="0"/>
              </a:rPr>
              <a:t> rather than desired outcomes.</a:t>
            </a:r>
          </a:p>
          <a:p>
            <a:pPr eaLnBrk="1" hangingPunct="1"/>
            <a:r>
              <a:rPr lang="en-GB" altLang="en-US" dirty="0" smtClean="0">
                <a:solidFill>
                  <a:srgbClr val="FF0000"/>
                </a:solidFill>
                <a:latin typeface="Arial" panose="020B0604020202020204" pitchFamily="34" charset="0"/>
                <a:cs typeface="Arial" panose="020B0604020202020204" pitchFamily="34" charset="0"/>
              </a:rPr>
              <a:t>Desired</a:t>
            </a:r>
            <a:r>
              <a:rPr lang="en-GB" altLang="en-US" dirty="0" smtClean="0">
                <a:latin typeface="Arial" panose="020B0604020202020204" pitchFamily="34" charset="0"/>
                <a:cs typeface="Arial" panose="020B0604020202020204" pitchFamily="34" charset="0"/>
              </a:rPr>
              <a:t> outcomes are less specific.</a:t>
            </a:r>
          </a:p>
          <a:p>
            <a:pPr eaLnBrk="1" hangingPunct="1"/>
            <a:r>
              <a:rPr lang="en-GB" altLang="en-US" dirty="0" smtClean="0">
                <a:solidFill>
                  <a:srgbClr val="FF0000"/>
                </a:solidFill>
                <a:latin typeface="Arial" panose="020B0604020202020204" pitchFamily="34" charset="0"/>
                <a:cs typeface="Arial" panose="020B0604020202020204" pitchFamily="34" charset="0"/>
              </a:rPr>
              <a:t>Critical</a:t>
            </a:r>
            <a:r>
              <a:rPr lang="en-GB" altLang="en-US" dirty="0" smtClean="0">
                <a:latin typeface="Arial" panose="020B0604020202020204" pitchFamily="34" charset="0"/>
                <a:cs typeface="Arial" panose="020B0604020202020204" pitchFamily="34" charset="0"/>
              </a:rPr>
              <a:t> outcomes are those that are </a:t>
            </a:r>
            <a:r>
              <a:rPr lang="en-GB" altLang="en-US" dirty="0" smtClean="0">
                <a:solidFill>
                  <a:srgbClr val="FF0000"/>
                </a:solidFill>
                <a:latin typeface="Arial" panose="020B0604020202020204" pitchFamily="34" charset="0"/>
                <a:cs typeface="Arial" panose="020B0604020202020204" pitchFamily="34" charset="0"/>
              </a:rPr>
              <a:t>essential</a:t>
            </a:r>
            <a:r>
              <a:rPr lang="en-GB" altLang="en-US" dirty="0" smtClean="0">
                <a:latin typeface="Arial" panose="020B0604020202020204" pitchFamily="34" charset="0"/>
                <a:cs typeface="Arial" panose="020B0604020202020204" pitchFamily="34" charset="0"/>
              </a:rPr>
              <a:t> for the project to be </a:t>
            </a:r>
            <a:r>
              <a:rPr lang="en-GB" altLang="en-US" dirty="0" smtClean="0">
                <a:solidFill>
                  <a:srgbClr val="FF0000"/>
                </a:solidFill>
                <a:latin typeface="Arial" panose="020B0604020202020204" pitchFamily="34" charset="0"/>
                <a:cs typeface="Arial" panose="020B0604020202020204" pitchFamily="34" charset="0"/>
              </a:rPr>
              <a:t>successful</a:t>
            </a:r>
          </a:p>
        </p:txBody>
      </p:sp>
    </p:spTree>
    <p:extLst>
      <p:ext uri="{BB962C8B-B14F-4D97-AF65-F5344CB8AC3E}">
        <p14:creationId xmlns:p14="http://schemas.microsoft.com/office/powerpoint/2010/main" val="79395563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smtClean="0">
                <a:latin typeface="Arial" panose="020B0604020202020204" pitchFamily="34" charset="0"/>
                <a:cs typeface="Arial" panose="020B0604020202020204" pitchFamily="34" charset="0"/>
              </a:rPr>
              <a:t>Key Question you Should Ask</a:t>
            </a:r>
          </a:p>
        </p:txBody>
      </p:sp>
      <p:sp>
        <p:nvSpPr>
          <p:cNvPr id="35843" name="Rectangle 3"/>
          <p:cNvSpPr>
            <a:spLocks noGrp="1" noChangeArrowheads="1"/>
          </p:cNvSpPr>
          <p:nvPr>
            <p:ph type="body" idx="1"/>
          </p:nvPr>
        </p:nvSpPr>
        <p:spPr/>
        <p:txBody>
          <a:bodyPr/>
          <a:lstStyle/>
          <a:p>
            <a:pPr eaLnBrk="1" hangingPunct="1"/>
            <a:r>
              <a:rPr lang="en-GB" altLang="en-US" b="1" smtClean="0">
                <a:latin typeface="Arial" panose="020B0604020202020204" pitchFamily="34" charset="0"/>
                <a:cs typeface="Arial" panose="020B0604020202020204" pitchFamily="34" charset="0"/>
              </a:rPr>
              <a:t>A Key question</a:t>
            </a:r>
            <a:r>
              <a:rPr lang="en-GB" altLang="en-US" smtClean="0">
                <a:latin typeface="Arial" panose="020B0604020202020204" pitchFamily="34" charset="0"/>
                <a:cs typeface="Arial" panose="020B0604020202020204" pitchFamily="34" charset="0"/>
              </a:rPr>
              <a:t> </a:t>
            </a:r>
            <a:r>
              <a:rPr lang="en-GB" altLang="en-US" b="1" smtClean="0">
                <a:solidFill>
                  <a:srgbClr val="FF0000"/>
                </a:solidFill>
                <a:latin typeface="Arial" panose="020B0604020202020204" pitchFamily="34" charset="0"/>
                <a:cs typeface="Arial" panose="020B0604020202020204" pitchFamily="34" charset="0"/>
              </a:rPr>
              <a:t>“</a:t>
            </a:r>
            <a:r>
              <a:rPr lang="en-GB" altLang="en-US" b="1" i="1" smtClean="0">
                <a:solidFill>
                  <a:srgbClr val="FF0000"/>
                </a:solidFill>
                <a:latin typeface="Arial" panose="020B0604020202020204" pitchFamily="34" charset="0"/>
                <a:cs typeface="Arial" panose="020B0604020202020204" pitchFamily="34" charset="0"/>
              </a:rPr>
              <a:t>Is the project a failure without this?”.</a:t>
            </a:r>
            <a:r>
              <a:rPr lang="en-GB" altLang="en-US" smtClean="0">
                <a:latin typeface="Arial" panose="020B0604020202020204" pitchFamily="34" charset="0"/>
                <a:cs typeface="Arial" panose="020B0604020202020204" pitchFamily="34" charset="0"/>
              </a:rPr>
              <a:t> If the answer is No then it is not a critical success factor.</a:t>
            </a:r>
          </a:p>
          <a:p>
            <a:pPr eaLnBrk="1" hangingPunct="1"/>
            <a:endParaRPr lang="en-GB" altLang="en-US" smtClean="0">
              <a:latin typeface="Arial" panose="020B0604020202020204" pitchFamily="34" charset="0"/>
              <a:cs typeface="Arial" panose="020B0604020202020204" pitchFamily="34" charset="0"/>
            </a:endParaRPr>
          </a:p>
          <a:p>
            <a:pPr eaLnBrk="1" hangingPunct="1"/>
            <a:r>
              <a:rPr lang="en-GB" altLang="en-US" smtClean="0">
                <a:latin typeface="Arial" panose="020B0604020202020204" pitchFamily="34" charset="0"/>
                <a:cs typeface="Arial" panose="020B0604020202020204" pitchFamily="34" charset="0"/>
              </a:rPr>
              <a:t>That’s slightly different from asking “is this necessary for the project to be successful?”</a:t>
            </a:r>
          </a:p>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65371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solidFill>
            <a:srgbClr val="FFFF66"/>
          </a:solidFill>
        </p:spPr>
        <p:txBody>
          <a:bodyPr/>
          <a:lstStyle/>
          <a:p>
            <a:pPr eaLnBrk="1" hangingPunct="1"/>
            <a:r>
              <a:rPr lang="en-GB" altLang="en-US" sz="3600" dirty="0" smtClean="0">
                <a:solidFill>
                  <a:schemeClr val="tx1"/>
                </a:solidFill>
              </a:rPr>
              <a:t>Consider your project: What are the Critical </a:t>
            </a:r>
            <a:r>
              <a:rPr lang="en-GB" altLang="en-US" sz="3600" dirty="0">
                <a:solidFill>
                  <a:schemeClr val="tx1"/>
                </a:solidFill>
              </a:rPr>
              <a:t>Success Factors </a:t>
            </a:r>
          </a:p>
        </p:txBody>
      </p:sp>
      <p:sp>
        <p:nvSpPr>
          <p:cNvPr id="169987" name="Rectangle 3"/>
          <p:cNvSpPr>
            <a:spLocks noGrp="1" noChangeArrowheads="1"/>
          </p:cNvSpPr>
          <p:nvPr>
            <p:ph type="body" idx="1"/>
          </p:nvPr>
        </p:nvSpPr>
        <p:spPr/>
        <p:txBody>
          <a:bodyPr/>
          <a:lstStyle/>
          <a:p>
            <a:pPr eaLnBrk="1" hangingPunct="1">
              <a:lnSpc>
                <a:spcPct val="90000"/>
              </a:lnSpc>
            </a:pPr>
            <a:r>
              <a:rPr lang="en-GB" altLang="en-US" sz="2800" dirty="0" smtClean="0"/>
              <a:t>Your </a:t>
            </a:r>
            <a:r>
              <a:rPr lang="en-GB" altLang="en-US" sz="2800" dirty="0" err="1" smtClean="0"/>
              <a:t>poject’s</a:t>
            </a:r>
            <a:r>
              <a:rPr lang="en-GB" altLang="en-US" sz="2800" dirty="0" smtClean="0"/>
              <a:t> Critical </a:t>
            </a:r>
            <a:r>
              <a:rPr lang="en-GB" altLang="en-US" sz="2800" dirty="0"/>
              <a:t>Success Factors - are they actually  measurable?</a:t>
            </a:r>
          </a:p>
          <a:p>
            <a:pPr eaLnBrk="1" hangingPunct="1">
              <a:lnSpc>
                <a:spcPct val="90000"/>
              </a:lnSpc>
            </a:pPr>
            <a:r>
              <a:rPr lang="en-GB" altLang="en-US" sz="2800" dirty="0"/>
              <a:t>Are they SMART? Are </a:t>
            </a:r>
            <a:r>
              <a:rPr lang="en-GB" altLang="en-US" sz="2800" dirty="0" smtClean="0"/>
              <a:t>CRAP (</a:t>
            </a:r>
            <a:r>
              <a:rPr lang="en-GB" altLang="en-US" sz="1800" dirty="0" smtClean="0">
                <a:solidFill>
                  <a:schemeClr val="bg2">
                    <a:lumMod val="75000"/>
                  </a:schemeClr>
                </a:solidFill>
              </a:rPr>
              <a:t>Correct (and Clear),Relevant, Accurate, &amp;Precise?)</a:t>
            </a:r>
            <a:endParaRPr lang="en-GB" altLang="en-US" sz="1800" dirty="0">
              <a:solidFill>
                <a:schemeClr val="bg2">
                  <a:lumMod val="75000"/>
                </a:schemeClr>
              </a:solidFill>
            </a:endParaRPr>
          </a:p>
          <a:p>
            <a:pPr eaLnBrk="1" hangingPunct="1">
              <a:lnSpc>
                <a:spcPct val="90000"/>
              </a:lnSpc>
            </a:pPr>
            <a:r>
              <a:rPr lang="en-GB" altLang="en-US" sz="2800" dirty="0"/>
              <a:t>Are measures quantitative (using figures) or qualitative?</a:t>
            </a:r>
          </a:p>
          <a:p>
            <a:pPr eaLnBrk="1" hangingPunct="1">
              <a:lnSpc>
                <a:spcPct val="90000"/>
              </a:lnSpc>
            </a:pPr>
            <a:r>
              <a:rPr lang="en-GB" altLang="en-US" sz="2800" dirty="0"/>
              <a:t>In what way can they be measured? </a:t>
            </a:r>
            <a:r>
              <a:rPr lang="en-GB" altLang="en-US" sz="2800" dirty="0" smtClean="0"/>
              <a:t>( </a:t>
            </a:r>
            <a:r>
              <a:rPr lang="en-GB" altLang="en-US" sz="2800" dirty="0"/>
              <a:t>how?)</a:t>
            </a:r>
          </a:p>
          <a:p>
            <a:pPr eaLnBrk="1" hangingPunct="1">
              <a:lnSpc>
                <a:spcPct val="90000"/>
              </a:lnSpc>
            </a:pPr>
            <a:r>
              <a:rPr lang="en-GB" altLang="en-US" sz="2800" dirty="0"/>
              <a:t>Do </a:t>
            </a:r>
            <a:r>
              <a:rPr lang="en-GB" altLang="en-US" sz="2800" dirty="0" smtClean="0"/>
              <a:t>you </a:t>
            </a:r>
            <a:r>
              <a:rPr lang="en-GB" altLang="en-US" sz="2800" dirty="0"/>
              <a:t>have things that are </a:t>
            </a:r>
            <a:r>
              <a:rPr lang="en-GB" altLang="en-US" sz="2800" dirty="0" smtClean="0"/>
              <a:t>of </a:t>
            </a:r>
            <a:r>
              <a:rPr lang="en-GB" altLang="en-US" sz="2800" dirty="0" smtClean="0">
                <a:solidFill>
                  <a:srgbClr val="FF0000"/>
                </a:solidFill>
              </a:rPr>
              <a:t>secondary </a:t>
            </a:r>
            <a:r>
              <a:rPr lang="en-GB" altLang="en-US" sz="2800" dirty="0">
                <a:solidFill>
                  <a:srgbClr val="FF0000"/>
                </a:solidFill>
              </a:rPr>
              <a:t>benefits </a:t>
            </a:r>
            <a:r>
              <a:rPr lang="en-GB" altLang="en-US" sz="2800" dirty="0" smtClean="0"/>
              <a:t>-  </a:t>
            </a:r>
            <a:r>
              <a:rPr lang="en-GB" altLang="en-US" sz="2800" dirty="0"/>
              <a:t>underlying things  - values, passion, ethics?</a:t>
            </a:r>
          </a:p>
          <a:p>
            <a:pPr eaLnBrk="1" hangingPunct="1">
              <a:lnSpc>
                <a:spcPct val="90000"/>
              </a:lnSpc>
            </a:pPr>
            <a:endParaRPr lang="en-GB" altLang="en-US" sz="2800" dirty="0"/>
          </a:p>
        </p:txBody>
      </p:sp>
    </p:spTree>
    <p:extLst>
      <p:ext uri="{BB962C8B-B14F-4D97-AF65-F5344CB8AC3E}">
        <p14:creationId xmlns:p14="http://schemas.microsoft.com/office/powerpoint/2010/main" val="657912245"/>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9987">
                                            <p:txEl>
                                              <p:pRg st="0" end="0"/>
                                            </p:txEl>
                                          </p:spTgt>
                                        </p:tgtEl>
                                        <p:attrNameLst>
                                          <p:attrName>style.visibility</p:attrName>
                                        </p:attrNameLst>
                                      </p:cBhvr>
                                      <p:to>
                                        <p:strVal val="visible"/>
                                      </p:to>
                                    </p:set>
                                    <p:animEffect transition="in" filter="dissolve">
                                      <p:cBhvr>
                                        <p:cTn id="7" dur="500"/>
                                        <p:tgtEl>
                                          <p:spTgt spid="1699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69987">
                                            <p:txEl>
                                              <p:pRg st="1" end="1"/>
                                            </p:txEl>
                                          </p:spTgt>
                                        </p:tgtEl>
                                        <p:attrNameLst>
                                          <p:attrName>style.visibility</p:attrName>
                                        </p:attrNameLst>
                                      </p:cBhvr>
                                      <p:to>
                                        <p:strVal val="visible"/>
                                      </p:to>
                                    </p:set>
                                    <p:animEffect transition="in" filter="dissolve">
                                      <p:cBhvr>
                                        <p:cTn id="12" dur="500"/>
                                        <p:tgtEl>
                                          <p:spTgt spid="1699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69987">
                                            <p:txEl>
                                              <p:pRg st="2" end="2"/>
                                            </p:txEl>
                                          </p:spTgt>
                                        </p:tgtEl>
                                        <p:attrNameLst>
                                          <p:attrName>style.visibility</p:attrName>
                                        </p:attrNameLst>
                                      </p:cBhvr>
                                      <p:to>
                                        <p:strVal val="visible"/>
                                      </p:to>
                                    </p:set>
                                    <p:animEffect transition="in" filter="dissolve">
                                      <p:cBhvr>
                                        <p:cTn id="17" dur="500"/>
                                        <p:tgtEl>
                                          <p:spTgt spid="1699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69987">
                                            <p:txEl>
                                              <p:pRg st="3" end="3"/>
                                            </p:txEl>
                                          </p:spTgt>
                                        </p:tgtEl>
                                        <p:attrNameLst>
                                          <p:attrName>style.visibility</p:attrName>
                                        </p:attrNameLst>
                                      </p:cBhvr>
                                      <p:to>
                                        <p:strVal val="visible"/>
                                      </p:to>
                                    </p:set>
                                    <p:animEffect transition="in" filter="dissolve">
                                      <p:cBhvr>
                                        <p:cTn id="22" dur="500"/>
                                        <p:tgtEl>
                                          <p:spTgt spid="1699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69987">
                                            <p:txEl>
                                              <p:pRg st="4" end="4"/>
                                            </p:txEl>
                                          </p:spTgt>
                                        </p:tgtEl>
                                        <p:attrNameLst>
                                          <p:attrName>style.visibility</p:attrName>
                                        </p:attrNameLst>
                                      </p:cBhvr>
                                      <p:to>
                                        <p:strVal val="visible"/>
                                      </p:to>
                                    </p:set>
                                    <p:animEffect transition="in" filter="dissolve">
                                      <p:cBhvr>
                                        <p:cTn id="27" dur="500"/>
                                        <p:tgtEl>
                                          <p:spTgt spid="1699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998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Line 2"/>
          <p:cNvSpPr>
            <a:spLocks noChangeShapeType="1"/>
          </p:cNvSpPr>
          <p:nvPr/>
        </p:nvSpPr>
        <p:spPr bwMode="auto">
          <a:xfrm>
            <a:off x="1905000" y="5410200"/>
            <a:ext cx="4191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08899" name="Rectangle 3"/>
          <p:cNvSpPr>
            <a:spLocks noChangeArrowheads="1"/>
          </p:cNvSpPr>
          <p:nvPr/>
        </p:nvSpPr>
        <p:spPr bwMode="auto">
          <a:xfrm>
            <a:off x="1905000" y="5486400"/>
            <a:ext cx="4114800" cy="990600"/>
          </a:xfrm>
          <a:prstGeom prst="rect">
            <a:avLst/>
          </a:prstGeom>
          <a:solidFill>
            <a:srgbClr val="FFCC00"/>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graphicFrame>
        <p:nvGraphicFramePr>
          <p:cNvPr id="2050" name="Object 4"/>
          <p:cNvGraphicFramePr>
            <a:graphicFrameLocks noChangeAspect="1"/>
          </p:cNvGraphicFramePr>
          <p:nvPr/>
        </p:nvGraphicFramePr>
        <p:xfrm>
          <a:off x="1920875" y="1311276"/>
          <a:ext cx="8351838" cy="5553075"/>
        </p:xfrm>
        <a:graphic>
          <a:graphicData uri="http://schemas.openxmlformats.org/presentationml/2006/ole">
            <mc:AlternateContent xmlns:mc="http://schemas.openxmlformats.org/markup-compatibility/2006">
              <mc:Choice xmlns:v="urn:schemas-microsoft-com:vml" Requires="v">
                <p:oleObj spid="_x0000_s7193" name="Document" r:id="rId4" imgW="10033782" imgH="6651167" progId="Word.Document.8">
                  <p:embed/>
                </p:oleObj>
              </mc:Choice>
              <mc:Fallback>
                <p:oleObj name="Document" r:id="rId4" imgW="10033782" imgH="6651167" progId="Word.Document.8">
                  <p:embed/>
                  <p:pic>
                    <p:nvPicPr>
                      <p:cNvPr id="205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20875" y="1311276"/>
                        <a:ext cx="8351838" cy="555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3" name="Rectangle 5"/>
          <p:cNvSpPr>
            <a:spLocks noGrp="1" noChangeArrowheads="1"/>
          </p:cNvSpPr>
          <p:nvPr>
            <p:ph type="title"/>
          </p:nvPr>
        </p:nvSpPr>
        <p:spPr>
          <a:xfrm>
            <a:off x="2209800" y="204788"/>
            <a:ext cx="7772400" cy="1143000"/>
          </a:xfrm>
        </p:spPr>
        <p:txBody>
          <a:bodyPr/>
          <a:lstStyle/>
          <a:p>
            <a:pPr eaLnBrk="1" hangingPunct="1"/>
            <a:r>
              <a:rPr lang="en-GB" altLang="en-US" dirty="0" smtClean="0">
                <a:latin typeface="Arial" panose="020B0604020202020204" pitchFamily="34" charset="0"/>
                <a:cs typeface="Arial" panose="020B0604020202020204" pitchFamily="34" charset="0"/>
              </a:rPr>
              <a:t>Quad Chart (with 7 boxes)</a:t>
            </a:r>
          </a:p>
        </p:txBody>
      </p:sp>
      <p:grpSp>
        <p:nvGrpSpPr>
          <p:cNvPr id="2" name="Group 6"/>
          <p:cNvGrpSpPr>
            <a:grpSpLocks/>
          </p:cNvGrpSpPr>
          <p:nvPr/>
        </p:nvGrpSpPr>
        <p:grpSpPr bwMode="auto">
          <a:xfrm>
            <a:off x="4521200" y="2667001"/>
            <a:ext cx="3175000" cy="2557463"/>
            <a:chOff x="1888" y="1680"/>
            <a:chExt cx="2000" cy="1611"/>
          </a:xfrm>
        </p:grpSpPr>
        <p:grpSp>
          <p:nvGrpSpPr>
            <p:cNvPr id="2056" name="Group 7"/>
            <p:cNvGrpSpPr>
              <a:grpSpLocks/>
            </p:cNvGrpSpPr>
            <p:nvPr/>
          </p:nvGrpSpPr>
          <p:grpSpPr bwMode="auto">
            <a:xfrm>
              <a:off x="1888" y="1680"/>
              <a:ext cx="2000" cy="1611"/>
              <a:chOff x="1888" y="1680"/>
              <a:chExt cx="2000" cy="1611"/>
            </a:xfrm>
          </p:grpSpPr>
          <p:sp>
            <p:nvSpPr>
              <p:cNvPr id="2058" name="AutoShape 8"/>
              <p:cNvSpPr>
                <a:spLocks noChangeArrowheads="1"/>
              </p:cNvSpPr>
              <p:nvPr/>
            </p:nvSpPr>
            <p:spPr bwMode="auto">
              <a:xfrm>
                <a:off x="1888" y="1680"/>
                <a:ext cx="2000" cy="1576"/>
              </a:xfrm>
              <a:prstGeom prst="triangle">
                <a:avLst>
                  <a:gd name="adj" fmla="val 50000"/>
                </a:avLst>
              </a:prstGeom>
              <a:solidFill>
                <a:srgbClr val="FFCC00"/>
              </a:solidFill>
              <a:ln w="25400">
                <a:solidFill>
                  <a:schemeClr val="tx1"/>
                </a:solidFill>
                <a:miter lim="800000"/>
                <a:headEnd/>
                <a:tailEnd/>
              </a:ln>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2059" name="Text Box 9"/>
              <p:cNvSpPr txBox="1">
                <a:spLocks noChangeArrowheads="1"/>
              </p:cNvSpPr>
              <p:nvPr/>
            </p:nvSpPr>
            <p:spPr bwMode="auto">
              <a:xfrm>
                <a:off x="3264" y="3060"/>
                <a:ext cx="528" cy="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ETHICS</a:t>
                </a:r>
              </a:p>
            </p:txBody>
          </p:sp>
          <p:sp>
            <p:nvSpPr>
              <p:cNvPr id="2060" name="Text Box 10"/>
              <p:cNvSpPr txBox="1">
                <a:spLocks noChangeArrowheads="1"/>
              </p:cNvSpPr>
              <p:nvPr/>
            </p:nvSpPr>
            <p:spPr bwMode="auto">
              <a:xfrm>
                <a:off x="2592" y="2092"/>
                <a:ext cx="63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VALUES </a:t>
                </a:r>
              </a:p>
            </p:txBody>
          </p:sp>
          <p:sp>
            <p:nvSpPr>
              <p:cNvPr id="2061" name="Text Box 11"/>
              <p:cNvSpPr txBox="1">
                <a:spLocks noChangeArrowheads="1"/>
              </p:cNvSpPr>
              <p:nvPr/>
            </p:nvSpPr>
            <p:spPr bwMode="auto">
              <a:xfrm>
                <a:off x="2018" y="3060"/>
                <a:ext cx="63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PASSION</a:t>
                </a:r>
              </a:p>
            </p:txBody>
          </p:sp>
        </p:grpSp>
        <p:sp>
          <p:nvSpPr>
            <p:cNvPr id="2057" name="Text Box 12"/>
            <p:cNvSpPr txBox="1">
              <a:spLocks noChangeArrowheads="1"/>
            </p:cNvSpPr>
            <p:nvPr/>
          </p:nvSpPr>
          <p:spPr bwMode="auto">
            <a:xfrm>
              <a:off x="2241" y="2507"/>
              <a:ext cx="1264"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b="1" i="1"/>
                <a:t>WHAT IS THE MOTIVATION?</a:t>
              </a:r>
            </a:p>
          </p:txBody>
        </p:sp>
      </p:grpSp>
      <p:sp>
        <p:nvSpPr>
          <p:cNvPr id="208909" name="Text Box 13"/>
          <p:cNvSpPr txBox="1">
            <a:spLocks noChangeArrowheads="1"/>
          </p:cNvSpPr>
          <p:nvPr/>
        </p:nvSpPr>
        <p:spPr bwMode="auto">
          <a:xfrm>
            <a:off x="2860058" y="5528003"/>
            <a:ext cx="226183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GB" altLang="en-US" sz="1400" b="1"/>
              <a:t>SECONDARY BENEFITS</a:t>
            </a:r>
          </a:p>
          <a:p>
            <a:pPr algn="ctr">
              <a:lnSpc>
                <a:spcPct val="50000"/>
              </a:lnSpc>
              <a:spcBef>
                <a:spcPct val="50000"/>
              </a:spcBef>
            </a:pPr>
            <a:r>
              <a:rPr lang="en-GB" altLang="en-US" sz="1400"/>
              <a:t>(UNMEASURABLE)</a:t>
            </a:r>
            <a:endParaRPr lang="en-GB" altLang="en-US" sz="1400" b="1"/>
          </a:p>
        </p:txBody>
      </p:sp>
    </p:spTree>
    <p:extLst>
      <p:ext uri="{BB962C8B-B14F-4D97-AF65-F5344CB8AC3E}">
        <p14:creationId xmlns:p14="http://schemas.microsoft.com/office/powerpoint/2010/main" val="337394324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8909"/>
                                        </p:tgtEl>
                                        <p:attrNameLst>
                                          <p:attrName>style.visibility</p:attrName>
                                        </p:attrNameLst>
                                      </p:cBhvr>
                                      <p:to>
                                        <p:strVal val="visible"/>
                                      </p:to>
                                    </p:set>
                                  </p:childTnLst>
                                </p:cTn>
                              </p:par>
                            </p:childTnLst>
                          </p:cTn>
                        </p:par>
                        <p:par>
                          <p:cTn id="7" fill="hold" nodeType="afterGroup">
                            <p:stCondLst>
                              <p:cond delay="500"/>
                            </p:stCondLst>
                            <p:childTnLst>
                              <p:par>
                                <p:cTn id="8" presetID="9" presetClass="entr" presetSubtype="0" fill="hold" grpId="0" nodeType="afterEffect">
                                  <p:stCondLst>
                                    <p:cond delay="0"/>
                                  </p:stCondLst>
                                  <p:childTnLst>
                                    <p:set>
                                      <p:cBhvr>
                                        <p:cTn id="9" dur="1" fill="hold">
                                          <p:stCondLst>
                                            <p:cond delay="0"/>
                                          </p:stCondLst>
                                        </p:cTn>
                                        <p:tgtEl>
                                          <p:spTgt spid="208899"/>
                                        </p:tgtEl>
                                        <p:attrNameLst>
                                          <p:attrName>style.visibility</p:attrName>
                                        </p:attrNameLst>
                                      </p:cBhvr>
                                      <p:to>
                                        <p:strVal val="visible"/>
                                      </p:to>
                                    </p:set>
                                    <p:animEffect transition="in" filter="dissolve">
                                      <p:cBhvr>
                                        <p:cTn id="10" dur="500"/>
                                        <p:tgtEl>
                                          <p:spTgt spid="208899"/>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dissolv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899" grpId="0" animBg="1"/>
      <p:bldP spid="208909"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087" y="85472"/>
            <a:ext cx="10363200" cy="1143000"/>
          </a:xfrm>
        </p:spPr>
        <p:txBody>
          <a:bodyPr/>
          <a:lstStyle/>
          <a:p>
            <a:pPr algn="l"/>
            <a:r>
              <a:rPr lang="en-GB" dirty="0" smtClean="0">
                <a:latin typeface="Arial" panose="020B0604020202020204" pitchFamily="34" charset="0"/>
                <a:cs typeface="Arial" panose="020B0604020202020204" pitchFamily="34" charset="0"/>
              </a:rPr>
              <a:t>Example</a:t>
            </a:r>
            <a:endParaRPr lang="en-GB" dirty="0">
              <a:latin typeface="Arial" panose="020B0604020202020204" pitchFamily="34" charset="0"/>
              <a:cs typeface="Arial" panose="020B0604020202020204" pitchFamily="34" charset="0"/>
            </a:endParaRPr>
          </a:p>
        </p:txBody>
      </p:sp>
      <p:pic>
        <p:nvPicPr>
          <p:cNvPr id="11" name="Picture 10"/>
          <p:cNvPicPr>
            <a:picLocks noChangeAspect="1"/>
          </p:cNvPicPr>
          <p:nvPr/>
        </p:nvPicPr>
        <p:blipFill>
          <a:blip r:embed="rId2"/>
          <a:stretch>
            <a:fillRect/>
          </a:stretch>
        </p:blipFill>
        <p:spPr>
          <a:xfrm>
            <a:off x="3204817" y="218523"/>
            <a:ext cx="8125792" cy="6456331"/>
          </a:xfrm>
          <a:prstGeom prst="rect">
            <a:avLst/>
          </a:prstGeom>
        </p:spPr>
      </p:pic>
      <p:sp>
        <p:nvSpPr>
          <p:cNvPr id="12" name="Isosceles Triangle 11"/>
          <p:cNvSpPr/>
          <p:nvPr/>
        </p:nvSpPr>
        <p:spPr>
          <a:xfrm>
            <a:off x="5625548" y="2007705"/>
            <a:ext cx="3272534" cy="2263482"/>
          </a:xfrm>
          <a:prstGeom prst="triangle">
            <a:avLst/>
          </a:prstGeom>
          <a:solidFill>
            <a:srgbClr val="FFFF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6250685" y="3031189"/>
            <a:ext cx="2022260" cy="1015663"/>
          </a:xfrm>
          <a:prstGeom prst="rect">
            <a:avLst/>
          </a:prstGeom>
          <a:noFill/>
        </p:spPr>
        <p:txBody>
          <a:bodyPr wrap="square" rtlCol="0">
            <a:spAutoFit/>
          </a:bodyPr>
          <a:lstStyle/>
          <a:p>
            <a:pPr algn="ctr"/>
            <a:r>
              <a:rPr lang="en-GB" sz="1200" b="1" dirty="0" smtClean="0">
                <a:latin typeface="Arial" panose="020B0604020202020204" pitchFamily="34" charset="0"/>
                <a:cs typeface="Arial" panose="020B0604020202020204" pitchFamily="34" charset="0"/>
              </a:rPr>
              <a:t>What is motivational - Aligning personnel values on building resilience in graduates getting into employment</a:t>
            </a:r>
            <a:endParaRPr lang="en-GB" sz="1200" b="1" dirty="0">
              <a:latin typeface="Arial" panose="020B0604020202020204" pitchFamily="34" charset="0"/>
              <a:cs typeface="Arial" panose="020B0604020202020204" pitchFamily="34" charset="0"/>
            </a:endParaRPr>
          </a:p>
        </p:txBody>
      </p:sp>
      <p:sp>
        <p:nvSpPr>
          <p:cNvPr id="15" name="TextBox 14"/>
          <p:cNvSpPr txBox="1"/>
          <p:nvPr/>
        </p:nvSpPr>
        <p:spPr>
          <a:xfrm>
            <a:off x="3279913" y="6239751"/>
            <a:ext cx="3806687" cy="430887"/>
          </a:xfrm>
          <a:prstGeom prst="rect">
            <a:avLst/>
          </a:prstGeom>
          <a:solidFill>
            <a:srgbClr val="FFFF99"/>
          </a:solidFill>
          <a:ln>
            <a:solidFill>
              <a:schemeClr val="tx1">
                <a:lumMod val="65000"/>
                <a:lumOff val="35000"/>
              </a:schemeClr>
            </a:solidFill>
          </a:ln>
        </p:spPr>
        <p:txBody>
          <a:bodyPr wrap="square" rtlCol="0">
            <a:spAutoFit/>
          </a:bodyPr>
          <a:lstStyle/>
          <a:p>
            <a:r>
              <a:rPr lang="en-GB" sz="1100" b="1" dirty="0" smtClean="0">
                <a:latin typeface="Arial" panose="020B0604020202020204" pitchFamily="34" charset="0"/>
                <a:cs typeface="Arial" panose="020B0604020202020204" pitchFamily="34" charset="0"/>
              </a:rPr>
              <a:t>Secondary benefits - </a:t>
            </a:r>
            <a:r>
              <a:rPr lang="en-GB" sz="1100" dirty="0" smtClean="0">
                <a:latin typeface="Arial" panose="020B0604020202020204" pitchFamily="34" charset="0"/>
                <a:cs typeface="Arial" panose="020B0604020202020204" pitchFamily="34" charset="0"/>
              </a:rPr>
              <a:t>Change policy at Government level</a:t>
            </a:r>
          </a:p>
          <a:p>
            <a:r>
              <a:rPr lang="en-GB" sz="1100" dirty="0" smtClean="0">
                <a:latin typeface="Arial" panose="020B0604020202020204" pitchFamily="34" charset="0"/>
                <a:cs typeface="Arial" panose="020B0604020202020204" pitchFamily="34" charset="0"/>
              </a:rPr>
              <a:t>Create partnership opportunities with employers </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14944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933061" y="880188"/>
            <a:ext cx="10363200" cy="4114800"/>
          </a:xfrm>
        </p:spPr>
        <p:txBody>
          <a:bodyPr/>
          <a:lstStyle/>
          <a:p>
            <a:pPr eaLnBrk="1" hangingPunct="1"/>
            <a:r>
              <a:rPr lang="en-GB" altLang="en-US" dirty="0" smtClean="0">
                <a:latin typeface="Arial" panose="020B0604020202020204" pitchFamily="34" charset="0"/>
                <a:cs typeface="Arial" panose="020B0604020202020204" pitchFamily="34" charset="0"/>
              </a:rPr>
              <a:t>It’s often the underlying values, passion and ethics that are ‘what the project is all about’ or that ‘buys people in’ to it.</a:t>
            </a:r>
          </a:p>
          <a:p>
            <a:pPr marL="0" indent="0" eaLnBrk="1" hangingPunct="1">
              <a:buNone/>
            </a:pPr>
            <a:endParaRPr lang="en-GB" altLang="en-US" dirty="0" smtClean="0"/>
          </a:p>
        </p:txBody>
      </p:sp>
      <p:pic>
        <p:nvPicPr>
          <p:cNvPr id="2" name="Picture 1"/>
          <p:cNvPicPr>
            <a:picLocks noChangeAspect="1"/>
          </p:cNvPicPr>
          <p:nvPr/>
        </p:nvPicPr>
        <p:blipFill>
          <a:blip r:embed="rId3">
            <a:duotone>
              <a:schemeClr val="accent2">
                <a:shade val="45000"/>
                <a:satMod val="135000"/>
              </a:schemeClr>
              <a:prstClr val="white"/>
            </a:duotone>
          </a:blip>
          <a:stretch>
            <a:fillRect/>
          </a:stretch>
        </p:blipFill>
        <p:spPr>
          <a:xfrm>
            <a:off x="4125687" y="3418503"/>
            <a:ext cx="3810000" cy="2857500"/>
          </a:xfrm>
          <a:prstGeom prst="rect">
            <a:avLst/>
          </a:prstGeom>
        </p:spPr>
      </p:pic>
    </p:spTree>
    <p:extLst>
      <p:ext uri="{BB962C8B-B14F-4D97-AF65-F5344CB8AC3E}">
        <p14:creationId xmlns:p14="http://schemas.microsoft.com/office/powerpoint/2010/main" val="16309800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Stake Holders Analysis</a:t>
            </a:r>
            <a:endParaRPr lang="en-GB" dirty="0">
              <a:latin typeface="Arial" panose="020B0604020202020204" pitchFamily="34" charset="0"/>
              <a:cs typeface="Arial" panose="020B0604020202020204" pitchFamily="34" charset="0"/>
            </a:endParaRPr>
          </a:p>
        </p:txBody>
      </p:sp>
      <p:pic>
        <p:nvPicPr>
          <p:cNvPr id="75778" name="Picture 2" descr="Stakeholder Analysis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7506" y="1911152"/>
            <a:ext cx="7536987" cy="4239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06885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dirty="0" smtClean="0">
                <a:solidFill>
                  <a:srgbClr val="FF0000"/>
                </a:solidFill>
                <a:latin typeface="Arial" panose="020B0604020202020204" pitchFamily="34" charset="0"/>
                <a:cs typeface="Arial" panose="020B0604020202020204" pitchFamily="34" charset="0"/>
              </a:rPr>
              <a:t>Classifying Stakeholders</a:t>
            </a:r>
          </a:p>
        </p:txBody>
      </p:sp>
      <p:sp>
        <p:nvSpPr>
          <p:cNvPr id="187395" name="Rectangle 3"/>
          <p:cNvSpPr>
            <a:spLocks noGrp="1" noChangeArrowheads="1"/>
          </p:cNvSpPr>
          <p:nvPr>
            <p:ph type="body" idx="1"/>
          </p:nvPr>
        </p:nvSpPr>
        <p:spPr/>
        <p:txBody>
          <a:bodyPr/>
          <a:lstStyle/>
          <a:p>
            <a:pPr eaLnBrk="1" hangingPunct="1">
              <a:lnSpc>
                <a:spcPct val="90000"/>
              </a:lnSpc>
              <a:buFontTx/>
              <a:buNone/>
            </a:pPr>
            <a:r>
              <a:rPr lang="en-GB" altLang="en-US" sz="2400" b="1" dirty="0">
                <a:latin typeface="Arial" panose="020B0604020202020204" pitchFamily="34" charset="0"/>
                <a:cs typeface="Arial" panose="020B0604020202020204" pitchFamily="34" charset="0"/>
              </a:rPr>
              <a:t>Stakeholders</a:t>
            </a:r>
            <a:r>
              <a:rPr lang="en-GB" altLang="en-US" sz="2400" dirty="0">
                <a:latin typeface="Arial" panose="020B0604020202020204" pitchFamily="34" charset="0"/>
                <a:cs typeface="Arial" panose="020B0604020202020204" pitchFamily="34" charset="0"/>
              </a:rPr>
              <a:t> = persons, groups, or institutions with an interest or interests in a project.  A stakeholder may not necessarily be involved/included in the decision making process. (i.e. we are now including audience as part of the stakeholders</a:t>
            </a:r>
            <a:r>
              <a:rPr lang="en-GB" altLang="en-US" sz="2400" dirty="0" smtClean="0">
                <a:latin typeface="Arial" panose="020B0604020202020204" pitchFamily="34" charset="0"/>
                <a:cs typeface="Arial" panose="020B0604020202020204" pitchFamily="34" charset="0"/>
              </a:rPr>
              <a:t>)</a:t>
            </a:r>
          </a:p>
          <a:p>
            <a:pPr eaLnBrk="1" hangingPunct="1">
              <a:lnSpc>
                <a:spcPct val="90000"/>
              </a:lnSpc>
              <a:buFontTx/>
              <a:buNone/>
            </a:pPr>
            <a:endParaRPr lang="en-GB" altLang="en-US" sz="2400" dirty="0">
              <a:latin typeface="Arial" panose="020B0604020202020204" pitchFamily="34" charset="0"/>
              <a:cs typeface="Arial" panose="020B0604020202020204" pitchFamily="34" charset="0"/>
            </a:endParaRPr>
          </a:p>
          <a:p>
            <a:pPr eaLnBrk="1" hangingPunct="1">
              <a:lnSpc>
                <a:spcPct val="90000"/>
              </a:lnSpc>
              <a:buFontTx/>
              <a:buNone/>
            </a:pPr>
            <a:r>
              <a:rPr lang="en-GB" altLang="en-US" sz="2400" b="1" dirty="0">
                <a:solidFill>
                  <a:schemeClr val="accent1"/>
                </a:solidFill>
                <a:latin typeface="Arial" panose="020B0604020202020204" pitchFamily="34" charset="0"/>
                <a:cs typeface="Arial" panose="020B0604020202020204" pitchFamily="34" charset="0"/>
              </a:rPr>
              <a:t>Primary</a:t>
            </a:r>
            <a:r>
              <a:rPr lang="en-GB" altLang="en-US" sz="2400" b="1" dirty="0">
                <a:latin typeface="Arial" panose="020B0604020202020204" pitchFamily="34" charset="0"/>
                <a:cs typeface="Arial" panose="020B0604020202020204" pitchFamily="34" charset="0"/>
              </a:rPr>
              <a:t> stakeholders </a:t>
            </a:r>
            <a:r>
              <a:rPr lang="en-GB" altLang="en-US" sz="2400" dirty="0">
                <a:latin typeface="Arial" panose="020B0604020202020204" pitchFamily="34" charset="0"/>
                <a:cs typeface="Arial" panose="020B0604020202020204" pitchFamily="34" charset="0"/>
              </a:rPr>
              <a:t>= those who are </a:t>
            </a:r>
            <a:r>
              <a:rPr lang="en-GB" altLang="en-US" sz="2400" dirty="0">
                <a:solidFill>
                  <a:schemeClr val="accent1"/>
                </a:solidFill>
                <a:latin typeface="Arial" panose="020B0604020202020204" pitchFamily="34" charset="0"/>
                <a:cs typeface="Arial" panose="020B0604020202020204" pitchFamily="34" charset="0"/>
              </a:rPr>
              <a:t>ultimately affected </a:t>
            </a:r>
            <a:r>
              <a:rPr lang="en-GB" altLang="en-US" sz="2400" dirty="0" smtClean="0">
                <a:solidFill>
                  <a:schemeClr val="accent1"/>
                </a:solidFill>
                <a:latin typeface="Arial" panose="020B0604020202020204" pitchFamily="34" charset="0"/>
                <a:cs typeface="Arial" panose="020B0604020202020204" pitchFamily="34" charset="0"/>
              </a:rPr>
              <a:t>and will gain benefit </a:t>
            </a:r>
            <a:r>
              <a:rPr lang="en-GB" altLang="en-US" sz="2400" dirty="0" smtClean="0">
                <a:latin typeface="Arial" panose="020B0604020202020204" pitchFamily="34" charset="0"/>
                <a:cs typeface="Arial" panose="020B0604020202020204" pitchFamily="34" charset="0"/>
              </a:rPr>
              <a:t>either </a:t>
            </a:r>
            <a:r>
              <a:rPr lang="en-GB" altLang="en-US" sz="2400" dirty="0">
                <a:latin typeface="Arial" panose="020B0604020202020204" pitchFamily="34" charset="0"/>
                <a:cs typeface="Arial" panose="020B0604020202020204" pitchFamily="34" charset="0"/>
              </a:rPr>
              <a:t>positively (aka winners or beneficiaries) or negatively (losers). </a:t>
            </a:r>
            <a:endParaRPr lang="en-GB" altLang="en-US" sz="2400" dirty="0" smtClean="0">
              <a:latin typeface="Arial" panose="020B0604020202020204" pitchFamily="34" charset="0"/>
              <a:cs typeface="Arial" panose="020B0604020202020204" pitchFamily="34" charset="0"/>
            </a:endParaRPr>
          </a:p>
          <a:p>
            <a:pPr eaLnBrk="1" hangingPunct="1">
              <a:lnSpc>
                <a:spcPct val="90000"/>
              </a:lnSpc>
              <a:buFontTx/>
              <a:buNone/>
            </a:pPr>
            <a:endParaRPr lang="en-GB" altLang="en-US" sz="2400" dirty="0">
              <a:latin typeface="Arial" panose="020B0604020202020204" pitchFamily="34" charset="0"/>
              <a:cs typeface="Arial" panose="020B0604020202020204" pitchFamily="34" charset="0"/>
            </a:endParaRPr>
          </a:p>
          <a:p>
            <a:pPr eaLnBrk="1" hangingPunct="1">
              <a:lnSpc>
                <a:spcPct val="90000"/>
              </a:lnSpc>
              <a:buFontTx/>
              <a:buNone/>
            </a:pPr>
            <a:r>
              <a:rPr lang="en-GB" altLang="en-US" sz="2400" b="1" dirty="0">
                <a:solidFill>
                  <a:schemeClr val="accent2"/>
                </a:solidFill>
                <a:latin typeface="Arial" panose="020B0604020202020204" pitchFamily="34" charset="0"/>
                <a:cs typeface="Arial" panose="020B0604020202020204" pitchFamily="34" charset="0"/>
              </a:rPr>
              <a:t>Secondary</a:t>
            </a:r>
            <a:r>
              <a:rPr lang="en-GB" altLang="en-US" sz="2400" b="1" dirty="0">
                <a:latin typeface="Arial" panose="020B0604020202020204" pitchFamily="34" charset="0"/>
                <a:cs typeface="Arial" panose="020B0604020202020204" pitchFamily="34" charset="0"/>
              </a:rPr>
              <a:t> stakeholders</a:t>
            </a:r>
            <a:r>
              <a:rPr lang="en-GB" altLang="en-US" sz="2400" dirty="0">
                <a:latin typeface="Arial" panose="020B0604020202020204" pitchFamily="34" charset="0"/>
                <a:cs typeface="Arial" panose="020B0604020202020204" pitchFamily="34" charset="0"/>
              </a:rPr>
              <a:t> = the intermediaries or possible the Audience</a:t>
            </a:r>
          </a:p>
        </p:txBody>
      </p:sp>
    </p:spTree>
    <p:extLst>
      <p:ext uri="{BB962C8B-B14F-4D97-AF65-F5344CB8AC3E}">
        <p14:creationId xmlns:p14="http://schemas.microsoft.com/office/powerpoint/2010/main" val="40498629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87395">
                                            <p:txEl>
                                              <p:pRg st="0" end="0"/>
                                            </p:txEl>
                                          </p:spTgt>
                                        </p:tgtEl>
                                        <p:attrNameLst>
                                          <p:attrName>style.visibility</p:attrName>
                                        </p:attrNameLst>
                                      </p:cBhvr>
                                      <p:to>
                                        <p:strVal val="visible"/>
                                      </p:to>
                                    </p:set>
                                    <p:anim calcmode="lin" valueType="num">
                                      <p:cBhvr additive="base">
                                        <p:cTn id="7" dur="500" fill="hold"/>
                                        <p:tgtEl>
                                          <p:spTgt spid="1873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73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87395">
                                            <p:txEl>
                                              <p:pRg st="2" end="2"/>
                                            </p:txEl>
                                          </p:spTgt>
                                        </p:tgtEl>
                                        <p:attrNameLst>
                                          <p:attrName>style.visibility</p:attrName>
                                        </p:attrNameLst>
                                      </p:cBhvr>
                                      <p:to>
                                        <p:strVal val="visible"/>
                                      </p:to>
                                    </p:set>
                                    <p:anim calcmode="lin" valueType="num">
                                      <p:cBhvr additive="base">
                                        <p:cTn id="13" dur="500" fill="hold"/>
                                        <p:tgtEl>
                                          <p:spTgt spid="18739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7395">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87395">
                                            <p:txEl>
                                              <p:pRg st="4" end="4"/>
                                            </p:txEl>
                                          </p:spTgt>
                                        </p:tgtEl>
                                        <p:attrNameLst>
                                          <p:attrName>style.visibility</p:attrName>
                                        </p:attrNameLst>
                                      </p:cBhvr>
                                      <p:to>
                                        <p:strVal val="visible"/>
                                      </p:to>
                                    </p:set>
                                    <p:anim calcmode="lin" valueType="num">
                                      <p:cBhvr additive="base">
                                        <p:cTn id="17" dur="500" fill="hold"/>
                                        <p:tgtEl>
                                          <p:spTgt spid="187395">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8739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b="1" dirty="0" smtClean="0">
                <a:latin typeface="Arial" panose="020B0604020202020204" pitchFamily="34" charset="0"/>
                <a:cs typeface="Arial" panose="020B0604020202020204" pitchFamily="34" charset="0"/>
              </a:rPr>
              <a:t>Why Carry out a Stakeholder Analysis</a:t>
            </a:r>
            <a:r>
              <a:rPr lang="en-GB" altLang="en-US" b="1" dirty="0" smtClean="0">
                <a:cs typeface="Arial" panose="020B0604020202020204" pitchFamily="34" charset="0"/>
              </a:rPr>
              <a:t>?</a:t>
            </a:r>
            <a:r>
              <a:rPr lang="en-GB" altLang="en-US" dirty="0" smtClean="0"/>
              <a:t> </a:t>
            </a:r>
          </a:p>
        </p:txBody>
      </p:sp>
      <p:sp>
        <p:nvSpPr>
          <p:cNvPr id="175107" name="Rectangle 3"/>
          <p:cNvSpPr>
            <a:spLocks noGrp="1" noChangeArrowheads="1"/>
          </p:cNvSpPr>
          <p:nvPr>
            <p:ph type="body" idx="1"/>
          </p:nvPr>
        </p:nvSpPr>
        <p:spPr/>
        <p:txBody>
          <a:bodyPr/>
          <a:lstStyle/>
          <a:p>
            <a:pPr eaLnBrk="1" hangingPunct="1">
              <a:lnSpc>
                <a:spcPct val="90000"/>
              </a:lnSpc>
            </a:pPr>
            <a:r>
              <a:rPr lang="en-GB" altLang="en-US" sz="2400" dirty="0">
                <a:latin typeface="Arial" panose="020B0604020202020204" pitchFamily="34" charset="0"/>
                <a:cs typeface="Arial" panose="020B0604020202020204" pitchFamily="34" charset="0"/>
              </a:rPr>
              <a:t>Draws out the </a:t>
            </a:r>
            <a:r>
              <a:rPr lang="en-GB" altLang="en-US" sz="2400" dirty="0">
                <a:solidFill>
                  <a:srgbClr val="7030A0"/>
                </a:solidFill>
                <a:latin typeface="Arial" panose="020B0604020202020204" pitchFamily="34" charset="0"/>
                <a:cs typeface="Arial" panose="020B0604020202020204" pitchFamily="34" charset="0"/>
              </a:rPr>
              <a:t>interests</a:t>
            </a:r>
            <a:r>
              <a:rPr lang="en-GB" altLang="en-US" sz="2400" dirty="0">
                <a:latin typeface="Arial" panose="020B0604020202020204" pitchFamily="34" charset="0"/>
                <a:cs typeface="Arial" panose="020B0604020202020204" pitchFamily="34" charset="0"/>
              </a:rPr>
              <a:t> of stakeholders in relation to the problems which the project is seeking to address.</a:t>
            </a:r>
          </a:p>
          <a:p>
            <a:pPr eaLnBrk="1" hangingPunct="1">
              <a:lnSpc>
                <a:spcPct val="90000"/>
              </a:lnSpc>
            </a:pPr>
            <a:r>
              <a:rPr lang="en-GB" altLang="en-US" sz="2400" dirty="0">
                <a:latin typeface="Arial" panose="020B0604020202020204" pitchFamily="34" charset="0"/>
                <a:cs typeface="Arial" panose="020B0604020202020204" pitchFamily="34" charset="0"/>
              </a:rPr>
              <a:t> Identifies </a:t>
            </a:r>
            <a:r>
              <a:rPr lang="en-GB" altLang="en-US" sz="2400" dirty="0">
                <a:solidFill>
                  <a:srgbClr val="7030A0"/>
                </a:solidFill>
                <a:latin typeface="Arial" panose="020B0604020202020204" pitchFamily="34" charset="0"/>
                <a:cs typeface="Arial" panose="020B0604020202020204" pitchFamily="34" charset="0"/>
              </a:rPr>
              <a:t>conflicts</a:t>
            </a:r>
            <a:r>
              <a:rPr lang="en-GB" altLang="en-US" sz="2400" dirty="0">
                <a:latin typeface="Arial" panose="020B0604020202020204" pitchFamily="34" charset="0"/>
                <a:cs typeface="Arial" panose="020B0604020202020204" pitchFamily="34" charset="0"/>
              </a:rPr>
              <a:t> of interest and potential conflict. VERY important! – Need &amp; Want !</a:t>
            </a:r>
          </a:p>
          <a:p>
            <a:pPr eaLnBrk="1" hangingPunct="1">
              <a:lnSpc>
                <a:spcPct val="90000"/>
              </a:lnSpc>
            </a:pPr>
            <a:r>
              <a:rPr lang="en-GB" altLang="en-US" sz="2400" dirty="0">
                <a:latin typeface="Arial" panose="020B0604020202020204" pitchFamily="34" charset="0"/>
                <a:cs typeface="Arial" panose="020B0604020202020204" pitchFamily="34" charset="0"/>
              </a:rPr>
              <a:t> Identifies viability and </a:t>
            </a:r>
            <a:r>
              <a:rPr lang="en-GB" altLang="en-US" sz="2400" dirty="0">
                <a:solidFill>
                  <a:srgbClr val="7030A0"/>
                </a:solidFill>
                <a:latin typeface="Arial" panose="020B0604020202020204" pitchFamily="34" charset="0"/>
                <a:cs typeface="Arial" panose="020B0604020202020204" pitchFamily="34" charset="0"/>
              </a:rPr>
              <a:t>impact</a:t>
            </a:r>
            <a:r>
              <a:rPr lang="en-GB" altLang="en-US" sz="2400" dirty="0">
                <a:latin typeface="Arial" panose="020B0604020202020204" pitchFamily="34" charset="0"/>
                <a:cs typeface="Arial" panose="020B0604020202020204" pitchFamily="34" charset="0"/>
              </a:rPr>
              <a:t> other than in pure financial terms (includes social not just economic factors). VERY important; but often ignored.</a:t>
            </a:r>
          </a:p>
          <a:p>
            <a:pPr eaLnBrk="1" hangingPunct="1">
              <a:lnSpc>
                <a:spcPct val="90000"/>
              </a:lnSpc>
            </a:pPr>
            <a:r>
              <a:rPr lang="en-GB" altLang="en-US" sz="2400" dirty="0">
                <a:latin typeface="Arial" panose="020B0604020202020204" pitchFamily="34" charset="0"/>
                <a:cs typeface="Arial" panose="020B0604020202020204" pitchFamily="34" charset="0"/>
              </a:rPr>
              <a:t> Helps provide an overall picture</a:t>
            </a:r>
          </a:p>
          <a:p>
            <a:pPr eaLnBrk="1" hangingPunct="1">
              <a:lnSpc>
                <a:spcPct val="90000"/>
              </a:lnSpc>
            </a:pPr>
            <a:r>
              <a:rPr lang="en-GB" altLang="en-US" sz="2400" dirty="0">
                <a:latin typeface="Arial" panose="020B0604020202020204" pitchFamily="34" charset="0"/>
                <a:cs typeface="Arial" panose="020B0604020202020204" pitchFamily="34" charset="0"/>
              </a:rPr>
              <a:t> Helps identify </a:t>
            </a:r>
            <a:r>
              <a:rPr lang="en-GB" altLang="en-US" sz="2400" dirty="0">
                <a:solidFill>
                  <a:srgbClr val="7030A0"/>
                </a:solidFill>
                <a:latin typeface="Arial" panose="020B0604020202020204" pitchFamily="34" charset="0"/>
                <a:cs typeface="Arial" panose="020B0604020202020204" pitchFamily="34" charset="0"/>
              </a:rPr>
              <a:t>relationships</a:t>
            </a:r>
            <a:r>
              <a:rPr lang="en-GB" altLang="en-US" sz="2400" dirty="0">
                <a:latin typeface="Arial" panose="020B0604020202020204" pitchFamily="34" charset="0"/>
                <a:cs typeface="Arial" panose="020B0604020202020204" pitchFamily="34" charset="0"/>
              </a:rPr>
              <a:t> between different stakeholders - helps possible </a:t>
            </a:r>
            <a:r>
              <a:rPr lang="en-GB" altLang="en-US" sz="2400" dirty="0">
                <a:solidFill>
                  <a:srgbClr val="7030A0"/>
                </a:solidFill>
                <a:latin typeface="Arial" panose="020B0604020202020204" pitchFamily="34" charset="0"/>
                <a:cs typeface="Arial" panose="020B0604020202020204" pitchFamily="34" charset="0"/>
              </a:rPr>
              <a:t>coalition</a:t>
            </a:r>
            <a:r>
              <a:rPr lang="en-GB" altLang="en-US" sz="2400" dirty="0">
                <a:latin typeface="Arial" panose="020B0604020202020204" pitchFamily="34" charset="0"/>
                <a:cs typeface="Arial" panose="020B0604020202020204" pitchFamily="34" charset="0"/>
              </a:rPr>
              <a:t>.</a:t>
            </a:r>
            <a:r>
              <a:rPr lang="en-GB" altLang="en-US" sz="2800" dirty="0">
                <a:latin typeface="Arial" panose="020B0604020202020204" pitchFamily="34" charset="0"/>
                <a:cs typeface="Arial" panose="020B0604020202020204" pitchFamily="34" charset="0"/>
              </a:rPr>
              <a:t> </a:t>
            </a:r>
          </a:p>
          <a:p>
            <a:pPr lvl="1" eaLnBrk="1" hangingPunct="1">
              <a:lnSpc>
                <a:spcPct val="90000"/>
              </a:lnSpc>
            </a:pPr>
            <a:endParaRPr lang="en-GB" altLang="en-US" sz="2400" dirty="0"/>
          </a:p>
        </p:txBody>
      </p:sp>
    </p:spTree>
    <p:extLst>
      <p:ext uri="{BB962C8B-B14F-4D97-AF65-F5344CB8AC3E}">
        <p14:creationId xmlns:p14="http://schemas.microsoft.com/office/powerpoint/2010/main" val="21001829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5107">
                                            <p:txEl>
                                              <p:pRg st="0" end="0"/>
                                            </p:txEl>
                                          </p:spTgt>
                                        </p:tgtEl>
                                        <p:attrNameLst>
                                          <p:attrName>style.visibility</p:attrName>
                                        </p:attrNameLst>
                                      </p:cBhvr>
                                      <p:to>
                                        <p:strVal val="visible"/>
                                      </p:to>
                                    </p:set>
                                    <p:animEffect transition="in" filter="dissolve">
                                      <p:cBhvr>
                                        <p:cTn id="7" dur="500"/>
                                        <p:tgtEl>
                                          <p:spTgt spid="1751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75107">
                                            <p:txEl>
                                              <p:pRg st="1" end="1"/>
                                            </p:txEl>
                                          </p:spTgt>
                                        </p:tgtEl>
                                        <p:attrNameLst>
                                          <p:attrName>style.visibility</p:attrName>
                                        </p:attrNameLst>
                                      </p:cBhvr>
                                      <p:to>
                                        <p:strVal val="visible"/>
                                      </p:to>
                                    </p:set>
                                    <p:animEffect transition="in" filter="dissolve">
                                      <p:cBhvr>
                                        <p:cTn id="12" dur="500"/>
                                        <p:tgtEl>
                                          <p:spTgt spid="17510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75107">
                                            <p:txEl>
                                              <p:pRg st="2" end="2"/>
                                            </p:txEl>
                                          </p:spTgt>
                                        </p:tgtEl>
                                        <p:attrNameLst>
                                          <p:attrName>style.visibility</p:attrName>
                                        </p:attrNameLst>
                                      </p:cBhvr>
                                      <p:to>
                                        <p:strVal val="visible"/>
                                      </p:to>
                                    </p:set>
                                    <p:animEffect transition="in" filter="dissolve">
                                      <p:cBhvr>
                                        <p:cTn id="17" dur="500"/>
                                        <p:tgtEl>
                                          <p:spTgt spid="17510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75107">
                                            <p:txEl>
                                              <p:pRg st="3" end="3"/>
                                            </p:txEl>
                                          </p:spTgt>
                                        </p:tgtEl>
                                        <p:attrNameLst>
                                          <p:attrName>style.visibility</p:attrName>
                                        </p:attrNameLst>
                                      </p:cBhvr>
                                      <p:to>
                                        <p:strVal val="visible"/>
                                      </p:to>
                                    </p:set>
                                    <p:animEffect transition="in" filter="dissolve">
                                      <p:cBhvr>
                                        <p:cTn id="22" dur="500"/>
                                        <p:tgtEl>
                                          <p:spTgt spid="17510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75107">
                                            <p:txEl>
                                              <p:pRg st="4" end="4"/>
                                            </p:txEl>
                                          </p:spTgt>
                                        </p:tgtEl>
                                        <p:attrNameLst>
                                          <p:attrName>style.visibility</p:attrName>
                                        </p:attrNameLst>
                                      </p:cBhvr>
                                      <p:to>
                                        <p:strVal val="visible"/>
                                      </p:to>
                                    </p:set>
                                    <p:animEffect transition="in" filter="dissolve">
                                      <p:cBhvr>
                                        <p:cTn id="27" dur="500"/>
                                        <p:tgtEl>
                                          <p:spTgt spid="1751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07"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Stakeholders Revisited</a:t>
            </a:r>
          </a:p>
        </p:txBody>
      </p:sp>
      <p:sp>
        <p:nvSpPr>
          <p:cNvPr id="37891" name="Rectangle 3"/>
          <p:cNvSpPr>
            <a:spLocks noGrp="1" noChangeArrowheads="1"/>
          </p:cNvSpPr>
          <p:nvPr>
            <p:ph type="body" idx="1"/>
          </p:nvPr>
        </p:nvSpPr>
        <p:spPr/>
        <p:txBody>
          <a:bodyPr/>
          <a:lstStyle/>
          <a:p>
            <a:pPr eaLnBrk="1" hangingPunct="1">
              <a:buFontTx/>
              <a:buNone/>
            </a:pPr>
            <a:r>
              <a:rPr lang="en-GB" altLang="en-US" b="1" dirty="0" smtClean="0"/>
              <a:t>	</a:t>
            </a:r>
            <a:r>
              <a:rPr lang="en-GB" altLang="en-US" b="1" dirty="0" smtClean="0">
                <a:latin typeface="Arial" panose="020B0604020202020204" pitchFamily="34" charset="0"/>
                <a:cs typeface="Arial" panose="020B0604020202020204" pitchFamily="34" charset="0"/>
              </a:rPr>
              <a:t>Establishing and Identifying who your stakeholders &amp; audience are.</a:t>
            </a:r>
          </a:p>
          <a:p>
            <a:pPr eaLnBrk="1" hangingPunct="1">
              <a:buFontTx/>
              <a:buNone/>
            </a:pPr>
            <a:endParaRPr lang="en-GB" altLang="en-US" b="1" dirty="0" smtClean="0">
              <a:latin typeface="Arial" panose="020B0604020202020204" pitchFamily="34" charset="0"/>
              <a:cs typeface="Arial" panose="020B0604020202020204" pitchFamily="34" charset="0"/>
            </a:endParaRPr>
          </a:p>
          <a:p>
            <a:pPr eaLnBrk="1" hangingPunct="1">
              <a:buFontTx/>
              <a:buNone/>
            </a:pPr>
            <a:r>
              <a:rPr lang="en-GB" altLang="en-US" dirty="0" smtClean="0">
                <a:latin typeface="Arial" panose="020B0604020202020204" pitchFamily="34" charset="0"/>
                <a:cs typeface="Arial" panose="020B0604020202020204" pitchFamily="34" charset="0"/>
              </a:rPr>
              <a:t>We’ll use audience for this part of the process.</a:t>
            </a:r>
          </a:p>
          <a:p>
            <a:pPr eaLnBrk="1" hangingPunct="1"/>
            <a:endParaRPr lang="en-GB" altLang="en-US" dirty="0" smtClean="0">
              <a:latin typeface="Arial" panose="020B0604020202020204" pitchFamily="34" charset="0"/>
              <a:cs typeface="Arial" panose="020B0604020202020204" pitchFamily="34" charset="0"/>
            </a:endParaRPr>
          </a:p>
          <a:p>
            <a:pPr eaLnBrk="1" hangingPunct="1"/>
            <a:r>
              <a:rPr lang="en-GB" altLang="en-US" dirty="0" smtClean="0">
                <a:latin typeface="Arial" panose="020B0604020202020204" pitchFamily="34" charset="0"/>
                <a:cs typeface="Arial" panose="020B0604020202020204" pitchFamily="34" charset="0"/>
              </a:rPr>
              <a:t>Remember  UCCASSDO acronym</a:t>
            </a:r>
          </a:p>
          <a:p>
            <a:pPr eaLnBrk="1" hangingPunct="1"/>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701517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UCASSADO Acronym</a:t>
            </a:r>
          </a:p>
        </p:txBody>
      </p:sp>
      <p:sp>
        <p:nvSpPr>
          <p:cNvPr id="38915" name="Rectangle 3"/>
          <p:cNvSpPr>
            <a:spLocks noGrp="1" noChangeArrowheads="1"/>
          </p:cNvSpPr>
          <p:nvPr>
            <p:ph type="body" idx="1"/>
          </p:nvPr>
        </p:nvSpPr>
        <p:spPr/>
        <p:txBody>
          <a:bodyPr/>
          <a:lstStyle/>
          <a:p>
            <a:pPr eaLnBrk="1" hangingPunct="1"/>
            <a:r>
              <a:rPr lang="en-GB" altLang="en-US" sz="2800" b="1" dirty="0">
                <a:latin typeface="Arial" panose="020B0604020202020204" pitchFamily="34" charset="0"/>
                <a:cs typeface="Arial" panose="020B0604020202020204" pitchFamily="34" charset="0"/>
              </a:rPr>
              <a:t>U</a:t>
            </a:r>
            <a:r>
              <a:rPr lang="en-GB" altLang="en-US" sz="2800" dirty="0">
                <a:latin typeface="Arial" panose="020B0604020202020204" pitchFamily="34" charset="0"/>
                <a:cs typeface="Arial" panose="020B0604020202020204" pitchFamily="34" charset="0"/>
              </a:rPr>
              <a:t>ser</a:t>
            </a:r>
          </a:p>
          <a:p>
            <a:pPr eaLnBrk="1" hangingPunct="1"/>
            <a:r>
              <a:rPr lang="en-GB" altLang="en-US" sz="2800" b="1" dirty="0">
                <a:latin typeface="Arial" panose="020B0604020202020204" pitchFamily="34" charset="0"/>
                <a:cs typeface="Arial" panose="020B0604020202020204" pitchFamily="34" charset="0"/>
              </a:rPr>
              <a:t>C</a:t>
            </a:r>
            <a:r>
              <a:rPr lang="en-GB" altLang="en-US" sz="2800" dirty="0">
                <a:latin typeface="Arial" panose="020B0604020202020204" pitchFamily="34" charset="0"/>
                <a:cs typeface="Arial" panose="020B0604020202020204" pitchFamily="34" charset="0"/>
              </a:rPr>
              <a:t>ustomer or Client</a:t>
            </a:r>
          </a:p>
          <a:p>
            <a:pPr eaLnBrk="1" hangingPunct="1"/>
            <a:r>
              <a:rPr lang="en-GB" altLang="en-US" sz="2800" b="1" dirty="0">
                <a:latin typeface="Arial" panose="020B0604020202020204" pitchFamily="34" charset="0"/>
                <a:cs typeface="Arial" panose="020B0604020202020204" pitchFamily="34" charset="0"/>
              </a:rPr>
              <a:t>C</a:t>
            </a:r>
            <a:r>
              <a:rPr lang="en-GB" altLang="en-US" sz="2800" dirty="0">
                <a:latin typeface="Arial" panose="020B0604020202020204" pitchFamily="34" charset="0"/>
                <a:cs typeface="Arial" panose="020B0604020202020204" pitchFamily="34" charset="0"/>
              </a:rPr>
              <a:t>onsumer</a:t>
            </a:r>
          </a:p>
          <a:p>
            <a:pPr eaLnBrk="1" hangingPunct="1"/>
            <a:r>
              <a:rPr lang="en-GB" altLang="en-US" sz="2800" b="1" dirty="0">
                <a:latin typeface="Arial" panose="020B0604020202020204" pitchFamily="34" charset="0"/>
                <a:cs typeface="Arial" panose="020B0604020202020204" pitchFamily="34" charset="0"/>
              </a:rPr>
              <a:t>A</a:t>
            </a:r>
            <a:r>
              <a:rPr lang="en-GB" altLang="en-US" sz="2800" dirty="0">
                <a:latin typeface="Arial" panose="020B0604020202020204" pitchFamily="34" charset="0"/>
                <a:cs typeface="Arial" panose="020B0604020202020204" pitchFamily="34" charset="0"/>
              </a:rPr>
              <a:t>udience</a:t>
            </a:r>
          </a:p>
          <a:p>
            <a:pPr eaLnBrk="1" hangingPunct="1"/>
            <a:r>
              <a:rPr lang="en-GB" altLang="en-US" sz="2800" b="1" dirty="0">
                <a:latin typeface="Arial" panose="020B0604020202020204" pitchFamily="34" charset="0"/>
                <a:cs typeface="Arial" panose="020B0604020202020204" pitchFamily="34" charset="0"/>
              </a:rPr>
              <a:t>S</a:t>
            </a:r>
            <a:r>
              <a:rPr lang="en-GB" altLang="en-US" sz="2800" dirty="0">
                <a:latin typeface="Arial" panose="020B0604020202020204" pitchFamily="34" charset="0"/>
                <a:cs typeface="Arial" panose="020B0604020202020204" pitchFamily="34" charset="0"/>
              </a:rPr>
              <a:t>upporter</a:t>
            </a:r>
          </a:p>
          <a:p>
            <a:pPr eaLnBrk="1" hangingPunct="1"/>
            <a:r>
              <a:rPr lang="en-GB" altLang="en-US" sz="2800" b="1" dirty="0">
                <a:latin typeface="Arial" panose="020B0604020202020204" pitchFamily="34" charset="0"/>
                <a:cs typeface="Arial" panose="020B0604020202020204" pitchFamily="34" charset="0"/>
              </a:rPr>
              <a:t>S</a:t>
            </a:r>
            <a:r>
              <a:rPr lang="en-GB" altLang="en-US" sz="2800" dirty="0">
                <a:latin typeface="Arial" panose="020B0604020202020204" pitchFamily="34" charset="0"/>
                <a:cs typeface="Arial" panose="020B0604020202020204" pitchFamily="34" charset="0"/>
              </a:rPr>
              <a:t>upplier</a:t>
            </a:r>
          </a:p>
          <a:p>
            <a:pPr eaLnBrk="1" hangingPunct="1"/>
            <a:r>
              <a:rPr lang="en-GB" altLang="en-US" sz="2800" b="1" dirty="0">
                <a:latin typeface="Arial" panose="020B0604020202020204" pitchFamily="34" charset="0"/>
                <a:cs typeface="Arial" panose="020B0604020202020204" pitchFamily="34" charset="0"/>
              </a:rPr>
              <a:t>D</a:t>
            </a:r>
            <a:r>
              <a:rPr lang="en-GB" altLang="en-US" sz="2800" dirty="0">
                <a:latin typeface="Arial" panose="020B0604020202020204" pitchFamily="34" charset="0"/>
                <a:cs typeface="Arial" panose="020B0604020202020204" pitchFamily="34" charset="0"/>
              </a:rPr>
              <a:t>river</a:t>
            </a:r>
          </a:p>
          <a:p>
            <a:pPr eaLnBrk="1" hangingPunct="1"/>
            <a:r>
              <a:rPr lang="en-GB" altLang="en-US" sz="2800" b="1" dirty="0">
                <a:latin typeface="Arial" panose="020B0604020202020204" pitchFamily="34" charset="0"/>
                <a:cs typeface="Arial" panose="020B0604020202020204" pitchFamily="34" charset="0"/>
              </a:rPr>
              <a:t>O</a:t>
            </a:r>
            <a:r>
              <a:rPr lang="en-GB" altLang="en-US" sz="2800" dirty="0">
                <a:latin typeface="Arial" panose="020B0604020202020204" pitchFamily="34" charset="0"/>
                <a:cs typeface="Arial" panose="020B0604020202020204" pitchFamily="34" charset="0"/>
              </a:rPr>
              <a:t>ther </a:t>
            </a:r>
          </a:p>
          <a:p>
            <a:pPr eaLnBrk="1" hangingPunct="1"/>
            <a:endParaRPr lang="en-GB" altLang="en-US" sz="2800" dirty="0"/>
          </a:p>
        </p:txBody>
      </p:sp>
      <p:pic>
        <p:nvPicPr>
          <p:cNvPr id="76802" name="Picture 2" descr="Business Analyst Interview Question: Who Are The Key Business ..."/>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imgEffect>
                    <a14:imgEffect>
                      <a14:artisticBlur/>
                    </a14:imgEffect>
                  </a14:imgLayer>
                </a14:imgProps>
              </a:ext>
              <a:ext uri="{28A0092B-C50C-407E-A947-70E740481C1C}">
                <a14:useLocalDpi xmlns:a14="http://schemas.microsoft.com/office/drawing/2010/main" val="0"/>
              </a:ext>
            </a:extLst>
          </a:blip>
          <a:srcRect/>
          <a:stretch>
            <a:fillRect/>
          </a:stretch>
        </p:blipFill>
        <p:spPr bwMode="auto">
          <a:xfrm>
            <a:off x="7987324" y="2469474"/>
            <a:ext cx="2930768" cy="3138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817132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ltLang="en-US" sz="4000" dirty="0" smtClean="0">
                <a:latin typeface="Arial" panose="020B0604020202020204" pitchFamily="34" charset="0"/>
                <a:cs typeface="Arial" panose="020B0604020202020204" pitchFamily="34" charset="0"/>
              </a:rPr>
              <a:t>Audience </a:t>
            </a:r>
            <a:r>
              <a:rPr lang="en-GB" altLang="en-US" sz="4000" dirty="0">
                <a:latin typeface="Arial" panose="020B0604020202020204" pitchFamily="34" charset="0"/>
                <a:cs typeface="Arial" panose="020B0604020202020204" pitchFamily="34" charset="0"/>
              </a:rPr>
              <a:t>– Why Bother Identifying Who our Audience is?</a:t>
            </a:r>
          </a:p>
        </p:txBody>
      </p:sp>
      <p:sp>
        <p:nvSpPr>
          <p:cNvPr id="39939" name="Rectangle 3"/>
          <p:cNvSpPr>
            <a:spLocks noGrp="1" noChangeArrowheads="1"/>
          </p:cNvSpPr>
          <p:nvPr>
            <p:ph type="body" idx="1"/>
          </p:nvPr>
        </p:nvSpPr>
        <p:spPr/>
        <p:txBody>
          <a:bodyPr/>
          <a:lstStyle/>
          <a:p>
            <a:pPr eaLnBrk="1" hangingPunct="1">
              <a:lnSpc>
                <a:spcPct val="90000"/>
              </a:lnSpc>
            </a:pPr>
            <a:endParaRPr lang="en-GB" altLang="en-US" sz="2800" dirty="0"/>
          </a:p>
          <a:p>
            <a:pPr eaLnBrk="1" hangingPunct="1">
              <a:lnSpc>
                <a:spcPct val="90000"/>
              </a:lnSpc>
            </a:pPr>
            <a:r>
              <a:rPr lang="en-GB" altLang="en-US" sz="2800" dirty="0">
                <a:latin typeface="Arial" panose="020B0604020202020204" pitchFamily="34" charset="0"/>
                <a:cs typeface="Arial" panose="020B0604020202020204" pitchFamily="34" charset="0"/>
              </a:rPr>
              <a:t>Ensures that you don’t miss people that have roles in the project (i.e. those </a:t>
            </a:r>
            <a:r>
              <a:rPr lang="en-GB" altLang="en-US" sz="2800" dirty="0">
                <a:solidFill>
                  <a:srgbClr val="0070C0"/>
                </a:solidFill>
                <a:latin typeface="Arial" panose="020B0604020202020204" pitchFamily="34" charset="0"/>
                <a:cs typeface="Arial" panose="020B0604020202020204" pitchFamily="34" charset="0"/>
              </a:rPr>
              <a:t>people</a:t>
            </a:r>
            <a:r>
              <a:rPr lang="en-GB" altLang="en-US" sz="2800" dirty="0">
                <a:latin typeface="Arial" panose="020B0604020202020204" pitchFamily="34" charset="0"/>
                <a:cs typeface="Arial" panose="020B0604020202020204" pitchFamily="34" charset="0"/>
              </a:rPr>
              <a:t> that need to be </a:t>
            </a:r>
            <a:r>
              <a:rPr lang="en-GB" altLang="en-US" sz="2800" dirty="0">
                <a:solidFill>
                  <a:srgbClr val="0070C0"/>
                </a:solidFill>
                <a:latin typeface="Arial" panose="020B0604020202020204" pitchFamily="34" charset="0"/>
                <a:cs typeface="Arial" panose="020B0604020202020204" pitchFamily="34" charset="0"/>
              </a:rPr>
              <a:t>informed</a:t>
            </a:r>
            <a:r>
              <a:rPr lang="en-GB" altLang="en-US" sz="2800" dirty="0">
                <a:latin typeface="Arial" panose="020B0604020202020204" pitchFamily="34" charset="0"/>
                <a:cs typeface="Arial" panose="020B0604020202020204" pitchFamily="34" charset="0"/>
              </a:rPr>
              <a:t> or involved).</a:t>
            </a:r>
          </a:p>
          <a:p>
            <a:pPr eaLnBrk="1" hangingPunct="1">
              <a:lnSpc>
                <a:spcPct val="90000"/>
              </a:lnSpc>
            </a:pPr>
            <a:endParaRPr lang="en-GB" altLang="en-US" sz="2800" dirty="0">
              <a:latin typeface="Arial" panose="020B0604020202020204" pitchFamily="34" charset="0"/>
              <a:cs typeface="Arial" panose="020B0604020202020204" pitchFamily="34" charset="0"/>
            </a:endParaRPr>
          </a:p>
          <a:p>
            <a:pPr eaLnBrk="1" hangingPunct="1">
              <a:lnSpc>
                <a:spcPct val="90000"/>
              </a:lnSpc>
            </a:pPr>
            <a:r>
              <a:rPr lang="en-GB" altLang="en-US" sz="2800" dirty="0">
                <a:latin typeface="Arial" panose="020B0604020202020204" pitchFamily="34" charset="0"/>
                <a:cs typeface="Arial" panose="020B0604020202020204" pitchFamily="34" charset="0"/>
              </a:rPr>
              <a:t>Ensures you take </a:t>
            </a:r>
            <a:r>
              <a:rPr lang="en-GB" altLang="en-US" sz="2800" dirty="0">
                <a:solidFill>
                  <a:srgbClr val="0070C0"/>
                </a:solidFill>
                <a:latin typeface="Arial" panose="020B0604020202020204" pitchFamily="34" charset="0"/>
                <a:cs typeface="Arial" panose="020B0604020202020204" pitchFamily="34" charset="0"/>
              </a:rPr>
              <a:t>account</a:t>
            </a:r>
            <a:r>
              <a:rPr lang="en-GB" altLang="en-US" sz="2800" dirty="0">
                <a:latin typeface="Arial" panose="020B0604020202020204" pitchFamily="34" charset="0"/>
                <a:cs typeface="Arial" panose="020B0604020202020204" pitchFamily="34" charset="0"/>
              </a:rPr>
              <a:t> of their </a:t>
            </a:r>
            <a:r>
              <a:rPr lang="en-GB" altLang="en-US" sz="2800" dirty="0">
                <a:solidFill>
                  <a:srgbClr val="0070C0"/>
                </a:solidFill>
                <a:latin typeface="Arial" panose="020B0604020202020204" pitchFamily="34" charset="0"/>
                <a:cs typeface="Arial" panose="020B0604020202020204" pitchFamily="34" charset="0"/>
              </a:rPr>
              <a:t>views</a:t>
            </a:r>
            <a:r>
              <a:rPr lang="en-GB" altLang="en-US" sz="2800" dirty="0">
                <a:latin typeface="Arial" panose="020B0604020202020204" pitchFamily="34" charset="0"/>
                <a:cs typeface="Arial" panose="020B0604020202020204" pitchFamily="34" charset="0"/>
              </a:rPr>
              <a:t> if you </a:t>
            </a:r>
            <a:r>
              <a:rPr lang="en-GB" altLang="en-US" sz="2800" b="1" dirty="0">
                <a:solidFill>
                  <a:srgbClr val="0070C0"/>
                </a:solidFill>
                <a:latin typeface="Arial" panose="020B0604020202020204" pitchFamily="34" charset="0"/>
                <a:cs typeface="Arial" panose="020B0604020202020204" pitchFamily="34" charset="0"/>
              </a:rPr>
              <a:t>need</a:t>
            </a:r>
            <a:r>
              <a:rPr lang="en-GB" altLang="en-US" sz="2800" dirty="0">
                <a:latin typeface="Arial" panose="020B0604020202020204" pitchFamily="34" charset="0"/>
                <a:cs typeface="Arial" panose="020B0604020202020204" pitchFamily="34" charset="0"/>
              </a:rPr>
              <a:t> to.</a:t>
            </a:r>
          </a:p>
          <a:p>
            <a:pPr eaLnBrk="1" hangingPunct="1">
              <a:lnSpc>
                <a:spcPct val="90000"/>
              </a:lnSpc>
            </a:pPr>
            <a:r>
              <a:rPr lang="en-GB" altLang="en-US" sz="2800" dirty="0">
                <a:latin typeface="Arial" panose="020B0604020202020204" pitchFamily="34" charset="0"/>
                <a:cs typeface="Arial" panose="020B0604020202020204" pitchFamily="34" charset="0"/>
              </a:rPr>
              <a:t>Which is not quite the same as ensuring you take account of their views if you want to.</a:t>
            </a:r>
          </a:p>
        </p:txBody>
      </p:sp>
    </p:spTree>
    <p:extLst>
      <p:ext uri="{BB962C8B-B14F-4D97-AF65-F5344CB8AC3E}">
        <p14:creationId xmlns:p14="http://schemas.microsoft.com/office/powerpoint/2010/main" val="30648653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Need and Want </a:t>
            </a:r>
          </a:p>
        </p:txBody>
      </p:sp>
      <p:sp>
        <p:nvSpPr>
          <p:cNvPr id="40963" name="Rectangle 3"/>
          <p:cNvSpPr>
            <a:spLocks noGrp="1" noChangeArrowheads="1"/>
          </p:cNvSpPr>
          <p:nvPr>
            <p:ph type="body" idx="1"/>
          </p:nvPr>
        </p:nvSpPr>
        <p:spPr/>
        <p:txBody>
          <a:bodyPr/>
          <a:lstStyle/>
          <a:p>
            <a:pPr eaLnBrk="1" hangingPunct="1">
              <a:lnSpc>
                <a:spcPct val="90000"/>
              </a:lnSpc>
            </a:pPr>
            <a:r>
              <a:rPr lang="en-GB" altLang="en-US" dirty="0" smtClean="0">
                <a:latin typeface="Arial" panose="020B0604020202020204" pitchFamily="34" charset="0"/>
                <a:cs typeface="Arial" panose="020B0604020202020204" pitchFamily="34" charset="0"/>
              </a:rPr>
              <a:t>We (and the various members of the audience and stakeholders) might want our project to do many things. </a:t>
            </a:r>
          </a:p>
          <a:p>
            <a:pPr eaLnBrk="1" hangingPunct="1">
              <a:lnSpc>
                <a:spcPct val="90000"/>
              </a:lnSpc>
            </a:pPr>
            <a:r>
              <a:rPr lang="en-GB" altLang="en-US" dirty="0" smtClean="0">
                <a:latin typeface="Arial" panose="020B0604020202020204" pitchFamily="34" charset="0"/>
                <a:cs typeface="Arial" panose="020B0604020202020204" pitchFamily="34" charset="0"/>
              </a:rPr>
              <a:t>These things are almost certainly not the same as what we </a:t>
            </a:r>
            <a:r>
              <a:rPr lang="en-GB" altLang="en-US" b="1" dirty="0" smtClean="0">
                <a:solidFill>
                  <a:srgbClr val="0070C0"/>
                </a:solidFill>
                <a:latin typeface="Arial" panose="020B0604020202020204" pitchFamily="34" charset="0"/>
                <a:cs typeface="Arial" panose="020B0604020202020204" pitchFamily="34" charset="0"/>
              </a:rPr>
              <a:t>need</a:t>
            </a:r>
            <a:r>
              <a:rPr lang="en-GB" altLang="en-US" dirty="0" smtClean="0">
                <a:latin typeface="Arial" panose="020B0604020202020204" pitchFamily="34" charset="0"/>
                <a:cs typeface="Arial" panose="020B0604020202020204" pitchFamily="34" charset="0"/>
              </a:rPr>
              <a:t> our project to do.</a:t>
            </a:r>
          </a:p>
          <a:p>
            <a:pPr eaLnBrk="1" hangingPunct="1">
              <a:lnSpc>
                <a:spcPct val="90000"/>
              </a:lnSpc>
            </a:pPr>
            <a:r>
              <a:rPr lang="en-GB" altLang="en-US" dirty="0" smtClean="0">
                <a:latin typeface="Arial" panose="020B0604020202020204" pitchFamily="34" charset="0"/>
                <a:cs typeface="Arial" panose="020B0604020202020204" pitchFamily="34" charset="0"/>
              </a:rPr>
              <a:t>Re-visit the Quad chart  - is it as specific and precise as it could be…</a:t>
            </a:r>
          </a:p>
          <a:p>
            <a:pPr eaLnBrk="1" hangingPunct="1">
              <a:lnSpc>
                <a:spcPct val="90000"/>
              </a:lnSpc>
            </a:pPr>
            <a:r>
              <a:rPr lang="en-GB" altLang="en-US" dirty="0" smtClean="0">
                <a:latin typeface="Arial" panose="020B0604020202020204" pitchFamily="34" charset="0"/>
                <a:cs typeface="Arial" panose="020B0604020202020204" pitchFamily="34" charset="0"/>
              </a:rPr>
              <a:t>You might not be able to satisfy everyone.</a:t>
            </a:r>
          </a:p>
        </p:txBody>
      </p:sp>
    </p:spTree>
    <p:extLst>
      <p:ext uri="{BB962C8B-B14F-4D97-AF65-F5344CB8AC3E}">
        <p14:creationId xmlns:p14="http://schemas.microsoft.com/office/powerpoint/2010/main" val="316176509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Tools and Techniques </a:t>
            </a:r>
            <a:br>
              <a:rPr lang="en-GB" altLang="en-US" dirty="0" smtClean="0">
                <a:latin typeface="Arial" panose="020B0604020202020204" pitchFamily="34" charset="0"/>
                <a:cs typeface="Arial" panose="020B0604020202020204" pitchFamily="34" charset="0"/>
              </a:rPr>
            </a:br>
            <a:r>
              <a:rPr lang="en-GB" altLang="en-US" dirty="0" smtClean="0">
                <a:latin typeface="Arial" panose="020B0604020202020204" pitchFamily="34" charset="0"/>
                <a:cs typeface="Arial" panose="020B0604020202020204" pitchFamily="34" charset="0"/>
              </a:rPr>
              <a:t>Categorising your Audience</a:t>
            </a:r>
          </a:p>
        </p:txBody>
      </p:sp>
      <p:sp>
        <p:nvSpPr>
          <p:cNvPr id="41987" name="Rectangle 3"/>
          <p:cNvSpPr>
            <a:spLocks noGrp="1" noChangeArrowheads="1"/>
          </p:cNvSpPr>
          <p:nvPr>
            <p:ph type="body" idx="1"/>
          </p:nvPr>
        </p:nvSpPr>
        <p:spPr/>
        <p:txBody>
          <a:bodyPr/>
          <a:lstStyle/>
          <a:p>
            <a:pPr eaLnBrk="1" hangingPunct="1">
              <a:lnSpc>
                <a:spcPct val="90000"/>
              </a:lnSpc>
            </a:pPr>
            <a:r>
              <a:rPr lang="en-GB" altLang="en-US" b="1" dirty="0" smtClean="0">
                <a:solidFill>
                  <a:srgbClr val="0070C0"/>
                </a:solidFill>
                <a:latin typeface="Arial" panose="020B0604020202020204" pitchFamily="34" charset="0"/>
                <a:cs typeface="Arial" panose="020B0604020202020204" pitchFamily="34" charset="0"/>
              </a:rPr>
              <a:t>Internal</a:t>
            </a:r>
            <a:r>
              <a:rPr lang="en-GB" altLang="en-US" b="1" dirty="0" smtClean="0">
                <a:latin typeface="Arial" panose="020B0604020202020204" pitchFamily="34" charset="0"/>
                <a:cs typeface="Arial" panose="020B0604020202020204" pitchFamily="34" charset="0"/>
              </a:rPr>
              <a:t> </a:t>
            </a:r>
            <a:r>
              <a:rPr lang="en-GB" altLang="en-US" dirty="0" smtClean="0">
                <a:latin typeface="Arial" panose="020B0604020202020204" pitchFamily="34" charset="0"/>
                <a:cs typeface="Arial" panose="020B0604020202020204" pitchFamily="34" charset="0"/>
              </a:rPr>
              <a:t> - within the department or organisation.</a:t>
            </a:r>
          </a:p>
          <a:p>
            <a:pPr eaLnBrk="1" hangingPunct="1">
              <a:lnSpc>
                <a:spcPct val="90000"/>
              </a:lnSpc>
            </a:pPr>
            <a:endParaRPr lang="en-GB" altLang="en-US" dirty="0" smtClean="0">
              <a:latin typeface="Arial" panose="020B0604020202020204" pitchFamily="34" charset="0"/>
              <a:cs typeface="Arial" panose="020B0604020202020204" pitchFamily="34" charset="0"/>
            </a:endParaRPr>
          </a:p>
          <a:p>
            <a:pPr lvl="1" eaLnBrk="1" hangingPunct="1">
              <a:lnSpc>
                <a:spcPct val="90000"/>
              </a:lnSpc>
            </a:pPr>
            <a:r>
              <a:rPr lang="en-GB" altLang="en-US" dirty="0" smtClean="0">
                <a:latin typeface="Arial" panose="020B0604020202020204" pitchFamily="34" charset="0"/>
                <a:cs typeface="Arial" panose="020B0604020202020204" pitchFamily="34" charset="0"/>
              </a:rPr>
              <a:t>Upper management</a:t>
            </a:r>
          </a:p>
          <a:p>
            <a:pPr lvl="1" eaLnBrk="1" hangingPunct="1">
              <a:lnSpc>
                <a:spcPct val="90000"/>
              </a:lnSpc>
            </a:pPr>
            <a:r>
              <a:rPr lang="en-GB" altLang="en-US" dirty="0" smtClean="0">
                <a:latin typeface="Arial" panose="020B0604020202020204" pitchFamily="34" charset="0"/>
                <a:cs typeface="Arial" panose="020B0604020202020204" pitchFamily="34" charset="0"/>
              </a:rPr>
              <a:t>Project team</a:t>
            </a:r>
          </a:p>
          <a:p>
            <a:pPr lvl="1" eaLnBrk="1" hangingPunct="1">
              <a:lnSpc>
                <a:spcPct val="90000"/>
              </a:lnSpc>
            </a:pPr>
            <a:r>
              <a:rPr lang="en-GB" altLang="en-US" dirty="0" smtClean="0">
                <a:latin typeface="Arial" panose="020B0604020202020204" pitchFamily="34" charset="0"/>
                <a:cs typeface="Arial" panose="020B0604020202020204" pitchFamily="34" charset="0"/>
              </a:rPr>
              <a:t>Groups who might be included e.g. Finance</a:t>
            </a:r>
          </a:p>
          <a:p>
            <a:pPr lvl="1" eaLnBrk="1" hangingPunct="1">
              <a:lnSpc>
                <a:spcPct val="90000"/>
              </a:lnSpc>
            </a:pPr>
            <a:r>
              <a:rPr lang="en-GB" altLang="en-US" dirty="0" smtClean="0">
                <a:latin typeface="Arial" panose="020B0604020202020204" pitchFamily="34" charset="0"/>
                <a:cs typeface="Arial" panose="020B0604020202020204" pitchFamily="34" charset="0"/>
              </a:rPr>
              <a:t>Groups or individuals with specific knowledge or interest</a:t>
            </a:r>
          </a:p>
        </p:txBody>
      </p:sp>
    </p:spTree>
    <p:extLst>
      <p:ext uri="{BB962C8B-B14F-4D97-AF65-F5344CB8AC3E}">
        <p14:creationId xmlns:p14="http://schemas.microsoft.com/office/powerpoint/2010/main" val="265892928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Tools and Techniques </a:t>
            </a:r>
            <a:br>
              <a:rPr lang="en-GB" altLang="en-US" dirty="0" smtClean="0">
                <a:latin typeface="Arial" panose="020B0604020202020204" pitchFamily="34" charset="0"/>
                <a:cs typeface="Arial" panose="020B0604020202020204" pitchFamily="34" charset="0"/>
              </a:rPr>
            </a:br>
            <a:r>
              <a:rPr lang="en-GB" altLang="en-US" dirty="0" smtClean="0">
                <a:latin typeface="Arial" panose="020B0604020202020204" pitchFamily="34" charset="0"/>
                <a:cs typeface="Arial" panose="020B0604020202020204" pitchFamily="34" charset="0"/>
              </a:rPr>
              <a:t>Categorising your Audience</a:t>
            </a:r>
          </a:p>
        </p:txBody>
      </p:sp>
      <p:sp>
        <p:nvSpPr>
          <p:cNvPr id="43011" name="Rectangle 3"/>
          <p:cNvSpPr>
            <a:spLocks noGrp="1" noChangeArrowheads="1"/>
          </p:cNvSpPr>
          <p:nvPr>
            <p:ph type="body" idx="1"/>
          </p:nvPr>
        </p:nvSpPr>
        <p:spPr/>
        <p:txBody>
          <a:bodyPr/>
          <a:lstStyle/>
          <a:p>
            <a:pPr eaLnBrk="1" hangingPunct="1"/>
            <a:r>
              <a:rPr lang="en-GB" altLang="en-US" b="1" dirty="0" smtClean="0">
                <a:solidFill>
                  <a:srgbClr val="0070C0"/>
                </a:solidFill>
                <a:latin typeface="Arial" panose="020B0604020202020204" pitchFamily="34" charset="0"/>
                <a:cs typeface="Arial" panose="020B0604020202020204" pitchFamily="34" charset="0"/>
              </a:rPr>
              <a:t>External</a:t>
            </a:r>
            <a:r>
              <a:rPr lang="en-GB" altLang="en-US" dirty="0" smtClean="0">
                <a:latin typeface="Arial" panose="020B0604020202020204" pitchFamily="34" charset="0"/>
                <a:cs typeface="Arial" panose="020B0604020202020204" pitchFamily="34" charset="0"/>
              </a:rPr>
              <a:t> – outside of the department or organisation</a:t>
            </a:r>
          </a:p>
          <a:p>
            <a:pPr lvl="1" eaLnBrk="1" hangingPunct="1"/>
            <a:r>
              <a:rPr lang="en-GB" altLang="en-US" dirty="0" smtClean="0">
                <a:latin typeface="Arial" panose="020B0604020202020204" pitchFamily="34" charset="0"/>
                <a:cs typeface="Arial" panose="020B0604020202020204" pitchFamily="34" charset="0"/>
              </a:rPr>
              <a:t>Clients or customers</a:t>
            </a:r>
          </a:p>
          <a:p>
            <a:pPr lvl="1" eaLnBrk="1" hangingPunct="1"/>
            <a:r>
              <a:rPr lang="en-GB" altLang="en-US" dirty="0" smtClean="0">
                <a:latin typeface="Arial" panose="020B0604020202020204" pitchFamily="34" charset="0"/>
                <a:cs typeface="Arial" panose="020B0604020202020204" pitchFamily="34" charset="0"/>
              </a:rPr>
              <a:t>Regulatory agencies</a:t>
            </a:r>
          </a:p>
          <a:p>
            <a:pPr lvl="1" eaLnBrk="1" hangingPunct="1"/>
            <a:r>
              <a:rPr lang="en-GB" altLang="en-US" dirty="0" smtClean="0">
                <a:latin typeface="Arial" panose="020B0604020202020204" pitchFamily="34" charset="0"/>
                <a:cs typeface="Arial" panose="020B0604020202020204" pitchFamily="34" charset="0"/>
              </a:rPr>
              <a:t>Suppliers and subcontractors</a:t>
            </a:r>
          </a:p>
          <a:p>
            <a:pPr lvl="1" eaLnBrk="1" hangingPunct="1"/>
            <a:r>
              <a:rPr lang="en-GB" altLang="en-US" dirty="0" smtClean="0">
                <a:latin typeface="Arial" panose="020B0604020202020204" pitchFamily="34" charset="0"/>
                <a:cs typeface="Arial" panose="020B0604020202020204" pitchFamily="34" charset="0"/>
              </a:rPr>
              <a:t>The public</a:t>
            </a:r>
          </a:p>
          <a:p>
            <a:pPr lvl="1" eaLnBrk="1" hangingPunct="1"/>
            <a:r>
              <a:rPr lang="en-GB" altLang="en-US" dirty="0" smtClean="0">
                <a:latin typeface="Arial" panose="020B0604020202020204" pitchFamily="34" charset="0"/>
                <a:cs typeface="Arial" panose="020B0604020202020204" pitchFamily="34" charset="0"/>
              </a:rPr>
              <a:t>Specific ones to your project</a:t>
            </a:r>
          </a:p>
        </p:txBody>
      </p:sp>
    </p:spTree>
    <p:extLst>
      <p:ext uri="{BB962C8B-B14F-4D97-AF65-F5344CB8AC3E}">
        <p14:creationId xmlns:p14="http://schemas.microsoft.com/office/powerpoint/2010/main" val="347507902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z="3600" dirty="0">
                <a:latin typeface="Arial" panose="020B0604020202020204" pitchFamily="34" charset="0"/>
                <a:cs typeface="Arial" panose="020B0604020202020204" pitchFamily="34" charset="0"/>
              </a:rPr>
              <a:t>Categorising your Audience</a:t>
            </a:r>
          </a:p>
        </p:txBody>
      </p:sp>
      <p:sp>
        <p:nvSpPr>
          <p:cNvPr id="76803" name="Rectangle 3"/>
          <p:cNvSpPr>
            <a:spLocks noGrp="1" noChangeArrowheads="1"/>
          </p:cNvSpPr>
          <p:nvPr>
            <p:ph type="body" idx="1"/>
          </p:nvPr>
        </p:nvSpPr>
        <p:spPr/>
        <p:txBody>
          <a:bodyPr/>
          <a:lstStyle/>
          <a:p>
            <a:pPr eaLnBrk="1" hangingPunct="1"/>
            <a:r>
              <a:rPr lang="en-GB" altLang="en-US" sz="2800" b="1" dirty="0">
                <a:solidFill>
                  <a:srgbClr val="0070C0"/>
                </a:solidFill>
                <a:latin typeface="Arial" panose="020B0604020202020204" pitchFamily="34" charset="0"/>
                <a:cs typeface="Arial" panose="020B0604020202020204" pitchFamily="34" charset="0"/>
              </a:rPr>
              <a:t>Drivers</a:t>
            </a:r>
            <a:r>
              <a:rPr lang="en-GB" altLang="en-US" sz="2800" dirty="0">
                <a:latin typeface="Arial" panose="020B0604020202020204" pitchFamily="34" charset="0"/>
                <a:cs typeface="Arial" panose="020B0604020202020204" pitchFamily="34" charset="0"/>
              </a:rPr>
              <a:t> – those who have a say in </a:t>
            </a:r>
            <a:r>
              <a:rPr lang="en-GB" altLang="en-US" sz="2800" dirty="0">
                <a:solidFill>
                  <a:srgbClr val="0070C0"/>
                </a:solidFill>
                <a:latin typeface="Arial" panose="020B0604020202020204" pitchFamily="34" charset="0"/>
                <a:cs typeface="Arial" panose="020B0604020202020204" pitchFamily="34" charset="0"/>
              </a:rPr>
              <a:t>defining</a:t>
            </a:r>
            <a:r>
              <a:rPr lang="en-GB" altLang="en-US" sz="2800" dirty="0">
                <a:latin typeface="Arial" panose="020B0604020202020204" pitchFamily="34" charset="0"/>
                <a:cs typeface="Arial" panose="020B0604020202020204" pitchFamily="34" charset="0"/>
              </a:rPr>
              <a:t> the </a:t>
            </a:r>
            <a:r>
              <a:rPr lang="en-GB" altLang="en-US" sz="2800" dirty="0">
                <a:solidFill>
                  <a:srgbClr val="0070C0"/>
                </a:solidFill>
                <a:latin typeface="Arial" panose="020B0604020202020204" pitchFamily="34" charset="0"/>
                <a:cs typeface="Arial" panose="020B0604020202020204" pitchFamily="34" charset="0"/>
              </a:rPr>
              <a:t>result</a:t>
            </a:r>
            <a:r>
              <a:rPr lang="en-GB" altLang="en-US" sz="2800" dirty="0">
                <a:latin typeface="Arial" panose="020B0604020202020204" pitchFamily="34" charset="0"/>
                <a:cs typeface="Arial" panose="020B0604020202020204" pitchFamily="34" charset="0"/>
              </a:rPr>
              <a:t> your project is to achieve.</a:t>
            </a:r>
          </a:p>
          <a:p>
            <a:pPr eaLnBrk="1" hangingPunct="1"/>
            <a:r>
              <a:rPr lang="en-GB" altLang="en-US" sz="2800" b="1" dirty="0">
                <a:solidFill>
                  <a:srgbClr val="0070C0"/>
                </a:solidFill>
                <a:latin typeface="Arial" panose="020B0604020202020204" pitchFamily="34" charset="0"/>
                <a:cs typeface="Arial" panose="020B0604020202020204" pitchFamily="34" charset="0"/>
              </a:rPr>
              <a:t>Supporters</a:t>
            </a:r>
            <a:r>
              <a:rPr lang="en-GB" altLang="en-US" sz="2800" dirty="0">
                <a:latin typeface="Arial" panose="020B0604020202020204" pitchFamily="34" charset="0"/>
                <a:cs typeface="Arial" panose="020B0604020202020204" pitchFamily="34" charset="0"/>
              </a:rPr>
              <a:t> – those who help you </a:t>
            </a:r>
            <a:r>
              <a:rPr lang="en-GB" altLang="en-US" sz="2800" u="sng" dirty="0">
                <a:solidFill>
                  <a:srgbClr val="0070C0"/>
                </a:solidFill>
                <a:latin typeface="Arial" panose="020B0604020202020204" pitchFamily="34" charset="0"/>
                <a:cs typeface="Arial" panose="020B0604020202020204" pitchFamily="34" charset="0"/>
              </a:rPr>
              <a:t>perform</a:t>
            </a:r>
            <a:r>
              <a:rPr lang="en-GB" altLang="en-US" sz="2800" u="sng" dirty="0">
                <a:latin typeface="Arial" panose="020B0604020202020204" pitchFamily="34" charset="0"/>
                <a:cs typeface="Arial" panose="020B0604020202020204" pitchFamily="34" charset="0"/>
              </a:rPr>
              <a:t> </a:t>
            </a:r>
            <a:r>
              <a:rPr lang="en-GB" altLang="en-US" sz="2800" dirty="0">
                <a:latin typeface="Arial" panose="020B0604020202020204" pitchFamily="34" charset="0"/>
                <a:cs typeface="Arial" panose="020B0604020202020204" pitchFamily="34" charset="0"/>
              </a:rPr>
              <a:t>your project. This includes </a:t>
            </a:r>
            <a:r>
              <a:rPr lang="en-GB" altLang="en-US" sz="2800" dirty="0">
                <a:solidFill>
                  <a:srgbClr val="0070C0"/>
                </a:solidFill>
                <a:latin typeface="Arial" panose="020B0604020202020204" pitchFamily="34" charset="0"/>
                <a:cs typeface="Arial" panose="020B0604020202020204" pitchFamily="34" charset="0"/>
              </a:rPr>
              <a:t>doers</a:t>
            </a:r>
            <a:r>
              <a:rPr lang="en-GB" altLang="en-US" sz="2800" dirty="0">
                <a:latin typeface="Arial" panose="020B0604020202020204" pitchFamily="34" charset="0"/>
                <a:cs typeface="Arial" panose="020B0604020202020204" pitchFamily="34" charset="0"/>
              </a:rPr>
              <a:t> and those that </a:t>
            </a:r>
            <a:r>
              <a:rPr lang="en-GB" altLang="en-US" sz="2800" dirty="0">
                <a:solidFill>
                  <a:srgbClr val="0070C0"/>
                </a:solidFill>
                <a:latin typeface="Arial" panose="020B0604020202020204" pitchFamily="34" charset="0"/>
                <a:cs typeface="Arial" panose="020B0604020202020204" pitchFamily="34" charset="0"/>
              </a:rPr>
              <a:t>authorise</a:t>
            </a:r>
            <a:r>
              <a:rPr lang="en-GB" altLang="en-US" sz="2800" dirty="0">
                <a:latin typeface="Arial" panose="020B0604020202020204" pitchFamily="34" charset="0"/>
                <a:cs typeface="Arial" panose="020B0604020202020204" pitchFamily="34" charset="0"/>
              </a:rPr>
              <a:t> resources. (people in Finance?).</a:t>
            </a:r>
          </a:p>
          <a:p>
            <a:pPr eaLnBrk="1" hangingPunct="1"/>
            <a:r>
              <a:rPr lang="en-GB" altLang="en-US" sz="2800" b="1" dirty="0">
                <a:solidFill>
                  <a:srgbClr val="0070C0"/>
                </a:solidFill>
                <a:latin typeface="Arial" panose="020B0604020202020204" pitchFamily="34" charset="0"/>
                <a:cs typeface="Arial" panose="020B0604020202020204" pitchFamily="34" charset="0"/>
              </a:rPr>
              <a:t>Observers</a:t>
            </a:r>
            <a:r>
              <a:rPr lang="en-GB" altLang="en-US" sz="2800" dirty="0">
                <a:latin typeface="Arial" panose="020B0604020202020204" pitchFamily="34" charset="0"/>
                <a:cs typeface="Arial" panose="020B0604020202020204" pitchFamily="34" charset="0"/>
              </a:rPr>
              <a:t> – those that are </a:t>
            </a:r>
            <a:r>
              <a:rPr lang="en-GB" altLang="en-US" sz="2800" dirty="0">
                <a:solidFill>
                  <a:srgbClr val="0070C0"/>
                </a:solidFill>
                <a:latin typeface="Arial" panose="020B0604020202020204" pitchFamily="34" charset="0"/>
                <a:cs typeface="Arial" panose="020B0604020202020204" pitchFamily="34" charset="0"/>
              </a:rPr>
              <a:t>interested</a:t>
            </a:r>
            <a:r>
              <a:rPr lang="en-GB" altLang="en-US" sz="2800" dirty="0">
                <a:latin typeface="Arial" panose="020B0604020202020204" pitchFamily="34" charset="0"/>
                <a:cs typeface="Arial" panose="020B0604020202020204" pitchFamily="34" charset="0"/>
              </a:rPr>
              <a:t> in the </a:t>
            </a:r>
            <a:r>
              <a:rPr lang="en-GB" altLang="en-US" sz="2800" dirty="0">
                <a:solidFill>
                  <a:srgbClr val="0070C0"/>
                </a:solidFill>
                <a:latin typeface="Arial" panose="020B0604020202020204" pitchFamily="34" charset="0"/>
                <a:cs typeface="Arial" panose="020B0604020202020204" pitchFamily="34" charset="0"/>
              </a:rPr>
              <a:t>activities</a:t>
            </a:r>
            <a:r>
              <a:rPr lang="en-GB" altLang="en-US" sz="2800" dirty="0">
                <a:latin typeface="Arial" panose="020B0604020202020204" pitchFamily="34" charset="0"/>
                <a:cs typeface="Arial" panose="020B0604020202020204" pitchFamily="34" charset="0"/>
              </a:rPr>
              <a:t> and </a:t>
            </a:r>
            <a:r>
              <a:rPr lang="en-GB" altLang="en-US" sz="2800" dirty="0">
                <a:solidFill>
                  <a:srgbClr val="0070C0"/>
                </a:solidFill>
                <a:latin typeface="Arial" panose="020B0604020202020204" pitchFamily="34" charset="0"/>
                <a:cs typeface="Arial" panose="020B0604020202020204" pitchFamily="34" charset="0"/>
              </a:rPr>
              <a:t>results</a:t>
            </a:r>
            <a:r>
              <a:rPr lang="en-GB" altLang="en-US" sz="2800" dirty="0">
                <a:latin typeface="Arial" panose="020B0604020202020204" pitchFamily="34" charset="0"/>
                <a:cs typeface="Arial" panose="020B0604020202020204" pitchFamily="34" charset="0"/>
              </a:rPr>
              <a:t> of the project, but </a:t>
            </a:r>
            <a:r>
              <a:rPr lang="en-GB" altLang="en-US" sz="2800" u="sng" dirty="0">
                <a:solidFill>
                  <a:srgbClr val="0070C0"/>
                </a:solidFill>
                <a:latin typeface="Arial" panose="020B0604020202020204" pitchFamily="34" charset="0"/>
                <a:cs typeface="Arial" panose="020B0604020202020204" pitchFamily="34" charset="0"/>
              </a:rPr>
              <a:t>do not</a:t>
            </a:r>
            <a:r>
              <a:rPr lang="en-GB" altLang="en-US" sz="2800" dirty="0">
                <a:solidFill>
                  <a:srgbClr val="0070C0"/>
                </a:solidFill>
                <a:latin typeface="Arial" panose="020B0604020202020204" pitchFamily="34" charset="0"/>
                <a:cs typeface="Arial" panose="020B0604020202020204" pitchFamily="34" charset="0"/>
              </a:rPr>
              <a:t> </a:t>
            </a:r>
            <a:r>
              <a:rPr lang="en-GB" altLang="en-US" sz="2800" dirty="0">
                <a:latin typeface="Arial" panose="020B0604020202020204" pitchFamily="34" charset="0"/>
                <a:cs typeface="Arial" panose="020B0604020202020204" pitchFamily="34" charset="0"/>
              </a:rPr>
              <a:t>actually have a say in the objectives or how it is done.</a:t>
            </a:r>
          </a:p>
          <a:p>
            <a:pPr eaLnBrk="1" hangingPunct="1"/>
            <a:endParaRPr lang="en-GB" altLang="en-US" sz="2800" dirty="0"/>
          </a:p>
        </p:txBody>
      </p:sp>
    </p:spTree>
    <p:extLst>
      <p:ext uri="{BB962C8B-B14F-4D97-AF65-F5344CB8AC3E}">
        <p14:creationId xmlns:p14="http://schemas.microsoft.com/office/powerpoint/2010/main" val="1359875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 calcmode="lin" valueType="num">
                                      <p:cBhvr additive="base">
                                        <p:cTn id="7" dur="500" fill="hold"/>
                                        <p:tgtEl>
                                          <p:spTgt spid="768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68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6803">
                                            <p:txEl>
                                              <p:pRg st="1" end="1"/>
                                            </p:txEl>
                                          </p:spTgt>
                                        </p:tgtEl>
                                        <p:attrNameLst>
                                          <p:attrName>style.visibility</p:attrName>
                                        </p:attrNameLst>
                                      </p:cBhvr>
                                      <p:to>
                                        <p:strVal val="visible"/>
                                      </p:to>
                                    </p:set>
                                    <p:anim calcmode="lin" valueType="num">
                                      <p:cBhvr additive="base">
                                        <p:cTn id="13" dur="500" fill="hold"/>
                                        <p:tgtEl>
                                          <p:spTgt spid="7680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680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76803">
                                            <p:txEl>
                                              <p:pRg st="2" end="2"/>
                                            </p:txEl>
                                          </p:spTgt>
                                        </p:tgtEl>
                                        <p:attrNameLst>
                                          <p:attrName>style.visibility</p:attrName>
                                        </p:attrNameLst>
                                      </p:cBhvr>
                                      <p:to>
                                        <p:strVal val="visible"/>
                                      </p:to>
                                    </p:set>
                                    <p:anim calcmode="lin" valueType="num">
                                      <p:cBhvr additive="base">
                                        <p:cTn id="19" dur="500" fill="hold"/>
                                        <p:tgtEl>
                                          <p:spTgt spid="7680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680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Project Champion</a:t>
            </a:r>
          </a:p>
        </p:txBody>
      </p:sp>
      <p:sp>
        <p:nvSpPr>
          <p:cNvPr id="45059" name="Rectangle 3"/>
          <p:cNvSpPr>
            <a:spLocks noGrp="1" noChangeArrowheads="1"/>
          </p:cNvSpPr>
          <p:nvPr>
            <p:ph type="body" idx="1"/>
          </p:nvPr>
        </p:nvSpPr>
        <p:spPr/>
        <p:txBody>
          <a:bodyPr/>
          <a:lstStyle/>
          <a:p>
            <a:pPr eaLnBrk="1" hangingPunct="1"/>
            <a:r>
              <a:rPr lang="en-GB" altLang="en-US" dirty="0" smtClean="0">
                <a:latin typeface="Arial" panose="020B0604020202020204" pitchFamily="34" charset="0"/>
                <a:cs typeface="Arial" panose="020B0604020202020204" pitchFamily="34" charset="0"/>
              </a:rPr>
              <a:t>Person in a </a:t>
            </a:r>
            <a:r>
              <a:rPr lang="en-GB" altLang="en-US" dirty="0" smtClean="0">
                <a:solidFill>
                  <a:srgbClr val="0070C0"/>
                </a:solidFill>
                <a:latin typeface="Arial" panose="020B0604020202020204" pitchFamily="34" charset="0"/>
                <a:cs typeface="Arial" panose="020B0604020202020204" pitchFamily="34" charset="0"/>
              </a:rPr>
              <a:t>high position </a:t>
            </a:r>
            <a:r>
              <a:rPr lang="en-GB" altLang="en-US" dirty="0" smtClean="0">
                <a:latin typeface="Arial" panose="020B0604020202020204" pitchFamily="34" charset="0"/>
                <a:cs typeface="Arial" panose="020B0604020202020204" pitchFamily="34" charset="0"/>
              </a:rPr>
              <a:t>in the organisation who strongly </a:t>
            </a:r>
            <a:r>
              <a:rPr lang="en-GB" altLang="en-US" dirty="0" smtClean="0">
                <a:solidFill>
                  <a:srgbClr val="0070C0"/>
                </a:solidFill>
                <a:latin typeface="Arial" panose="020B0604020202020204" pitchFamily="34" charset="0"/>
                <a:cs typeface="Arial" panose="020B0604020202020204" pitchFamily="34" charset="0"/>
              </a:rPr>
              <a:t>supports</a:t>
            </a:r>
            <a:r>
              <a:rPr lang="en-GB" altLang="en-US" dirty="0" smtClean="0">
                <a:latin typeface="Arial" panose="020B0604020202020204" pitchFamily="34" charset="0"/>
                <a:cs typeface="Arial" panose="020B0604020202020204" pitchFamily="34" charset="0"/>
              </a:rPr>
              <a:t> the project.</a:t>
            </a:r>
          </a:p>
          <a:p>
            <a:pPr eaLnBrk="1" hangingPunct="1"/>
            <a:endParaRPr lang="en-GB" altLang="en-US" dirty="0" smtClean="0">
              <a:latin typeface="Arial" panose="020B0604020202020204" pitchFamily="34" charset="0"/>
              <a:cs typeface="Arial" panose="020B0604020202020204" pitchFamily="34" charset="0"/>
            </a:endParaRPr>
          </a:p>
          <a:p>
            <a:pPr eaLnBrk="1" hangingPunct="1"/>
            <a:r>
              <a:rPr lang="en-GB" altLang="en-US" dirty="0" smtClean="0">
                <a:latin typeface="Arial" panose="020B0604020202020204" pitchFamily="34" charset="0"/>
                <a:cs typeface="Arial" panose="020B0604020202020204" pitchFamily="34" charset="0"/>
              </a:rPr>
              <a:t>Very important to have one if at all possible.</a:t>
            </a:r>
          </a:p>
          <a:p>
            <a:pPr eaLnBrk="1" hangingPunct="1"/>
            <a:r>
              <a:rPr lang="en-GB" altLang="en-US" dirty="0" smtClean="0">
                <a:latin typeface="Arial" panose="020B0604020202020204" pitchFamily="34" charset="0"/>
                <a:cs typeface="Arial" panose="020B0604020202020204" pitchFamily="34" charset="0"/>
              </a:rPr>
              <a:t>Likely to be, but not always, your line manager</a:t>
            </a:r>
          </a:p>
        </p:txBody>
      </p:sp>
    </p:spTree>
    <p:extLst>
      <p:ext uri="{BB962C8B-B14F-4D97-AF65-F5344CB8AC3E}">
        <p14:creationId xmlns:p14="http://schemas.microsoft.com/office/powerpoint/2010/main" val="74127898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Finding a Project Champion</a:t>
            </a:r>
          </a:p>
        </p:txBody>
      </p:sp>
      <p:sp>
        <p:nvSpPr>
          <p:cNvPr id="46083" name="Rectangle 3"/>
          <p:cNvSpPr>
            <a:spLocks noGrp="1" noChangeArrowheads="1"/>
          </p:cNvSpPr>
          <p:nvPr>
            <p:ph type="body" idx="1"/>
          </p:nvPr>
        </p:nvSpPr>
        <p:spPr>
          <a:xfrm>
            <a:off x="1055077" y="1989015"/>
            <a:ext cx="10363200" cy="4114800"/>
          </a:xfrm>
        </p:spPr>
        <p:txBody>
          <a:bodyPr/>
          <a:lstStyle/>
          <a:p>
            <a:pPr eaLnBrk="1" hangingPunct="1">
              <a:lnSpc>
                <a:spcPct val="90000"/>
              </a:lnSpc>
              <a:buFontTx/>
              <a:buNone/>
            </a:pPr>
            <a:r>
              <a:rPr lang="en-GB" altLang="en-US" sz="2800" dirty="0">
                <a:latin typeface="Arial" panose="020B0604020202020204" pitchFamily="34" charset="0"/>
                <a:cs typeface="Arial" panose="020B0604020202020204" pitchFamily="34" charset="0"/>
              </a:rPr>
              <a:t>They must have:</a:t>
            </a:r>
          </a:p>
          <a:p>
            <a:pPr eaLnBrk="1" hangingPunct="1">
              <a:lnSpc>
                <a:spcPct val="90000"/>
              </a:lnSpc>
            </a:pPr>
            <a:endParaRPr lang="en-GB" altLang="en-US" sz="2800" dirty="0">
              <a:latin typeface="Arial" panose="020B0604020202020204" pitchFamily="34" charset="0"/>
              <a:cs typeface="Arial" panose="020B0604020202020204" pitchFamily="34" charset="0"/>
            </a:endParaRPr>
          </a:p>
          <a:p>
            <a:pPr lvl="1" eaLnBrk="1" hangingPunct="1">
              <a:lnSpc>
                <a:spcPct val="90000"/>
              </a:lnSpc>
            </a:pPr>
            <a:r>
              <a:rPr lang="en-GB" altLang="en-US" dirty="0" smtClean="0">
                <a:latin typeface="Arial" panose="020B0604020202020204" pitchFamily="34" charset="0"/>
                <a:cs typeface="Arial" panose="020B0604020202020204" pitchFamily="34" charset="0"/>
              </a:rPr>
              <a:t>Sufficient </a:t>
            </a:r>
            <a:r>
              <a:rPr lang="en-GB" altLang="en-US" dirty="0" smtClean="0">
                <a:solidFill>
                  <a:srgbClr val="0070C0"/>
                </a:solidFill>
                <a:latin typeface="Arial" panose="020B0604020202020204" pitchFamily="34" charset="0"/>
                <a:cs typeface="Arial" panose="020B0604020202020204" pitchFamily="34" charset="0"/>
              </a:rPr>
              <a:t>power</a:t>
            </a:r>
            <a:r>
              <a:rPr lang="en-GB" altLang="en-US" dirty="0" smtClean="0">
                <a:latin typeface="Arial" panose="020B0604020202020204" pitchFamily="34" charset="0"/>
                <a:cs typeface="Arial" panose="020B0604020202020204" pitchFamily="34" charset="0"/>
              </a:rPr>
              <a:t> and </a:t>
            </a:r>
            <a:r>
              <a:rPr lang="en-GB" altLang="en-US" dirty="0" smtClean="0">
                <a:solidFill>
                  <a:srgbClr val="0070C0"/>
                </a:solidFill>
                <a:latin typeface="Arial" panose="020B0604020202020204" pitchFamily="34" charset="0"/>
                <a:cs typeface="Arial" panose="020B0604020202020204" pitchFamily="34" charset="0"/>
              </a:rPr>
              <a:t>authority</a:t>
            </a:r>
            <a:r>
              <a:rPr lang="en-GB" altLang="en-US" dirty="0" smtClean="0">
                <a:latin typeface="Arial" panose="020B0604020202020204" pitchFamily="34" charset="0"/>
                <a:cs typeface="Arial" panose="020B0604020202020204" pitchFamily="34" charset="0"/>
              </a:rPr>
              <a:t> to resolve </a:t>
            </a:r>
            <a:r>
              <a:rPr lang="en-GB" altLang="en-US" dirty="0" smtClean="0">
                <a:solidFill>
                  <a:srgbClr val="0070C0"/>
                </a:solidFill>
                <a:latin typeface="Arial" panose="020B0604020202020204" pitchFamily="34" charset="0"/>
                <a:cs typeface="Arial" panose="020B0604020202020204" pitchFamily="34" charset="0"/>
              </a:rPr>
              <a:t>conflicts</a:t>
            </a:r>
            <a:r>
              <a:rPr lang="en-GB" altLang="en-US" dirty="0" smtClean="0">
                <a:latin typeface="Arial" panose="020B0604020202020204" pitchFamily="34" charset="0"/>
                <a:cs typeface="Arial" panose="020B0604020202020204" pitchFamily="34" charset="0"/>
              </a:rPr>
              <a:t> over resources, schedules and technical issues,</a:t>
            </a:r>
          </a:p>
          <a:p>
            <a:pPr lvl="1" eaLnBrk="1" hangingPunct="1">
              <a:lnSpc>
                <a:spcPct val="90000"/>
              </a:lnSpc>
            </a:pPr>
            <a:r>
              <a:rPr lang="en-GB" altLang="en-US" dirty="0" smtClean="0">
                <a:latin typeface="Arial" panose="020B0604020202020204" pitchFamily="34" charset="0"/>
                <a:cs typeface="Arial" panose="020B0604020202020204" pitchFamily="34" charset="0"/>
              </a:rPr>
              <a:t>Keen </a:t>
            </a:r>
            <a:r>
              <a:rPr lang="en-GB" altLang="en-US" dirty="0" smtClean="0">
                <a:solidFill>
                  <a:srgbClr val="0070C0"/>
                </a:solidFill>
                <a:latin typeface="Arial" panose="020B0604020202020204" pitchFamily="34" charset="0"/>
                <a:cs typeface="Arial" panose="020B0604020202020204" pitchFamily="34" charset="0"/>
              </a:rPr>
              <a:t>interest</a:t>
            </a:r>
            <a:r>
              <a:rPr lang="en-GB" altLang="en-US" dirty="0" smtClean="0">
                <a:latin typeface="Arial" panose="020B0604020202020204" pitchFamily="34" charset="0"/>
                <a:cs typeface="Arial" panose="020B0604020202020204" pitchFamily="34" charset="0"/>
              </a:rPr>
              <a:t> in the </a:t>
            </a:r>
            <a:r>
              <a:rPr lang="en-GB" altLang="en-US" dirty="0" smtClean="0">
                <a:solidFill>
                  <a:srgbClr val="0070C0"/>
                </a:solidFill>
                <a:latin typeface="Arial" panose="020B0604020202020204" pitchFamily="34" charset="0"/>
                <a:cs typeface="Arial" panose="020B0604020202020204" pitchFamily="34" charset="0"/>
              </a:rPr>
              <a:t>results</a:t>
            </a:r>
            <a:r>
              <a:rPr lang="en-GB" altLang="en-US" dirty="0" smtClean="0">
                <a:latin typeface="Arial" panose="020B0604020202020204" pitchFamily="34" charset="0"/>
                <a:cs typeface="Arial" panose="020B0604020202020204" pitchFamily="34" charset="0"/>
              </a:rPr>
              <a:t> your project will produce</a:t>
            </a:r>
          </a:p>
          <a:p>
            <a:pPr lvl="1" eaLnBrk="1" hangingPunct="1">
              <a:lnSpc>
                <a:spcPct val="90000"/>
              </a:lnSpc>
            </a:pPr>
            <a:r>
              <a:rPr lang="en-GB" altLang="en-US" dirty="0" smtClean="0">
                <a:latin typeface="Arial" panose="020B0604020202020204" pitchFamily="34" charset="0"/>
                <a:cs typeface="Arial" panose="020B0604020202020204" pitchFamily="34" charset="0"/>
              </a:rPr>
              <a:t>A willingness to have their name cited as a strong supporter of your project</a:t>
            </a:r>
          </a:p>
          <a:p>
            <a:pPr lvl="1" eaLnBrk="1" hangingPunct="1">
              <a:lnSpc>
                <a:spcPct val="90000"/>
              </a:lnSpc>
            </a:pPr>
            <a:endParaRPr lang="en-GB" altLang="en-US" dirty="0" smtClean="0"/>
          </a:p>
        </p:txBody>
      </p:sp>
    </p:spTree>
    <p:extLst>
      <p:ext uri="{BB962C8B-B14F-4D97-AF65-F5344CB8AC3E}">
        <p14:creationId xmlns:p14="http://schemas.microsoft.com/office/powerpoint/2010/main" val="225673238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When to Involve Them</a:t>
            </a:r>
          </a:p>
        </p:txBody>
      </p:sp>
      <p:sp>
        <p:nvSpPr>
          <p:cNvPr id="80899" name="Rectangle 3"/>
          <p:cNvSpPr>
            <a:spLocks noGrp="1" noChangeArrowheads="1"/>
          </p:cNvSpPr>
          <p:nvPr>
            <p:ph type="body" idx="1"/>
          </p:nvPr>
        </p:nvSpPr>
        <p:spPr/>
        <p:txBody>
          <a:bodyPr/>
          <a:lstStyle/>
          <a:p>
            <a:pPr eaLnBrk="1" hangingPunct="1">
              <a:lnSpc>
                <a:spcPct val="80000"/>
              </a:lnSpc>
            </a:pPr>
            <a:r>
              <a:rPr lang="en-GB" altLang="en-US" sz="2700" b="1" dirty="0">
                <a:latin typeface="Arial" panose="020B0604020202020204" pitchFamily="34" charset="0"/>
                <a:cs typeface="Arial" panose="020B0604020202020204" pitchFamily="34" charset="0"/>
              </a:rPr>
              <a:t>Drivers</a:t>
            </a:r>
            <a:r>
              <a:rPr lang="en-GB" altLang="en-US" sz="2700" dirty="0">
                <a:latin typeface="Arial" panose="020B0604020202020204" pitchFamily="34" charset="0"/>
                <a:cs typeface="Arial" panose="020B0604020202020204" pitchFamily="34" charset="0"/>
              </a:rPr>
              <a:t> –  </a:t>
            </a:r>
            <a:r>
              <a:rPr lang="en-GB" altLang="en-US" sz="2700" dirty="0">
                <a:solidFill>
                  <a:srgbClr val="0070C0"/>
                </a:solidFill>
                <a:latin typeface="Arial" panose="020B0604020202020204" pitchFamily="34" charset="0"/>
                <a:cs typeface="Arial" panose="020B0604020202020204" pitchFamily="34" charset="0"/>
              </a:rPr>
              <a:t>highest</a:t>
            </a:r>
            <a:r>
              <a:rPr lang="en-GB" altLang="en-US" sz="2700" dirty="0">
                <a:latin typeface="Arial" panose="020B0604020202020204" pitchFamily="34" charset="0"/>
                <a:cs typeface="Arial" panose="020B0604020202020204" pitchFamily="34" charset="0"/>
              </a:rPr>
              <a:t> involvement at the </a:t>
            </a:r>
            <a:r>
              <a:rPr lang="en-GB" altLang="en-US" sz="2700" dirty="0">
                <a:solidFill>
                  <a:srgbClr val="0070C0"/>
                </a:solidFill>
                <a:latin typeface="Arial" panose="020B0604020202020204" pitchFamily="34" charset="0"/>
                <a:cs typeface="Arial" panose="020B0604020202020204" pitchFamily="34" charset="0"/>
              </a:rPr>
              <a:t>conception</a:t>
            </a:r>
            <a:r>
              <a:rPr lang="en-GB" altLang="en-US" sz="2700" dirty="0">
                <a:latin typeface="Arial" panose="020B0604020202020204" pitchFamily="34" charset="0"/>
                <a:cs typeface="Arial" panose="020B0604020202020204" pitchFamily="34" charset="0"/>
              </a:rPr>
              <a:t> </a:t>
            </a:r>
            <a:r>
              <a:rPr lang="en-GB" altLang="en-US" sz="2700" dirty="0">
                <a:solidFill>
                  <a:srgbClr val="0070C0"/>
                </a:solidFill>
                <a:latin typeface="Arial" panose="020B0604020202020204" pitchFamily="34" charset="0"/>
                <a:cs typeface="Arial" panose="020B0604020202020204" pitchFamily="34" charset="0"/>
              </a:rPr>
              <a:t>definition</a:t>
            </a:r>
            <a:r>
              <a:rPr lang="en-GB" altLang="en-US" sz="2700" dirty="0">
                <a:latin typeface="Arial" panose="020B0604020202020204" pitchFamily="34" charset="0"/>
                <a:cs typeface="Arial" panose="020B0604020202020204" pitchFamily="34" charset="0"/>
              </a:rPr>
              <a:t> and </a:t>
            </a:r>
            <a:r>
              <a:rPr lang="en-GB" altLang="en-US" sz="2700" dirty="0">
                <a:solidFill>
                  <a:srgbClr val="0070C0"/>
                </a:solidFill>
                <a:latin typeface="Arial" panose="020B0604020202020204" pitchFamily="34" charset="0"/>
                <a:cs typeface="Arial" panose="020B0604020202020204" pitchFamily="34" charset="0"/>
              </a:rPr>
              <a:t>evaluation</a:t>
            </a:r>
            <a:r>
              <a:rPr lang="en-GB" altLang="en-US" sz="2700" dirty="0">
                <a:latin typeface="Arial" panose="020B0604020202020204" pitchFamily="34" charset="0"/>
                <a:cs typeface="Arial" panose="020B0604020202020204" pitchFamily="34" charset="0"/>
              </a:rPr>
              <a:t> stages.</a:t>
            </a:r>
          </a:p>
          <a:p>
            <a:pPr eaLnBrk="1" hangingPunct="1">
              <a:lnSpc>
                <a:spcPct val="80000"/>
              </a:lnSpc>
            </a:pPr>
            <a:endParaRPr lang="en-GB" altLang="en-US" sz="2700" dirty="0">
              <a:latin typeface="Arial" panose="020B0604020202020204" pitchFamily="34" charset="0"/>
              <a:cs typeface="Arial" panose="020B0604020202020204" pitchFamily="34" charset="0"/>
            </a:endParaRPr>
          </a:p>
          <a:p>
            <a:pPr eaLnBrk="1" hangingPunct="1">
              <a:lnSpc>
                <a:spcPct val="80000"/>
              </a:lnSpc>
            </a:pPr>
            <a:r>
              <a:rPr lang="en-GB" altLang="en-US" sz="2700" b="1" dirty="0">
                <a:latin typeface="Arial" panose="020B0604020202020204" pitchFamily="34" charset="0"/>
                <a:cs typeface="Arial" panose="020B0604020202020204" pitchFamily="34" charset="0"/>
              </a:rPr>
              <a:t>Supporters</a:t>
            </a:r>
            <a:r>
              <a:rPr lang="en-GB" altLang="en-US" sz="2700" dirty="0">
                <a:latin typeface="Arial" panose="020B0604020202020204" pitchFamily="34" charset="0"/>
                <a:cs typeface="Arial" panose="020B0604020202020204" pitchFamily="34" charset="0"/>
              </a:rPr>
              <a:t> –  moderate involvement at the </a:t>
            </a:r>
            <a:r>
              <a:rPr lang="en-GB" altLang="en-US" sz="2700" dirty="0">
                <a:solidFill>
                  <a:srgbClr val="0070C0"/>
                </a:solidFill>
                <a:latin typeface="Arial" panose="020B0604020202020204" pitchFamily="34" charset="0"/>
                <a:cs typeface="Arial" panose="020B0604020202020204" pitchFamily="34" charset="0"/>
              </a:rPr>
              <a:t>conception</a:t>
            </a:r>
            <a:r>
              <a:rPr lang="en-GB" altLang="en-US" sz="2700" dirty="0">
                <a:latin typeface="Arial" panose="020B0604020202020204" pitchFamily="34" charset="0"/>
                <a:cs typeface="Arial" panose="020B0604020202020204" pitchFamily="34" charset="0"/>
              </a:rPr>
              <a:t> stage.  </a:t>
            </a:r>
            <a:r>
              <a:rPr lang="en-GB" altLang="en-US" sz="2700" dirty="0">
                <a:solidFill>
                  <a:srgbClr val="0070C0"/>
                </a:solidFill>
                <a:latin typeface="Arial" panose="020B0604020202020204" pitchFamily="34" charset="0"/>
                <a:cs typeface="Arial" panose="020B0604020202020204" pitchFamily="34" charset="0"/>
              </a:rPr>
              <a:t>Higher</a:t>
            </a:r>
            <a:r>
              <a:rPr lang="en-GB" altLang="en-US" sz="2700" dirty="0">
                <a:latin typeface="Arial" panose="020B0604020202020204" pitchFamily="34" charset="0"/>
                <a:cs typeface="Arial" panose="020B0604020202020204" pitchFamily="34" charset="0"/>
              </a:rPr>
              <a:t> involvement during the rest of the project. Unless supporters are involved in trying to generate income for the project in which case they need high involvement during early stages.</a:t>
            </a:r>
          </a:p>
          <a:p>
            <a:pPr eaLnBrk="1" hangingPunct="1">
              <a:lnSpc>
                <a:spcPct val="80000"/>
              </a:lnSpc>
            </a:pPr>
            <a:r>
              <a:rPr lang="en-GB" altLang="en-US" sz="2700" b="1" dirty="0">
                <a:latin typeface="Arial" panose="020B0604020202020204" pitchFamily="34" charset="0"/>
                <a:cs typeface="Arial" panose="020B0604020202020204" pitchFamily="34" charset="0"/>
              </a:rPr>
              <a:t>Observers</a:t>
            </a:r>
            <a:r>
              <a:rPr lang="en-GB" altLang="en-US" sz="2700" dirty="0">
                <a:latin typeface="Arial" panose="020B0604020202020204" pitchFamily="34" charset="0"/>
                <a:cs typeface="Arial" panose="020B0604020202020204" pitchFamily="34" charset="0"/>
              </a:rPr>
              <a:t> – </a:t>
            </a:r>
            <a:r>
              <a:rPr lang="en-GB" altLang="en-US" sz="2700" dirty="0">
                <a:solidFill>
                  <a:srgbClr val="0070C0"/>
                </a:solidFill>
                <a:latin typeface="Arial" panose="020B0604020202020204" pitchFamily="34" charset="0"/>
                <a:cs typeface="Arial" panose="020B0604020202020204" pitchFamily="34" charset="0"/>
              </a:rPr>
              <a:t>minimal</a:t>
            </a:r>
            <a:r>
              <a:rPr lang="en-GB" altLang="en-US" sz="2700" dirty="0">
                <a:latin typeface="Arial" panose="020B0604020202020204" pitchFamily="34" charset="0"/>
                <a:cs typeface="Arial" panose="020B0604020202020204" pitchFamily="34" charset="0"/>
              </a:rPr>
              <a:t> involvement during the whole the project? </a:t>
            </a:r>
            <a:r>
              <a:rPr lang="en-GB" altLang="en-US" sz="2700" b="1" dirty="0">
                <a:solidFill>
                  <a:srgbClr val="00FF00"/>
                </a:solidFill>
                <a:latin typeface="Arial" panose="020B0604020202020204" pitchFamily="34" charset="0"/>
                <a:cs typeface="Arial" panose="020B0604020202020204" pitchFamily="34" charset="0"/>
              </a:rPr>
              <a:t>Possibly; it depends on your project.</a:t>
            </a:r>
          </a:p>
        </p:txBody>
      </p:sp>
    </p:spTree>
    <p:extLst>
      <p:ext uri="{BB962C8B-B14F-4D97-AF65-F5344CB8AC3E}">
        <p14:creationId xmlns:p14="http://schemas.microsoft.com/office/powerpoint/2010/main" val="10680822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08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089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08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When to Involve your Audience</a:t>
            </a:r>
          </a:p>
        </p:txBody>
      </p:sp>
      <p:graphicFrame>
        <p:nvGraphicFramePr>
          <p:cNvPr id="3074" name="Object 3"/>
          <p:cNvGraphicFramePr>
            <a:graphicFrameLocks noGrp="1" noChangeAspect="1"/>
          </p:cNvGraphicFramePr>
          <p:nvPr>
            <p:ph type="chart" idx="1"/>
          </p:nvPr>
        </p:nvGraphicFramePr>
        <p:xfrm>
          <a:off x="1676401" y="1974851"/>
          <a:ext cx="8348663" cy="4746625"/>
        </p:xfrm>
        <a:graphic>
          <a:graphicData uri="http://schemas.openxmlformats.org/presentationml/2006/ole">
            <mc:AlternateContent xmlns:mc="http://schemas.openxmlformats.org/markup-compatibility/2006">
              <mc:Choice xmlns:v="urn:schemas-microsoft-com:vml" Requires="v">
                <p:oleObj spid="_x0000_s74773" name="Chart" r:id="rId4" imgW="15983044" imgH="9086493" progId="MSGraph.Chart.8">
                  <p:embed followColorScheme="full"/>
                </p:oleObj>
              </mc:Choice>
              <mc:Fallback>
                <p:oleObj name="Chart" r:id="rId4" imgW="15983044" imgH="9086493" progId="MSGraph.Chart.8">
                  <p:embed followColorScheme="full"/>
                  <p:pic>
                    <p:nvPicPr>
                      <p:cNvPr id="3074" name="Object 3"/>
                      <p:cNvPicPr>
                        <a:picLocks noChangeAspect="1" noChangeArrowheads="1"/>
                      </p:cNvPicPr>
                      <p:nvPr/>
                    </p:nvPicPr>
                    <p:blipFill>
                      <a:blip r:embed="rId5"/>
                      <a:srcRect/>
                      <a:stretch>
                        <a:fillRect/>
                      </a:stretch>
                    </p:blipFill>
                    <p:spPr bwMode="auto">
                      <a:xfrm>
                        <a:off x="1676401" y="1974851"/>
                        <a:ext cx="8348663" cy="4746625"/>
                      </a:xfrm>
                      <a:prstGeom prst="rect">
                        <a:avLst/>
                      </a:prstGeom>
                    </p:spPr>
                  </p:pic>
                </p:oleObj>
              </mc:Fallback>
            </mc:AlternateContent>
          </a:graphicData>
        </a:graphic>
      </p:graphicFrame>
    </p:spTree>
    <p:extLst>
      <p:ext uri="{BB962C8B-B14F-4D97-AF65-F5344CB8AC3E}">
        <p14:creationId xmlns:p14="http://schemas.microsoft.com/office/powerpoint/2010/main" val="925968978"/>
      </p:ext>
    </p:extLst>
  </p:cSld>
  <p:clrMapOvr>
    <a:masterClrMapping/>
  </p:clrMapOvr>
  <p:transition>
    <p:fade thruBlk="1"/>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How to Involve your Audience</a:t>
            </a:r>
            <a:r>
              <a:rPr lang="en-GB" altLang="en-US" dirty="0" smtClean="0"/>
              <a:t>?</a:t>
            </a:r>
          </a:p>
        </p:txBody>
      </p:sp>
      <p:sp>
        <p:nvSpPr>
          <p:cNvPr id="48131" name="Rectangle 3"/>
          <p:cNvSpPr>
            <a:spLocks noGrp="1" noChangeArrowheads="1"/>
          </p:cNvSpPr>
          <p:nvPr>
            <p:ph type="body" idx="1"/>
          </p:nvPr>
        </p:nvSpPr>
        <p:spPr/>
        <p:txBody>
          <a:bodyPr/>
          <a:lstStyle/>
          <a:p>
            <a:pPr eaLnBrk="1" hangingPunct="1">
              <a:lnSpc>
                <a:spcPct val="90000"/>
              </a:lnSpc>
            </a:pPr>
            <a:r>
              <a:rPr lang="en-GB" altLang="en-US" dirty="0" smtClean="0">
                <a:latin typeface="Arial" panose="020B0604020202020204" pitchFamily="34" charset="0"/>
                <a:cs typeface="Arial" panose="020B0604020202020204" pitchFamily="34" charset="0"/>
              </a:rPr>
              <a:t>The prime skill required here of the effective project manager is that of </a:t>
            </a:r>
            <a:r>
              <a:rPr lang="en-GB" altLang="en-US" b="1" dirty="0" smtClean="0">
                <a:solidFill>
                  <a:srgbClr val="0070C0"/>
                </a:solidFill>
                <a:latin typeface="Arial" panose="020B0604020202020204" pitchFamily="34" charset="0"/>
                <a:cs typeface="Arial" panose="020B0604020202020204" pitchFamily="34" charset="0"/>
              </a:rPr>
              <a:t>excellent communication skills</a:t>
            </a:r>
            <a:r>
              <a:rPr lang="en-GB" altLang="en-US" b="1" dirty="0" smtClean="0">
                <a:latin typeface="Arial" panose="020B0604020202020204" pitchFamily="34" charset="0"/>
                <a:cs typeface="Arial" panose="020B0604020202020204" pitchFamily="34" charset="0"/>
              </a:rPr>
              <a:t>.</a:t>
            </a:r>
          </a:p>
          <a:p>
            <a:pPr eaLnBrk="1" hangingPunct="1">
              <a:lnSpc>
                <a:spcPct val="90000"/>
              </a:lnSpc>
            </a:pPr>
            <a:r>
              <a:rPr lang="en-GB" altLang="en-US" dirty="0" smtClean="0">
                <a:latin typeface="Arial" panose="020B0604020202020204" pitchFamily="34" charset="0"/>
                <a:cs typeface="Arial" panose="020B0604020202020204" pitchFamily="34" charset="0"/>
              </a:rPr>
              <a:t>One-to-one meetings</a:t>
            </a:r>
          </a:p>
          <a:p>
            <a:pPr lvl="1" eaLnBrk="1" hangingPunct="1">
              <a:lnSpc>
                <a:spcPct val="90000"/>
              </a:lnSpc>
            </a:pPr>
            <a:r>
              <a:rPr lang="en-GB" altLang="en-US" dirty="0" smtClean="0">
                <a:latin typeface="Arial" panose="020B0604020202020204" pitchFamily="34" charset="0"/>
                <a:cs typeface="Arial" panose="020B0604020202020204" pitchFamily="34" charset="0"/>
              </a:rPr>
              <a:t>Group meetings</a:t>
            </a:r>
          </a:p>
          <a:p>
            <a:pPr lvl="1" eaLnBrk="1" hangingPunct="1">
              <a:lnSpc>
                <a:spcPct val="90000"/>
              </a:lnSpc>
              <a:buFontTx/>
              <a:buNone/>
            </a:pPr>
            <a:r>
              <a:rPr lang="en-GB" altLang="en-US" dirty="0" smtClean="0">
                <a:latin typeface="Arial" panose="020B0604020202020204" pitchFamily="34" charset="0"/>
                <a:cs typeface="Arial" panose="020B0604020202020204" pitchFamily="34" charset="0"/>
              </a:rPr>
              <a:t>- Formal and informal written correspondence</a:t>
            </a:r>
          </a:p>
          <a:p>
            <a:pPr lvl="1" eaLnBrk="1" hangingPunct="1">
              <a:lnSpc>
                <a:spcPct val="90000"/>
              </a:lnSpc>
            </a:pPr>
            <a:r>
              <a:rPr lang="en-GB" altLang="en-US" dirty="0" smtClean="0">
                <a:latin typeface="Arial" panose="020B0604020202020204" pitchFamily="34" charset="0"/>
                <a:cs typeface="Arial" panose="020B0604020202020204" pitchFamily="34" charset="0"/>
              </a:rPr>
              <a:t>Email, telephone correspondence</a:t>
            </a:r>
          </a:p>
          <a:p>
            <a:pPr lvl="1" eaLnBrk="1" hangingPunct="1">
              <a:lnSpc>
                <a:spcPct val="90000"/>
              </a:lnSpc>
            </a:pPr>
            <a:r>
              <a:rPr lang="en-GB" altLang="en-US" dirty="0" smtClean="0">
                <a:latin typeface="Arial" panose="020B0604020202020204" pitchFamily="34" charset="0"/>
                <a:cs typeface="Arial" panose="020B0604020202020204" pitchFamily="34" charset="0"/>
              </a:rPr>
              <a:t>Marketing publicity</a:t>
            </a:r>
          </a:p>
        </p:txBody>
      </p:sp>
    </p:spTree>
    <p:extLst>
      <p:ext uri="{BB962C8B-B14F-4D97-AF65-F5344CB8AC3E}">
        <p14:creationId xmlns:p14="http://schemas.microsoft.com/office/powerpoint/2010/main" val="221459208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solidFill>
            <a:srgbClr val="FFFF66"/>
          </a:solidFill>
        </p:spPr>
        <p:txBody>
          <a:bodyPr/>
          <a:lstStyle/>
          <a:p>
            <a:pPr eaLnBrk="1" hangingPunct="1"/>
            <a:r>
              <a:rPr lang="en-GB" altLang="en-US" sz="3400" dirty="0" smtClean="0">
                <a:solidFill>
                  <a:srgbClr val="FF0000"/>
                </a:solidFill>
                <a:latin typeface="Arial" panose="020B0604020202020204" pitchFamily="34" charset="0"/>
                <a:cs typeface="Arial" panose="020B0604020202020204" pitchFamily="34" charset="0"/>
              </a:rPr>
              <a:t>In terms of your project begin to -Categorise </a:t>
            </a:r>
            <a:r>
              <a:rPr lang="en-GB" altLang="en-US" sz="3400" dirty="0">
                <a:solidFill>
                  <a:srgbClr val="FF0000"/>
                </a:solidFill>
                <a:latin typeface="Arial" panose="020B0604020202020204" pitchFamily="34" charset="0"/>
                <a:cs typeface="Arial" panose="020B0604020202020204" pitchFamily="34" charset="0"/>
              </a:rPr>
              <a:t>Your Audience</a:t>
            </a:r>
          </a:p>
        </p:txBody>
      </p:sp>
      <p:sp>
        <p:nvSpPr>
          <p:cNvPr id="172035" name="Rectangle 3"/>
          <p:cNvSpPr>
            <a:spLocks noGrp="1" noChangeArrowheads="1"/>
          </p:cNvSpPr>
          <p:nvPr>
            <p:ph type="body" idx="1"/>
          </p:nvPr>
        </p:nvSpPr>
        <p:spPr/>
        <p:txBody>
          <a:bodyPr/>
          <a:lstStyle/>
          <a:p>
            <a:pPr eaLnBrk="1" hangingPunct="1"/>
            <a:r>
              <a:rPr lang="en-GB" altLang="en-US" dirty="0" smtClean="0">
                <a:latin typeface="Arial" panose="020B0604020202020204" pitchFamily="34" charset="0"/>
                <a:cs typeface="Arial" panose="020B0604020202020204" pitchFamily="34" charset="0"/>
              </a:rPr>
              <a:t>Categorise audience as </a:t>
            </a:r>
            <a:r>
              <a:rPr lang="en-GB" altLang="en-US" dirty="0" smtClean="0">
                <a:solidFill>
                  <a:srgbClr val="0070C0"/>
                </a:solidFill>
                <a:latin typeface="Arial" panose="020B0604020202020204" pitchFamily="34" charset="0"/>
                <a:cs typeface="Arial" panose="020B0604020202020204" pitchFamily="34" charset="0"/>
              </a:rPr>
              <a:t>internal</a:t>
            </a:r>
            <a:r>
              <a:rPr lang="en-GB" altLang="en-US" dirty="0" smtClean="0">
                <a:latin typeface="Arial" panose="020B0604020202020204" pitchFamily="34" charset="0"/>
                <a:cs typeface="Arial" panose="020B0604020202020204" pitchFamily="34" charset="0"/>
              </a:rPr>
              <a:t> or </a:t>
            </a:r>
            <a:r>
              <a:rPr lang="en-GB" altLang="en-US" dirty="0" smtClean="0">
                <a:solidFill>
                  <a:srgbClr val="0070C0"/>
                </a:solidFill>
                <a:latin typeface="Arial" panose="020B0604020202020204" pitchFamily="34" charset="0"/>
                <a:cs typeface="Arial" panose="020B0604020202020204" pitchFamily="34" charset="0"/>
              </a:rPr>
              <a:t>external</a:t>
            </a:r>
          </a:p>
          <a:p>
            <a:pPr eaLnBrk="1" hangingPunct="1"/>
            <a:r>
              <a:rPr lang="en-GB" altLang="en-US" dirty="0" smtClean="0">
                <a:latin typeface="Arial" panose="020B0604020202020204" pitchFamily="34" charset="0"/>
                <a:cs typeface="Arial" panose="020B0604020202020204" pitchFamily="34" charset="0"/>
              </a:rPr>
              <a:t>Categorise audience as a </a:t>
            </a:r>
            <a:r>
              <a:rPr lang="en-GB" altLang="en-US" dirty="0" smtClean="0">
                <a:solidFill>
                  <a:srgbClr val="0070C0"/>
                </a:solidFill>
                <a:latin typeface="Arial" panose="020B0604020202020204" pitchFamily="34" charset="0"/>
                <a:cs typeface="Arial" panose="020B0604020202020204" pitchFamily="34" charset="0"/>
              </a:rPr>
              <a:t>driver</a:t>
            </a:r>
            <a:r>
              <a:rPr lang="en-GB" altLang="en-US" dirty="0" smtClean="0">
                <a:latin typeface="Arial" panose="020B0604020202020204" pitchFamily="34" charset="0"/>
                <a:cs typeface="Arial" panose="020B0604020202020204" pitchFamily="34" charset="0"/>
              </a:rPr>
              <a:t>, </a:t>
            </a:r>
            <a:r>
              <a:rPr lang="en-GB" altLang="en-US" dirty="0" smtClean="0">
                <a:solidFill>
                  <a:srgbClr val="0070C0"/>
                </a:solidFill>
                <a:latin typeface="Arial" panose="020B0604020202020204" pitchFamily="34" charset="0"/>
                <a:cs typeface="Arial" panose="020B0604020202020204" pitchFamily="34" charset="0"/>
              </a:rPr>
              <a:t>supporter</a:t>
            </a:r>
            <a:r>
              <a:rPr lang="en-GB" altLang="en-US" dirty="0" smtClean="0">
                <a:latin typeface="Arial" panose="020B0604020202020204" pitchFamily="34" charset="0"/>
                <a:cs typeface="Arial" panose="020B0604020202020204" pitchFamily="34" charset="0"/>
              </a:rPr>
              <a:t> or </a:t>
            </a:r>
            <a:r>
              <a:rPr lang="en-GB" altLang="en-US" dirty="0" smtClean="0">
                <a:solidFill>
                  <a:srgbClr val="0070C0"/>
                </a:solidFill>
                <a:latin typeface="Arial" panose="020B0604020202020204" pitchFamily="34" charset="0"/>
                <a:cs typeface="Arial" panose="020B0604020202020204" pitchFamily="34" charset="0"/>
              </a:rPr>
              <a:t>observer</a:t>
            </a:r>
          </a:p>
          <a:p>
            <a:pPr eaLnBrk="1" hangingPunct="1"/>
            <a:r>
              <a:rPr lang="en-GB" altLang="en-US" dirty="0" smtClean="0">
                <a:latin typeface="Arial" panose="020B0604020202020204" pitchFamily="34" charset="0"/>
                <a:cs typeface="Arial" panose="020B0604020202020204" pitchFamily="34" charset="0"/>
              </a:rPr>
              <a:t>Is there a clear project champion</a:t>
            </a:r>
            <a:r>
              <a:rPr lang="en-GB" altLang="en-US" dirty="0" smtClean="0"/>
              <a:t>?</a:t>
            </a:r>
          </a:p>
        </p:txBody>
      </p:sp>
    </p:spTree>
    <p:extLst>
      <p:ext uri="{BB962C8B-B14F-4D97-AF65-F5344CB8AC3E}">
        <p14:creationId xmlns:p14="http://schemas.microsoft.com/office/powerpoint/2010/main" val="3029046712"/>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2035">
                                            <p:txEl>
                                              <p:pRg st="0" end="0"/>
                                            </p:txEl>
                                          </p:spTgt>
                                        </p:tgtEl>
                                        <p:attrNameLst>
                                          <p:attrName>style.visibility</p:attrName>
                                        </p:attrNameLst>
                                      </p:cBhvr>
                                      <p:to>
                                        <p:strVal val="visible"/>
                                      </p:to>
                                    </p:set>
                                    <p:animEffect transition="in" filter="dissolve">
                                      <p:cBhvr>
                                        <p:cTn id="7" dur="500"/>
                                        <p:tgtEl>
                                          <p:spTgt spid="1720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72035">
                                            <p:txEl>
                                              <p:pRg st="1" end="1"/>
                                            </p:txEl>
                                          </p:spTgt>
                                        </p:tgtEl>
                                        <p:attrNameLst>
                                          <p:attrName>style.visibility</p:attrName>
                                        </p:attrNameLst>
                                      </p:cBhvr>
                                      <p:to>
                                        <p:strVal val="visible"/>
                                      </p:to>
                                    </p:set>
                                    <p:animEffect transition="in" filter="dissolve">
                                      <p:cBhvr>
                                        <p:cTn id="12" dur="500"/>
                                        <p:tgtEl>
                                          <p:spTgt spid="1720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72035">
                                            <p:txEl>
                                              <p:pRg st="2" end="2"/>
                                            </p:txEl>
                                          </p:spTgt>
                                        </p:tgtEl>
                                        <p:attrNameLst>
                                          <p:attrName>style.visibility</p:attrName>
                                        </p:attrNameLst>
                                      </p:cBhvr>
                                      <p:to>
                                        <p:strVal val="visible"/>
                                      </p:to>
                                    </p:set>
                                    <p:animEffect transition="in" filter="dissolve">
                                      <p:cBhvr>
                                        <p:cTn id="17" dur="500"/>
                                        <p:tgtEl>
                                          <p:spTgt spid="1720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5"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altLang="en-US" sz="3200" dirty="0">
                <a:latin typeface="Arial" panose="020B0604020202020204" pitchFamily="34" charset="0"/>
                <a:cs typeface="Arial" panose="020B0604020202020204" pitchFamily="34" charset="0"/>
              </a:rPr>
              <a:t>Tool &amp; Technique  </a:t>
            </a:r>
            <a:br>
              <a:rPr lang="en-GB" altLang="en-US" sz="3200" dirty="0">
                <a:latin typeface="Arial" panose="020B0604020202020204" pitchFamily="34" charset="0"/>
                <a:cs typeface="Arial" panose="020B0604020202020204" pitchFamily="34" charset="0"/>
              </a:rPr>
            </a:br>
            <a:r>
              <a:rPr lang="en-GB" altLang="en-US" sz="3200" dirty="0">
                <a:latin typeface="Arial" panose="020B0604020202020204" pitchFamily="34" charset="0"/>
                <a:cs typeface="Arial" panose="020B0604020202020204" pitchFamily="34" charset="0"/>
              </a:rPr>
              <a:t>STAKEHOLDER ANALYSIS</a:t>
            </a:r>
            <a:br>
              <a:rPr lang="en-GB" altLang="en-US" sz="3200" dirty="0">
                <a:latin typeface="Arial" panose="020B0604020202020204" pitchFamily="34" charset="0"/>
                <a:cs typeface="Arial" panose="020B0604020202020204" pitchFamily="34" charset="0"/>
              </a:rPr>
            </a:br>
            <a:r>
              <a:rPr lang="en-GB" altLang="en-US" sz="3200" dirty="0" smtClean="0">
                <a:latin typeface="Arial" panose="020B0604020202020204" pitchFamily="34" charset="0"/>
                <a:cs typeface="Arial" panose="020B0604020202020204" pitchFamily="34" charset="0"/>
              </a:rPr>
              <a:t>Remember- </a:t>
            </a:r>
            <a:r>
              <a:rPr lang="en-GB" altLang="en-US" sz="3600" dirty="0">
                <a:cs typeface="Arial" panose="020B0604020202020204" pitchFamily="34" charset="0"/>
              </a:rPr>
              <a:t/>
            </a:r>
            <a:br>
              <a:rPr lang="en-GB" altLang="en-US" sz="3600" dirty="0">
                <a:cs typeface="Arial" panose="020B0604020202020204" pitchFamily="34" charset="0"/>
              </a:rPr>
            </a:br>
            <a:endParaRPr lang="en-GB" altLang="en-US" sz="3600" dirty="0">
              <a:cs typeface="Arial" panose="020B0604020202020204" pitchFamily="34" charset="0"/>
            </a:endParaRPr>
          </a:p>
        </p:txBody>
      </p:sp>
      <p:sp>
        <p:nvSpPr>
          <p:cNvPr id="50179" name="Rectangle 3"/>
          <p:cNvSpPr>
            <a:spLocks noGrp="1" noChangeArrowheads="1"/>
          </p:cNvSpPr>
          <p:nvPr>
            <p:ph type="body" idx="1"/>
          </p:nvPr>
        </p:nvSpPr>
        <p:spPr>
          <a:xfrm>
            <a:off x="2057400" y="1600200"/>
            <a:ext cx="7772400" cy="4114800"/>
          </a:xfrm>
        </p:spPr>
        <p:txBody>
          <a:bodyPr/>
          <a:lstStyle/>
          <a:p>
            <a:pPr eaLnBrk="1" hangingPunct="1">
              <a:buFontTx/>
              <a:buNone/>
            </a:pPr>
            <a:r>
              <a:rPr lang="en-GB" altLang="en-US" b="1" i="1" dirty="0" smtClean="0">
                <a:cs typeface="Arial" panose="020B0604020202020204" pitchFamily="34" charset="0"/>
              </a:rPr>
              <a:t> 	</a:t>
            </a:r>
          </a:p>
          <a:p>
            <a:pPr eaLnBrk="1" hangingPunct="1">
              <a:buFontTx/>
              <a:buNone/>
            </a:pPr>
            <a:r>
              <a:rPr lang="en-GB" altLang="en-US" b="1" i="1" dirty="0" smtClean="0">
                <a:cs typeface="Arial" panose="020B0604020202020204" pitchFamily="34" charset="0"/>
              </a:rPr>
              <a:t>	</a:t>
            </a:r>
            <a:r>
              <a:rPr lang="en-GB" altLang="en-US" dirty="0" smtClean="0">
                <a:latin typeface="Arial" panose="020B0604020202020204" pitchFamily="34" charset="0"/>
                <a:cs typeface="Arial" panose="020B0604020202020204" pitchFamily="34" charset="0"/>
              </a:rPr>
              <a:t>The identification of a project's key stakeholders is </a:t>
            </a:r>
            <a:r>
              <a:rPr lang="en-GB" altLang="en-US" dirty="0" smtClean="0">
                <a:solidFill>
                  <a:srgbClr val="FF0000"/>
                </a:solidFill>
                <a:latin typeface="Arial" panose="020B0604020202020204" pitchFamily="34" charset="0"/>
                <a:cs typeface="Arial" panose="020B0604020202020204" pitchFamily="34" charset="0"/>
              </a:rPr>
              <a:t>essential</a:t>
            </a:r>
            <a:r>
              <a:rPr lang="en-GB" altLang="en-US" dirty="0" smtClean="0">
                <a:latin typeface="Arial" panose="020B0604020202020204" pitchFamily="34" charset="0"/>
                <a:cs typeface="Arial" panose="020B0604020202020204" pitchFamily="34" charset="0"/>
              </a:rPr>
              <a:t>, also an assessment of their </a:t>
            </a:r>
            <a:r>
              <a:rPr lang="en-GB" altLang="en-US" dirty="0" smtClean="0">
                <a:solidFill>
                  <a:srgbClr val="FF0000"/>
                </a:solidFill>
                <a:latin typeface="Arial" panose="020B0604020202020204" pitchFamily="34" charset="0"/>
                <a:cs typeface="Arial" panose="020B0604020202020204" pitchFamily="34" charset="0"/>
              </a:rPr>
              <a:t>interests</a:t>
            </a:r>
            <a:r>
              <a:rPr lang="en-GB" altLang="en-US" dirty="0" smtClean="0">
                <a:latin typeface="Arial" panose="020B0604020202020204" pitchFamily="34" charset="0"/>
                <a:cs typeface="Arial" panose="020B0604020202020204" pitchFamily="34" charset="0"/>
              </a:rPr>
              <a:t> and the ways in which these interests </a:t>
            </a:r>
            <a:r>
              <a:rPr lang="en-GB" altLang="en-US" dirty="0" smtClean="0">
                <a:solidFill>
                  <a:srgbClr val="FF0000"/>
                </a:solidFill>
                <a:latin typeface="Arial" panose="020B0604020202020204" pitchFamily="34" charset="0"/>
                <a:cs typeface="Arial" panose="020B0604020202020204" pitchFamily="34" charset="0"/>
              </a:rPr>
              <a:t>affect</a:t>
            </a:r>
            <a:r>
              <a:rPr lang="en-GB" altLang="en-US" dirty="0" smtClean="0">
                <a:latin typeface="Arial" panose="020B0604020202020204" pitchFamily="34" charset="0"/>
                <a:cs typeface="Arial" panose="020B0604020202020204" pitchFamily="34" charset="0"/>
              </a:rPr>
              <a:t> the project and its viability is of crucial interest to you</a:t>
            </a:r>
            <a:r>
              <a:rPr lang="en-GB" altLang="en-US" dirty="0" smtClean="0">
                <a:cs typeface="Arial" panose="020B0604020202020204" pitchFamily="34" charset="0"/>
              </a:rPr>
              <a:t>.</a:t>
            </a:r>
          </a:p>
          <a:p>
            <a:pPr eaLnBrk="1" hangingPunct="1">
              <a:buFontTx/>
              <a:buNone/>
            </a:pPr>
            <a:endParaRPr lang="en-GB" altLang="en-US" dirty="0" smtClean="0"/>
          </a:p>
          <a:p>
            <a:pPr eaLnBrk="1" hangingPunct="1">
              <a:buFontTx/>
              <a:buNone/>
            </a:pPr>
            <a:endParaRPr lang="en-GB" altLang="en-US" dirty="0" smtClean="0"/>
          </a:p>
        </p:txBody>
      </p:sp>
    </p:spTree>
    <p:extLst>
      <p:ext uri="{BB962C8B-B14F-4D97-AF65-F5344CB8AC3E}">
        <p14:creationId xmlns:p14="http://schemas.microsoft.com/office/powerpoint/2010/main" val="162235731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z="3200" dirty="0">
                <a:latin typeface="Arial" panose="020B0604020202020204" pitchFamily="34" charset="0"/>
                <a:cs typeface="Arial" panose="020B0604020202020204" pitchFamily="34" charset="0"/>
              </a:rPr>
              <a:t>HOW </a:t>
            </a:r>
            <a:r>
              <a:rPr lang="en-GB" altLang="en-US" sz="3200" dirty="0" smtClean="0">
                <a:latin typeface="Arial" panose="020B0604020202020204" pitchFamily="34" charset="0"/>
                <a:cs typeface="Arial" panose="020B0604020202020204" pitchFamily="34" charset="0"/>
              </a:rPr>
              <a:t>would you conduct a </a:t>
            </a:r>
            <a:br>
              <a:rPr lang="en-GB" altLang="en-US" sz="3200" dirty="0" smtClean="0">
                <a:latin typeface="Arial" panose="020B0604020202020204" pitchFamily="34" charset="0"/>
                <a:cs typeface="Arial" panose="020B0604020202020204" pitchFamily="34" charset="0"/>
              </a:rPr>
            </a:br>
            <a:r>
              <a:rPr lang="en-GB" altLang="en-US" sz="3200" b="1" dirty="0" smtClean="0">
                <a:latin typeface="Arial" panose="020B0604020202020204" pitchFamily="34" charset="0"/>
                <a:cs typeface="Arial" panose="020B0604020202020204" pitchFamily="34" charset="0"/>
              </a:rPr>
              <a:t>STAKEHOLDER ANALYSIS (4 step approach)</a:t>
            </a:r>
            <a:r>
              <a:rPr lang="en-GB" altLang="en-US" sz="3200" dirty="0" smtClean="0">
                <a:latin typeface="Arial" panose="020B0604020202020204" pitchFamily="34" charset="0"/>
                <a:cs typeface="Arial" panose="020B0604020202020204" pitchFamily="34" charset="0"/>
              </a:rPr>
              <a:t> </a:t>
            </a:r>
            <a:endParaRPr lang="en-GB" altLang="en-US" sz="3200" dirty="0">
              <a:latin typeface="Arial" panose="020B0604020202020204" pitchFamily="34" charset="0"/>
              <a:cs typeface="Arial" panose="020B0604020202020204" pitchFamily="34" charset="0"/>
            </a:endParaRPr>
          </a:p>
        </p:txBody>
      </p:sp>
      <p:sp>
        <p:nvSpPr>
          <p:cNvPr id="53251" name="Rectangle 3"/>
          <p:cNvSpPr>
            <a:spLocks noGrp="1" noChangeArrowheads="1"/>
          </p:cNvSpPr>
          <p:nvPr>
            <p:ph type="body" idx="1"/>
          </p:nvPr>
        </p:nvSpPr>
        <p:spPr/>
        <p:txBody>
          <a:bodyPr/>
          <a:lstStyle/>
          <a:p>
            <a:pPr eaLnBrk="1" hangingPunct="1">
              <a:lnSpc>
                <a:spcPct val="90000"/>
              </a:lnSpc>
              <a:buFontTx/>
              <a:buNone/>
            </a:pPr>
            <a:r>
              <a:rPr lang="en-GB" altLang="en-US" sz="2800" b="1" dirty="0" smtClean="0">
                <a:cs typeface="Arial" panose="020B0604020202020204" pitchFamily="34" charset="0"/>
              </a:rPr>
              <a:t>1.</a:t>
            </a:r>
            <a:r>
              <a:rPr lang="en-GB" altLang="en-US" sz="2800" dirty="0" smtClean="0">
                <a:cs typeface="Arial" panose="020B0604020202020204" pitchFamily="34" charset="0"/>
              </a:rPr>
              <a:t> </a:t>
            </a:r>
            <a:r>
              <a:rPr lang="en-GB" altLang="en-US" sz="2800" b="1" dirty="0">
                <a:latin typeface="Arial" panose="020B0604020202020204" pitchFamily="34" charset="0"/>
                <a:cs typeface="Arial" panose="020B0604020202020204" pitchFamily="34" charset="0"/>
              </a:rPr>
              <a:t>Draw up a stakeholder table identifying who the stakeholders are.</a:t>
            </a:r>
          </a:p>
          <a:p>
            <a:pPr eaLnBrk="1" hangingPunct="1">
              <a:lnSpc>
                <a:spcPct val="90000"/>
              </a:lnSpc>
              <a:buFontTx/>
              <a:buNone/>
            </a:pPr>
            <a:r>
              <a:rPr lang="en-GB" altLang="en-US" sz="2800" b="1" dirty="0" smtClean="0">
                <a:latin typeface="Arial" panose="020B0604020202020204" pitchFamily="34" charset="0"/>
                <a:cs typeface="Arial" panose="020B0604020202020204" pitchFamily="34" charset="0"/>
              </a:rPr>
              <a:t>2. </a:t>
            </a:r>
            <a:r>
              <a:rPr lang="en-GB" altLang="en-US" sz="2800" b="1" dirty="0">
                <a:latin typeface="Arial" panose="020B0604020202020204" pitchFamily="34" charset="0"/>
                <a:cs typeface="Arial" panose="020B0604020202020204" pitchFamily="34" charset="0"/>
              </a:rPr>
              <a:t>Assess each stakeholder's </a:t>
            </a:r>
            <a:r>
              <a:rPr lang="en-GB" altLang="en-US" sz="2800" b="1" dirty="0">
                <a:solidFill>
                  <a:srgbClr val="0070C0"/>
                </a:solidFill>
                <a:latin typeface="Arial" panose="020B0604020202020204" pitchFamily="34" charset="0"/>
                <a:cs typeface="Arial" panose="020B0604020202020204" pitchFamily="34" charset="0"/>
              </a:rPr>
              <a:t>importance</a:t>
            </a:r>
            <a:r>
              <a:rPr lang="en-GB" altLang="en-US" sz="2800" b="1" dirty="0">
                <a:latin typeface="Arial" panose="020B0604020202020204" pitchFamily="34" charset="0"/>
                <a:cs typeface="Arial" panose="020B0604020202020204" pitchFamily="34" charset="0"/>
              </a:rPr>
              <a:t> and their </a:t>
            </a:r>
            <a:r>
              <a:rPr lang="en-GB" altLang="en-US" sz="2800" b="1" dirty="0">
                <a:solidFill>
                  <a:srgbClr val="0070C0"/>
                </a:solidFill>
                <a:latin typeface="Arial" panose="020B0604020202020204" pitchFamily="34" charset="0"/>
                <a:cs typeface="Arial" panose="020B0604020202020204" pitchFamily="34" charset="0"/>
              </a:rPr>
              <a:t>relative</a:t>
            </a:r>
            <a:r>
              <a:rPr lang="en-GB" altLang="en-US" sz="2800" b="1" dirty="0">
                <a:latin typeface="Arial" panose="020B0604020202020204" pitchFamily="34" charset="0"/>
                <a:cs typeface="Arial" panose="020B0604020202020204" pitchFamily="34" charset="0"/>
              </a:rPr>
              <a:t> </a:t>
            </a:r>
            <a:r>
              <a:rPr lang="en-GB" altLang="en-US" sz="2800" b="1" dirty="0">
                <a:solidFill>
                  <a:srgbClr val="0070C0"/>
                </a:solidFill>
                <a:latin typeface="Arial" panose="020B0604020202020204" pitchFamily="34" charset="0"/>
                <a:cs typeface="Arial" panose="020B0604020202020204" pitchFamily="34" charset="0"/>
              </a:rPr>
              <a:t>power/influence</a:t>
            </a:r>
            <a:r>
              <a:rPr lang="en-GB" altLang="en-US" sz="2800" b="1" dirty="0">
                <a:latin typeface="Arial" panose="020B0604020202020204" pitchFamily="34" charset="0"/>
                <a:cs typeface="Arial" panose="020B0604020202020204" pitchFamily="34" charset="0"/>
              </a:rPr>
              <a:t>.</a:t>
            </a:r>
          </a:p>
          <a:p>
            <a:pPr eaLnBrk="1" hangingPunct="1">
              <a:lnSpc>
                <a:spcPct val="90000"/>
              </a:lnSpc>
            </a:pP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E.g</a:t>
            </a:r>
            <a:r>
              <a:rPr lang="en-GB" altLang="en-US" sz="2800" dirty="0">
                <a:latin typeface="Arial" panose="020B0604020202020204" pitchFamily="34" charset="0"/>
                <a:cs typeface="Arial" panose="020B0604020202020204" pitchFamily="34" charset="0"/>
              </a:rPr>
              <a:t> high importance but low influence, or low importance but high influence.   </a:t>
            </a:r>
          </a:p>
          <a:p>
            <a:pPr eaLnBrk="1" hangingPunct="1">
              <a:lnSpc>
                <a:spcPct val="90000"/>
              </a:lnSpc>
            </a:pPr>
            <a:r>
              <a:rPr lang="en-GB" altLang="en-US" sz="2800" dirty="0">
                <a:latin typeface="Arial" panose="020B0604020202020204" pitchFamily="34" charset="0"/>
                <a:cs typeface="Arial" panose="020B0604020202020204" pitchFamily="34" charset="0"/>
              </a:rPr>
              <a:t> Can rank/rate each stakeholder's importance from     0 (zero importance) to 10 (vital). </a:t>
            </a:r>
          </a:p>
          <a:p>
            <a:pPr eaLnBrk="1" hangingPunct="1">
              <a:lnSpc>
                <a:spcPct val="90000"/>
              </a:lnSpc>
            </a:pPr>
            <a:r>
              <a:rPr lang="en-GB" altLang="en-US" sz="2800" dirty="0">
                <a:latin typeface="Arial" panose="020B0604020202020204" pitchFamily="34" charset="0"/>
                <a:cs typeface="Arial" panose="020B0604020202020204" pitchFamily="34" charset="0"/>
              </a:rPr>
              <a:t>Could rank from A to Z </a:t>
            </a:r>
          </a:p>
        </p:txBody>
      </p:sp>
    </p:spTree>
    <p:extLst>
      <p:ext uri="{BB962C8B-B14F-4D97-AF65-F5344CB8AC3E}">
        <p14:creationId xmlns:p14="http://schemas.microsoft.com/office/powerpoint/2010/main" val="260241942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altLang="en-US" sz="3200" b="1" dirty="0">
                <a:latin typeface="Arial" panose="020B0604020202020204" pitchFamily="34" charset="0"/>
                <a:cs typeface="Arial" panose="020B0604020202020204" pitchFamily="34" charset="0"/>
              </a:rPr>
              <a:t>STAKEHOLDER ANALYSIS</a:t>
            </a:r>
            <a:r>
              <a:rPr lang="en-GB" altLang="en-US" sz="3200" dirty="0">
                <a:latin typeface="Arial" panose="020B0604020202020204" pitchFamily="34" charset="0"/>
                <a:cs typeface="Arial" panose="020B0604020202020204" pitchFamily="34" charset="0"/>
              </a:rPr>
              <a:t> - HOW TO</a:t>
            </a:r>
            <a:r>
              <a:rPr lang="en-GB" altLang="en-US" dirty="0" smtClean="0">
                <a:latin typeface="Arial" panose="020B0604020202020204" pitchFamily="34" charset="0"/>
                <a:cs typeface="Arial" panose="020B0604020202020204" pitchFamily="34" charset="0"/>
              </a:rPr>
              <a:t/>
            </a:r>
            <a:br>
              <a:rPr lang="en-GB" altLang="en-US" dirty="0" smtClean="0">
                <a:latin typeface="Arial" panose="020B0604020202020204" pitchFamily="34" charset="0"/>
                <a:cs typeface="Arial" panose="020B0604020202020204" pitchFamily="34" charset="0"/>
              </a:rPr>
            </a:br>
            <a:endParaRPr lang="en-GB" altLang="en-US" dirty="0" smtClean="0">
              <a:latin typeface="Arial" panose="020B0604020202020204" pitchFamily="34" charset="0"/>
              <a:cs typeface="Arial" panose="020B0604020202020204" pitchFamily="34" charset="0"/>
            </a:endParaRPr>
          </a:p>
        </p:txBody>
      </p:sp>
      <p:sp>
        <p:nvSpPr>
          <p:cNvPr id="54275" name="Rectangle 3"/>
          <p:cNvSpPr>
            <a:spLocks noGrp="1" noChangeArrowheads="1"/>
          </p:cNvSpPr>
          <p:nvPr>
            <p:ph type="body" idx="1"/>
          </p:nvPr>
        </p:nvSpPr>
        <p:spPr/>
        <p:txBody>
          <a:bodyPr/>
          <a:lstStyle/>
          <a:p>
            <a:pPr eaLnBrk="1" hangingPunct="1">
              <a:buFontTx/>
              <a:buNone/>
            </a:pPr>
            <a:r>
              <a:rPr lang="en-GB" altLang="en-US" sz="2800" b="1" dirty="0" smtClean="0">
                <a:latin typeface="Arial" panose="020B0604020202020204" pitchFamily="34" charset="0"/>
                <a:cs typeface="Arial" panose="020B0604020202020204" pitchFamily="34" charset="0"/>
              </a:rPr>
              <a:t>3.</a:t>
            </a:r>
            <a:r>
              <a:rPr lang="en-GB" altLang="en-US" sz="2800" dirty="0" smtClean="0">
                <a:latin typeface="Arial" panose="020B0604020202020204" pitchFamily="34" charset="0"/>
                <a:cs typeface="Arial" panose="020B0604020202020204" pitchFamily="34" charset="0"/>
              </a:rPr>
              <a:t> </a:t>
            </a:r>
            <a:r>
              <a:rPr lang="en-GB" altLang="en-US" sz="2800" b="1" dirty="0">
                <a:latin typeface="Arial" panose="020B0604020202020204" pitchFamily="34" charset="0"/>
                <a:cs typeface="Arial" panose="020B0604020202020204" pitchFamily="34" charset="0"/>
              </a:rPr>
              <a:t>Identify risks and assumptions which will affect the project's success.</a:t>
            </a:r>
          </a:p>
          <a:p>
            <a:pPr marL="0" indent="0" eaLnBrk="1" hangingPunct="1">
              <a:buNone/>
            </a:pPr>
            <a:r>
              <a:rPr lang="en-GB" altLang="en-US" sz="2800" dirty="0" smtClean="0">
                <a:latin typeface="Arial" panose="020B0604020202020204" pitchFamily="34" charset="0"/>
                <a:cs typeface="Arial" panose="020B0604020202020204" pitchFamily="34" charset="0"/>
              </a:rPr>
              <a:t>What </a:t>
            </a:r>
            <a:r>
              <a:rPr lang="en-GB" altLang="en-US" sz="2800" dirty="0">
                <a:latin typeface="Arial" panose="020B0604020202020204" pitchFamily="34" charset="0"/>
                <a:cs typeface="Arial" panose="020B0604020202020204" pitchFamily="34" charset="0"/>
              </a:rPr>
              <a:t>do we assume each stakeholder's response is if the project is </a:t>
            </a:r>
            <a:r>
              <a:rPr lang="en-GB" altLang="en-US" sz="2800" dirty="0" smtClean="0">
                <a:latin typeface="Arial" panose="020B0604020202020204" pitchFamily="34" charset="0"/>
                <a:cs typeface="Arial" panose="020B0604020202020204" pitchFamily="34" charset="0"/>
              </a:rPr>
              <a:t>successful or not?</a:t>
            </a:r>
          </a:p>
          <a:p>
            <a:pPr marL="0" indent="0" eaLnBrk="1" hangingPunct="1">
              <a:buNone/>
            </a:pPr>
            <a:endParaRPr lang="en-GB" altLang="en-US" sz="2800" dirty="0">
              <a:latin typeface="Arial" panose="020B0604020202020204" pitchFamily="34" charset="0"/>
              <a:cs typeface="Arial" panose="020B0604020202020204" pitchFamily="34" charset="0"/>
            </a:endParaRPr>
          </a:p>
          <a:p>
            <a:pPr marL="0" indent="0" eaLnBrk="1" hangingPunct="1">
              <a:buNone/>
            </a:pPr>
            <a:r>
              <a:rPr lang="en-GB" altLang="en-US" sz="2800" dirty="0" smtClean="0">
                <a:latin typeface="Arial" panose="020B0604020202020204" pitchFamily="34" charset="0"/>
                <a:cs typeface="Arial" panose="020B0604020202020204" pitchFamily="34" charset="0"/>
              </a:rPr>
              <a:t>4. </a:t>
            </a:r>
            <a:r>
              <a:rPr lang="en-GB" altLang="en-US" sz="2800" b="1" dirty="0" smtClean="0">
                <a:latin typeface="Arial" panose="020B0604020202020204" pitchFamily="34" charset="0"/>
                <a:cs typeface="Arial" panose="020B0604020202020204" pitchFamily="34" charset="0"/>
              </a:rPr>
              <a:t>Stakeholders perspective – how are they involved in the project, what are they offering, then </a:t>
            </a:r>
            <a:r>
              <a:rPr lang="en-GB" altLang="en-US" sz="2800" b="1" dirty="0" smtClean="0">
                <a:latin typeface="Arial" panose="020B0604020202020204" pitchFamily="34" charset="0"/>
                <a:cs typeface="Arial" panose="020B0604020202020204" pitchFamily="34" charset="0"/>
              </a:rPr>
              <a:t>identify </a:t>
            </a:r>
            <a:r>
              <a:rPr lang="en-GB" altLang="en-US" sz="2800" b="1" dirty="0" smtClean="0">
                <a:latin typeface="Arial" panose="020B0604020202020204" pitchFamily="34" charset="0"/>
                <a:cs typeface="Arial" panose="020B0604020202020204" pitchFamily="34" charset="0"/>
              </a:rPr>
              <a:t>what action do we need to take in order to keep them involved/ informed</a:t>
            </a:r>
            <a:endParaRPr lang="en-GB" altLang="en-US" sz="2800" b="1" dirty="0">
              <a:latin typeface="Arial" panose="020B0604020202020204" pitchFamily="34" charset="0"/>
              <a:cs typeface="Arial" panose="020B0604020202020204" pitchFamily="34" charset="0"/>
            </a:endParaRPr>
          </a:p>
          <a:p>
            <a:pPr eaLnBrk="1" hangingPunct="1"/>
            <a:endParaRPr lang="en-GB" altLang="en-US" sz="2800" dirty="0">
              <a:cs typeface="Arial" panose="020B0604020202020204" pitchFamily="34" charset="0"/>
            </a:endParaRPr>
          </a:p>
          <a:p>
            <a:pPr lvl="1" eaLnBrk="1" hangingPunct="1"/>
            <a:endParaRPr lang="en-GB" altLang="en-US" dirty="0" smtClean="0"/>
          </a:p>
        </p:txBody>
      </p:sp>
    </p:spTree>
    <p:extLst>
      <p:ext uri="{BB962C8B-B14F-4D97-AF65-F5344CB8AC3E}">
        <p14:creationId xmlns:p14="http://schemas.microsoft.com/office/powerpoint/2010/main" val="28036093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altLang="en-US" sz="3600" dirty="0">
                <a:latin typeface="Arial" panose="020B0604020202020204" pitchFamily="34" charset="0"/>
                <a:cs typeface="Arial" panose="020B0604020202020204" pitchFamily="34" charset="0"/>
              </a:rPr>
              <a:t>Example - Stakeholder Analysis table</a:t>
            </a:r>
          </a:p>
        </p:txBody>
      </p:sp>
      <p:graphicFrame>
        <p:nvGraphicFramePr>
          <p:cNvPr id="416797" name="Group 29"/>
          <p:cNvGraphicFramePr>
            <a:graphicFrameLocks noGrp="1"/>
          </p:cNvGraphicFramePr>
          <p:nvPr>
            <p:ph idx="1"/>
          </p:nvPr>
        </p:nvGraphicFramePr>
        <p:xfrm>
          <a:off x="2209800" y="1981200"/>
          <a:ext cx="7772400" cy="3619500"/>
        </p:xfrm>
        <a:graphic>
          <a:graphicData uri="http://schemas.openxmlformats.org/drawingml/2006/table">
            <a:tbl>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13716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Stakeholder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What’s their Perspective or Viewpoint?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What’s the Likely Impact on Your Project?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1620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858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2699699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952625" y="285750"/>
            <a:ext cx="7772400" cy="1143000"/>
          </a:xfrm>
        </p:spPr>
        <p:txBody>
          <a:bodyPr/>
          <a:lstStyle/>
          <a:p>
            <a:pPr eaLnBrk="1" hangingPunct="1"/>
            <a:r>
              <a:rPr lang="en-GB" altLang="en-US" sz="3200" dirty="0">
                <a:latin typeface="Arial" panose="020B0604020202020204" pitchFamily="34" charset="0"/>
                <a:cs typeface="Arial" panose="020B0604020202020204" pitchFamily="34" charset="0"/>
              </a:rPr>
              <a:t>Example - Stakeholder Analysis table</a:t>
            </a:r>
          </a:p>
        </p:txBody>
      </p:sp>
      <p:graphicFrame>
        <p:nvGraphicFramePr>
          <p:cNvPr id="190474" name="Group 1034"/>
          <p:cNvGraphicFramePr>
            <a:graphicFrameLocks noGrp="1"/>
          </p:cNvGraphicFramePr>
          <p:nvPr>
            <p:extLst>
              <p:ext uri="{D42A27DB-BD31-4B8C-83A1-F6EECF244321}">
                <p14:modId xmlns:p14="http://schemas.microsoft.com/office/powerpoint/2010/main" val="2034680215"/>
              </p:ext>
            </p:extLst>
          </p:nvPr>
        </p:nvGraphicFramePr>
        <p:xfrm>
          <a:off x="1828798" y="2057400"/>
          <a:ext cx="8027300" cy="3242883"/>
        </p:xfrm>
        <a:graphic>
          <a:graphicData uri="http://schemas.openxmlformats.org/drawingml/2006/table">
            <a:tbl>
              <a:tblPr/>
              <a:tblGrid>
                <a:gridCol w="2372705">
                  <a:extLst>
                    <a:ext uri="{9D8B030D-6E8A-4147-A177-3AD203B41FA5}">
                      <a16:colId xmlns:a16="http://schemas.microsoft.com/office/drawing/2014/main" val="20000"/>
                    </a:ext>
                  </a:extLst>
                </a:gridCol>
                <a:gridCol w="1478864">
                  <a:extLst>
                    <a:ext uri="{9D8B030D-6E8A-4147-A177-3AD203B41FA5}">
                      <a16:colId xmlns:a16="http://schemas.microsoft.com/office/drawing/2014/main" val="20001"/>
                    </a:ext>
                  </a:extLst>
                </a:gridCol>
                <a:gridCol w="2261455">
                  <a:extLst>
                    <a:ext uri="{9D8B030D-6E8A-4147-A177-3AD203B41FA5}">
                      <a16:colId xmlns:a16="http://schemas.microsoft.com/office/drawing/2014/main" val="20002"/>
                    </a:ext>
                  </a:extLst>
                </a:gridCol>
                <a:gridCol w="1914276">
                  <a:extLst>
                    <a:ext uri="{9D8B030D-6E8A-4147-A177-3AD203B41FA5}">
                      <a16:colId xmlns:a16="http://schemas.microsoft.com/office/drawing/2014/main" val="20003"/>
                    </a:ext>
                  </a:extLst>
                </a:gridCol>
              </a:tblGrid>
              <a:tr h="130683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smtClean="0">
                          <a:ln>
                            <a:noFill/>
                          </a:ln>
                          <a:solidFill>
                            <a:schemeClr val="tx1"/>
                          </a:solidFill>
                          <a:effectLst/>
                          <a:latin typeface="Arial" charset="0"/>
                        </a:rPr>
                        <a:t>stakeholder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smtClean="0">
                          <a:ln>
                            <a:noFill/>
                          </a:ln>
                          <a:solidFill>
                            <a:schemeClr val="tx1"/>
                          </a:solidFill>
                          <a:effectLst/>
                          <a:latin typeface="Arial" charset="0"/>
                        </a:rPr>
                        <a:t>interest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smtClean="0">
                          <a:ln>
                            <a:noFill/>
                          </a:ln>
                          <a:solidFill>
                            <a:schemeClr val="tx1"/>
                          </a:solidFill>
                          <a:effectLst/>
                          <a:latin typeface="Arial" charset="0"/>
                        </a:rPr>
                        <a:t>Importance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smtClean="0">
                          <a:ln>
                            <a:noFill/>
                          </a:ln>
                          <a:solidFill>
                            <a:schemeClr val="tx1"/>
                          </a:solidFill>
                          <a:effectLst/>
                          <a:latin typeface="Arial" charset="0"/>
                        </a:rPr>
                        <a:t>influence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9360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98913440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BUT</a:t>
            </a:r>
          </a:p>
        </p:txBody>
      </p:sp>
      <p:sp>
        <p:nvSpPr>
          <p:cNvPr id="218115" name="Rectangle 3"/>
          <p:cNvSpPr>
            <a:spLocks noGrp="1" noChangeArrowheads="1"/>
          </p:cNvSpPr>
          <p:nvPr>
            <p:ph type="body" idx="1"/>
          </p:nvPr>
        </p:nvSpPr>
        <p:spPr/>
        <p:txBody>
          <a:bodyPr/>
          <a:lstStyle/>
          <a:p>
            <a:pPr eaLnBrk="1" hangingPunct="1">
              <a:lnSpc>
                <a:spcPct val="90000"/>
              </a:lnSpc>
            </a:pPr>
            <a:r>
              <a:rPr lang="en-GB" altLang="en-US" dirty="0" smtClean="0">
                <a:solidFill>
                  <a:srgbClr val="0000FF"/>
                </a:solidFill>
                <a:latin typeface="Arial" panose="020B0604020202020204" pitchFamily="34" charset="0"/>
                <a:cs typeface="Arial" panose="020B0604020202020204" pitchFamily="34" charset="0"/>
              </a:rPr>
              <a:t>The importance, influence and interest of a stakeholder can vary over the duration of the project.</a:t>
            </a:r>
            <a:r>
              <a:rPr lang="en-GB" altLang="en-US" dirty="0" smtClean="0">
                <a:latin typeface="Arial" panose="020B0604020202020204" pitchFamily="34" charset="0"/>
                <a:cs typeface="Arial" panose="020B0604020202020204" pitchFamily="34" charset="0"/>
              </a:rPr>
              <a:t> </a:t>
            </a:r>
          </a:p>
          <a:p>
            <a:pPr eaLnBrk="1" hangingPunct="1">
              <a:lnSpc>
                <a:spcPct val="90000"/>
              </a:lnSpc>
            </a:pPr>
            <a:r>
              <a:rPr lang="en-GB" altLang="en-US" dirty="0" smtClean="0">
                <a:latin typeface="Arial" panose="020B0604020202020204" pitchFamily="34" charset="0"/>
                <a:cs typeface="Arial" panose="020B0604020202020204" pitchFamily="34" charset="0"/>
              </a:rPr>
              <a:t>How do you prioritise yet take account of this?</a:t>
            </a:r>
          </a:p>
          <a:p>
            <a:pPr lvl="1" eaLnBrk="1" hangingPunct="1">
              <a:lnSpc>
                <a:spcPct val="90000"/>
              </a:lnSpc>
            </a:pPr>
            <a:r>
              <a:rPr lang="en-GB" altLang="en-US" dirty="0" smtClean="0">
                <a:latin typeface="Arial" panose="020B0604020202020204" pitchFamily="34" charset="0"/>
                <a:cs typeface="Arial" panose="020B0604020202020204" pitchFamily="34" charset="0"/>
              </a:rPr>
              <a:t>Depends on the length of your project.</a:t>
            </a:r>
          </a:p>
          <a:p>
            <a:pPr lvl="1" eaLnBrk="1" hangingPunct="1">
              <a:lnSpc>
                <a:spcPct val="90000"/>
              </a:lnSpc>
            </a:pPr>
            <a:r>
              <a:rPr lang="en-GB" altLang="en-US" dirty="0" smtClean="0">
                <a:latin typeface="Arial" panose="020B0604020202020204" pitchFamily="34" charset="0"/>
                <a:cs typeface="Arial" panose="020B0604020202020204" pitchFamily="34" charset="0"/>
              </a:rPr>
              <a:t>For long projects you may need to do a stakeholder analysis for each of the project’s different stages. Or you could average it out? </a:t>
            </a:r>
          </a:p>
        </p:txBody>
      </p:sp>
    </p:spTree>
    <p:extLst>
      <p:ext uri="{BB962C8B-B14F-4D97-AF65-F5344CB8AC3E}">
        <p14:creationId xmlns:p14="http://schemas.microsoft.com/office/powerpoint/2010/main" val="4039441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218115">
                                            <p:txEl>
                                              <p:pRg st="2" end="2"/>
                                            </p:txEl>
                                          </p:spTgt>
                                        </p:tgtEl>
                                        <p:attrNameLst>
                                          <p:attrName>style.visibility</p:attrName>
                                        </p:attrNameLst>
                                      </p:cBhvr>
                                      <p:to>
                                        <p:strVal val="visible"/>
                                      </p:to>
                                    </p:set>
                                    <p:animEffect transition="in" filter="box(in)">
                                      <p:cBhvr>
                                        <p:cTn id="7" dur="500"/>
                                        <p:tgtEl>
                                          <p:spTgt spid="218115">
                                            <p:txEl>
                                              <p:pRg st="2" end="2"/>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218115">
                                            <p:txEl>
                                              <p:pRg st="3" end="3"/>
                                            </p:txEl>
                                          </p:spTgt>
                                        </p:tgtEl>
                                        <p:attrNameLst>
                                          <p:attrName>style.visibility</p:attrName>
                                        </p:attrNameLst>
                                      </p:cBhvr>
                                      <p:to>
                                        <p:strVal val="visible"/>
                                      </p:to>
                                    </p:set>
                                    <p:animEffect transition="in" filter="box(in)">
                                      <p:cBhvr>
                                        <p:cTn id="10" dur="500"/>
                                        <p:tgtEl>
                                          <p:spTgt spid="2181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Ranking a Stakeholder’s Priority</a:t>
            </a:r>
          </a:p>
        </p:txBody>
      </p:sp>
      <p:sp>
        <p:nvSpPr>
          <p:cNvPr id="58371" name="Rectangle 3"/>
          <p:cNvSpPr>
            <a:spLocks noGrp="1" noChangeArrowheads="1"/>
          </p:cNvSpPr>
          <p:nvPr>
            <p:ph type="body" idx="1"/>
          </p:nvPr>
        </p:nvSpPr>
        <p:spPr/>
        <p:txBody>
          <a:bodyPr/>
          <a:lstStyle/>
          <a:p>
            <a:pPr eaLnBrk="1" hangingPunct="1"/>
            <a:r>
              <a:rPr lang="en-GB" altLang="en-US" sz="2800" dirty="0">
                <a:latin typeface="Arial" panose="020B0604020202020204" pitchFamily="34" charset="0"/>
                <a:cs typeface="Arial" panose="020B0604020202020204" pitchFamily="34" charset="0"/>
              </a:rPr>
              <a:t>You can use</a:t>
            </a:r>
          </a:p>
          <a:p>
            <a:pPr eaLnBrk="1" hangingPunct="1"/>
            <a:r>
              <a:rPr lang="en-GB" altLang="en-US" sz="2800" dirty="0">
                <a:latin typeface="Arial" panose="020B0604020202020204" pitchFamily="34" charset="0"/>
                <a:cs typeface="Arial" panose="020B0604020202020204" pitchFamily="34" charset="0"/>
              </a:rPr>
              <a:t>High, medium, low</a:t>
            </a:r>
          </a:p>
          <a:p>
            <a:pPr eaLnBrk="1" hangingPunct="1"/>
            <a:r>
              <a:rPr lang="en-GB" altLang="en-US" sz="2800" dirty="0">
                <a:latin typeface="Arial" panose="020B0604020202020204" pitchFamily="34" charset="0"/>
                <a:cs typeface="Arial" panose="020B0604020202020204" pitchFamily="34" charset="0"/>
              </a:rPr>
              <a:t>Very high, high, medium, low, very low.</a:t>
            </a:r>
          </a:p>
          <a:p>
            <a:pPr eaLnBrk="1" hangingPunct="1"/>
            <a:r>
              <a:rPr lang="en-GB" altLang="en-US" sz="2800" dirty="0">
                <a:latin typeface="Arial" panose="020B0604020202020204" pitchFamily="34" charset="0"/>
                <a:cs typeface="Arial" panose="020B0604020202020204" pitchFamily="34" charset="0"/>
              </a:rPr>
              <a:t>0-100</a:t>
            </a:r>
          </a:p>
          <a:p>
            <a:pPr eaLnBrk="1" hangingPunct="1"/>
            <a:r>
              <a:rPr lang="en-GB" altLang="en-US" sz="2800" dirty="0">
                <a:latin typeface="Arial" panose="020B0604020202020204" pitchFamily="34" charset="0"/>
                <a:cs typeface="Arial" panose="020B0604020202020204" pitchFamily="34" charset="0"/>
              </a:rPr>
              <a:t>0-10</a:t>
            </a:r>
          </a:p>
          <a:p>
            <a:pPr eaLnBrk="1" hangingPunct="1"/>
            <a:r>
              <a:rPr lang="en-GB" altLang="en-US" sz="2800" dirty="0">
                <a:latin typeface="Arial" panose="020B0604020202020204" pitchFamily="34" charset="0"/>
                <a:cs typeface="Arial" panose="020B0604020202020204" pitchFamily="34" charset="0"/>
              </a:rPr>
              <a:t>A-Z</a:t>
            </a:r>
          </a:p>
          <a:p>
            <a:pPr eaLnBrk="1" hangingPunct="1"/>
            <a:r>
              <a:rPr lang="en-GB" altLang="en-US" sz="2800" dirty="0">
                <a:latin typeface="Arial" panose="020B0604020202020204" pitchFamily="34" charset="0"/>
                <a:cs typeface="Arial" panose="020B0604020202020204" pitchFamily="34" charset="0"/>
              </a:rPr>
              <a:t>It’s the process that’s important not what scale or rating you use.</a:t>
            </a:r>
          </a:p>
        </p:txBody>
      </p:sp>
    </p:spTree>
    <p:extLst>
      <p:ext uri="{BB962C8B-B14F-4D97-AF65-F5344CB8AC3E}">
        <p14:creationId xmlns:p14="http://schemas.microsoft.com/office/powerpoint/2010/main" val="410971106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2208213" y="620713"/>
            <a:ext cx="7772400" cy="1143000"/>
          </a:xfrm>
          <a:solidFill>
            <a:srgbClr val="FFFF66"/>
          </a:solidFill>
        </p:spPr>
        <p:txBody>
          <a:bodyPr/>
          <a:lstStyle/>
          <a:p>
            <a:pPr eaLnBrk="1" hangingPunct="1"/>
            <a:r>
              <a:rPr lang="en-GB" altLang="en-US" sz="3700" b="1" dirty="0" smtClean="0">
                <a:solidFill>
                  <a:srgbClr val="FF0000"/>
                </a:solidFill>
                <a:latin typeface="Arial" panose="020B0604020202020204" pitchFamily="34" charset="0"/>
                <a:cs typeface="Arial" panose="020B0604020202020204" pitchFamily="34" charset="0"/>
              </a:rPr>
              <a:t>For your project identify - </a:t>
            </a:r>
            <a:r>
              <a:rPr lang="en-GB" altLang="en-US" sz="3700" b="1" dirty="0">
                <a:solidFill>
                  <a:srgbClr val="FF0000"/>
                </a:solidFill>
                <a:latin typeface="Arial" panose="020B0604020202020204" pitchFamily="34" charset="0"/>
                <a:cs typeface="Arial" panose="020B0604020202020204" pitchFamily="34" charset="0"/>
              </a:rPr>
              <a:t>Stakeholder Analysis</a:t>
            </a:r>
            <a:r>
              <a:rPr lang="en-GB" altLang="en-US" sz="3700" dirty="0">
                <a:latin typeface="Arial" panose="020B0604020202020204" pitchFamily="34" charset="0"/>
                <a:cs typeface="Arial" panose="020B0604020202020204" pitchFamily="34" charset="0"/>
              </a:rPr>
              <a:t> </a:t>
            </a:r>
          </a:p>
        </p:txBody>
      </p:sp>
      <p:sp>
        <p:nvSpPr>
          <p:cNvPr id="205827" name="Rectangle 3"/>
          <p:cNvSpPr>
            <a:spLocks noGrp="1" noChangeArrowheads="1"/>
          </p:cNvSpPr>
          <p:nvPr>
            <p:ph type="body" idx="1"/>
          </p:nvPr>
        </p:nvSpPr>
        <p:spPr>
          <a:xfrm>
            <a:off x="2209800" y="1981200"/>
            <a:ext cx="8134350" cy="4114800"/>
          </a:xfrm>
        </p:spPr>
        <p:txBody>
          <a:bodyPr/>
          <a:lstStyle/>
          <a:p>
            <a:pPr eaLnBrk="1" hangingPunct="1">
              <a:lnSpc>
                <a:spcPct val="90000"/>
              </a:lnSpc>
            </a:pPr>
            <a:r>
              <a:rPr lang="en-GB" altLang="en-US" sz="2800" dirty="0">
                <a:latin typeface="Arial" panose="020B0604020202020204" pitchFamily="34" charset="0"/>
                <a:cs typeface="Arial" panose="020B0604020202020204" pitchFamily="34" charset="0"/>
              </a:rPr>
              <a:t>Identify the stakeholders</a:t>
            </a:r>
          </a:p>
          <a:p>
            <a:pPr eaLnBrk="1" hangingPunct="1">
              <a:lnSpc>
                <a:spcPct val="90000"/>
              </a:lnSpc>
            </a:pPr>
            <a:r>
              <a:rPr lang="en-GB" altLang="en-US" sz="2800" dirty="0">
                <a:latin typeface="Arial" panose="020B0604020202020204" pitchFamily="34" charset="0"/>
                <a:cs typeface="Arial" panose="020B0604020202020204" pitchFamily="34" charset="0"/>
              </a:rPr>
              <a:t>Identify each stakeholder’s interest in the project’s success (overall, or start, middle, end).</a:t>
            </a:r>
          </a:p>
          <a:p>
            <a:pPr eaLnBrk="1" hangingPunct="1">
              <a:lnSpc>
                <a:spcPct val="90000"/>
              </a:lnSpc>
            </a:pPr>
            <a:r>
              <a:rPr lang="en-GB" altLang="en-US" sz="2800" dirty="0">
                <a:latin typeface="Arial" panose="020B0604020202020204" pitchFamily="34" charset="0"/>
                <a:cs typeface="Arial" panose="020B0604020202020204" pitchFamily="34" charset="0"/>
              </a:rPr>
              <a:t>Identify each stakeholder’s importance in/to the  project’s success (overall, or start, middle, end).</a:t>
            </a:r>
          </a:p>
          <a:p>
            <a:pPr eaLnBrk="1" hangingPunct="1">
              <a:lnSpc>
                <a:spcPct val="90000"/>
              </a:lnSpc>
            </a:pPr>
            <a:r>
              <a:rPr lang="en-GB" altLang="en-US" sz="2800" dirty="0">
                <a:latin typeface="Arial" panose="020B0604020202020204" pitchFamily="34" charset="0"/>
                <a:cs typeface="Arial" panose="020B0604020202020204" pitchFamily="34" charset="0"/>
              </a:rPr>
              <a:t>Identify each stakeholder’s influence on the  project’s success (overall, or start, middle, end).</a:t>
            </a:r>
          </a:p>
          <a:p>
            <a:pPr eaLnBrk="1" hangingPunct="1">
              <a:lnSpc>
                <a:spcPct val="90000"/>
              </a:lnSpc>
            </a:pPr>
            <a:r>
              <a:rPr lang="en-GB" altLang="en-US" sz="2800" dirty="0">
                <a:latin typeface="Arial" panose="020B0604020202020204" pitchFamily="34" charset="0"/>
                <a:cs typeface="Arial" panose="020B0604020202020204" pitchFamily="34" charset="0"/>
              </a:rPr>
              <a:t>Rank their priority (overall, or start, middle, end)</a:t>
            </a:r>
            <a:endParaRPr lang="en-GB" altLang="en-US" sz="2000" dirty="0">
              <a:latin typeface="Arial" panose="020B0604020202020204" pitchFamily="34" charset="0"/>
              <a:cs typeface="Arial" panose="020B0604020202020204" pitchFamily="34" charset="0"/>
            </a:endParaRPr>
          </a:p>
          <a:p>
            <a:pPr eaLnBrk="1" hangingPunct="1">
              <a:lnSpc>
                <a:spcPct val="90000"/>
              </a:lnSpc>
            </a:pPr>
            <a:endParaRPr lang="en-GB" altLang="en-US" sz="2000" dirty="0"/>
          </a:p>
          <a:p>
            <a:pPr eaLnBrk="1" hangingPunct="1">
              <a:lnSpc>
                <a:spcPct val="90000"/>
              </a:lnSpc>
            </a:pPr>
            <a:endParaRPr lang="en-GB" altLang="en-US" sz="2800" dirty="0"/>
          </a:p>
          <a:p>
            <a:pPr eaLnBrk="1" hangingPunct="1">
              <a:lnSpc>
                <a:spcPct val="90000"/>
              </a:lnSpc>
            </a:pPr>
            <a:endParaRPr lang="en-GB" altLang="en-US" sz="2800" dirty="0"/>
          </a:p>
          <a:p>
            <a:pPr eaLnBrk="1" hangingPunct="1">
              <a:lnSpc>
                <a:spcPct val="90000"/>
              </a:lnSpc>
            </a:pPr>
            <a:endParaRPr lang="en-GB" altLang="en-US" sz="2800" dirty="0"/>
          </a:p>
        </p:txBody>
      </p:sp>
    </p:spTree>
    <p:extLst>
      <p:ext uri="{BB962C8B-B14F-4D97-AF65-F5344CB8AC3E}">
        <p14:creationId xmlns:p14="http://schemas.microsoft.com/office/powerpoint/2010/main" val="1719328273"/>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05827">
                                            <p:txEl>
                                              <p:pRg st="0" end="0"/>
                                            </p:txEl>
                                          </p:spTgt>
                                        </p:tgtEl>
                                        <p:attrNameLst>
                                          <p:attrName>style.visibility</p:attrName>
                                        </p:attrNameLst>
                                      </p:cBhvr>
                                      <p:to>
                                        <p:strVal val="visible"/>
                                      </p:to>
                                    </p:set>
                                    <p:animEffect transition="in" filter="dissolve">
                                      <p:cBhvr>
                                        <p:cTn id="7" dur="500"/>
                                        <p:tgtEl>
                                          <p:spTgt spid="2058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05827">
                                            <p:txEl>
                                              <p:pRg st="1" end="1"/>
                                            </p:txEl>
                                          </p:spTgt>
                                        </p:tgtEl>
                                        <p:attrNameLst>
                                          <p:attrName>style.visibility</p:attrName>
                                        </p:attrNameLst>
                                      </p:cBhvr>
                                      <p:to>
                                        <p:strVal val="visible"/>
                                      </p:to>
                                    </p:set>
                                    <p:animEffect transition="in" filter="dissolve">
                                      <p:cBhvr>
                                        <p:cTn id="12" dur="500"/>
                                        <p:tgtEl>
                                          <p:spTgt spid="20582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05827">
                                            <p:txEl>
                                              <p:pRg st="2" end="2"/>
                                            </p:txEl>
                                          </p:spTgt>
                                        </p:tgtEl>
                                        <p:attrNameLst>
                                          <p:attrName>style.visibility</p:attrName>
                                        </p:attrNameLst>
                                      </p:cBhvr>
                                      <p:to>
                                        <p:strVal val="visible"/>
                                      </p:to>
                                    </p:set>
                                    <p:animEffect transition="in" filter="dissolve">
                                      <p:cBhvr>
                                        <p:cTn id="17" dur="500"/>
                                        <p:tgtEl>
                                          <p:spTgt spid="20582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05827">
                                            <p:txEl>
                                              <p:pRg st="3" end="3"/>
                                            </p:txEl>
                                          </p:spTgt>
                                        </p:tgtEl>
                                        <p:attrNameLst>
                                          <p:attrName>style.visibility</p:attrName>
                                        </p:attrNameLst>
                                      </p:cBhvr>
                                      <p:to>
                                        <p:strVal val="visible"/>
                                      </p:to>
                                    </p:set>
                                    <p:animEffect transition="in" filter="dissolve">
                                      <p:cBhvr>
                                        <p:cTn id="22" dur="500"/>
                                        <p:tgtEl>
                                          <p:spTgt spid="20582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05827">
                                            <p:txEl>
                                              <p:pRg st="4" end="4"/>
                                            </p:txEl>
                                          </p:spTgt>
                                        </p:tgtEl>
                                        <p:attrNameLst>
                                          <p:attrName>style.visibility</p:attrName>
                                        </p:attrNameLst>
                                      </p:cBhvr>
                                      <p:to>
                                        <p:strVal val="visible"/>
                                      </p:to>
                                    </p:set>
                                    <p:animEffect transition="in" filter="dissolve">
                                      <p:cBhvr>
                                        <p:cTn id="27" dur="500"/>
                                        <p:tgtEl>
                                          <p:spTgt spid="2058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827" grpId="0" build="p"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cs typeface="Arial" panose="020B0604020202020204" pitchFamily="34" charset="0"/>
              </a:rPr>
              <a:t>Stakeholders vs Audience</a:t>
            </a:r>
          </a:p>
        </p:txBody>
      </p:sp>
      <p:sp>
        <p:nvSpPr>
          <p:cNvPr id="12291" name="Rectangle 3"/>
          <p:cNvSpPr>
            <a:spLocks noGrp="1" noChangeArrowheads="1"/>
          </p:cNvSpPr>
          <p:nvPr>
            <p:ph idx="1"/>
          </p:nvPr>
        </p:nvSpPr>
        <p:spPr/>
        <p:txBody>
          <a:bodyPr/>
          <a:lstStyle/>
          <a:p>
            <a:pPr eaLnBrk="1" hangingPunct="1"/>
            <a:r>
              <a:rPr lang="en-GB" altLang="en-US" dirty="0" smtClean="0">
                <a:latin typeface="Arial" panose="020B0604020202020204" pitchFamily="34" charset="0"/>
                <a:cs typeface="Arial" panose="020B0604020202020204" pitchFamily="34" charset="0"/>
              </a:rPr>
              <a:t>The “definition” of stakeholder that we have been using so far is that a stakeholder is </a:t>
            </a:r>
            <a:r>
              <a:rPr lang="en-US" altLang="en-US" i="1" dirty="0" smtClean="0">
                <a:latin typeface="Arial" panose="020B0604020202020204" pitchFamily="34" charset="0"/>
                <a:cs typeface="Arial" panose="020B0604020202020204" pitchFamily="34" charset="0"/>
              </a:rPr>
              <a:t>“</a:t>
            </a:r>
            <a:r>
              <a:rPr lang="en-US" altLang="en-US" i="1" dirty="0" smtClean="0">
                <a:solidFill>
                  <a:srgbClr val="000099"/>
                </a:solidFill>
                <a:latin typeface="Arial" panose="020B0604020202020204" pitchFamily="34" charset="0"/>
                <a:cs typeface="Arial" panose="020B0604020202020204" pitchFamily="34" charset="0"/>
              </a:rPr>
              <a:t>anybody who is affected/impacted by what you are trying to do</a:t>
            </a:r>
            <a:r>
              <a:rPr lang="en-US" altLang="en-US" i="1" dirty="0" smtClean="0">
                <a:latin typeface="Arial" panose="020B0604020202020204" pitchFamily="34" charset="0"/>
                <a:cs typeface="Arial" panose="020B0604020202020204" pitchFamily="34" charset="0"/>
              </a:rPr>
              <a:t>”. </a:t>
            </a:r>
            <a:r>
              <a:rPr lang="en-US" altLang="en-US" dirty="0" smtClean="0">
                <a:latin typeface="Arial" panose="020B0604020202020204" pitchFamily="34" charset="0"/>
                <a:cs typeface="Arial" panose="020B0604020202020204" pitchFamily="34" charset="0"/>
              </a:rPr>
              <a:t>It is usually taken to infer that it </a:t>
            </a:r>
            <a:r>
              <a:rPr lang="en-US" altLang="en-US" dirty="0" smtClean="0">
                <a:solidFill>
                  <a:srgbClr val="000099"/>
                </a:solidFill>
                <a:latin typeface="Arial" panose="020B0604020202020204" pitchFamily="34" charset="0"/>
                <a:cs typeface="Arial" panose="020B0604020202020204" pitchFamily="34" charset="0"/>
              </a:rPr>
              <a:t>primarily includes those people who are affected by the project; and therefore have an interest in it</a:t>
            </a:r>
            <a:r>
              <a:rPr lang="en-US" altLang="en-US" dirty="0" smtClean="0">
                <a:latin typeface="Arial" panose="020B0604020202020204" pitchFamily="34" charset="0"/>
                <a:cs typeface="Arial" panose="020B0604020202020204" pitchFamily="34" charset="0"/>
              </a:rPr>
              <a:t>.</a:t>
            </a:r>
            <a:endParaRPr lang="en-GB"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600147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3200" dirty="0" smtClean="0">
                <a:latin typeface="Arial" panose="020B0604020202020204" pitchFamily="34" charset="0"/>
                <a:cs typeface="Arial" panose="020B0604020202020204" pitchFamily="34" charset="0"/>
              </a:rPr>
              <a:t>You can at this </a:t>
            </a:r>
            <a:r>
              <a:rPr lang="en-GB" altLang="en-US" sz="3200" dirty="0">
                <a:latin typeface="Arial" panose="020B0604020202020204" pitchFamily="34" charset="0"/>
                <a:cs typeface="Arial" panose="020B0604020202020204" pitchFamily="34" charset="0"/>
              </a:rPr>
              <a:t>stage a</a:t>
            </a:r>
            <a:r>
              <a:rPr lang="en-GB" altLang="en-US" sz="3200" dirty="0" smtClean="0">
                <a:latin typeface="Arial" panose="020B0604020202020204" pitchFamily="34" charset="0"/>
                <a:cs typeface="Arial" panose="020B0604020202020204" pitchFamily="34" charset="0"/>
              </a:rPr>
              <a:t>lso </a:t>
            </a:r>
            <a:r>
              <a:rPr lang="en-GB" altLang="en-US" sz="3200" dirty="0">
                <a:latin typeface="Arial" panose="020B0604020202020204" pitchFamily="34" charset="0"/>
                <a:cs typeface="Arial" panose="020B0604020202020204" pitchFamily="34" charset="0"/>
              </a:rPr>
              <a:t>use the term </a:t>
            </a:r>
            <a:r>
              <a:rPr lang="en-GB" altLang="en-US" sz="3200" b="1" dirty="0">
                <a:latin typeface="Arial" panose="020B0604020202020204" pitchFamily="34" charset="0"/>
                <a:cs typeface="Arial" panose="020B0604020202020204" pitchFamily="34" charset="0"/>
              </a:rPr>
              <a:t>Audience </a:t>
            </a:r>
            <a:r>
              <a:rPr lang="en-GB" altLang="en-US" sz="3200" dirty="0">
                <a:latin typeface="Arial" panose="020B0604020202020204" pitchFamily="34" charset="0"/>
                <a:cs typeface="Arial" panose="020B0604020202020204" pitchFamily="34" charset="0"/>
              </a:rPr>
              <a:t>rather than Stakeholder</a:t>
            </a:r>
          </a:p>
        </p:txBody>
      </p:sp>
      <p:sp>
        <p:nvSpPr>
          <p:cNvPr id="14339" name="Rectangle 3"/>
          <p:cNvSpPr>
            <a:spLocks noGrp="1" noChangeArrowheads="1"/>
          </p:cNvSpPr>
          <p:nvPr>
            <p:ph idx="1"/>
          </p:nvPr>
        </p:nvSpPr>
        <p:spPr/>
        <p:txBody>
          <a:bodyPr/>
          <a:lstStyle/>
          <a:p>
            <a:pPr eaLnBrk="1" hangingPunct="1"/>
            <a:r>
              <a:rPr lang="en-GB" altLang="en-US" dirty="0" smtClean="0">
                <a:latin typeface="Arial" panose="020B0604020202020204" pitchFamily="34" charset="0"/>
                <a:cs typeface="Arial" panose="020B0604020202020204" pitchFamily="34" charset="0"/>
              </a:rPr>
              <a:t>Using ‘Audience’ might allow us to involve </a:t>
            </a:r>
            <a:r>
              <a:rPr lang="en-GB" altLang="en-US" dirty="0" smtClean="0">
                <a:solidFill>
                  <a:srgbClr val="0070C0"/>
                </a:solidFill>
                <a:latin typeface="Arial" panose="020B0604020202020204" pitchFamily="34" charset="0"/>
                <a:cs typeface="Arial" panose="020B0604020202020204" pitchFamily="34" charset="0"/>
              </a:rPr>
              <a:t>more</a:t>
            </a:r>
            <a:r>
              <a:rPr lang="en-GB" altLang="en-US" dirty="0" smtClean="0">
                <a:latin typeface="Arial" panose="020B0604020202020204" pitchFamily="34" charset="0"/>
                <a:cs typeface="Arial" panose="020B0604020202020204" pitchFamily="34" charset="0"/>
              </a:rPr>
              <a:t> people.</a:t>
            </a:r>
          </a:p>
          <a:p>
            <a:pPr eaLnBrk="1" hangingPunct="1"/>
            <a:r>
              <a:rPr lang="en-GB" altLang="en-US" dirty="0" smtClean="0">
                <a:latin typeface="Arial" panose="020B0604020202020204" pitchFamily="34" charset="0"/>
                <a:cs typeface="Arial" panose="020B0604020202020204" pitchFamily="34" charset="0"/>
              </a:rPr>
              <a:t>It allows us to look at people/parties who are affected by/impacted by our project AND those who may </a:t>
            </a:r>
            <a:r>
              <a:rPr lang="en-GB" altLang="en-US" b="1" dirty="0" smtClean="0">
                <a:solidFill>
                  <a:srgbClr val="0070C0"/>
                </a:solidFill>
                <a:latin typeface="Arial" panose="020B0604020202020204" pitchFamily="34" charset="0"/>
                <a:cs typeface="Arial" panose="020B0604020202020204" pitchFamily="34" charset="0"/>
              </a:rPr>
              <a:t>not</a:t>
            </a:r>
            <a:r>
              <a:rPr lang="en-GB" altLang="en-US" dirty="0" smtClean="0">
                <a:latin typeface="Arial" panose="020B0604020202020204" pitchFamily="34" charset="0"/>
                <a:cs typeface="Arial" panose="020B0604020202020204" pitchFamily="34" charset="0"/>
              </a:rPr>
              <a:t> be affected by it……but may be interested in it.</a:t>
            </a:r>
          </a:p>
        </p:txBody>
      </p:sp>
    </p:spTree>
    <p:extLst>
      <p:ext uri="{BB962C8B-B14F-4D97-AF65-F5344CB8AC3E}">
        <p14:creationId xmlns:p14="http://schemas.microsoft.com/office/powerpoint/2010/main" val="424805537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387" name="Object 3"/>
          <p:cNvGraphicFramePr>
            <a:graphicFrameLocks noChangeAspect="1"/>
          </p:cNvGraphicFramePr>
          <p:nvPr>
            <p:extLst>
              <p:ext uri="{D42A27DB-BD31-4B8C-83A1-F6EECF244321}">
                <p14:modId xmlns:p14="http://schemas.microsoft.com/office/powerpoint/2010/main" val="778296329"/>
              </p:ext>
            </p:extLst>
          </p:nvPr>
        </p:nvGraphicFramePr>
        <p:xfrm>
          <a:off x="982868" y="778908"/>
          <a:ext cx="10605945" cy="5590634"/>
        </p:xfrm>
        <a:graphic>
          <a:graphicData uri="http://schemas.openxmlformats.org/presentationml/2006/ole">
            <mc:AlternateContent xmlns:mc="http://schemas.openxmlformats.org/markup-compatibility/2006">
              <mc:Choice xmlns:v="urn:schemas-microsoft-com:vml" Requires="v">
                <p:oleObj spid="_x0000_s69654" name="Document" r:id="rId4" imgW="6837730" imgH="3523421" progId="Word.Document.8">
                  <p:embed/>
                </p:oleObj>
              </mc:Choice>
              <mc:Fallback>
                <p:oleObj name="Document" r:id="rId4" imgW="6837730" imgH="3523421" progId="Word.Document.8">
                  <p:embed/>
                  <p:pic>
                    <p:nvPicPr>
                      <p:cNvPr id="16387"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2868" y="778908"/>
                        <a:ext cx="10605945" cy="5590634"/>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069074259"/>
      </p:ext>
    </p:extLst>
  </p:cSld>
  <p:clrMapOvr>
    <a:masterClrMapping/>
  </p:clrMapOvr>
  <p:transition spd="med">
    <p:fade thruBlk="1"/>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4093681915"/>
              </p:ext>
            </p:extLst>
          </p:nvPr>
        </p:nvGraphicFramePr>
        <p:xfrm>
          <a:off x="655456" y="517890"/>
          <a:ext cx="10851420" cy="5794301"/>
        </p:xfrm>
        <a:graphic>
          <a:graphicData uri="http://schemas.openxmlformats.org/drawingml/2006/table">
            <a:tbl>
              <a:tblPr firstRow="1" bandRow="1">
                <a:tableStyleId>{93296810-A885-4BE3-A3E7-6D5BEEA58F35}</a:tableStyleId>
              </a:tblPr>
              <a:tblGrid>
                <a:gridCol w="2712855">
                  <a:extLst>
                    <a:ext uri="{9D8B030D-6E8A-4147-A177-3AD203B41FA5}">
                      <a16:colId xmlns:a16="http://schemas.microsoft.com/office/drawing/2014/main" val="3562100952"/>
                    </a:ext>
                  </a:extLst>
                </a:gridCol>
                <a:gridCol w="2712855">
                  <a:extLst>
                    <a:ext uri="{9D8B030D-6E8A-4147-A177-3AD203B41FA5}">
                      <a16:colId xmlns:a16="http://schemas.microsoft.com/office/drawing/2014/main" val="340805103"/>
                    </a:ext>
                  </a:extLst>
                </a:gridCol>
                <a:gridCol w="2712855">
                  <a:extLst>
                    <a:ext uri="{9D8B030D-6E8A-4147-A177-3AD203B41FA5}">
                      <a16:colId xmlns:a16="http://schemas.microsoft.com/office/drawing/2014/main" val="995436216"/>
                    </a:ext>
                  </a:extLst>
                </a:gridCol>
                <a:gridCol w="2712855">
                  <a:extLst>
                    <a:ext uri="{9D8B030D-6E8A-4147-A177-3AD203B41FA5}">
                      <a16:colId xmlns:a16="http://schemas.microsoft.com/office/drawing/2014/main" val="1231856579"/>
                    </a:ext>
                  </a:extLst>
                </a:gridCol>
              </a:tblGrid>
              <a:tr h="664920">
                <a:tc>
                  <a:txBody>
                    <a:bodyPr/>
                    <a:lstStyle/>
                    <a:p>
                      <a:r>
                        <a:rPr lang="en-GB" dirty="0" smtClean="0">
                          <a:latin typeface="Arial" panose="020B0604020202020204" pitchFamily="34" charset="0"/>
                          <a:cs typeface="Arial" panose="020B0604020202020204" pitchFamily="34" charset="0"/>
                        </a:rPr>
                        <a:t>Priority</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Stakeholders</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Stake holders perspective</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Action</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97449432"/>
                  </a:ext>
                </a:extLst>
              </a:tr>
              <a:tr h="2089748">
                <a:tc>
                  <a:txBody>
                    <a:bodyPr/>
                    <a:lstStyle/>
                    <a:p>
                      <a:r>
                        <a:rPr lang="en-GB" dirty="0" smtClean="0">
                          <a:latin typeface="Arial" panose="020B0604020202020204" pitchFamily="34" charset="0"/>
                          <a:cs typeface="Arial" panose="020B0604020202020204" pitchFamily="34" charset="0"/>
                        </a:rPr>
                        <a:t>High</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University</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Providing</a:t>
                      </a:r>
                      <a:r>
                        <a:rPr lang="en-GB" baseline="0" dirty="0" smtClean="0">
                          <a:latin typeface="Arial" panose="020B0604020202020204" pitchFamily="34" charset="0"/>
                          <a:cs typeface="Arial" panose="020B0604020202020204" pitchFamily="34" charset="0"/>
                        </a:rPr>
                        <a:t> research opportunity with their students and the results will impact in their program delivery/ (future funding implications)</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Liaise regularly and</a:t>
                      </a:r>
                      <a:r>
                        <a:rPr lang="en-GB" baseline="0" dirty="0" smtClean="0">
                          <a:latin typeface="Arial" panose="020B0604020202020204" pitchFamily="34" charset="0"/>
                          <a:cs typeface="Arial" panose="020B0604020202020204" pitchFamily="34" charset="0"/>
                        </a:rPr>
                        <a:t> hold focus groups, feed back sessions and regular monitoring meetings of results derived from the research</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05216459"/>
                  </a:ext>
                </a:extLst>
              </a:tr>
              <a:tr h="1234851">
                <a:tc>
                  <a:txBody>
                    <a:bodyPr/>
                    <a:lstStyle/>
                    <a:p>
                      <a:r>
                        <a:rPr lang="en-GB" dirty="0" smtClean="0">
                          <a:latin typeface="Arial" panose="020B0604020202020204" pitchFamily="34" charset="0"/>
                          <a:cs typeface="Arial" panose="020B0604020202020204" pitchFamily="34" charset="0"/>
                        </a:rPr>
                        <a:t>High </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Graduates</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Participate in research, the</a:t>
                      </a:r>
                      <a:r>
                        <a:rPr lang="en-GB" baseline="0" dirty="0" smtClean="0">
                          <a:latin typeface="Arial" panose="020B0604020202020204" pitchFamily="34" charset="0"/>
                          <a:cs typeface="Arial" panose="020B0604020202020204" pitchFamily="34" charset="0"/>
                        </a:rPr>
                        <a:t> results will potentially effect their future</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Engage</a:t>
                      </a:r>
                      <a:r>
                        <a:rPr lang="en-GB" baseline="0" dirty="0" smtClean="0">
                          <a:latin typeface="Arial" panose="020B0604020202020204" pitchFamily="34" charset="0"/>
                          <a:cs typeface="Arial" panose="020B0604020202020204" pitchFamily="34" charset="0"/>
                        </a:rPr>
                        <a:t> in surveys and interviews to draw out research results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3018189"/>
                  </a:ext>
                </a:extLst>
              </a:tr>
              <a:tr h="1804782">
                <a:tc>
                  <a:txBody>
                    <a:bodyPr/>
                    <a:lstStyle/>
                    <a:p>
                      <a:r>
                        <a:rPr lang="en-GB" dirty="0" smtClean="0">
                          <a:latin typeface="Arial" panose="020B0604020202020204" pitchFamily="34" charset="0"/>
                          <a:cs typeface="Arial" panose="020B0604020202020204" pitchFamily="34" charset="0"/>
                        </a:rPr>
                        <a:t>Medium</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Employers</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Potential recruiters of the graduates </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Form partnerships and communicate at the end, once a clear outline of policy is drawn out from results of the research</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6441418"/>
                  </a:ext>
                </a:extLst>
              </a:tr>
            </a:tbl>
          </a:graphicData>
        </a:graphic>
      </p:graphicFrame>
    </p:spTree>
    <p:extLst>
      <p:ext uri="{BB962C8B-B14F-4D97-AF65-F5344CB8AC3E}">
        <p14:creationId xmlns:p14="http://schemas.microsoft.com/office/powerpoint/2010/main" val="21952306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Homework </a:t>
            </a:r>
            <a:endParaRPr lang="en-GB" dirty="0">
              <a:latin typeface="Arial" panose="020B0604020202020204" pitchFamily="34" charset="0"/>
              <a:cs typeface="Arial" panose="020B0604020202020204" pitchFamily="34" charset="0"/>
            </a:endParaRPr>
          </a:p>
        </p:txBody>
      </p:sp>
      <p:sp>
        <p:nvSpPr>
          <p:cNvPr id="3" name="TextBox 2"/>
          <p:cNvSpPr txBox="1"/>
          <p:nvPr/>
        </p:nvSpPr>
        <p:spPr>
          <a:xfrm>
            <a:off x="1262358" y="2524715"/>
            <a:ext cx="8496637" cy="2862322"/>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1. Formulate a Quad chart for your project outlining all four components clearly</a:t>
            </a:r>
          </a:p>
          <a:p>
            <a:r>
              <a:rPr lang="en-GB" dirty="0" smtClean="0">
                <a:latin typeface="Arial" panose="020B0604020202020204" pitchFamily="34" charset="0"/>
                <a:cs typeface="Arial" panose="020B0604020202020204" pitchFamily="34" charset="0"/>
              </a:rPr>
              <a:t>(Purpose (aims &amp; Objectives)/ Outline of stakeholders/ Desired Results/ Measure of success – where possible identify secondary benefits and what is the motivational Factor)</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2. Draw up a stake holders analysis for your project.</a:t>
            </a:r>
          </a:p>
          <a:p>
            <a:r>
              <a:rPr lang="en-GB" dirty="0" smtClean="0">
                <a:latin typeface="Arial" panose="020B0604020202020204" pitchFamily="34" charset="0"/>
                <a:cs typeface="Arial" panose="020B0604020202020204" pitchFamily="34" charset="0"/>
              </a:rPr>
              <a:t>Identify stakeholders</a:t>
            </a:r>
          </a:p>
          <a:p>
            <a:r>
              <a:rPr lang="en-GB" dirty="0" smtClean="0">
                <a:latin typeface="Arial" panose="020B0604020202020204" pitchFamily="34" charset="0"/>
                <a:cs typeface="Arial" panose="020B0604020202020204" pitchFamily="34" charset="0"/>
              </a:rPr>
              <a:t>Importance</a:t>
            </a:r>
          </a:p>
          <a:p>
            <a:r>
              <a:rPr lang="en-GB" dirty="0" smtClean="0">
                <a:latin typeface="Arial" panose="020B0604020202020204" pitchFamily="34" charset="0"/>
                <a:cs typeface="Arial" panose="020B0604020202020204" pitchFamily="34" charset="0"/>
              </a:rPr>
              <a:t>Their perspective</a:t>
            </a:r>
          </a:p>
          <a:p>
            <a:r>
              <a:rPr lang="en-GB" dirty="0" smtClean="0">
                <a:latin typeface="Arial" panose="020B0604020202020204" pitchFamily="34" charset="0"/>
                <a:cs typeface="Arial" panose="020B0604020202020204" pitchFamily="34" charset="0"/>
              </a:rPr>
              <a:t>Action required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4393124"/>
      </p:ext>
    </p:extLst>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1199</TotalTime>
  <Words>2765</Words>
  <Application>Microsoft Office PowerPoint</Application>
  <PresentationFormat>Widescreen</PresentationFormat>
  <Paragraphs>351</Paragraphs>
  <Slides>45</Slides>
  <Notes>38</Notes>
  <HiddenSlides>0</HiddenSlides>
  <MMClips>0</MMClips>
  <ScaleCrop>false</ScaleCrop>
  <HeadingPairs>
    <vt:vector size="8" baseType="variant">
      <vt:variant>
        <vt:lpstr>Fonts Used</vt:lpstr>
      </vt:variant>
      <vt:variant>
        <vt:i4>3</vt:i4>
      </vt:variant>
      <vt:variant>
        <vt:lpstr>Theme</vt:lpstr>
      </vt:variant>
      <vt:variant>
        <vt:i4>3</vt:i4>
      </vt:variant>
      <vt:variant>
        <vt:lpstr>Embedded OLE Servers</vt:lpstr>
      </vt:variant>
      <vt:variant>
        <vt:i4>2</vt:i4>
      </vt:variant>
      <vt:variant>
        <vt:lpstr>Slide Titles</vt:lpstr>
      </vt:variant>
      <vt:variant>
        <vt:i4>45</vt:i4>
      </vt:variant>
    </vt:vector>
  </HeadingPairs>
  <TitlesOfParts>
    <vt:vector size="53" baseType="lpstr">
      <vt:lpstr>Arial</vt:lpstr>
      <vt:lpstr>Calibri</vt:lpstr>
      <vt:lpstr>Times New Roman</vt:lpstr>
      <vt:lpstr>Default Design</vt:lpstr>
      <vt:lpstr>1_Default Design</vt:lpstr>
      <vt:lpstr>2_Default Design</vt:lpstr>
      <vt:lpstr>Document</vt:lpstr>
      <vt:lpstr>Chart</vt:lpstr>
      <vt:lpstr>PowerPoint Presentation</vt:lpstr>
      <vt:lpstr>PowerPoint Presentation</vt:lpstr>
      <vt:lpstr>The QUAD Chart</vt:lpstr>
      <vt:lpstr>PowerPoint Presentation</vt:lpstr>
      <vt:lpstr>Quad Chart </vt:lpstr>
      <vt:lpstr>Guided Tour</vt:lpstr>
      <vt:lpstr>Example - Make A Cup of Tea</vt:lpstr>
      <vt:lpstr>So we have a Slightly Revised Quad Chart </vt:lpstr>
      <vt:lpstr>PowerPoint Presentation</vt:lpstr>
      <vt:lpstr>Box 2. Audience (Stake holders) Might Include</vt:lpstr>
      <vt:lpstr>Box 3. Desired Outcomes or Critical Outcomes for Project Success?</vt:lpstr>
      <vt:lpstr>Key Question you Should Ask</vt:lpstr>
      <vt:lpstr>Consider your project: What are the Critical Success Factors </vt:lpstr>
      <vt:lpstr>Quad Chart (with 7 boxes)</vt:lpstr>
      <vt:lpstr>Example</vt:lpstr>
      <vt:lpstr>PowerPoint Presentation</vt:lpstr>
      <vt:lpstr>Stake Holders Analysis</vt:lpstr>
      <vt:lpstr>Classifying Stakeholders</vt:lpstr>
      <vt:lpstr>Why Carry out a Stakeholder Analysis? </vt:lpstr>
      <vt:lpstr>Stakeholders Revisited</vt:lpstr>
      <vt:lpstr>UCASSADO Acronym</vt:lpstr>
      <vt:lpstr>Audience – Why Bother Identifying Who our Audience is?</vt:lpstr>
      <vt:lpstr>Need and Want </vt:lpstr>
      <vt:lpstr>Tools and Techniques  Categorising your Audience</vt:lpstr>
      <vt:lpstr>Tools and Techniques  Categorising your Audience</vt:lpstr>
      <vt:lpstr>Categorising your Audience</vt:lpstr>
      <vt:lpstr>Project Champion</vt:lpstr>
      <vt:lpstr>Finding a Project Champion</vt:lpstr>
      <vt:lpstr>When to Involve Them</vt:lpstr>
      <vt:lpstr>When to Involve your Audience</vt:lpstr>
      <vt:lpstr>How to Involve your Audience?</vt:lpstr>
      <vt:lpstr>In terms of your project begin to -Categorise Your Audience</vt:lpstr>
      <vt:lpstr>Tool &amp; Technique   STAKEHOLDER ANALYSIS Remember-  </vt:lpstr>
      <vt:lpstr>HOW would you conduct a  STAKEHOLDER ANALYSIS (4 step approach) </vt:lpstr>
      <vt:lpstr>STAKEHOLDER ANALYSIS - HOW TO </vt:lpstr>
      <vt:lpstr>Example - Stakeholder Analysis table</vt:lpstr>
      <vt:lpstr>Example - Stakeholder Analysis table</vt:lpstr>
      <vt:lpstr>BUT</vt:lpstr>
      <vt:lpstr>Ranking a Stakeholder’s Priority</vt:lpstr>
      <vt:lpstr>For your project identify - Stakeholder Analysis </vt:lpstr>
      <vt:lpstr>Stakeholders vs Audience</vt:lpstr>
      <vt:lpstr>You can at this stage also use the term Audience rather than Stakeholder</vt:lpstr>
      <vt:lpstr>PowerPoint Presentation</vt:lpstr>
      <vt:lpstr>PowerPoint Presentation</vt:lpstr>
      <vt:lpstr>Homework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Tool and techniques of project management</dc:title>
  <dc:creator>Shehla Khan</dc:creator>
  <cp:lastModifiedBy>Shehla Khan</cp:lastModifiedBy>
  <cp:revision>52</cp:revision>
  <dcterms:created xsi:type="dcterms:W3CDTF">2019-05-07T11:37:10Z</dcterms:created>
  <dcterms:modified xsi:type="dcterms:W3CDTF">2021-05-10T06:20:38Z</dcterms:modified>
</cp:coreProperties>
</file>