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1"/>
  </p:sldMasterIdLst>
  <p:notesMasterIdLst>
    <p:notesMasterId r:id="rId16"/>
  </p:notesMasterIdLst>
  <p:handoutMasterIdLst>
    <p:handoutMasterId r:id="rId17"/>
  </p:handoutMasterIdLst>
  <p:sldIdLst>
    <p:sldId id="291" r:id="rId2"/>
    <p:sldId id="277" r:id="rId3"/>
    <p:sldId id="278" r:id="rId4"/>
    <p:sldId id="280" r:id="rId5"/>
    <p:sldId id="281" r:id="rId6"/>
    <p:sldId id="282" r:id="rId7"/>
    <p:sldId id="283" r:id="rId8"/>
    <p:sldId id="284" r:id="rId9"/>
    <p:sldId id="285" r:id="rId10"/>
    <p:sldId id="286" r:id="rId11"/>
    <p:sldId id="287" r:id="rId12"/>
    <p:sldId id="288" r:id="rId13"/>
    <p:sldId id="289" r:id="rId14"/>
    <p:sldId id="290" r:id="rId15"/>
  </p:sldIdLst>
  <p:sldSz cx="9144000" cy="6858000" type="screen4x3"/>
  <p:notesSz cx="6669088" cy="9753600"/>
  <p:defaultTextStyle>
    <a:defPPr>
      <a:defRPr lang="en-US"/>
    </a:defPPr>
    <a:lvl1pPr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1pPr>
    <a:lvl2pPr marL="4572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2pPr>
    <a:lvl3pPr marL="9144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3pPr>
    <a:lvl4pPr marL="13716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4pPr>
    <a:lvl5pPr marL="18288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5pPr>
    <a:lvl6pPr marL="22860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6pPr>
    <a:lvl7pPr marL="27432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7pPr>
    <a:lvl8pPr marL="32004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8pPr>
    <a:lvl9pPr marL="36576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03" d="100"/>
          <a:sy n="103" d="100"/>
        </p:scale>
        <p:origin x="234"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FBA2CB34-CA54-4D93-90D4-1C0DBE2EC3D2}" type="datetimeFigureOut">
              <a:rPr lang="en-GB" smtClean="0"/>
              <a:t>15/03/2018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607F235-2F94-4AC5-86AB-F2E23DBA1FDE}" type="slidenum">
              <a:rPr lang="en-GB" smtClean="0"/>
              <a:t>‹#›</a:t>
            </a:fld>
            <a:endParaRPr lang="en-GB"/>
          </a:p>
        </p:txBody>
      </p:sp>
    </p:spTree>
    <p:extLst>
      <p:ext uri="{BB962C8B-B14F-4D97-AF65-F5344CB8AC3E}">
        <p14:creationId xmlns:p14="http://schemas.microsoft.com/office/powerpoint/2010/main" val="5731812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1B61C570-FE7E-1047-A819-2CB0AB2AE33D}" type="datetimeFigureOut">
              <a:rPr lang="en-US" smtClean="0"/>
              <a:t>3/15/2018</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7E05035E-32E5-1B4E-ABD0-874546C81C47}" type="slidenum">
              <a:rPr lang="en-US" smtClean="0"/>
              <a:t>‹#›</a:t>
            </a:fld>
            <a:endParaRPr lang="en-US"/>
          </a:p>
        </p:txBody>
      </p:sp>
    </p:spTree>
    <p:extLst>
      <p:ext uri="{BB962C8B-B14F-4D97-AF65-F5344CB8AC3E}">
        <p14:creationId xmlns:p14="http://schemas.microsoft.com/office/powerpoint/2010/main" val="158843335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832F1355-68A8-4D2C-8CA9-4B0B686D6600}" type="datetime4">
              <a:rPr lang="en-US" smtClean="0"/>
              <a:pPr>
                <a:defRPr/>
              </a:pPr>
              <a:t>March 15, 2018</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FDAA89A5-8178-42D4-B8DC-4D2C97C94ACD}" type="slidenum">
              <a:rPr lang="en-US" smtClean="0"/>
              <a:pPr>
                <a:defRPr/>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2DDC770E-5807-48EF-9729-9FAD0E602824}" type="datetime4">
              <a:rPr lang="en-US" smtClean="0"/>
              <a:pPr>
                <a:defRPr/>
              </a:pPr>
              <a:t>March 15, 2018</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BDE6C12A-6E53-4B4F-9234-AFB6C146E8E7}" type="slidenum">
              <a:rPr lang="en-US" smtClean="0"/>
              <a:pPr>
                <a:defRPr/>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1A812206-3ED4-40BA-86C0-B01055EC7059}" type="datetime4">
              <a:rPr lang="en-US" smtClean="0"/>
              <a:pPr>
                <a:defRPr/>
              </a:pPr>
              <a:t>March 15, 2018</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8D2D24A3-4C6C-45FC-870E-F0E7E4D98192}" type="slidenum">
              <a:rPr lang="en-US" smtClean="0"/>
              <a:pPr>
                <a:defRPr/>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E8D54B6F-FF16-4564-87EC-A872D8590D1E}" type="datetime4">
              <a:rPr lang="en-US" smtClean="0"/>
              <a:pPr>
                <a:defRPr/>
              </a:pPr>
              <a:t>March 15, 2018</a:t>
            </a:fld>
            <a:endParaRPr lang="en-US"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A81E0251-FA86-4939-A290-4CBCABF3A786}" type="slidenum">
              <a:rPr lang="en-US" smtClean="0"/>
              <a:pPr>
                <a:defRPr/>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pPr>
              <a:defRPr/>
            </a:pPr>
            <a:fld id="{31612299-05FE-4256-8BF5-E3D912536796}" type="datetime4">
              <a:rPr lang="en-US" smtClean="0"/>
              <a:pPr>
                <a:defRPr/>
              </a:pPr>
              <a:t>March 15, 2018</a:t>
            </a:fld>
            <a:endParaRPr lang="en-US" dirty="0"/>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47A74E30-9EBB-4CA3-9341-652B6E286E1E}" type="slidenum">
              <a:rPr lang="en-US" smtClean="0"/>
              <a:pPr>
                <a:defRPr/>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pPr>
              <a:defRPr/>
            </a:pPr>
            <a:fld id="{73730850-EB35-4C8C-A005-AAFFD23A06B6}" type="datetime4">
              <a:rPr lang="en-US" smtClean="0"/>
              <a:pPr>
                <a:defRPr/>
              </a:pPr>
              <a:t>March 15, 2018</a:t>
            </a:fld>
            <a:endParaRPr lang="en-US" dirty="0"/>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AF48D498-81FE-47CD-8F7D-DC4F607086AD}" type="slidenum">
              <a:rPr lang="en-US" smtClean="0"/>
              <a:pPr>
                <a:defRPr/>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14E32DE-5E99-4C8D-B384-E1DAE58322E6}" type="datetime4">
              <a:rPr lang="en-US" smtClean="0"/>
              <a:pPr>
                <a:defRPr/>
              </a:pPr>
              <a:t>March 15, 2018</a:t>
            </a:fld>
            <a:endParaRPr lang="en-US" dirty="0"/>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7BFB45F3-0544-4E0C-8CB3-7450207BAAD3}" type="slidenum">
              <a:rPr lang="en-US" smtClean="0"/>
              <a:pPr>
                <a:defRPr/>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A1E95C30-9EFB-4E75-ACAA-B7B065B0E34C}" type="datetime4">
              <a:rPr lang="en-US" smtClean="0"/>
              <a:pPr>
                <a:defRPr/>
              </a:pPr>
              <a:t>March 15, 2018</a:t>
            </a:fld>
            <a:endParaRPr lang="en-US"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07231890-5793-4CCB-AF17-11CB51397152}" type="slidenum">
              <a:rPr lang="en-US" smtClean="0"/>
              <a:pPr>
                <a:defRPr/>
              </a:pPr>
              <a:t>‹#›</a:t>
            </a:fld>
            <a:endParaRPr lang="en-US" dirty="0"/>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pPr>
              <a:defRPr/>
            </a:pPr>
            <a:fld id="{5FD4C16B-EAE4-494C-A257-9FEC6353A87C}" type="datetime4">
              <a:rPr lang="en-US" smtClean="0"/>
              <a:pPr>
                <a:defRPr/>
              </a:pPr>
              <a:t>March 15, 2018</a:t>
            </a:fld>
            <a:endParaRPr lang="en-US"/>
          </a:p>
        </p:txBody>
      </p:sp>
      <p:sp>
        <p:nvSpPr>
          <p:cNvPr id="9" name="Slide Number Placeholder 8"/>
          <p:cNvSpPr>
            <a:spLocks noGrp="1"/>
          </p:cNvSpPr>
          <p:nvPr>
            <p:ph type="sldNum" sz="quarter" idx="11"/>
          </p:nvPr>
        </p:nvSpPr>
        <p:spPr/>
        <p:txBody>
          <a:bodyPr/>
          <a:lstStyle/>
          <a:p>
            <a:pPr>
              <a:defRPr/>
            </a:pPr>
            <a:fld id="{C864FE30-2AFC-4FC5-94EC-2D5C60ABBD6C}" type="slidenum">
              <a:rPr lang="en-US" smtClean="0"/>
              <a:pPr>
                <a:defRPr/>
              </a:pPr>
              <a:t>‹#›</a:t>
            </a:fld>
            <a:endParaRPr lang="en-US" dirty="0"/>
          </a:p>
        </p:txBody>
      </p:sp>
      <p:sp>
        <p:nvSpPr>
          <p:cNvPr id="10" name="Footer Placeholder 9"/>
          <p:cNvSpPr>
            <a:spLocks noGrp="1"/>
          </p:cNvSpPr>
          <p:nvPr>
            <p:ph type="ftr" sz="quarter" idx="12"/>
          </p:nvPr>
        </p:nvSpPr>
        <p:spPr/>
        <p:txBody>
          <a:bodyPr/>
          <a:lstStyle/>
          <a:p>
            <a:pPr>
              <a:defRPr/>
            </a:pP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86280AD2-C24D-4421-A087-E4B76BAB267D}" type="datetime4">
              <a:rPr lang="en-US" smtClean="0"/>
              <a:pPr>
                <a:defRPr/>
              </a:pPr>
              <a:t>March 15, 2018</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8D4FB52E-BEE0-4E71-AD9A-C381CC7F140E}" type="slidenum">
              <a:rPr lang="en-US" smtClean="0"/>
              <a:pPr>
                <a:defRPr/>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80F84A1A-0326-4CBD-B3C0-92FC1C1BE175}" type="datetime4">
              <a:rPr lang="en-US" smtClean="0"/>
              <a:pPr>
                <a:defRPr/>
              </a:pPr>
              <a:t>March 15, 2018</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7371F4BC-D41C-4309-842D-52A074DD657A}" type="slidenum">
              <a:rPr lang="en-US" smtClean="0"/>
              <a:pPr>
                <a:defRPr/>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pPr>
              <a:defRPr/>
            </a:pPr>
            <a:fld id="{681F301F-5B31-4DD0-AF9D-86164C202002}" type="slidenum">
              <a:rPr lang="en-US" smtClean="0"/>
              <a:pPr>
                <a:defRPr/>
              </a:pPr>
              <a:t>‹#›</a:t>
            </a:fld>
            <a:endParaRPr lang="en-US" dirty="0"/>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pPr>
              <a:defRPr/>
            </a:pPr>
            <a:endParaRPr lang="en-US"/>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pPr>
              <a:defRPr/>
            </a:pPr>
            <a:fld id="{C6381694-36FF-45C0-9599-1BBA5EBF3D6B}" type="datetime4">
              <a:rPr lang="en-US" smtClean="0"/>
              <a:pPr>
                <a:defRPr/>
              </a:pPr>
              <a:t>March 15, 2018</a:t>
            </a:fld>
            <a:endParaRPr lang="en-US" dirty="0"/>
          </a:p>
        </p:txBody>
      </p:sp>
    </p:spTree>
  </p:cSld>
  <p:clrMap bg1="lt1" tx1="dk1" bg2="lt2" tx2="dk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34" r:id="rId8"/>
    <p:sldLayoutId id="2147483935" r:id="rId9"/>
    <p:sldLayoutId id="2147483936" r:id="rId10"/>
    <p:sldLayoutId id="2147483937" r:id="rId11"/>
  </p:sldLayoutIdLst>
  <p:hf sldNum="0" hdr="0" ftr="0" dt="0"/>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Models of Planning</a:t>
            </a:r>
            <a:endParaRPr lang="en-GB" dirty="0"/>
          </a:p>
        </p:txBody>
      </p:sp>
      <p:sp>
        <p:nvSpPr>
          <p:cNvPr id="3" name="Subtitle 2"/>
          <p:cNvSpPr>
            <a:spLocks noGrp="1"/>
          </p:cNvSpPr>
          <p:nvPr>
            <p:ph type="subTitle" idx="1"/>
          </p:nvPr>
        </p:nvSpPr>
        <p:spPr/>
        <p:txBody>
          <a:bodyPr/>
          <a:lstStyle/>
          <a:p>
            <a:r>
              <a:rPr lang="en-GB" dirty="0" smtClean="0"/>
              <a:t>Lecture 3</a:t>
            </a:r>
            <a:endParaRPr lang="en-GB" dirty="0"/>
          </a:p>
        </p:txBody>
      </p:sp>
    </p:spTree>
    <p:extLst>
      <p:ext uri="{BB962C8B-B14F-4D97-AF65-F5344CB8AC3E}">
        <p14:creationId xmlns:p14="http://schemas.microsoft.com/office/powerpoint/2010/main" val="34522359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and Meeting young people’s needs.</a:t>
            </a:r>
            <a:endParaRPr lang="en-GB" dirty="0"/>
          </a:p>
        </p:txBody>
      </p:sp>
      <p:sp>
        <p:nvSpPr>
          <p:cNvPr id="3" name="Content Placeholder 2"/>
          <p:cNvSpPr>
            <a:spLocks noGrp="1"/>
          </p:cNvSpPr>
          <p:nvPr>
            <p:ph idx="1"/>
          </p:nvPr>
        </p:nvSpPr>
        <p:spPr>
          <a:xfrm>
            <a:off x="457200" y="1939636"/>
            <a:ext cx="7620000" cy="4461164"/>
          </a:xfrm>
        </p:spPr>
        <p:txBody>
          <a:bodyPr/>
          <a:lstStyle/>
          <a:p>
            <a:r>
              <a:rPr lang="en-GB" dirty="0" smtClean="0"/>
              <a:t>There is a systematic process for identifying and meeting the needs of young people and their communities. They are based and underpinned on several theories.</a:t>
            </a:r>
          </a:p>
          <a:p>
            <a:r>
              <a:rPr lang="en-GB" dirty="0" smtClean="0"/>
              <a:t>The following part of the session is based upon the NAOMIE framework which are</a:t>
            </a:r>
          </a:p>
          <a:p>
            <a:pPr lvl="1"/>
            <a:r>
              <a:rPr lang="en-GB" dirty="0" smtClean="0"/>
              <a:t>Needs led</a:t>
            </a:r>
          </a:p>
          <a:p>
            <a:pPr lvl="1"/>
            <a:r>
              <a:rPr lang="en-GB" dirty="0" smtClean="0"/>
              <a:t>Systematically planned</a:t>
            </a:r>
          </a:p>
          <a:p>
            <a:pPr lvl="1"/>
            <a:r>
              <a:rPr lang="en-GB" dirty="0" smtClean="0"/>
              <a:t>Evaluated</a:t>
            </a:r>
            <a:endParaRPr lang="en-GB" dirty="0"/>
          </a:p>
        </p:txBody>
      </p:sp>
    </p:spTree>
    <p:extLst>
      <p:ext uri="{BB962C8B-B14F-4D97-AF65-F5344CB8AC3E}">
        <p14:creationId xmlns:p14="http://schemas.microsoft.com/office/powerpoint/2010/main" val="872206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and meeting the needs</a:t>
            </a:r>
            <a:endParaRPr lang="en-GB" dirty="0"/>
          </a:p>
        </p:txBody>
      </p:sp>
      <p:sp>
        <p:nvSpPr>
          <p:cNvPr id="3" name="Content Placeholder 2"/>
          <p:cNvSpPr>
            <a:spLocks noGrp="1"/>
          </p:cNvSpPr>
          <p:nvPr>
            <p:ph idx="1"/>
          </p:nvPr>
        </p:nvSpPr>
        <p:spPr/>
        <p:txBody>
          <a:bodyPr/>
          <a:lstStyle/>
          <a:p>
            <a:r>
              <a:rPr lang="en-GB" dirty="0" smtClean="0"/>
              <a:t>Once the needs are known, the worker has to decide how to work systematically to meet the needs.</a:t>
            </a:r>
          </a:p>
          <a:p>
            <a:r>
              <a:rPr lang="en-GB" dirty="0" smtClean="0"/>
              <a:t>One approach is to use the NAOMIE model:</a:t>
            </a:r>
          </a:p>
          <a:p>
            <a:pPr lvl="1"/>
            <a:r>
              <a:rPr lang="en-GB" dirty="0" smtClean="0"/>
              <a:t>(N) Identifies the </a:t>
            </a:r>
            <a:r>
              <a:rPr lang="en-GB" b="1" dirty="0" smtClean="0"/>
              <a:t>Needs</a:t>
            </a:r>
          </a:p>
          <a:p>
            <a:pPr lvl="1"/>
            <a:r>
              <a:rPr lang="en-GB" dirty="0" smtClean="0"/>
              <a:t>(A) Set the </a:t>
            </a:r>
            <a:r>
              <a:rPr lang="en-GB" b="1" dirty="0" smtClean="0"/>
              <a:t>Aim</a:t>
            </a:r>
            <a:r>
              <a:rPr lang="en-GB" dirty="0" smtClean="0"/>
              <a:t>: whatever it is that you are working towards.</a:t>
            </a:r>
          </a:p>
          <a:p>
            <a:pPr lvl="1"/>
            <a:r>
              <a:rPr lang="en-GB" dirty="0" smtClean="0"/>
              <a:t>(O) Set the </a:t>
            </a:r>
            <a:r>
              <a:rPr lang="en-GB" b="1" dirty="0" smtClean="0"/>
              <a:t>Objectives</a:t>
            </a:r>
            <a:r>
              <a:rPr lang="en-GB" dirty="0" smtClean="0"/>
              <a:t>: those smaller steps that will get you to your aim.</a:t>
            </a:r>
          </a:p>
          <a:p>
            <a:pPr lvl="1"/>
            <a:r>
              <a:rPr lang="en-GB" dirty="0" smtClean="0"/>
              <a:t>(M) Decide what </a:t>
            </a:r>
            <a:r>
              <a:rPr lang="en-GB" b="1" dirty="0" smtClean="0"/>
              <a:t>method</a:t>
            </a:r>
            <a:r>
              <a:rPr lang="en-GB" dirty="0" smtClean="0"/>
              <a:t> you are going to use.</a:t>
            </a:r>
          </a:p>
          <a:p>
            <a:pPr lvl="1"/>
            <a:r>
              <a:rPr lang="en-GB" dirty="0" smtClean="0"/>
              <a:t>( I )  Decide what </a:t>
            </a:r>
            <a:r>
              <a:rPr lang="en-GB" b="1" dirty="0" smtClean="0"/>
              <a:t>Indicators</a:t>
            </a:r>
            <a:r>
              <a:rPr lang="en-GB" dirty="0" smtClean="0"/>
              <a:t> you will use to show you are on course, then go ahead and </a:t>
            </a:r>
            <a:r>
              <a:rPr lang="en-GB" b="1" dirty="0" smtClean="0"/>
              <a:t>Implement</a:t>
            </a:r>
            <a:r>
              <a:rPr lang="en-GB" dirty="0" smtClean="0"/>
              <a:t> it.</a:t>
            </a:r>
          </a:p>
          <a:p>
            <a:pPr lvl="1"/>
            <a:r>
              <a:rPr lang="en-GB" dirty="0" smtClean="0"/>
              <a:t>( E ) Decide how you are going to Evaluate the outcomes and review the process.    </a:t>
            </a:r>
            <a:endParaRPr lang="en-GB" dirty="0"/>
          </a:p>
        </p:txBody>
      </p:sp>
    </p:spTree>
    <p:extLst>
      <p:ext uri="{BB962C8B-B14F-4D97-AF65-F5344CB8AC3E}">
        <p14:creationId xmlns:p14="http://schemas.microsoft.com/office/powerpoint/2010/main" val="506288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El</a:t>
            </a:r>
            <a:endParaRPr lang="en-GB" dirty="0"/>
          </a:p>
        </p:txBody>
      </p:sp>
      <p:sp>
        <p:nvSpPr>
          <p:cNvPr id="3" name="Content Placeholder 2"/>
          <p:cNvSpPr>
            <a:spLocks noGrp="1"/>
          </p:cNvSpPr>
          <p:nvPr>
            <p:ph idx="1"/>
          </p:nvPr>
        </p:nvSpPr>
        <p:spPr>
          <a:xfrm>
            <a:off x="457200" y="1320801"/>
            <a:ext cx="7620000" cy="5264726"/>
          </a:xfrm>
        </p:spPr>
        <p:txBody>
          <a:bodyPr>
            <a:normAutofit fontScale="92500" lnSpcReduction="10000"/>
          </a:bodyPr>
          <a:lstStyle/>
          <a:p>
            <a:r>
              <a:rPr lang="en-GB" b="1" dirty="0" smtClean="0"/>
              <a:t>Needs</a:t>
            </a:r>
          </a:p>
          <a:p>
            <a:pPr marL="114300" indent="0">
              <a:buNone/>
            </a:pPr>
            <a:endParaRPr lang="en-GB" dirty="0" smtClean="0"/>
          </a:p>
          <a:p>
            <a:r>
              <a:rPr lang="en-GB" dirty="0" smtClean="0"/>
              <a:t>El is a 16 year old woman who lives with her mother and two younger brothers on a run down nearby estate. She is intelligent and doing well at school. She is confident and able athlete but the school has no capacity to develop this. She hangs out with three friends in her class: </a:t>
            </a:r>
            <a:r>
              <a:rPr lang="en-GB" dirty="0" err="1" smtClean="0"/>
              <a:t>Chevella</a:t>
            </a:r>
            <a:r>
              <a:rPr lang="en-GB" dirty="0" smtClean="0"/>
              <a:t>, Kay and Leanne, they have been friends since year five primary school. El is the leader of the group, the ideas person, she takes lead in finding fun things to do. She tells you that she is bored as there is nothing to do on the estate and she has no money to get off it. She wants to go to college if she can and has a cousin who is a lawyer: she likes the sound of that. She and her friends are beginning to get into difficulties. They steal from the local shop and smoke cannabis. Her mother cam to see the worker, she is very concerned about what is happening. El spends a lot of time looking after her tow younger brothers (aged 8 and 6) during the school holidays as her mum works until 5.30pm. The mum seems tired, stressed and in need of support.</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03549" y="274638"/>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96510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Identification of </a:t>
            </a:r>
            <a:r>
              <a:rPr lang="en-GB" b="1" dirty="0" smtClean="0"/>
              <a:t>needs</a:t>
            </a:r>
          </a:p>
          <a:p>
            <a:pPr marL="114300" indent="0">
              <a:buNone/>
            </a:pPr>
            <a:endParaRPr lang="en-GB" dirty="0" smtClean="0"/>
          </a:p>
          <a:p>
            <a:r>
              <a:rPr lang="en-GB" dirty="0" smtClean="0"/>
              <a:t>The Neighbourhood worker felt that:</a:t>
            </a:r>
          </a:p>
          <a:p>
            <a:pPr marL="868680" lvl="1" indent="-457200">
              <a:buFont typeface="+mj-lt"/>
              <a:buAutoNum type="arabicPeriod"/>
            </a:pPr>
            <a:r>
              <a:rPr lang="en-GB" dirty="0" smtClean="0"/>
              <a:t>El is lacking stimulation and challenge. She wants and needs achievement</a:t>
            </a:r>
          </a:p>
          <a:p>
            <a:pPr marL="868680" lvl="1" indent="-457200">
              <a:buFont typeface="+mj-lt"/>
              <a:buAutoNum type="arabicPeriod"/>
            </a:pPr>
            <a:r>
              <a:rPr lang="en-GB" dirty="0" smtClean="0"/>
              <a:t>In some ways she is a young adult too soon because of her parenting role in the relationship to her brothers. Her growth is stunted socially, emotionally, </a:t>
            </a:r>
            <a:r>
              <a:rPr lang="en-GB" dirty="0"/>
              <a:t>s</a:t>
            </a:r>
            <a:r>
              <a:rPr lang="en-GB" dirty="0" smtClean="0"/>
              <a:t>piritually and politically because of the lack of opportunities locally.</a:t>
            </a:r>
          </a:p>
          <a:p>
            <a:pPr marL="868680" lvl="1" indent="-457200">
              <a:buFont typeface="+mj-lt"/>
              <a:buAutoNum type="arabicPeriod"/>
            </a:pPr>
            <a:endParaRPr lang="en-GB" dirty="0"/>
          </a:p>
          <a:p>
            <a:r>
              <a:rPr lang="en-GB" dirty="0" smtClean="0"/>
              <a:t>This is resulting in her finding challenge, stimulation and fun in ways that are not positive and are illegal. This is discussed with El and she spontaneously agrees that this is the case.</a:t>
            </a:r>
            <a:endParaRPr lang="en-GB" dirty="0"/>
          </a:p>
        </p:txBody>
      </p:sp>
    </p:spTree>
    <p:extLst>
      <p:ext uri="{BB962C8B-B14F-4D97-AF65-F5344CB8AC3E}">
        <p14:creationId xmlns:p14="http://schemas.microsoft.com/office/powerpoint/2010/main" val="1567380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b="1" dirty="0" smtClean="0"/>
              <a:t>Aim</a:t>
            </a:r>
          </a:p>
          <a:p>
            <a:pPr lvl="1"/>
            <a:r>
              <a:rPr lang="en-GB" dirty="0" smtClean="0"/>
              <a:t>To provide El with learning opportunities to help her reach her potential.</a:t>
            </a:r>
          </a:p>
          <a:p>
            <a:endParaRPr lang="en-GB" dirty="0"/>
          </a:p>
          <a:p>
            <a:r>
              <a:rPr lang="en-GB" b="1" dirty="0" smtClean="0"/>
              <a:t>Objectives</a:t>
            </a:r>
          </a:p>
          <a:p>
            <a:pPr lvl="1"/>
            <a:r>
              <a:rPr lang="en-GB" dirty="0" smtClean="0"/>
              <a:t>To offer El new experiences with which she can continue away from the estate.</a:t>
            </a:r>
          </a:p>
          <a:p>
            <a:pPr lvl="1"/>
            <a:r>
              <a:rPr lang="en-GB" dirty="0" smtClean="0"/>
              <a:t>To keep her and her friendship group together in the process.</a:t>
            </a:r>
          </a:p>
          <a:p>
            <a:pPr lvl="1"/>
            <a:r>
              <a:rPr lang="en-GB" dirty="0" smtClean="0"/>
              <a:t>To support El in the leadership role that she has begun to develop.</a:t>
            </a:r>
          </a:p>
          <a:p>
            <a:pPr lvl="1"/>
            <a:r>
              <a:rPr lang="en-GB" dirty="0" smtClean="0"/>
              <a:t>To support her mother in her parenting of El and her two brothers.</a:t>
            </a:r>
            <a:endParaRPr lang="en-GB" dirty="0"/>
          </a:p>
        </p:txBody>
      </p:sp>
    </p:spTree>
    <p:extLst>
      <p:ext uri="{BB962C8B-B14F-4D97-AF65-F5344CB8AC3E}">
        <p14:creationId xmlns:p14="http://schemas.microsoft.com/office/powerpoint/2010/main" val="2686794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0836"/>
            <a:ext cx="7620000" cy="729673"/>
          </a:xfrm>
        </p:spPr>
        <p:txBody>
          <a:bodyPr/>
          <a:lstStyle/>
          <a:p>
            <a:r>
              <a:rPr lang="en-GB" dirty="0"/>
              <a:t>Case Study: El</a:t>
            </a:r>
          </a:p>
        </p:txBody>
      </p:sp>
      <p:sp>
        <p:nvSpPr>
          <p:cNvPr id="3" name="Content Placeholder 2"/>
          <p:cNvSpPr>
            <a:spLocks noGrp="1"/>
          </p:cNvSpPr>
          <p:nvPr>
            <p:ph idx="1"/>
          </p:nvPr>
        </p:nvSpPr>
        <p:spPr>
          <a:xfrm>
            <a:off x="457200" y="1006764"/>
            <a:ext cx="7620000" cy="5394036"/>
          </a:xfrm>
        </p:spPr>
        <p:txBody>
          <a:bodyPr>
            <a:normAutofit fontScale="92500" lnSpcReduction="10000"/>
          </a:bodyPr>
          <a:lstStyle/>
          <a:p>
            <a:r>
              <a:rPr lang="en-GB" b="1" dirty="0" smtClean="0"/>
              <a:t>Method</a:t>
            </a:r>
          </a:p>
          <a:p>
            <a:pPr lvl="1"/>
            <a:r>
              <a:rPr lang="en-GB" dirty="0" smtClean="0"/>
              <a:t>The worker has a link with social services and they have a small amount of money to be used for taking young people on holiday who would not otherwise have had that opportunity. Simply providing a holiday would only meet the first two objectives. Instead the worker decided to run a short programme</a:t>
            </a:r>
          </a:p>
          <a:p>
            <a:pPr lvl="1"/>
            <a:r>
              <a:rPr lang="en-GB" dirty="0" smtClean="0"/>
              <a:t>Stage 1. Ask the four young women if they would like to help run a holiday for ten young people who would otherwise not have had a holiday. This would involve some fund raising off the estate.</a:t>
            </a:r>
          </a:p>
          <a:p>
            <a:pPr lvl="1"/>
            <a:r>
              <a:rPr lang="en-GB" dirty="0" smtClean="0"/>
              <a:t>Stage 2. Fund raise: letters, phone calls and visits.</a:t>
            </a:r>
          </a:p>
          <a:p>
            <a:pPr lvl="1"/>
            <a:r>
              <a:rPr lang="en-GB" dirty="0" smtClean="0"/>
              <a:t>Stage 3. Plan the holiday. This will include visiting the holiday venue and trying out the activities. The idea is that the young women will enjoy themselves and learn about the organisation and safety.</a:t>
            </a:r>
          </a:p>
          <a:p>
            <a:pPr lvl="1"/>
            <a:r>
              <a:rPr lang="en-GB" dirty="0" smtClean="0"/>
              <a:t>Stage 4. Run a planning weekend.</a:t>
            </a:r>
          </a:p>
          <a:p>
            <a:pPr lvl="1"/>
            <a:r>
              <a:rPr lang="en-GB" dirty="0" smtClean="0"/>
              <a:t>Stage 5. Run the holiday with the young people: these will include </a:t>
            </a:r>
            <a:r>
              <a:rPr lang="en-GB" dirty="0" err="1" smtClean="0"/>
              <a:t>El’s</a:t>
            </a:r>
            <a:r>
              <a:rPr lang="en-GB" dirty="0" smtClean="0"/>
              <a:t> two brothers. This will give the mother a break and it may be possible to get the brothers involved in after-school clubs and a play scheme in the future</a:t>
            </a:r>
          </a:p>
          <a:p>
            <a:pPr lvl="1"/>
            <a:endParaRPr lang="en-GB" dirty="0"/>
          </a:p>
        </p:txBody>
      </p:sp>
    </p:spTree>
    <p:extLst>
      <p:ext uri="{BB962C8B-B14F-4D97-AF65-F5344CB8AC3E}">
        <p14:creationId xmlns:p14="http://schemas.microsoft.com/office/powerpoint/2010/main" val="4204033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The periods between each stage are used to look at the young women’s:</a:t>
            </a:r>
          </a:p>
          <a:p>
            <a:pPr lvl="1"/>
            <a:r>
              <a:rPr lang="en-GB" dirty="0" smtClean="0"/>
              <a:t>Achievements</a:t>
            </a:r>
          </a:p>
          <a:p>
            <a:pPr lvl="1"/>
            <a:r>
              <a:rPr lang="en-GB" dirty="0" smtClean="0"/>
              <a:t>Roles, including leadership</a:t>
            </a:r>
          </a:p>
          <a:p>
            <a:pPr lvl="1"/>
            <a:r>
              <a:rPr lang="en-GB" dirty="0" smtClean="0"/>
              <a:t>Support mechanisms</a:t>
            </a:r>
          </a:p>
          <a:p>
            <a:pPr lvl="1"/>
            <a:r>
              <a:rPr lang="en-GB" dirty="0" smtClean="0"/>
              <a:t>And to offer positive feedback and constructive criticism. </a:t>
            </a:r>
          </a:p>
          <a:p>
            <a:r>
              <a:rPr lang="en-GB" dirty="0" smtClean="0"/>
              <a:t>Stage 6. After the programme: the group was asked if they would like to join the town’s volunteer programme, which has funding and can pay for expenses. Volunteers go away from the area most weekends.</a:t>
            </a:r>
          </a:p>
          <a:p>
            <a:endParaRPr lang="en-GB" dirty="0"/>
          </a:p>
        </p:txBody>
      </p:sp>
    </p:spTree>
    <p:extLst>
      <p:ext uri="{BB962C8B-B14F-4D97-AF65-F5344CB8AC3E}">
        <p14:creationId xmlns:p14="http://schemas.microsoft.com/office/powerpoint/2010/main" val="230133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a:bodyPr>
          <a:lstStyle/>
          <a:p>
            <a:r>
              <a:rPr lang="en-GB" b="1" dirty="0" smtClean="0"/>
              <a:t>Indicators</a:t>
            </a:r>
          </a:p>
          <a:p>
            <a:pPr lvl="1"/>
            <a:r>
              <a:rPr lang="en-GB" dirty="0" smtClean="0"/>
              <a:t>Do the women want to join in?</a:t>
            </a:r>
          </a:p>
          <a:p>
            <a:pPr lvl="1"/>
            <a:r>
              <a:rPr lang="en-GB" dirty="0" smtClean="0"/>
              <a:t>Do they turn up for the slog of fund-raising?</a:t>
            </a:r>
          </a:p>
          <a:p>
            <a:pPr lvl="1"/>
            <a:r>
              <a:rPr lang="en-GB" dirty="0" smtClean="0"/>
              <a:t>Do they remain involved?</a:t>
            </a:r>
          </a:p>
          <a:p>
            <a:pPr lvl="1"/>
            <a:r>
              <a:rPr lang="en-GB" dirty="0" smtClean="0"/>
              <a:t>How do they respond to leaving the estate and meeting new people?</a:t>
            </a:r>
          </a:p>
          <a:p>
            <a:pPr lvl="1"/>
            <a:r>
              <a:rPr lang="en-GB" dirty="0" smtClean="0"/>
              <a:t>What roles do they take up?</a:t>
            </a:r>
          </a:p>
          <a:p>
            <a:pPr lvl="1"/>
            <a:r>
              <a:rPr lang="en-GB" dirty="0" smtClean="0"/>
              <a:t>How is El working as a leader in all of this?</a:t>
            </a:r>
          </a:p>
          <a:p>
            <a:pPr lvl="1"/>
            <a:r>
              <a:rPr lang="en-GB" dirty="0" smtClean="0"/>
              <a:t>Is the young people's participation real or are they just hanging in there for the sake of the holiday?</a:t>
            </a:r>
          </a:p>
          <a:p>
            <a:pPr lvl="1"/>
            <a:r>
              <a:rPr lang="en-GB" dirty="0" smtClean="0"/>
              <a:t>Can they identify their learning?</a:t>
            </a:r>
          </a:p>
          <a:p>
            <a:pPr lvl="1"/>
            <a:r>
              <a:rPr lang="en-GB" dirty="0" smtClean="0"/>
              <a:t>Do they turn up for the planning weekend: are they active participants?</a:t>
            </a:r>
          </a:p>
          <a:p>
            <a:pPr lvl="1"/>
            <a:r>
              <a:rPr lang="en-GB" dirty="0" smtClean="0"/>
              <a:t>Do they turn up for the holiday, do they stay in the roles as helpers or do they behave like big children?</a:t>
            </a:r>
          </a:p>
          <a:p>
            <a:pPr lvl="1"/>
            <a:endParaRPr lang="en-GB" dirty="0"/>
          </a:p>
        </p:txBody>
      </p:sp>
    </p:spTree>
    <p:extLst>
      <p:ext uri="{BB962C8B-B14F-4D97-AF65-F5344CB8AC3E}">
        <p14:creationId xmlns:p14="http://schemas.microsoft.com/office/powerpoint/2010/main" val="524173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Evaluation</a:t>
            </a:r>
          </a:p>
          <a:p>
            <a:r>
              <a:rPr lang="en-GB" i="1" dirty="0" smtClean="0"/>
              <a:t>Formative evaluation </a:t>
            </a:r>
            <a:r>
              <a:rPr lang="en-GB" dirty="0" smtClean="0"/>
              <a:t>After each session, and the planning weekend, the following questions need exploring to discover how each young person is developing:</a:t>
            </a:r>
          </a:p>
          <a:p>
            <a:pPr lvl="1"/>
            <a:r>
              <a:rPr lang="en-GB" dirty="0" smtClean="0"/>
              <a:t>What has happened that is of significance to the young people’s learning?</a:t>
            </a:r>
          </a:p>
          <a:p>
            <a:pPr lvl="1"/>
            <a:r>
              <a:rPr lang="en-GB" dirty="0" smtClean="0"/>
              <a:t>What needs to be done to progress their learning?</a:t>
            </a:r>
          </a:p>
          <a:p>
            <a:pPr lvl="1"/>
            <a:r>
              <a:rPr lang="en-GB" dirty="0" smtClean="0"/>
              <a:t>The programme’s successes?</a:t>
            </a:r>
          </a:p>
          <a:p>
            <a:pPr lvl="1"/>
            <a:r>
              <a:rPr lang="en-GB" dirty="0" smtClean="0"/>
              <a:t>Its not so successful parts?</a:t>
            </a:r>
          </a:p>
          <a:p>
            <a:pPr lvl="1"/>
            <a:r>
              <a:rPr lang="en-GB" dirty="0" smtClean="0"/>
              <a:t>What role did you take?</a:t>
            </a:r>
          </a:p>
          <a:p>
            <a:pPr lvl="1"/>
            <a:r>
              <a:rPr lang="en-GB" dirty="0" smtClean="0"/>
              <a:t>What have we learned?</a:t>
            </a:r>
          </a:p>
          <a:p>
            <a:pPr lvl="1"/>
            <a:endParaRPr lang="en-GB" dirty="0" smtClean="0"/>
          </a:p>
          <a:p>
            <a:pPr lvl="1"/>
            <a:endParaRPr lang="en-GB" i="1" dirty="0"/>
          </a:p>
        </p:txBody>
      </p:sp>
    </p:spTree>
    <p:extLst>
      <p:ext uri="{BB962C8B-B14F-4D97-AF65-F5344CB8AC3E}">
        <p14:creationId xmlns:p14="http://schemas.microsoft.com/office/powerpoint/2010/main" val="23740724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Summary Evaluation (at the end)</a:t>
            </a:r>
          </a:p>
          <a:p>
            <a:pPr lvl="1"/>
            <a:r>
              <a:rPr lang="en-GB" dirty="0" smtClean="0"/>
              <a:t>What did the children/ young people get from the holiday?</a:t>
            </a:r>
          </a:p>
          <a:p>
            <a:pPr lvl="1"/>
            <a:r>
              <a:rPr lang="en-GB" dirty="0" smtClean="0"/>
              <a:t>Did it go to plan?</a:t>
            </a:r>
          </a:p>
          <a:p>
            <a:pPr lvl="1"/>
            <a:r>
              <a:rPr lang="en-GB" dirty="0" smtClean="0"/>
              <a:t>Good bits, bad bits, points to look out for if done again?</a:t>
            </a:r>
          </a:p>
          <a:p>
            <a:pPr lvl="1"/>
            <a:r>
              <a:rPr lang="en-GB" dirty="0" smtClean="0"/>
              <a:t>What has each of us achieved and learned?</a:t>
            </a:r>
            <a:endParaRPr lang="en-GB" dirty="0"/>
          </a:p>
        </p:txBody>
      </p:sp>
    </p:spTree>
    <p:extLst>
      <p:ext uri="{BB962C8B-B14F-4D97-AF65-F5344CB8AC3E}">
        <p14:creationId xmlns:p14="http://schemas.microsoft.com/office/powerpoint/2010/main" val="924762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The project ran to the end. All the children had a holiday that they would not forget for a long time. El became totally absorbed in the project and grew in confidence and skills through the whole process. Her friends were not so enthusiastic: they enjoyed the weekend and the holiday, but found the fund-raising and planning ‘a bit boring’./</a:t>
            </a:r>
          </a:p>
          <a:p>
            <a:r>
              <a:rPr lang="en-GB" dirty="0" smtClean="0"/>
              <a:t>Each gained and developed in a number of ways. Only El went on to join the volunteers groups and goes away with them most weekends. She still spends weekdays and evenings with her friends. Just recently, she came to see the youth worker. She asked why they did not fight to get more resources on the estate, instead of working to expand people’s worlds by leaving it.</a:t>
            </a:r>
            <a:endParaRPr lang="en-GB" dirty="0"/>
          </a:p>
        </p:txBody>
      </p:sp>
    </p:spTree>
    <p:extLst>
      <p:ext uri="{BB962C8B-B14F-4D97-AF65-F5344CB8AC3E}">
        <p14:creationId xmlns:p14="http://schemas.microsoft.com/office/powerpoint/2010/main" val="11764377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For the remainder of the lecture you will need to work </a:t>
            </a:r>
            <a:r>
              <a:rPr lang="en-GB" dirty="0"/>
              <a:t>i</a:t>
            </a:r>
            <a:r>
              <a:rPr lang="en-GB" dirty="0" smtClean="0"/>
              <a:t>n small groups to prepare your own systematic process for planning which is based on the NAOMIE framework - that has already been explained to you during today’s lecture.</a:t>
            </a:r>
          </a:p>
          <a:p>
            <a:r>
              <a:rPr lang="en-GB" dirty="0" smtClean="0"/>
              <a:t>This can be based on an existing example of identifying and meeting young people's needs that you or a member of your group has/or you can be as creative as you like in coming up with an issue or situation that may be of interest to you. For example</a:t>
            </a:r>
          </a:p>
          <a:p>
            <a:pPr lvl="1"/>
            <a:r>
              <a:rPr lang="en-GB" dirty="0" err="1" smtClean="0"/>
              <a:t>El’s</a:t>
            </a:r>
            <a:r>
              <a:rPr lang="en-GB" dirty="0" smtClean="0"/>
              <a:t> idea of getting more resources on her estate for children and young people.</a:t>
            </a:r>
          </a:p>
          <a:p>
            <a:pPr lvl="1"/>
            <a:r>
              <a:rPr lang="en-GB" dirty="0" smtClean="0"/>
              <a:t>A bullying problem in the youth club</a:t>
            </a:r>
          </a:p>
          <a:p>
            <a:pPr lvl="1"/>
            <a:r>
              <a:rPr lang="en-GB" dirty="0" smtClean="0"/>
              <a:t>The decline in the number of young people accessing the project/centre.</a:t>
            </a:r>
          </a:p>
          <a:p>
            <a:pPr lvl="1"/>
            <a:r>
              <a:rPr lang="en-GB" dirty="0" smtClean="0"/>
              <a:t>Or helping a young person to make an informed decision about their future.</a:t>
            </a:r>
          </a:p>
          <a:p>
            <a:pPr lvl="1"/>
            <a:endParaRPr lang="en-GB" dirty="0" smtClean="0"/>
          </a:p>
        </p:txBody>
      </p:sp>
    </p:spTree>
    <p:extLst>
      <p:ext uri="{BB962C8B-B14F-4D97-AF65-F5344CB8AC3E}">
        <p14:creationId xmlns:p14="http://schemas.microsoft.com/office/powerpoint/2010/main" val="1318139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Session </a:t>
            </a:r>
            <a:endParaRPr lang="en-GB" dirty="0"/>
          </a:p>
        </p:txBody>
      </p:sp>
      <p:sp>
        <p:nvSpPr>
          <p:cNvPr id="3" name="Content Placeholder 2"/>
          <p:cNvSpPr>
            <a:spLocks noGrp="1"/>
          </p:cNvSpPr>
          <p:nvPr>
            <p:ph idx="1"/>
          </p:nvPr>
        </p:nvSpPr>
        <p:spPr/>
        <p:txBody>
          <a:bodyPr/>
          <a:lstStyle/>
          <a:p>
            <a:r>
              <a:rPr lang="en-GB" dirty="0" smtClean="0"/>
              <a:t>You will present your NAOMIE planning model to the group.</a:t>
            </a:r>
          </a:p>
          <a:p>
            <a:r>
              <a:rPr lang="en-GB" dirty="0" smtClean="0"/>
              <a:t>This should be a task that you all contribute to,</a:t>
            </a:r>
          </a:p>
          <a:p>
            <a:r>
              <a:rPr lang="en-GB" dirty="0" smtClean="0"/>
              <a:t>The group feedback sessions should not exceed 15 minutes.</a:t>
            </a:r>
          </a:p>
          <a:p>
            <a:endParaRPr lang="en-GB" dirty="0"/>
          </a:p>
          <a:p>
            <a:pPr marL="114300" indent="0">
              <a:buNone/>
            </a:pPr>
            <a:endParaRPr lang="en-GB" dirty="0" smtClean="0"/>
          </a:p>
        </p:txBody>
      </p:sp>
    </p:spTree>
    <p:extLst>
      <p:ext uri="{BB962C8B-B14F-4D97-AF65-F5344CB8AC3E}">
        <p14:creationId xmlns:p14="http://schemas.microsoft.com/office/powerpoint/2010/main" val="22256580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Adjacency</Template>
  <TotalTime>522</TotalTime>
  <Words>1440</Words>
  <Application>Microsoft Office PowerPoint</Application>
  <PresentationFormat>On-screen Show (4:3)</PresentationFormat>
  <Paragraphs>94</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ＭＳ Ｐゴシック</vt:lpstr>
      <vt:lpstr>Arial</vt:lpstr>
      <vt:lpstr>Calibri</vt:lpstr>
      <vt:lpstr>Cambria</vt:lpstr>
      <vt:lpstr>Adjacency</vt:lpstr>
      <vt:lpstr>Models of Planning</vt:lpstr>
      <vt:lpstr>Identifying and Meeting young people’s needs.</vt:lpstr>
      <vt:lpstr>Identifying and meeting the needs</vt:lpstr>
      <vt:lpstr>Case Study: El</vt:lpstr>
      <vt:lpstr>Case Study: El</vt:lpstr>
      <vt:lpstr>Case Study: El</vt:lpstr>
      <vt:lpstr>Case Study: El</vt:lpstr>
      <vt:lpstr>Case Study: El</vt:lpstr>
      <vt:lpstr>Case Study: El</vt:lpstr>
      <vt:lpstr>Case Study: El</vt:lpstr>
      <vt:lpstr>Case Study: El</vt:lpstr>
      <vt:lpstr>Case Study: El</vt:lpstr>
      <vt:lpstr>Group Task</vt:lpstr>
      <vt:lpstr>Next Session </vt:lpstr>
    </vt:vector>
  </TitlesOfParts>
  <Company>Private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and community worker</dc:title>
  <dc:creator>Dolan Thomas</dc:creator>
  <cp:lastModifiedBy>Angharad Lewis</cp:lastModifiedBy>
  <cp:revision>38</cp:revision>
  <cp:lastPrinted>2018-03-15T14:58:25Z</cp:lastPrinted>
  <dcterms:created xsi:type="dcterms:W3CDTF">2015-01-25T16:37:47Z</dcterms:created>
  <dcterms:modified xsi:type="dcterms:W3CDTF">2018-03-15T16:26:16Z</dcterms:modified>
</cp:coreProperties>
</file>