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304" r:id="rId3"/>
    <p:sldId id="299" r:id="rId4"/>
    <p:sldId id="259" r:id="rId5"/>
    <p:sldId id="257" r:id="rId6"/>
    <p:sldId id="258" r:id="rId7"/>
    <p:sldId id="260" r:id="rId8"/>
    <p:sldId id="261" r:id="rId9"/>
    <p:sldId id="300" r:id="rId10"/>
    <p:sldId id="301" r:id="rId11"/>
    <p:sldId id="302" r:id="rId12"/>
    <p:sldId id="303" r:id="rId13"/>
    <p:sldId id="305" r:id="rId14"/>
    <p:sldId id="306" r:id="rId15"/>
    <p:sldId id="307" r:id="rId16"/>
    <p:sldId id="308" r:id="rId17"/>
    <p:sldId id="30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65" autoAdjust="0"/>
    <p:restoredTop sz="94660"/>
  </p:normalViewPr>
  <p:slideViewPr>
    <p:cSldViewPr>
      <p:cViewPr>
        <p:scale>
          <a:sx n="100" d="100"/>
          <a:sy n="100" d="100"/>
        </p:scale>
        <p:origin x="510" y="-10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98C75A-1DC4-4850-B75C-3874F83E1276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ACD0C-C36B-4214-80D7-EF7633A8B0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53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r>
              <a:rPr lang="en-US"/>
              <a:t>Click icon to add online image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B6D1FB8-3B8B-49BA-9CE6-37251AE6DC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1590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C99E222-6358-4B9C-83F2-DFBAED252524}" type="datetimeFigureOut">
              <a:rPr lang="en-GB" smtClean="0"/>
              <a:pPr/>
              <a:t>26/10/2020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476E952-163C-4CBB-B976-CBC31844D4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620688"/>
            <a:ext cx="8201211" cy="60027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2656"/>
            <a:ext cx="7315200" cy="1322609"/>
          </a:xfrm>
        </p:spPr>
        <p:txBody>
          <a:bodyPr>
            <a:normAutofit/>
          </a:bodyPr>
          <a:lstStyle/>
          <a:p>
            <a:r>
              <a:rPr lang="en-GB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HPAH7019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5308704"/>
            <a:ext cx="7992888" cy="1144632"/>
          </a:xfrm>
        </p:spPr>
        <p:txBody>
          <a:bodyPr>
            <a:no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Materiality of Being a Woman in Bronze Age Cyprus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C369F-5DE7-4812-A58B-C5064F4D8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442" y="188640"/>
            <a:ext cx="7315200" cy="1154097"/>
          </a:xfrm>
        </p:spPr>
        <p:txBody>
          <a:bodyPr/>
          <a:lstStyle/>
          <a:p>
            <a:r>
              <a:rPr lang="en-GB" b="1" dirty="0"/>
              <a:t>Introducing LBA Cyprus</a:t>
            </a:r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0356397A-C2B2-46F6-B410-96E451B62C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3567" y="1484784"/>
            <a:ext cx="7984257" cy="5112568"/>
          </a:xfrm>
        </p:spPr>
      </p:pic>
    </p:spTree>
    <p:extLst>
      <p:ext uri="{BB962C8B-B14F-4D97-AF65-F5344CB8AC3E}">
        <p14:creationId xmlns:p14="http://schemas.microsoft.com/office/powerpoint/2010/main" val="4014985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faceless">
            <a:extLst>
              <a:ext uri="{FF2B5EF4-FFF2-40B4-BE49-F238E27FC236}">
                <a16:creationId xmlns:a16="http://schemas.microsoft.com/office/drawing/2014/main" id="{B4BDBB4C-BB7D-46D8-8716-AF6DCBD69F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11000" contrast="-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100"/>
            <a:ext cx="9180513" cy="692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8E826A-E1BA-47FD-9839-273BE88ED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624" y="260648"/>
            <a:ext cx="7315200" cy="1154097"/>
          </a:xfrm>
        </p:spPr>
        <p:txBody>
          <a:bodyPr/>
          <a:lstStyle/>
          <a:p>
            <a:r>
              <a:rPr lang="en-GB" b="1" dirty="0"/>
              <a:t>Peopling the Past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AF574-C457-44F8-A0CC-3381D61EB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772816"/>
            <a:ext cx="7545256" cy="4752527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you envisage those households?”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“You mean how do I imagine their composition?”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“No, how do you envisage them going about their daily actions”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felt quite defensive “Archaeologists don’t do that. We don’t  go around envisaging people leading cows to pasture &amp; gossiping around the household chores”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“Yes, but what 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if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you were allowed to do it….Now just tell us how you see them. What do they look like?”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“Well…” I said. And then I realized what I saw. </a:t>
            </a:r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“I see…a lot of faceless blobs”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Tringham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1991: 93-4)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195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88640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Women in Bronze Age Cyprus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6368" y="1700808"/>
            <a:ext cx="4521696" cy="496855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No textual evidence from Cyprus:</a:t>
            </a:r>
          </a:p>
          <a:p>
            <a:pPr lvl="1"/>
            <a:r>
              <a:rPr lang="en-GB" sz="2200" dirty="0" err="1"/>
              <a:t>Cypro</a:t>
            </a:r>
            <a:r>
              <a:rPr lang="en-GB" sz="2200" dirty="0"/>
              <a:t>–Minoan remains undeciphered</a:t>
            </a:r>
          </a:p>
          <a:p>
            <a:r>
              <a:rPr lang="en-US" sz="2400" dirty="0"/>
              <a:t>A wealth of archaeological evidence which can shed light upon women’s </a:t>
            </a:r>
            <a:r>
              <a:rPr lang="en-US" sz="2400" dirty="0">
                <a:solidFill>
                  <a:schemeClr val="tx2"/>
                </a:solidFill>
              </a:rPr>
              <a:t>material experiences:</a:t>
            </a:r>
          </a:p>
          <a:p>
            <a:pPr lvl="1"/>
            <a:r>
              <a:rPr lang="en-US" sz="2000" dirty="0"/>
              <a:t>“the things they made, used, wore, exchanged, lost &amp; broke on a daily basis, the spaces they lived, loved, worked &amp; slept in, and the tombs where they were finally laid to rest” (Steel 2016, 387)</a:t>
            </a:r>
            <a:endParaRPr lang="en-GB" sz="20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758D7E0-4592-4864-A477-9C6CD6D38BCB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6486" y="1659868"/>
            <a:ext cx="2771145" cy="421298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1F04E67-52B7-42A0-8BC3-95AF5DC800F7}"/>
              </a:ext>
            </a:extLst>
          </p:cNvPr>
          <p:cNvSpPr txBox="1"/>
          <p:nvPr/>
        </p:nvSpPr>
        <p:spPr>
          <a:xfrm>
            <a:off x="5967442" y="5879235"/>
            <a:ext cx="2262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Cypro-Minoan tablet</a:t>
            </a:r>
          </a:p>
          <a:p>
            <a:r>
              <a:rPr lang="en-GB" dirty="0"/>
              <a:t>AM2336, Enkomi</a:t>
            </a:r>
          </a:p>
        </p:txBody>
      </p:sp>
    </p:spTree>
    <p:extLst>
      <p:ext uri="{BB962C8B-B14F-4D97-AF65-F5344CB8AC3E}">
        <p14:creationId xmlns:p14="http://schemas.microsoft.com/office/powerpoint/2010/main" val="275529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A59E7-1C6A-41F8-80A8-7391C5793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96947"/>
            <a:ext cx="7315200" cy="1154097"/>
          </a:xfrm>
        </p:spPr>
        <p:txBody>
          <a:bodyPr/>
          <a:lstStyle/>
          <a:p>
            <a:r>
              <a:rPr lang="en-GB" b="1" dirty="0"/>
              <a:t>Materiality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881F2-FCEF-42C0-805D-34135EE79B8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23528" y="1628800"/>
            <a:ext cx="4608512" cy="4892658"/>
          </a:xfrm>
        </p:spPr>
        <p:txBody>
          <a:bodyPr>
            <a:normAutofit/>
          </a:bodyPr>
          <a:lstStyle/>
          <a:p>
            <a:r>
              <a:rPr lang="en-GB" sz="2400" dirty="0"/>
              <a:t>The material turn addresses the importance of objects &amp; materials to social practices &amp; daily life:</a:t>
            </a:r>
          </a:p>
          <a:p>
            <a:pPr lvl="1"/>
            <a:r>
              <a:rPr lang="en-GB" sz="2000" dirty="0"/>
              <a:t>Focuses on </a:t>
            </a:r>
            <a:r>
              <a:rPr lang="en-GB" sz="2000" dirty="0">
                <a:solidFill>
                  <a:schemeClr val="tx2"/>
                </a:solidFill>
              </a:rPr>
              <a:t>relationality</a:t>
            </a:r>
            <a:r>
              <a:rPr lang="en-GB" sz="2000" dirty="0"/>
              <a:t> &amp; </a:t>
            </a:r>
            <a:r>
              <a:rPr lang="en-GB" sz="2000" dirty="0">
                <a:solidFill>
                  <a:schemeClr val="tx2"/>
                </a:solidFill>
              </a:rPr>
              <a:t>material agency</a:t>
            </a:r>
          </a:p>
          <a:p>
            <a:r>
              <a:rPr lang="en-GB" sz="2400" dirty="0"/>
              <a:t>How people engage with the material world:</a:t>
            </a:r>
          </a:p>
          <a:p>
            <a:pPr lvl="1"/>
            <a:r>
              <a:rPr lang="en-GB" sz="2000" dirty="0"/>
              <a:t>Complex human-thing networks </a:t>
            </a:r>
          </a:p>
          <a:p>
            <a:pPr lvl="1"/>
            <a:r>
              <a:rPr lang="en-GB" sz="2000" dirty="0"/>
              <a:t>Recursive relationship between people &amp; things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A86A712-45A1-4255-A22C-19F6D3914705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4460" y="910715"/>
            <a:ext cx="3020430" cy="5036569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FAC329D-5615-4A66-9FA5-14F8434EF091}"/>
              </a:ext>
            </a:extLst>
          </p:cNvPr>
          <p:cNvSpPr txBox="1"/>
          <p:nvPr/>
        </p:nvSpPr>
        <p:spPr>
          <a:xfrm>
            <a:off x="5436096" y="6152126"/>
            <a:ext cx="3720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Bronze Age figurine, Teratsoudh1a</a:t>
            </a:r>
          </a:p>
        </p:txBody>
      </p:sp>
    </p:spTree>
    <p:extLst>
      <p:ext uri="{BB962C8B-B14F-4D97-AF65-F5344CB8AC3E}">
        <p14:creationId xmlns:p14="http://schemas.microsoft.com/office/powerpoint/2010/main" val="65580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188640"/>
            <a:ext cx="7315200" cy="1154097"/>
          </a:xfrm>
        </p:spPr>
        <p:txBody>
          <a:bodyPr/>
          <a:lstStyle/>
          <a:p>
            <a:r>
              <a:rPr lang="en-GB" b="1" dirty="0"/>
              <a:t>Materiality &amp; 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88001" y="1628800"/>
            <a:ext cx="4464496" cy="4896544"/>
          </a:xfrm>
        </p:spPr>
        <p:txBody>
          <a:bodyPr>
            <a:normAutofit/>
          </a:bodyPr>
          <a:lstStyle/>
          <a:p>
            <a:r>
              <a:rPr lang="en-GB" dirty="0"/>
              <a:t>‘Material culture, whether in the form of personal adornments, tools, figurines, buildings &amp; structures, as well as its effect on embodiment through repeated practice, is ... internal to identity [gender] creation’ (Alberti 2014: 94)</a:t>
            </a:r>
          </a:p>
          <a:p>
            <a:r>
              <a:rPr lang="en-GB" dirty="0"/>
              <a:t>Gender is continually produced through material engagements &amp; social praxis:</a:t>
            </a:r>
          </a:p>
          <a:p>
            <a:pPr lvl="1"/>
            <a:r>
              <a:rPr lang="en-GB" dirty="0"/>
              <a:t>Repeated corporeal performance engaging with the material world</a:t>
            </a:r>
          </a:p>
          <a:p>
            <a:pPr lvl="1"/>
            <a:r>
              <a:rPr lang="en-GB" dirty="0"/>
              <a:t>People’s lived, embodied experiences within accepted cultural rules (Butler 1986: 39)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3D97580-B431-40C0-971A-BA7C06184562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257" y="2132856"/>
            <a:ext cx="3869742" cy="308164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B3CC4A-2BE9-404F-BCCD-174A7FA2DCEE}"/>
              </a:ext>
            </a:extLst>
          </p:cNvPr>
          <p:cNvSpPr txBox="1"/>
          <p:nvPr/>
        </p:nvSpPr>
        <p:spPr>
          <a:xfrm>
            <a:off x="5652120" y="5358292"/>
            <a:ext cx="28648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 model, bread making</a:t>
            </a:r>
          </a:p>
          <a:p>
            <a:r>
              <a:rPr lang="en-GB" dirty="0"/>
              <a:t>Iron Age Cyprus</a:t>
            </a:r>
          </a:p>
        </p:txBody>
      </p:sp>
    </p:spTree>
    <p:extLst>
      <p:ext uri="{BB962C8B-B14F-4D97-AF65-F5344CB8AC3E}">
        <p14:creationId xmlns:p14="http://schemas.microsoft.com/office/powerpoint/2010/main" val="378044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332656"/>
            <a:ext cx="7315200" cy="1154097"/>
          </a:xfrm>
        </p:spPr>
        <p:txBody>
          <a:bodyPr/>
          <a:lstStyle/>
          <a:p>
            <a:r>
              <a:rPr lang="en-GB" b="1" dirty="0"/>
              <a:t>Representations of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772816"/>
            <a:ext cx="4752528" cy="4824536"/>
          </a:xfrm>
        </p:spPr>
        <p:txBody>
          <a:bodyPr>
            <a:noAutofit/>
          </a:bodyPr>
          <a:lstStyle/>
          <a:p>
            <a:r>
              <a:rPr lang="en-US" sz="1800" dirty="0"/>
              <a:t>LC representational material is limited:</a:t>
            </a:r>
          </a:p>
          <a:p>
            <a:pPr lvl="1"/>
            <a:r>
              <a:rPr lang="en-US" sz="1600" dirty="0"/>
              <a:t>Clay figurines</a:t>
            </a:r>
          </a:p>
          <a:p>
            <a:pPr lvl="1"/>
            <a:r>
              <a:rPr lang="en-US" sz="1600" dirty="0"/>
              <a:t>Bronze figurines</a:t>
            </a:r>
          </a:p>
          <a:p>
            <a:pPr lvl="1"/>
            <a:r>
              <a:rPr lang="en-US" sz="1600" dirty="0"/>
              <a:t>A four-sided bronze stand depicting women at a window</a:t>
            </a:r>
          </a:p>
          <a:p>
            <a:pPr lvl="1"/>
            <a:r>
              <a:rPr lang="en-US" sz="1600" dirty="0"/>
              <a:t>Anthropomorphic bottles</a:t>
            </a:r>
          </a:p>
          <a:p>
            <a:pPr lvl="1"/>
            <a:r>
              <a:rPr lang="en-US" sz="1600" dirty="0"/>
              <a:t>A few pieces of Mycenaean pictorial pottery</a:t>
            </a:r>
          </a:p>
          <a:p>
            <a:pPr lvl="1"/>
            <a:r>
              <a:rPr lang="en-US" sz="1600" dirty="0"/>
              <a:t>Occasional carved ivories</a:t>
            </a:r>
          </a:p>
          <a:p>
            <a:pPr lvl="1"/>
            <a:r>
              <a:rPr lang="en-US" sz="1600" dirty="0"/>
              <a:t>A few cylinder seals</a:t>
            </a:r>
          </a:p>
          <a:p>
            <a:r>
              <a:rPr lang="en-US" sz="1800" dirty="0"/>
              <a:t>Some derive from external cultural contexts, but readily consumed within Cypriot lifeways </a:t>
            </a:r>
          </a:p>
          <a:p>
            <a:r>
              <a:rPr lang="en-US" sz="1800" dirty="0"/>
              <a:t>Possibly had some meaning to the island’s communities, reiterating certain social perceptions of women</a:t>
            </a:r>
            <a:endParaRPr lang="en-GB" sz="1800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D8CA001C-78B1-4E33-81E2-1B532C31531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868378"/>
            <a:ext cx="2808312" cy="393688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DCE166-FFBB-4DE3-871E-0A2BC5F8EADE}"/>
              </a:ext>
            </a:extLst>
          </p:cNvPr>
          <p:cNvSpPr txBox="1"/>
          <p:nvPr/>
        </p:nvSpPr>
        <p:spPr>
          <a:xfrm>
            <a:off x="5796136" y="5938020"/>
            <a:ext cx="31683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Mycenaean krater fragment, </a:t>
            </a:r>
            <a:r>
              <a:rPr lang="en-GB" dirty="0" err="1"/>
              <a:t>Paphos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650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332656"/>
            <a:ext cx="7603232" cy="115409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Women’s Place in the Household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7544" y="1844824"/>
            <a:ext cx="4968552" cy="475252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Were marriage &amp; motherhood </a:t>
            </a:r>
            <a:r>
              <a:rPr lang="en-GB" dirty="0"/>
              <a:t>important f</a:t>
            </a:r>
            <a:r>
              <a:rPr lang="en-US" dirty="0" err="1"/>
              <a:t>emale</a:t>
            </a:r>
            <a:r>
              <a:rPr lang="en-US" dirty="0"/>
              <a:t> social roles?</a:t>
            </a:r>
          </a:p>
          <a:p>
            <a:r>
              <a:rPr lang="en-US" dirty="0"/>
              <a:t>Representations of couples &amp; pregnant women disappear from the Cypriot imagined, creative world: a shift in cultural values?</a:t>
            </a:r>
          </a:p>
          <a:p>
            <a:r>
              <a:rPr lang="en-US" dirty="0"/>
              <a:t>Continued value in nurturing infants demonstrated by continued popularity of the </a:t>
            </a:r>
            <a:r>
              <a:rPr lang="en-US" i="1" dirty="0"/>
              <a:t>kourotrophos</a:t>
            </a:r>
          </a:p>
          <a:p>
            <a:pPr lvl="1"/>
            <a:r>
              <a:rPr lang="en-US" dirty="0"/>
              <a:t>Personal piety &amp; aspirations to fulfilling a specific role within society</a:t>
            </a:r>
          </a:p>
          <a:p>
            <a:pPr lvl="1"/>
            <a:r>
              <a:rPr lang="en-US" dirty="0"/>
              <a:t>Sympathetic magic?</a:t>
            </a:r>
          </a:p>
          <a:p>
            <a:r>
              <a:rPr lang="en-US" dirty="0"/>
              <a:t>Used in life within the household, dedicated in sanctuaries &amp; occasionally buried with the dead</a:t>
            </a:r>
          </a:p>
          <a:p>
            <a:r>
              <a:rPr lang="en-US" dirty="0"/>
              <a:t>Do these give us insight into LC perceptions of family life, gendered social roles &amp; the importance of assuring the next generation.</a:t>
            </a:r>
            <a:r>
              <a:rPr lang="en-GB" dirty="0"/>
              <a:t>.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3611053-01E2-461C-95A6-B0311394D0BD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844824"/>
            <a:ext cx="2429652" cy="437337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2754FF8-BC73-4FF9-837F-60F5993D9E2E}"/>
              </a:ext>
            </a:extLst>
          </p:cNvPr>
          <p:cNvSpPr txBox="1"/>
          <p:nvPr/>
        </p:nvSpPr>
        <p:spPr>
          <a:xfrm>
            <a:off x="6311792" y="6340678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Kourotrophos</a:t>
            </a:r>
            <a:r>
              <a:rPr lang="en-GB" dirty="0"/>
              <a:t> figurine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1863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332656"/>
            <a:ext cx="7315200" cy="1154097"/>
          </a:xfrm>
        </p:spPr>
        <p:txBody>
          <a:bodyPr/>
          <a:lstStyle/>
          <a:p>
            <a:r>
              <a:rPr lang="en-GB" b="1" dirty="0"/>
              <a:t>Household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7544" y="1772816"/>
            <a:ext cx="4536504" cy="4752528"/>
          </a:xfrm>
        </p:spPr>
        <p:txBody>
          <a:bodyPr>
            <a:normAutofit/>
          </a:bodyPr>
          <a:lstStyle/>
          <a:p>
            <a:r>
              <a:rPr lang="en-US" dirty="0"/>
              <a:t>Archaeological evidence &amp; reference to contemporary practices in the Near East and Aegean, suggests a variety of probable female domestic economic roles:</a:t>
            </a:r>
          </a:p>
          <a:p>
            <a:pPr lvl="1"/>
            <a:r>
              <a:rPr lang="en-US" dirty="0"/>
              <a:t>Food production</a:t>
            </a:r>
          </a:p>
          <a:p>
            <a:pPr lvl="1"/>
            <a:r>
              <a:rPr lang="en-US" dirty="0"/>
              <a:t>Textile production</a:t>
            </a:r>
          </a:p>
          <a:p>
            <a:pPr lvl="1"/>
            <a:r>
              <a:rPr lang="en-US" dirty="0"/>
              <a:t>Water procurement</a:t>
            </a:r>
          </a:p>
          <a:p>
            <a:r>
              <a:rPr lang="en-US" dirty="0"/>
              <a:t>Materiality of women’s daily experience was shaped by a range of ground stone tools, such as grinders, rubbers &amp; pestles, utilitarian pottery &amp; cooking wares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F4B1EFF-D130-40A8-88E0-02D8C38A9988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23222"/>
            <a:ext cx="3565525" cy="2411555"/>
          </a:xfrm>
        </p:spPr>
      </p:pic>
    </p:spTree>
    <p:extLst>
      <p:ext uri="{BB962C8B-B14F-4D97-AF65-F5344CB8AC3E}">
        <p14:creationId xmlns:p14="http://schemas.microsoft.com/office/powerpoint/2010/main" val="312341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332656"/>
            <a:ext cx="7315200" cy="1154097"/>
          </a:xfrm>
        </p:spPr>
        <p:txBody>
          <a:bodyPr/>
          <a:lstStyle/>
          <a:p>
            <a:r>
              <a:rPr lang="en-GB" b="1" dirty="0"/>
              <a:t>Food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8461" y="1772816"/>
            <a:ext cx="4193539" cy="4752528"/>
          </a:xfrm>
        </p:spPr>
        <p:txBody>
          <a:bodyPr>
            <a:normAutofit/>
          </a:bodyPr>
          <a:lstStyle/>
          <a:p>
            <a:r>
              <a:rPr lang="en-US" dirty="0"/>
              <a:t>Saddle quern &amp;  rubber be set up semi-permanently within the courtyard</a:t>
            </a:r>
          </a:p>
          <a:p>
            <a:pPr lvl="1"/>
            <a:r>
              <a:rPr lang="en-US" dirty="0"/>
              <a:t>Used together to grind grains &amp; pulses </a:t>
            </a:r>
          </a:p>
          <a:p>
            <a:r>
              <a:rPr lang="en-US" dirty="0"/>
              <a:t>Major economic activity within the household:</a:t>
            </a:r>
          </a:p>
          <a:p>
            <a:pPr lvl="1"/>
            <a:r>
              <a:rPr lang="en-US" dirty="0"/>
              <a:t>Ethnographies suggest an average of between three &amp; five hours a day would be devoted to grinding grain to prepare the daily bread</a:t>
            </a:r>
          </a:p>
          <a:p>
            <a:pPr lvl="1"/>
            <a:r>
              <a:rPr lang="en-US" dirty="0"/>
              <a:t>A very social &amp; socialized activity</a:t>
            </a:r>
            <a:endParaRPr lang="en-GB" dirty="0"/>
          </a:p>
        </p:txBody>
      </p:sp>
      <p:pic>
        <p:nvPicPr>
          <p:cNvPr id="5" name="Content Placeholder 8">
            <a:extLst>
              <a:ext uri="{FF2B5EF4-FFF2-40B4-BE49-F238E27FC236}">
                <a16:creationId xmlns:a16="http://schemas.microsoft.com/office/drawing/2014/main" id="{706E0C4A-60A7-4855-8DFA-4F857EE5161A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85164" y="2060848"/>
            <a:ext cx="3871265" cy="31683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950D5EE-0F42-43F4-A53A-FA5D81D6EE25}"/>
              </a:ext>
            </a:extLst>
          </p:cNvPr>
          <p:cNvSpPr txBox="1"/>
          <p:nvPr/>
        </p:nvSpPr>
        <p:spPr>
          <a:xfrm>
            <a:off x="5085251" y="5445224"/>
            <a:ext cx="36894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Arediou, grinding grain on saddle querns</a:t>
            </a:r>
          </a:p>
        </p:txBody>
      </p:sp>
    </p:spTree>
    <p:extLst>
      <p:ext uri="{BB962C8B-B14F-4D97-AF65-F5344CB8AC3E}">
        <p14:creationId xmlns:p14="http://schemas.microsoft.com/office/powerpoint/2010/main" val="2329080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332656"/>
            <a:ext cx="7315200" cy="1154097"/>
          </a:xfrm>
        </p:spPr>
        <p:txBody>
          <a:bodyPr/>
          <a:lstStyle/>
          <a:p>
            <a:r>
              <a:rPr lang="en-GB" b="1" dirty="0"/>
              <a:t>Textile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772816"/>
            <a:ext cx="4176464" cy="475252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Spindle whorls &amp;  loom weights typical items of household material culture</a:t>
            </a:r>
          </a:p>
          <a:p>
            <a:pPr lvl="1"/>
            <a:r>
              <a:rPr lang="en-US" dirty="0"/>
              <a:t>Domestic consumption or household industry?</a:t>
            </a:r>
          </a:p>
          <a:p>
            <a:r>
              <a:rPr lang="en-US" dirty="0"/>
              <a:t>Smith (2002): LC domestic textile production was primarily a female activity</a:t>
            </a:r>
          </a:p>
          <a:p>
            <a:pPr lvl="1"/>
            <a:r>
              <a:rPr lang="en-US" dirty="0"/>
              <a:t>Women might achieve some degree of economic independence </a:t>
            </a:r>
          </a:p>
          <a:p>
            <a:r>
              <a:rPr lang="en-US" dirty="0"/>
              <a:t>Warp-weighted looms set up in the courtyard</a:t>
            </a:r>
          </a:p>
          <a:p>
            <a:r>
              <a:rPr lang="en-US" dirty="0"/>
              <a:t>Whorls are portable &amp; spinning could be </a:t>
            </a:r>
            <a:r>
              <a:rPr lang="en-US" dirty="0" err="1"/>
              <a:t>practised</a:t>
            </a:r>
            <a:r>
              <a:rPr lang="en-US" dirty="0"/>
              <a:t> on the move</a:t>
            </a:r>
          </a:p>
          <a:p>
            <a:r>
              <a:rPr lang="en-US" dirty="0"/>
              <a:t>Sound of textile production: socialized activity</a:t>
            </a:r>
            <a:endParaRPr lang="en-GB" dirty="0"/>
          </a:p>
        </p:txBody>
      </p:sp>
      <p:pic>
        <p:nvPicPr>
          <p:cNvPr id="5" name="Content Placeholder 2">
            <a:extLst>
              <a:ext uri="{FF2B5EF4-FFF2-40B4-BE49-F238E27FC236}">
                <a16:creationId xmlns:a16="http://schemas.microsoft.com/office/drawing/2014/main" id="{FEBC72A9-32C0-43A5-A6A7-8F9708F38D56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194" y="2132856"/>
            <a:ext cx="4051372" cy="216953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FCFEDC-790D-4180-B4C0-AFF52ECEC118}"/>
              </a:ext>
            </a:extLst>
          </p:cNvPr>
          <p:cNvSpPr txBox="1"/>
          <p:nvPr/>
        </p:nvSpPr>
        <p:spPr>
          <a:xfrm>
            <a:off x="5220832" y="4509120"/>
            <a:ext cx="3527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Loomweights</a:t>
            </a:r>
            <a:r>
              <a:rPr lang="en-GB" dirty="0"/>
              <a:t>, </a:t>
            </a:r>
            <a:r>
              <a:rPr lang="en-GB" dirty="0" err="1"/>
              <a:t>Hala</a:t>
            </a:r>
            <a:r>
              <a:rPr lang="en-GB" dirty="0"/>
              <a:t> Sultan Tekke</a:t>
            </a:r>
          </a:p>
        </p:txBody>
      </p:sp>
    </p:spTree>
    <p:extLst>
      <p:ext uri="{BB962C8B-B14F-4D97-AF65-F5344CB8AC3E}">
        <p14:creationId xmlns:p14="http://schemas.microsoft.com/office/powerpoint/2010/main" val="201298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47990"/>
            <a:ext cx="7315200" cy="1154097"/>
          </a:xfrm>
        </p:spPr>
        <p:txBody>
          <a:bodyPr/>
          <a:lstStyle/>
          <a:p>
            <a:r>
              <a:rPr lang="en-GB" b="1" dirty="0"/>
              <a:t>Water Procurement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5800" y="1700808"/>
            <a:ext cx="4300215" cy="5009202"/>
          </a:xfrm>
        </p:spPr>
        <p:txBody>
          <a:bodyPr>
            <a:normAutofit/>
          </a:bodyPr>
          <a:lstStyle/>
          <a:p>
            <a:r>
              <a:rPr lang="en-US" dirty="0"/>
              <a:t>Surprisingly this is missing from the many gender studies of the ancient Near East</a:t>
            </a:r>
          </a:p>
          <a:p>
            <a:r>
              <a:rPr lang="en-US" dirty="0"/>
              <a:t>Ethnographies suggest this would have  played a key role in female lives</a:t>
            </a:r>
          </a:p>
          <a:p>
            <a:pPr lvl="1"/>
            <a:r>
              <a:rPr lang="en-US" dirty="0"/>
              <a:t>Providing the daily drinking, cooking &amp; washing needs of the household</a:t>
            </a:r>
          </a:p>
          <a:p>
            <a:r>
              <a:rPr lang="en-US" dirty="0"/>
              <a:t>Also providing an opportunity for socializing:</a:t>
            </a:r>
          </a:p>
          <a:p>
            <a:pPr lvl="1"/>
            <a:r>
              <a:rPr lang="en-US" dirty="0"/>
              <a:t>Kabyle villages – this gave girls with an important extra-household social arena in which they could meet to “exchange news and carry on their gossip”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B4B011-5E13-4259-B757-F966FDACF889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62674" y="3897945"/>
            <a:ext cx="3565525" cy="225806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636329-0B38-441E-9C8B-FFEA3222D6B2}"/>
              </a:ext>
            </a:extLst>
          </p:cNvPr>
          <p:cNvSpPr txBox="1"/>
          <p:nvPr/>
        </p:nvSpPr>
        <p:spPr>
          <a:xfrm>
            <a:off x="5162674" y="6156012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Kabyle girls bringing home water</a:t>
            </a:r>
          </a:p>
        </p:txBody>
      </p:sp>
      <p:pic>
        <p:nvPicPr>
          <p:cNvPr id="7" name="Content Placeholder 2">
            <a:extLst>
              <a:ext uri="{FF2B5EF4-FFF2-40B4-BE49-F238E27FC236}">
                <a16:creationId xmlns:a16="http://schemas.microsoft.com/office/drawing/2014/main" id="{18BBFD21-85B4-4817-BAF3-F3710C30FE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387712"/>
            <a:ext cx="3763445" cy="225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79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136" y="139263"/>
            <a:ext cx="7315200" cy="1154097"/>
          </a:xfrm>
        </p:spPr>
        <p:txBody>
          <a:bodyPr/>
          <a:lstStyle/>
          <a:p>
            <a:r>
              <a:rPr lang="en-GB" b="1" dirty="0"/>
              <a:t>Water Procurement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7323" y="1687253"/>
            <a:ext cx="4176464" cy="4680520"/>
          </a:xfrm>
        </p:spPr>
        <p:txBody>
          <a:bodyPr/>
          <a:lstStyle/>
          <a:p>
            <a:r>
              <a:rPr lang="en-US" dirty="0"/>
              <a:t>Urban communities: centralization of water procurement tends to be in male hands</a:t>
            </a:r>
          </a:p>
          <a:p>
            <a:r>
              <a:rPr lang="en-US" dirty="0"/>
              <a:t>Strang (2014): even in urban communities women continue to physically collect &amp; carry water supplies for household consumption</a:t>
            </a:r>
          </a:p>
          <a:p>
            <a:r>
              <a:rPr lang="en-US" dirty="0"/>
              <a:t>LC urban households: apparent privatization of water supplies (wells &amp; cisterns)</a:t>
            </a:r>
          </a:p>
          <a:p>
            <a:r>
              <a:rPr lang="en-US" dirty="0"/>
              <a:t>Otherwise limited archaeological evidence</a:t>
            </a:r>
          </a:p>
        </p:txBody>
      </p:sp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20356BD6-9EC7-43C8-B821-26BD36F6A844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2905" y="1272365"/>
            <a:ext cx="3567112" cy="2352053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9B292C9-A36C-4D44-927E-99626A882D17}"/>
              </a:ext>
            </a:extLst>
          </p:cNvPr>
          <p:cNvSpPr txBox="1"/>
          <p:nvPr/>
        </p:nvSpPr>
        <p:spPr>
          <a:xfrm>
            <a:off x="5151903" y="3775765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Arediou well</a:t>
            </a:r>
          </a:p>
        </p:txBody>
      </p:sp>
      <p:pic>
        <p:nvPicPr>
          <p:cNvPr id="13" name="Content Placeholder 4">
            <a:extLst>
              <a:ext uri="{FF2B5EF4-FFF2-40B4-BE49-F238E27FC236}">
                <a16:creationId xmlns:a16="http://schemas.microsoft.com/office/drawing/2014/main" id="{F0D6A804-F9B9-4C03-B231-DC11C2217D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5"/>
          <a:stretch/>
        </p:blipFill>
        <p:spPr>
          <a:xfrm>
            <a:off x="4788024" y="4354449"/>
            <a:ext cx="1735693" cy="2013324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4EBA2F2D-FD21-490A-8511-09A238B6080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31612" y="3855141"/>
            <a:ext cx="1824558" cy="257599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D9CDA58-4C62-4886-AB06-40ED4ACCCA2D}"/>
              </a:ext>
            </a:extLst>
          </p:cNvPr>
          <p:cNvSpPr txBox="1"/>
          <p:nvPr/>
        </p:nvSpPr>
        <p:spPr>
          <a:xfrm>
            <a:off x="7236296" y="6488668"/>
            <a:ext cx="1163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Water jug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8529181-4D28-4632-88F2-E22267178DB3}"/>
              </a:ext>
            </a:extLst>
          </p:cNvPr>
          <p:cNvSpPr txBox="1"/>
          <p:nvPr/>
        </p:nvSpPr>
        <p:spPr>
          <a:xfrm>
            <a:off x="4788024" y="6488668"/>
            <a:ext cx="1509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Water carrier</a:t>
            </a:r>
          </a:p>
        </p:txBody>
      </p:sp>
    </p:spTree>
    <p:extLst>
      <p:ext uri="{BB962C8B-B14F-4D97-AF65-F5344CB8AC3E}">
        <p14:creationId xmlns:p14="http://schemas.microsoft.com/office/powerpoint/2010/main" val="200549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757" y="154315"/>
            <a:ext cx="7315200" cy="1154097"/>
          </a:xfrm>
        </p:spPr>
        <p:txBody>
          <a:bodyPr/>
          <a:lstStyle/>
          <a:p>
            <a:r>
              <a:rPr lang="en-GB" b="1" dirty="0"/>
              <a:t>Kalavasos Tomb 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37630" y="1576780"/>
            <a:ext cx="4838425" cy="487763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Remains of 3 young adult women (aged between 17 &amp; 24), a young child (aged 3), 3 infants</a:t>
            </a:r>
          </a:p>
          <a:p>
            <a:r>
              <a:rPr lang="en-GB" dirty="0"/>
              <a:t>Stands out for considerable wealth &amp; the accumulation of symbolically charged objects</a:t>
            </a:r>
          </a:p>
          <a:p>
            <a:pPr lvl="1"/>
            <a:r>
              <a:rPr lang="en-GB" dirty="0"/>
              <a:t>Imported pottery, libation vessels, large quantity of gold jewellery, </a:t>
            </a:r>
            <a:r>
              <a:rPr lang="en-GB"/>
              <a:t>imported ivories</a:t>
            </a:r>
            <a:endParaRPr lang="en-GB" dirty="0"/>
          </a:p>
          <a:p>
            <a:r>
              <a:rPr lang="en-GB" dirty="0"/>
              <a:t>The wealth of the burials raises important questions concerning property ownership, wealth, status &amp; gender</a:t>
            </a:r>
          </a:p>
          <a:p>
            <a:pPr lvl="1"/>
            <a:r>
              <a:rPr lang="en-GB" dirty="0"/>
              <a:t>Demonstrates a woman’s ability to acquire, own &amp; dispose of property in </a:t>
            </a:r>
            <a:r>
              <a:rPr lang="en-US" dirty="0"/>
              <a:t>her own right?</a:t>
            </a:r>
          </a:p>
          <a:p>
            <a:pPr lvl="1"/>
            <a:r>
              <a:rPr lang="en-US" dirty="0"/>
              <a:t>Or familial (male) wealth?</a:t>
            </a:r>
            <a:endParaRPr lang="en-GB" dirty="0"/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8667B18-8BD5-4055-811E-A1E449F8EB57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58107" y="424652"/>
            <a:ext cx="3048263" cy="2304256"/>
          </a:xfrm>
          <a:prstGeom prst="rect">
            <a:avLst/>
          </a:prstGeom>
          <a:ln w="28575">
            <a:solidFill>
              <a:schemeClr val="tx2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310352B-F2DE-417C-8E1D-02D78AB0F5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854050"/>
            <a:ext cx="2477798" cy="1914099"/>
          </a:xfrm>
          <a:prstGeom prst="rect">
            <a:avLst/>
          </a:prstGeom>
        </p:spPr>
      </p:pic>
      <p:pic>
        <p:nvPicPr>
          <p:cNvPr id="10" name="Content Placeholder 2">
            <a:extLst>
              <a:ext uri="{FF2B5EF4-FFF2-40B4-BE49-F238E27FC236}">
                <a16:creationId xmlns:a16="http://schemas.microsoft.com/office/drawing/2014/main" id="{88FC07D8-F02A-4F46-99D8-BA6F59E235E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05699" y="5260665"/>
            <a:ext cx="2472678" cy="14430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83BC60F-30F3-420B-B9D9-EAB43B0006ED}"/>
              </a:ext>
            </a:extLst>
          </p:cNvPr>
          <p:cNvSpPr txBox="1"/>
          <p:nvPr/>
        </p:nvSpPr>
        <p:spPr>
          <a:xfrm>
            <a:off x="5350913" y="4768320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Mycenaean krater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54691B-2B22-4B3C-B84D-C2AFBD85C8DD}"/>
              </a:ext>
            </a:extLst>
          </p:cNvPr>
          <p:cNvSpPr txBox="1"/>
          <p:nvPr/>
        </p:nvSpPr>
        <p:spPr>
          <a:xfrm>
            <a:off x="4342013" y="6188816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Ivory cosmetic pot</a:t>
            </a:r>
          </a:p>
        </p:txBody>
      </p:sp>
    </p:spTree>
    <p:extLst>
      <p:ext uri="{BB962C8B-B14F-4D97-AF65-F5344CB8AC3E}">
        <p14:creationId xmlns:p14="http://schemas.microsoft.com/office/powerpoint/2010/main" val="164880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3" y="202743"/>
            <a:ext cx="7315200" cy="1154097"/>
          </a:xfrm>
        </p:spPr>
        <p:txBody>
          <a:bodyPr/>
          <a:lstStyle/>
          <a:p>
            <a:r>
              <a:rPr lang="en-GB" b="1" dirty="0"/>
              <a:t>Kalavasos Tomb 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844824"/>
            <a:ext cx="4320480" cy="4680520"/>
          </a:xfrm>
        </p:spPr>
        <p:txBody>
          <a:bodyPr>
            <a:normAutofit/>
          </a:bodyPr>
          <a:lstStyle/>
          <a:p>
            <a:r>
              <a:rPr lang="en-US" dirty="0"/>
              <a:t>Woman on west bench buried with an array of gold jewelry:</a:t>
            </a:r>
          </a:p>
          <a:p>
            <a:pPr lvl="1"/>
            <a:r>
              <a:rPr lang="en-US" dirty="0"/>
              <a:t>6 plain hoop earrings, fours hair spirals and two signet rings, as well as two silver toe rings</a:t>
            </a:r>
          </a:p>
          <a:p>
            <a:pPr lvl="1"/>
            <a:r>
              <a:rPr lang="en-US" dirty="0"/>
              <a:t>All with signs of wear</a:t>
            </a:r>
          </a:p>
          <a:p>
            <a:r>
              <a:rPr lang="en-US" dirty="0"/>
              <a:t>Plain hoop rings &amp; hair spirals all correlated to a standard unit of weight: </a:t>
            </a:r>
          </a:p>
          <a:p>
            <a:pPr lvl="1"/>
            <a:r>
              <a:rPr lang="en-US" dirty="0"/>
              <a:t>Convertible currency possibly, bridal or dowry wealth</a:t>
            </a:r>
          </a:p>
          <a:p>
            <a:pPr lvl="1"/>
            <a:r>
              <a:rPr lang="en-US" dirty="0"/>
              <a:t>Familial wealth rather than her own property?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6" name="Content Placeholder 2">
            <a:extLst>
              <a:ext uri="{FF2B5EF4-FFF2-40B4-BE49-F238E27FC236}">
                <a16:creationId xmlns:a16="http://schemas.microsoft.com/office/drawing/2014/main" id="{ED9565C2-C790-4663-8456-F7DD59E6B517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499573"/>
            <a:ext cx="3237807" cy="17373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90C8E04-3344-4AAF-8A95-1582FB674C3A}"/>
              </a:ext>
            </a:extLst>
          </p:cNvPr>
          <p:cNvSpPr txBox="1"/>
          <p:nvPr/>
        </p:nvSpPr>
        <p:spPr>
          <a:xfrm>
            <a:off x="7074532" y="4358427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Earrings</a:t>
            </a:r>
          </a:p>
        </p:txBody>
      </p:sp>
    </p:spTree>
    <p:extLst>
      <p:ext uri="{BB962C8B-B14F-4D97-AF65-F5344CB8AC3E}">
        <p14:creationId xmlns:p14="http://schemas.microsoft.com/office/powerpoint/2010/main" val="102778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0C4B-920E-45EC-8436-F61BA07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3" y="202743"/>
            <a:ext cx="7315200" cy="1154097"/>
          </a:xfrm>
        </p:spPr>
        <p:txBody>
          <a:bodyPr/>
          <a:lstStyle/>
          <a:p>
            <a:r>
              <a:rPr lang="en-GB" b="1" dirty="0"/>
              <a:t>Kalavasos Tomb 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82B4-BAC3-4B7F-868F-969AE9DEF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772816"/>
            <a:ext cx="4536504" cy="4392488"/>
          </a:xfrm>
        </p:spPr>
        <p:txBody>
          <a:bodyPr>
            <a:normAutofit/>
          </a:bodyPr>
          <a:lstStyle/>
          <a:p>
            <a:r>
              <a:rPr lang="en-US" dirty="0"/>
              <a:t>Signet rings: implications for female literacy?</a:t>
            </a:r>
          </a:p>
          <a:p>
            <a:r>
              <a:rPr lang="en-US" dirty="0"/>
              <a:t>Seals &amp; signets might tell us about concepts of ownership, control of wealth, power &amp; authority</a:t>
            </a:r>
          </a:p>
          <a:p>
            <a:pPr lvl="1"/>
            <a:r>
              <a:rPr lang="en-US" dirty="0"/>
              <a:t>Masson: </a:t>
            </a:r>
            <a:r>
              <a:rPr lang="en-GB" dirty="0"/>
              <a:t>inscription was the woman’s husband’s name</a:t>
            </a:r>
          </a:p>
          <a:p>
            <a:pPr lvl="1"/>
            <a:r>
              <a:rPr lang="en-GB" dirty="0"/>
              <a:t>Reinforces the gendered assumption that women in the ancient Near East were illiterate &amp; were not property owners in their own right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B16A00-6940-47D2-A8EB-89B7B883312F}"/>
              </a:ext>
            </a:extLst>
          </p:cNvPr>
          <p:cNvSpPr txBox="1"/>
          <p:nvPr/>
        </p:nvSpPr>
        <p:spPr>
          <a:xfrm>
            <a:off x="6948264" y="3861048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Signet rings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A0FEB9F-BC7F-41C6-9382-C58CD46A0DBD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1315" y="2656936"/>
            <a:ext cx="3167149" cy="96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8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15FCF-E0E1-4852-A697-0A317B014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404664"/>
            <a:ext cx="7315200" cy="1154097"/>
          </a:xfrm>
        </p:spPr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942DD-29D8-4B16-8EA8-8F922527E6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568" y="1844824"/>
            <a:ext cx="7992888" cy="4491968"/>
          </a:xfrm>
        </p:spPr>
        <p:txBody>
          <a:bodyPr>
            <a:normAutofit/>
          </a:bodyPr>
          <a:lstStyle/>
          <a:p>
            <a:r>
              <a:rPr lang="en-US" sz="2400" dirty="0"/>
              <a:t>Materiality of LBA Cyprus reveals much about women’s lived experiences </a:t>
            </a:r>
          </a:p>
          <a:p>
            <a:r>
              <a:rPr lang="en-US" sz="2400" dirty="0"/>
              <a:t>Managed households? </a:t>
            </a:r>
          </a:p>
          <a:p>
            <a:pPr lvl="1"/>
            <a:r>
              <a:rPr lang="en-US" sz="2000" dirty="0"/>
              <a:t>Responsible for food &amp; textile production</a:t>
            </a:r>
          </a:p>
          <a:p>
            <a:pPr lvl="1"/>
            <a:r>
              <a:rPr lang="en-US" sz="2000" dirty="0"/>
              <a:t>Provided water for the family</a:t>
            </a:r>
          </a:p>
          <a:p>
            <a:pPr lvl="1"/>
            <a:r>
              <a:rPr lang="en-US" sz="2000" dirty="0"/>
              <a:t>Ensured the family lineage</a:t>
            </a:r>
          </a:p>
          <a:p>
            <a:r>
              <a:rPr lang="en-US" sz="2400" dirty="0"/>
              <a:t>Burial evidence hints at wealthy women who potentially owned and controlled their own property</a:t>
            </a:r>
          </a:p>
          <a:p>
            <a:r>
              <a:rPr lang="en-US" sz="2400" dirty="0"/>
              <a:t>Some were possibly literate, perhaps wielding economic power &amp; authority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7301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reearch paper template</Template>
  <TotalTime>845</TotalTime>
  <Words>1147</Words>
  <Application>Microsoft Office PowerPoint</Application>
  <PresentationFormat>On-screen Show (4:3)</PresentationFormat>
  <Paragraphs>120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Wingdings</vt:lpstr>
      <vt:lpstr>Perspective</vt:lpstr>
      <vt:lpstr>HPAH7019</vt:lpstr>
      <vt:lpstr>Introducing LBA Cyprus</vt:lpstr>
      <vt:lpstr>Peopling the Past</vt:lpstr>
      <vt:lpstr>Women in Bronze Age Cyprus</vt:lpstr>
      <vt:lpstr>Materiality</vt:lpstr>
      <vt:lpstr>Materiality &amp; Gender</vt:lpstr>
      <vt:lpstr>Representations of Women</vt:lpstr>
      <vt:lpstr>Women’s Place in the Household</vt:lpstr>
      <vt:lpstr>Household Production</vt:lpstr>
      <vt:lpstr>Food Production</vt:lpstr>
      <vt:lpstr>Textile Production</vt:lpstr>
      <vt:lpstr>Water Procurement</vt:lpstr>
      <vt:lpstr>Water Procurement</vt:lpstr>
      <vt:lpstr>Kalavasos Tomb 11</vt:lpstr>
      <vt:lpstr>Kalavasos Tomb 11</vt:lpstr>
      <vt:lpstr>Kalavasos Tomb 11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52</cp:revision>
  <dcterms:created xsi:type="dcterms:W3CDTF">2015-11-30T13:48:55Z</dcterms:created>
  <dcterms:modified xsi:type="dcterms:W3CDTF">2020-10-26T10:43:34Z</dcterms:modified>
</cp:coreProperties>
</file>