
<file path=[Content_Types].xml><?xml version="1.0" encoding="utf-8"?>
<Types xmlns="http://schemas.openxmlformats.org/package/2006/content-types">
  <Default ContentType="application/xml" Extension="xml"/>
  <Default ContentType="image/png" Extension="png"/>
  <Default ContentType="image/jpeg" Extension="jpeg"/>
  <Default ContentType="application/vnd.openxmlformats-package.relationships+xml" Extension="rels"/>
  <Override ContentType="application/vnd.openxmlformats-officedocument.presentationml.notesSlide+xml" PartName="/ppt/notesSlides/notesSlide13.xml"/>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1.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13.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1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16.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48"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Lst>
  <p:sldSz cy="6858000" cx="12193575"/>
  <p:notesSz cx="6858000" cy="9144000"/>
  <p:defaultTextStyle>
    <a:defPPr lvl="0">
      <a:defRPr lang="en-GB"/>
    </a:defPPr>
    <a:lvl1pPr defTabSz="449263" eaLnBrk="0" hangingPunct="0" lvl="0" rtl="0" algn="l" fontAlgn="base">
      <a:spcBef>
        <a:spcPct val="0"/>
      </a:spcBef>
      <a:spcAft>
        <a:spcPct val="0"/>
      </a:spcAft>
      <a:defRPr kern="1200">
        <a:solidFill>
          <a:schemeClr val="bg1"/>
        </a:solidFill>
        <a:latin typeface="arial" panose="020B0604020202020204" pitchFamily="34" charset="0"/>
        <a:ea typeface="Droid Sans Fallback"/>
        <a:cs typeface="Droid Sans Fallback"/>
      </a:defRPr>
    </a:lvl1pPr>
    <a:lvl2pPr defTabSz="449263" eaLnBrk="0" hangingPunct="0" indent="-285750" lvl="1" marL="742950" rtl="0" algn="l" fontAlgn="base">
      <a:spcBef>
        <a:spcPct val="0"/>
      </a:spcBef>
      <a:spcAft>
        <a:spcPct val="0"/>
      </a:spcAft>
      <a:defRPr kern="1200">
        <a:solidFill>
          <a:schemeClr val="bg1"/>
        </a:solidFill>
        <a:latin typeface="arial" panose="020B0604020202020204" pitchFamily="34" charset="0"/>
        <a:ea typeface="Droid Sans Fallback"/>
        <a:cs typeface="Droid Sans Fallback"/>
      </a:defRPr>
    </a:lvl2pPr>
    <a:lvl3pPr defTabSz="449263" eaLnBrk="0" hangingPunct="0" indent="-228600" lvl="2" marL="1143000" rtl="0" algn="l" fontAlgn="base">
      <a:spcBef>
        <a:spcPct val="0"/>
      </a:spcBef>
      <a:spcAft>
        <a:spcPct val="0"/>
      </a:spcAft>
      <a:defRPr kern="1200">
        <a:solidFill>
          <a:schemeClr val="bg1"/>
        </a:solidFill>
        <a:latin typeface="arial" panose="020B0604020202020204" pitchFamily="34" charset="0"/>
        <a:ea typeface="Droid Sans Fallback"/>
        <a:cs typeface="Droid Sans Fallback"/>
      </a:defRPr>
    </a:lvl3pPr>
    <a:lvl4pPr defTabSz="449263" eaLnBrk="0" hangingPunct="0" indent="-228600" lvl="3" marL="1600200" rtl="0" algn="l" fontAlgn="base">
      <a:spcBef>
        <a:spcPct val="0"/>
      </a:spcBef>
      <a:spcAft>
        <a:spcPct val="0"/>
      </a:spcAft>
      <a:defRPr kern="1200">
        <a:solidFill>
          <a:schemeClr val="bg1"/>
        </a:solidFill>
        <a:latin typeface="arial" panose="020B0604020202020204" pitchFamily="34" charset="0"/>
        <a:ea typeface="Droid Sans Fallback"/>
        <a:cs typeface="Droid Sans Fallback"/>
      </a:defRPr>
    </a:lvl4pPr>
    <a:lvl5pPr defTabSz="449263" eaLnBrk="0" hangingPunct="0" indent="-228600" lvl="4" marL="2057400" rtl="0" algn="l" fontAlgn="base">
      <a:spcBef>
        <a:spcPct val="0"/>
      </a:spcBef>
      <a:spcAft>
        <a:spcPct val="0"/>
      </a:spcAft>
      <a:defRPr kern="1200">
        <a:solidFill>
          <a:schemeClr val="bg1"/>
        </a:solidFill>
        <a:latin typeface="arial" panose="020B0604020202020204" pitchFamily="34" charset="0"/>
        <a:ea typeface="Droid Sans Fallback"/>
        <a:cs typeface="Droid Sans Fallback"/>
      </a:defRPr>
    </a:lvl5pPr>
    <a:lvl6pPr defTabSz="914400" eaLnBrk="1" hangingPunct="1" latinLnBrk="0" lvl="5" marL="2286000" rtl="0" algn="l">
      <a:defRPr kern="1200">
        <a:solidFill>
          <a:schemeClr val="bg1"/>
        </a:solidFill>
        <a:latin typeface="arial" panose="020B0604020202020204" pitchFamily="34" charset="0"/>
        <a:ea typeface="Droid Sans Fallback"/>
        <a:cs typeface="Droid Sans Fallback"/>
      </a:defRPr>
    </a:lvl6pPr>
    <a:lvl7pPr defTabSz="914400" eaLnBrk="1" hangingPunct="1" latinLnBrk="0" lvl="6" marL="2743200" rtl="0" algn="l">
      <a:defRPr kern="1200">
        <a:solidFill>
          <a:schemeClr val="bg1"/>
        </a:solidFill>
        <a:latin typeface="arial" panose="020B0604020202020204" pitchFamily="34" charset="0"/>
        <a:ea typeface="Droid Sans Fallback"/>
        <a:cs typeface="Droid Sans Fallback"/>
      </a:defRPr>
    </a:lvl7pPr>
    <a:lvl8pPr defTabSz="914400" eaLnBrk="1" hangingPunct="1" latinLnBrk="0" lvl="7" marL="3200400" rtl="0" algn="l">
      <a:defRPr kern="1200">
        <a:solidFill>
          <a:schemeClr val="bg1"/>
        </a:solidFill>
        <a:latin typeface="arial" panose="020B0604020202020204" pitchFamily="34" charset="0"/>
        <a:ea typeface="Droid Sans Fallback"/>
        <a:cs typeface="Droid Sans Fallback"/>
      </a:defRPr>
    </a:lvl8pPr>
    <a:lvl9pPr defTabSz="914400" eaLnBrk="1" hangingPunct="1" latinLnBrk="0" lvl="8" marL="3657600" rtl="0" algn="l">
      <a:defRPr kern="1200">
        <a:solidFill>
          <a:schemeClr val="bg1"/>
        </a:solidFill>
        <a:latin typeface="arial" panose="020B0604020202020204" pitchFamily="34" charset="0"/>
        <a:ea typeface="Droid Sans Fallback"/>
        <a:cs typeface="Droid Sans Fallback"/>
      </a:defRPr>
    </a:lvl9pPr>
  </p:defaultTextStyle>
  <p:extLst>
    <p:ext uri="{EFAFB233-063F-42B5-8137-9DF3F51BA10A}">
      <p15:sldGuideLst>
        <p15:guide id="1" orient="horz" pos="2160">
          <p15:clr>
            <a:srgbClr val="A4A3A4"/>
          </p15:clr>
        </p15:guide>
        <p15:guide id="2" pos="2880">
          <p15:clr>
            <a:srgbClr val="A4A3A4"/>
          </p15:clr>
        </p15:guide>
      </p15:sldGuideLst>
    </p:ext>
    <p:ext uri="{2D200454-40CA-4A62-9FC3-DE9A4176ACB9}">
      <p15:notesGuideLst>
        <p15:guide id="1" orient="horz" pos="2880">
          <p15:clr>
            <a:srgbClr val="A4A3A4"/>
          </p15:clr>
        </p15:guide>
        <p15:guide id="2" pos="2160">
          <p15:clr>
            <a:srgbClr val="A4A3A4"/>
          </p15:clr>
        </p15:guide>
      </p15:notes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tableStyles1.xml><?xml version="1.0" encoding="utf-8"?>
<a:tblStyleLst xmlns:a="http://schemas.openxmlformats.org/drawingml/2006/main" xmlns:r="http://schemas.openxmlformats.org/officeDocument/2006/relationships" def="{7A3D4C1D-6BE7-4FB4-9D01-DA6D80FA6CC8}">
  <a:tblStyle styleId="{7A3D4C1D-6BE7-4FB4-9D01-DA6D80FA6CC8}"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60" orient="horz"/>
        <p:guide pos="2880"/>
      </p:guideLst>
    </p:cSldViewPr>
  </p:slideViewPr>
  <p:notesViewPr>
    <p:cSldViewPr snapToGrid="0">
      <p:cViewPr varScale="1">
        <p:scale>
          <a:sx n="100" d="100"/>
          <a:sy n="100" d="100"/>
        </p:scale>
        <p:origin x="0" y="0"/>
      </p:cViewPr>
      <p:guideLst>
        <p:guide pos="2880" orient="horz"/>
        <p:guide pos="2160"/>
      </p:guideLst>
    </p:cSldViewPr>
  </p:notes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viewProps" Target="viewProps1.xml"/><Relationship Id="rId3" Type="http://schemas.openxmlformats.org/officeDocument/2006/relationships/presProps" Target="presProps1.xml"/><Relationship Id="rId4" Type="http://schemas.openxmlformats.org/officeDocument/2006/relationships/tableStyles" Target="tableStyles1.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AutoShape 1">
            <a:extLst>
              <a:ext uri="{FF2B5EF4-FFF2-40B4-BE49-F238E27FC236}">
                <a16:creationId xmlns:a16="http://schemas.microsoft.com/office/drawing/2014/main" id="{2AC81E60-1DDC-4E5F-B0D2-EFDB482E8007}"/>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360" cap="sq">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1" name="AutoShape 2">
            <a:extLst>
              <a:ext uri="{FF2B5EF4-FFF2-40B4-BE49-F238E27FC236}">
                <a16:creationId xmlns:a16="http://schemas.microsoft.com/office/drawing/2014/main" id="{A98E7E07-EF7E-43F6-BF00-0DA3E41B8ECC}"/>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2" name="AutoShape 3">
            <a:extLst>
              <a:ext uri="{FF2B5EF4-FFF2-40B4-BE49-F238E27FC236}">
                <a16:creationId xmlns:a16="http://schemas.microsoft.com/office/drawing/2014/main" id="{AAC1B3A7-6B5D-4E7C-B019-FDA23AAC58F9}"/>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3" name="AutoShape 4">
            <a:extLst>
              <a:ext uri="{FF2B5EF4-FFF2-40B4-BE49-F238E27FC236}">
                <a16:creationId xmlns:a16="http://schemas.microsoft.com/office/drawing/2014/main" id="{5C4F7B8E-828E-461E-B166-7CDB4F295A79}"/>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4" name="AutoShape 5">
            <a:extLst>
              <a:ext uri="{FF2B5EF4-FFF2-40B4-BE49-F238E27FC236}">
                <a16:creationId xmlns:a16="http://schemas.microsoft.com/office/drawing/2014/main" id="{0530529E-C341-4E91-BFD2-958F5CDC4001}"/>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5" name="AutoShape 6">
            <a:extLst>
              <a:ext uri="{FF2B5EF4-FFF2-40B4-BE49-F238E27FC236}">
                <a16:creationId xmlns:a16="http://schemas.microsoft.com/office/drawing/2014/main" id="{F53292C0-F1C7-48E6-8B4A-458E82468C59}"/>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6" name="AutoShape 7">
            <a:extLst>
              <a:ext uri="{FF2B5EF4-FFF2-40B4-BE49-F238E27FC236}">
                <a16:creationId xmlns:a16="http://schemas.microsoft.com/office/drawing/2014/main" id="{6C7CAAB5-2AB9-47C1-9587-6DE3414D9ACF}"/>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57" name="Rectangle 8">
            <a:extLst>
              <a:ext uri="{FF2B5EF4-FFF2-40B4-BE49-F238E27FC236}">
                <a16:creationId xmlns:a16="http://schemas.microsoft.com/office/drawing/2014/main" id="{C6BFA2CE-BF65-4F80-8C03-C437A812EBB0}"/>
              </a:ext>
            </a:extLst>
          </p:cNvPr>
          <p:cNvSpPr>
            <a:spLocks noGrp="1" noRot="1" noChangeAspect="1" noChangeArrowheads="1"/>
          </p:cNvSpPr>
          <p:nvPr>
            <p:ph type="sldImg"/>
          </p:nvPr>
        </p:nvSpPr>
        <p:spPr bwMode="auto">
          <a:xfrm>
            <a:off x="1106488" y="812800"/>
            <a:ext cx="5332412" cy="39957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9">
            <a:extLst>
              <a:ext uri="{FF2B5EF4-FFF2-40B4-BE49-F238E27FC236}">
                <a16:creationId xmlns:a16="http://schemas.microsoft.com/office/drawing/2014/main" id="{76189AA1-25EE-42F4-B4BD-60492D344CC6}"/>
              </a:ext>
            </a:extLst>
          </p:cNvPr>
          <p:cNvSpPr>
            <a:spLocks noGrp="1" noChangeArrowheads="1"/>
          </p:cNvSpPr>
          <p:nvPr>
            <p:ph type="body"/>
          </p:nvPr>
        </p:nvSpPr>
        <p:spPr bwMode="auto">
          <a:xfrm>
            <a:off x="755650" y="5078413"/>
            <a:ext cx="6035675" cy="4799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noProof="0"/>
          </a:p>
        </p:txBody>
      </p:sp>
      <p:sp>
        <p:nvSpPr>
          <p:cNvPr id="2059" name="Text Box 10">
            <a:extLst>
              <a:ext uri="{FF2B5EF4-FFF2-40B4-BE49-F238E27FC236}">
                <a16:creationId xmlns:a16="http://schemas.microsoft.com/office/drawing/2014/main" id="{D315F35B-FE9C-4545-881C-BEB920CB46BD}"/>
              </a:ext>
            </a:extLst>
          </p:cNvPr>
          <p:cNvSpPr txBox="1">
            <a:spLocks noChangeArrowheads="1"/>
          </p:cNvSpPr>
          <p:nvPr/>
        </p:nvSpPr>
        <p:spPr bwMode="auto">
          <a:xfrm>
            <a:off x="0"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60" name="Text Box 11">
            <a:extLst>
              <a:ext uri="{FF2B5EF4-FFF2-40B4-BE49-F238E27FC236}">
                <a16:creationId xmlns:a16="http://schemas.microsoft.com/office/drawing/2014/main" id="{986FE91D-C3A9-4AFF-94E8-73EE62016BA0}"/>
              </a:ext>
            </a:extLst>
          </p:cNvPr>
          <p:cNvSpPr txBox="1">
            <a:spLocks noChangeArrowheads="1"/>
          </p:cNvSpPr>
          <p:nvPr/>
        </p:nvSpPr>
        <p:spPr bwMode="auto">
          <a:xfrm>
            <a:off x="4278313"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061" name="Text Box 12">
            <a:extLst>
              <a:ext uri="{FF2B5EF4-FFF2-40B4-BE49-F238E27FC236}">
                <a16:creationId xmlns:a16="http://schemas.microsoft.com/office/drawing/2014/main" id="{64378B25-0EE7-4205-97E9-36FEFA7DF72E}"/>
              </a:ext>
            </a:extLst>
          </p:cNvPr>
          <p:cNvSpPr txBox="1">
            <a:spLocks noChangeArrowheads="1"/>
          </p:cNvSpPr>
          <p:nvPr/>
        </p:nvSpPr>
        <p:spPr bwMode="auto">
          <a:xfrm>
            <a:off x="0"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3" name="Rectangle 13">
            <a:extLst>
              <a:ext uri="{FF2B5EF4-FFF2-40B4-BE49-F238E27FC236}">
                <a16:creationId xmlns:a16="http://schemas.microsoft.com/office/drawing/2014/main" id="{04136FBD-233B-4556-A163-B91D8F35AF22}"/>
              </a:ext>
            </a:extLst>
          </p:cNvPr>
          <p:cNvSpPr>
            <a:spLocks noGrp="1" noChangeArrowheads="1"/>
          </p:cNvSpPr>
          <p:nvPr>
            <p:ph type="sldNum"/>
          </p:nvPr>
        </p:nvSpPr>
        <p:spPr bwMode="auto">
          <a:xfrm>
            <a:off x="4278313" y="10156825"/>
            <a:ext cx="3268662" cy="522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eaLnBrk="1">
              <a:lnSpc>
                <a:spcPct val="93000"/>
              </a:lnSpc>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ea typeface="+mn-ea"/>
                <a:cs typeface="DejaVu Sans" charset="0"/>
              </a:defRPr>
            </a:lvl1pPr>
          </a:lstStyle>
          <a:p>
            <a:pPr>
              <a:defRPr/>
            </a:pPr>
            <a:fld id="{78052282-84B4-429E-8AB3-5D3F7A2DE54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13">
            <a:extLst>
              <a:ext uri="{FF2B5EF4-FFF2-40B4-BE49-F238E27FC236}">
                <a16:creationId xmlns:a16="http://schemas.microsoft.com/office/drawing/2014/main" id="{581BF2E3-0413-4143-9B5F-1857A7E0C174}"/>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6EE87A00-64BD-4C08-8D10-B5FF3DC9AF7C}" type="slidenum">
              <a:rPr lang="en-GB" altLang="en-US" smtClean="0">
                <a:solidFill>
                  <a:srgbClr val="000000"/>
                </a:solidFill>
                <a:latin typeface="Tinos"/>
                <a:ea typeface="DejaVu Sans"/>
                <a:cs typeface="DejaVu Sans"/>
              </a:rPr>
              <a:pPr>
                <a:buClrTx/>
                <a:buFontTx/>
                <a:buNone/>
              </a:pPr>
              <a:t>1</a:t>
            </a:fld>
            <a:endParaRPr lang="en-GB" altLang="en-US">
              <a:solidFill>
                <a:srgbClr val="000000"/>
              </a:solidFill>
              <a:latin typeface="Tinos"/>
              <a:ea typeface="DejaVu Sans"/>
              <a:cs typeface="DejaVu Sans"/>
            </a:endParaRPr>
          </a:p>
        </p:txBody>
      </p:sp>
      <p:sp>
        <p:nvSpPr>
          <p:cNvPr id="4099" name="Text Box 1">
            <a:extLst>
              <a:ext uri="{FF2B5EF4-FFF2-40B4-BE49-F238E27FC236}">
                <a16:creationId xmlns:a16="http://schemas.microsoft.com/office/drawing/2014/main" id="{5D48F733-0A86-4328-95D7-1C1398A96924}"/>
              </a:ext>
            </a:extLst>
          </p:cNvPr>
          <p:cNvSpPr txBox="1">
            <a:spLocks noChangeArrowheads="1"/>
          </p:cNvSpPr>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r" eaLnBrk="1">
              <a:lnSpc>
                <a:spcPct val="93000"/>
              </a:lnSpc>
              <a:buClrTx/>
              <a:buFontTx/>
              <a:buNone/>
            </a:pPr>
            <a:fld id="{62E3868B-48C3-4342-A63E-3A1B5930AB48}" type="slidenum">
              <a:rPr lang="en-GB" altLang="en-US" sz="1400">
                <a:solidFill>
                  <a:srgbClr val="000000"/>
                </a:solidFill>
                <a:latin typeface="Tinos"/>
                <a:ea typeface="DejaVu Sans"/>
                <a:cs typeface="DejaVu Sans"/>
              </a:rPr>
              <a:pPr algn="r" eaLnBrk="1">
                <a:lnSpc>
                  <a:spcPct val="93000"/>
                </a:lnSpc>
                <a:buClrTx/>
                <a:buFontTx/>
                <a:buNone/>
              </a:pPr>
              <a:t>1</a:t>
            </a:fld>
            <a:endParaRPr lang="en-GB" altLang="en-US" sz="1400">
              <a:solidFill>
                <a:srgbClr val="000000"/>
              </a:solidFill>
              <a:latin typeface="Tinos"/>
              <a:ea typeface="DejaVu Sans"/>
              <a:cs typeface="DejaVu Sans"/>
            </a:endParaRPr>
          </a:p>
        </p:txBody>
      </p:sp>
      <p:sp>
        <p:nvSpPr>
          <p:cNvPr id="4100" name="Rectangle 2">
            <a:extLst>
              <a:ext uri="{FF2B5EF4-FFF2-40B4-BE49-F238E27FC236}">
                <a16:creationId xmlns:a16="http://schemas.microsoft.com/office/drawing/2014/main" id="{62ADE3FF-2901-474E-8B51-20ECC4DAC947}"/>
              </a:ext>
            </a:extLst>
          </p:cNvPr>
          <p:cNvSpPr txBox="1">
            <a:spLocks noGrp="1" noRot="1" noChangeAspect="1" noChangeArrowheads="1" noTextEdit="1"/>
          </p:cNvSpPr>
          <p:nvPr>
            <p:ph type="sldImg"/>
          </p:nvPr>
        </p:nvSpPr>
        <p:spPr>
          <a:xfrm>
            <a:off x="215900" y="812800"/>
            <a:ext cx="7126288"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01" name="Rectangle 3">
            <a:extLst>
              <a:ext uri="{FF2B5EF4-FFF2-40B4-BE49-F238E27FC236}">
                <a16:creationId xmlns:a16="http://schemas.microsoft.com/office/drawing/2014/main" id="{D671AAAE-ED20-4ECB-A5B2-A3460D8D2998}"/>
              </a:ext>
            </a:extLst>
          </p:cNvPr>
          <p:cNvSpPr txBox="1">
            <a:spLocks noGrp="1" noChangeArrowheads="1"/>
          </p:cNvSpPr>
          <p:nvPr>
            <p:ph type="body" idx="1"/>
          </p:nvPr>
        </p:nvSpPr>
        <p:spPr>
          <a:xfrm>
            <a:off x="755650" y="5186363"/>
            <a:ext cx="6048375" cy="4811712"/>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146" name="Rectangle 13">
            <a:extLst>
              <a:ext uri="{FF2B5EF4-FFF2-40B4-BE49-F238E27FC236}">
                <a16:creationId xmlns:a16="http://schemas.microsoft.com/office/drawing/2014/main" id="{1C4665D2-89F1-4352-9108-23D0FCB8621C}"/>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A40234CA-7F7E-4215-AED2-9964D4C5D4D8}" type="slidenum">
              <a:rPr lang="en-GB" altLang="en-US" smtClean="0">
                <a:solidFill>
                  <a:srgbClr val="000000"/>
                </a:solidFill>
                <a:latin typeface="Tinos"/>
                <a:ea typeface="DejaVu Sans"/>
                <a:cs typeface="DejaVu Sans"/>
              </a:rPr>
              <a:pPr>
                <a:buClrTx/>
                <a:buFontTx/>
                <a:buNone/>
              </a:pPr>
              <a:t>2</a:t>
            </a:fld>
            <a:endParaRPr lang="en-GB" altLang="en-US">
              <a:solidFill>
                <a:srgbClr val="000000"/>
              </a:solidFill>
              <a:latin typeface="Tinos"/>
              <a:ea typeface="DejaVu Sans"/>
              <a:cs typeface="DejaVu Sans"/>
            </a:endParaRPr>
          </a:p>
        </p:txBody>
      </p:sp>
      <p:sp>
        <p:nvSpPr>
          <p:cNvPr id="6147" name="Text Box 1">
            <a:extLst>
              <a:ext uri="{FF2B5EF4-FFF2-40B4-BE49-F238E27FC236}">
                <a16:creationId xmlns:a16="http://schemas.microsoft.com/office/drawing/2014/main" id="{2DA02508-E266-4DFE-8D03-E99D60C42A83}"/>
              </a:ext>
            </a:extLst>
          </p:cNvPr>
          <p:cNvSpPr txBox="1">
            <a:spLocks noChangeArrowheads="1"/>
          </p:cNvSpPr>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r" eaLnBrk="1">
              <a:lnSpc>
                <a:spcPct val="93000"/>
              </a:lnSpc>
              <a:buClrTx/>
              <a:buFontTx/>
              <a:buNone/>
            </a:pPr>
            <a:fld id="{F482DF77-1D45-40CA-83A4-8642FFE1975E}" type="slidenum">
              <a:rPr lang="en-GB" altLang="en-US" sz="1400">
                <a:solidFill>
                  <a:srgbClr val="000000"/>
                </a:solidFill>
                <a:latin typeface="Tinos"/>
                <a:ea typeface="DejaVu Sans"/>
                <a:cs typeface="DejaVu Sans"/>
              </a:rPr>
              <a:pPr algn="r" eaLnBrk="1">
                <a:lnSpc>
                  <a:spcPct val="93000"/>
                </a:lnSpc>
                <a:buClrTx/>
                <a:buFontTx/>
                <a:buNone/>
              </a:pPr>
              <a:t>2</a:t>
            </a:fld>
            <a:endParaRPr lang="en-GB" altLang="en-US" sz="1400">
              <a:solidFill>
                <a:srgbClr val="000000"/>
              </a:solidFill>
              <a:latin typeface="Tinos"/>
              <a:ea typeface="DejaVu Sans"/>
              <a:cs typeface="DejaVu Sans"/>
            </a:endParaRPr>
          </a:p>
        </p:txBody>
      </p:sp>
      <p:sp>
        <p:nvSpPr>
          <p:cNvPr id="6148" name="Rectangle 2">
            <a:extLst>
              <a:ext uri="{FF2B5EF4-FFF2-40B4-BE49-F238E27FC236}">
                <a16:creationId xmlns:a16="http://schemas.microsoft.com/office/drawing/2014/main" id="{16D83919-95E1-41B4-BFD7-FAC7A87A5AA1}"/>
              </a:ext>
            </a:extLst>
          </p:cNvPr>
          <p:cNvSpPr txBox="1">
            <a:spLocks noGrp="1" noRot="1" noChangeAspect="1" noChangeArrowheads="1" noTextEdit="1"/>
          </p:cNvSpPr>
          <p:nvPr>
            <p:ph type="sldImg"/>
          </p:nvPr>
        </p:nvSpPr>
        <p:spPr>
          <a:xfrm>
            <a:off x="215900" y="812800"/>
            <a:ext cx="7126288"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6149" name="Rectangle 3">
            <a:extLst>
              <a:ext uri="{FF2B5EF4-FFF2-40B4-BE49-F238E27FC236}">
                <a16:creationId xmlns:a16="http://schemas.microsoft.com/office/drawing/2014/main" id="{1AF7FF71-D9E7-42AB-B55D-B39AE4A9DF6F}"/>
              </a:ext>
            </a:extLst>
          </p:cNvPr>
          <p:cNvSpPr txBox="1">
            <a:spLocks noGrp="1" noChangeArrowheads="1"/>
          </p:cNvSpPr>
          <p:nvPr>
            <p:ph type="body" idx="1"/>
          </p:nvPr>
        </p:nvSpPr>
        <p:spPr>
          <a:xfrm>
            <a:off x="755650" y="5078413"/>
            <a:ext cx="6048375" cy="4811712"/>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42" name="Rectangle 13">
            <a:extLst>
              <a:ext uri="{FF2B5EF4-FFF2-40B4-BE49-F238E27FC236}">
                <a16:creationId xmlns:a16="http://schemas.microsoft.com/office/drawing/2014/main" id="{995AC6FB-6F29-4B3A-B30D-EB590C3ADACD}"/>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0518034D-9B49-4578-B62A-2E55A0AC8584}" type="slidenum">
              <a:rPr lang="en-GB" altLang="en-US" smtClean="0">
                <a:solidFill>
                  <a:srgbClr val="000000"/>
                </a:solidFill>
                <a:latin typeface="Tinos"/>
                <a:ea typeface="DejaVu Sans"/>
                <a:cs typeface="DejaVu Sans"/>
              </a:rPr>
              <a:pPr>
                <a:buClrTx/>
                <a:buFontTx/>
                <a:buNone/>
              </a:pPr>
              <a:t>5</a:t>
            </a:fld>
            <a:endParaRPr lang="en-GB" altLang="en-US">
              <a:solidFill>
                <a:srgbClr val="000000"/>
              </a:solidFill>
              <a:latin typeface="Tinos"/>
              <a:ea typeface="DejaVu Sans"/>
              <a:cs typeface="DejaVu Sans"/>
            </a:endParaRPr>
          </a:p>
        </p:txBody>
      </p:sp>
      <p:sp>
        <p:nvSpPr>
          <p:cNvPr id="10243" name="Rectangle 1">
            <a:extLst>
              <a:ext uri="{FF2B5EF4-FFF2-40B4-BE49-F238E27FC236}">
                <a16:creationId xmlns:a16="http://schemas.microsoft.com/office/drawing/2014/main" id="{4D94EDC4-27F5-44ED-AA0F-DAFDD42F50BA}"/>
              </a:ext>
            </a:extLst>
          </p:cNvPr>
          <p:cNvSpPr txBox="1">
            <a:spLocks noGrp="1" noRot="1" noChangeAspect="1" noChangeArrowheads="1" noTextEdit="1"/>
          </p:cNvSpPr>
          <p:nvPr>
            <p:ph type="sldImg"/>
          </p:nvPr>
        </p:nvSpPr>
        <p:spPr>
          <a:xfrm>
            <a:off x="217488" y="812800"/>
            <a:ext cx="7118350" cy="4003675"/>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0244" name="Text Box 2">
            <a:extLst>
              <a:ext uri="{FF2B5EF4-FFF2-40B4-BE49-F238E27FC236}">
                <a16:creationId xmlns:a16="http://schemas.microsoft.com/office/drawing/2014/main" id="{AF7A2F77-7DB0-4B4C-916E-E90426DA8D2C}"/>
              </a:ext>
            </a:extLst>
          </p:cNvPr>
          <p:cNvSpPr txBox="1">
            <a:spLocks noGrp="1" noChangeArrowheads="1"/>
          </p:cNvSpPr>
          <p:nvPr>
            <p:ph type="body" idx="1"/>
          </p:nvPr>
        </p:nvSpPr>
        <p:spPr>
          <a:xfrm>
            <a:off x="814388" y="5078413"/>
            <a:ext cx="6043612" cy="480695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Technological: </a:t>
            </a:r>
            <a:r>
              <a:rPr lang="en-IN" altLang="en-US">
                <a:ea typeface="WenQuanYi Micro Hei"/>
                <a:cs typeface="WenQuanYi Micro Hei"/>
              </a:rPr>
              <a:t>As we all know that advanced technology and technology is changing rapidly in this particular industry. Many hotels and hospitality industries are trying to make themselves creative and innovative in order to attract a wider range of customers. This advanced technology can put pressure on this start up hotel to more invest on technologies. It can increase their overall cost. On the other hand with the help of technologies and way of doing things can provide them opportunity to make their marketing process easy and reach to their target market. It can also provide and offers online services which can save customers' time. By creating new apps and new machines they can cook food quickly.</a:t>
            </a:r>
          </a:p>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Environmental:</a:t>
            </a:r>
            <a:r>
              <a:rPr lang="en-IN" altLang="en-US">
                <a:ea typeface="WenQuanYi Micro Hei"/>
                <a:cs typeface="WenQuanYi Micro Hei"/>
              </a:rPr>
              <a:t> Hospitality and tourism industry is a seasonable business. Changes in the Weather have a direct impact on the activities and profitability of this magic hill hotel. Heavy rain, flood and storm are some climate and environmental factors. For example, in monsoon season there is an opportunity for this industry to earn more and attract a wider range of customers. It is also important for hospitality industry and this hotel to more focus on becoming sustainable and use natural resources in an effective manner. Activities of hotel can destroy natural resources which can decrease their sales. People want to prefer to hotel that perform their business ethically and focus on sustainability. For example, activities of hotel industry increase greenhouse gases and also increase electricity cost that creates various health problems for the people.</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290" name="Rectangle 13">
            <a:extLst>
              <a:ext uri="{FF2B5EF4-FFF2-40B4-BE49-F238E27FC236}">
                <a16:creationId xmlns:a16="http://schemas.microsoft.com/office/drawing/2014/main" id="{97971E95-03EE-404E-97CE-724824EDA9F4}"/>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B8A1F1C5-0FB9-4321-B9E8-5E68851E05BE}" type="slidenum">
              <a:rPr lang="en-GB" altLang="en-US" smtClean="0">
                <a:solidFill>
                  <a:srgbClr val="000000"/>
                </a:solidFill>
                <a:latin typeface="Tinos"/>
                <a:ea typeface="DejaVu Sans"/>
                <a:cs typeface="DejaVu Sans"/>
              </a:rPr>
              <a:pPr>
                <a:buClrTx/>
                <a:buFontTx/>
                <a:buNone/>
              </a:pPr>
              <a:t>6</a:t>
            </a:fld>
            <a:endParaRPr lang="en-GB" altLang="en-US">
              <a:solidFill>
                <a:srgbClr val="000000"/>
              </a:solidFill>
              <a:latin typeface="Tinos"/>
              <a:ea typeface="DejaVu Sans"/>
              <a:cs typeface="DejaVu Sans"/>
            </a:endParaRPr>
          </a:p>
        </p:txBody>
      </p:sp>
      <p:sp>
        <p:nvSpPr>
          <p:cNvPr id="12291" name="Rectangle 1">
            <a:extLst>
              <a:ext uri="{FF2B5EF4-FFF2-40B4-BE49-F238E27FC236}">
                <a16:creationId xmlns:a16="http://schemas.microsoft.com/office/drawing/2014/main" id="{5DA8999A-C05D-4734-AC7F-3B7975D5ADEE}"/>
              </a:ext>
            </a:extLst>
          </p:cNvPr>
          <p:cNvSpPr txBox="1">
            <a:spLocks noGrp="1" noRot="1" noChangeAspect="1" noChangeArrowheads="1" noTextEdit="1"/>
          </p:cNvSpPr>
          <p:nvPr>
            <p:ph type="sldImg"/>
          </p:nvPr>
        </p:nvSpPr>
        <p:spPr>
          <a:xfrm>
            <a:off x="217488" y="812800"/>
            <a:ext cx="7118350" cy="4003675"/>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2292" name="Text Box 2">
            <a:extLst>
              <a:ext uri="{FF2B5EF4-FFF2-40B4-BE49-F238E27FC236}">
                <a16:creationId xmlns:a16="http://schemas.microsoft.com/office/drawing/2014/main" id="{8A8B289E-D09C-4016-ADBB-3DFA61EF25B5}"/>
              </a:ext>
            </a:extLst>
          </p:cNvPr>
          <p:cNvSpPr txBox="1">
            <a:spLocks noGrp="1" noChangeArrowheads="1"/>
          </p:cNvSpPr>
          <p:nvPr>
            <p:ph type="body" idx="1"/>
          </p:nvPr>
        </p:nvSpPr>
        <p:spPr>
          <a:xfrm>
            <a:off x="755650" y="5078413"/>
            <a:ext cx="6043613" cy="480695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a:ea typeface="WenQuanYi Micro Hei"/>
                <a:cs typeface="WenQuanYi Micro Hei"/>
              </a:rPr>
              <a:t>AS a swot and internal analysis PESTLE analysis also a method which help a business in reducing business threats. A businessman and a manager can also change the way of operating their business with effectively. Manager can also make an effective decision by identifying all the changes that occurs due to all external factors. There are various benefits for manager of magic hill hotel to use and implement this analysis such as they can create an effective method to find out new opportunities. They can also identify threats and then reduce their negative impacts.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13">
            <a:extLst>
              <a:ext uri="{FF2B5EF4-FFF2-40B4-BE49-F238E27FC236}">
                <a16:creationId xmlns:a16="http://schemas.microsoft.com/office/drawing/2014/main" id="{985A5248-448D-43C7-9C8F-CFF2FF4B605C}"/>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F26906B4-5602-4769-BBBD-9AEE244AB184}" type="slidenum">
              <a:rPr lang="en-GB" altLang="en-US" smtClean="0">
                <a:solidFill>
                  <a:srgbClr val="000000"/>
                </a:solidFill>
                <a:latin typeface="Tinos"/>
                <a:ea typeface="DejaVu Sans"/>
                <a:cs typeface="DejaVu Sans"/>
              </a:rPr>
              <a:pPr>
                <a:buClrTx/>
                <a:buFontTx/>
                <a:buNone/>
              </a:pPr>
              <a:t>8</a:t>
            </a:fld>
            <a:endParaRPr lang="en-GB" altLang="en-US">
              <a:solidFill>
                <a:srgbClr val="000000"/>
              </a:solidFill>
              <a:latin typeface="Tinos"/>
              <a:ea typeface="DejaVu Sans"/>
              <a:cs typeface="DejaVu Sans"/>
            </a:endParaRPr>
          </a:p>
        </p:txBody>
      </p:sp>
      <p:sp>
        <p:nvSpPr>
          <p:cNvPr id="15363" name="Text Box 1">
            <a:extLst>
              <a:ext uri="{FF2B5EF4-FFF2-40B4-BE49-F238E27FC236}">
                <a16:creationId xmlns:a16="http://schemas.microsoft.com/office/drawing/2014/main" id="{BAA611E5-C61D-46C0-84A0-2BB3A11C7F8C}"/>
              </a:ext>
            </a:extLst>
          </p:cNvPr>
          <p:cNvSpPr txBox="1">
            <a:spLocks noChangeArrowheads="1"/>
          </p:cNvSpPr>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r" eaLnBrk="1">
              <a:lnSpc>
                <a:spcPct val="93000"/>
              </a:lnSpc>
              <a:buClrTx/>
              <a:buFontTx/>
              <a:buNone/>
            </a:pPr>
            <a:fld id="{A8A59CE7-43B9-43C7-9A4D-B089883972EA}" type="slidenum">
              <a:rPr lang="en-GB" altLang="en-US" sz="1400">
                <a:solidFill>
                  <a:srgbClr val="000000"/>
                </a:solidFill>
                <a:latin typeface="Tinos"/>
                <a:ea typeface="DejaVu Sans"/>
                <a:cs typeface="DejaVu Sans"/>
              </a:rPr>
              <a:pPr algn="r" eaLnBrk="1">
                <a:lnSpc>
                  <a:spcPct val="93000"/>
                </a:lnSpc>
                <a:buClrTx/>
                <a:buFontTx/>
                <a:buNone/>
              </a:pPr>
              <a:t>8</a:t>
            </a:fld>
            <a:endParaRPr lang="en-GB" altLang="en-US" sz="1400">
              <a:solidFill>
                <a:srgbClr val="000000"/>
              </a:solidFill>
              <a:latin typeface="Tinos"/>
              <a:ea typeface="DejaVu Sans"/>
              <a:cs typeface="DejaVu Sans"/>
            </a:endParaRPr>
          </a:p>
        </p:txBody>
      </p:sp>
      <p:sp>
        <p:nvSpPr>
          <p:cNvPr id="15364" name="Rectangle 2">
            <a:extLst>
              <a:ext uri="{FF2B5EF4-FFF2-40B4-BE49-F238E27FC236}">
                <a16:creationId xmlns:a16="http://schemas.microsoft.com/office/drawing/2014/main" id="{9912B22A-6890-4FDB-8413-BCE46835EB93}"/>
              </a:ext>
            </a:extLst>
          </p:cNvPr>
          <p:cNvSpPr txBox="1">
            <a:spLocks noGrp="1" noRot="1" noChangeAspect="1" noChangeArrowheads="1" noTextEdit="1"/>
          </p:cNvSpPr>
          <p:nvPr>
            <p:ph type="sldImg"/>
          </p:nvPr>
        </p:nvSpPr>
        <p:spPr>
          <a:xfrm>
            <a:off x="215900" y="812800"/>
            <a:ext cx="7126288"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5365" name="Text Box 3">
            <a:extLst>
              <a:ext uri="{FF2B5EF4-FFF2-40B4-BE49-F238E27FC236}">
                <a16:creationId xmlns:a16="http://schemas.microsoft.com/office/drawing/2014/main" id="{DAE8F200-0A71-4E8E-A487-BA8013A53B07}"/>
              </a:ext>
            </a:extLst>
          </p:cNvPr>
          <p:cNvSpPr txBox="1">
            <a:spLocks noGrp="1" noChangeArrowheads="1"/>
          </p:cNvSpPr>
          <p:nvPr>
            <p:ph type="body" idx="1"/>
          </p:nvPr>
        </p:nvSpPr>
        <p:spPr>
          <a:xfrm>
            <a:off x="755650" y="5078413"/>
            <a:ext cx="6048375" cy="4811712"/>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marL="214313" indent="-214313" algn="just">
              <a:spcBef>
                <a:spcPts val="450"/>
              </a:spcBef>
              <a:buSzPct val="45000"/>
              <a:buFont typeface="Wingdings" panose="05000000000000000000" pitchFamily="2" charset="2"/>
              <a:buChar char=""/>
              <a:tabLst>
                <a:tab pos="214313" algn="l"/>
                <a:tab pos="661988" algn="l"/>
                <a:tab pos="1111250" algn="l"/>
                <a:tab pos="1560513" algn="l"/>
                <a:tab pos="2009775" algn="l"/>
                <a:tab pos="2459038" algn="l"/>
                <a:tab pos="2908300" algn="l"/>
                <a:tab pos="3357563" algn="l"/>
                <a:tab pos="3806825" algn="l"/>
                <a:tab pos="4256088" algn="l"/>
                <a:tab pos="4705350" algn="l"/>
                <a:tab pos="5154613" algn="l"/>
                <a:tab pos="5603875" algn="l"/>
                <a:tab pos="6053138" algn="l"/>
                <a:tab pos="6502400" algn="l"/>
                <a:tab pos="6951663" algn="l"/>
                <a:tab pos="7400925" algn="l"/>
                <a:tab pos="7850188" algn="l"/>
                <a:tab pos="8299450" algn="l"/>
                <a:tab pos="8748713" algn="l"/>
                <a:tab pos="9197975" algn="l"/>
              </a:tabLst>
            </a:pPr>
            <a:r>
              <a:rPr lang="en-US" altLang="en-US">
                <a:solidFill>
                  <a:srgbClr val="404040"/>
                </a:solidFill>
                <a:ea typeface="WenQuanYi Micro Hei"/>
                <a:cs typeface="WenQuanYi Micro Hei"/>
              </a:rPr>
              <a:t>It tends to be reactive in the nature instead of being proactive when it comes to corporate social responsibilities and climate.</a:t>
            </a:r>
          </a:p>
          <a:p>
            <a:pPr marL="214313" indent="-214313" algn="just">
              <a:spcBef>
                <a:spcPts val="450"/>
              </a:spcBef>
              <a:buSzPct val="45000"/>
              <a:buFont typeface="Wingdings" panose="05000000000000000000" pitchFamily="2" charset="2"/>
              <a:buChar char=""/>
              <a:tabLst>
                <a:tab pos="214313" algn="l"/>
                <a:tab pos="661988" algn="l"/>
                <a:tab pos="1111250" algn="l"/>
                <a:tab pos="1560513" algn="l"/>
                <a:tab pos="2009775" algn="l"/>
                <a:tab pos="2459038" algn="l"/>
                <a:tab pos="2908300" algn="l"/>
                <a:tab pos="3357563" algn="l"/>
                <a:tab pos="3806825" algn="l"/>
                <a:tab pos="4256088" algn="l"/>
                <a:tab pos="4705350" algn="l"/>
                <a:tab pos="5154613" algn="l"/>
                <a:tab pos="5603875" algn="l"/>
                <a:tab pos="6053138" algn="l"/>
                <a:tab pos="6502400" algn="l"/>
                <a:tab pos="6951663" algn="l"/>
                <a:tab pos="7400925" algn="l"/>
                <a:tab pos="7850188" algn="l"/>
                <a:tab pos="8299450" algn="l"/>
                <a:tab pos="8748713" algn="l"/>
                <a:tab pos="9197975" algn="l"/>
              </a:tabLst>
            </a:pPr>
            <a:r>
              <a:rPr lang="en-US" altLang="en-US">
                <a:solidFill>
                  <a:srgbClr val="404040"/>
                </a:solidFill>
                <a:ea typeface="WenQuanYi Micro Hei"/>
                <a:cs typeface="WenQuanYi Micro Hei"/>
              </a:rPr>
              <a:t>Unfavourable tax rates also is a weakness as some rooms with high accommodation attract specific taxes which are being charges per night spent there.</a:t>
            </a:r>
          </a:p>
          <a:p>
            <a:pPr marL="214313" indent="-214313" algn="just">
              <a:spcBef>
                <a:spcPts val="450"/>
              </a:spcBef>
              <a:buSzPct val="45000"/>
              <a:buFont typeface="Wingdings" panose="05000000000000000000" pitchFamily="2" charset="2"/>
              <a:buChar char=""/>
              <a:tabLst>
                <a:tab pos="214313" algn="l"/>
                <a:tab pos="661988" algn="l"/>
                <a:tab pos="1111250" algn="l"/>
                <a:tab pos="1560513" algn="l"/>
                <a:tab pos="2009775" algn="l"/>
                <a:tab pos="2459038" algn="l"/>
                <a:tab pos="2908300" algn="l"/>
                <a:tab pos="3357563" algn="l"/>
                <a:tab pos="3806825" algn="l"/>
                <a:tab pos="4256088" algn="l"/>
                <a:tab pos="4705350" algn="l"/>
                <a:tab pos="5154613" algn="l"/>
                <a:tab pos="5603875" algn="l"/>
                <a:tab pos="6053138" algn="l"/>
                <a:tab pos="6502400" algn="l"/>
                <a:tab pos="6951663" algn="l"/>
                <a:tab pos="7400925" algn="l"/>
                <a:tab pos="7850188" algn="l"/>
                <a:tab pos="8299450" algn="l"/>
                <a:tab pos="8748713" algn="l"/>
                <a:tab pos="9197975" algn="l"/>
              </a:tabLst>
            </a:pPr>
            <a:r>
              <a:rPr lang="en-US" altLang="en-US">
                <a:solidFill>
                  <a:srgbClr val="404040"/>
                </a:solidFill>
                <a:ea typeface="WenQuanYi Micro Hei"/>
                <a:cs typeface="WenQuanYi Micro Hei"/>
              </a:rPr>
              <a:t>It does not have adequate and proper quality control methods as per the international standards.</a:t>
            </a:r>
          </a:p>
          <a:p>
            <a:pPr marL="214313" indent="-214313" algn="just">
              <a:spcBef>
                <a:spcPts val="450"/>
              </a:spcBef>
              <a:buClrTx/>
              <a:buFontTx/>
              <a:buNone/>
              <a:tabLst>
                <a:tab pos="214313" algn="l"/>
                <a:tab pos="661988" algn="l"/>
                <a:tab pos="1111250" algn="l"/>
                <a:tab pos="1560513" algn="l"/>
                <a:tab pos="2009775" algn="l"/>
                <a:tab pos="2459038" algn="l"/>
                <a:tab pos="2908300" algn="l"/>
                <a:tab pos="3357563" algn="l"/>
                <a:tab pos="3806825" algn="l"/>
                <a:tab pos="4256088" algn="l"/>
                <a:tab pos="4705350" algn="l"/>
                <a:tab pos="5154613" algn="l"/>
                <a:tab pos="5603875" algn="l"/>
                <a:tab pos="6053138" algn="l"/>
                <a:tab pos="6502400" algn="l"/>
                <a:tab pos="6951663" algn="l"/>
                <a:tab pos="7400925" algn="l"/>
                <a:tab pos="7850188" algn="l"/>
                <a:tab pos="8299450" algn="l"/>
                <a:tab pos="8748713" algn="l"/>
                <a:tab pos="9197975" algn="l"/>
              </a:tabLst>
            </a:pPr>
            <a:r>
              <a:rPr lang="en-US" altLang="en-US">
                <a:solidFill>
                  <a:srgbClr val="404040"/>
                </a:solidFill>
                <a:ea typeface="WenQuanYi Micro Hei"/>
                <a:cs typeface="WenQuanYi Micro Hei"/>
              </a:rPr>
              <a:t>There is a seasonality of getting and availability of raw materials.</a:t>
            </a:r>
          </a:p>
          <a:p>
            <a:pPr marL="214313" indent="-214313" algn="just">
              <a:spcBef>
                <a:spcPts val="450"/>
              </a:spcBef>
              <a:buClrTx/>
              <a:buFontTx/>
              <a:buNone/>
              <a:tabLst>
                <a:tab pos="214313" algn="l"/>
                <a:tab pos="661988" algn="l"/>
                <a:tab pos="1111250" algn="l"/>
                <a:tab pos="1560513" algn="l"/>
                <a:tab pos="2009775" algn="l"/>
                <a:tab pos="2459038" algn="l"/>
                <a:tab pos="2908300" algn="l"/>
                <a:tab pos="3357563" algn="l"/>
                <a:tab pos="3806825" algn="l"/>
                <a:tab pos="4256088" algn="l"/>
                <a:tab pos="4705350" algn="l"/>
                <a:tab pos="5154613" algn="l"/>
                <a:tab pos="5603875" algn="l"/>
                <a:tab pos="6053138" algn="l"/>
                <a:tab pos="6502400" algn="l"/>
                <a:tab pos="6951663" algn="l"/>
                <a:tab pos="7400925" algn="l"/>
                <a:tab pos="7850188" algn="l"/>
                <a:tab pos="8299450" algn="l"/>
                <a:tab pos="8748713" algn="l"/>
                <a:tab pos="9197975" algn="l"/>
              </a:tabLst>
            </a:pPr>
            <a:endParaRPr lang="en-US" altLang="en-US">
              <a:solidFill>
                <a:srgbClr val="404040"/>
              </a:solidFill>
              <a:ea typeface="WenQuanYi Micro Hei"/>
              <a:cs typeface="WenQuanYi Micro Hei"/>
            </a:endParaRPr>
          </a:p>
          <a:p>
            <a:pPr marL="214313" indent="-214313" algn="just">
              <a:spcBef>
                <a:spcPts val="450"/>
              </a:spcBef>
              <a:buClrTx/>
              <a:buFontTx/>
              <a:buNone/>
              <a:tabLst>
                <a:tab pos="214313" algn="l"/>
                <a:tab pos="661988" algn="l"/>
                <a:tab pos="1111250" algn="l"/>
                <a:tab pos="1560513" algn="l"/>
                <a:tab pos="2009775" algn="l"/>
                <a:tab pos="2459038" algn="l"/>
                <a:tab pos="2908300" algn="l"/>
                <a:tab pos="3357563" algn="l"/>
                <a:tab pos="3806825" algn="l"/>
                <a:tab pos="4256088" algn="l"/>
                <a:tab pos="4705350" algn="l"/>
                <a:tab pos="5154613" algn="l"/>
                <a:tab pos="5603875" algn="l"/>
                <a:tab pos="6053138" algn="l"/>
                <a:tab pos="6502400" algn="l"/>
                <a:tab pos="6951663" algn="l"/>
                <a:tab pos="7400925" algn="l"/>
                <a:tab pos="7850188" algn="l"/>
                <a:tab pos="8299450" algn="l"/>
                <a:tab pos="8748713" algn="l"/>
                <a:tab pos="9197975" algn="l"/>
              </a:tabLst>
            </a:pPr>
            <a:endParaRPr lang="en-US" altLang="en-US">
              <a:solidFill>
                <a:srgbClr val="404040"/>
              </a:solidFill>
              <a:ea typeface="WenQuanYi Micro Hei"/>
              <a:cs typeface="WenQuanYi Micro He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13">
            <a:extLst>
              <a:ext uri="{FF2B5EF4-FFF2-40B4-BE49-F238E27FC236}">
                <a16:creationId xmlns:a16="http://schemas.microsoft.com/office/drawing/2014/main" id="{24B3B823-6D10-4918-AE24-566172403A0E}"/>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1E676A50-A47F-4266-9A3B-8AF945A26FED}" type="slidenum">
              <a:rPr lang="en-GB" altLang="en-US" smtClean="0">
                <a:solidFill>
                  <a:srgbClr val="000000"/>
                </a:solidFill>
                <a:latin typeface="Tinos"/>
                <a:ea typeface="DejaVu Sans"/>
                <a:cs typeface="DejaVu Sans"/>
              </a:rPr>
              <a:pPr>
                <a:buClrTx/>
                <a:buFontTx/>
                <a:buNone/>
              </a:pPr>
              <a:t>9</a:t>
            </a:fld>
            <a:endParaRPr lang="en-GB" altLang="en-US">
              <a:solidFill>
                <a:srgbClr val="000000"/>
              </a:solidFill>
              <a:latin typeface="Tinos"/>
              <a:ea typeface="DejaVu Sans"/>
              <a:cs typeface="DejaVu Sans"/>
            </a:endParaRPr>
          </a:p>
        </p:txBody>
      </p:sp>
      <p:sp>
        <p:nvSpPr>
          <p:cNvPr id="17411" name="Rectangle 1">
            <a:extLst>
              <a:ext uri="{FF2B5EF4-FFF2-40B4-BE49-F238E27FC236}">
                <a16:creationId xmlns:a16="http://schemas.microsoft.com/office/drawing/2014/main" id="{7C9E39D9-467A-42D8-89D7-6A301A844175}"/>
              </a:ext>
            </a:extLst>
          </p:cNvPr>
          <p:cNvSpPr txBox="1">
            <a:spLocks noGrp="1" noRot="1" noChangeAspect="1" noChangeArrowheads="1" noTextEdit="1"/>
          </p:cNvSpPr>
          <p:nvPr>
            <p:ph type="sldImg"/>
          </p:nvPr>
        </p:nvSpPr>
        <p:spPr>
          <a:xfrm>
            <a:off x="220663" y="812800"/>
            <a:ext cx="7107237" cy="3998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6" name="Text Box 2">
            <a:extLst>
              <a:ext uri="{FF2B5EF4-FFF2-40B4-BE49-F238E27FC236}">
                <a16:creationId xmlns:a16="http://schemas.microsoft.com/office/drawing/2014/main" id="{3AF8FEDE-D843-4DD8-881B-EA222DC6B0E1}"/>
              </a:ext>
            </a:extLst>
          </p:cNvPr>
          <p:cNvSpPr txBox="1">
            <a:spLocks noGrp="1" noChangeArrowheads="1"/>
          </p:cNvSpPr>
          <p:nvPr>
            <p:ph type="body" idx="1"/>
          </p:nvPr>
        </p:nvSpPr>
        <p:spPr>
          <a:xfrm>
            <a:off x="755650" y="5078413"/>
            <a:ext cx="6038850" cy="4802187"/>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b="1">
                <a:cs typeface="WenQuanYi Micro Hei" charset="0"/>
              </a:rPr>
              <a:t>Threats</a:t>
            </a:r>
          </a:p>
          <a:p>
            <a:pPr marL="457200" indent="-225425"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a:cs typeface="WenQuanYi Micro Hei" charset="0"/>
              </a:rPr>
              <a:t>Magic hill hotel is a start up business so it has to face various problems and threats of entrants of several international brands </a:t>
            </a:r>
            <a:r>
              <a:rPr lang="en-IN" altLang="en-US">
                <a:cs typeface="Times New Roman" panose="02020603050405020304" pitchFamily="18" charset="0"/>
              </a:rPr>
              <a:t>(Kuo and et.al., 2016)</a:t>
            </a:r>
          </a:p>
          <a:p>
            <a:pPr marL="457200" indent="-225425"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a:cs typeface="WenQuanYi Micro Hei" charset="0"/>
              </a:rPr>
              <a:t>Rising in the pay level is also a threat for the company.</a:t>
            </a:r>
          </a:p>
          <a:p>
            <a:pPr marL="457200" indent="-225425"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a:cs typeface="WenQuanYi Micro Hei" charset="0"/>
              </a:rPr>
              <a:t>There are various products whose demand is a seasonal in the nature.</a:t>
            </a:r>
          </a:p>
          <a:p>
            <a:pPr marL="457200" indent="-225425"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a:cs typeface="WenQuanYi Micro Hei" charset="0"/>
              </a:rPr>
              <a:t>The other main threat which this type of industries has to face is terrorism and political instability.</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a:cs typeface="WenQuanYi Micro Hei" charset="0"/>
              </a:rPr>
              <a:t>SWOT analysis helps an individual and a business to analyse and identify their weakness and provides them opportunity to overturn them. With the help of identifying strengths it can more increase them and then become the market leader in a particular industry.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13">
            <a:extLst>
              <a:ext uri="{FF2B5EF4-FFF2-40B4-BE49-F238E27FC236}">
                <a16:creationId xmlns:a16="http://schemas.microsoft.com/office/drawing/2014/main" id="{04E61F76-6645-4E97-84E7-D4DABE10CB93}"/>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FFCC4ACA-B352-4004-8E7B-081491A22E36}" type="slidenum">
              <a:rPr lang="en-GB" altLang="en-US" smtClean="0">
                <a:solidFill>
                  <a:srgbClr val="000000"/>
                </a:solidFill>
                <a:latin typeface="Tinos"/>
                <a:ea typeface="DejaVu Sans"/>
                <a:cs typeface="DejaVu Sans"/>
              </a:rPr>
              <a:pPr>
                <a:buClrTx/>
                <a:buFontTx/>
                <a:buNone/>
              </a:pPr>
              <a:t>10</a:t>
            </a:fld>
            <a:endParaRPr lang="en-GB" altLang="en-US">
              <a:solidFill>
                <a:srgbClr val="000000"/>
              </a:solidFill>
              <a:latin typeface="Tinos"/>
              <a:ea typeface="DejaVu Sans"/>
              <a:cs typeface="DejaVu Sans"/>
            </a:endParaRPr>
          </a:p>
        </p:txBody>
      </p:sp>
      <p:sp>
        <p:nvSpPr>
          <p:cNvPr id="19459" name="Text Box 1">
            <a:extLst>
              <a:ext uri="{FF2B5EF4-FFF2-40B4-BE49-F238E27FC236}">
                <a16:creationId xmlns:a16="http://schemas.microsoft.com/office/drawing/2014/main" id="{73AEE273-6B40-4AB2-B3D4-FC7B3C955BEF}"/>
              </a:ext>
            </a:extLst>
          </p:cNvPr>
          <p:cNvSpPr txBox="1">
            <a:spLocks noChangeArrowheads="1"/>
          </p:cNvSpPr>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r" eaLnBrk="1">
              <a:lnSpc>
                <a:spcPct val="93000"/>
              </a:lnSpc>
              <a:buClrTx/>
              <a:buFontTx/>
              <a:buNone/>
            </a:pPr>
            <a:fld id="{ED8148B5-AEAD-4963-BA32-D763663B4106}" type="slidenum">
              <a:rPr lang="en-GB" altLang="en-US" sz="1400">
                <a:solidFill>
                  <a:srgbClr val="000000"/>
                </a:solidFill>
                <a:latin typeface="Tinos"/>
                <a:ea typeface="DejaVu Sans"/>
                <a:cs typeface="DejaVu Sans"/>
              </a:rPr>
              <a:pPr algn="r" eaLnBrk="1">
                <a:lnSpc>
                  <a:spcPct val="93000"/>
                </a:lnSpc>
                <a:buClrTx/>
                <a:buFontTx/>
                <a:buNone/>
              </a:pPr>
              <a:t>10</a:t>
            </a:fld>
            <a:endParaRPr lang="en-GB" altLang="en-US" sz="1400">
              <a:solidFill>
                <a:srgbClr val="000000"/>
              </a:solidFill>
              <a:latin typeface="Tinos"/>
              <a:ea typeface="DejaVu Sans"/>
              <a:cs typeface="DejaVu Sans"/>
            </a:endParaRPr>
          </a:p>
        </p:txBody>
      </p:sp>
      <p:sp>
        <p:nvSpPr>
          <p:cNvPr id="19460" name="Rectangle 2">
            <a:extLst>
              <a:ext uri="{FF2B5EF4-FFF2-40B4-BE49-F238E27FC236}">
                <a16:creationId xmlns:a16="http://schemas.microsoft.com/office/drawing/2014/main" id="{458EE17E-A03A-43C9-BAA9-91ED928DC839}"/>
              </a:ext>
            </a:extLst>
          </p:cNvPr>
          <p:cNvSpPr txBox="1">
            <a:spLocks noGrp="1" noRot="1" noChangeAspect="1" noChangeArrowheads="1" noTextEdit="1"/>
          </p:cNvSpPr>
          <p:nvPr>
            <p:ph type="sldImg"/>
          </p:nvPr>
        </p:nvSpPr>
        <p:spPr>
          <a:xfrm>
            <a:off x="685800" y="1143000"/>
            <a:ext cx="5486400" cy="308610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61" name="Text Box 3">
            <a:extLst>
              <a:ext uri="{FF2B5EF4-FFF2-40B4-BE49-F238E27FC236}">
                <a16:creationId xmlns:a16="http://schemas.microsoft.com/office/drawing/2014/main" id="{5E7A34FB-2D29-43B5-8469-E07DF7737257}"/>
              </a:ext>
            </a:extLst>
          </p:cNvPr>
          <p:cNvSpPr txBox="1">
            <a:spLocks noGrp="1" noChangeArrowheads="1"/>
          </p:cNvSpPr>
          <p:nvPr>
            <p:ph type="body" idx="1"/>
          </p:nvPr>
        </p:nvSpPr>
        <p:spPr>
          <a:xfrm>
            <a:off x="685800" y="4400550"/>
            <a:ext cx="5486400" cy="3600450"/>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ea typeface="WenQuanYi Micro Hei"/>
                <a:cs typeface="WenQuanYi Micro Hei"/>
              </a:rPr>
              <a:t>Demographic Segments:</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ea typeface="WenQuanYi Micro Hei"/>
                <a:cs typeface="WenQuanYi Micro Hei"/>
              </a:rPr>
              <a:t>	In this segment, Magic Hill hotel see primarily at income, occupation, socio-economic group and family life cycle. The rest features like age, gender, religion, race etc. are not really taken into action. This is because as Magic Hill hotel will offer premium pricing goods and facilities which will focus on these groups and satisfy their wants can bring more profitability to the business. This will aid to increase number of consumer towards the Magic Hill hotel and its products and services. By focusing on this, increase the consumer loyalty and awareness towards the brand in hospitality industry.</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ea typeface="WenQuanYi Micro Hei"/>
                <a:cs typeface="WenQuanYi Micro Hei"/>
              </a:rPr>
              <a:t>Geographical Segments</a:t>
            </a:r>
            <a:r>
              <a:rPr lang="en-GB" altLang="en-US">
                <a:ea typeface="WenQuanYi Micro Hei"/>
                <a:cs typeface="WenQuanYi Micro Hei"/>
              </a:rPr>
              <a:t>:</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ea typeface="WenQuanYi Micro Hei"/>
                <a:cs typeface="WenQuanYi Micro Hei"/>
              </a:rPr>
              <a:t>	In this segment, it will be easy for Magic Hill hotel to divide the market smaller segments because Magic Hill is small hotel which is new business in the United Kingdom. Therefore, they will target consumers in the selected nation . This will aid to increase number of consumer towards the Magic Hill hotel and its products and services. By focusing on this, increase the consumer loyalty and awareness towards the brand in hospitality industry. </a:t>
            </a:r>
          </a:p>
        </p:txBody>
      </p:sp>
      <p:sp>
        <p:nvSpPr>
          <p:cNvPr id="19462" name="Text Box 4">
            <a:extLst>
              <a:ext uri="{FF2B5EF4-FFF2-40B4-BE49-F238E27FC236}">
                <a16:creationId xmlns:a16="http://schemas.microsoft.com/office/drawing/2014/main" id="{8C3E53BB-651F-41B5-8E23-6DE86B864C54}"/>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eaLnBrk="1" hangingPunct="1">
              <a:buClrTx/>
              <a:buFontTx/>
              <a:buNone/>
            </a:pPr>
            <a:fld id="{DD8D1F90-3987-4292-8D5C-3B9DBF6E2743}" type="slidenum">
              <a:rPr lang="en-GB" altLang="en-US">
                <a:solidFill>
                  <a:srgbClr val="000000"/>
                </a:solidFill>
                <a:latin typeface="Calibri" panose="020F0502020204030204" pitchFamily="34" charset="0"/>
              </a:rPr>
              <a:pPr eaLnBrk="1" hangingPunct="1">
                <a:buClrTx/>
                <a:buFontTx/>
                <a:buNone/>
              </a:pPr>
              <a:t>10</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30" name="Rectangle 13">
            <a:extLst>
              <a:ext uri="{FF2B5EF4-FFF2-40B4-BE49-F238E27FC236}">
                <a16:creationId xmlns:a16="http://schemas.microsoft.com/office/drawing/2014/main" id="{D1894541-7B00-41FB-9A4D-1ADF9C6D646F}"/>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E204C167-5CDC-4F81-9181-B83EF91968AA}" type="slidenum">
              <a:rPr lang="en-GB" altLang="en-US" smtClean="0">
                <a:solidFill>
                  <a:srgbClr val="000000"/>
                </a:solidFill>
                <a:latin typeface="Tinos"/>
                <a:ea typeface="DejaVu Sans"/>
                <a:cs typeface="DejaVu Sans"/>
              </a:rPr>
              <a:pPr>
                <a:buClrTx/>
                <a:buFontTx/>
                <a:buNone/>
              </a:pPr>
              <a:t>12</a:t>
            </a:fld>
            <a:endParaRPr lang="en-GB" altLang="en-US">
              <a:solidFill>
                <a:srgbClr val="000000"/>
              </a:solidFill>
              <a:latin typeface="Tinos"/>
              <a:ea typeface="DejaVu Sans"/>
              <a:cs typeface="DejaVu Sans"/>
            </a:endParaRPr>
          </a:p>
        </p:txBody>
      </p:sp>
      <p:sp>
        <p:nvSpPr>
          <p:cNvPr id="22531" name="Rectangle 1">
            <a:extLst>
              <a:ext uri="{FF2B5EF4-FFF2-40B4-BE49-F238E27FC236}">
                <a16:creationId xmlns:a16="http://schemas.microsoft.com/office/drawing/2014/main" id="{05587303-8A73-4F8F-AD16-4D5851A99664}"/>
              </a:ext>
            </a:extLst>
          </p:cNvPr>
          <p:cNvSpPr txBox="1">
            <a:spLocks noGrp="1" noRot="1" noChangeAspect="1" noChangeArrowheads="1" noTextEdit="1"/>
          </p:cNvSpPr>
          <p:nvPr>
            <p:ph type="sldImg"/>
          </p:nvPr>
        </p:nvSpPr>
        <p:spPr>
          <a:xfrm>
            <a:off x="217488" y="812800"/>
            <a:ext cx="7121525" cy="4006850"/>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2532" name="Text Box 2">
            <a:extLst>
              <a:ext uri="{FF2B5EF4-FFF2-40B4-BE49-F238E27FC236}">
                <a16:creationId xmlns:a16="http://schemas.microsoft.com/office/drawing/2014/main" id="{F923A59B-ABF8-47C2-AE68-C4F9A6099A92}"/>
              </a:ext>
            </a:extLst>
          </p:cNvPr>
          <p:cNvSpPr txBox="1">
            <a:spLocks noGrp="1" noChangeArrowheads="1"/>
          </p:cNvSpPr>
          <p:nvPr>
            <p:ph type="body" idx="1"/>
          </p:nvPr>
        </p:nvSpPr>
        <p:spPr>
          <a:xfrm>
            <a:off x="755650" y="5078413"/>
            <a:ext cx="6046788" cy="4810125"/>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a:latin typeface="arial" panose="020B0604020202020204" pitchFamily="34" charset="0"/>
                <a:ea typeface="Droid Sans Fallback"/>
                <a:cs typeface="Droid Sans Fallback"/>
              </a:rPr>
              <a:t>In addition to that, Magic Hill require targeting one or more of segments to focus. It targets mainly at geographical and psychographic segments as for selected hotel. The prices of services and goods of hotel are very low that displays that hotel will focus on geographic segments. The aim of hotel is satisfied the needs of consumers by offering different kinds of less expensive high quality services and goods. Thus, Magic Hill hotel require selecting various strategies for marketing when choosing target marketing strategy.  For effective target consumer group, it will aid to develop new hotel and increase its profits and sales. With the help of it, increase loyalty and awareness of consumer towards the hotel and its products and services. It will raise the brand image and value within the hotel industry as compared to their hotel in the UK.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8" name="Rectangle 13">
            <a:extLst>
              <a:ext uri="{FF2B5EF4-FFF2-40B4-BE49-F238E27FC236}">
                <a16:creationId xmlns:a16="http://schemas.microsoft.com/office/drawing/2014/main" id="{A82146E3-06AE-498A-963B-C19CF01AB8F8}"/>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974155D4-D58B-4846-BB16-F8FC54625B19}" type="slidenum">
              <a:rPr lang="en-GB" altLang="en-US" smtClean="0">
                <a:solidFill>
                  <a:srgbClr val="000000"/>
                </a:solidFill>
                <a:latin typeface="Tinos"/>
                <a:ea typeface="DejaVu Sans"/>
                <a:cs typeface="DejaVu Sans"/>
              </a:rPr>
              <a:pPr>
                <a:buClrTx/>
                <a:buFontTx/>
                <a:buNone/>
              </a:pPr>
              <a:t>13</a:t>
            </a:fld>
            <a:endParaRPr lang="en-GB" altLang="en-US">
              <a:solidFill>
                <a:srgbClr val="000000"/>
              </a:solidFill>
              <a:latin typeface="Tinos"/>
              <a:ea typeface="DejaVu Sans"/>
              <a:cs typeface="DejaVu Sans"/>
            </a:endParaRPr>
          </a:p>
        </p:txBody>
      </p:sp>
      <p:sp>
        <p:nvSpPr>
          <p:cNvPr id="24579" name="Rectangle 1">
            <a:extLst>
              <a:ext uri="{FF2B5EF4-FFF2-40B4-BE49-F238E27FC236}">
                <a16:creationId xmlns:a16="http://schemas.microsoft.com/office/drawing/2014/main" id="{D63F9F80-4EA7-44F8-979A-FE9B31C58662}"/>
              </a:ext>
            </a:extLst>
          </p:cNvPr>
          <p:cNvSpPr txBox="1">
            <a:spLocks noGrp="1" noRot="1" noChangeAspect="1" noChangeArrowheads="1" noTextEdit="1"/>
          </p:cNvSpPr>
          <p:nvPr>
            <p:ph type="sldImg"/>
          </p:nvPr>
        </p:nvSpPr>
        <p:spPr>
          <a:xfrm>
            <a:off x="220663" y="812800"/>
            <a:ext cx="7107237" cy="3998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4580" name="Text Box 2">
            <a:extLst>
              <a:ext uri="{FF2B5EF4-FFF2-40B4-BE49-F238E27FC236}">
                <a16:creationId xmlns:a16="http://schemas.microsoft.com/office/drawing/2014/main" id="{51B1B893-9AE5-41A4-819C-2741FA74BF22}"/>
              </a:ext>
            </a:extLst>
          </p:cNvPr>
          <p:cNvSpPr txBox="1">
            <a:spLocks noGrp="1" noChangeArrowheads="1"/>
          </p:cNvSpPr>
          <p:nvPr>
            <p:ph type="body" idx="1"/>
          </p:nvPr>
        </p:nvSpPr>
        <p:spPr>
          <a:xfrm>
            <a:off x="755650" y="5078413"/>
            <a:ext cx="6038850" cy="4802187"/>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Advertisement: </a:t>
            </a:r>
            <a:r>
              <a:rPr lang="en-IN" altLang="en-US">
                <a:ea typeface="WenQuanYi Micro Hei"/>
                <a:cs typeface="WenQuanYi Micro Hei"/>
              </a:rPr>
              <a:t>Advertisement refers to any paid promotion of products and services. There are various companies and hotels that give advertisement in newspapers, televisions, billboards and online. The main aim of businesses to give advertisement in newspapers and televisions is to make people aware about their products. Online advertisement can help them out in increasing their sales. There are various advantages of using this mode of promoting products includes: it can increase their sales, it can enhance their brand image and goodwill. They can also take opportunity of expanding their products in the market.</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	Public relations: </a:t>
            </a:r>
            <a:r>
              <a:rPr lang="en-IN" altLang="en-US">
                <a:ea typeface="WenQuanYi Micro Hei"/>
                <a:cs typeface="WenQuanYi Micro Hei"/>
              </a:rPr>
              <a:t>Public relations is other main important element of marketing communication mix. It involves building up a strong and good relationship with media and all those people who take interest in the company. The main aim of using this element is to inform target customers and public about their services &amp; products. There are several organizations of tourism and hospitality industry which take help of public relation campaigns and run through media and press releases. It makes people aware about their services and products. In that campaigns they also tell people about the specialities and features of their products. It can help them in increasing their sales. Good public relation can be expensive but can also deliver a powerful return on investment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6" name="Rectangle 13">
            <a:extLst>
              <a:ext uri="{FF2B5EF4-FFF2-40B4-BE49-F238E27FC236}">
                <a16:creationId xmlns:a16="http://schemas.microsoft.com/office/drawing/2014/main" id="{12EF44A4-0610-4E8C-BE06-FABD44822DD3}"/>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8DDD83EE-2285-47FA-9C79-FF45962B5B06}" type="slidenum">
              <a:rPr lang="en-GB" altLang="en-US" smtClean="0">
                <a:solidFill>
                  <a:srgbClr val="000000"/>
                </a:solidFill>
                <a:latin typeface="Tinos"/>
                <a:ea typeface="DejaVu Sans"/>
                <a:cs typeface="DejaVu Sans"/>
              </a:rPr>
              <a:pPr>
                <a:buClrTx/>
                <a:buFontTx/>
                <a:buNone/>
              </a:pPr>
              <a:t>14</a:t>
            </a:fld>
            <a:endParaRPr lang="en-GB" altLang="en-US">
              <a:solidFill>
                <a:srgbClr val="000000"/>
              </a:solidFill>
              <a:latin typeface="Tinos"/>
              <a:ea typeface="DejaVu Sans"/>
              <a:cs typeface="DejaVu Sans"/>
            </a:endParaRPr>
          </a:p>
        </p:txBody>
      </p:sp>
      <p:sp>
        <p:nvSpPr>
          <p:cNvPr id="26627" name="Rectangle 1">
            <a:extLst>
              <a:ext uri="{FF2B5EF4-FFF2-40B4-BE49-F238E27FC236}">
                <a16:creationId xmlns:a16="http://schemas.microsoft.com/office/drawing/2014/main" id="{257E860B-335C-4969-9873-BC7E17F61017}"/>
              </a:ext>
            </a:extLst>
          </p:cNvPr>
          <p:cNvSpPr txBox="1">
            <a:spLocks noGrp="1" noRot="1" noChangeAspect="1" noChangeArrowheads="1" noTextEdit="1"/>
          </p:cNvSpPr>
          <p:nvPr>
            <p:ph type="sldImg"/>
          </p:nvPr>
        </p:nvSpPr>
        <p:spPr>
          <a:xfrm>
            <a:off x="220663" y="812800"/>
            <a:ext cx="7107237" cy="3998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6628" name="Text Box 2">
            <a:extLst>
              <a:ext uri="{FF2B5EF4-FFF2-40B4-BE49-F238E27FC236}">
                <a16:creationId xmlns:a16="http://schemas.microsoft.com/office/drawing/2014/main" id="{6642895C-A02F-406E-B360-34BD93C74232}"/>
              </a:ext>
            </a:extLst>
          </p:cNvPr>
          <p:cNvSpPr txBox="1">
            <a:spLocks noGrp="1" noChangeArrowheads="1"/>
          </p:cNvSpPr>
          <p:nvPr>
            <p:ph type="body" idx="1"/>
          </p:nvPr>
        </p:nvSpPr>
        <p:spPr>
          <a:xfrm>
            <a:off x="755650" y="5078413"/>
            <a:ext cx="6038850" cy="4802187"/>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Sales promotion: </a:t>
            </a:r>
            <a:r>
              <a:rPr lang="en-IN" altLang="en-US">
                <a:ea typeface="WenQuanYi Micro Hei"/>
                <a:cs typeface="WenQuanYi Micro Hei"/>
              </a:rPr>
              <a:t>There are various promotional elements which companies use such as discount coupons, sponsorship programs and product samples. It also makes companies able to increase loyalty of customers, increase sales, improve public presence and communicate with their target and potential customers.</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a:ea typeface="WenQuanYi Micro Hei"/>
                <a:cs typeface="WenQuanYi Micro Hei"/>
              </a:rPr>
              <a:t>Magic hill hotel use direct marketing in order to promote their services and products. For making this more successful they take help of direct marketing campaigns ion which they get opportunity to interact with their customers and develop a strong relationship. They can easily target their ideal customers. Tactics of direct marketing like campaigns are very cost effective as compare to others. They can also send specific messages to a particular group of people and target customers based on their buying behaviours.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4" name="Rectangle 13">
            <a:extLst>
              <a:ext uri="{FF2B5EF4-FFF2-40B4-BE49-F238E27FC236}">
                <a16:creationId xmlns:a16="http://schemas.microsoft.com/office/drawing/2014/main" id="{D22BACA5-F9B3-4CF5-AAE3-43F4C5F69389}"/>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B8E9667F-E6B2-4931-8E2A-B93005E56463}" type="slidenum">
              <a:rPr lang="en-GB" altLang="en-US" smtClean="0">
                <a:solidFill>
                  <a:srgbClr val="000000"/>
                </a:solidFill>
                <a:latin typeface="Tinos"/>
                <a:ea typeface="DejaVu Sans"/>
                <a:cs typeface="DejaVu Sans"/>
              </a:rPr>
              <a:pPr>
                <a:buClrTx/>
                <a:buFontTx/>
                <a:buNone/>
              </a:pPr>
              <a:t>15</a:t>
            </a:fld>
            <a:endParaRPr lang="en-GB" altLang="en-US">
              <a:solidFill>
                <a:srgbClr val="000000"/>
              </a:solidFill>
              <a:latin typeface="Tinos"/>
              <a:ea typeface="DejaVu Sans"/>
              <a:cs typeface="DejaVu Sans"/>
            </a:endParaRPr>
          </a:p>
        </p:txBody>
      </p:sp>
      <p:sp>
        <p:nvSpPr>
          <p:cNvPr id="28675" name="Rectangle 1">
            <a:extLst>
              <a:ext uri="{FF2B5EF4-FFF2-40B4-BE49-F238E27FC236}">
                <a16:creationId xmlns:a16="http://schemas.microsoft.com/office/drawing/2014/main" id="{01F44EC6-3343-4455-8702-8D2DF062FD56}"/>
              </a:ext>
            </a:extLst>
          </p:cNvPr>
          <p:cNvSpPr txBox="1">
            <a:spLocks noGrp="1" noRot="1" noChangeAspect="1" noChangeArrowheads="1" noTextEdit="1"/>
          </p:cNvSpPr>
          <p:nvPr>
            <p:ph type="sldImg"/>
          </p:nvPr>
        </p:nvSpPr>
        <p:spPr>
          <a:xfrm>
            <a:off x="220663" y="812800"/>
            <a:ext cx="7107237" cy="3998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8676" name="Text Box 2">
            <a:extLst>
              <a:ext uri="{FF2B5EF4-FFF2-40B4-BE49-F238E27FC236}">
                <a16:creationId xmlns:a16="http://schemas.microsoft.com/office/drawing/2014/main" id="{3A863326-7BE1-42A4-B652-9BDC69B21DCB}"/>
              </a:ext>
            </a:extLst>
          </p:cNvPr>
          <p:cNvSpPr txBox="1">
            <a:spLocks noGrp="1" noChangeArrowheads="1"/>
          </p:cNvSpPr>
          <p:nvPr>
            <p:ph type="body" idx="1"/>
          </p:nvPr>
        </p:nvSpPr>
        <p:spPr>
          <a:xfrm>
            <a:off x="755650" y="5078413"/>
            <a:ext cx="6038850" cy="4802187"/>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Execution of activities: </a:t>
            </a:r>
            <a:r>
              <a:rPr lang="en-IN" altLang="en-US">
                <a:ea typeface="WenQuanYi Micro Hei"/>
                <a:cs typeface="WenQuanYi Micro Hei"/>
              </a:rPr>
              <a:t>After making and creating a plan, this hotel execute all marketing activities. Marketing plan help them in understanding that which activity is most important and be helpful for them. They execute and perform all activities until they attract more customers whom they can handle. It is not only important to make plan but also to follow that plan for making marketing and promotional activity successful. By executing and implementing all activities, magic hill hotel take opportunity to build a successful business.</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ea typeface="WenQuanYi Micro Hei"/>
                <a:cs typeface="WenQuanYi Micro Hei"/>
              </a:rPr>
              <a:t>	Development of system: </a:t>
            </a:r>
            <a:r>
              <a:rPr lang="en-IN" altLang="en-US">
                <a:ea typeface="WenQuanYi Micro Hei"/>
                <a:cs typeface="WenQuanYi Micro Hei"/>
              </a:rPr>
              <a:t>After performing all the activities it is important to track sales against the activities. By asking frequent question to their customers they get to know about the effectiveness of their marketing activities. They can identify their weakened as well as strengthen  areas and then make improvement accordingly. IT can also identify that what is working and what is not working as it can help them in preparing budget and take their budget decisions.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CDFAA2C5-0B3C-46B7-8BBF-5FD3682E397B}"/>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D9C3FBEC-9949-4566-8147-94E2B2119AE9}" type="slidenum">
              <a:rPr lang="en-GB" altLang="en-US" smtClean="0">
                <a:solidFill>
                  <a:srgbClr val="000000"/>
                </a:solidFill>
                <a:latin typeface="Tinos"/>
                <a:ea typeface="DejaVu Sans"/>
                <a:cs typeface="DejaVu Sans"/>
              </a:rPr>
              <a:pPr>
                <a:buClrTx/>
                <a:buFontTx/>
                <a:buNone/>
              </a:pPr>
              <a:t>16</a:t>
            </a:fld>
            <a:endParaRPr lang="en-GB" altLang="en-US">
              <a:solidFill>
                <a:srgbClr val="000000"/>
              </a:solidFill>
              <a:latin typeface="Tinos"/>
              <a:ea typeface="DejaVu Sans"/>
              <a:cs typeface="DejaVu Sans"/>
            </a:endParaRPr>
          </a:p>
        </p:txBody>
      </p:sp>
      <p:sp>
        <p:nvSpPr>
          <p:cNvPr id="30723" name="Rectangle 1">
            <a:extLst>
              <a:ext uri="{FF2B5EF4-FFF2-40B4-BE49-F238E27FC236}">
                <a16:creationId xmlns:a16="http://schemas.microsoft.com/office/drawing/2014/main" id="{FB556C75-D055-4D6C-83FE-F67A5C07A583}"/>
              </a:ext>
            </a:extLst>
          </p:cNvPr>
          <p:cNvSpPr txBox="1">
            <a:spLocks noGrp="1" noRot="1" noChangeAspect="1" noChangeArrowheads="1" noTextEdit="1"/>
          </p:cNvSpPr>
          <p:nvPr>
            <p:ph type="sldImg"/>
          </p:nvPr>
        </p:nvSpPr>
        <p:spPr>
          <a:xfrm>
            <a:off x="220663" y="812800"/>
            <a:ext cx="7107237" cy="399891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0724" name="Rectangle 2">
            <a:extLst>
              <a:ext uri="{FF2B5EF4-FFF2-40B4-BE49-F238E27FC236}">
                <a16:creationId xmlns:a16="http://schemas.microsoft.com/office/drawing/2014/main" id="{BBC17194-B25D-419D-B476-9B94A5DD3D4A}"/>
              </a:ext>
            </a:extLst>
          </p:cNvPr>
          <p:cNvSpPr txBox="1">
            <a:spLocks noGrp="1" noChangeArrowheads="1"/>
          </p:cNvSpPr>
          <p:nvPr>
            <p:ph type="body" idx="1"/>
          </p:nvPr>
        </p:nvSpPr>
        <p:spPr>
          <a:xfrm>
            <a:off x="755650" y="5078413"/>
            <a:ext cx="6038850" cy="4802187"/>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4" name="Rectangle 13">
            <a:extLst>
              <a:ext uri="{FF2B5EF4-FFF2-40B4-BE49-F238E27FC236}">
                <a16:creationId xmlns:a16="http://schemas.microsoft.com/office/drawing/2014/main" id="{705C8E3C-044D-4FAA-BAD1-DB8B85B8ADA4}"/>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42A0647A-E371-45C0-8A67-C744C42F8ECD}" type="slidenum">
              <a:rPr lang="en-GB" altLang="en-US" smtClean="0">
                <a:solidFill>
                  <a:srgbClr val="000000"/>
                </a:solidFill>
                <a:latin typeface="Tinos"/>
                <a:ea typeface="DejaVu Sans"/>
                <a:cs typeface="DejaVu Sans"/>
              </a:rPr>
              <a:pPr>
                <a:buClrTx/>
                <a:buFontTx/>
                <a:buNone/>
              </a:pPr>
              <a:t>18</a:t>
            </a:fld>
            <a:endParaRPr lang="en-GB" altLang="en-US">
              <a:solidFill>
                <a:srgbClr val="000000"/>
              </a:solidFill>
              <a:latin typeface="Tinos"/>
              <a:ea typeface="DejaVu Sans"/>
              <a:cs typeface="DejaVu Sans"/>
            </a:endParaRPr>
          </a:p>
        </p:txBody>
      </p:sp>
      <p:sp>
        <p:nvSpPr>
          <p:cNvPr id="33795" name="Text Box 1">
            <a:extLst>
              <a:ext uri="{FF2B5EF4-FFF2-40B4-BE49-F238E27FC236}">
                <a16:creationId xmlns:a16="http://schemas.microsoft.com/office/drawing/2014/main" id="{ED4CC014-FEC7-4618-BCDA-5C0129843682}"/>
              </a:ext>
            </a:extLst>
          </p:cNvPr>
          <p:cNvSpPr txBox="1">
            <a:spLocks noChangeArrowheads="1"/>
          </p:cNvSpPr>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r" eaLnBrk="1">
              <a:lnSpc>
                <a:spcPct val="93000"/>
              </a:lnSpc>
              <a:buClrTx/>
              <a:buFontTx/>
              <a:buNone/>
            </a:pPr>
            <a:fld id="{CFF6F746-ABDD-4D12-A650-64107F2FDE6D}" type="slidenum">
              <a:rPr lang="en-GB" altLang="en-US" sz="1400">
                <a:solidFill>
                  <a:srgbClr val="000000"/>
                </a:solidFill>
                <a:latin typeface="Tinos"/>
                <a:ea typeface="DejaVu Sans"/>
                <a:cs typeface="DejaVu Sans"/>
              </a:rPr>
              <a:pPr algn="r" eaLnBrk="1">
                <a:lnSpc>
                  <a:spcPct val="93000"/>
                </a:lnSpc>
                <a:buClrTx/>
                <a:buFontTx/>
                <a:buNone/>
              </a:pPr>
              <a:t>18</a:t>
            </a:fld>
            <a:endParaRPr lang="en-GB" altLang="en-US" sz="1400">
              <a:solidFill>
                <a:srgbClr val="000000"/>
              </a:solidFill>
              <a:latin typeface="Tinos"/>
              <a:ea typeface="DejaVu Sans"/>
              <a:cs typeface="DejaVu Sans"/>
            </a:endParaRPr>
          </a:p>
        </p:txBody>
      </p:sp>
      <p:sp>
        <p:nvSpPr>
          <p:cNvPr id="33796" name="Rectangle 2">
            <a:extLst>
              <a:ext uri="{FF2B5EF4-FFF2-40B4-BE49-F238E27FC236}">
                <a16:creationId xmlns:a16="http://schemas.microsoft.com/office/drawing/2014/main" id="{9897B16B-A5E4-49F5-A21B-670905E0E845}"/>
              </a:ext>
            </a:extLst>
          </p:cNvPr>
          <p:cNvSpPr txBox="1">
            <a:spLocks noGrp="1" noRot="1" noChangeAspect="1" noChangeArrowheads="1" noTextEdit="1"/>
          </p:cNvSpPr>
          <p:nvPr>
            <p:ph type="sldImg"/>
          </p:nvPr>
        </p:nvSpPr>
        <p:spPr>
          <a:xfrm>
            <a:off x="215900" y="812800"/>
            <a:ext cx="7126288"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3797" name="Rectangle 3">
            <a:extLst>
              <a:ext uri="{FF2B5EF4-FFF2-40B4-BE49-F238E27FC236}">
                <a16:creationId xmlns:a16="http://schemas.microsoft.com/office/drawing/2014/main" id="{F66103AD-BDB4-4D93-8B92-E5EEC7746C21}"/>
              </a:ext>
            </a:extLst>
          </p:cNvPr>
          <p:cNvSpPr txBox="1">
            <a:spLocks noGrp="1" noChangeArrowheads="1"/>
          </p:cNvSpPr>
          <p:nvPr>
            <p:ph type="body" idx="1"/>
          </p:nvPr>
        </p:nvSpPr>
        <p:spPr>
          <a:xfrm>
            <a:off x="755650" y="5078413"/>
            <a:ext cx="6048375" cy="4811712"/>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2" name="Rectangle 13">
            <a:extLst>
              <a:ext uri="{FF2B5EF4-FFF2-40B4-BE49-F238E27FC236}">
                <a16:creationId xmlns:a16="http://schemas.microsoft.com/office/drawing/2014/main" id="{024A9100-6F16-4FB4-BF43-93EDFB4636CC}"/>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32E7B914-322E-4AF7-B468-1C349B2210F1}" type="slidenum">
              <a:rPr lang="en-GB" altLang="en-US" smtClean="0">
                <a:solidFill>
                  <a:srgbClr val="000000"/>
                </a:solidFill>
                <a:latin typeface="Tinos"/>
                <a:ea typeface="DejaVu Sans"/>
                <a:cs typeface="DejaVu Sans"/>
              </a:rPr>
              <a:pPr>
                <a:buClrTx/>
                <a:buFontTx/>
                <a:buNone/>
              </a:pPr>
              <a:t>19</a:t>
            </a:fld>
            <a:endParaRPr lang="en-GB" altLang="en-US">
              <a:solidFill>
                <a:srgbClr val="000000"/>
              </a:solidFill>
              <a:latin typeface="Tinos"/>
              <a:ea typeface="DejaVu Sans"/>
              <a:cs typeface="DejaVu Sans"/>
            </a:endParaRPr>
          </a:p>
        </p:txBody>
      </p:sp>
      <p:sp>
        <p:nvSpPr>
          <p:cNvPr id="35843" name="Text Box 1">
            <a:extLst>
              <a:ext uri="{FF2B5EF4-FFF2-40B4-BE49-F238E27FC236}">
                <a16:creationId xmlns:a16="http://schemas.microsoft.com/office/drawing/2014/main" id="{8120178E-CCF6-47EB-9ED4-74678238A298}"/>
              </a:ext>
            </a:extLst>
          </p:cNvPr>
          <p:cNvSpPr txBox="1">
            <a:spLocks noChangeArrowheads="1"/>
          </p:cNvSpPr>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nchor="b"/>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r" eaLnBrk="1">
              <a:lnSpc>
                <a:spcPct val="93000"/>
              </a:lnSpc>
              <a:buClrTx/>
              <a:buFontTx/>
              <a:buNone/>
            </a:pPr>
            <a:fld id="{AB20863B-2A25-41D5-85CA-615E47B3E28B}" type="slidenum">
              <a:rPr lang="en-GB" altLang="en-US" sz="1400">
                <a:solidFill>
                  <a:srgbClr val="000000"/>
                </a:solidFill>
                <a:latin typeface="Tinos"/>
                <a:ea typeface="DejaVu Sans"/>
                <a:cs typeface="DejaVu Sans"/>
              </a:rPr>
              <a:pPr algn="r" eaLnBrk="1">
                <a:lnSpc>
                  <a:spcPct val="93000"/>
                </a:lnSpc>
                <a:buClrTx/>
                <a:buFontTx/>
                <a:buNone/>
              </a:pPr>
              <a:t>19</a:t>
            </a:fld>
            <a:endParaRPr lang="en-GB" altLang="en-US" sz="1400">
              <a:solidFill>
                <a:srgbClr val="000000"/>
              </a:solidFill>
              <a:latin typeface="Tinos"/>
              <a:ea typeface="DejaVu Sans"/>
              <a:cs typeface="DejaVu Sans"/>
            </a:endParaRPr>
          </a:p>
        </p:txBody>
      </p:sp>
      <p:sp>
        <p:nvSpPr>
          <p:cNvPr id="35844" name="Rectangle 2">
            <a:extLst>
              <a:ext uri="{FF2B5EF4-FFF2-40B4-BE49-F238E27FC236}">
                <a16:creationId xmlns:a16="http://schemas.microsoft.com/office/drawing/2014/main" id="{04004437-BA36-4DFB-81CF-F3D66AE17726}"/>
              </a:ext>
            </a:extLst>
          </p:cNvPr>
          <p:cNvSpPr txBox="1">
            <a:spLocks noGrp="1" noRot="1" noChangeAspect="1" noChangeArrowheads="1" noTextEdit="1"/>
          </p:cNvSpPr>
          <p:nvPr>
            <p:ph type="sldImg"/>
          </p:nvPr>
        </p:nvSpPr>
        <p:spPr>
          <a:xfrm>
            <a:off x="215900" y="812800"/>
            <a:ext cx="7126288"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5845" name="Text Box 3">
            <a:extLst>
              <a:ext uri="{FF2B5EF4-FFF2-40B4-BE49-F238E27FC236}">
                <a16:creationId xmlns:a16="http://schemas.microsoft.com/office/drawing/2014/main" id="{1F46271F-7910-4E39-A781-55209D9ED146}"/>
              </a:ext>
            </a:extLst>
          </p:cNvPr>
          <p:cNvSpPr txBox="1">
            <a:spLocks noGrp="1" noChangeArrowheads="1"/>
          </p:cNvSpPr>
          <p:nvPr>
            <p:ph type="body" idx="1"/>
          </p:nvPr>
        </p:nvSpPr>
        <p:spPr>
          <a:xfrm>
            <a:off x="755650" y="5078413"/>
            <a:ext cx="6048375" cy="4811712"/>
          </a:xfrm>
          <a:noFill/>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1300">
                <a:cs typeface="Times New Roman" panose="02020603050405020304" pitchFamily="18" charset="0"/>
              </a:rPr>
              <a:t>Köseoglu, M.A., Ross, G. and Okumus, F., 2016. Competitive intelligence practices in hotels.  </a:t>
            </a:r>
            <a:r>
              <a:rPr lang="en-IN" altLang="en-US" sz="1300" i="1">
                <a:cs typeface="Times New Roman" panose="02020603050405020304" pitchFamily="18" charset="0"/>
              </a:rPr>
              <a:t>International Journal of Hospitality Management</a:t>
            </a:r>
            <a:r>
              <a:rPr lang="en-IN" altLang="en-US" sz="1300">
                <a:cs typeface="Times New Roman" panose="02020603050405020304" pitchFamily="18" charset="0"/>
              </a:rPr>
              <a:t>.  53. pp.161-172.</a:t>
            </a:r>
          </a:p>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1300">
                <a:cs typeface="Times New Roman" panose="02020603050405020304" pitchFamily="18" charset="0"/>
              </a:rPr>
              <a:t>Kotler, P. and et.al., 2017. Marketing for hospitality and tourism.</a:t>
            </a:r>
          </a:p>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1300">
                <a:cs typeface="Times New Roman" panose="02020603050405020304" pitchFamily="18" charset="0"/>
              </a:rPr>
              <a:t>Kuo, C.M. and et.al., 2016. SMART SWOT Strategic Planning Analysis: For Service Robot Utilization in the Hospitality Industry.  </a:t>
            </a:r>
            <a:r>
              <a:rPr lang="en-IN" altLang="en-US" sz="1300" i="1">
                <a:cs typeface="Times New Roman" panose="02020603050405020304" pitchFamily="18" charset="0"/>
              </a:rPr>
              <a:t>Consortium Journal of Hospitality &amp; Tourism.</a:t>
            </a:r>
            <a:r>
              <a:rPr lang="en-IN" altLang="en-US" sz="1300">
                <a:cs typeface="Times New Roman" panose="02020603050405020304" pitchFamily="18" charset="0"/>
              </a:rPr>
              <a:t>  20(2).</a:t>
            </a:r>
          </a:p>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1300">
                <a:cs typeface="Times New Roman" panose="02020603050405020304" pitchFamily="18" charset="0"/>
              </a:rPr>
              <a:t>Mak, A.H. and Chang, R.C., 2019. The driving and restraining forces for environmental strategy adoption in the hotel Industry: A force field analysis approach.  </a:t>
            </a:r>
            <a:r>
              <a:rPr lang="en-IN" altLang="en-US" sz="1300" i="1">
                <a:cs typeface="Times New Roman" panose="02020603050405020304" pitchFamily="18" charset="0"/>
              </a:rPr>
              <a:t>Tourism Management.</a:t>
            </a:r>
            <a:r>
              <a:rPr lang="en-IN" altLang="en-US" sz="1300">
                <a:cs typeface="Times New Roman" panose="02020603050405020304" pitchFamily="18" charset="0"/>
              </a:rPr>
              <a:t>  73</a:t>
            </a:r>
            <a:r>
              <a:rPr lang="en-IN" altLang="en-US" sz="1300" i="1">
                <a:cs typeface="Times New Roman" panose="02020603050405020304" pitchFamily="18" charset="0"/>
              </a:rPr>
              <a:t>.</a:t>
            </a:r>
            <a:r>
              <a:rPr lang="en-IN" altLang="en-US" sz="1300">
                <a:cs typeface="Times New Roman" panose="02020603050405020304" pitchFamily="18" charset="0"/>
              </a:rPr>
              <a:t> pp.48-60.</a:t>
            </a:r>
          </a:p>
          <a:p>
            <a:pPr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1300">
                <a:cs typeface="Times New Roman" panose="02020603050405020304" pitchFamily="18" charset="0"/>
              </a:rPr>
              <a:t>Racz, L. and et.al., 2018. Extensive comparison of biodiesel production alternatives with life cycle, PESTLE and multi-criteria decision analyses.  </a:t>
            </a:r>
            <a:r>
              <a:rPr lang="en-IN" altLang="en-US" sz="1300" i="1">
                <a:cs typeface="Times New Roman" panose="02020603050405020304" pitchFamily="18" charset="0"/>
              </a:rPr>
              <a:t>Clean Technologies and Environmental Policy.</a:t>
            </a:r>
            <a:r>
              <a:rPr lang="en-IN" altLang="en-US" sz="1300">
                <a:cs typeface="Times New Roman" panose="02020603050405020304" pitchFamily="18" charset="0"/>
              </a:rPr>
              <a:t>  20(9). pp.2013-2024.</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1B4B-336E-43CE-9F73-C54AE7B8D9FB}"/>
              </a:ext>
            </a:extLst>
          </p:cNvPr>
          <p:cNvSpPr>
            <a:spLocks noGrp="1"/>
          </p:cNvSpPr>
          <p:nvPr>
            <p:ph type="ctrTitle"/>
          </p:nvPr>
        </p:nvSpPr>
        <p:spPr>
          <a:xfrm>
            <a:off x="1524000" y="1122363"/>
            <a:ext cx="9145588"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EB2C2A3-323A-47D3-83C3-4D6861D3FE6E}"/>
              </a:ext>
            </a:extLst>
          </p:cNvPr>
          <p:cNvSpPr>
            <a:spLocks noGrp="1"/>
          </p:cNvSpPr>
          <p:nvPr>
            <p:ph type="subTitle" idx="1"/>
          </p:nvPr>
        </p:nvSpPr>
        <p:spPr>
          <a:xfrm>
            <a:off x="1524000" y="3602038"/>
            <a:ext cx="9145588"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14">
            <a:extLst>
              <a:ext uri="{FF2B5EF4-FFF2-40B4-BE49-F238E27FC236}">
                <a16:creationId xmlns:a16="http://schemas.microsoft.com/office/drawing/2014/main" id="{508A3D3F-7F41-40A6-9DC0-027449DD6179}"/>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5" name="Rectangle 16">
            <a:extLst>
              <a:ext uri="{FF2B5EF4-FFF2-40B4-BE49-F238E27FC236}">
                <a16:creationId xmlns:a16="http://schemas.microsoft.com/office/drawing/2014/main" id="{F254D631-8E20-44BD-B774-003889DA7717}"/>
              </a:ext>
            </a:extLst>
          </p:cNvPr>
          <p:cNvSpPr>
            <a:spLocks noGrp="1" noChangeArrowheads="1"/>
          </p:cNvSpPr>
          <p:nvPr>
            <p:ph type="sldNum" idx="11"/>
          </p:nvPr>
        </p:nvSpPr>
        <p:spPr>
          <a:ln/>
        </p:spPr>
        <p:txBody>
          <a:bodyPr/>
          <a:lstStyle>
            <a:lvl1pPr>
              <a:defRPr/>
            </a:lvl1pPr>
          </a:lstStyle>
          <a:p>
            <a:pPr>
              <a:defRPr/>
            </a:pPr>
            <a:fld id="{0D20F28B-D16A-4AA0-AF5A-D316E8DFD651}" type="slidenum">
              <a:rPr lang="en-GB" altLang="en-US"/>
              <a:pPr>
                <a:defRPr/>
              </a:pPr>
              <a:t>‹#›</a:t>
            </a:fld>
            <a:endParaRPr lang="en-GB" altLang="en-US"/>
          </a:p>
        </p:txBody>
      </p:sp>
    </p:spTree>
    <p:extLst>
      <p:ext uri="{BB962C8B-B14F-4D97-AF65-F5344CB8AC3E}">
        <p14:creationId xmlns:p14="http://schemas.microsoft.com/office/powerpoint/2010/main" val="3491613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DDEF4-4A25-4DDA-9754-774E8105505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B44D258-0382-4CDC-83A1-014CCEEAAC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4">
            <a:extLst>
              <a:ext uri="{FF2B5EF4-FFF2-40B4-BE49-F238E27FC236}">
                <a16:creationId xmlns:a16="http://schemas.microsoft.com/office/drawing/2014/main" id="{013FAFE6-7D83-4A4C-9E96-8DA0779FD06F}"/>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5" name="Rectangle 16">
            <a:extLst>
              <a:ext uri="{FF2B5EF4-FFF2-40B4-BE49-F238E27FC236}">
                <a16:creationId xmlns:a16="http://schemas.microsoft.com/office/drawing/2014/main" id="{84A7E655-AB9C-454F-B195-1EB12D55D9D2}"/>
              </a:ext>
            </a:extLst>
          </p:cNvPr>
          <p:cNvSpPr>
            <a:spLocks noGrp="1" noChangeArrowheads="1"/>
          </p:cNvSpPr>
          <p:nvPr>
            <p:ph type="sldNum" idx="11"/>
          </p:nvPr>
        </p:nvSpPr>
        <p:spPr>
          <a:ln/>
        </p:spPr>
        <p:txBody>
          <a:bodyPr/>
          <a:lstStyle>
            <a:lvl1pPr>
              <a:defRPr/>
            </a:lvl1pPr>
          </a:lstStyle>
          <a:p>
            <a:pPr>
              <a:defRPr/>
            </a:pPr>
            <a:fld id="{123BFDCE-4817-4AF5-8748-11D4EC38A164}" type="slidenum">
              <a:rPr lang="en-GB" altLang="en-US"/>
              <a:pPr>
                <a:defRPr/>
              </a:pPr>
              <a:t>‹#›</a:t>
            </a:fld>
            <a:endParaRPr lang="en-GB" altLang="en-US"/>
          </a:p>
        </p:txBody>
      </p:sp>
    </p:spTree>
    <p:extLst>
      <p:ext uri="{BB962C8B-B14F-4D97-AF65-F5344CB8AC3E}">
        <p14:creationId xmlns:p14="http://schemas.microsoft.com/office/powerpoint/2010/main" val="131457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9FB2C-7BD9-441E-9B0D-9A151D9DCCDC}"/>
              </a:ext>
            </a:extLst>
          </p:cNvPr>
          <p:cNvSpPr>
            <a:spLocks noGrp="1"/>
          </p:cNvSpPr>
          <p:nvPr>
            <p:ph type="title"/>
          </p:nvPr>
        </p:nvSpPr>
        <p:spPr>
          <a:xfrm>
            <a:off x="831850" y="1709738"/>
            <a:ext cx="10517188"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4DB67A2-DB5F-47FB-8EE3-D654DEBDBBC5}"/>
              </a:ext>
            </a:extLst>
          </p:cNvPr>
          <p:cNvSpPr>
            <a:spLocks noGrp="1"/>
          </p:cNvSpPr>
          <p:nvPr>
            <p:ph type="body" idx="1"/>
          </p:nvPr>
        </p:nvSpPr>
        <p:spPr>
          <a:xfrm>
            <a:off x="831850" y="4589463"/>
            <a:ext cx="10517188"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14">
            <a:extLst>
              <a:ext uri="{FF2B5EF4-FFF2-40B4-BE49-F238E27FC236}">
                <a16:creationId xmlns:a16="http://schemas.microsoft.com/office/drawing/2014/main" id="{409424B1-CB7F-4E1B-87F4-8CBD9CFE750F}"/>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5" name="Rectangle 16">
            <a:extLst>
              <a:ext uri="{FF2B5EF4-FFF2-40B4-BE49-F238E27FC236}">
                <a16:creationId xmlns:a16="http://schemas.microsoft.com/office/drawing/2014/main" id="{02D34F67-12C9-4329-BB9D-757CA069962D}"/>
              </a:ext>
            </a:extLst>
          </p:cNvPr>
          <p:cNvSpPr>
            <a:spLocks noGrp="1" noChangeArrowheads="1"/>
          </p:cNvSpPr>
          <p:nvPr>
            <p:ph type="sldNum" idx="11"/>
          </p:nvPr>
        </p:nvSpPr>
        <p:spPr>
          <a:ln/>
        </p:spPr>
        <p:txBody>
          <a:bodyPr/>
          <a:lstStyle>
            <a:lvl1pPr>
              <a:defRPr/>
            </a:lvl1pPr>
          </a:lstStyle>
          <a:p>
            <a:pPr>
              <a:defRPr/>
            </a:pPr>
            <a:fld id="{00DAF13C-5D3E-45A3-8D81-727C6B1F0B7A}" type="slidenum">
              <a:rPr lang="en-GB" altLang="en-US"/>
              <a:pPr>
                <a:defRPr/>
              </a:pPr>
              <a:t>‹#›</a:t>
            </a:fld>
            <a:endParaRPr lang="en-GB" altLang="en-US"/>
          </a:p>
        </p:txBody>
      </p:sp>
    </p:spTree>
    <p:extLst>
      <p:ext uri="{BB962C8B-B14F-4D97-AF65-F5344CB8AC3E}">
        <p14:creationId xmlns:p14="http://schemas.microsoft.com/office/powerpoint/2010/main" val="536131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35F6D-ADF9-4755-8BCD-2E4042F98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04DEF78-DFDF-4320-BA9C-140F05F55D84}"/>
              </a:ext>
            </a:extLst>
          </p:cNvPr>
          <p:cNvSpPr>
            <a:spLocks noGrp="1"/>
          </p:cNvSpPr>
          <p:nvPr>
            <p:ph sz="half" idx="1"/>
          </p:nvPr>
        </p:nvSpPr>
        <p:spPr>
          <a:xfrm>
            <a:off x="1154113" y="2603500"/>
            <a:ext cx="4329112" cy="340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A0C33E0-0EA5-4802-8E0F-A3196DE74100}"/>
              </a:ext>
            </a:extLst>
          </p:cNvPr>
          <p:cNvSpPr>
            <a:spLocks noGrp="1"/>
          </p:cNvSpPr>
          <p:nvPr>
            <p:ph sz="half" idx="2"/>
          </p:nvPr>
        </p:nvSpPr>
        <p:spPr>
          <a:xfrm>
            <a:off x="5635625" y="2603500"/>
            <a:ext cx="4330700" cy="340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4">
            <a:extLst>
              <a:ext uri="{FF2B5EF4-FFF2-40B4-BE49-F238E27FC236}">
                <a16:creationId xmlns:a16="http://schemas.microsoft.com/office/drawing/2014/main" id="{20163A7C-487E-442C-A771-750A19C71161}"/>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6" name="Rectangle 16">
            <a:extLst>
              <a:ext uri="{FF2B5EF4-FFF2-40B4-BE49-F238E27FC236}">
                <a16:creationId xmlns:a16="http://schemas.microsoft.com/office/drawing/2014/main" id="{CE149ECD-A295-4560-BADE-D70EE82CB662}"/>
              </a:ext>
            </a:extLst>
          </p:cNvPr>
          <p:cNvSpPr>
            <a:spLocks noGrp="1" noChangeArrowheads="1"/>
          </p:cNvSpPr>
          <p:nvPr>
            <p:ph type="sldNum" idx="11"/>
          </p:nvPr>
        </p:nvSpPr>
        <p:spPr>
          <a:ln/>
        </p:spPr>
        <p:txBody>
          <a:bodyPr/>
          <a:lstStyle>
            <a:lvl1pPr>
              <a:defRPr/>
            </a:lvl1pPr>
          </a:lstStyle>
          <a:p>
            <a:pPr>
              <a:defRPr/>
            </a:pPr>
            <a:fld id="{98755814-32A8-4030-8D44-64240E9AB055}" type="slidenum">
              <a:rPr lang="en-GB" altLang="en-US"/>
              <a:pPr>
                <a:defRPr/>
              </a:pPr>
              <a:t>‹#›</a:t>
            </a:fld>
            <a:endParaRPr lang="en-GB" altLang="en-US"/>
          </a:p>
        </p:txBody>
      </p:sp>
    </p:spTree>
    <p:extLst>
      <p:ext uri="{BB962C8B-B14F-4D97-AF65-F5344CB8AC3E}">
        <p14:creationId xmlns:p14="http://schemas.microsoft.com/office/powerpoint/2010/main" val="2265869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9DF53-BF1D-4A3F-BD95-BD23825DA3FA}"/>
              </a:ext>
            </a:extLst>
          </p:cNvPr>
          <p:cNvSpPr>
            <a:spLocks noGrp="1"/>
          </p:cNvSpPr>
          <p:nvPr>
            <p:ph type="title"/>
          </p:nvPr>
        </p:nvSpPr>
        <p:spPr>
          <a:xfrm>
            <a:off x="839788" y="365125"/>
            <a:ext cx="10517187"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9312ECBE-1ECB-4C9D-928E-404D39498D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63DC86-61A8-49D7-9D8F-C08654462F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DE02F66-3FB6-4CC2-A9B8-9B6159570D36}"/>
              </a:ext>
            </a:extLst>
          </p:cNvPr>
          <p:cNvSpPr>
            <a:spLocks noGrp="1"/>
          </p:cNvSpPr>
          <p:nvPr>
            <p:ph type="body" sz="quarter" idx="3"/>
          </p:nvPr>
        </p:nvSpPr>
        <p:spPr>
          <a:xfrm>
            <a:off x="6173788" y="1681163"/>
            <a:ext cx="51831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E7DF24-5D7C-481B-A2B9-27FC4AD11614}"/>
              </a:ext>
            </a:extLst>
          </p:cNvPr>
          <p:cNvSpPr>
            <a:spLocks noGrp="1"/>
          </p:cNvSpPr>
          <p:nvPr>
            <p:ph sz="quarter" idx="4"/>
          </p:nvPr>
        </p:nvSpPr>
        <p:spPr>
          <a:xfrm>
            <a:off x="6173788" y="2505075"/>
            <a:ext cx="51831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14">
            <a:extLst>
              <a:ext uri="{FF2B5EF4-FFF2-40B4-BE49-F238E27FC236}">
                <a16:creationId xmlns:a16="http://schemas.microsoft.com/office/drawing/2014/main" id="{5A9140E9-3253-44F4-8604-0564A60FD33B}"/>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8" name="Rectangle 16">
            <a:extLst>
              <a:ext uri="{FF2B5EF4-FFF2-40B4-BE49-F238E27FC236}">
                <a16:creationId xmlns:a16="http://schemas.microsoft.com/office/drawing/2014/main" id="{65D60757-0A0B-4ABF-9F65-3E8D04AACF42}"/>
              </a:ext>
            </a:extLst>
          </p:cNvPr>
          <p:cNvSpPr>
            <a:spLocks noGrp="1" noChangeArrowheads="1"/>
          </p:cNvSpPr>
          <p:nvPr>
            <p:ph type="sldNum" idx="11"/>
          </p:nvPr>
        </p:nvSpPr>
        <p:spPr>
          <a:ln/>
        </p:spPr>
        <p:txBody>
          <a:bodyPr/>
          <a:lstStyle>
            <a:lvl1pPr>
              <a:defRPr/>
            </a:lvl1pPr>
          </a:lstStyle>
          <a:p>
            <a:pPr>
              <a:defRPr/>
            </a:pPr>
            <a:fld id="{3796D88A-C6CD-4D3B-A4F7-846267EB5F09}" type="slidenum">
              <a:rPr lang="en-GB" altLang="en-US"/>
              <a:pPr>
                <a:defRPr/>
              </a:pPr>
              <a:t>‹#›</a:t>
            </a:fld>
            <a:endParaRPr lang="en-GB" altLang="en-US"/>
          </a:p>
        </p:txBody>
      </p:sp>
    </p:spTree>
    <p:extLst>
      <p:ext uri="{BB962C8B-B14F-4D97-AF65-F5344CB8AC3E}">
        <p14:creationId xmlns:p14="http://schemas.microsoft.com/office/powerpoint/2010/main" val="1165525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F2CB0-95E3-4726-AD4D-587313C58086}"/>
              </a:ext>
            </a:extLst>
          </p:cNvPr>
          <p:cNvSpPr>
            <a:spLocks noGrp="1"/>
          </p:cNvSpPr>
          <p:nvPr>
            <p:ph type="title"/>
          </p:nvPr>
        </p:nvSpPr>
        <p:spPr/>
        <p:txBody>
          <a:bodyPr/>
          <a:lstStyle/>
          <a:p>
            <a:r>
              <a:rPr lang="en-US"/>
              <a:t>Click to edit Master title style</a:t>
            </a:r>
          </a:p>
        </p:txBody>
      </p:sp>
      <p:sp>
        <p:nvSpPr>
          <p:cNvPr id="3" name="Rectangle 14">
            <a:extLst>
              <a:ext uri="{FF2B5EF4-FFF2-40B4-BE49-F238E27FC236}">
                <a16:creationId xmlns:a16="http://schemas.microsoft.com/office/drawing/2014/main" id="{787C1012-60E2-4741-8DC3-F7FB8222E0AE}"/>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4" name="Rectangle 16">
            <a:extLst>
              <a:ext uri="{FF2B5EF4-FFF2-40B4-BE49-F238E27FC236}">
                <a16:creationId xmlns:a16="http://schemas.microsoft.com/office/drawing/2014/main" id="{6833376B-1D15-4FDC-A4BD-862B3D3958E7}"/>
              </a:ext>
            </a:extLst>
          </p:cNvPr>
          <p:cNvSpPr>
            <a:spLocks noGrp="1" noChangeArrowheads="1"/>
          </p:cNvSpPr>
          <p:nvPr>
            <p:ph type="sldNum" idx="11"/>
          </p:nvPr>
        </p:nvSpPr>
        <p:spPr>
          <a:ln/>
        </p:spPr>
        <p:txBody>
          <a:bodyPr/>
          <a:lstStyle>
            <a:lvl1pPr>
              <a:defRPr/>
            </a:lvl1pPr>
          </a:lstStyle>
          <a:p>
            <a:pPr>
              <a:defRPr/>
            </a:pPr>
            <a:fld id="{DFAF554E-4192-4A7A-A355-A155A43938A9}" type="slidenum">
              <a:rPr lang="en-GB" altLang="en-US"/>
              <a:pPr>
                <a:defRPr/>
              </a:pPr>
              <a:t>‹#›</a:t>
            </a:fld>
            <a:endParaRPr lang="en-GB" altLang="en-US"/>
          </a:p>
        </p:txBody>
      </p:sp>
    </p:spTree>
    <p:extLst>
      <p:ext uri="{BB962C8B-B14F-4D97-AF65-F5344CB8AC3E}">
        <p14:creationId xmlns:p14="http://schemas.microsoft.com/office/powerpoint/2010/main" val="191807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D6211DD2-29BB-4DD9-9278-99F711E7D5AC}"/>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3" name="Rectangle 16">
            <a:extLst>
              <a:ext uri="{FF2B5EF4-FFF2-40B4-BE49-F238E27FC236}">
                <a16:creationId xmlns:a16="http://schemas.microsoft.com/office/drawing/2014/main" id="{0FE69BA0-26E3-4DE0-834E-4F96EC0E001D}"/>
              </a:ext>
            </a:extLst>
          </p:cNvPr>
          <p:cNvSpPr>
            <a:spLocks noGrp="1" noChangeArrowheads="1"/>
          </p:cNvSpPr>
          <p:nvPr>
            <p:ph type="sldNum" idx="11"/>
          </p:nvPr>
        </p:nvSpPr>
        <p:spPr>
          <a:ln/>
        </p:spPr>
        <p:txBody>
          <a:bodyPr/>
          <a:lstStyle>
            <a:lvl1pPr>
              <a:defRPr/>
            </a:lvl1pPr>
          </a:lstStyle>
          <a:p>
            <a:pPr>
              <a:defRPr/>
            </a:pPr>
            <a:fld id="{BA2CA380-761C-4D77-85CB-0E1D92C484BE}" type="slidenum">
              <a:rPr lang="en-GB" altLang="en-US"/>
              <a:pPr>
                <a:defRPr/>
              </a:pPr>
              <a:t>‹#›</a:t>
            </a:fld>
            <a:endParaRPr lang="en-GB" altLang="en-US"/>
          </a:p>
        </p:txBody>
      </p:sp>
    </p:spTree>
    <p:extLst>
      <p:ext uri="{BB962C8B-B14F-4D97-AF65-F5344CB8AC3E}">
        <p14:creationId xmlns:p14="http://schemas.microsoft.com/office/powerpoint/2010/main" val="398953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4E4F7-3462-4484-974C-FEA3D739F2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566EEB-1163-403B-98A1-04747FB91B12}"/>
              </a:ext>
            </a:extLst>
          </p:cNvPr>
          <p:cNvSpPr>
            <a:spLocks noGrp="1"/>
          </p:cNvSpPr>
          <p:nvPr>
            <p:ph idx="1"/>
          </p:nvPr>
        </p:nvSpPr>
        <p:spPr>
          <a:xfrm>
            <a:off x="5183188" y="987425"/>
            <a:ext cx="6173787"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0673FD9-B781-4A88-BFC0-72CC73CA54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4">
            <a:extLst>
              <a:ext uri="{FF2B5EF4-FFF2-40B4-BE49-F238E27FC236}">
                <a16:creationId xmlns:a16="http://schemas.microsoft.com/office/drawing/2014/main" id="{2E7CA97F-DA03-478A-AAE1-369E6B5DD9E6}"/>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6" name="Rectangle 16">
            <a:extLst>
              <a:ext uri="{FF2B5EF4-FFF2-40B4-BE49-F238E27FC236}">
                <a16:creationId xmlns:a16="http://schemas.microsoft.com/office/drawing/2014/main" id="{8615D257-EF05-403A-B5A8-C85E43975690}"/>
              </a:ext>
            </a:extLst>
          </p:cNvPr>
          <p:cNvSpPr>
            <a:spLocks noGrp="1" noChangeArrowheads="1"/>
          </p:cNvSpPr>
          <p:nvPr>
            <p:ph type="sldNum" idx="11"/>
          </p:nvPr>
        </p:nvSpPr>
        <p:spPr>
          <a:ln/>
        </p:spPr>
        <p:txBody>
          <a:bodyPr/>
          <a:lstStyle>
            <a:lvl1pPr>
              <a:defRPr/>
            </a:lvl1pPr>
          </a:lstStyle>
          <a:p>
            <a:pPr>
              <a:defRPr/>
            </a:pPr>
            <a:fld id="{01664D85-A53D-4E3B-9D5E-C979D197D344}" type="slidenum">
              <a:rPr lang="en-GB" altLang="en-US"/>
              <a:pPr>
                <a:defRPr/>
              </a:pPr>
              <a:t>‹#›</a:t>
            </a:fld>
            <a:endParaRPr lang="en-GB" altLang="en-US"/>
          </a:p>
        </p:txBody>
      </p:sp>
    </p:spTree>
    <p:extLst>
      <p:ext uri="{BB962C8B-B14F-4D97-AF65-F5344CB8AC3E}">
        <p14:creationId xmlns:p14="http://schemas.microsoft.com/office/powerpoint/2010/main" val="2515400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A3CD7-D78D-47A7-ABC1-D05BF2FF47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02E6BE9-D3E6-46D9-AF82-205FDFC41738}"/>
              </a:ext>
            </a:extLst>
          </p:cNvPr>
          <p:cNvSpPr>
            <a:spLocks noGrp="1"/>
          </p:cNvSpPr>
          <p:nvPr>
            <p:ph type="pic" idx="1"/>
          </p:nvPr>
        </p:nvSpPr>
        <p:spPr>
          <a:xfrm>
            <a:off x="5183188" y="987425"/>
            <a:ext cx="6173787"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891AD813-A2D3-462B-89C7-DFFBCF4D9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14">
            <a:extLst>
              <a:ext uri="{FF2B5EF4-FFF2-40B4-BE49-F238E27FC236}">
                <a16:creationId xmlns:a16="http://schemas.microsoft.com/office/drawing/2014/main" id="{ACF81AC0-2685-4E9D-917F-8FB3A298BB4F}"/>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6" name="Rectangle 16">
            <a:extLst>
              <a:ext uri="{FF2B5EF4-FFF2-40B4-BE49-F238E27FC236}">
                <a16:creationId xmlns:a16="http://schemas.microsoft.com/office/drawing/2014/main" id="{D93CF580-AC75-40F5-B461-522932870841}"/>
              </a:ext>
            </a:extLst>
          </p:cNvPr>
          <p:cNvSpPr>
            <a:spLocks noGrp="1" noChangeArrowheads="1"/>
          </p:cNvSpPr>
          <p:nvPr>
            <p:ph type="sldNum" idx="11"/>
          </p:nvPr>
        </p:nvSpPr>
        <p:spPr>
          <a:ln/>
        </p:spPr>
        <p:txBody>
          <a:bodyPr/>
          <a:lstStyle>
            <a:lvl1pPr>
              <a:defRPr/>
            </a:lvl1pPr>
          </a:lstStyle>
          <a:p>
            <a:pPr>
              <a:defRPr/>
            </a:pPr>
            <a:fld id="{8579F819-889D-4E68-88D0-2A143946176D}" type="slidenum">
              <a:rPr lang="en-GB" altLang="en-US"/>
              <a:pPr>
                <a:defRPr/>
              </a:pPr>
              <a:t>‹#›</a:t>
            </a:fld>
            <a:endParaRPr lang="en-GB" altLang="en-US"/>
          </a:p>
        </p:txBody>
      </p:sp>
    </p:spTree>
    <p:extLst>
      <p:ext uri="{BB962C8B-B14F-4D97-AF65-F5344CB8AC3E}">
        <p14:creationId xmlns:p14="http://schemas.microsoft.com/office/powerpoint/2010/main" val="510273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A8A0E-ADF3-42F9-9084-A03FC649428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874043-6B31-46AA-8C42-43DFE64598F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4">
            <a:extLst>
              <a:ext uri="{FF2B5EF4-FFF2-40B4-BE49-F238E27FC236}">
                <a16:creationId xmlns:a16="http://schemas.microsoft.com/office/drawing/2014/main" id="{D4CDF34F-959B-409A-9EA5-0ECB48A67F67}"/>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5" name="Rectangle 16">
            <a:extLst>
              <a:ext uri="{FF2B5EF4-FFF2-40B4-BE49-F238E27FC236}">
                <a16:creationId xmlns:a16="http://schemas.microsoft.com/office/drawing/2014/main" id="{D1EC4482-94D6-4BEC-947E-3A7EEE0AEA7B}"/>
              </a:ext>
            </a:extLst>
          </p:cNvPr>
          <p:cNvSpPr>
            <a:spLocks noGrp="1" noChangeArrowheads="1"/>
          </p:cNvSpPr>
          <p:nvPr>
            <p:ph type="sldNum" idx="11"/>
          </p:nvPr>
        </p:nvSpPr>
        <p:spPr>
          <a:ln/>
        </p:spPr>
        <p:txBody>
          <a:bodyPr/>
          <a:lstStyle>
            <a:lvl1pPr>
              <a:defRPr/>
            </a:lvl1pPr>
          </a:lstStyle>
          <a:p>
            <a:pPr>
              <a:defRPr/>
            </a:pPr>
            <a:fld id="{44FF4F2D-8B03-45BA-BF85-A5BF0F26B8A2}" type="slidenum">
              <a:rPr lang="en-GB" altLang="en-US"/>
              <a:pPr>
                <a:defRPr/>
              </a:pPr>
              <a:t>‹#›</a:t>
            </a:fld>
            <a:endParaRPr lang="en-GB" altLang="en-US"/>
          </a:p>
        </p:txBody>
      </p:sp>
    </p:spTree>
    <p:extLst>
      <p:ext uri="{BB962C8B-B14F-4D97-AF65-F5344CB8AC3E}">
        <p14:creationId xmlns:p14="http://schemas.microsoft.com/office/powerpoint/2010/main" val="3552266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614CEB-9656-4E21-B06A-BAD70B5096D9}"/>
              </a:ext>
            </a:extLst>
          </p:cNvPr>
          <p:cNvSpPr>
            <a:spLocks noGrp="1"/>
          </p:cNvSpPr>
          <p:nvPr>
            <p:ph type="title" orient="vert"/>
          </p:nvPr>
        </p:nvSpPr>
        <p:spPr>
          <a:xfrm>
            <a:off x="7764463" y="973138"/>
            <a:ext cx="2201862" cy="503396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3D52CCF-128E-4723-BC2B-F71E2D31A684}"/>
              </a:ext>
            </a:extLst>
          </p:cNvPr>
          <p:cNvSpPr>
            <a:spLocks noGrp="1"/>
          </p:cNvSpPr>
          <p:nvPr>
            <p:ph type="body" orient="vert" idx="1"/>
          </p:nvPr>
        </p:nvSpPr>
        <p:spPr>
          <a:xfrm>
            <a:off x="1154113" y="973138"/>
            <a:ext cx="6457950" cy="50339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14">
            <a:extLst>
              <a:ext uri="{FF2B5EF4-FFF2-40B4-BE49-F238E27FC236}">
                <a16:creationId xmlns:a16="http://schemas.microsoft.com/office/drawing/2014/main" id="{B5796939-FEE3-4DBA-A222-4E9C90704076}"/>
              </a:ext>
            </a:extLst>
          </p:cNvPr>
          <p:cNvSpPr>
            <a:spLocks noGrp="1" noChangeArrowheads="1"/>
          </p:cNvSpPr>
          <p:nvPr>
            <p:ph type="dt" idx="10"/>
          </p:nvPr>
        </p:nvSpPr>
        <p:spPr>
          <a:ln/>
        </p:spPr>
        <p:txBody>
          <a:bodyPr/>
          <a:lstStyle>
            <a:lvl1pPr>
              <a:defRPr/>
            </a:lvl1pPr>
          </a:lstStyle>
          <a:p>
            <a:pPr>
              <a:defRPr/>
            </a:pPr>
            <a:r>
              <a:rPr lang="en-US" altLang="en-US"/>
              <a:t>02/03/19</a:t>
            </a:r>
            <a:endParaRPr lang="en-GB" altLang="en-US"/>
          </a:p>
        </p:txBody>
      </p:sp>
      <p:sp>
        <p:nvSpPr>
          <p:cNvPr id="5" name="Rectangle 16">
            <a:extLst>
              <a:ext uri="{FF2B5EF4-FFF2-40B4-BE49-F238E27FC236}">
                <a16:creationId xmlns:a16="http://schemas.microsoft.com/office/drawing/2014/main" id="{E8CA9CE7-1EE5-4139-B346-B15A7E1CC254}"/>
              </a:ext>
            </a:extLst>
          </p:cNvPr>
          <p:cNvSpPr>
            <a:spLocks noGrp="1" noChangeArrowheads="1"/>
          </p:cNvSpPr>
          <p:nvPr>
            <p:ph type="sldNum" idx="11"/>
          </p:nvPr>
        </p:nvSpPr>
        <p:spPr>
          <a:ln/>
        </p:spPr>
        <p:txBody>
          <a:bodyPr/>
          <a:lstStyle>
            <a:lvl1pPr>
              <a:defRPr/>
            </a:lvl1pPr>
          </a:lstStyle>
          <a:p>
            <a:pPr>
              <a:defRPr/>
            </a:pPr>
            <a:fld id="{44613343-FDCD-4B28-B15B-16B0F2B97583}" type="slidenum">
              <a:rPr lang="en-GB" altLang="en-US"/>
              <a:pPr>
                <a:defRPr/>
              </a:pPr>
              <a:t>‹#›</a:t>
            </a:fld>
            <a:endParaRPr lang="en-GB" altLang="en-US"/>
          </a:p>
        </p:txBody>
      </p:sp>
    </p:spTree>
    <p:extLst>
      <p:ext uri="{BB962C8B-B14F-4D97-AF65-F5344CB8AC3E}">
        <p14:creationId xmlns:p14="http://schemas.microsoft.com/office/powerpoint/2010/main" val="3831978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1026" name="Group 1">
            <a:extLst>
              <a:ext uri="{FF2B5EF4-FFF2-40B4-BE49-F238E27FC236}">
                <a16:creationId xmlns:a16="http://schemas.microsoft.com/office/drawing/2014/main" id="{83DF04F5-2166-47A8-A3FE-60567267ED6F}"/>
              </a:ext>
            </a:extLst>
          </p:cNvPr>
          <p:cNvGrpSpPr>
            <a:grpSpLocks/>
          </p:cNvGrpSpPr>
          <p:nvPr/>
        </p:nvGrpSpPr>
        <p:grpSpPr bwMode="auto">
          <a:xfrm>
            <a:off x="0" y="0"/>
            <a:ext cx="12179300" cy="6845300"/>
            <a:chOff x="0" y="0"/>
            <a:chExt cx="7672" cy="4312"/>
          </a:xfrm>
        </p:grpSpPr>
        <p:sp>
          <p:nvSpPr>
            <p:cNvPr id="1033" name="Rectangle 2">
              <a:extLst>
                <a:ext uri="{FF2B5EF4-FFF2-40B4-BE49-F238E27FC236}">
                  <a16:creationId xmlns:a16="http://schemas.microsoft.com/office/drawing/2014/main" id="{5A801FEE-5680-479C-8969-0552ED486515}"/>
                </a:ext>
              </a:extLst>
            </p:cNvPr>
            <p:cNvSpPr>
              <a:spLocks noChangeArrowheads="1"/>
            </p:cNvSpPr>
            <p:nvPr/>
          </p:nvSpPr>
          <p:spPr bwMode="auto">
            <a:xfrm>
              <a:off x="0" y="0"/>
              <a:ext cx="7672" cy="4312"/>
            </a:xfrm>
            <a:prstGeom prst="rect">
              <a:avLst/>
            </a:prstGeom>
            <a:blipFill dpi="0" rotWithShape="0">
              <a:blip r:embed="rId13"/>
              <a:srcRect/>
              <a:stretch>
                <a:fillRect/>
              </a:stretch>
            </a:blip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34" name="Oval 3">
              <a:extLst>
                <a:ext uri="{FF2B5EF4-FFF2-40B4-BE49-F238E27FC236}">
                  <a16:creationId xmlns:a16="http://schemas.microsoft.com/office/drawing/2014/main" id="{530A1F98-8115-43FE-8573-300DBE492E00}"/>
                </a:ext>
              </a:extLst>
            </p:cNvPr>
            <p:cNvSpPr>
              <a:spLocks noChangeArrowheads="1"/>
            </p:cNvSpPr>
            <p:nvPr/>
          </p:nvSpPr>
          <p:spPr bwMode="auto">
            <a:xfrm>
              <a:off x="0" y="1680"/>
              <a:ext cx="2632" cy="2632"/>
            </a:xfrm>
            <a:prstGeom prst="ellipse">
              <a:avLst/>
            </a:prstGeom>
            <a:gradFill rotWithShape="0">
              <a:gsLst>
                <a:gs pos="0">
                  <a:srgbClr val="9B6BF2"/>
                </a:gs>
                <a:gs pos="100000">
                  <a:srgbClr val="9B6BF2"/>
                </a:gs>
              </a:gsLst>
              <a:path path="shape">
                <a:fillToRect l="50000" t="50000" r="50000" b="50000"/>
              </a:path>
            </a:gra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35" name="Oval 4">
              <a:extLst>
                <a:ext uri="{FF2B5EF4-FFF2-40B4-BE49-F238E27FC236}">
                  <a16:creationId xmlns:a16="http://schemas.microsoft.com/office/drawing/2014/main" id="{B35B0A19-1DEB-496F-ADB5-1D3B698A3CB3}"/>
                </a:ext>
              </a:extLst>
            </p:cNvPr>
            <p:cNvSpPr>
              <a:spLocks noChangeArrowheads="1"/>
            </p:cNvSpPr>
            <p:nvPr/>
          </p:nvSpPr>
          <p:spPr bwMode="auto">
            <a:xfrm>
              <a:off x="0" y="1824"/>
              <a:ext cx="1480" cy="1480"/>
            </a:xfrm>
            <a:prstGeom prst="ellipse">
              <a:avLst/>
            </a:prstGeom>
            <a:gradFill rotWithShape="0">
              <a:gsLst>
                <a:gs pos="0">
                  <a:srgbClr val="9B6BF2"/>
                </a:gs>
                <a:gs pos="100000">
                  <a:srgbClr val="9B6BF2"/>
                </a:gs>
              </a:gsLst>
              <a:path path="shape">
                <a:fillToRect l="50000" t="50000" r="50000" b="50000"/>
              </a:path>
            </a:gra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36" name="Oval 5">
              <a:extLst>
                <a:ext uri="{FF2B5EF4-FFF2-40B4-BE49-F238E27FC236}">
                  <a16:creationId xmlns:a16="http://schemas.microsoft.com/office/drawing/2014/main" id="{6707C06E-4C7B-42B7-961F-5A9FB1C6640C}"/>
                </a:ext>
              </a:extLst>
            </p:cNvPr>
            <p:cNvSpPr>
              <a:spLocks noChangeArrowheads="1"/>
            </p:cNvSpPr>
            <p:nvPr/>
          </p:nvSpPr>
          <p:spPr bwMode="auto">
            <a:xfrm>
              <a:off x="5423" y="3696"/>
              <a:ext cx="616" cy="616"/>
            </a:xfrm>
            <a:prstGeom prst="ellipse">
              <a:avLst/>
            </a:prstGeom>
            <a:gradFill rotWithShape="0">
              <a:gsLst>
                <a:gs pos="0">
                  <a:srgbClr val="9B6BF2"/>
                </a:gs>
                <a:gs pos="100000">
                  <a:srgbClr val="9B6BF2"/>
                </a:gs>
              </a:gsLst>
              <a:path path="shape">
                <a:fillToRect l="50000" t="50000" r="50000" b="50000"/>
              </a:path>
            </a:gra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37" name="Oval 6">
              <a:extLst>
                <a:ext uri="{FF2B5EF4-FFF2-40B4-BE49-F238E27FC236}">
                  <a16:creationId xmlns:a16="http://schemas.microsoft.com/office/drawing/2014/main" id="{912D111E-D423-46F8-B73B-43271F8A7C55}"/>
                </a:ext>
              </a:extLst>
            </p:cNvPr>
            <p:cNvSpPr>
              <a:spLocks noChangeArrowheads="1"/>
            </p:cNvSpPr>
            <p:nvPr/>
          </p:nvSpPr>
          <p:spPr bwMode="auto">
            <a:xfrm>
              <a:off x="5423" y="1056"/>
              <a:ext cx="1768" cy="1768"/>
            </a:xfrm>
            <a:prstGeom prst="ellipse">
              <a:avLst/>
            </a:prstGeom>
            <a:gradFill rotWithShape="0">
              <a:gsLst>
                <a:gs pos="0">
                  <a:srgbClr val="9B6BF2"/>
                </a:gs>
                <a:gs pos="100000">
                  <a:srgbClr val="9B6BF2"/>
                </a:gs>
              </a:gsLst>
              <a:path path="shape">
                <a:fillToRect l="50000" t="50000" r="50000" b="50000"/>
              </a:path>
            </a:gra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 name="Oval 7">
              <a:extLst>
                <a:ext uri="{FF2B5EF4-FFF2-40B4-BE49-F238E27FC236}">
                  <a16:creationId xmlns:a16="http://schemas.microsoft.com/office/drawing/2014/main" id="{3DCECDEF-9DA5-458E-9690-B7A3F1FC2019}"/>
                </a:ext>
              </a:extLst>
            </p:cNvPr>
            <p:cNvSpPr>
              <a:spLocks noChangeArrowheads="1"/>
            </p:cNvSpPr>
            <p:nvPr/>
          </p:nvSpPr>
          <p:spPr bwMode="auto">
            <a:xfrm>
              <a:off x="5039" y="5"/>
              <a:ext cx="1000" cy="1000"/>
            </a:xfrm>
            <a:prstGeom prst="ellipse">
              <a:avLst/>
            </a:prstGeom>
            <a:gradFill rotWithShape="0">
              <a:gsLst>
                <a:gs pos="0">
                  <a:srgbClr val="9B6BF2"/>
                </a:gs>
                <a:gs pos="100000">
                  <a:srgbClr val="9B6BF2"/>
                </a:gs>
              </a:gsLst>
              <a:path path="shape">
                <a:fillToRect l="50000" t="50000" r="50000" b="50000"/>
              </a:path>
            </a:gra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39" name="Freeform 8">
              <a:extLst>
                <a:ext uri="{FF2B5EF4-FFF2-40B4-BE49-F238E27FC236}">
                  <a16:creationId xmlns:a16="http://schemas.microsoft.com/office/drawing/2014/main" id="{29061F12-EDD6-4A63-AB68-CCF8187B8891}"/>
                </a:ext>
              </a:extLst>
            </p:cNvPr>
            <p:cNvSpPr>
              <a:spLocks noChangeArrowheads="1"/>
            </p:cNvSpPr>
            <p:nvPr/>
          </p:nvSpPr>
          <p:spPr bwMode="auto">
            <a:xfrm rot="-600000">
              <a:off x="5345" y="1136"/>
              <a:ext cx="2070" cy="270"/>
            </a:xfrm>
            <a:custGeom>
              <a:avLst/>
              <a:gdLst>
                <a:gd name="T0" fmla="*/ 1 w 10000"/>
                <a:gd name="T1" fmla="*/ 0 h 5291"/>
                <a:gd name="T2" fmla="*/ 89 w 10000"/>
                <a:gd name="T3" fmla="*/ 1 h 5291"/>
                <a:gd name="T4" fmla="*/ 89 w 10000"/>
                <a:gd name="T5" fmla="*/ 0 h 5291"/>
                <a:gd name="T6" fmla="*/ 89 w 10000"/>
                <a:gd name="T7" fmla="*/ 0 h 5291"/>
                <a:gd name="T8" fmla="*/ 86 w 10000"/>
                <a:gd name="T9" fmla="*/ 0 h 5291"/>
                <a:gd name="T10" fmla="*/ 83 w 10000"/>
                <a:gd name="T11" fmla="*/ 0 h 5291"/>
                <a:gd name="T12" fmla="*/ 80 w 10000"/>
                <a:gd name="T13" fmla="*/ 0 h 5291"/>
                <a:gd name="T14" fmla="*/ 77 w 10000"/>
                <a:gd name="T15" fmla="*/ 0 h 5291"/>
                <a:gd name="T16" fmla="*/ 75 w 10000"/>
                <a:gd name="T17" fmla="*/ 0 h 5291"/>
                <a:gd name="T18" fmla="*/ 71 w 10000"/>
                <a:gd name="T19" fmla="*/ 0 h 5291"/>
                <a:gd name="T20" fmla="*/ 69 w 10000"/>
                <a:gd name="T21" fmla="*/ 0 h 5291"/>
                <a:gd name="T22" fmla="*/ 65 w 10000"/>
                <a:gd name="T23" fmla="*/ 0 h 5291"/>
                <a:gd name="T24" fmla="*/ 63 w 10000"/>
                <a:gd name="T25" fmla="*/ 0 h 5291"/>
                <a:gd name="T26" fmla="*/ 60 w 10000"/>
                <a:gd name="T27" fmla="*/ 0 h 5291"/>
                <a:gd name="T28" fmla="*/ 57 w 10000"/>
                <a:gd name="T29" fmla="*/ 0 h 5291"/>
                <a:gd name="T30" fmla="*/ 54 w 10000"/>
                <a:gd name="T31" fmla="*/ 0 h 5291"/>
                <a:gd name="T32" fmla="*/ 51 w 10000"/>
                <a:gd name="T33" fmla="*/ 0 h 5291"/>
                <a:gd name="T34" fmla="*/ 48 w 10000"/>
                <a:gd name="T35" fmla="*/ 0 h 5291"/>
                <a:gd name="T36" fmla="*/ 45 w 10000"/>
                <a:gd name="T37" fmla="*/ 0 h 5291"/>
                <a:gd name="T38" fmla="*/ 42 w 10000"/>
                <a:gd name="T39" fmla="*/ 0 h 5291"/>
                <a:gd name="T40" fmla="*/ 39 w 10000"/>
                <a:gd name="T41" fmla="*/ 0 h 5291"/>
                <a:gd name="T42" fmla="*/ 36 w 10000"/>
                <a:gd name="T43" fmla="*/ 0 h 5291"/>
                <a:gd name="T44" fmla="*/ 34 w 10000"/>
                <a:gd name="T45" fmla="*/ 0 h 5291"/>
                <a:gd name="T46" fmla="*/ 31 w 10000"/>
                <a:gd name="T47" fmla="*/ 0 h 5291"/>
                <a:gd name="T48" fmla="*/ 28 w 10000"/>
                <a:gd name="T49" fmla="*/ 0 h 5291"/>
                <a:gd name="T50" fmla="*/ 25 w 10000"/>
                <a:gd name="T51" fmla="*/ 0 h 5291"/>
                <a:gd name="T52" fmla="*/ 23 w 10000"/>
                <a:gd name="T53" fmla="*/ 0 h 5291"/>
                <a:gd name="T54" fmla="*/ 20 w 10000"/>
                <a:gd name="T55" fmla="*/ 0 h 5291"/>
                <a:gd name="T56" fmla="*/ 17 w 10000"/>
                <a:gd name="T57" fmla="*/ 0 h 5291"/>
                <a:gd name="T58" fmla="*/ 15 w 10000"/>
                <a:gd name="T59" fmla="*/ 0 h 5291"/>
                <a:gd name="T60" fmla="*/ 12 w 10000"/>
                <a:gd name="T61" fmla="*/ 0 h 5291"/>
                <a:gd name="T62" fmla="*/ 10 w 10000"/>
                <a:gd name="T63" fmla="*/ 0 h 5291"/>
                <a:gd name="T64" fmla="*/ 7 w 10000"/>
                <a:gd name="T65" fmla="*/ 0 h 5291"/>
                <a:gd name="T66" fmla="*/ 5 w 10000"/>
                <a:gd name="T67" fmla="*/ 0 h 5291"/>
                <a:gd name="T68" fmla="*/ 0 w 10000"/>
                <a:gd name="T69" fmla="*/ 0 h 5291"/>
                <a:gd name="T70" fmla="*/ 1 w 10000"/>
                <a:gd name="T71" fmla="*/ 0 h 5291"/>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0" t="0" r="r" b="b"/>
              <a:pathLst>
                <a:path w="10000" h="5291">
                  <a:moveTo>
                    <a:pt x="85" y="2532"/>
                  </a:moveTo>
                  <a:cubicBezTo>
                    <a:pt x="1736" y="3911"/>
                    <a:pt x="7524" y="5298"/>
                    <a:pt x="9958" y="5291"/>
                  </a:cubicBezTo>
                  <a:cubicBezTo>
                    <a:pt x="9989" y="1958"/>
                    <a:pt x="9969" y="3333"/>
                    <a:pt x="10000" y="0"/>
                  </a:cubicBez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rgbClr val="FFFFFF">
                <a:alpha val="20000"/>
              </a:srgbClr>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3" name="Freeform 9">
              <a:extLst>
                <a:ext uri="{FF2B5EF4-FFF2-40B4-BE49-F238E27FC236}">
                  <a16:creationId xmlns:a16="http://schemas.microsoft.com/office/drawing/2014/main" id="{C65203D5-BEF8-48A2-BCE6-8C7BA5B25BA2}"/>
                </a:ext>
              </a:extLst>
            </p:cNvPr>
            <p:cNvSpPr>
              <a:spLocks noChangeArrowheads="1"/>
            </p:cNvSpPr>
            <p:nvPr/>
          </p:nvSpPr>
          <p:spPr bwMode="auto">
            <a:xfrm>
              <a:off x="289" y="1176"/>
              <a:ext cx="7096" cy="2848"/>
            </a:xfrm>
            <a:custGeom>
              <a:avLst/>
              <a:gdLst>
                <a:gd name="T0" fmla="*/ 0 w 7104"/>
                <a:gd name="T1" fmla="*/ 0 h 2856"/>
                <a:gd name="T2" fmla="*/ 0 w 7104"/>
                <a:gd name="T3" fmla="*/ 2846 h 2856"/>
                <a:gd name="T4" fmla="*/ 7094 w 7104"/>
                <a:gd name="T5" fmla="*/ 2846 h 2856"/>
                <a:gd name="T6" fmla="*/ 7094 w 7104"/>
                <a:gd name="T7" fmla="*/ 1 h 2856"/>
                <a:gd name="T8" fmla="*/ 7094 w 7104"/>
                <a:gd name="T9" fmla="*/ 1 h 2856"/>
                <a:gd name="T10" fmla="*/ 6933 w 7104"/>
                <a:gd name="T11" fmla="*/ 26 h 2856"/>
                <a:gd name="T12" fmla="*/ 6772 w 7104"/>
                <a:gd name="T13" fmla="*/ 50 h 2856"/>
                <a:gd name="T14" fmla="*/ 6612 w 7104"/>
                <a:gd name="T15" fmla="*/ 73 h 2856"/>
                <a:gd name="T16" fmla="*/ 6450 w 7104"/>
                <a:gd name="T17" fmla="*/ 93 h 2856"/>
                <a:gd name="T18" fmla="*/ 6289 w 7104"/>
                <a:gd name="T19" fmla="*/ 113 h 2856"/>
                <a:gd name="T20" fmla="*/ 6127 w 7104"/>
                <a:gd name="T21" fmla="*/ 132 h 2856"/>
                <a:gd name="T22" fmla="*/ 5967 w 7104"/>
                <a:gd name="T23" fmla="*/ 148 h 2856"/>
                <a:gd name="T24" fmla="*/ 5805 w 7104"/>
                <a:gd name="T25" fmla="*/ 163 h 2856"/>
                <a:gd name="T26" fmla="*/ 5645 w 7104"/>
                <a:gd name="T27" fmla="*/ 177 h 2856"/>
                <a:gd name="T28" fmla="*/ 5486 w 7104"/>
                <a:gd name="T29" fmla="*/ 188 h 2856"/>
                <a:gd name="T30" fmla="*/ 5326 w 7104"/>
                <a:gd name="T31" fmla="*/ 200 h 2856"/>
                <a:gd name="T32" fmla="*/ 5167 w 7104"/>
                <a:gd name="T33" fmla="*/ 210 h 2856"/>
                <a:gd name="T34" fmla="*/ 5009 w 7104"/>
                <a:gd name="T35" fmla="*/ 218 h 2856"/>
                <a:gd name="T36" fmla="*/ 4852 w 7104"/>
                <a:gd name="T37" fmla="*/ 226 h 2856"/>
                <a:gd name="T38" fmla="*/ 4696 w 7104"/>
                <a:gd name="T39" fmla="*/ 233 h 2856"/>
                <a:gd name="T40" fmla="*/ 4541 w 7104"/>
                <a:gd name="T41" fmla="*/ 238 h 2856"/>
                <a:gd name="T42" fmla="*/ 4386 w 7104"/>
                <a:gd name="T43" fmla="*/ 242 h 2856"/>
                <a:gd name="T44" fmla="*/ 4233 w 7104"/>
                <a:gd name="T45" fmla="*/ 246 h 2856"/>
                <a:gd name="T46" fmla="*/ 4081 w 7104"/>
                <a:gd name="T47" fmla="*/ 248 h 2856"/>
                <a:gd name="T48" fmla="*/ 3931 w 7104"/>
                <a:gd name="T49" fmla="*/ 250 h 2856"/>
                <a:gd name="T50" fmla="*/ 3782 w 7104"/>
                <a:gd name="T51" fmla="*/ 251 h 2856"/>
                <a:gd name="T52" fmla="*/ 3634 w 7104"/>
                <a:gd name="T53" fmla="*/ 250 h 2856"/>
                <a:gd name="T54" fmla="*/ 3490 w 7104"/>
                <a:gd name="T55" fmla="*/ 250 h 2856"/>
                <a:gd name="T56" fmla="*/ 3345 w 7104"/>
                <a:gd name="T57" fmla="*/ 248 h 2856"/>
                <a:gd name="T58" fmla="*/ 3203 w 7104"/>
                <a:gd name="T59" fmla="*/ 245 h 2856"/>
                <a:gd name="T60" fmla="*/ 3063 w 7104"/>
                <a:gd name="T61" fmla="*/ 242 h 2856"/>
                <a:gd name="T62" fmla="*/ 2925 w 7104"/>
                <a:gd name="T63" fmla="*/ 239 h 2856"/>
                <a:gd name="T64" fmla="*/ 2788 w 7104"/>
                <a:gd name="T65" fmla="*/ 234 h 2856"/>
                <a:gd name="T66" fmla="*/ 2653 w 7104"/>
                <a:gd name="T67" fmla="*/ 229 h 2856"/>
                <a:gd name="T68" fmla="*/ 2521 w 7104"/>
                <a:gd name="T69" fmla="*/ 224 h 2856"/>
                <a:gd name="T70" fmla="*/ 2263 w 7104"/>
                <a:gd name="T71" fmla="*/ 211 h 2856"/>
                <a:gd name="T72" fmla="*/ 2017 w 7104"/>
                <a:gd name="T73" fmla="*/ 197 h 2856"/>
                <a:gd name="T74" fmla="*/ 1780 w 7104"/>
                <a:gd name="T75" fmla="*/ 182 h 2856"/>
                <a:gd name="T76" fmla="*/ 1555 w 7104"/>
                <a:gd name="T77" fmla="*/ 167 h 2856"/>
                <a:gd name="T78" fmla="*/ 1341 w 7104"/>
                <a:gd name="T79" fmla="*/ 150 h 2856"/>
                <a:gd name="T80" fmla="*/ 1143 w 7104"/>
                <a:gd name="T81" fmla="*/ 132 h 2856"/>
                <a:gd name="T82" fmla="*/ 956 w 7104"/>
                <a:gd name="T83" fmla="*/ 114 h 2856"/>
                <a:gd name="T84" fmla="*/ 784 w 7104"/>
                <a:gd name="T85" fmla="*/ 96 h 2856"/>
                <a:gd name="T86" fmla="*/ 626 w 7104"/>
                <a:gd name="T87" fmla="*/ 79 h 2856"/>
                <a:gd name="T88" fmla="*/ 486 w 7104"/>
                <a:gd name="T89" fmla="*/ 63 h 2856"/>
                <a:gd name="T90" fmla="*/ 361 w 7104"/>
                <a:gd name="T91" fmla="*/ 48 h 2856"/>
                <a:gd name="T92" fmla="*/ 254 w 7104"/>
                <a:gd name="T93" fmla="*/ 35 h 2856"/>
                <a:gd name="T94" fmla="*/ 165 w 7104"/>
                <a:gd name="T95" fmla="*/ 23 h 2856"/>
                <a:gd name="T96" fmla="*/ 42 w 7104"/>
                <a:gd name="T97" fmla="*/ 6 h 2856"/>
                <a:gd name="T98" fmla="*/ 0 w 7104"/>
                <a:gd name="T99" fmla="*/ 0 h 2856"/>
                <a:gd name="T100" fmla="*/ 0 w 7104"/>
                <a:gd name="T101" fmla="*/ 0 h 285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7104" h="2856">
                  <a:moveTo>
                    <a:pt x="0" y="0"/>
                  </a:moveTo>
                  <a:lnTo>
                    <a:pt x="0" y="2856"/>
                  </a:lnTo>
                  <a:lnTo>
                    <a:pt x="7104" y="2856"/>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close/>
                </a:path>
              </a:pathLst>
            </a:cu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041" name="Freeform 10">
              <a:extLst>
                <a:ext uri="{FF2B5EF4-FFF2-40B4-BE49-F238E27FC236}">
                  <a16:creationId xmlns:a16="http://schemas.microsoft.com/office/drawing/2014/main" id="{339B67F0-3372-4138-B3C0-539553F6467D}"/>
                </a:ext>
              </a:extLst>
            </p:cNvPr>
            <p:cNvSpPr>
              <a:spLocks noChangeArrowheads="1"/>
            </p:cNvSpPr>
            <p:nvPr/>
          </p:nvSpPr>
          <p:spPr bwMode="auto">
            <a:xfrm>
              <a:off x="0" y="1"/>
              <a:ext cx="7672" cy="4311"/>
            </a:xfrm>
            <a:custGeom>
              <a:avLst/>
              <a:gdLst>
                <a:gd name="T0" fmla="*/ 0 w 15356"/>
                <a:gd name="T1" fmla="*/ 0 h 8638"/>
                <a:gd name="T2" fmla="*/ 0 w 15356"/>
                <a:gd name="T3" fmla="*/ 1078 h 8638"/>
                <a:gd name="T4" fmla="*/ 1918 w 15356"/>
                <a:gd name="T5" fmla="*/ 1078 h 8638"/>
                <a:gd name="T6" fmla="*/ 1918 w 15356"/>
                <a:gd name="T7" fmla="*/ 0 h 8638"/>
                <a:gd name="T8" fmla="*/ 0 w 15356"/>
                <a:gd name="T9" fmla="*/ 0 h 8638"/>
                <a:gd name="T10" fmla="*/ 1843 w 15356"/>
                <a:gd name="T11" fmla="*/ 1003 h 8638"/>
                <a:gd name="T12" fmla="*/ 75 w 15356"/>
                <a:gd name="T13" fmla="*/ 1003 h 8638"/>
                <a:gd name="T14" fmla="*/ 75 w 15356"/>
                <a:gd name="T15" fmla="*/ 74 h 8638"/>
                <a:gd name="T16" fmla="*/ 1843 w 15356"/>
                <a:gd name="T17" fmla="*/ 74 h 8638"/>
                <a:gd name="T18" fmla="*/ 1843 w 15356"/>
                <a:gd name="T19" fmla="*/ 1003 h 86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027" name="Rectangle 11">
            <a:extLst>
              <a:ext uri="{FF2B5EF4-FFF2-40B4-BE49-F238E27FC236}">
                <a16:creationId xmlns:a16="http://schemas.microsoft.com/office/drawing/2014/main" id="{A2F5BC04-C313-485F-9EE2-3E1D5BE82362}"/>
              </a:ext>
            </a:extLst>
          </p:cNvPr>
          <p:cNvSpPr>
            <a:spLocks noChangeArrowheads="1"/>
          </p:cNvSpPr>
          <p:nvPr/>
        </p:nvSpPr>
        <p:spPr bwMode="auto">
          <a:xfrm>
            <a:off x="10437813" y="0"/>
            <a:ext cx="685800" cy="1143000"/>
          </a:xfrm>
          <a:prstGeom prst="rect">
            <a:avLst/>
          </a:prstGeom>
          <a:solidFill>
            <a:srgbClr val="B31166"/>
          </a:solid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28" name="Rectangle 12">
            <a:extLst>
              <a:ext uri="{FF2B5EF4-FFF2-40B4-BE49-F238E27FC236}">
                <a16:creationId xmlns:a16="http://schemas.microsoft.com/office/drawing/2014/main" id="{C860CD6F-B8E6-4B68-9575-CF13E0765D99}"/>
              </a:ext>
            </a:extLst>
          </p:cNvPr>
          <p:cNvSpPr>
            <a:spLocks noGrp="1" noChangeArrowheads="1"/>
          </p:cNvSpPr>
          <p:nvPr>
            <p:ph type="title"/>
          </p:nvPr>
        </p:nvSpPr>
        <p:spPr bwMode="auto">
          <a:xfrm>
            <a:off x="1154113" y="973138"/>
            <a:ext cx="8748712" cy="6937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title text format</a:t>
            </a:r>
          </a:p>
        </p:txBody>
      </p:sp>
      <p:sp>
        <p:nvSpPr>
          <p:cNvPr id="1029" name="Rectangle 13">
            <a:extLst>
              <a:ext uri="{FF2B5EF4-FFF2-40B4-BE49-F238E27FC236}">
                <a16:creationId xmlns:a16="http://schemas.microsoft.com/office/drawing/2014/main" id="{938E6540-0026-4F33-867A-4C8D7EF38D38}"/>
              </a:ext>
            </a:extLst>
          </p:cNvPr>
          <p:cNvSpPr>
            <a:spLocks noGrp="1" noChangeArrowheads="1"/>
          </p:cNvSpPr>
          <p:nvPr>
            <p:ph type="body" idx="1"/>
          </p:nvPr>
        </p:nvSpPr>
        <p:spPr bwMode="auto">
          <a:xfrm>
            <a:off x="1154113" y="2603500"/>
            <a:ext cx="8812212" cy="3403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1038" name="Rectangle 14">
            <a:extLst>
              <a:ext uri="{FF2B5EF4-FFF2-40B4-BE49-F238E27FC236}">
                <a16:creationId xmlns:a16="http://schemas.microsoft.com/office/drawing/2014/main" id="{B078D09D-5039-47E6-B059-7FFD3EDABD4F}"/>
              </a:ext>
            </a:extLst>
          </p:cNvPr>
          <p:cNvSpPr>
            <a:spLocks noGrp="1" noChangeArrowheads="1"/>
          </p:cNvSpPr>
          <p:nvPr>
            <p:ph type="dt"/>
          </p:nvPr>
        </p:nvSpPr>
        <p:spPr bwMode="auto">
          <a:xfrm>
            <a:off x="10653713" y="6391275"/>
            <a:ext cx="977900" cy="292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ea typeface="+mn-ea"/>
                <a:cs typeface="Droid Sans Fallback" charset="0"/>
              </a:defRPr>
            </a:lvl1pPr>
          </a:lstStyle>
          <a:p>
            <a:pPr>
              <a:defRPr/>
            </a:pPr>
            <a:r>
              <a:rPr lang="en-US" altLang="en-US"/>
              <a:t>02/03/19</a:t>
            </a:r>
            <a:endParaRPr lang="en-GB" altLang="en-US"/>
          </a:p>
        </p:txBody>
      </p:sp>
      <p:sp>
        <p:nvSpPr>
          <p:cNvPr id="1031" name="Text Box 15">
            <a:extLst>
              <a:ext uri="{FF2B5EF4-FFF2-40B4-BE49-F238E27FC236}">
                <a16:creationId xmlns:a16="http://schemas.microsoft.com/office/drawing/2014/main" id="{5B17E6A6-DE1F-42D4-A734-3A999821DE25}"/>
              </a:ext>
            </a:extLst>
          </p:cNvPr>
          <p:cNvSpPr txBox="1">
            <a:spLocks noChangeArrowheads="1"/>
          </p:cNvSpPr>
          <p:nvPr/>
        </p:nvSpPr>
        <p:spPr bwMode="auto">
          <a:xfrm>
            <a:off x="561975" y="6391275"/>
            <a:ext cx="3859213" cy="3048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1040" name="Rectangle 16">
            <a:extLst>
              <a:ext uri="{FF2B5EF4-FFF2-40B4-BE49-F238E27FC236}">
                <a16:creationId xmlns:a16="http://schemas.microsoft.com/office/drawing/2014/main" id="{EB264738-A0B1-41BB-B46D-05C1EB573E53}"/>
              </a:ext>
            </a:extLst>
          </p:cNvPr>
          <p:cNvSpPr>
            <a:spLocks noGrp="1" noChangeArrowheads="1"/>
          </p:cNvSpPr>
          <p:nvPr>
            <p:ph type="sldNum"/>
          </p:nvPr>
        </p:nvSpPr>
        <p:spPr bwMode="auto">
          <a:xfrm>
            <a:off x="10352088" y="295275"/>
            <a:ext cx="825500" cy="7540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ea typeface="+mn-ea"/>
                <a:cs typeface="Droid Sans Fallback" charset="0"/>
              </a:defRPr>
            </a:lvl1pPr>
          </a:lstStyle>
          <a:p>
            <a:pPr>
              <a:defRPr/>
            </a:pPr>
            <a:fld id="{87B662C8-4016-4BF8-B3DD-4802BA84E2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Droid Sans Fallback"/>
          <a:cs typeface="+mj-cs"/>
        </a:defRPr>
      </a:lvl1pPr>
      <a:lvl2pPr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ea typeface="Droid Sans Fallback"/>
          <a:cs typeface="Droid Sans Fallback" charset="0"/>
        </a:defRPr>
      </a:lvl2pPr>
      <a:lvl3pPr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ea typeface="Droid Sans Fallback"/>
          <a:cs typeface="Droid Sans Fallback" charset="0"/>
        </a:defRPr>
      </a:lvl3pPr>
      <a:lvl4pPr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ea typeface="Droid Sans Fallback"/>
          <a:cs typeface="Droid Sans Fallback" charset="0"/>
        </a:defRPr>
      </a:lvl4pPr>
      <a:lvl5pPr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ea typeface="Droid Sans Fallback"/>
          <a:cs typeface="Droid Sans Fallback" charset="0"/>
        </a:defRPr>
      </a:lvl5pPr>
      <a:lvl6pPr marL="2514600" indent="-228600"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cs typeface="Droid Sans Fallback" charset="0"/>
        </a:defRPr>
      </a:lvl6pPr>
      <a:lvl7pPr marL="2971800" indent="-228600"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cs typeface="Droid Sans Fallback" charset="0"/>
        </a:defRPr>
      </a:lvl7pPr>
      <a:lvl8pPr marL="3429000" indent="-228600"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cs typeface="Droid Sans Fallback" charset="0"/>
        </a:defRPr>
      </a:lvl8pPr>
      <a:lvl9pPr marL="3886200" indent="-228600" algn="l" defTabSz="449263" rtl="0" eaLnBrk="0" fontAlgn="base" hangingPunct="0">
        <a:lnSpc>
          <a:spcPct val="98000"/>
        </a:lnSpc>
        <a:spcBef>
          <a:spcPct val="0"/>
        </a:spcBef>
        <a:spcAft>
          <a:spcPct val="0"/>
        </a:spcAft>
        <a:buClr>
          <a:srgbClr val="000000"/>
        </a:buClr>
        <a:buSzPct val="100000"/>
        <a:buFont typeface="Times New Roman" panose="02020603050405020304" pitchFamily="18" charset="0"/>
        <a:defRPr>
          <a:solidFill>
            <a:srgbClr val="000000"/>
          </a:solidFill>
          <a:latin typeface="Century Gothic" panose="020B0502020202020204" pitchFamily="34" charset="0"/>
          <a:cs typeface="Droid Sans Fallback" charset="0"/>
        </a:defRPr>
      </a:lvl9pPr>
    </p:titleStyle>
    <p:bodyStyle>
      <a:lvl1pPr marL="342900" indent="-342900" algn="l" defTabSz="449263" rtl="0" eaLnBrk="0" fontAlgn="base" hangingPunct="0">
        <a:lnSpc>
          <a:spcPct val="98000"/>
        </a:lnSpc>
        <a:spcBef>
          <a:spcPct val="0"/>
        </a:spcBef>
        <a:spcAft>
          <a:spcPts val="1425"/>
        </a:spcAft>
        <a:buClr>
          <a:srgbClr val="000000"/>
        </a:buClr>
        <a:buSzPct val="100000"/>
        <a:buFont typeface="Times New Roman" panose="02020603050405020304" pitchFamily="18" charset="0"/>
        <a:defRPr kern="1200">
          <a:solidFill>
            <a:srgbClr val="404040"/>
          </a:solidFill>
          <a:latin typeface="+mn-lt"/>
          <a:ea typeface="Droid Sans Fallback"/>
          <a:cs typeface="+mn-cs"/>
        </a:defRPr>
      </a:lvl1pPr>
      <a:lvl2pPr marL="742950" indent="-285750" algn="l" defTabSz="449263" rtl="0" eaLnBrk="0" fontAlgn="base" hangingPunct="0">
        <a:lnSpc>
          <a:spcPct val="98000"/>
        </a:lnSpc>
        <a:spcBef>
          <a:spcPct val="0"/>
        </a:spcBef>
        <a:spcAft>
          <a:spcPts val="1138"/>
        </a:spcAft>
        <a:buClr>
          <a:srgbClr val="000000"/>
        </a:buClr>
        <a:buSzPct val="100000"/>
        <a:buFont typeface="Times New Roman" panose="02020603050405020304" pitchFamily="18" charset="0"/>
        <a:defRPr sz="1400" kern="1200">
          <a:solidFill>
            <a:srgbClr val="404040"/>
          </a:solidFill>
          <a:latin typeface="+mn-lt"/>
          <a:ea typeface="Droid Sans Fallback"/>
          <a:cs typeface="+mn-cs"/>
        </a:defRPr>
      </a:lvl2pPr>
      <a:lvl3pPr marL="1143000" indent="-228600" algn="l" defTabSz="449263" rtl="0" eaLnBrk="0" fontAlgn="base" hangingPunct="0">
        <a:lnSpc>
          <a:spcPct val="98000"/>
        </a:lnSpc>
        <a:spcBef>
          <a:spcPct val="0"/>
        </a:spcBef>
        <a:spcAft>
          <a:spcPts val="850"/>
        </a:spcAft>
        <a:buClr>
          <a:srgbClr val="000000"/>
        </a:buClr>
        <a:buSzPct val="100000"/>
        <a:buFont typeface="Times New Roman" panose="02020603050405020304" pitchFamily="18" charset="0"/>
        <a:defRPr sz="1200" kern="1200">
          <a:solidFill>
            <a:srgbClr val="404040"/>
          </a:solidFill>
          <a:latin typeface="+mn-lt"/>
          <a:ea typeface="Droid Sans Fallback"/>
          <a:cs typeface="+mn-cs"/>
        </a:defRPr>
      </a:lvl3pPr>
      <a:lvl4pPr marL="1600200" indent="-228600" algn="l" defTabSz="449263" rtl="0" eaLnBrk="0" fontAlgn="base" hangingPunct="0">
        <a:lnSpc>
          <a:spcPct val="98000"/>
        </a:lnSpc>
        <a:spcBef>
          <a:spcPct val="0"/>
        </a:spcBef>
        <a:spcAft>
          <a:spcPts val="575"/>
        </a:spcAft>
        <a:buClr>
          <a:srgbClr val="000000"/>
        </a:buClr>
        <a:buSzPct val="100000"/>
        <a:buFont typeface="Times New Roman" panose="02020603050405020304" pitchFamily="18" charset="0"/>
        <a:defRPr sz="1200" kern="1200">
          <a:solidFill>
            <a:srgbClr val="404040"/>
          </a:solidFill>
          <a:latin typeface="+mn-lt"/>
          <a:ea typeface="Droid Sans Fallback"/>
          <a:cs typeface="+mn-cs"/>
        </a:defRPr>
      </a:lvl4pPr>
      <a:lvl5pPr marL="2057400" indent="-228600" algn="l" defTabSz="449263" rtl="0" eaLnBrk="0" fontAlgn="base" hangingPunct="0">
        <a:lnSpc>
          <a:spcPct val="98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Droid Sans Fallback"/>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36870" name="Shape 36870"/>
        <p:cNvGrpSpPr/>
        <p:nvPr/>
      </p:nvGrpSpPr>
      <p:grpSpPr>
        <a:xfrm>
          <a:off x="0" y="0"/>
          <a:ext cx="0" cy="0"/>
          <a:chOff x="0" y="0"/>
          <a:chExt cx="0" cy="0"/>
        </a:xfrm>
      </p:grpSpPr>
      <p:sp>
        <p:nvSpPr>
          <p:cNvPr id="36871" name="Google Shape;36871;p1"/>
          <p:cNvSpPr txBox="1"/>
          <p:nvPr/>
        </p:nvSpPr>
        <p:spPr>
          <a:xfrm>
            <a:off x="1154113" y="550863"/>
            <a:ext cx="10622100" cy="1966800"/>
          </a:xfrm>
          <a:prstGeom prst="rect">
            <a:avLst/>
          </a:prstGeom>
          <a:noFill/>
          <a:ln>
            <a:noFill/>
          </a:ln>
        </p:spPr>
        <p:txBody>
          <a:bodyPr anchorCtr="0" anchor="t" bIns="45000" lIns="90000" spcFirstLastPara="1" rIns="90000" wrap="square" tIns="45000">
            <a:noAutofit/>
          </a:bodyPr>
          <a:lstStyle/>
          <a:p>
            <a:pPr indent="0" lvl="0" marL="0" marR="0" rtl="0" algn="l">
              <a:spcBef>
                <a:spcPts val="0"/>
              </a:spcBef>
              <a:spcAft>
                <a:spcPts val="0"/>
              </a:spcAft>
              <a:buClr>
                <a:srgbClr val="000000"/>
              </a:buClr>
              <a:buSzPts val="4800"/>
              <a:buFont typeface="Times New Roman"/>
              <a:buNone/>
            </a:pPr>
            <a:r>
              <a:rPr b="1" i="1" lang="en-IN" sz="4800">
                <a:solidFill>
                  <a:srgbClr val="000000"/>
                </a:solidFill>
                <a:latin typeface="Times New Roman"/>
                <a:ea typeface="Times New Roman"/>
                <a:cs typeface="Times New Roman"/>
                <a:sym typeface="Times New Roman"/>
              </a:rPr>
              <a:t>Marketing Essential</a:t>
            </a:r>
            <a:endParaRPr/>
          </a:p>
        </p:txBody>
      </p:sp>
      <p:pic>
        <p:nvPicPr>
          <p:cNvPr id="36872" name="Google Shape;36872;p1"/>
          <p:cNvPicPr preferRelativeResize="0"/>
          <p:nvPr/>
        </p:nvPicPr>
        <p:blipFill rotWithShape="1">
          <a:blip r:embed="rId3">
            <a:alphaModFix/>
          </a:blip>
          <a:srcRect b="0" l="0" r="0" t="0"/>
          <a:stretch/>
        </p:blipFill>
        <p:spPr>
          <a:xfrm>
            <a:off x="6461125" y="2463800"/>
            <a:ext cx="5567363" cy="4098925"/>
          </a:xfrm>
          <a:prstGeom prst="rect">
            <a:avLst/>
          </a:prstGeom>
          <a:noFill/>
          <a:ln>
            <a:noFill/>
          </a:ln>
        </p:spPr>
      </p:pic>
      <p:graphicFrame>
        <p:nvGraphicFramePr>
          <p:cNvPr id="36873" name="Google Shape;36873;p1"/>
          <p:cNvGraphicFramePr/>
          <p:nvPr/>
        </p:nvGraphicFramePr>
        <p:xfrm>
          <a:off x="2735263" y="1371600"/>
          <a:ext cx="3000000" cy="3000000"/>
        </p:xfrm>
        <a:graphic>
          <a:graphicData uri="http://schemas.openxmlformats.org/drawingml/2006/table">
            <a:tbl>
              <a:tblPr>
                <a:noFill/>
                <a:tableStyleId>{7A3D4C1D-6BE7-4FB4-9D01-DA6D80FA6CC8}</a:tableStyleId>
              </a:tblPr>
              <a:tblGrid>
                <a:gridCol w="6337300"/>
              </a:tblGrid>
              <a:tr h="815975">
                <a:tc>
                  <a:txBody>
                    <a:bodyPr>
                      <a:noAutofit/>
                    </a:bodyPr>
                    <a:lstStyle/>
                    <a:p>
                      <a:pPr indent="0" lvl="0" marL="0" marR="0" rtl="0" algn="ctr">
                        <a:lnSpc>
                          <a:spcPct val="93000"/>
                        </a:lnSpc>
                        <a:spcBef>
                          <a:spcPts val="0"/>
                        </a:spcBef>
                        <a:spcAft>
                          <a:spcPts val="0"/>
                        </a:spcAft>
                        <a:buClr>
                          <a:srgbClr val="000000"/>
                        </a:buClr>
                        <a:buSzPts val="4800"/>
                        <a:buFont typeface="Times New Roman"/>
                        <a:buNone/>
                        <a:defRPr b="0" i="0" sz="1400" u="none" cap="none" strike="noStrike">
                          <a:solidFill>
                            <a:srgbClr val="000000"/>
                          </a:solidFill>
                          <a:latin typeface="Arial"/>
                          <a:ea typeface="Arial"/>
                          <a:cs typeface="Arial"/>
                          <a:sym typeface="Arial"/>
                        </a:defRPr>
                      </a:pPr>
                      <a:r>
                        <a:rPr b="1" i="0" lang="en-IN" sz="4800" u="none" cap="none" strike="noStrike">
                          <a:solidFill>
                            <a:srgbClr val="990000"/>
                          </a:solidFill>
                          <a:latin typeface="Times New Roman"/>
                          <a:ea typeface="Times New Roman"/>
                          <a:cs typeface="Times New Roman"/>
                          <a:sym typeface="Times New Roman"/>
                        </a:rPr>
                        <a:t>MAGIC HILL HOTEL </a:t>
                      </a:r>
                      <a:endParaRPr/>
                    </a:p>
                  </a:txBody>
                  <a:tcPr marT="89100" marB="46775" marR="90000" marL="90000">
                    <a:lnL cap="flat" cmpd="sng" w="9525">
                      <a:solidFill>
                        <a:srgbClr val="FFFFFF"/>
                      </a:solidFill>
                      <a:prstDash val="solid"/>
                      <a:round/>
                      <a:headEnd len="sm" w="sm" type="none"/>
                      <a:tailEnd len="sm" w="sm" type="none"/>
                    </a:lnL>
                    <a:lnR cap="flat" cmpd="sng" w="9525">
                      <a:solidFill>
                        <a:srgbClr val="FFFFFF"/>
                      </a:solidFill>
                      <a:prstDash val="solid"/>
                      <a:round/>
                      <a:headEnd len="sm" w="sm" type="none"/>
                      <a:tailEnd len="sm" w="sm" type="none"/>
                    </a:lnR>
                    <a:lnT cap="flat" cmpd="sng" w="9525">
                      <a:solidFill>
                        <a:srgbClr val="FFFFFF"/>
                      </a:solidFill>
                      <a:prstDash val="solid"/>
                      <a:round/>
                      <a:headEnd len="sm" w="sm" type="none"/>
                      <a:tailEnd len="sm" w="sm" type="none"/>
                    </a:lnT>
                    <a:lnB cap="flat" cmpd="sng" w="9525">
                      <a:solidFill>
                        <a:srgbClr val="FFFFFF"/>
                      </a:solidFill>
                      <a:prstDash val="solid"/>
                      <a:round/>
                      <a:headEnd len="sm" w="sm" type="none"/>
                      <a:tailEnd len="sm" w="sm" type="none"/>
                    </a:lnB>
                    <a:solidFill>
                      <a:srgbClr val="0066CC"/>
                    </a:solidFill>
                  </a:tcPr>
                </a:tc>
              </a:tr>
            </a:tbl>
          </a:graphicData>
        </a:graphic>
      </p:graphicFrame>
      <p:sp>
        <p:nvSpPr>
          <p:cNvPr id="36874" name="Google Shape;36874;p1"/>
          <p:cNvSpPr txBox="1"/>
          <p:nvPr>
            <p:ph idx="2" type="body"/>
          </p:nvPr>
        </p:nvSpPr>
        <p:spPr>
          <a:xfrm>
            <a:off x="839788" y="2057400"/>
            <a:ext cx="5567400" cy="4648200"/>
          </a:xfrm>
          <a:prstGeom prst="rect">
            <a:avLst/>
          </a:prstGeom>
          <a:noFill/>
          <a:ln>
            <a:noFill/>
          </a:ln>
        </p:spPr>
        <p:txBody>
          <a:bodyPr anchorCtr="0" anchor="t" bIns="45000" lIns="90000" spcFirstLastPara="1" rIns="90000" wrap="square" tIns="45000">
            <a:noAutofit/>
          </a:bodyPr>
          <a:lstStyle/>
          <a:p>
            <a:pPr indent="0" lvl="0" marL="0" rtl="0" algn="l">
              <a:lnSpc>
                <a:spcPct val="98000"/>
              </a:lnSpc>
              <a:spcBef>
                <a:spcPts val="0"/>
              </a:spcBef>
              <a:spcAft>
                <a:spcPts val="0"/>
              </a:spcAft>
              <a:buSzPts val="1600"/>
              <a:buNone/>
            </a:pPr>
            <a:r>
              <a:t/>
            </a:r>
            <a:endParaRPr/>
          </a:p>
          <a:p>
            <a:pPr indent="0" lvl="0" marL="0" rtl="0" algn="l">
              <a:lnSpc>
                <a:spcPct val="98000"/>
              </a:lnSpc>
              <a:spcBef>
                <a:spcPts val="1425"/>
              </a:spcBef>
              <a:spcAft>
                <a:spcPts val="0"/>
              </a:spcAft>
              <a:buSzPts val="2000"/>
              <a:buNone/>
            </a:pPr>
            <a:r>
              <a:rPr b="1" lang="en-IN" sz="2000"/>
              <a:t>Presented by:</a:t>
            </a:r>
            <a:endParaRPr/>
          </a:p>
          <a:p>
            <a:pPr indent="0" lvl="0" marL="0" rtl="0" algn="l">
              <a:lnSpc>
                <a:spcPct val="98000"/>
              </a:lnSpc>
              <a:spcBef>
                <a:spcPts val="1425"/>
              </a:spcBef>
              <a:spcAft>
                <a:spcPts val="0"/>
              </a:spcAft>
              <a:buSzPts val="1600"/>
              <a:buNone/>
            </a:pPr>
            <a:r>
              <a:rPr lang="en-IN"/>
              <a:t> Student name:</a:t>
            </a:r>
            <a:r>
              <a:rPr b="1" lang="en-IN"/>
              <a:t>Cristian Magheru. </a:t>
            </a:r>
            <a:endParaRPr b="1"/>
          </a:p>
          <a:p>
            <a:pPr indent="0" lvl="0" marL="0" rtl="0" algn="l">
              <a:lnSpc>
                <a:spcPct val="98000"/>
              </a:lnSpc>
              <a:spcBef>
                <a:spcPts val="1425"/>
              </a:spcBef>
              <a:spcAft>
                <a:spcPts val="0"/>
              </a:spcAft>
              <a:buSzPts val="1600"/>
              <a:buNone/>
            </a:pPr>
            <a:r>
              <a:rPr b="1" lang="en-IN"/>
              <a:t>Student number: 1815469</a:t>
            </a:r>
            <a:endParaRPr/>
          </a:p>
          <a:p>
            <a:pPr indent="0" lvl="0" marL="0" rtl="0" algn="l">
              <a:lnSpc>
                <a:spcPct val="98000"/>
              </a:lnSpc>
              <a:spcBef>
                <a:spcPts val="1425"/>
              </a:spcBef>
              <a:spcAft>
                <a:spcPts val="0"/>
              </a:spcAft>
              <a:buSzPts val="1600"/>
              <a:buNone/>
            </a:pPr>
            <a:r>
              <a:rPr b="1" lang="en-IN"/>
              <a:t>Lecturer: Olu Adegbite </a:t>
            </a:r>
            <a:endParaRPr/>
          </a:p>
          <a:p>
            <a:pPr indent="0" lvl="0" marL="0" rtl="0" algn="l">
              <a:lnSpc>
                <a:spcPct val="98000"/>
              </a:lnSpc>
              <a:spcBef>
                <a:spcPts val="1425"/>
              </a:spcBef>
              <a:spcAft>
                <a:spcPts val="0"/>
              </a:spcAft>
              <a:buSzPts val="1600"/>
              <a:buNone/>
            </a:pPr>
            <a:r>
              <a:t/>
            </a:r>
            <a:endParaRPr/>
          </a:p>
        </p:txBody>
      </p:sp>
      <p:sp>
        <p:nvSpPr>
          <p:cNvPr id="36875" name="Google Shape;36875;p1"/>
          <p:cNvSpPr txBox="1"/>
          <p:nvPr>
            <p:ph idx="11" type="sldNum"/>
          </p:nvPr>
        </p:nvSpPr>
        <p:spPr>
          <a:xfrm>
            <a:off x="10352088" y="295275"/>
            <a:ext cx="825600" cy="754200"/>
          </a:xfrm>
          <a:prstGeom prst="rect">
            <a:avLst/>
          </a:prstGeom>
          <a:noFill/>
          <a:ln>
            <a:noFill/>
          </a:ln>
        </p:spPr>
        <p:txBody>
          <a:bodyPr anchorCtr="0" anchor="t" bIns="45000" lIns="90000" spcFirstLastPara="1" rIns="90000" wrap="square" tIns="45000">
            <a:noAutofit/>
          </a:bodyPr>
          <a:lstStyle/>
          <a:p>
            <a:pPr indent="0" lvl="0" marL="0" marR="0" rtl="0" algn="l">
              <a:spcBef>
                <a:spcPts val="0"/>
              </a:spcBef>
              <a:spcAft>
                <a:spcPts val="0"/>
              </a:spcAft>
              <a:buClr>
                <a:srgbClr val="000000"/>
              </a:buClr>
              <a:buSzPts val="1800"/>
              <a:buFont typeface="Times New Roman"/>
              <a:buNone/>
            </a:pPr>
            <a:fld id="{00000000-1234-1234-1234-123412341234}" type="slidenum">
              <a:rPr lang="en-IN">
                <a:solidFill>
                  <a:srgbClr val="000000"/>
                </a:solidFill>
                <a:latin typeface="arial"/>
                <a:ea typeface="arial"/>
                <a:cs typeface="arial"/>
                <a:sym typeface="arial"/>
              </a:rPr>
              <a:t>‹#›</a:t>
            </a:fld>
            <a:endParaRPr>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2" name="Text Box 1">
            <a:extLst>
              <a:ext uri="{FF2B5EF4-FFF2-40B4-BE49-F238E27FC236}">
                <a16:creationId xmlns:a16="http://schemas.microsoft.com/office/drawing/2014/main" id="{B844E6D9-4EE8-496D-96A8-82AA7DE4ED79}"/>
              </a:ext>
            </a:extLst>
          </p:cNvPr>
          <p:cNvSpPr txBox="1">
            <a:spLocks noChangeArrowheads="1"/>
          </p:cNvSpPr>
          <p:nvPr/>
        </p:nvSpPr>
        <p:spPr bwMode="auto">
          <a:xfrm>
            <a:off x="1154113" y="973138"/>
            <a:ext cx="8761412" cy="706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ctr" eaLnBrk="1" hangingPunct="1">
              <a:buClrTx/>
              <a:buFontTx/>
              <a:buNone/>
            </a:pPr>
            <a:r>
              <a:rPr lang="en-US" altLang="en-US" sz="3600" b="1">
                <a:solidFill>
                  <a:srgbClr val="000000"/>
                </a:solidFill>
                <a:latin typeface="Times New Roman" panose="02020603050405020304" pitchFamily="18" charset="0"/>
              </a:rPr>
              <a:t>TABLE OF CONTENT</a:t>
            </a:r>
          </a:p>
        </p:txBody>
      </p:sp>
      <p:sp>
        <p:nvSpPr>
          <p:cNvPr id="4098" name="Text Box 2">
            <a:extLst>
              <a:ext uri="{FF2B5EF4-FFF2-40B4-BE49-F238E27FC236}">
                <a16:creationId xmlns:a16="http://schemas.microsoft.com/office/drawing/2014/main" id="{070315BA-A919-4C3F-9F9A-D1F9241EE2AD}"/>
              </a:ext>
            </a:extLst>
          </p:cNvPr>
          <p:cNvSpPr txBox="1">
            <a:spLocks noChangeArrowheads="1"/>
          </p:cNvSpPr>
          <p:nvPr/>
        </p:nvSpPr>
        <p:spPr bwMode="auto">
          <a:xfrm>
            <a:off x="1154113" y="2603500"/>
            <a:ext cx="8824912" cy="3416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215900" indent="-21590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1pPr>
            <a:lvl2pPr>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2pPr>
            <a:lvl3pPr>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3pPr>
            <a:lvl4pPr>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4pPr>
            <a:lvl5pPr>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defRPr>
                <a:solidFill>
                  <a:srgbClr val="000000"/>
                </a:solidFill>
                <a:latin typeface="arial" panose="020B0604020202020204" pitchFamily="34" charset="0"/>
                <a:cs typeface="Droid Sans Fallback" charset="0"/>
              </a:defRPr>
            </a:lvl9pPr>
          </a:lstStyle>
          <a:p>
            <a:pPr algn="just">
              <a:buClr>
                <a:srgbClr val="000000"/>
              </a:buClr>
              <a:buSzPct val="45000"/>
              <a:buFont typeface="Wingdings" panose="05000000000000000000" pitchFamily="2" charset="2"/>
              <a:buChar char=""/>
              <a:defRPr/>
            </a:pPr>
            <a:r>
              <a:rPr lang="en-US" altLang="en-US" sz="2400">
                <a:latin typeface="Times New Roman" panose="02020603050405020304" pitchFamily="18" charset="0"/>
                <a:ea typeface="+mn-ea"/>
                <a:cs typeface="Times New Roman" panose="02020603050405020304" pitchFamily="18" charset="0"/>
              </a:rPr>
              <a:t>Introduction</a:t>
            </a:r>
          </a:p>
          <a:p>
            <a:pPr algn="just">
              <a:buClr>
                <a:srgbClr val="000000"/>
              </a:buClr>
              <a:buSzPct val="45000"/>
              <a:buFont typeface="Wingdings" panose="05000000000000000000" pitchFamily="2" charset="2"/>
              <a:buChar char=""/>
              <a:defRPr/>
            </a:pPr>
            <a:r>
              <a:rPr lang="en-US" altLang="en-US" sz="2400">
                <a:latin typeface="Times New Roman" panose="02020603050405020304" pitchFamily="18" charset="0"/>
                <a:ea typeface="+mn-ea"/>
                <a:cs typeface="Times New Roman" panose="02020603050405020304" pitchFamily="18" charset="0"/>
              </a:rPr>
              <a:t>Marketing Environmental Audit</a:t>
            </a:r>
          </a:p>
          <a:p>
            <a:pPr algn="just">
              <a:buClr>
                <a:srgbClr val="000000"/>
              </a:buClr>
              <a:buSzPct val="45000"/>
              <a:buFont typeface="Wingdings" panose="05000000000000000000" pitchFamily="2" charset="2"/>
              <a:buChar char=""/>
              <a:defRPr/>
            </a:pPr>
            <a:r>
              <a:rPr lang="en-US" altLang="en-US" sz="2400">
                <a:latin typeface="Times New Roman" panose="02020603050405020304" pitchFamily="18" charset="0"/>
                <a:ea typeface="+mn-ea"/>
                <a:cs typeface="Times New Roman" panose="02020603050405020304" pitchFamily="18" charset="0"/>
              </a:rPr>
              <a:t>Segment of market  </a:t>
            </a:r>
          </a:p>
          <a:p>
            <a:pPr algn="just">
              <a:buClr>
                <a:srgbClr val="000000"/>
              </a:buClr>
              <a:buSzPct val="45000"/>
              <a:buFont typeface="Wingdings" panose="05000000000000000000" pitchFamily="2" charset="2"/>
              <a:buChar char=""/>
              <a:defRPr/>
            </a:pPr>
            <a:r>
              <a:rPr lang="en-US" altLang="en-US" sz="2400">
                <a:latin typeface="Times New Roman" panose="02020603050405020304" pitchFamily="18" charset="0"/>
                <a:ea typeface="+mn-ea"/>
                <a:cs typeface="Times New Roman" panose="02020603050405020304" pitchFamily="18" charset="0"/>
              </a:rPr>
              <a:t>Business target market </a:t>
            </a:r>
          </a:p>
          <a:p>
            <a:pPr algn="just">
              <a:buClr>
                <a:srgbClr val="000000"/>
              </a:buClr>
              <a:buSzPct val="45000"/>
              <a:buFont typeface="Wingdings" panose="05000000000000000000" pitchFamily="2" charset="2"/>
              <a:buChar char=""/>
              <a:defRPr/>
            </a:pPr>
            <a:r>
              <a:rPr lang="en-IN" altLang="en-US" sz="2400">
                <a:latin typeface="Times New Roman" panose="02020603050405020304" pitchFamily="18" charset="0"/>
                <a:ea typeface="+mn-ea"/>
                <a:cs typeface="Times New Roman" panose="02020603050405020304" pitchFamily="18" charset="0"/>
              </a:rPr>
              <a:t>Marketing communication mix</a:t>
            </a:r>
          </a:p>
          <a:p>
            <a:pPr algn="just">
              <a:buClr>
                <a:srgbClr val="000000"/>
              </a:buClr>
              <a:buSzPct val="45000"/>
              <a:buFont typeface="Wingdings" panose="05000000000000000000" pitchFamily="2" charset="2"/>
              <a:buChar char=""/>
              <a:defRPr/>
            </a:pPr>
            <a:r>
              <a:rPr lang="en-IN" altLang="en-US" sz="2400">
                <a:latin typeface="Times New Roman" panose="02020603050405020304" pitchFamily="18" charset="0"/>
                <a:ea typeface="+mn-ea"/>
                <a:cs typeface="Times New Roman" panose="02020603050405020304" pitchFamily="18" charset="0"/>
              </a:rPr>
              <a:t>Execution of marketing communication mix</a:t>
            </a:r>
          </a:p>
          <a:p>
            <a:pPr algn="just">
              <a:buClr>
                <a:srgbClr val="000000"/>
              </a:buClr>
              <a:buSzPct val="45000"/>
              <a:buFont typeface="Wingdings" panose="05000000000000000000" pitchFamily="2" charset="2"/>
              <a:buChar char=""/>
              <a:defRPr/>
            </a:pPr>
            <a:r>
              <a:rPr lang="en-IN" altLang="en-US" sz="2400">
                <a:latin typeface="Times New Roman" panose="02020603050405020304" pitchFamily="18" charset="0"/>
                <a:ea typeface="+mn-ea"/>
                <a:cs typeface="Times New Roman" panose="02020603050405020304" pitchFamily="18" charset="0"/>
              </a:rPr>
              <a:t>Budget for business</a:t>
            </a:r>
          </a:p>
          <a:p>
            <a:pPr algn="just">
              <a:buClr>
                <a:srgbClr val="000000"/>
              </a:buClr>
              <a:buSzPct val="45000"/>
              <a:buFont typeface="Wingdings" panose="05000000000000000000" pitchFamily="2" charset="2"/>
              <a:buChar char=""/>
              <a:defRPr/>
            </a:pPr>
            <a:r>
              <a:rPr lang="en-IN" altLang="en-US" sz="2400">
                <a:latin typeface="Times New Roman" panose="02020603050405020304" pitchFamily="18" charset="0"/>
                <a:ea typeface="+mn-ea"/>
                <a:cs typeface="Times New Roman" panose="02020603050405020304" pitchFamily="18" charset="0"/>
              </a:rPr>
              <a:t>Conclusion</a:t>
            </a:r>
          </a:p>
          <a:p>
            <a:pPr algn="just">
              <a:buClr>
                <a:srgbClr val="000000"/>
              </a:buClr>
              <a:buSzPct val="45000"/>
              <a:buFont typeface="Wingdings" panose="05000000000000000000" pitchFamily="2" charset="2"/>
              <a:buChar char=""/>
              <a:defRPr/>
            </a:pPr>
            <a:r>
              <a:rPr lang="en-IN" altLang="en-US" sz="2400">
                <a:latin typeface="Times New Roman" panose="02020603050405020304" pitchFamily="18" charset="0"/>
                <a:ea typeface="+mn-ea"/>
                <a:cs typeface="Times New Roman" panose="02020603050405020304" pitchFamily="18" charset="0"/>
              </a:rPr>
              <a:t>References  </a:t>
            </a:r>
          </a:p>
          <a:p>
            <a:pPr>
              <a:buSzPct val="100000"/>
              <a:defRPr/>
            </a:pPr>
            <a:endParaRPr lang="en-IN" altLang="en-US">
              <a:latin typeface="Times New Roman" panose="02020603050405020304" pitchFamily="18" charset="0"/>
              <a:ea typeface="+mn-ea"/>
              <a:cs typeface="Times New Roman" panose="02020603050405020304" pitchFamily="18" charset="0"/>
            </a:endParaRPr>
          </a:p>
          <a:p>
            <a:pPr eaLnBrk="1" hangingPunct="1">
              <a:lnSpc>
                <a:spcPct val="150000"/>
              </a:lnSpc>
              <a:spcBef>
                <a:spcPts val="1000"/>
              </a:spcBef>
              <a:defRPr/>
            </a:pPr>
            <a:endParaRPr lang="en-US" altLang="en-US">
              <a:latin typeface="Times New Roman" panose="02020603050405020304" pitchFamily="18" charset="0"/>
              <a:ea typeface="+mn-ea"/>
              <a:cs typeface="Times New Roman" panose="02020603050405020304" pitchFamily="18" charset="0"/>
            </a:endParaRPr>
          </a:p>
          <a:p>
            <a:pPr marL="342900" indent="-330200" eaLnBrk="1" hangingPunct="1">
              <a:lnSpc>
                <a:spcPct val="150000"/>
              </a:lnSpc>
              <a:spcBef>
                <a:spcPts val="1000"/>
              </a:spcBef>
              <a:buSzPct val="100000"/>
              <a:defRPr/>
            </a:pPr>
            <a:endParaRPr lang="en-US" altLang="en-US">
              <a:solidFill>
                <a:srgbClr val="808080"/>
              </a:solidFill>
              <a:latin typeface="Times New Roman" panose="02020603050405020304" pitchFamily="18" charset="0"/>
              <a:ea typeface="+mn-ea"/>
              <a:cs typeface="Times New Roman" panose="02020603050405020304" pitchFamily="18" charset="0"/>
            </a:endParaRPr>
          </a:p>
        </p:txBody>
      </p:sp>
      <p:sp>
        <p:nvSpPr>
          <p:cNvPr id="5124" name="Slide Number Placeholder 1">
            <a:extLst>
              <a:ext uri="{FF2B5EF4-FFF2-40B4-BE49-F238E27FC236}">
                <a16:creationId xmlns:a16="http://schemas.microsoft.com/office/drawing/2014/main" id="{BE79B400-1604-436A-B9C4-93AAD8363E71}"/>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AA296441-E917-4B75-9C0E-468317A3CE47}" type="slidenum">
              <a:rPr lang="en-GB" altLang="en-US" smtClean="0">
                <a:solidFill>
                  <a:srgbClr val="000000"/>
                </a:solidFill>
              </a:rPr>
              <a:pPr>
                <a:buClrTx/>
                <a:buFontTx/>
                <a:buNone/>
              </a:pPr>
              <a:t>2</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8FB3324-EC7C-46C5-8C51-6020795CC31F}"/>
              </a:ext>
            </a:extLst>
          </p:cNvPr>
          <p:cNvSpPr>
            <a:spLocks noGrp="1" noChangeArrowheads="1"/>
          </p:cNvSpPr>
          <p:nvPr>
            <p:ph type="title"/>
          </p:nvPr>
        </p:nvSpPr>
        <p:spPr/>
        <p:txBody>
          <a:bodyPr/>
          <a:lstStyle/>
          <a:p>
            <a:r>
              <a:rPr lang="en-US" altLang="en-US" sz="2800" b="1">
                <a:latin typeface="Times New Roman" panose="02020603050405020304" pitchFamily="18" charset="0"/>
              </a:rPr>
              <a:t>INTRODUCTION</a:t>
            </a:r>
            <a:endParaRPr lang="en-GB" altLang="en-US" sz="2800"/>
          </a:p>
        </p:txBody>
      </p:sp>
      <p:sp>
        <p:nvSpPr>
          <p:cNvPr id="7171" name="Content Placeholder 2">
            <a:extLst>
              <a:ext uri="{FF2B5EF4-FFF2-40B4-BE49-F238E27FC236}">
                <a16:creationId xmlns:a16="http://schemas.microsoft.com/office/drawing/2014/main" id="{E9B4FD87-2763-4CE5-9A62-7EE926B20CAD}"/>
              </a:ext>
            </a:extLst>
          </p:cNvPr>
          <p:cNvSpPr>
            <a:spLocks noGrp="1" noChangeArrowheads="1"/>
          </p:cNvSpPr>
          <p:nvPr>
            <p:ph idx="1"/>
          </p:nvPr>
        </p:nvSpPr>
        <p:spPr>
          <a:xfrm>
            <a:off x="230188" y="2438400"/>
            <a:ext cx="7151687" cy="3340100"/>
          </a:xfrm>
        </p:spPr>
        <p:txBody>
          <a:bodyPr/>
          <a:lstStyle/>
          <a:p>
            <a:pPr algn="just">
              <a:buSzPct val="45000"/>
              <a:buFont typeface="Wingdings" panose="05000000000000000000" pitchFamily="2" charset="2"/>
              <a:buChar char=""/>
            </a:pPr>
            <a:r>
              <a:rPr lang="en-US" altLang="en-US">
                <a:latin typeface="Times New Roman" panose="02020603050405020304" pitchFamily="18" charset="0"/>
              </a:rPr>
              <a:t>Marketing can be defined as an activity and actions of promoting and selling organizations' products and services with the help of marketing research and advertisement. This present study is based on a new business start up with the name is magic hill hotel. It provides organic food and beverages to its customers and have attractive interior. </a:t>
            </a:r>
          </a:p>
          <a:p>
            <a:pPr algn="just">
              <a:buSzPct val="45000"/>
              <a:buFont typeface="Wingdings" panose="05000000000000000000" pitchFamily="2" charset="2"/>
              <a:buChar char=""/>
            </a:pPr>
            <a:r>
              <a:rPr lang="en-US" altLang="en-US">
                <a:latin typeface="Times New Roman" panose="02020603050405020304" pitchFamily="18" charset="0"/>
              </a:rPr>
              <a:t>The main aim of this business is to attract customers and provide them qualitative and organic food. All rooms of this hotel includes and wardrobe, flat screen TV, a private bathroom and also a balcony with pool view. Guests at the accommodation can enjoy a buffet breakfast. This study will show about some internal and external factors that have impact on its performance and activities in a negative and in a positive manner</a:t>
            </a:r>
          </a:p>
          <a:p>
            <a:endParaRPr lang="en-GB" altLang="en-US"/>
          </a:p>
        </p:txBody>
      </p:sp>
      <p:sp>
        <p:nvSpPr>
          <p:cNvPr id="7172" name="Slide Number Placeholder 3">
            <a:extLst>
              <a:ext uri="{FF2B5EF4-FFF2-40B4-BE49-F238E27FC236}">
                <a16:creationId xmlns:a16="http://schemas.microsoft.com/office/drawing/2014/main" id="{85565A68-9E18-4264-9030-78498FFDF546}"/>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5E16FB29-1872-4E0E-92C8-AD72CA3B81C0}" type="slidenum">
              <a:rPr lang="en-GB" altLang="en-US" smtClean="0">
                <a:solidFill>
                  <a:srgbClr val="000000"/>
                </a:solidFill>
              </a:rPr>
              <a:pPr>
                <a:buClrTx/>
                <a:buFontTx/>
                <a:buNone/>
              </a:pPr>
              <a:t>3</a:t>
            </a:fld>
            <a:endParaRPr lang="en-GB" altLang="en-US">
              <a:solidFill>
                <a:srgbClr val="000000"/>
              </a:solidFill>
            </a:endParaRPr>
          </a:p>
        </p:txBody>
      </p:sp>
      <p:sp>
        <p:nvSpPr>
          <p:cNvPr id="7173" name="Rectangle 4">
            <a:extLst>
              <a:ext uri="{FF2B5EF4-FFF2-40B4-BE49-F238E27FC236}">
                <a16:creationId xmlns:a16="http://schemas.microsoft.com/office/drawing/2014/main" id="{F571BE46-03B9-49CE-B09F-3824BA5911BD}"/>
              </a:ext>
            </a:extLst>
          </p:cNvPr>
          <p:cNvSpPr>
            <a:spLocks noChangeArrowheads="1"/>
          </p:cNvSpPr>
          <p:nvPr/>
        </p:nvSpPr>
        <p:spPr bwMode="auto">
          <a:xfrm>
            <a:off x="5080000" y="3244850"/>
            <a:ext cx="20320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buClr>
                <a:srgbClr val="000000"/>
              </a:buClr>
              <a:buSzPct val="100000"/>
              <a:buFont typeface="Times New Roman" panose="02020603050405020304" pitchFamily="18" charset="0"/>
              <a:buNone/>
            </a:pPr>
            <a:r>
              <a:rPr lang="en-US" altLang="en-US" b="1">
                <a:latin typeface="Times New Roman" panose="02020603050405020304" pitchFamily="18" charset="0"/>
              </a:rPr>
              <a:t>INTRODUCTION</a:t>
            </a:r>
            <a:endParaRPr lang="en-GB" altLang="en-US"/>
          </a:p>
        </p:txBody>
      </p:sp>
      <p:pic>
        <p:nvPicPr>
          <p:cNvPr id="7174" name="Picture 3">
            <a:extLst>
              <a:ext uri="{FF2B5EF4-FFF2-40B4-BE49-F238E27FC236}">
                <a16:creationId xmlns:a16="http://schemas.microsoft.com/office/drawing/2014/main" id="{B945C520-1166-4ADF-A87A-8741C01BEC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2588" y="2590800"/>
            <a:ext cx="3333750" cy="28797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6EA7921-81EE-40FF-910F-89484E64F7D4}"/>
              </a:ext>
            </a:extLst>
          </p:cNvPr>
          <p:cNvSpPr>
            <a:spLocks noGrp="1" noChangeArrowheads="1"/>
          </p:cNvSpPr>
          <p:nvPr>
            <p:ph type="title"/>
          </p:nvPr>
        </p:nvSpPr>
        <p:spPr/>
        <p:txBody>
          <a:bodyPr/>
          <a:lstStyle/>
          <a:p>
            <a:r>
              <a:rPr lang="en-US" altLang="en-US" sz="3200" b="1" u="sng">
                <a:latin typeface="Times New Roman" panose="02020603050405020304" pitchFamily="18" charset="0"/>
                <a:cs typeface="Times New Roman" panose="02020603050405020304" pitchFamily="18" charset="0"/>
              </a:rPr>
              <a:t>Marketing Environmental Audit</a:t>
            </a:r>
            <a:br>
              <a:rPr lang="en-US" altLang="en-US" b="1" u="sng">
                <a:latin typeface="Times New Roman" panose="02020603050405020304" pitchFamily="18" charset="0"/>
                <a:cs typeface="Times New Roman" panose="02020603050405020304" pitchFamily="18" charset="0"/>
              </a:rPr>
            </a:br>
            <a:endParaRPr lang="en-GB" altLang="en-US"/>
          </a:p>
        </p:txBody>
      </p:sp>
      <p:sp>
        <p:nvSpPr>
          <p:cNvPr id="3" name="Content Placeholder 2">
            <a:extLst>
              <a:ext uri="{FF2B5EF4-FFF2-40B4-BE49-F238E27FC236}">
                <a16:creationId xmlns:a16="http://schemas.microsoft.com/office/drawing/2014/main" id="{E06AA465-01C7-4E4B-8DDB-A9FF6F8E8B0C}"/>
              </a:ext>
            </a:extLst>
          </p:cNvPr>
          <p:cNvSpPr>
            <a:spLocks noGrp="1"/>
          </p:cNvSpPr>
          <p:nvPr>
            <p:ph idx="1"/>
          </p:nvPr>
        </p:nvSpPr>
        <p:spPr>
          <a:xfrm>
            <a:off x="915988" y="2286000"/>
            <a:ext cx="10733087" cy="3281363"/>
          </a:xfrm>
        </p:spPr>
        <p:txBody>
          <a:bodyPr/>
          <a:lstStyle/>
          <a:p>
            <a:pPr algn="just" eaLnBrk="1" hangingPunct="1">
              <a:lnSpc>
                <a:spcPct val="150000"/>
              </a:lnSpc>
              <a:spcBef>
                <a:spcPts val="1000"/>
              </a:spcBef>
              <a:buClrTx/>
              <a:buFontTx/>
              <a:buNone/>
              <a:defRPr/>
            </a:pPr>
            <a:r>
              <a:rPr lang="en-US" altLang="en-US" b="1" dirty="0">
                <a:effectLst>
                  <a:outerShdw blurRad="38100" dist="38100" dir="2700000" algn="tl">
                    <a:srgbClr val="C0C0C0"/>
                  </a:outerShdw>
                </a:effectLst>
                <a:latin typeface="Times New Roman" panose="02020603050405020304" pitchFamily="18" charset="0"/>
                <a:ea typeface="+mn-ea"/>
              </a:rPr>
              <a:t>PESTLE ANALYSIS:</a:t>
            </a:r>
          </a:p>
          <a:p>
            <a:pPr algn="just" eaLnBrk="1" hangingPunct="1">
              <a:lnSpc>
                <a:spcPct val="150000"/>
              </a:lnSpc>
              <a:spcBef>
                <a:spcPts val="1000"/>
              </a:spcBef>
              <a:buClrTx/>
              <a:buFontTx/>
              <a:buNone/>
              <a:defRPr/>
            </a:pPr>
            <a:r>
              <a:rPr lang="en-US" altLang="en-US" dirty="0">
                <a:latin typeface="Times New Roman" panose="02020603050405020304" pitchFamily="18" charset="0"/>
                <a:ea typeface="+mn-ea"/>
              </a:rPr>
              <a:t>As a start up business it is important for them to identify and </a:t>
            </a:r>
            <a:r>
              <a:rPr lang="en-US" altLang="en-US" dirty="0" err="1">
                <a:latin typeface="Times New Roman" panose="02020603050405020304" pitchFamily="18" charset="0"/>
                <a:ea typeface="+mn-ea"/>
              </a:rPr>
              <a:t>analyse</a:t>
            </a:r>
            <a:r>
              <a:rPr lang="en-US" altLang="en-US" dirty="0">
                <a:latin typeface="Times New Roman" panose="02020603050405020304" pitchFamily="18" charset="0"/>
                <a:ea typeface="+mn-ea"/>
              </a:rPr>
              <a:t> all those external factors that can impacts the operations and functions of their company in a negative manner. PESTLE analysis includes political, economic, environmental, social, political and legal factors. With the help of external analysis this magic hill hotel can make itself able to take competitive advantages and become a sustainable business. This magic hotel provides various services and food to travelers of a particular country. Activities of hotel industry affects </a:t>
            </a:r>
            <a:r>
              <a:rPr lang="en-US" altLang="en-US" dirty="0" err="1">
                <a:latin typeface="Times New Roman" panose="02020603050405020304" pitchFamily="18" charset="0"/>
                <a:ea typeface="+mn-ea"/>
              </a:rPr>
              <a:t>travellers</a:t>
            </a:r>
            <a:r>
              <a:rPr lang="en-US" altLang="en-US" dirty="0">
                <a:latin typeface="Times New Roman" panose="02020603050405020304" pitchFamily="18" charset="0"/>
                <a:ea typeface="+mn-ea"/>
              </a:rPr>
              <a:t> and tourists to the great extent. PESTLE analysis can make magic hill hotel able to access implication of entering new markets and to identify new opportunities.</a:t>
            </a:r>
          </a:p>
          <a:p>
            <a:pPr>
              <a:defRPr/>
            </a:pPr>
            <a:endParaRPr lang="en-GB" dirty="0">
              <a:ea typeface="+mn-ea"/>
            </a:endParaRPr>
          </a:p>
        </p:txBody>
      </p:sp>
      <p:sp>
        <p:nvSpPr>
          <p:cNvPr id="8196" name="Slide Number Placeholder 3">
            <a:extLst>
              <a:ext uri="{FF2B5EF4-FFF2-40B4-BE49-F238E27FC236}">
                <a16:creationId xmlns:a16="http://schemas.microsoft.com/office/drawing/2014/main" id="{4EF94082-6B45-4038-A832-91EEB1A47245}"/>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041309D3-529C-4BAF-8561-808190D919B5}" type="slidenum">
              <a:rPr lang="en-GB" altLang="en-US" smtClean="0">
                <a:solidFill>
                  <a:srgbClr val="000000"/>
                </a:solidFill>
              </a:rPr>
              <a:pPr>
                <a:buClrTx/>
                <a:buFontTx/>
                <a:buNone/>
              </a:pPr>
              <a:t>4</a:t>
            </a:fld>
            <a:endParaRPr lang="en-GB" altLang="en-US">
              <a:solidFill>
                <a:srgbClr val="00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1">
            <a:extLst>
              <a:ext uri="{FF2B5EF4-FFF2-40B4-BE49-F238E27FC236}">
                <a16:creationId xmlns:a16="http://schemas.microsoft.com/office/drawing/2014/main" id="{6E5FACF3-7DAC-42A4-985F-F2596409213E}"/>
              </a:ext>
            </a:extLst>
          </p:cNvPr>
          <p:cNvSpPr>
            <a:spLocks noGrp="1" noChangeArrowheads="1"/>
          </p:cNvSpPr>
          <p:nvPr>
            <p:ph type="title"/>
          </p:nvPr>
        </p:nvSpPr>
        <p:spPr>
          <a:xfrm>
            <a:off x="1154113" y="973138"/>
            <a:ext cx="8756650" cy="701675"/>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b="1">
                <a:latin typeface="Times New Roman" panose="02020603050405020304" pitchFamily="18" charset="0"/>
              </a:rPr>
              <a:t>Cont...</a:t>
            </a:r>
          </a:p>
        </p:txBody>
      </p:sp>
      <p:sp>
        <p:nvSpPr>
          <p:cNvPr id="9219" name="Rectangle 2">
            <a:extLst>
              <a:ext uri="{FF2B5EF4-FFF2-40B4-BE49-F238E27FC236}">
                <a16:creationId xmlns:a16="http://schemas.microsoft.com/office/drawing/2014/main" id="{8D79A137-728B-4068-857F-61DAE976326C}"/>
              </a:ext>
            </a:extLst>
          </p:cNvPr>
          <p:cNvSpPr>
            <a:spLocks noGrp="1" noChangeArrowheads="1"/>
          </p:cNvSpPr>
          <p:nvPr>
            <p:ph type="body" idx="1"/>
          </p:nvPr>
        </p:nvSpPr>
        <p:spPr>
          <a:xfrm>
            <a:off x="360363" y="2276475"/>
            <a:ext cx="6299200" cy="3771900"/>
          </a:xfrm>
        </p:spPr>
        <p:txBody>
          <a:bodyPr/>
          <a:lstStyle/>
          <a:p>
            <a:pPr indent="-341313"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latin typeface="Times New Roman" panose="02020603050405020304" pitchFamily="18" charset="0"/>
              </a:rPr>
              <a:t>Economic: The main important factor of economic is unemployment rate that's affecting this hotel and food industry, so it is important for manager of magic hill hotel to identify this factor before making decisions. Food interest rates, consumer spending, income of people, inflation economic growth, exchange rates are some economic factors that can impact on its operations in a negative and in a positive manner. It has been analysed that people prefer to get the best quality, and they pay for the services which they demand. They pay more for extra services which can increase the sales of the hotel and contribute in developing economy.</a:t>
            </a:r>
          </a:p>
        </p:txBody>
      </p:sp>
      <p:sp>
        <p:nvSpPr>
          <p:cNvPr id="9220" name="Text Box 3">
            <a:extLst>
              <a:ext uri="{FF2B5EF4-FFF2-40B4-BE49-F238E27FC236}">
                <a16:creationId xmlns:a16="http://schemas.microsoft.com/office/drawing/2014/main" id="{E762D7BD-29C9-4BFF-8183-4541ED50E29B}"/>
              </a:ext>
            </a:extLst>
          </p:cNvPr>
          <p:cNvSpPr txBox="1">
            <a:spLocks noChangeArrowheads="1"/>
          </p:cNvSpPr>
          <p:nvPr/>
        </p:nvSpPr>
        <p:spPr bwMode="auto">
          <a:xfrm>
            <a:off x="6048375" y="2232025"/>
            <a:ext cx="6299200" cy="37719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pic>
        <p:nvPicPr>
          <p:cNvPr id="9221" name="Picture 4">
            <a:extLst>
              <a:ext uri="{FF2B5EF4-FFF2-40B4-BE49-F238E27FC236}">
                <a16:creationId xmlns:a16="http://schemas.microsoft.com/office/drawing/2014/main" id="{90E18BC0-2D6D-4C93-B642-D9B1949131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9675" y="2376488"/>
            <a:ext cx="3671888" cy="324008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2" name="Slide Number Placeholder 1">
            <a:extLst>
              <a:ext uri="{FF2B5EF4-FFF2-40B4-BE49-F238E27FC236}">
                <a16:creationId xmlns:a16="http://schemas.microsoft.com/office/drawing/2014/main" id="{6FC14162-3BD4-49BC-A1FB-FFAAC1BF7F01}"/>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860AED87-369D-4E5B-828D-D313A7B959E2}" type="slidenum">
              <a:rPr lang="en-GB" altLang="en-US" smtClean="0">
                <a:solidFill>
                  <a:srgbClr val="000000"/>
                </a:solidFill>
              </a:rPr>
              <a:pPr>
                <a:buClrTx/>
                <a:buFontTx/>
                <a:buNone/>
              </a:pPr>
              <a:t>5</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66" name="Rectangle 1">
            <a:extLst>
              <a:ext uri="{FF2B5EF4-FFF2-40B4-BE49-F238E27FC236}">
                <a16:creationId xmlns:a16="http://schemas.microsoft.com/office/drawing/2014/main" id="{E87FD15A-A9E5-4EBA-A8DC-117D8EAEAE49}"/>
              </a:ext>
            </a:extLst>
          </p:cNvPr>
          <p:cNvSpPr>
            <a:spLocks noGrp="1" noChangeArrowheads="1"/>
          </p:cNvSpPr>
          <p:nvPr>
            <p:ph type="title"/>
          </p:nvPr>
        </p:nvSpPr>
        <p:spPr>
          <a:xfrm>
            <a:off x="890588" y="936625"/>
            <a:ext cx="8756650" cy="1165225"/>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b="1">
                <a:latin typeface="Times New Roman" panose="02020603050405020304" pitchFamily="18" charset="0"/>
              </a:rPr>
              <a:t>Cont..</a:t>
            </a:r>
          </a:p>
        </p:txBody>
      </p:sp>
      <p:sp>
        <p:nvSpPr>
          <p:cNvPr id="11267" name="Rectangle 2">
            <a:extLst>
              <a:ext uri="{FF2B5EF4-FFF2-40B4-BE49-F238E27FC236}">
                <a16:creationId xmlns:a16="http://schemas.microsoft.com/office/drawing/2014/main" id="{2BFBF4C8-11AD-4D13-BC5A-61CB0515FFEF}"/>
              </a:ext>
            </a:extLst>
          </p:cNvPr>
          <p:cNvSpPr>
            <a:spLocks noGrp="1" noChangeArrowheads="1"/>
          </p:cNvSpPr>
          <p:nvPr>
            <p:ph type="body" idx="1"/>
          </p:nvPr>
        </p:nvSpPr>
        <p:spPr>
          <a:xfrm>
            <a:off x="1154113" y="2603500"/>
            <a:ext cx="8820150" cy="2147888"/>
          </a:xfrm>
        </p:spPr>
        <p:txBody>
          <a:bodyPr/>
          <a:lstStyle/>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solidFill>
                  <a:srgbClr val="000000"/>
                </a:solidFill>
                <a:latin typeface="Times New Roman" panose="02020603050405020304" pitchFamily="18" charset="0"/>
              </a:rPr>
              <a:t>Legal:</a:t>
            </a:r>
            <a:r>
              <a:rPr lang="en-IN" altLang="en-US">
                <a:solidFill>
                  <a:srgbClr val="000000"/>
                </a:solidFill>
                <a:latin typeface="Times New Roman" panose="02020603050405020304" pitchFamily="18" charset="0"/>
              </a:rPr>
              <a:t> Legal factors includes equal opportunities, product safety, advertisement standards, consumers laws and rights etc. It is very important for magic hill hotel to identify and having the difference between the right and the wrong. If they want to trade successfully then they require following all the laws and do all the activities legally. The current situation and war conditions affect the law and rules of this hotel industry to the great extent. If magic hotel focus on following all the rules and employment laws that time they can decrease and remove negative impacts of legal factors. It can run their business smoothly.</a:t>
            </a:r>
          </a:p>
        </p:txBody>
      </p:sp>
      <p:sp>
        <p:nvSpPr>
          <p:cNvPr id="11268" name="Slide Number Placeholder 1">
            <a:extLst>
              <a:ext uri="{FF2B5EF4-FFF2-40B4-BE49-F238E27FC236}">
                <a16:creationId xmlns:a16="http://schemas.microsoft.com/office/drawing/2014/main" id="{030EEDF8-A41C-415D-87F9-83B5001325A7}"/>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1D71AC7E-AE1C-41B8-9E60-50E97421C0A4}" type="slidenum">
              <a:rPr lang="en-GB" altLang="en-US" smtClean="0">
                <a:solidFill>
                  <a:srgbClr val="000000"/>
                </a:solidFill>
              </a:rPr>
              <a:pPr>
                <a:buClrTx/>
                <a:buFontTx/>
                <a:buNone/>
              </a:pPr>
              <a:t>6</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A7E625C-A20C-4142-B1B2-BB0E7922A250}"/>
              </a:ext>
            </a:extLst>
          </p:cNvPr>
          <p:cNvSpPr>
            <a:spLocks noGrp="1" noChangeArrowheads="1"/>
          </p:cNvSpPr>
          <p:nvPr>
            <p:ph type="title"/>
          </p:nvPr>
        </p:nvSpPr>
        <p:spPr/>
        <p:txBody>
          <a:bodyPr/>
          <a:lstStyle/>
          <a:p>
            <a:r>
              <a:rPr lang="en-IN" altLang="en-US" sz="3600" b="1" u="sng">
                <a:latin typeface="Times New Roman" panose="02020603050405020304" pitchFamily="18" charset="0"/>
                <a:cs typeface="Times New Roman" panose="02020603050405020304" pitchFamily="18" charset="0"/>
              </a:rPr>
              <a:t>SWOT analysis:</a:t>
            </a:r>
            <a:endParaRPr lang="en-GB" altLang="en-US" sz="3600"/>
          </a:p>
        </p:txBody>
      </p:sp>
      <p:sp>
        <p:nvSpPr>
          <p:cNvPr id="3" name="Content Placeholder 2">
            <a:extLst>
              <a:ext uri="{FF2B5EF4-FFF2-40B4-BE49-F238E27FC236}">
                <a16:creationId xmlns:a16="http://schemas.microsoft.com/office/drawing/2014/main" id="{3698493B-DFC4-4E98-8D11-C8FA10C5C91F}"/>
              </a:ext>
            </a:extLst>
          </p:cNvPr>
          <p:cNvSpPr>
            <a:spLocks noGrp="1"/>
          </p:cNvSpPr>
          <p:nvPr>
            <p:ph idx="1"/>
          </p:nvPr>
        </p:nvSpPr>
        <p:spPr>
          <a:xfrm>
            <a:off x="1154113" y="2603500"/>
            <a:ext cx="10275887" cy="3644900"/>
          </a:xfrm>
        </p:spPr>
        <p:txBody>
          <a:bodyPr/>
          <a:lstStyle/>
          <a:p>
            <a:pPr marL="558800" indent="-555625" algn="just">
              <a:buSzPct val="45000"/>
              <a:buFont typeface="Wingdings" panose="05000000000000000000" pitchFamily="2" charset="2"/>
              <a:buChar char=""/>
              <a:tabLst>
                <a:tab pos="5588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 pos="9410700" algn="l"/>
                <a:tab pos="10134600" algn="l"/>
                <a:tab pos="10858500" algn="l"/>
              </a:tabLst>
              <a:defRPr/>
            </a:pPr>
            <a:r>
              <a:rPr lang="en-IN" altLang="en-US" dirty="0">
                <a:solidFill>
                  <a:srgbClr val="000000"/>
                </a:solidFill>
                <a:latin typeface="Times New Roman" panose="02020603050405020304" pitchFamily="18" charset="0"/>
                <a:ea typeface="+mn-ea"/>
              </a:rPr>
              <a:t>SWOT and internal analysis is a strategic tool that plays a critical role in identifying own strengths, weaknesses, opportunities and threats that is related to business competition. </a:t>
            </a:r>
          </a:p>
          <a:p>
            <a:pPr marL="558800" indent="-555625" algn="just">
              <a:buSzPct val="45000"/>
              <a:buFont typeface="Wingdings" panose="05000000000000000000" pitchFamily="2" charset="2"/>
              <a:buChar char=""/>
              <a:tabLst>
                <a:tab pos="5588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 pos="9410700" algn="l"/>
                <a:tab pos="10134600" algn="l"/>
                <a:tab pos="10858500" algn="l"/>
              </a:tabLst>
              <a:defRPr/>
            </a:pPr>
            <a:r>
              <a:rPr lang="en-IN" altLang="en-US" dirty="0">
                <a:solidFill>
                  <a:srgbClr val="000000"/>
                </a:solidFill>
                <a:latin typeface="Times New Roman" panose="02020603050405020304" pitchFamily="18" charset="0"/>
                <a:ea typeface="+mn-ea"/>
              </a:rPr>
              <a:t>The main aim of SWOT analysis is to minimize threats and weaknesses and take the advantages of opportunities that are available in tourism and hotel industry. With the help of internal and SWOT analysis a businessman can make and develop an effective and strong business strategy. </a:t>
            </a:r>
          </a:p>
          <a:p>
            <a:pPr marL="558800" indent="-555625" algn="just">
              <a:buSzPct val="45000"/>
              <a:buFont typeface="Wingdings" panose="05000000000000000000" pitchFamily="2" charset="2"/>
              <a:buChar char=""/>
              <a:tabLst>
                <a:tab pos="5588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 pos="9410700" algn="l"/>
                <a:tab pos="10134600" algn="l"/>
                <a:tab pos="10858500" algn="l"/>
              </a:tabLst>
              <a:defRPr/>
            </a:pPr>
            <a:r>
              <a:rPr lang="en-IN" altLang="en-US" dirty="0">
                <a:solidFill>
                  <a:srgbClr val="000000"/>
                </a:solidFill>
                <a:latin typeface="Times New Roman" panose="02020603050405020304" pitchFamily="18" charset="0"/>
                <a:ea typeface="+mn-ea"/>
              </a:rPr>
              <a:t>It is easy to apply as its does not take much time to be complete. It is an important part of overall business planning process. There are some strengths, weaknesses, opportunities and threats of magic hill restaurant that is described as below:</a:t>
            </a:r>
          </a:p>
          <a:p>
            <a:pPr>
              <a:defRPr/>
            </a:pPr>
            <a:endParaRPr lang="en-GB" dirty="0">
              <a:ea typeface="+mn-ea"/>
            </a:endParaRPr>
          </a:p>
        </p:txBody>
      </p:sp>
      <p:sp>
        <p:nvSpPr>
          <p:cNvPr id="13316" name="Slide Number Placeholder 3">
            <a:extLst>
              <a:ext uri="{FF2B5EF4-FFF2-40B4-BE49-F238E27FC236}">
                <a16:creationId xmlns:a16="http://schemas.microsoft.com/office/drawing/2014/main" id="{095CBDAC-B4E5-4BFD-A5DC-5B94EC4AFF19}"/>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95343C22-B736-415A-ACCD-17DDB69496F0}" type="slidenum">
              <a:rPr lang="en-GB" altLang="en-US" smtClean="0">
                <a:solidFill>
                  <a:srgbClr val="000000"/>
                </a:solidFill>
              </a:rPr>
              <a:pPr>
                <a:buClrTx/>
                <a:buFontTx/>
                <a:buNone/>
              </a:pPr>
              <a:t>7</a:t>
            </a:fld>
            <a:endParaRPr lang="en-GB" altLang="en-US">
              <a:solidFill>
                <a:srgbClr val="0000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338" name="Text Box 1">
            <a:extLst>
              <a:ext uri="{FF2B5EF4-FFF2-40B4-BE49-F238E27FC236}">
                <a16:creationId xmlns:a16="http://schemas.microsoft.com/office/drawing/2014/main" id="{F709E6C1-349C-4D64-B056-4818AF378C5A}"/>
              </a:ext>
            </a:extLst>
          </p:cNvPr>
          <p:cNvSpPr txBox="1">
            <a:spLocks noChangeArrowheads="1"/>
          </p:cNvSpPr>
          <p:nvPr/>
        </p:nvSpPr>
        <p:spPr bwMode="auto">
          <a:xfrm>
            <a:off x="1154113" y="973138"/>
            <a:ext cx="8761412" cy="706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eaLnBrk="1" hangingPunct="1">
              <a:buClrTx/>
              <a:buFontTx/>
              <a:buNone/>
            </a:pPr>
            <a:r>
              <a:rPr lang="en-US" altLang="en-US" sz="3600">
                <a:solidFill>
                  <a:srgbClr val="000000"/>
                </a:solidFill>
                <a:latin typeface="Times New Roman" panose="02020603050405020304" pitchFamily="18" charset="0"/>
              </a:rPr>
              <a:t>Weaknesses</a:t>
            </a:r>
          </a:p>
        </p:txBody>
      </p:sp>
      <p:sp>
        <p:nvSpPr>
          <p:cNvPr id="14339" name="Text Box 2">
            <a:extLst>
              <a:ext uri="{FF2B5EF4-FFF2-40B4-BE49-F238E27FC236}">
                <a16:creationId xmlns:a16="http://schemas.microsoft.com/office/drawing/2014/main" id="{C61E65D5-9592-4A0A-8714-38AE50AD0DE0}"/>
              </a:ext>
            </a:extLst>
          </p:cNvPr>
          <p:cNvSpPr txBox="1">
            <a:spLocks noChangeArrowheads="1"/>
          </p:cNvSpPr>
          <p:nvPr/>
        </p:nvSpPr>
        <p:spPr bwMode="auto">
          <a:xfrm>
            <a:off x="915988" y="2246313"/>
            <a:ext cx="6127750" cy="41481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3375" indent="-331788">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9pPr>
          </a:lstStyle>
          <a:p>
            <a:pPr algn="just" eaLnBrk="1" hangingPunct="1">
              <a:lnSpc>
                <a:spcPct val="150000"/>
              </a:lnSpc>
              <a:spcBef>
                <a:spcPts val="1000"/>
              </a:spcBef>
              <a:buClrTx/>
              <a:buFontTx/>
              <a:buNone/>
            </a:pPr>
            <a:r>
              <a:rPr lang="en-US" altLang="en-US">
                <a:solidFill>
                  <a:srgbClr val="404040"/>
                </a:solidFill>
                <a:latin typeface="Times New Roman" panose="02020603050405020304" pitchFamily="18" charset="0"/>
              </a:rPr>
              <a:t>Weaknesses can be defined as the area where this magic hill hotel can improve upon and need to improve for taking competitive advantages. Some weaknesses of this hotel are:</a:t>
            </a:r>
          </a:p>
          <a:p>
            <a:pPr algn="just" eaLnBrk="1" hangingPunct="1">
              <a:lnSpc>
                <a:spcPct val="150000"/>
              </a:lnSpc>
              <a:spcBef>
                <a:spcPts val="1000"/>
              </a:spcBef>
              <a:buClrTx/>
              <a:buFontTx/>
              <a:buNone/>
            </a:pPr>
            <a:r>
              <a:rPr lang="en-US" altLang="en-US">
                <a:solidFill>
                  <a:srgbClr val="404040"/>
                </a:solidFill>
                <a:latin typeface="Times New Roman" panose="02020603050405020304" pitchFamily="18" charset="0"/>
              </a:rPr>
              <a:t>The main weakness of this hotel is it is highly dependent on tourists that are highly sensitive to political events.</a:t>
            </a:r>
          </a:p>
          <a:p>
            <a:pPr algn="just" eaLnBrk="1" hangingPunct="1">
              <a:lnSpc>
                <a:spcPct val="150000"/>
              </a:lnSpc>
              <a:spcBef>
                <a:spcPts val="1000"/>
              </a:spcBef>
              <a:buClrTx/>
              <a:buFontTx/>
              <a:buNone/>
            </a:pPr>
            <a:r>
              <a:rPr lang="en-US" altLang="en-US">
                <a:solidFill>
                  <a:srgbClr val="404040"/>
                </a:solidFill>
                <a:latin typeface="Times New Roman" panose="02020603050405020304" pitchFamily="18" charset="0"/>
              </a:rPr>
              <a:t>It also does not have skilled and experienced employees that become barriers in the path of their success and growth.</a:t>
            </a:r>
          </a:p>
          <a:p>
            <a:pPr algn="just" eaLnBrk="1" hangingPunct="1">
              <a:lnSpc>
                <a:spcPct val="150000"/>
              </a:lnSpc>
              <a:spcBef>
                <a:spcPts val="1000"/>
              </a:spcBef>
              <a:buClrTx/>
              <a:buFontTx/>
              <a:buNone/>
            </a:pPr>
            <a:endParaRPr lang="en-US" altLang="en-US">
              <a:solidFill>
                <a:srgbClr val="404040"/>
              </a:solidFill>
              <a:latin typeface="Times New Roman" panose="02020603050405020304" pitchFamily="18" charset="0"/>
            </a:endParaRPr>
          </a:p>
        </p:txBody>
      </p:sp>
      <p:sp>
        <p:nvSpPr>
          <p:cNvPr id="14340" name="Text Box 3">
            <a:extLst>
              <a:ext uri="{FF2B5EF4-FFF2-40B4-BE49-F238E27FC236}">
                <a16:creationId xmlns:a16="http://schemas.microsoft.com/office/drawing/2014/main" id="{62F8B19C-B1FF-4BA5-9B55-2BF84A29F4B9}"/>
              </a:ext>
            </a:extLst>
          </p:cNvPr>
          <p:cNvSpPr txBox="1">
            <a:spLocks noChangeArrowheads="1"/>
          </p:cNvSpPr>
          <p:nvPr/>
        </p:nvSpPr>
        <p:spPr bwMode="auto">
          <a:xfrm>
            <a:off x="7920038" y="2808288"/>
            <a:ext cx="2879725" cy="1511300"/>
          </a:xfrm>
          <a:prstGeom prst="rect">
            <a:avLst/>
          </a:prstGeom>
          <a:blipFill dpi="0" rotWithShape="0">
            <a:blip r:embed="rId3"/>
            <a:srcRect/>
            <a:tile tx="0" ty="0" sx="100000" sy="100000" flip="none" algn="tl"/>
          </a:blipFill>
          <a:ln>
            <a:noFill/>
          </a:ln>
          <a:effectLst/>
          <a:extLs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3375" indent="-331788">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333375" algn="l"/>
                <a:tab pos="781050" algn="l"/>
                <a:tab pos="1230313" algn="l"/>
                <a:tab pos="1679575" algn="l"/>
                <a:tab pos="2128838" algn="l"/>
                <a:tab pos="2578100" algn="l"/>
                <a:tab pos="3027363" algn="l"/>
                <a:tab pos="3476625" algn="l"/>
                <a:tab pos="3925888" algn="l"/>
                <a:tab pos="4375150" algn="l"/>
                <a:tab pos="4824413" algn="l"/>
                <a:tab pos="5273675" algn="l"/>
                <a:tab pos="5722938" algn="l"/>
                <a:tab pos="6172200" algn="l"/>
                <a:tab pos="6621463" algn="l"/>
                <a:tab pos="7070725" algn="l"/>
                <a:tab pos="7519988" algn="l"/>
                <a:tab pos="7969250" algn="l"/>
                <a:tab pos="8418513" algn="l"/>
                <a:tab pos="8867775" algn="l"/>
                <a:tab pos="9317038" algn="l"/>
              </a:tabLst>
              <a:defRPr>
                <a:solidFill>
                  <a:schemeClr val="bg1"/>
                </a:solidFill>
                <a:latin typeface="arial" panose="020B0604020202020204" pitchFamily="34" charset="0"/>
                <a:ea typeface="Droid Sans Fallback"/>
                <a:cs typeface="Droid Sans Fallback"/>
              </a:defRPr>
            </a:lvl9pPr>
          </a:lstStyle>
          <a:p>
            <a:pPr algn="just" eaLnBrk="1" hangingPunct="1">
              <a:lnSpc>
                <a:spcPct val="150000"/>
              </a:lnSpc>
              <a:spcBef>
                <a:spcPts val="1000"/>
              </a:spcBef>
              <a:buClrTx/>
              <a:buFontTx/>
              <a:buNone/>
            </a:pPr>
            <a:endParaRPr lang="en-US" altLang="en-US">
              <a:solidFill>
                <a:srgbClr val="404040"/>
              </a:solidFill>
              <a:latin typeface="Times New Roman" panose="02020603050405020304" pitchFamily="18" charset="0"/>
            </a:endParaRPr>
          </a:p>
          <a:p>
            <a:pPr algn="just" eaLnBrk="1" hangingPunct="1">
              <a:lnSpc>
                <a:spcPct val="150000"/>
              </a:lnSpc>
              <a:spcBef>
                <a:spcPts val="1000"/>
              </a:spcBef>
              <a:buClrTx/>
              <a:buFontTx/>
              <a:buNone/>
            </a:pPr>
            <a:endParaRPr lang="en-US" altLang="en-US">
              <a:solidFill>
                <a:srgbClr val="404040"/>
              </a:solidFill>
              <a:latin typeface="Times New Roman" panose="02020603050405020304" pitchFamily="18" charset="0"/>
            </a:endParaRPr>
          </a:p>
        </p:txBody>
      </p:sp>
      <p:sp>
        <p:nvSpPr>
          <p:cNvPr id="14341" name="Slide Number Placeholder 1">
            <a:extLst>
              <a:ext uri="{FF2B5EF4-FFF2-40B4-BE49-F238E27FC236}">
                <a16:creationId xmlns:a16="http://schemas.microsoft.com/office/drawing/2014/main" id="{F346EFEA-9CBF-49CD-B75B-5D39CF3C8BD7}"/>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7AE6B194-C2FE-4697-942D-63F2183E4AF6}" type="slidenum">
              <a:rPr lang="en-GB" altLang="en-US" smtClean="0">
                <a:solidFill>
                  <a:srgbClr val="000000"/>
                </a:solidFill>
              </a:rPr>
              <a:pPr>
                <a:buClrTx/>
                <a:buFontTx/>
                <a:buNone/>
              </a:pPr>
              <a:t>8</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6E70E17C-DBD6-4DE0-BD40-0DB58F7D4CF7}"/>
              </a:ext>
            </a:extLst>
          </p:cNvPr>
          <p:cNvSpPr>
            <a:spLocks noGrp="1" noChangeArrowheads="1"/>
          </p:cNvSpPr>
          <p:nvPr>
            <p:ph type="title"/>
          </p:nvPr>
        </p:nvSpPr>
        <p:spPr>
          <a:xfrm>
            <a:off x="1154113" y="973138"/>
            <a:ext cx="8751887" cy="696912"/>
          </a:xfrm>
        </p:spPr>
        <p:txBody>
          <a:bodyPr/>
          <a:lstStyle/>
          <a:p>
            <a:pPr algn="just">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a:latin typeface="Times New Roman" panose="02020603050405020304" pitchFamily="18" charset="0"/>
              </a:rPr>
              <a:t>Cont...</a:t>
            </a:r>
          </a:p>
        </p:txBody>
      </p:sp>
      <p:sp>
        <p:nvSpPr>
          <p:cNvPr id="11266" name="Rectangle 2">
            <a:extLst>
              <a:ext uri="{FF2B5EF4-FFF2-40B4-BE49-F238E27FC236}">
                <a16:creationId xmlns:a16="http://schemas.microsoft.com/office/drawing/2014/main" id="{F49B15B2-6698-403F-B174-1CCB097F2759}"/>
              </a:ext>
            </a:extLst>
          </p:cNvPr>
          <p:cNvSpPr>
            <a:spLocks noGrp="1" noChangeArrowheads="1"/>
          </p:cNvSpPr>
          <p:nvPr>
            <p:ph type="body" idx="1"/>
          </p:nvPr>
        </p:nvSpPr>
        <p:spPr>
          <a:xfrm>
            <a:off x="1154113" y="2447925"/>
            <a:ext cx="8815387" cy="4216400"/>
          </a:xfrm>
        </p:spPr>
        <p:txBody>
          <a:bodyPr/>
          <a:lstStyle/>
          <a:p>
            <a:pPr marL="673100" indent="-669925" algn="just">
              <a:buClrTx/>
              <a:buFontTx/>
              <a:buNone/>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defRPr/>
            </a:pPr>
            <a:r>
              <a:rPr lang="en-GB" altLang="en-US" b="1">
                <a:latin typeface="Times New Roman" panose="02020603050405020304" pitchFamily="18" charset="0"/>
                <a:ea typeface="+mn-ea"/>
              </a:rPr>
              <a:t>Opportunities</a:t>
            </a:r>
          </a:p>
          <a:p>
            <a:pPr marL="671513" indent="-441325" algn="just">
              <a:buSzPct val="45000"/>
              <a:buFont typeface="Wingdings" panose="05000000000000000000" pitchFamily="2" charset="2"/>
              <a:buChar char=""/>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defRPr/>
            </a:pPr>
            <a:r>
              <a:rPr lang="en-IN" altLang="en-US">
                <a:latin typeface="Times New Roman" panose="02020603050405020304" pitchFamily="18" charset="0"/>
                <a:ea typeface="+mn-ea"/>
              </a:rPr>
              <a:t>At the time of peak season it has opportunity to attract domestic as well as international tourism.</a:t>
            </a:r>
          </a:p>
          <a:p>
            <a:pPr marL="671513" indent="-441325" algn="just">
              <a:buSzPct val="45000"/>
              <a:buFont typeface="Wingdings" panose="05000000000000000000" pitchFamily="2" charset="2"/>
              <a:buChar char=""/>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defRPr/>
            </a:pPr>
            <a:r>
              <a:rPr lang="en-IN" altLang="en-US">
                <a:latin typeface="Times New Roman" panose="02020603050405020304" pitchFamily="18" charset="0"/>
                <a:ea typeface="+mn-ea"/>
              </a:rPr>
              <a:t>New and advanced technologies can also give them opportunity to being innovative.</a:t>
            </a:r>
          </a:p>
          <a:p>
            <a:pPr marL="671513" indent="-441325" algn="just">
              <a:buSzPct val="45000"/>
              <a:buFont typeface="Wingdings" panose="05000000000000000000" pitchFamily="2" charset="2"/>
              <a:buChar char=""/>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defRPr/>
            </a:pPr>
            <a:r>
              <a:rPr lang="en-IN" altLang="en-US">
                <a:latin typeface="Times New Roman" panose="02020603050405020304" pitchFamily="18" charset="0"/>
                <a:ea typeface="+mn-ea"/>
              </a:rPr>
              <a:t>Removal of international trade barrier is other main opportunity for magic hill hotel.</a:t>
            </a:r>
          </a:p>
          <a:p>
            <a:pPr marL="671513" indent="-441325" algn="just">
              <a:buSzPct val="45000"/>
              <a:buFont typeface="Wingdings" panose="05000000000000000000" pitchFamily="2" charset="2"/>
              <a:buChar char=""/>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defRPr/>
            </a:pPr>
            <a:r>
              <a:rPr lang="en-IN" altLang="en-US">
                <a:latin typeface="Times New Roman" panose="02020603050405020304" pitchFamily="18" charset="0"/>
                <a:ea typeface="+mn-ea"/>
              </a:rPr>
              <a:t>Innovation on customers services also give them opportunity to being a market leader.</a:t>
            </a:r>
          </a:p>
          <a:p>
            <a:pPr marL="671513" indent="-441325" algn="just">
              <a:buSzPct val="45000"/>
              <a:buFont typeface="Wingdings" panose="05000000000000000000" pitchFamily="2" charset="2"/>
              <a:buChar char=""/>
              <a:tabLst>
                <a:tab pos="673100" algn="l"/>
                <a:tab pos="777875" algn="l"/>
                <a:tab pos="1227138" algn="l"/>
                <a:tab pos="1676400" algn="l"/>
                <a:tab pos="2125663" algn="l"/>
                <a:tab pos="2574925" algn="l"/>
                <a:tab pos="3024188" algn="l"/>
                <a:tab pos="3473450" algn="l"/>
                <a:tab pos="3922713" algn="l"/>
                <a:tab pos="4371975" algn="l"/>
                <a:tab pos="4821238" algn="l"/>
                <a:tab pos="5270500" algn="l"/>
                <a:tab pos="5719763" algn="l"/>
                <a:tab pos="6169025" algn="l"/>
                <a:tab pos="6618288" algn="l"/>
                <a:tab pos="7067550" algn="l"/>
                <a:tab pos="7516813" algn="l"/>
                <a:tab pos="7966075" algn="l"/>
                <a:tab pos="8415338" algn="l"/>
                <a:tab pos="8864600" algn="l"/>
                <a:tab pos="9313863" algn="l"/>
              </a:tabLst>
              <a:defRPr/>
            </a:pPr>
            <a:r>
              <a:rPr lang="en-IN" altLang="en-US">
                <a:latin typeface="Times New Roman" panose="02020603050405020304" pitchFamily="18" charset="0"/>
                <a:ea typeface="+mn-ea"/>
              </a:rPr>
              <a:t>It has an attractive interior and well don renovation that makes it able to attract a wider range of potential and targeted customers which can increase its sales and profitability.</a:t>
            </a:r>
          </a:p>
        </p:txBody>
      </p:sp>
      <p:sp>
        <p:nvSpPr>
          <p:cNvPr id="16388" name="Slide Number Placeholder 1">
            <a:extLst>
              <a:ext uri="{FF2B5EF4-FFF2-40B4-BE49-F238E27FC236}">
                <a16:creationId xmlns:a16="http://schemas.microsoft.com/office/drawing/2014/main" id="{1FDB7B94-4BD4-4690-9A2D-BB9EAC15560B}"/>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A297FAA2-DBAE-42CD-9528-9E213C0E35F6}" type="slidenum">
              <a:rPr lang="en-GB" altLang="en-US" smtClean="0">
                <a:solidFill>
                  <a:srgbClr val="000000"/>
                </a:solidFill>
              </a:rPr>
              <a:pPr>
                <a:buClrTx/>
                <a:buFontTx/>
                <a:buNone/>
              </a:pPr>
              <a:t>9</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4" name="Text Box 1">
            <a:extLst>
              <a:ext uri="{FF2B5EF4-FFF2-40B4-BE49-F238E27FC236}">
                <a16:creationId xmlns:a16="http://schemas.microsoft.com/office/drawing/2014/main" id="{9378AD81-98CF-4BA0-825C-96A80BBA5AA2}"/>
              </a:ext>
            </a:extLst>
          </p:cNvPr>
          <p:cNvSpPr txBox="1">
            <a:spLocks noChangeArrowheads="1"/>
          </p:cNvSpPr>
          <p:nvPr/>
        </p:nvSpPr>
        <p:spPr bwMode="auto">
          <a:xfrm>
            <a:off x="1154113" y="973138"/>
            <a:ext cx="8761412" cy="706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42900" indent="-342900">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1pPr>
            <a:lvl2pPr marL="741363" indent="-282575">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741363" algn="l"/>
                <a:tab pos="1189038" algn="l"/>
                <a:tab pos="1638300" algn="l"/>
                <a:tab pos="2087563" algn="l"/>
                <a:tab pos="2536825" algn="l"/>
                <a:tab pos="2986088" algn="l"/>
                <a:tab pos="3435350" algn="l"/>
                <a:tab pos="3884613" algn="l"/>
                <a:tab pos="4333875" algn="l"/>
                <a:tab pos="4783138" algn="l"/>
                <a:tab pos="5232400" algn="l"/>
                <a:tab pos="5681663" algn="l"/>
                <a:tab pos="6130925" algn="l"/>
                <a:tab pos="6580188" algn="l"/>
                <a:tab pos="7029450" algn="l"/>
                <a:tab pos="7478713" algn="l"/>
                <a:tab pos="7927975" algn="l"/>
                <a:tab pos="8377238" algn="l"/>
                <a:tab pos="8826500" algn="l"/>
                <a:tab pos="9275763" algn="l"/>
                <a:tab pos="9725025" algn="l"/>
              </a:tabLst>
              <a:defRPr>
                <a:solidFill>
                  <a:schemeClr val="bg1"/>
                </a:solidFill>
                <a:latin typeface="arial" panose="020B0604020202020204" pitchFamily="34" charset="0"/>
                <a:ea typeface="Droid Sans Fallback"/>
                <a:cs typeface="Droid Sans Fallback"/>
              </a:defRPr>
            </a:lvl9pPr>
          </a:lstStyle>
          <a:p>
            <a:pPr lvl="1">
              <a:buClrTx/>
              <a:buFontTx/>
              <a:buNone/>
            </a:pPr>
            <a:r>
              <a:rPr lang="en-US" altLang="en-US" sz="3600" u="sng">
                <a:solidFill>
                  <a:srgbClr val="000000"/>
                </a:solidFill>
                <a:latin typeface="Times New Roman" panose="02020603050405020304" pitchFamily="18" charset="0"/>
                <a:cs typeface="Times New Roman" panose="02020603050405020304" pitchFamily="18" charset="0"/>
              </a:rPr>
              <a:t>Segment of market </a:t>
            </a:r>
          </a:p>
        </p:txBody>
      </p:sp>
      <p:sp>
        <p:nvSpPr>
          <p:cNvPr id="18435" name="Text Box 2">
            <a:extLst>
              <a:ext uri="{FF2B5EF4-FFF2-40B4-BE49-F238E27FC236}">
                <a16:creationId xmlns:a16="http://schemas.microsoft.com/office/drawing/2014/main" id="{C379AF16-4C68-453C-A664-05A32DA5ABF3}"/>
              </a:ext>
            </a:extLst>
          </p:cNvPr>
          <p:cNvSpPr txBox="1">
            <a:spLocks noChangeArrowheads="1"/>
          </p:cNvSpPr>
          <p:nvPr/>
        </p:nvSpPr>
        <p:spPr bwMode="auto">
          <a:xfrm>
            <a:off x="1154113" y="2359025"/>
            <a:ext cx="6786562" cy="38131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just">
              <a:buClrTx/>
              <a:buFontTx/>
              <a:buNone/>
            </a:pPr>
            <a:r>
              <a:rPr lang="en-GB" altLang="en-US">
                <a:solidFill>
                  <a:srgbClr val="000000"/>
                </a:solidFill>
                <a:latin typeface="Times New Roman" panose="02020603050405020304" pitchFamily="18" charset="0"/>
                <a:cs typeface="Times New Roman" panose="02020603050405020304" pitchFamily="18" charset="0"/>
              </a:rPr>
              <a:t>Market segmentation is the technique which consumer group with same wants and common buying behaviour into segments. These sections become the basis for targeted marketing that is more efficient strategy of marketing than advertising to the masses. The approach of marketing segmentation is importantly consumer-focused concept than matches goods and offering to customers curiosity. Hotel revenue management is one of the most needed element in market segmentation. It enables Magic Hill hotel to target and market to mixture of consumers groups with various attitudes with an offer which matches their requirement and budget level. In this context, there are different segmentations like demographic, psychographic, behaviouristic, geographical and so on. Therefore, Magic hill hotel will need to target different consumer group in different segments such as:</a:t>
            </a:r>
          </a:p>
        </p:txBody>
      </p:sp>
      <p:sp>
        <p:nvSpPr>
          <p:cNvPr id="18436" name="Slide Number Placeholder 1">
            <a:extLst>
              <a:ext uri="{FF2B5EF4-FFF2-40B4-BE49-F238E27FC236}">
                <a16:creationId xmlns:a16="http://schemas.microsoft.com/office/drawing/2014/main" id="{C9ACEB7B-4D52-4DDE-97AD-5C2EF75D17B3}"/>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D44615A7-AC31-4D04-94C4-F921EE60296C}" type="slidenum">
              <a:rPr lang="en-GB" altLang="en-US" smtClean="0">
                <a:solidFill>
                  <a:srgbClr val="000000"/>
                </a:solidFill>
              </a:rPr>
              <a:pPr>
                <a:buClrTx/>
                <a:buFontTx/>
                <a:buNone/>
              </a:pPr>
              <a:t>10</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8F60BED0-1C3C-40C4-93A1-C5CD079DE3F0}"/>
              </a:ext>
            </a:extLst>
          </p:cNvPr>
          <p:cNvSpPr>
            <a:spLocks noGrp="1" noChangeArrowheads="1"/>
          </p:cNvSpPr>
          <p:nvPr>
            <p:ph type="title"/>
          </p:nvPr>
        </p:nvSpPr>
        <p:spPr/>
        <p:txBody>
          <a:bodyPr/>
          <a:lstStyle/>
          <a:p>
            <a:pPr marL="342900" indent="-342900"/>
            <a:r>
              <a:rPr lang="en-US" altLang="en-US" sz="3600" u="sng">
                <a:latin typeface="Times New Roman" panose="02020603050405020304" pitchFamily="18" charset="0"/>
                <a:cs typeface="Times New Roman" panose="02020603050405020304" pitchFamily="18" charset="0"/>
              </a:rPr>
              <a:t>Business target market </a:t>
            </a:r>
          </a:p>
        </p:txBody>
      </p:sp>
      <p:sp>
        <p:nvSpPr>
          <p:cNvPr id="20483" name="Content Placeholder 2">
            <a:extLst>
              <a:ext uri="{FF2B5EF4-FFF2-40B4-BE49-F238E27FC236}">
                <a16:creationId xmlns:a16="http://schemas.microsoft.com/office/drawing/2014/main" id="{762ACEFC-5E05-44AF-AAD9-710EA657DE23}"/>
              </a:ext>
            </a:extLst>
          </p:cNvPr>
          <p:cNvSpPr>
            <a:spLocks noGrp="1" noChangeArrowheads="1"/>
          </p:cNvSpPr>
          <p:nvPr>
            <p:ph idx="1"/>
          </p:nvPr>
        </p:nvSpPr>
        <p:spPr/>
        <p:txBody>
          <a:bodyPr/>
          <a:lstStyle/>
          <a:p>
            <a:r>
              <a:rPr lang="en-GB" altLang="en-US">
                <a:latin typeface="Times New Roman" panose="02020603050405020304" pitchFamily="18" charset="0"/>
                <a:cs typeface="Times New Roman" panose="02020603050405020304" pitchFamily="18" charset="0"/>
              </a:rPr>
              <a:t>Target market is unit of customers or companies most likely to purchase goods and services of firm. It means to unit of possible consumers to whom firm wants to sell their goods and services. This unit also involves particular consumers to whom firm directs their marketing efforts. It is the one portion of total market for products or facilities. In this context, Magic Hill hotel needs to identify the target market or segment that is United Kingdom by creating marketing research or marketing plan which defines other important factors for good, like distribution, prices and promotion efforts. Also, hotel operator need to examine the cots of acquisition for each segments, since they will need to understand that guests bring in most revenue for the least figure of resources. Magic Hill hotel operator's will make guest characters utilising demographic data and spending patterns with the info plus data generated during stay guests</a:t>
            </a:r>
            <a:endParaRPr lang="en-GB" altLang="en-US"/>
          </a:p>
        </p:txBody>
      </p:sp>
      <p:sp>
        <p:nvSpPr>
          <p:cNvPr id="20484" name="Slide Number Placeholder 3">
            <a:extLst>
              <a:ext uri="{FF2B5EF4-FFF2-40B4-BE49-F238E27FC236}">
                <a16:creationId xmlns:a16="http://schemas.microsoft.com/office/drawing/2014/main" id="{DE90F8F8-7D7E-43F2-B104-1036DCE7C373}"/>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F52DF88E-3230-4240-AAA5-B25958A747DA}" type="slidenum">
              <a:rPr lang="en-GB" altLang="en-US" smtClean="0">
                <a:solidFill>
                  <a:srgbClr val="000000"/>
                </a:solidFill>
              </a:rPr>
              <a:pPr>
                <a:buClrTx/>
                <a:buFontTx/>
                <a:buNone/>
              </a:pPr>
              <a:t>11</a:t>
            </a:fld>
            <a:endParaRPr lang="en-GB" altLang="en-US">
              <a:solidFill>
                <a:srgbClr val="0000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Text Box 1">
            <a:extLst>
              <a:ext uri="{FF2B5EF4-FFF2-40B4-BE49-F238E27FC236}">
                <a16:creationId xmlns:a16="http://schemas.microsoft.com/office/drawing/2014/main" id="{E1578E1E-3285-405A-B942-0A75DFB1FA9D}"/>
              </a:ext>
            </a:extLst>
          </p:cNvPr>
          <p:cNvSpPr txBox="1">
            <a:spLocks noChangeArrowheads="1"/>
          </p:cNvSpPr>
          <p:nvPr/>
        </p:nvSpPr>
        <p:spPr bwMode="auto">
          <a:xfrm>
            <a:off x="1154113" y="973138"/>
            <a:ext cx="8759825" cy="704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eaLnBrk="1" hangingPunct="1">
              <a:lnSpc>
                <a:spcPct val="98000"/>
              </a:lnSpc>
              <a:buClrTx/>
              <a:buFontTx/>
              <a:buNone/>
            </a:pPr>
            <a:r>
              <a:rPr lang="en-US" altLang="en-US" sz="3600" b="1">
                <a:solidFill>
                  <a:srgbClr val="000000"/>
                </a:solidFill>
                <a:latin typeface="Times New Roman" panose="02020603050405020304" pitchFamily="18" charset="0"/>
              </a:rPr>
              <a:t>CONT…..</a:t>
            </a:r>
          </a:p>
        </p:txBody>
      </p:sp>
      <p:sp>
        <p:nvSpPr>
          <p:cNvPr id="21507" name="Text Box 2">
            <a:extLst>
              <a:ext uri="{FF2B5EF4-FFF2-40B4-BE49-F238E27FC236}">
                <a16:creationId xmlns:a16="http://schemas.microsoft.com/office/drawing/2014/main" id="{BB4F1583-56A9-45B2-8552-2E560A78FD72}"/>
              </a:ext>
            </a:extLst>
          </p:cNvPr>
          <p:cNvSpPr txBox="1">
            <a:spLocks noChangeArrowheads="1"/>
          </p:cNvSpPr>
          <p:nvPr/>
        </p:nvSpPr>
        <p:spPr bwMode="auto">
          <a:xfrm>
            <a:off x="306388" y="2057400"/>
            <a:ext cx="10668000" cy="3414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42900" indent="-331788">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342900" algn="l"/>
                <a:tab pos="438150" algn="l"/>
                <a:tab pos="887413" algn="l"/>
                <a:tab pos="1336675" algn="l"/>
                <a:tab pos="1785938" algn="l"/>
                <a:tab pos="2235200" algn="l"/>
                <a:tab pos="2684463" algn="l"/>
                <a:tab pos="3133725" algn="l"/>
                <a:tab pos="3582988" algn="l"/>
                <a:tab pos="4032250" algn="l"/>
                <a:tab pos="4481513" algn="l"/>
                <a:tab pos="4930775" algn="l"/>
                <a:tab pos="5380038" algn="l"/>
                <a:tab pos="5829300" algn="l"/>
                <a:tab pos="6286500" algn="l"/>
                <a:tab pos="6727825" algn="l"/>
                <a:tab pos="7177088" algn="l"/>
                <a:tab pos="7626350" algn="l"/>
                <a:tab pos="8075613" algn="l"/>
                <a:tab pos="8524875" algn="l"/>
                <a:tab pos="8974138" algn="l"/>
                <a:tab pos="8975725" algn="l"/>
                <a:tab pos="9424988" algn="l"/>
                <a:tab pos="9874250" algn="l"/>
                <a:tab pos="10323513" algn="l"/>
                <a:tab pos="10772775" algn="l"/>
                <a:tab pos="10774363" algn="l"/>
                <a:tab pos="10775950" algn="l"/>
                <a:tab pos="10777538" algn="l"/>
                <a:tab pos="10779125" algn="l"/>
                <a:tab pos="10780713" algn="l"/>
              </a:tabLst>
              <a:defRPr>
                <a:solidFill>
                  <a:schemeClr val="bg1"/>
                </a:solidFill>
                <a:latin typeface="arial" panose="020B0604020202020204" pitchFamily="34" charset="0"/>
                <a:ea typeface="Droid Sans Fallback"/>
                <a:cs typeface="Droid Sans Fallback"/>
              </a:defRPr>
            </a:lvl9pPr>
          </a:lstStyle>
          <a:p>
            <a:pPr algn="just" eaLnBrk="1" hangingPunct="1">
              <a:lnSpc>
                <a:spcPct val="98000"/>
              </a:lnSpc>
              <a:spcAft>
                <a:spcPts val="1425"/>
              </a:spcAft>
              <a:buClrTx/>
              <a:buFontTx/>
              <a:buNone/>
            </a:pPr>
            <a:r>
              <a:rPr lang="en-GB" altLang="en-US" b="1">
                <a:solidFill>
                  <a:srgbClr val="404040"/>
                </a:solidFill>
                <a:latin typeface="Times New Roman" panose="02020603050405020304" pitchFamily="18" charset="0"/>
              </a:rPr>
              <a:t>Psycho graphic</a:t>
            </a:r>
            <a:r>
              <a:rPr lang="en-GB" altLang="en-US" b="1">
                <a:solidFill>
                  <a:srgbClr val="404040"/>
                </a:solidFill>
                <a:latin typeface="Times New Roman" panose="02020603050405020304" pitchFamily="18" charset="0"/>
                <a:cs typeface="Times New Roman" panose="02020603050405020304" pitchFamily="18" charset="0"/>
              </a:rPr>
              <a:t> Segments: </a:t>
            </a:r>
          </a:p>
          <a:p>
            <a:pPr algn="just">
              <a:buClrTx/>
              <a:buFontTx/>
              <a:buNone/>
            </a:pPr>
            <a:r>
              <a:rPr lang="en-GB" altLang="en-US">
                <a:solidFill>
                  <a:srgbClr val="404040"/>
                </a:solidFill>
                <a:latin typeface="Times New Roman" panose="02020603050405020304" pitchFamily="18" charset="0"/>
                <a:cs typeface="Times New Roman" panose="02020603050405020304" pitchFamily="18" charset="0"/>
              </a:rPr>
              <a:t>For this segment, Magic Hill will require segmenting the market which is based on lifestyle, values and personalities of their consumers. As nature of business, Magic Hill will need to direct on business people and lower income people as good or facilities. This will aid to increase number of consumer towards the Magic Hill hotel and its products and services. By focusing on this, increase the consumer loyalty and awareness towards the brand in hospitality industry. </a:t>
            </a:r>
          </a:p>
          <a:p>
            <a:pPr algn="just">
              <a:buClrTx/>
              <a:buFontTx/>
              <a:buNone/>
            </a:pPr>
            <a:r>
              <a:rPr lang="en-GB" altLang="en-US" b="1">
                <a:solidFill>
                  <a:srgbClr val="404040"/>
                </a:solidFill>
                <a:latin typeface="Times New Roman" panose="02020603050405020304" pitchFamily="18" charset="0"/>
                <a:cs typeface="Times New Roman" panose="02020603050405020304" pitchFamily="18" charset="0"/>
              </a:rPr>
              <a:t>Behaviouristic Segments</a:t>
            </a:r>
            <a:r>
              <a:rPr lang="en-GB" altLang="en-US">
                <a:solidFill>
                  <a:srgbClr val="404040"/>
                </a:solidFill>
                <a:latin typeface="Times New Roman" panose="02020603050405020304" pitchFamily="18" charset="0"/>
                <a:cs typeface="Times New Roman" panose="02020603050405020304" pitchFamily="18" charset="0"/>
              </a:rPr>
              <a:t>: </a:t>
            </a:r>
          </a:p>
          <a:p>
            <a:pPr algn="just">
              <a:buClrTx/>
              <a:buFontTx/>
              <a:buNone/>
            </a:pPr>
            <a:r>
              <a:rPr lang="en-GB" altLang="en-US">
                <a:solidFill>
                  <a:srgbClr val="404040"/>
                </a:solidFill>
                <a:latin typeface="Times New Roman" panose="02020603050405020304" pitchFamily="18" charset="0"/>
                <a:cs typeface="Times New Roman" panose="02020603050405020304" pitchFamily="18" charset="0"/>
              </a:rPr>
              <a:t>Magic Hill hotel require dividing market depending on consumer loyalty, user status, purchase occasion etc. and serving them with various types of services and products. For this, Magic Hill hotel need keeping in touch with action of their consumers and their feedback on their experience in the hotel. For instance, if the company wants to direct on buying occasion, they can do some kind of promotion to raise the purchase occasion. This will aid to increase number of consumer towards the Magic Hill hotel and its products and services. By focusing on this, increase the consumer loyalty and awareness towards the brand in hospitality industry</a:t>
            </a:r>
          </a:p>
        </p:txBody>
      </p:sp>
      <p:sp>
        <p:nvSpPr>
          <p:cNvPr id="21508" name="Text Box 3">
            <a:extLst>
              <a:ext uri="{FF2B5EF4-FFF2-40B4-BE49-F238E27FC236}">
                <a16:creationId xmlns:a16="http://schemas.microsoft.com/office/drawing/2014/main" id="{AEF8A369-8391-43C0-A3EC-586B8ED1CD00}"/>
              </a:ext>
            </a:extLst>
          </p:cNvPr>
          <p:cNvSpPr txBox="1">
            <a:spLocks noChangeArrowheads="1"/>
          </p:cNvSpPr>
          <p:nvPr/>
        </p:nvSpPr>
        <p:spPr bwMode="auto">
          <a:xfrm>
            <a:off x="10653713" y="6391275"/>
            <a:ext cx="989012" cy="3032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1509" name="Slide Number Placeholder 1">
            <a:extLst>
              <a:ext uri="{FF2B5EF4-FFF2-40B4-BE49-F238E27FC236}">
                <a16:creationId xmlns:a16="http://schemas.microsoft.com/office/drawing/2014/main" id="{B662174B-8AEF-4232-A5E0-C65EAF3CF8D8}"/>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31BC0ED0-E070-460E-AAB4-E2EE01DE0B86}" type="slidenum">
              <a:rPr lang="en-GB" altLang="en-US" smtClean="0">
                <a:solidFill>
                  <a:srgbClr val="000000"/>
                </a:solidFill>
              </a:rPr>
              <a:pPr>
                <a:buClrTx/>
                <a:buFontTx/>
                <a:buNone/>
              </a:pPr>
              <a:t>12</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71F106A5-0B98-41CD-80F1-1E518BEEA348}"/>
              </a:ext>
            </a:extLst>
          </p:cNvPr>
          <p:cNvSpPr>
            <a:spLocks noGrp="1" noChangeArrowheads="1"/>
          </p:cNvSpPr>
          <p:nvPr>
            <p:ph type="title"/>
          </p:nvPr>
        </p:nvSpPr>
        <p:spPr>
          <a:xfrm>
            <a:off x="1154113" y="973138"/>
            <a:ext cx="8751887" cy="696912"/>
          </a:xfrm>
        </p:spPr>
        <p:txBody>
          <a:bodyPr/>
          <a:lstStyle/>
          <a:p>
            <a:pPr marL="342900" indent="-342900" algn="jus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u="sng">
                <a:latin typeface="Times New Roman" panose="02020603050405020304" pitchFamily="18" charset="0"/>
                <a:cs typeface="Times New Roman" panose="02020603050405020304" pitchFamily="18" charset="0"/>
              </a:rPr>
              <a:t>Marketing communication mix</a:t>
            </a:r>
          </a:p>
        </p:txBody>
      </p:sp>
      <p:sp>
        <p:nvSpPr>
          <p:cNvPr id="23555" name="Rectangle 2">
            <a:extLst>
              <a:ext uri="{FF2B5EF4-FFF2-40B4-BE49-F238E27FC236}">
                <a16:creationId xmlns:a16="http://schemas.microsoft.com/office/drawing/2014/main" id="{D45DF7BB-7153-4C8D-A489-76DE2FA9F257}"/>
              </a:ext>
            </a:extLst>
          </p:cNvPr>
          <p:cNvSpPr>
            <a:spLocks noGrp="1" noChangeArrowheads="1"/>
          </p:cNvSpPr>
          <p:nvPr>
            <p:ph type="body" idx="1"/>
          </p:nvPr>
        </p:nvSpPr>
        <p:spPr>
          <a:xfrm>
            <a:off x="1154113" y="2603500"/>
            <a:ext cx="8815387" cy="3406775"/>
          </a:xfrm>
        </p:spPr>
        <p:txBody>
          <a:bodyPr/>
          <a:lstStyle/>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a:latin typeface="Times New Roman" panose="02020603050405020304" pitchFamily="18" charset="0"/>
              </a:rPr>
              <a:t>Marketing communication and promotional mix can be defined as a set of tool that is being used by various business in order to interact and communicate with their target customers. Magic hill is a new start up business and hotel that provides various facilities and services to its customers. The main aim of this hotel is to make sustainable business and attract wider range of customers towards their services. For making people aware about its products and for getting them known about the importance and specialities of their services and products it is important for them to choose the best promotional and communication mode. There are some elements included in marketing communication mix that can help magic hill hotel to promote their products and communicate with their target customers. Public relation, advertising, personal selling and direct marketing are elements of marketing communication mix.</a:t>
            </a:r>
          </a:p>
        </p:txBody>
      </p:sp>
      <p:sp>
        <p:nvSpPr>
          <p:cNvPr id="23556" name="Slide Number Placeholder 1">
            <a:extLst>
              <a:ext uri="{FF2B5EF4-FFF2-40B4-BE49-F238E27FC236}">
                <a16:creationId xmlns:a16="http://schemas.microsoft.com/office/drawing/2014/main" id="{BEDCADC7-587A-4755-99AD-6666BEEFA2C8}"/>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AE4BB62D-F970-427A-9BD2-21B0C1CCA0A7}" type="slidenum">
              <a:rPr lang="en-GB" altLang="en-US" smtClean="0">
                <a:solidFill>
                  <a:srgbClr val="000000"/>
                </a:solidFill>
              </a:rPr>
              <a:pPr>
                <a:buClrTx/>
                <a:buFontTx/>
                <a:buNone/>
              </a:pPr>
              <a:t>13</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2" name="Rectangle 1">
            <a:extLst>
              <a:ext uri="{FF2B5EF4-FFF2-40B4-BE49-F238E27FC236}">
                <a16:creationId xmlns:a16="http://schemas.microsoft.com/office/drawing/2014/main" id="{43C164FC-83BE-4C48-881C-02D4E3FDB042}"/>
              </a:ext>
            </a:extLst>
          </p:cNvPr>
          <p:cNvSpPr>
            <a:spLocks noGrp="1" noChangeArrowheads="1"/>
          </p:cNvSpPr>
          <p:nvPr>
            <p:ph type="title"/>
          </p:nvPr>
        </p:nvSpPr>
        <p:spPr>
          <a:xfrm>
            <a:off x="1154113" y="973138"/>
            <a:ext cx="8751887" cy="696912"/>
          </a:xfrm>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a:latin typeface="Times New Roman" panose="02020603050405020304" pitchFamily="18" charset="0"/>
              </a:rPr>
              <a:t>Cont...</a:t>
            </a:r>
          </a:p>
        </p:txBody>
      </p:sp>
      <p:sp>
        <p:nvSpPr>
          <p:cNvPr id="25603" name="Rectangle 2">
            <a:extLst>
              <a:ext uri="{FF2B5EF4-FFF2-40B4-BE49-F238E27FC236}">
                <a16:creationId xmlns:a16="http://schemas.microsoft.com/office/drawing/2014/main" id="{AB8C8C45-4B7B-4227-AC1C-0835323555B5}"/>
              </a:ext>
            </a:extLst>
          </p:cNvPr>
          <p:cNvSpPr>
            <a:spLocks noGrp="1" noChangeArrowheads="1"/>
          </p:cNvSpPr>
          <p:nvPr>
            <p:ph type="body" idx="1"/>
          </p:nvPr>
        </p:nvSpPr>
        <p:spPr>
          <a:xfrm>
            <a:off x="915988" y="2362200"/>
            <a:ext cx="8813800" cy="3762375"/>
          </a:xfrm>
        </p:spPr>
        <p:txBody>
          <a:bodyPr/>
          <a:lstStyle/>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latin typeface="Times New Roman" panose="02020603050405020304" pitchFamily="18" charset="0"/>
              </a:rPr>
              <a:t>Personal selling: </a:t>
            </a:r>
            <a:r>
              <a:rPr lang="en-IN" altLang="en-US">
                <a:latin typeface="Times New Roman" panose="02020603050405020304" pitchFamily="18" charset="0"/>
              </a:rPr>
              <a:t>Personal selling is other main component of communication mix. In this type, sales professional focus on interacting and communicating their target customers as they have a vast knowledge of their products and services. They also provide suggestions to customers related to any type of problem and also try to solve their problems. By more focusing on developing relationship with customers and people they increase their sales. Customers also support them as they do mouth publicity about their products and services which increase their brand image.</a:t>
            </a:r>
          </a:p>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latin typeface="Times New Roman" panose="02020603050405020304" pitchFamily="18" charset="0"/>
              </a:rPr>
              <a:t>Direct marketing: </a:t>
            </a:r>
            <a:r>
              <a:rPr lang="en-IN" altLang="en-US">
                <a:latin typeface="Times New Roman" panose="02020603050405020304" pitchFamily="18" charset="0"/>
              </a:rPr>
              <a:t>There are several forms of direct marketing such as postcards, catalogues of company's products and coupon mailers. The main aim of direct marketing is to give a brand message to target audience. There are several companies and hotel that using this direct and online marketing and promote their goods through Facebook, Twitter and E-mail. This internet marketing allow them to establish connection and make their sales process easy at affordable prices.</a:t>
            </a:r>
          </a:p>
        </p:txBody>
      </p:sp>
      <p:sp>
        <p:nvSpPr>
          <p:cNvPr id="25604" name="Slide Number Placeholder 1">
            <a:extLst>
              <a:ext uri="{FF2B5EF4-FFF2-40B4-BE49-F238E27FC236}">
                <a16:creationId xmlns:a16="http://schemas.microsoft.com/office/drawing/2014/main" id="{DBE05D5E-B282-4560-984A-383E6479B97A}"/>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112C8173-BDA8-4987-9EFC-1CF1E2937D09}" type="slidenum">
              <a:rPr lang="en-GB" altLang="en-US" smtClean="0">
                <a:solidFill>
                  <a:srgbClr val="000000"/>
                </a:solidFill>
              </a:rPr>
              <a:pPr>
                <a:buClrTx/>
                <a:buFontTx/>
                <a:buNone/>
              </a:pPr>
              <a:t>14</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1">
            <a:extLst>
              <a:ext uri="{FF2B5EF4-FFF2-40B4-BE49-F238E27FC236}">
                <a16:creationId xmlns:a16="http://schemas.microsoft.com/office/drawing/2014/main" id="{9D6A6426-E569-4859-B1CD-9EC13092625F}"/>
              </a:ext>
            </a:extLst>
          </p:cNvPr>
          <p:cNvSpPr>
            <a:spLocks noGrp="1" noChangeArrowheads="1"/>
          </p:cNvSpPr>
          <p:nvPr>
            <p:ph type="title"/>
          </p:nvPr>
        </p:nvSpPr>
        <p:spPr>
          <a:xfrm>
            <a:off x="1154113" y="973138"/>
            <a:ext cx="8751887" cy="696912"/>
          </a:xfrm>
        </p:spPr>
        <p:txBody>
          <a:bodyPr/>
          <a:lstStyle/>
          <a:p>
            <a:pPr marL="342900" indent="-342900" algn="just">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u="sng">
                <a:latin typeface="Times New Roman" panose="02020603050405020304" pitchFamily="18" charset="0"/>
                <a:cs typeface="Times New Roman" panose="02020603050405020304" pitchFamily="18" charset="0"/>
              </a:rPr>
              <a:t>Execution of marketing communication mix</a:t>
            </a:r>
          </a:p>
        </p:txBody>
      </p:sp>
      <p:sp>
        <p:nvSpPr>
          <p:cNvPr id="27651" name="Rectangle 2">
            <a:extLst>
              <a:ext uri="{FF2B5EF4-FFF2-40B4-BE49-F238E27FC236}">
                <a16:creationId xmlns:a16="http://schemas.microsoft.com/office/drawing/2014/main" id="{63D56BDD-636E-4989-B4C4-F2F5F6D47980}"/>
              </a:ext>
            </a:extLst>
          </p:cNvPr>
          <p:cNvSpPr>
            <a:spLocks noGrp="1" noChangeArrowheads="1"/>
          </p:cNvSpPr>
          <p:nvPr>
            <p:ph type="body" idx="1"/>
          </p:nvPr>
        </p:nvSpPr>
        <p:spPr>
          <a:xfrm>
            <a:off x="1154113" y="2603500"/>
            <a:ext cx="8815387" cy="3406775"/>
          </a:xfrm>
        </p:spPr>
        <p:txBody>
          <a:bodyPr/>
          <a:lstStyle/>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a:latin typeface="Times New Roman" panose="02020603050405020304" pitchFamily="18" charset="0"/>
              </a:rPr>
              <a:t>There are various components and methods of promoting products but magic hill hotel use direct marketing. They implement this in their company and take various advantages. For executing direct marketing component of communication mix it is important for them to identify and formulate objectives and create a simple plan. After formulating objectives magic hill hotel plan an offer and execute all activities consistently and then develop a system of tracking marketing effectiveness.</a:t>
            </a:r>
          </a:p>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latin typeface="Times New Roman" panose="02020603050405020304" pitchFamily="18" charset="0"/>
              </a:rPr>
              <a:t>Creating a plan: </a:t>
            </a:r>
            <a:r>
              <a:rPr lang="en-IN" altLang="en-US">
                <a:latin typeface="Times New Roman" panose="02020603050405020304" pitchFamily="18" charset="0"/>
              </a:rPr>
              <a:t>For executing and implementing any component it is important to have a great marketing plan. In this marketing plan they require to write all activities which they will perform further. It is not difficult and time-consuming as it helps them in guiding in a right direction</a:t>
            </a:r>
          </a:p>
        </p:txBody>
      </p:sp>
      <p:sp>
        <p:nvSpPr>
          <p:cNvPr id="27652" name="Slide Number Placeholder 1">
            <a:extLst>
              <a:ext uri="{FF2B5EF4-FFF2-40B4-BE49-F238E27FC236}">
                <a16:creationId xmlns:a16="http://schemas.microsoft.com/office/drawing/2014/main" id="{41630A88-D003-4EF2-A54D-98E385B4FA2E}"/>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D1AF6486-9C10-49FE-BDCA-865925BCB008}" type="slidenum">
              <a:rPr lang="en-GB" altLang="en-US" smtClean="0">
                <a:solidFill>
                  <a:srgbClr val="000000"/>
                </a:solidFill>
              </a:rPr>
              <a:pPr>
                <a:buClrTx/>
                <a:buFontTx/>
                <a:buNone/>
              </a:pPr>
              <a:t>15</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8" name="Rectangle 1">
            <a:extLst>
              <a:ext uri="{FF2B5EF4-FFF2-40B4-BE49-F238E27FC236}">
                <a16:creationId xmlns:a16="http://schemas.microsoft.com/office/drawing/2014/main" id="{D0CB254A-30E0-4AD7-BF34-8AD4AACBE819}"/>
              </a:ext>
            </a:extLst>
          </p:cNvPr>
          <p:cNvSpPr>
            <a:spLocks noGrp="1" noChangeArrowheads="1"/>
          </p:cNvSpPr>
          <p:nvPr>
            <p:ph type="title"/>
          </p:nvPr>
        </p:nvSpPr>
        <p:spPr>
          <a:xfrm>
            <a:off x="1154113" y="973138"/>
            <a:ext cx="8751887" cy="696912"/>
          </a:xfrm>
        </p:spPr>
        <p:txBody>
          <a:bodyPr/>
          <a:lstStyle/>
          <a:p>
            <a:pPr algn="just">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sz="3600">
                <a:latin typeface="Times New Roman" panose="02020603050405020304" pitchFamily="18" charset="0"/>
              </a:rPr>
              <a:t>Cont...</a:t>
            </a:r>
          </a:p>
        </p:txBody>
      </p:sp>
      <p:sp>
        <p:nvSpPr>
          <p:cNvPr id="29699" name="Rectangle 2">
            <a:extLst>
              <a:ext uri="{FF2B5EF4-FFF2-40B4-BE49-F238E27FC236}">
                <a16:creationId xmlns:a16="http://schemas.microsoft.com/office/drawing/2014/main" id="{BB947995-29DE-4052-A2D2-748EAD8966C5}"/>
              </a:ext>
            </a:extLst>
          </p:cNvPr>
          <p:cNvSpPr>
            <a:spLocks noGrp="1" noChangeArrowheads="1"/>
          </p:cNvSpPr>
          <p:nvPr>
            <p:ph type="body" idx="1"/>
          </p:nvPr>
        </p:nvSpPr>
        <p:spPr>
          <a:xfrm>
            <a:off x="1154113" y="2603500"/>
            <a:ext cx="8815387" cy="3406775"/>
          </a:xfrm>
        </p:spPr>
        <p:txBody>
          <a:bodyPr/>
          <a:lstStyle/>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b="1">
                <a:latin typeface="Times New Roman" panose="02020603050405020304" pitchFamily="18" charset="0"/>
              </a:rPr>
              <a:t>Measurement: </a:t>
            </a:r>
            <a:r>
              <a:rPr lang="en-IN" altLang="en-US">
                <a:latin typeface="Times New Roman" panose="02020603050405020304" pitchFamily="18" charset="0"/>
              </a:rPr>
              <a:t>It is the last and final activity and step of execution of direct marketing communication. In this step, manager require taking measurements and see that how their activities are working and beneficial for them.</a:t>
            </a:r>
          </a:p>
          <a:p>
            <a:pPr indent="-339725" algn="just">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IN" altLang="en-US">
                <a:latin typeface="Times New Roman" panose="02020603050405020304" pitchFamily="18" charset="0"/>
              </a:rPr>
              <a:t>There are various advantages of direct marketing which magic hill hotel use such as it helps them in building and developing strong relationship with potential as well as existing customers. It also improves and increase customers loyalty, when sales promotional give informations of their products and also help them in solving their problems related to products. This activity and way of communication is measurable as manager can easily measure their effectiveness by tracking the success of their campaign</a:t>
            </a:r>
          </a:p>
        </p:txBody>
      </p:sp>
      <p:sp>
        <p:nvSpPr>
          <p:cNvPr id="29700" name="Slide Number Placeholder 1">
            <a:extLst>
              <a:ext uri="{FF2B5EF4-FFF2-40B4-BE49-F238E27FC236}">
                <a16:creationId xmlns:a16="http://schemas.microsoft.com/office/drawing/2014/main" id="{8BB87AD5-2826-4DDD-96C9-0164F2EF9945}"/>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CCC41C23-EDEB-4724-A3E0-DEFFB6F930EF}" type="slidenum">
              <a:rPr lang="en-GB" altLang="en-US" smtClean="0">
                <a:solidFill>
                  <a:srgbClr val="000000"/>
                </a:solidFill>
              </a:rPr>
              <a:pPr>
                <a:buClrTx/>
                <a:buFontTx/>
                <a:buNone/>
              </a:pPr>
              <a:t>16</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D9548AB9-052A-40DA-832E-6139C0F61BF2}"/>
              </a:ext>
            </a:extLst>
          </p:cNvPr>
          <p:cNvSpPr>
            <a:spLocks noGrp="1" noChangeArrowheads="1"/>
          </p:cNvSpPr>
          <p:nvPr>
            <p:ph type="title"/>
          </p:nvPr>
        </p:nvSpPr>
        <p:spPr/>
        <p:txBody>
          <a:bodyPr/>
          <a:lstStyle/>
          <a:p>
            <a:r>
              <a:rPr lang="en-IN" altLang="en-US" sz="3600" u="sng">
                <a:latin typeface="Times New Roman" panose="02020603050405020304" pitchFamily="18" charset="0"/>
                <a:cs typeface="Times New Roman" panose="02020603050405020304" pitchFamily="18" charset="0"/>
              </a:rPr>
              <a:t>Budget for business</a:t>
            </a:r>
            <a:endParaRPr lang="en-GB" altLang="en-US" sz="3600"/>
          </a:p>
        </p:txBody>
      </p:sp>
      <p:sp>
        <p:nvSpPr>
          <p:cNvPr id="31747" name="Content Placeholder 2">
            <a:extLst>
              <a:ext uri="{FF2B5EF4-FFF2-40B4-BE49-F238E27FC236}">
                <a16:creationId xmlns:a16="http://schemas.microsoft.com/office/drawing/2014/main" id="{2C5D95AD-4544-4C61-B6F5-2E4DA032ABFC}"/>
              </a:ext>
            </a:extLst>
          </p:cNvPr>
          <p:cNvSpPr>
            <a:spLocks noGrp="1" noChangeArrowheads="1"/>
          </p:cNvSpPr>
          <p:nvPr>
            <p:ph idx="1"/>
          </p:nvPr>
        </p:nvSpPr>
        <p:spPr/>
        <p:txBody>
          <a:bodyPr/>
          <a:lstStyle/>
          <a:p>
            <a:r>
              <a:rPr lang="en-IN" altLang="en-US">
                <a:latin typeface="Times New Roman" panose="02020603050405020304" pitchFamily="18" charset="0"/>
              </a:rPr>
              <a:t>The most essential element for business that is budget planning procedure that will be collecting honest reviews of recently working or not working. For developing the new business, operator will need large amount of money and funds. A luxury hotel serving to business travellers needs various budget from hotel for middle-class tourist trade. Therefore, Magic Hill's operator will estimate budget in relation to different ways such as marketing plan, human resource management, designing of hotel (</a:t>
            </a:r>
            <a:r>
              <a:rPr lang="en-IN" altLang="en-US">
                <a:solidFill>
                  <a:srgbClr val="222222"/>
                </a:solidFill>
                <a:latin typeface="Times New Roman" panose="02020603050405020304" pitchFamily="18" charset="0"/>
                <a:cs typeface="Times New Roman" panose="02020603050405020304" pitchFamily="18" charset="0"/>
              </a:rPr>
              <a:t>Wang and Chung, 2015</a:t>
            </a:r>
            <a:r>
              <a:rPr lang="en-IN" altLang="en-US">
                <a:latin typeface="Times New Roman" panose="02020603050405020304" pitchFamily="18" charset="0"/>
              </a:rPr>
              <a:t>). In this context, there are different costs are involved staffing, food, laundry, internet operation, taxes, computers and equipments.</a:t>
            </a:r>
          </a:p>
          <a:p>
            <a:endParaRPr lang="en-GB" altLang="en-US"/>
          </a:p>
        </p:txBody>
      </p:sp>
      <p:sp>
        <p:nvSpPr>
          <p:cNvPr id="31748" name="Slide Number Placeholder 3">
            <a:extLst>
              <a:ext uri="{FF2B5EF4-FFF2-40B4-BE49-F238E27FC236}">
                <a16:creationId xmlns:a16="http://schemas.microsoft.com/office/drawing/2014/main" id="{E008FD7D-BBCF-44DD-BD7D-B735990A1607}"/>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F5141CDD-7122-41EF-8026-45096B4887C2}" type="slidenum">
              <a:rPr lang="en-GB" altLang="en-US" smtClean="0">
                <a:solidFill>
                  <a:srgbClr val="000000"/>
                </a:solidFill>
              </a:rPr>
              <a:pPr>
                <a:buClrTx/>
                <a:buFontTx/>
                <a:buNone/>
              </a:pPr>
              <a:t>17</a:t>
            </a:fld>
            <a:endParaRPr lang="en-GB" altLang="en-US">
              <a:solidFill>
                <a:srgbClr val="000000"/>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70" name="Text Box 1">
            <a:extLst>
              <a:ext uri="{FF2B5EF4-FFF2-40B4-BE49-F238E27FC236}">
                <a16:creationId xmlns:a16="http://schemas.microsoft.com/office/drawing/2014/main" id="{C5D5D392-A7C7-4E62-95D4-7143C585CE6F}"/>
              </a:ext>
            </a:extLst>
          </p:cNvPr>
          <p:cNvSpPr txBox="1">
            <a:spLocks noChangeArrowheads="1"/>
          </p:cNvSpPr>
          <p:nvPr/>
        </p:nvSpPr>
        <p:spPr bwMode="auto">
          <a:xfrm>
            <a:off x="1154113" y="973138"/>
            <a:ext cx="8761412" cy="706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just" eaLnBrk="1" hangingPunct="1">
              <a:buClrTx/>
              <a:buFontTx/>
              <a:buNone/>
            </a:pPr>
            <a:r>
              <a:rPr lang="en-US" altLang="en-US" sz="3600">
                <a:solidFill>
                  <a:srgbClr val="000000"/>
                </a:solidFill>
                <a:latin typeface="Times New Roman" panose="02020603050405020304" pitchFamily="18" charset="0"/>
              </a:rPr>
              <a:t>CONCLUSION </a:t>
            </a:r>
          </a:p>
        </p:txBody>
      </p:sp>
      <p:sp>
        <p:nvSpPr>
          <p:cNvPr id="32771" name="Text Box 2">
            <a:extLst>
              <a:ext uri="{FF2B5EF4-FFF2-40B4-BE49-F238E27FC236}">
                <a16:creationId xmlns:a16="http://schemas.microsoft.com/office/drawing/2014/main" id="{C342D75A-1EA2-4AC8-A205-3B13FE54607D}"/>
              </a:ext>
            </a:extLst>
          </p:cNvPr>
          <p:cNvSpPr txBox="1">
            <a:spLocks noChangeArrowheads="1"/>
          </p:cNvSpPr>
          <p:nvPr/>
        </p:nvSpPr>
        <p:spPr bwMode="auto">
          <a:xfrm>
            <a:off x="1082675" y="2362200"/>
            <a:ext cx="8824913" cy="3416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lgn="just">
              <a:buClrTx/>
              <a:buFontTx/>
              <a:buNone/>
            </a:pPr>
            <a:r>
              <a:rPr lang="en-US" altLang="en-US">
                <a:solidFill>
                  <a:srgbClr val="404040"/>
                </a:solidFill>
                <a:latin typeface="Times New Roman" panose="02020603050405020304" pitchFamily="18" charset="0"/>
              </a:rPr>
              <a:t>From the above study it has been concluded that marketing played a vital role in any type of organization. It includes various promotional activities that helped an organization to promote their products and services with the main aim of making all the people aware about products and services. Internal and SWOT analysis also helped a company to identify own strengths, weaknesses, opportunities and threats for increasing strengths and removing all threats and weaknesses for being in a competition and for taking all competitive advantages. External analysis includes various factors like political, economic, social, technological, environment and legal that also impacted on the operations of an organization in a positive and in a negative manner. It has also shown that with the help of internal and external analysis, an organization take various advantages as it can increase their sales and profitability. Segmentation and targetting also played a significant role in a marketing as it supported a company and marketing manager to attract their targeted potential customers towards their products. Marketing communication mix showed various elements and ways like personal selling, public relations, direct marketing of promoting products to targeted customers.</a:t>
            </a:r>
          </a:p>
        </p:txBody>
      </p:sp>
      <p:sp>
        <p:nvSpPr>
          <p:cNvPr id="32772" name="Slide Number Placeholder 1">
            <a:extLst>
              <a:ext uri="{FF2B5EF4-FFF2-40B4-BE49-F238E27FC236}">
                <a16:creationId xmlns:a16="http://schemas.microsoft.com/office/drawing/2014/main" id="{6B015F1F-2038-47EA-9FD1-F074C8AC31D7}"/>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CA233D2A-9208-4B0A-B758-ED8CD272837E}" type="slidenum">
              <a:rPr lang="en-GB" altLang="en-US" smtClean="0">
                <a:solidFill>
                  <a:srgbClr val="000000"/>
                </a:solidFill>
              </a:rPr>
              <a:pPr>
                <a:buClrTx/>
                <a:buFontTx/>
                <a:buNone/>
              </a:pPr>
              <a:t>18</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8" name="Text Box 1">
            <a:extLst>
              <a:ext uri="{FF2B5EF4-FFF2-40B4-BE49-F238E27FC236}">
                <a16:creationId xmlns:a16="http://schemas.microsoft.com/office/drawing/2014/main" id="{8877F08F-F431-41E1-B892-73DCFE665383}"/>
              </a:ext>
            </a:extLst>
          </p:cNvPr>
          <p:cNvSpPr txBox="1">
            <a:spLocks noChangeArrowheads="1"/>
          </p:cNvSpPr>
          <p:nvPr/>
        </p:nvSpPr>
        <p:spPr bwMode="auto">
          <a:xfrm>
            <a:off x="1154113" y="973138"/>
            <a:ext cx="8761412" cy="706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eaLnBrk="1" hangingPunct="1">
              <a:buClrTx/>
              <a:buFontTx/>
              <a:buNone/>
            </a:pPr>
            <a:r>
              <a:rPr lang="en-US" altLang="en-US" sz="3600">
                <a:solidFill>
                  <a:srgbClr val="000000"/>
                </a:solidFill>
                <a:latin typeface="Times New Roman" panose="02020603050405020304" pitchFamily="18" charset="0"/>
              </a:rPr>
              <a:t>REFERENCES</a:t>
            </a:r>
          </a:p>
        </p:txBody>
      </p:sp>
      <p:sp>
        <p:nvSpPr>
          <p:cNvPr id="34819" name="Text Box 2">
            <a:extLst>
              <a:ext uri="{FF2B5EF4-FFF2-40B4-BE49-F238E27FC236}">
                <a16:creationId xmlns:a16="http://schemas.microsoft.com/office/drawing/2014/main" id="{AD8904F1-AE38-4FD4-8AE6-3C87179F2AC4}"/>
              </a:ext>
            </a:extLst>
          </p:cNvPr>
          <p:cNvSpPr txBox="1">
            <a:spLocks noChangeArrowheads="1"/>
          </p:cNvSpPr>
          <p:nvPr/>
        </p:nvSpPr>
        <p:spPr bwMode="auto">
          <a:xfrm>
            <a:off x="1154113" y="2468563"/>
            <a:ext cx="9678987" cy="3416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buClr>
                <a:srgbClr val="000000"/>
              </a:buClr>
              <a:buSzPct val="100000"/>
              <a:buFont typeface="Times New Roman" panose="02020603050405020304" pitchFamily="18" charset="0"/>
              <a:buNone/>
            </a:pPr>
            <a:endParaRPr lang="en-US" altLang="en-US"/>
          </a:p>
        </p:txBody>
      </p:sp>
      <p:sp>
        <p:nvSpPr>
          <p:cNvPr id="21507" name="Rectangle 3">
            <a:extLst>
              <a:ext uri="{FF2B5EF4-FFF2-40B4-BE49-F238E27FC236}">
                <a16:creationId xmlns:a16="http://schemas.microsoft.com/office/drawing/2014/main" id="{39DE03EA-2964-4E85-A682-238DA93E9E38}"/>
              </a:ext>
            </a:extLst>
          </p:cNvPr>
          <p:cNvSpPr>
            <a:spLocks noGrp="1" noChangeArrowheads="1"/>
          </p:cNvSpPr>
          <p:nvPr>
            <p:ph type="body"/>
          </p:nvPr>
        </p:nvSpPr>
        <p:spPr>
          <a:xfrm>
            <a:off x="1152525" y="1944688"/>
            <a:ext cx="8815388" cy="8342312"/>
          </a:xfrm>
        </p:spPr>
        <p:txBody>
          <a:bodyPr/>
          <a:lstStyle/>
          <a:p>
            <a:pPr marL="342900" indent="-339725" algn="just">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solidFill>
                  <a:srgbClr val="222222"/>
                </a:solidFill>
                <a:latin typeface="Times New Roman" panose="02020603050405020304" pitchFamily="18" charset="0"/>
                <a:ea typeface="+mj-ea"/>
                <a:cs typeface="Times New Roman" panose="02020603050405020304" pitchFamily="18" charset="0"/>
              </a:rPr>
              <a:t>Albayrak, T., Caber, M. and Bideci, M., 2016. Identification of hotel attributes for senior tourists by using Vavra’s importance grid.  </a:t>
            </a:r>
            <a:r>
              <a:rPr lang="en-IN" altLang="en-US" sz="1500" i="1">
                <a:solidFill>
                  <a:srgbClr val="222222"/>
                </a:solidFill>
                <a:latin typeface="Times New Roman" panose="02020603050405020304" pitchFamily="18" charset="0"/>
                <a:ea typeface="+mj-ea"/>
                <a:cs typeface="Times New Roman" panose="02020603050405020304" pitchFamily="18" charset="0"/>
              </a:rPr>
              <a:t>Journal of Hospitality and Tourism Management</a:t>
            </a:r>
            <a:r>
              <a:rPr lang="en-IN" altLang="en-US" sz="1500">
                <a:solidFill>
                  <a:srgbClr val="222222"/>
                </a:solidFill>
                <a:latin typeface="Times New Roman" panose="02020603050405020304" pitchFamily="18" charset="0"/>
                <a:ea typeface="+mj-ea"/>
                <a:cs typeface="Times New Roman" panose="02020603050405020304" pitchFamily="18" charset="0"/>
              </a:rPr>
              <a:t>.  29. pp.17-23.</a:t>
            </a:r>
          </a:p>
          <a:p>
            <a:pPr marL="539750" indent="-525463" algn="just">
              <a:lnSpc>
                <a:spcPct val="150000"/>
              </a:lnSpc>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latin typeface="Times New Roman" panose="02020603050405020304" pitchFamily="18" charset="0"/>
                <a:ea typeface="+mj-ea"/>
                <a:cs typeface="Times New Roman" panose="02020603050405020304" pitchFamily="18" charset="0"/>
              </a:rPr>
              <a:t>Bowie, D. and et.al. 2016.  </a:t>
            </a:r>
            <a:r>
              <a:rPr lang="en-IN" altLang="en-US" sz="1500" i="1">
                <a:latin typeface="Times New Roman" panose="02020603050405020304" pitchFamily="18" charset="0"/>
                <a:ea typeface="+mj-ea"/>
                <a:cs typeface="Times New Roman" panose="02020603050405020304" pitchFamily="18" charset="0"/>
              </a:rPr>
              <a:t>Hospitality marketing</a:t>
            </a:r>
            <a:r>
              <a:rPr lang="en-IN" altLang="en-US" sz="1500">
                <a:latin typeface="Times New Roman" panose="02020603050405020304" pitchFamily="18" charset="0"/>
                <a:ea typeface="+mj-ea"/>
                <a:cs typeface="Times New Roman" panose="02020603050405020304" pitchFamily="18" charset="0"/>
              </a:rPr>
              <a:t>. Routledge.</a:t>
            </a:r>
          </a:p>
          <a:p>
            <a:pPr marL="539750" indent="-525463" algn="just">
              <a:lnSpc>
                <a:spcPct val="150000"/>
              </a:lnSpc>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latin typeface="Times New Roman" panose="02020603050405020304" pitchFamily="18" charset="0"/>
                <a:ea typeface="+mj-ea"/>
                <a:cs typeface="Times New Roman" panose="02020603050405020304" pitchFamily="18" charset="0"/>
              </a:rPr>
              <a:t>Bruhn, M. and Schnebelen, S., 2017. Integrated marketing communication–from an instrumental to a customer-centric perspective.  </a:t>
            </a:r>
            <a:r>
              <a:rPr lang="en-IN" altLang="en-US" sz="1500" i="1">
                <a:latin typeface="Times New Roman" panose="02020603050405020304" pitchFamily="18" charset="0"/>
                <a:ea typeface="+mj-ea"/>
                <a:cs typeface="Times New Roman" panose="02020603050405020304" pitchFamily="18" charset="0"/>
              </a:rPr>
              <a:t>European Journal of Marketing.</a:t>
            </a:r>
            <a:r>
              <a:rPr lang="en-IN" altLang="en-US" sz="1500">
                <a:latin typeface="Times New Roman" panose="02020603050405020304" pitchFamily="18" charset="0"/>
                <a:ea typeface="+mj-ea"/>
                <a:cs typeface="Times New Roman" panose="02020603050405020304" pitchFamily="18" charset="0"/>
              </a:rPr>
              <a:t>  51(3). pp.464-489.</a:t>
            </a:r>
          </a:p>
          <a:p>
            <a:pPr marL="342900" indent="-339725" algn="just">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solidFill>
                  <a:srgbClr val="222222"/>
                </a:solidFill>
                <a:latin typeface="Times New Roman" panose="02020603050405020304" pitchFamily="18" charset="0"/>
                <a:ea typeface="+mj-ea"/>
                <a:cs typeface="Times New Roman" panose="02020603050405020304" pitchFamily="18" charset="0"/>
              </a:rPr>
              <a:t>Cvelbar, L. K., Grün, B. and Dolnicar, S., 2017. Which hotel guest segments reuse towels? Selling sustainable tourism services through target marketing.  </a:t>
            </a:r>
            <a:r>
              <a:rPr lang="en-IN" altLang="en-US" sz="1500" i="1">
                <a:solidFill>
                  <a:srgbClr val="222222"/>
                </a:solidFill>
                <a:latin typeface="Times New Roman" panose="02020603050405020304" pitchFamily="18" charset="0"/>
                <a:ea typeface="+mj-ea"/>
                <a:cs typeface="Times New Roman" panose="02020603050405020304" pitchFamily="18" charset="0"/>
              </a:rPr>
              <a:t>Journal of Sustainable Tourism</a:t>
            </a:r>
            <a:r>
              <a:rPr lang="en-IN" altLang="en-US" sz="1500">
                <a:solidFill>
                  <a:srgbClr val="222222"/>
                </a:solidFill>
                <a:latin typeface="Times New Roman" panose="02020603050405020304" pitchFamily="18" charset="0"/>
                <a:ea typeface="+mj-ea"/>
                <a:cs typeface="Times New Roman" panose="02020603050405020304" pitchFamily="18" charset="0"/>
              </a:rPr>
              <a:t>.  25(7). pp.921-934.</a:t>
            </a:r>
          </a:p>
          <a:p>
            <a:pPr marL="342900" indent="-339725" algn="just">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solidFill>
                  <a:srgbClr val="222222"/>
                </a:solidFill>
                <a:latin typeface="Times New Roman" panose="02020603050405020304" pitchFamily="18" charset="0"/>
                <a:ea typeface="+mj-ea"/>
                <a:cs typeface="Times New Roman" panose="02020603050405020304" pitchFamily="18" charset="0"/>
              </a:rPr>
              <a:t>de Souza, P. and Lunkes, R. J., 2015. Budgeting practices: a study on Brazilian hotel companies.  </a:t>
            </a:r>
            <a:r>
              <a:rPr lang="en-IN" altLang="en-US" sz="1500" i="1">
                <a:solidFill>
                  <a:srgbClr val="222222"/>
                </a:solidFill>
                <a:latin typeface="Times New Roman" panose="02020603050405020304" pitchFamily="18" charset="0"/>
                <a:ea typeface="+mj-ea"/>
                <a:cs typeface="Times New Roman" panose="02020603050405020304" pitchFamily="18" charset="0"/>
              </a:rPr>
              <a:t>Revista Brasileira de Pesquisa em Turismo</a:t>
            </a:r>
            <a:r>
              <a:rPr lang="en-IN" altLang="en-US" sz="1500">
                <a:solidFill>
                  <a:srgbClr val="222222"/>
                </a:solidFill>
                <a:latin typeface="Times New Roman" panose="02020603050405020304" pitchFamily="18" charset="0"/>
                <a:ea typeface="+mj-ea"/>
                <a:cs typeface="Times New Roman" panose="02020603050405020304" pitchFamily="18" charset="0"/>
              </a:rPr>
              <a:t>.  9(3). pp.380-399.</a:t>
            </a:r>
          </a:p>
          <a:p>
            <a:pPr marL="342900" indent="-339725" algn="just">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solidFill>
                  <a:srgbClr val="222222"/>
                </a:solidFill>
                <a:latin typeface="Times New Roman" panose="02020603050405020304" pitchFamily="18" charset="0"/>
                <a:ea typeface="+mj-ea"/>
                <a:cs typeface="Times New Roman" panose="02020603050405020304" pitchFamily="18" charset="0"/>
              </a:rPr>
              <a:t>Kimes, S.E., 2016. The evolution of hotel revenue management.  </a:t>
            </a:r>
            <a:r>
              <a:rPr lang="en-IN" altLang="en-US" sz="1500" i="1">
                <a:solidFill>
                  <a:srgbClr val="222222"/>
                </a:solidFill>
                <a:latin typeface="Times New Roman" panose="02020603050405020304" pitchFamily="18" charset="0"/>
                <a:ea typeface="+mj-ea"/>
                <a:cs typeface="Times New Roman" panose="02020603050405020304" pitchFamily="18" charset="0"/>
              </a:rPr>
              <a:t>Journal of Revenue and Pricing Management</a:t>
            </a:r>
            <a:r>
              <a:rPr lang="en-IN" altLang="en-US" sz="1500">
                <a:solidFill>
                  <a:srgbClr val="222222"/>
                </a:solidFill>
                <a:latin typeface="Times New Roman" panose="02020603050405020304" pitchFamily="18" charset="0"/>
                <a:ea typeface="+mj-ea"/>
                <a:cs typeface="Times New Roman" panose="02020603050405020304" pitchFamily="18" charset="0"/>
              </a:rPr>
              <a:t>.  15(3-4). pp.247-251.</a:t>
            </a:r>
          </a:p>
          <a:p>
            <a:pPr marL="539750" indent="-525463" algn="just">
              <a:lnSpc>
                <a:spcPct val="150000"/>
              </a:lnSpc>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r>
              <a:rPr lang="en-IN" altLang="en-US" sz="1500">
                <a:latin typeface="Times New Roman" panose="02020603050405020304" pitchFamily="18" charset="0"/>
                <a:ea typeface="+mj-ea"/>
                <a:cs typeface="Times New Roman" panose="02020603050405020304" pitchFamily="18" charset="0"/>
              </a:rPr>
              <a:t>Kitchen, P.J. and Burgmann, I., 2015. Integrated marketing communication: making it work at a strategic level.  </a:t>
            </a:r>
            <a:r>
              <a:rPr lang="en-IN" altLang="en-US" sz="1500" i="1">
                <a:latin typeface="Times New Roman" panose="02020603050405020304" pitchFamily="18" charset="0"/>
                <a:ea typeface="+mj-ea"/>
                <a:cs typeface="Times New Roman" panose="02020603050405020304" pitchFamily="18" charset="0"/>
              </a:rPr>
              <a:t>Journal of Business Strategy.</a:t>
            </a:r>
            <a:r>
              <a:rPr lang="en-IN" altLang="en-US" sz="1500">
                <a:latin typeface="Times New Roman" panose="02020603050405020304" pitchFamily="18" charset="0"/>
                <a:ea typeface="+mj-ea"/>
                <a:cs typeface="Times New Roman" panose="02020603050405020304" pitchFamily="18" charset="0"/>
              </a:rPr>
              <a:t>  36(4). pp.34-39.</a:t>
            </a:r>
          </a:p>
          <a:p>
            <a:pPr marL="539750" indent="-525463" algn="just">
              <a:lnSpc>
                <a:spcPct val="150000"/>
              </a:lnSpc>
              <a:spcAft>
                <a:spcPts val="1425"/>
              </a:spcAft>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pPr>
            <a:endParaRPr lang="en-IN" altLang="en-US" sz="1500">
              <a:latin typeface="Times New Roman" panose="02020603050405020304" pitchFamily="18" charset="0"/>
              <a:ea typeface="+mj-ea"/>
              <a:cs typeface="Times New Roman" panose="02020603050405020304" pitchFamily="18" charset="0"/>
            </a:endParaRPr>
          </a:p>
        </p:txBody>
      </p:sp>
      <p:sp>
        <p:nvSpPr>
          <p:cNvPr id="34821" name="Slide Number Placeholder 1">
            <a:extLst>
              <a:ext uri="{FF2B5EF4-FFF2-40B4-BE49-F238E27FC236}">
                <a16:creationId xmlns:a16="http://schemas.microsoft.com/office/drawing/2014/main" id="{473FCE4C-3CF5-42C3-9341-1B4F3FB56F58}"/>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ACF81800-E89F-404D-8D20-4D6B8558E855}" type="slidenum">
              <a:rPr lang="en-GB" altLang="en-US" smtClean="0">
                <a:solidFill>
                  <a:srgbClr val="000000"/>
                </a:solidFill>
              </a:rPr>
              <a:pPr>
                <a:buClrTx/>
                <a:buFontTx/>
                <a:buNone/>
              </a:pPr>
              <a:t>19</a:t>
            </a:fld>
            <a:endParaRPr lang="en-GB" altLang="en-US">
              <a:solidFill>
                <a:srgbClr val="000000"/>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6FE6A757-C190-4161-88AC-B138F0DDCE46}"/>
              </a:ext>
            </a:extLst>
          </p:cNvPr>
          <p:cNvSpPr>
            <a:spLocks noGrp="1" noChangeArrowheads="1"/>
          </p:cNvSpPr>
          <p:nvPr>
            <p:ph type="ctrTitle"/>
          </p:nvPr>
        </p:nvSpPr>
        <p:spPr>
          <a:xfrm>
            <a:off x="1001713" y="322263"/>
            <a:ext cx="9058275" cy="1506537"/>
          </a:xfrm>
        </p:spPr>
        <p:txBody>
          <a:bodyPr/>
          <a:lstStyle/>
          <a:p>
            <a:r>
              <a:rPr lang="en-GB" altLang="en-US"/>
              <a:t>THANK YOU</a:t>
            </a:r>
          </a:p>
        </p:txBody>
      </p:sp>
      <p:sp>
        <p:nvSpPr>
          <p:cNvPr id="36867" name="Slide Number Placeholder 3">
            <a:extLst>
              <a:ext uri="{FF2B5EF4-FFF2-40B4-BE49-F238E27FC236}">
                <a16:creationId xmlns:a16="http://schemas.microsoft.com/office/drawing/2014/main" id="{59F1C13A-6C80-4476-85D4-5E5DBD84C00B}"/>
              </a:ext>
            </a:extLst>
          </p:cNvPr>
          <p:cNvSpPr>
            <a:spLocks noGrp="1"/>
          </p:cNvSpPr>
          <p:nvPr>
            <p:ph type="sldNum" sz="quarter" idx="11"/>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1pPr>
            <a:lvl2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2pPr>
            <a:lvl3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3pPr>
            <a:lvl4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4pPr>
            <a:lvl5pPr>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chemeClr val="bg1"/>
                </a:solidFill>
                <a:latin typeface="arial" panose="020B0604020202020204" pitchFamily="34" charset="0"/>
                <a:ea typeface="Droid Sans Fallback"/>
                <a:cs typeface="Droid Sans Fallback"/>
              </a:defRPr>
            </a:lvl9pPr>
          </a:lstStyle>
          <a:p>
            <a:pPr>
              <a:buClrTx/>
              <a:buFontTx/>
              <a:buNone/>
            </a:pPr>
            <a:fld id="{5B241A45-6A36-458C-B7FC-5DE4876740AC}" type="slidenum">
              <a:rPr lang="en-GB" altLang="en-US" smtClean="0">
                <a:solidFill>
                  <a:srgbClr val="000000"/>
                </a:solidFill>
              </a:rPr>
              <a:pPr>
                <a:buClrTx/>
                <a:buFontTx/>
                <a:buNone/>
              </a:pPr>
              <a:t>20</a:t>
            </a:fld>
            <a:endParaRPr lang="en-GB" altLang="en-US">
              <a:solidFill>
                <a:srgbClr val="000000"/>
              </a:solidFill>
            </a:endParaRPr>
          </a:p>
        </p:txBody>
      </p:sp>
      <p:pic>
        <p:nvPicPr>
          <p:cNvPr id="36868" name="Picture 3">
            <a:extLst>
              <a:ext uri="{FF2B5EF4-FFF2-40B4-BE49-F238E27FC236}">
                <a16:creationId xmlns:a16="http://schemas.microsoft.com/office/drawing/2014/main" id="{B5CCFB73-27AB-4BAE-890A-81A415F35F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3188" y="2620963"/>
            <a:ext cx="9758362" cy="36274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entury Gothic"/>
        <a:ea typeface=""/>
        <a:cs typeface="Droid Sans Fallback"/>
      </a:majorFont>
      <a:minorFont>
        <a:latin typeface="Century Gothic"/>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