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Override1.xml" ContentType="application/vnd.openxmlformats-officedocument.themeOverride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trictFirstAndLastChars="0" saveSubsetFonts="1" bookmarkIdSeed="2">
  <p:sldMasterIdLst>
    <p:sldMasterId id="2147483649" r:id="rId1"/>
  </p:sldMasterIdLst>
  <p:notesMasterIdLst>
    <p:notesMasterId r:id="rId24"/>
  </p:notesMasterIdLst>
  <p:handoutMasterIdLst>
    <p:handoutMasterId r:id="rId25"/>
  </p:handoutMasterIdLst>
  <p:sldIdLst>
    <p:sldId id="314" r:id="rId2"/>
    <p:sldId id="431" r:id="rId3"/>
    <p:sldId id="441" r:id="rId4"/>
    <p:sldId id="438" r:id="rId5"/>
    <p:sldId id="440" r:id="rId6"/>
    <p:sldId id="439" r:id="rId7"/>
    <p:sldId id="326" r:id="rId8"/>
    <p:sldId id="323" r:id="rId9"/>
    <p:sldId id="345" r:id="rId10"/>
    <p:sldId id="354" r:id="rId11"/>
    <p:sldId id="382" r:id="rId12"/>
    <p:sldId id="381" r:id="rId13"/>
    <p:sldId id="398" r:id="rId14"/>
    <p:sldId id="348" r:id="rId15"/>
    <p:sldId id="435" r:id="rId16"/>
    <p:sldId id="433" r:id="rId17"/>
    <p:sldId id="347" r:id="rId18"/>
    <p:sldId id="442" r:id="rId19"/>
    <p:sldId id="346" r:id="rId20"/>
    <p:sldId id="334" r:id="rId21"/>
    <p:sldId id="330" r:id="rId22"/>
    <p:sldId id="432" r:id="rId23"/>
  </p:sldIdLst>
  <p:sldSz cx="9144000" cy="6858000" type="screen4x3"/>
  <p:notesSz cx="7302500" cy="9588500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Helvetica" panose="020B0604020202020204" pitchFamily="34" charset="0"/>
        <a:ea typeface="+mn-ea"/>
        <a:cs typeface="+mn-cs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Helvetica" panose="020B0604020202020204" pitchFamily="34" charset="0"/>
        <a:ea typeface="+mn-ea"/>
        <a:cs typeface="+mn-cs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Helvetica" panose="020B0604020202020204" pitchFamily="34" charset="0"/>
        <a:ea typeface="+mn-ea"/>
        <a:cs typeface="+mn-cs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Helvetica" panose="020B0604020202020204" pitchFamily="34" charset="0"/>
        <a:ea typeface="+mn-ea"/>
        <a:cs typeface="+mn-cs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Helvetica" panose="020B0604020202020204" pitchFamily="34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Helvetica" panose="020B0604020202020204" pitchFamily="34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Helvetica" panose="020B0604020202020204" pitchFamily="34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Helvetica" panose="020B0604020202020204" pitchFamily="34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Helvetica" panose="020B0604020202020204" pitchFamily="34" charset="0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Default Section" id="{A40789CF-04C3-4F9F-B261-665585167B4D}">
          <p14:sldIdLst>
            <p14:sldId id="314"/>
            <p14:sldId id="431"/>
            <p14:sldId id="441"/>
            <p14:sldId id="438"/>
            <p14:sldId id="440"/>
            <p14:sldId id="439"/>
            <p14:sldId id="326"/>
            <p14:sldId id="323"/>
            <p14:sldId id="345"/>
            <p14:sldId id="354"/>
            <p14:sldId id="382"/>
            <p14:sldId id="381"/>
            <p14:sldId id="398"/>
            <p14:sldId id="348"/>
            <p14:sldId id="435"/>
            <p14:sldId id="433"/>
            <p14:sldId id="347"/>
            <p14:sldId id="442"/>
            <p14:sldId id="346"/>
            <p14:sldId id="334"/>
            <p14:sldId id="330"/>
            <p14:sldId id="432"/>
          </p14:sldIdLst>
        </p14:section>
        <p14:section name="Untitled Section" id="{F0775640-F074-4B4C-9F63-5684BD74D745}">
          <p14:sldIdLst/>
        </p14:section>
      </p14:sectionLst>
    </p:ex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020">
          <p15:clr>
            <a:srgbClr val="A4A3A4"/>
          </p15:clr>
        </p15:guide>
        <p15:guide id="2" pos="2300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E6E6E6"/>
    <a:srgbClr val="000000"/>
    <a:srgbClr val="2B3E51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16DA210-FB5B-4158-B5E0-FEB733F419BA}" styleName="Light Style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BDBED569-4797-4DF1-A0F4-6AAB3CD982D8}" styleName="Light Style 3 - Accent 5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5"/>
              </a:solidFill>
            </a:ln>
          </a:left>
          <a:right>
            <a:ln w="12700" cmpd="sng">
              <a:solidFill>
                <a:schemeClr val="accent5"/>
              </a:solidFill>
            </a:ln>
          </a:right>
          <a:top>
            <a:ln w="12700" cmpd="sng">
              <a:solidFill>
                <a:schemeClr val="accent5"/>
              </a:solidFill>
            </a:ln>
          </a:top>
          <a:bottom>
            <a:ln w="12700" cmpd="sng">
              <a:solidFill>
                <a:schemeClr val="accent5"/>
              </a:solidFill>
            </a:ln>
          </a:bottom>
          <a:insideH>
            <a:ln w="12700" cmpd="sng">
              <a:solidFill>
                <a:schemeClr val="accent5"/>
              </a:solidFill>
            </a:ln>
          </a:insideH>
          <a:insideV>
            <a:ln w="12700" cmpd="sng">
              <a:solidFill>
                <a:schemeClr val="accent5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5">
              <a:alpha val="20000"/>
            </a:schemeClr>
          </a:solidFill>
        </a:fill>
      </a:tcStyle>
    </a:band1H>
    <a:band1V>
      <a:tcStyle>
        <a:tcBdr/>
        <a:fill>
          <a:solidFill>
            <a:schemeClr val="accent5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5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5"/>
              </a:solidFill>
            </a:ln>
          </a:bottom>
        </a:tcBdr>
        <a:fill>
          <a:noFill/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15" autoAdjust="0"/>
    <p:restoredTop sz="96433" autoAdjust="0"/>
  </p:normalViewPr>
  <p:slideViewPr>
    <p:cSldViewPr snapToGrid="0">
      <p:cViewPr varScale="1">
        <p:scale>
          <a:sx n="156" d="100"/>
          <a:sy n="156" d="100"/>
        </p:scale>
        <p:origin x="1944" y="15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notesViewPr>
    <p:cSldViewPr snapToGrid="0">
      <p:cViewPr varScale="1">
        <p:scale>
          <a:sx n="74" d="100"/>
          <a:sy n="74" d="100"/>
        </p:scale>
        <p:origin x="1893" y="45"/>
      </p:cViewPr>
      <p:guideLst>
        <p:guide orient="horz" pos="3020"/>
        <p:guide pos="230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handoutMaster" Target="handoutMasters/handout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viewProps" Target="view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082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32004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l">
              <a:defRPr sz="1200" smtClean="0"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46083" name="Rectangle 3"/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4114800" y="0"/>
            <a:ext cx="32004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>
              <a:defRPr sz="1200" smtClean="0"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46084" name="Rectangle 4"/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9144000"/>
            <a:ext cx="32004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l">
              <a:defRPr sz="1200" smtClean="0"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46085" name="Rectangle 5"/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4114800" y="9144000"/>
            <a:ext cx="32004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 smtClean="0"/>
            </a:lvl1pPr>
          </a:lstStyle>
          <a:p>
            <a:pPr>
              <a:defRPr/>
            </a:pPr>
            <a:fld id="{085AE3E6-3B06-4DEE-8B65-79A38B662D6E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4064628757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3163888" cy="4794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6515" tIns="48257" rIns="96515" bIns="48257" numCol="1" anchor="ctr" anchorCtr="0" compatLnSpc="1">
            <a:prstTxWarp prst="textNoShape">
              <a:avLst/>
            </a:prstTxWarp>
          </a:bodyPr>
          <a:lstStyle>
            <a:lvl1pPr algn="l" defTabSz="965200">
              <a:defRPr sz="1300" smtClean="0">
                <a:latin typeface="Times New Roman" panose="02020603050405020304" pitchFamily="18" charset="0"/>
              </a:defRPr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6147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138613" y="0"/>
            <a:ext cx="3163887" cy="4794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6515" tIns="48257" rIns="96515" bIns="48257" numCol="1" anchor="ctr" anchorCtr="0" compatLnSpc="1">
            <a:prstTxWarp prst="textNoShape">
              <a:avLst/>
            </a:prstTxWarp>
          </a:bodyPr>
          <a:lstStyle>
            <a:lvl1pPr algn="r" defTabSz="965200">
              <a:defRPr sz="1300" smtClean="0">
                <a:latin typeface="Times New Roman" panose="02020603050405020304" pitchFamily="18" charset="0"/>
              </a:defRPr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3076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1254125" y="719138"/>
            <a:ext cx="4794250" cy="3595687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  <a:ext uri="{53640926-AAD7-44D8-BBD7-CCE9431645EC}">
              <a14:shadowObscured xmlns:a14="http://schemas.microsoft.com/office/drawing/2010/main" val="1"/>
            </a:ext>
          </a:extLst>
        </p:spPr>
      </p:sp>
      <p:sp>
        <p:nvSpPr>
          <p:cNvPr id="6149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973138" y="4554538"/>
            <a:ext cx="5356225" cy="43148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6515" tIns="48257" rIns="96515" bIns="48257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 noProof="0"/>
              <a:t>Click to edit Master text styles</a:t>
            </a:r>
          </a:p>
          <a:p>
            <a:pPr lvl="1"/>
            <a:r>
              <a:rPr lang="en-US" altLang="en-US" noProof="0"/>
              <a:t>Second level</a:t>
            </a:r>
          </a:p>
          <a:p>
            <a:pPr lvl="2"/>
            <a:r>
              <a:rPr lang="en-US" altLang="en-US" noProof="0"/>
              <a:t>Third level</a:t>
            </a:r>
          </a:p>
          <a:p>
            <a:pPr lvl="3"/>
            <a:r>
              <a:rPr lang="en-US" altLang="en-US" noProof="0"/>
              <a:t>Fourth level</a:t>
            </a:r>
          </a:p>
          <a:p>
            <a:pPr lvl="4"/>
            <a:r>
              <a:rPr lang="en-US" altLang="en-US" noProof="0"/>
              <a:t>Fifth level</a:t>
            </a:r>
          </a:p>
        </p:txBody>
      </p:sp>
      <p:sp>
        <p:nvSpPr>
          <p:cNvPr id="6150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9109075"/>
            <a:ext cx="3163888" cy="4794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6515" tIns="48257" rIns="96515" bIns="48257" numCol="1" anchor="b" anchorCtr="0" compatLnSpc="1">
            <a:prstTxWarp prst="textNoShape">
              <a:avLst/>
            </a:prstTxWarp>
          </a:bodyPr>
          <a:lstStyle>
            <a:lvl1pPr algn="l" defTabSz="965200">
              <a:defRPr sz="1300" smtClean="0">
                <a:latin typeface="Times New Roman" panose="02020603050405020304" pitchFamily="18" charset="0"/>
              </a:defRPr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6151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138613" y="9109075"/>
            <a:ext cx="3163887" cy="4794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6515" tIns="48257" rIns="96515" bIns="48257" numCol="1" anchor="b" anchorCtr="0" compatLnSpc="1">
            <a:prstTxWarp prst="textNoShape">
              <a:avLst/>
            </a:prstTxWarp>
          </a:bodyPr>
          <a:lstStyle>
            <a:lvl1pPr algn="r" defTabSz="965200">
              <a:defRPr sz="1300" smtClean="0">
                <a:latin typeface="Times New Roman" panose="02020603050405020304" pitchFamily="18" charset="0"/>
              </a:defRPr>
            </a:lvl1pPr>
          </a:lstStyle>
          <a:p>
            <a:pPr>
              <a:defRPr/>
            </a:pPr>
            <a:fld id="{91D68F69-EA38-4BF2-AACB-9A80CFE5F833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704803673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anose="02020603050405020304" pitchFamily="18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anose="02020603050405020304" pitchFamily="18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anose="02020603050405020304" pitchFamily="18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anose="02020603050405020304" pitchFamily="18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anose="02020603050405020304" pitchFamily="18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91D68F69-EA38-4BF2-AACB-9A80CFE5F833}" type="slidenum">
              <a:rPr lang="en-US" altLang="en-US" smtClean="0"/>
              <a:pPr>
                <a:defRPr/>
              </a:pPr>
              <a:t>6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426515633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91D68F69-EA38-4BF2-AACB-9A80CFE5F833}" type="slidenum">
              <a:rPr lang="en-US" altLang="en-US" smtClean="0"/>
              <a:pPr>
                <a:defRPr/>
              </a:pPr>
              <a:t>21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680392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themeOverride" Target="../theme/themeOverride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2"/>
          <p:cNvSpPr>
            <a:spLocks noChangeArrowheads="1"/>
          </p:cNvSpPr>
          <p:nvPr/>
        </p:nvSpPr>
        <p:spPr bwMode="white">
          <a:xfrm>
            <a:off x="0" y="0"/>
            <a:ext cx="9144000" cy="2540000"/>
          </a:xfrm>
          <a:prstGeom prst="rect">
            <a:avLst/>
          </a:prstGeom>
          <a:gradFill rotWithShape="0">
            <a:gsLst>
              <a:gs pos="0">
                <a:schemeClr val="hlink"/>
              </a:gs>
              <a:gs pos="100000">
                <a:schemeClr val="bg2"/>
              </a:gs>
            </a:gsLst>
            <a:lin ang="5400000" scaled="1"/>
          </a:gra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endParaRPr lang="en-GB" altLang="en-US"/>
          </a:p>
        </p:txBody>
      </p:sp>
      <p:sp>
        <p:nvSpPr>
          <p:cNvPr id="5" name="Rectangle 3"/>
          <p:cNvSpPr>
            <a:spLocks noChangeArrowheads="1"/>
          </p:cNvSpPr>
          <p:nvPr/>
        </p:nvSpPr>
        <p:spPr bwMode="white">
          <a:xfrm>
            <a:off x="0" y="2540000"/>
            <a:ext cx="9144000" cy="4318000"/>
          </a:xfrm>
          <a:prstGeom prst="rect">
            <a:avLst/>
          </a:prstGeom>
          <a:gradFill rotWithShape="0">
            <a:gsLst>
              <a:gs pos="0">
                <a:schemeClr val="bg2"/>
              </a:gs>
              <a:gs pos="100000">
                <a:schemeClr val="bg1"/>
              </a:gs>
            </a:gsLst>
            <a:lin ang="5400000" scaled="1"/>
          </a:gra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>
            <a:lvl1pPr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endParaRPr lang="en-GB" altLang="en-US"/>
          </a:p>
        </p:txBody>
      </p:sp>
      <p:sp>
        <p:nvSpPr>
          <p:cNvPr id="6" name="Rectangle 4"/>
          <p:cNvSpPr>
            <a:spLocks noChangeArrowheads="1"/>
          </p:cNvSpPr>
          <p:nvPr/>
        </p:nvSpPr>
        <p:spPr bwMode="ltGray">
          <a:xfrm flipV="1">
            <a:off x="0" y="2595563"/>
            <a:ext cx="6816725" cy="254000"/>
          </a:xfrm>
          <a:prstGeom prst="rect">
            <a:avLst/>
          </a:prstGeom>
          <a:gradFill rotWithShape="0">
            <a:gsLst>
              <a:gs pos="0">
                <a:schemeClr val="hlink"/>
              </a:gs>
              <a:gs pos="100000">
                <a:schemeClr val="bg2"/>
              </a:gs>
            </a:gsLst>
            <a:lin ang="0" scaled="1"/>
          </a:gra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endParaRPr lang="en-GB" altLang="en-US"/>
          </a:p>
        </p:txBody>
      </p:sp>
      <p:sp>
        <p:nvSpPr>
          <p:cNvPr id="33797" name="Rectangle 5"/>
          <p:cNvSpPr>
            <a:spLocks noGrp="1" noChangeArrowheads="1"/>
          </p:cNvSpPr>
          <p:nvPr>
            <p:ph type="ctrTitle"/>
          </p:nvPr>
        </p:nvSpPr>
        <p:spPr>
          <a:xfrm>
            <a:off x="1179513" y="182563"/>
            <a:ext cx="7772400" cy="706437"/>
          </a:xfrm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tx1"/>
                  </a:outerShdw>
                </a:effectLst>
              </a14:hiddenEffects>
            </a:ext>
          </a:extLst>
        </p:spPr>
        <p:txBody>
          <a:bodyPr/>
          <a:lstStyle>
            <a:lvl1pPr>
              <a:defRPr sz="2000" b="0">
                <a:latin typeface="Helvetica-Narrow" pitchFamily="34" charset="0"/>
              </a:defRPr>
            </a:lvl1pPr>
          </a:lstStyle>
          <a:p>
            <a:pPr lvl="0"/>
            <a:r>
              <a:rPr lang="en-US" altLang="en-US" noProof="0"/>
              <a:t>Click to edit Master title style</a:t>
            </a:r>
          </a:p>
        </p:txBody>
      </p:sp>
      <p:sp>
        <p:nvSpPr>
          <p:cNvPr id="33798" name="Rectangle 6"/>
          <p:cNvSpPr>
            <a:spLocks noGrp="1" noChangeArrowheads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>
              <a:buFont typeface="Monotype Sorts" pitchFamily="2" charset="2"/>
              <a:buNone/>
              <a:defRPr/>
            </a:lvl1pPr>
          </a:lstStyle>
          <a:p>
            <a:pPr lvl="0"/>
            <a:r>
              <a:rPr lang="en-US" altLang="en-US" noProof="0"/>
              <a:t>Click to edit Master subtitle style</a:t>
            </a:r>
          </a:p>
        </p:txBody>
      </p:sp>
      <p:sp>
        <p:nvSpPr>
          <p:cNvPr id="7" name="Rectangle 7"/>
          <p:cNvSpPr>
            <a:spLocks noGrp="1" noChangeArrowheads="1"/>
          </p:cNvSpPr>
          <p:nvPr>
            <p:ph type="dt" sz="half" idx="10"/>
          </p:nvPr>
        </p:nvSpPr>
        <p:spPr bwMode="auto">
          <a:xfrm>
            <a:off x="685800" y="6248400"/>
            <a:ext cx="1905000" cy="457200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l">
              <a:spcBef>
                <a:spcPct val="50000"/>
              </a:spcBef>
              <a:defRPr sz="1400" smtClean="0">
                <a:solidFill>
                  <a:srgbClr val="660066"/>
                </a:solidFill>
                <a:latin typeface="Impact" panose="020B0806030902050204" pitchFamily="34" charset="0"/>
              </a:defRPr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8" name="Rectangle 8"/>
          <p:cNvSpPr>
            <a:spLocks noGrp="1" noChangeArrowheads="1"/>
          </p:cNvSpPr>
          <p:nvPr>
            <p:ph type="ftr" sz="quarter" idx="11"/>
          </p:nvPr>
        </p:nvSpPr>
        <p:spPr>
          <a:xfrm>
            <a:off x="3124200" y="6248400"/>
            <a:ext cx="2895600" cy="457200"/>
          </a:xfrm>
        </p:spPr>
        <p:txBody>
          <a:bodyPr/>
          <a:lstStyle>
            <a:lvl1pPr algn="ctr">
              <a:spcBef>
                <a:spcPct val="50000"/>
              </a:spcBef>
              <a:defRPr sz="1400" smtClean="0">
                <a:solidFill>
                  <a:srgbClr val="660066"/>
                </a:solidFill>
                <a:latin typeface="Impact" panose="020B0806030902050204" pitchFamily="34" charset="0"/>
              </a:defRPr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9" name="Rectangle 9"/>
          <p:cNvSpPr>
            <a:spLocks noGrp="1" noChangeArrowheads="1"/>
          </p:cNvSpPr>
          <p:nvPr>
            <p:ph type="sldNum" sz="quarter" idx="12"/>
          </p:nvPr>
        </p:nvSpPr>
        <p:spPr bwMode="auto">
          <a:xfrm>
            <a:off x="6553200" y="6248400"/>
            <a:ext cx="1905000" cy="457200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spcBef>
                <a:spcPct val="50000"/>
              </a:spcBef>
              <a:defRPr sz="1400" smtClean="0">
                <a:solidFill>
                  <a:srgbClr val="660066"/>
                </a:solidFill>
                <a:latin typeface="Impact" panose="020B0806030902050204" pitchFamily="34" charset="0"/>
              </a:defRPr>
            </a:lvl1pPr>
          </a:lstStyle>
          <a:p>
            <a:pPr>
              <a:defRPr/>
            </a:pPr>
            <a:fld id="{23E998F6-3482-401C-B7FE-C90059762FA7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015444055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Rectangle 155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 altLang="en-US" dirty="0"/>
              <a:t>WEB</a:t>
            </a:r>
          </a:p>
        </p:txBody>
      </p:sp>
    </p:spTree>
    <p:extLst>
      <p:ext uri="{BB962C8B-B14F-4D97-AF65-F5344CB8AC3E}">
        <p14:creationId xmlns:p14="http://schemas.microsoft.com/office/powerpoint/2010/main" val="22590165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3888" y="1709738"/>
            <a:ext cx="78867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3888" y="4589463"/>
            <a:ext cx="7886700" cy="1500187"/>
          </a:xfrm>
        </p:spPr>
        <p:txBody>
          <a:bodyPr/>
          <a:lstStyle>
            <a:lvl1pPr marL="0" indent="0">
              <a:buNone/>
              <a:defRPr sz="2400"/>
            </a:lvl1pPr>
            <a:lvl2pPr marL="457200" indent="0">
              <a:buNone/>
              <a:defRPr sz="2000"/>
            </a:lvl2pPr>
            <a:lvl3pPr marL="914400" indent="0">
              <a:buNone/>
              <a:defRPr sz="18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Rectangle 155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 altLang="en-US"/>
              <a:t>WAN</a:t>
            </a:r>
          </a:p>
        </p:txBody>
      </p:sp>
    </p:spTree>
    <p:extLst>
      <p:ext uri="{BB962C8B-B14F-4D97-AF65-F5344CB8AC3E}">
        <p14:creationId xmlns:p14="http://schemas.microsoft.com/office/powerpoint/2010/main" val="282778527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47750" y="1724025"/>
            <a:ext cx="3438525" cy="41148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38675" y="1724025"/>
            <a:ext cx="3438525" cy="41148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Rectangle 155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 altLang="en-US"/>
              <a:t>WAN</a:t>
            </a:r>
          </a:p>
        </p:txBody>
      </p:sp>
    </p:spTree>
    <p:extLst>
      <p:ext uri="{BB962C8B-B14F-4D97-AF65-F5344CB8AC3E}">
        <p14:creationId xmlns:p14="http://schemas.microsoft.com/office/powerpoint/2010/main" val="196618166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0238" y="365125"/>
            <a:ext cx="78867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30238" y="1681163"/>
            <a:ext cx="386873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30238" y="2505075"/>
            <a:ext cx="386873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7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7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Rectangle 155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 altLang="en-US"/>
              <a:t>WAN</a:t>
            </a:r>
          </a:p>
        </p:txBody>
      </p:sp>
    </p:spTree>
    <p:extLst>
      <p:ext uri="{BB962C8B-B14F-4D97-AF65-F5344CB8AC3E}">
        <p14:creationId xmlns:p14="http://schemas.microsoft.com/office/powerpoint/2010/main" val="212931332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Rectangle 155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 altLang="en-US"/>
              <a:t>WAN</a:t>
            </a:r>
          </a:p>
        </p:txBody>
      </p:sp>
    </p:spTree>
    <p:extLst>
      <p:ext uri="{BB962C8B-B14F-4D97-AF65-F5344CB8AC3E}">
        <p14:creationId xmlns:p14="http://schemas.microsoft.com/office/powerpoint/2010/main" val="60525707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55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 altLang="en-US"/>
              <a:t>WAN</a:t>
            </a:r>
          </a:p>
        </p:txBody>
      </p:sp>
    </p:spTree>
    <p:extLst>
      <p:ext uri="{BB962C8B-B14F-4D97-AF65-F5344CB8AC3E}">
        <p14:creationId xmlns:p14="http://schemas.microsoft.com/office/powerpoint/2010/main" val="422206563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87788" y="987425"/>
            <a:ext cx="462915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Rectangle 155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 altLang="en-US"/>
              <a:t>WAN</a:t>
            </a:r>
          </a:p>
        </p:txBody>
      </p:sp>
    </p:spTree>
    <p:extLst>
      <p:ext uri="{BB962C8B-B14F-4D97-AF65-F5344CB8AC3E}">
        <p14:creationId xmlns:p14="http://schemas.microsoft.com/office/powerpoint/2010/main" val="181464120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3887788" y="987425"/>
            <a:ext cx="462915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Rectangle 155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 altLang="en-US"/>
              <a:t>WAN</a:t>
            </a:r>
          </a:p>
        </p:txBody>
      </p:sp>
    </p:spTree>
    <p:extLst>
      <p:ext uri="{BB962C8B-B14F-4D97-AF65-F5344CB8AC3E}">
        <p14:creationId xmlns:p14="http://schemas.microsoft.com/office/powerpoint/2010/main" val="259371404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Rectangle 155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 altLang="en-US"/>
              <a:t>WAN</a:t>
            </a:r>
          </a:p>
        </p:txBody>
      </p:sp>
    </p:spTree>
    <p:extLst>
      <p:ext uri="{BB962C8B-B14F-4D97-AF65-F5344CB8AC3E}">
        <p14:creationId xmlns:p14="http://schemas.microsoft.com/office/powerpoint/2010/main" val="135762239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772275" y="0"/>
            <a:ext cx="2171700" cy="58388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57175" y="0"/>
            <a:ext cx="6362700" cy="58388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Rectangle 155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 altLang="en-US"/>
              <a:t>WAN</a:t>
            </a:r>
          </a:p>
        </p:txBody>
      </p:sp>
    </p:spTree>
    <p:extLst>
      <p:ext uri="{BB962C8B-B14F-4D97-AF65-F5344CB8AC3E}">
        <p14:creationId xmlns:p14="http://schemas.microsoft.com/office/powerpoint/2010/main" val="311537158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ChangeArrowheads="1"/>
          </p:cNvSpPr>
          <p:nvPr/>
        </p:nvSpPr>
        <p:spPr bwMode="auto">
          <a:xfrm>
            <a:off x="0" y="0"/>
            <a:ext cx="9144000" cy="6858000"/>
          </a:xfrm>
          <a:prstGeom prst="rect">
            <a:avLst/>
          </a:prstGeom>
          <a:gradFill rotWithShape="0">
            <a:gsLst>
              <a:gs pos="0">
                <a:srgbClr val="99CCFF"/>
              </a:gs>
              <a:gs pos="100000">
                <a:schemeClr val="bg2"/>
              </a:gs>
            </a:gsLst>
            <a:lin ang="5400000" scaled="1"/>
          </a:gra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endParaRPr lang="en-GB" altLang="en-US"/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title"/>
          </p:nvPr>
        </p:nvSpPr>
        <p:spPr bwMode="auto">
          <a:xfrm>
            <a:off x="257175" y="0"/>
            <a:ext cx="8686800" cy="844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</a:p>
        </p:txBody>
      </p:sp>
      <p:sp>
        <p:nvSpPr>
          <p:cNvPr id="1028" name="Rectangle 69"/>
          <p:cNvSpPr>
            <a:spLocks noChangeArrowheads="1"/>
          </p:cNvSpPr>
          <p:nvPr/>
        </p:nvSpPr>
        <p:spPr bwMode="auto">
          <a:xfrm>
            <a:off x="7934325" y="6537325"/>
            <a:ext cx="1209675" cy="3206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r>
              <a:rPr lang="en-US" altLang="en-US" sz="1000"/>
              <a:t>Mike Dacey</a:t>
            </a:r>
            <a:endParaRPr lang="en-US" altLang="en-US" sz="1400">
              <a:latin typeface="Times New Roman" panose="02020603050405020304" pitchFamily="18" charset="0"/>
            </a:endParaRPr>
          </a:p>
        </p:txBody>
      </p:sp>
      <p:sp>
        <p:nvSpPr>
          <p:cNvPr id="1029" name="Text Box 70"/>
          <p:cNvSpPr txBox="1">
            <a:spLocks noChangeArrowheads="1"/>
          </p:cNvSpPr>
          <p:nvPr/>
        </p:nvSpPr>
        <p:spPr bwMode="auto">
          <a:xfrm>
            <a:off x="4268788" y="6546850"/>
            <a:ext cx="339725" cy="2444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spAutoFit/>
          </a:bodyPr>
          <a:lstStyle>
            <a:lvl1pPr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50000"/>
              </a:spcBef>
            </a:pPr>
            <a:fld id="{A8AD1263-4F9C-453B-B47E-27E02C13953D}" type="slidenum">
              <a:rPr lang="en-US" altLang="en-US" sz="1000"/>
              <a:pPr>
                <a:spcBef>
                  <a:spcPct val="50000"/>
                </a:spcBef>
              </a:pPr>
              <a:t>‹#›</a:t>
            </a:fld>
            <a:endParaRPr lang="en-US" altLang="en-US" sz="1000"/>
          </a:p>
        </p:txBody>
      </p:sp>
      <p:sp>
        <p:nvSpPr>
          <p:cNvPr id="32923" name="Rectangle 15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79375" y="6537325"/>
            <a:ext cx="2895600" cy="3206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l">
              <a:defRPr sz="1000" smtClean="0"/>
            </a:lvl1pPr>
          </a:lstStyle>
          <a:p>
            <a:pPr>
              <a:defRPr/>
            </a:pPr>
            <a:r>
              <a:rPr lang="en-US" altLang="en-US" dirty="0"/>
              <a:t>WEB</a:t>
            </a:r>
          </a:p>
        </p:txBody>
      </p:sp>
      <p:sp>
        <p:nvSpPr>
          <p:cNvPr id="1031" name="Freeform 233"/>
          <p:cNvSpPr>
            <a:spLocks/>
          </p:cNvSpPr>
          <p:nvPr/>
        </p:nvSpPr>
        <p:spPr bwMode="auto">
          <a:xfrm>
            <a:off x="930275" y="1852613"/>
            <a:ext cx="34925" cy="17462"/>
          </a:xfrm>
          <a:custGeom>
            <a:avLst/>
            <a:gdLst>
              <a:gd name="T0" fmla="*/ 9284 w 79"/>
              <a:gd name="T1" fmla="*/ 14451 h 29"/>
              <a:gd name="T2" fmla="*/ 11494 w 79"/>
              <a:gd name="T3" fmla="*/ 15053 h 29"/>
              <a:gd name="T4" fmla="*/ 15031 w 79"/>
              <a:gd name="T5" fmla="*/ 15656 h 29"/>
              <a:gd name="T6" fmla="*/ 18568 w 79"/>
              <a:gd name="T7" fmla="*/ 16258 h 29"/>
              <a:gd name="T8" fmla="*/ 22547 w 79"/>
              <a:gd name="T9" fmla="*/ 16860 h 29"/>
              <a:gd name="T10" fmla="*/ 26083 w 79"/>
              <a:gd name="T11" fmla="*/ 17462 h 29"/>
              <a:gd name="T12" fmla="*/ 30062 w 79"/>
              <a:gd name="T13" fmla="*/ 17462 h 29"/>
              <a:gd name="T14" fmla="*/ 31830 w 79"/>
              <a:gd name="T15" fmla="*/ 17462 h 29"/>
              <a:gd name="T16" fmla="*/ 33599 w 79"/>
              <a:gd name="T17" fmla="*/ 16258 h 29"/>
              <a:gd name="T18" fmla="*/ 34483 w 79"/>
              <a:gd name="T19" fmla="*/ 13849 h 29"/>
              <a:gd name="T20" fmla="*/ 34925 w 79"/>
              <a:gd name="T21" fmla="*/ 11441 h 29"/>
              <a:gd name="T22" fmla="*/ 34925 w 79"/>
              <a:gd name="T23" fmla="*/ 9634 h 29"/>
              <a:gd name="T24" fmla="*/ 34925 w 79"/>
              <a:gd name="T25" fmla="*/ 9032 h 29"/>
              <a:gd name="T26" fmla="*/ 32715 w 79"/>
              <a:gd name="T27" fmla="*/ 7828 h 29"/>
              <a:gd name="T28" fmla="*/ 28736 w 79"/>
              <a:gd name="T29" fmla="*/ 6624 h 29"/>
              <a:gd name="T30" fmla="*/ 24315 w 79"/>
              <a:gd name="T31" fmla="*/ 5419 h 29"/>
              <a:gd name="T32" fmla="*/ 20778 w 79"/>
              <a:gd name="T33" fmla="*/ 3613 h 29"/>
              <a:gd name="T34" fmla="*/ 17684 w 79"/>
              <a:gd name="T35" fmla="*/ 1806 h 29"/>
              <a:gd name="T36" fmla="*/ 13705 w 79"/>
              <a:gd name="T37" fmla="*/ 602 h 29"/>
              <a:gd name="T38" fmla="*/ 9284 w 79"/>
              <a:gd name="T39" fmla="*/ 0 h 29"/>
              <a:gd name="T40" fmla="*/ 6631 w 79"/>
              <a:gd name="T41" fmla="*/ 1204 h 29"/>
              <a:gd name="T42" fmla="*/ 3979 w 79"/>
              <a:gd name="T43" fmla="*/ 4817 h 29"/>
              <a:gd name="T44" fmla="*/ 1326 w 79"/>
              <a:gd name="T45" fmla="*/ 7828 h 29"/>
              <a:gd name="T46" fmla="*/ 0 w 79"/>
              <a:gd name="T47" fmla="*/ 10838 h 29"/>
              <a:gd name="T48" fmla="*/ 442 w 79"/>
              <a:gd name="T49" fmla="*/ 12645 h 29"/>
              <a:gd name="T50" fmla="*/ 2210 w 79"/>
              <a:gd name="T51" fmla="*/ 13849 h 29"/>
              <a:gd name="T52" fmla="*/ 4863 w 79"/>
              <a:gd name="T53" fmla="*/ 13849 h 29"/>
              <a:gd name="T54" fmla="*/ 7516 w 79"/>
              <a:gd name="T55" fmla="*/ 14451 h 29"/>
              <a:gd name="T56" fmla="*/ 9284 w 79"/>
              <a:gd name="T57" fmla="*/ 14451 h 29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60000 65536"/>
              <a:gd name="T70" fmla="*/ 0 60000 65536"/>
              <a:gd name="T71" fmla="*/ 0 60000 65536"/>
              <a:gd name="T72" fmla="*/ 0 60000 65536"/>
              <a:gd name="T73" fmla="*/ 0 60000 65536"/>
              <a:gd name="T74" fmla="*/ 0 60000 65536"/>
              <a:gd name="T75" fmla="*/ 0 60000 65536"/>
              <a:gd name="T76" fmla="*/ 0 60000 65536"/>
              <a:gd name="T77" fmla="*/ 0 60000 65536"/>
              <a:gd name="T78" fmla="*/ 0 60000 65536"/>
              <a:gd name="T79" fmla="*/ 0 60000 65536"/>
              <a:gd name="T80" fmla="*/ 0 60000 65536"/>
              <a:gd name="T81" fmla="*/ 0 60000 65536"/>
              <a:gd name="T82" fmla="*/ 0 60000 65536"/>
              <a:gd name="T83" fmla="*/ 0 60000 65536"/>
              <a:gd name="T84" fmla="*/ 0 60000 65536"/>
              <a:gd name="T85" fmla="*/ 0 60000 65536"/>
              <a:gd name="T86" fmla="*/ 0 60000 65536"/>
            </a:gdLst>
            <a:ahLst/>
            <a:cxnLst>
              <a:cxn ang="T58">
                <a:pos x="T0" y="T1"/>
              </a:cxn>
              <a:cxn ang="T59">
                <a:pos x="T2" y="T3"/>
              </a:cxn>
              <a:cxn ang="T60">
                <a:pos x="T4" y="T5"/>
              </a:cxn>
              <a:cxn ang="T61">
                <a:pos x="T6" y="T7"/>
              </a:cxn>
              <a:cxn ang="T62">
                <a:pos x="T8" y="T9"/>
              </a:cxn>
              <a:cxn ang="T63">
                <a:pos x="T10" y="T11"/>
              </a:cxn>
              <a:cxn ang="T64">
                <a:pos x="T12" y="T13"/>
              </a:cxn>
              <a:cxn ang="T65">
                <a:pos x="T14" y="T15"/>
              </a:cxn>
              <a:cxn ang="T66">
                <a:pos x="T16" y="T17"/>
              </a:cxn>
              <a:cxn ang="T67">
                <a:pos x="T18" y="T19"/>
              </a:cxn>
              <a:cxn ang="T68">
                <a:pos x="T20" y="T21"/>
              </a:cxn>
              <a:cxn ang="T69">
                <a:pos x="T22" y="T23"/>
              </a:cxn>
              <a:cxn ang="T70">
                <a:pos x="T24" y="T25"/>
              </a:cxn>
              <a:cxn ang="T71">
                <a:pos x="T26" y="T27"/>
              </a:cxn>
              <a:cxn ang="T72">
                <a:pos x="T28" y="T29"/>
              </a:cxn>
              <a:cxn ang="T73">
                <a:pos x="T30" y="T31"/>
              </a:cxn>
              <a:cxn ang="T74">
                <a:pos x="T32" y="T33"/>
              </a:cxn>
              <a:cxn ang="T75">
                <a:pos x="T34" y="T35"/>
              </a:cxn>
              <a:cxn ang="T76">
                <a:pos x="T36" y="T37"/>
              </a:cxn>
              <a:cxn ang="T77">
                <a:pos x="T38" y="T39"/>
              </a:cxn>
              <a:cxn ang="T78">
                <a:pos x="T40" y="T41"/>
              </a:cxn>
              <a:cxn ang="T79">
                <a:pos x="T42" y="T43"/>
              </a:cxn>
              <a:cxn ang="T80">
                <a:pos x="T44" y="T45"/>
              </a:cxn>
              <a:cxn ang="T81">
                <a:pos x="T46" y="T47"/>
              </a:cxn>
              <a:cxn ang="T82">
                <a:pos x="T48" y="T49"/>
              </a:cxn>
              <a:cxn ang="T83">
                <a:pos x="T50" y="T51"/>
              </a:cxn>
              <a:cxn ang="T84">
                <a:pos x="T52" y="T53"/>
              </a:cxn>
              <a:cxn ang="T85">
                <a:pos x="T54" y="T55"/>
              </a:cxn>
              <a:cxn ang="T86">
                <a:pos x="T56" y="T57"/>
              </a:cxn>
            </a:cxnLst>
            <a:rect l="0" t="0" r="r" b="b"/>
            <a:pathLst>
              <a:path w="79" h="29">
                <a:moveTo>
                  <a:pt x="21" y="24"/>
                </a:moveTo>
                <a:lnTo>
                  <a:pt x="26" y="25"/>
                </a:lnTo>
                <a:lnTo>
                  <a:pt x="34" y="26"/>
                </a:lnTo>
                <a:lnTo>
                  <a:pt x="42" y="27"/>
                </a:lnTo>
                <a:lnTo>
                  <a:pt x="51" y="28"/>
                </a:lnTo>
                <a:lnTo>
                  <a:pt x="59" y="29"/>
                </a:lnTo>
                <a:lnTo>
                  <a:pt x="68" y="29"/>
                </a:lnTo>
                <a:lnTo>
                  <a:pt x="72" y="29"/>
                </a:lnTo>
                <a:lnTo>
                  <a:pt x="76" y="27"/>
                </a:lnTo>
                <a:lnTo>
                  <a:pt x="78" y="23"/>
                </a:lnTo>
                <a:lnTo>
                  <a:pt x="79" y="19"/>
                </a:lnTo>
                <a:lnTo>
                  <a:pt x="79" y="16"/>
                </a:lnTo>
                <a:lnTo>
                  <a:pt x="79" y="15"/>
                </a:lnTo>
                <a:lnTo>
                  <a:pt x="74" y="13"/>
                </a:lnTo>
                <a:lnTo>
                  <a:pt x="65" y="11"/>
                </a:lnTo>
                <a:lnTo>
                  <a:pt x="55" y="9"/>
                </a:lnTo>
                <a:lnTo>
                  <a:pt x="47" y="6"/>
                </a:lnTo>
                <a:lnTo>
                  <a:pt x="40" y="3"/>
                </a:lnTo>
                <a:lnTo>
                  <a:pt x="31" y="1"/>
                </a:lnTo>
                <a:lnTo>
                  <a:pt x="21" y="0"/>
                </a:lnTo>
                <a:lnTo>
                  <a:pt x="15" y="2"/>
                </a:lnTo>
                <a:lnTo>
                  <a:pt x="9" y="8"/>
                </a:lnTo>
                <a:lnTo>
                  <a:pt x="3" y="13"/>
                </a:lnTo>
                <a:lnTo>
                  <a:pt x="0" y="18"/>
                </a:lnTo>
                <a:lnTo>
                  <a:pt x="1" y="21"/>
                </a:lnTo>
                <a:lnTo>
                  <a:pt x="5" y="23"/>
                </a:lnTo>
                <a:lnTo>
                  <a:pt x="11" y="23"/>
                </a:lnTo>
                <a:lnTo>
                  <a:pt x="17" y="24"/>
                </a:lnTo>
                <a:lnTo>
                  <a:pt x="21" y="24"/>
                </a:lnTo>
                <a:close/>
              </a:path>
            </a:pathLst>
          </a:custGeom>
          <a:solidFill>
            <a:srgbClr val="284C7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1032" name="Freeform 234"/>
          <p:cNvSpPr>
            <a:spLocks/>
          </p:cNvSpPr>
          <p:nvPr/>
        </p:nvSpPr>
        <p:spPr bwMode="auto">
          <a:xfrm>
            <a:off x="930275" y="1852613"/>
            <a:ext cx="28575" cy="17462"/>
          </a:xfrm>
          <a:custGeom>
            <a:avLst/>
            <a:gdLst>
              <a:gd name="T0" fmla="*/ 20985 w 64"/>
              <a:gd name="T1" fmla="*/ 3880 h 27"/>
              <a:gd name="T2" fmla="*/ 17859 w 64"/>
              <a:gd name="T3" fmla="*/ 1940 h 27"/>
              <a:gd name="T4" fmla="*/ 13841 w 64"/>
              <a:gd name="T5" fmla="*/ 647 h 27"/>
              <a:gd name="T6" fmla="*/ 9376 w 64"/>
              <a:gd name="T7" fmla="*/ 0 h 27"/>
              <a:gd name="T8" fmla="*/ 6697 w 64"/>
              <a:gd name="T9" fmla="*/ 1293 h 27"/>
              <a:gd name="T10" fmla="*/ 4018 w 64"/>
              <a:gd name="T11" fmla="*/ 5174 h 27"/>
              <a:gd name="T12" fmla="*/ 1339 w 64"/>
              <a:gd name="T13" fmla="*/ 8408 h 27"/>
              <a:gd name="T14" fmla="*/ 0 w 64"/>
              <a:gd name="T15" fmla="*/ 11641 h 27"/>
              <a:gd name="T16" fmla="*/ 446 w 64"/>
              <a:gd name="T17" fmla="*/ 13582 h 27"/>
              <a:gd name="T18" fmla="*/ 2232 w 64"/>
              <a:gd name="T19" fmla="*/ 14875 h 27"/>
              <a:gd name="T20" fmla="*/ 4911 w 64"/>
              <a:gd name="T21" fmla="*/ 14875 h 27"/>
              <a:gd name="T22" fmla="*/ 7590 w 64"/>
              <a:gd name="T23" fmla="*/ 15522 h 27"/>
              <a:gd name="T24" fmla="*/ 9376 w 64"/>
              <a:gd name="T25" fmla="*/ 15522 h 27"/>
              <a:gd name="T26" fmla="*/ 11609 w 64"/>
              <a:gd name="T27" fmla="*/ 16169 h 27"/>
              <a:gd name="T28" fmla="*/ 14288 w 64"/>
              <a:gd name="T29" fmla="*/ 16815 h 27"/>
              <a:gd name="T30" fmla="*/ 17413 w 64"/>
              <a:gd name="T31" fmla="*/ 16815 h 27"/>
              <a:gd name="T32" fmla="*/ 20538 w 64"/>
              <a:gd name="T33" fmla="*/ 17462 h 27"/>
              <a:gd name="T34" fmla="*/ 22771 w 64"/>
              <a:gd name="T35" fmla="*/ 17462 h 27"/>
              <a:gd name="T36" fmla="*/ 25450 w 64"/>
              <a:gd name="T37" fmla="*/ 16815 h 27"/>
              <a:gd name="T38" fmla="*/ 27682 w 64"/>
              <a:gd name="T39" fmla="*/ 16815 h 27"/>
              <a:gd name="T40" fmla="*/ 28575 w 64"/>
              <a:gd name="T41" fmla="*/ 15522 h 27"/>
              <a:gd name="T42" fmla="*/ 28575 w 64"/>
              <a:gd name="T43" fmla="*/ 13582 h 27"/>
              <a:gd name="T44" fmla="*/ 28129 w 64"/>
              <a:gd name="T45" fmla="*/ 10995 h 27"/>
              <a:gd name="T46" fmla="*/ 25450 w 64"/>
              <a:gd name="T47" fmla="*/ 7114 h 27"/>
              <a:gd name="T48" fmla="*/ 20985 w 64"/>
              <a:gd name="T49" fmla="*/ 3880 h 27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60000 65536"/>
              <a:gd name="T70" fmla="*/ 0 60000 65536"/>
              <a:gd name="T71" fmla="*/ 0 60000 65536"/>
              <a:gd name="T72" fmla="*/ 0 60000 65536"/>
              <a:gd name="T73" fmla="*/ 0 60000 65536"/>
              <a:gd name="T74" fmla="*/ 0 60000 65536"/>
            </a:gdLst>
            <a:ahLst/>
            <a:cxnLst>
              <a:cxn ang="T50">
                <a:pos x="T0" y="T1"/>
              </a:cxn>
              <a:cxn ang="T51">
                <a:pos x="T2" y="T3"/>
              </a:cxn>
              <a:cxn ang="T52">
                <a:pos x="T4" y="T5"/>
              </a:cxn>
              <a:cxn ang="T53">
                <a:pos x="T6" y="T7"/>
              </a:cxn>
              <a:cxn ang="T54">
                <a:pos x="T8" y="T9"/>
              </a:cxn>
              <a:cxn ang="T55">
                <a:pos x="T10" y="T11"/>
              </a:cxn>
              <a:cxn ang="T56">
                <a:pos x="T12" y="T13"/>
              </a:cxn>
              <a:cxn ang="T57">
                <a:pos x="T14" y="T15"/>
              </a:cxn>
              <a:cxn ang="T58">
                <a:pos x="T16" y="T17"/>
              </a:cxn>
              <a:cxn ang="T59">
                <a:pos x="T18" y="T19"/>
              </a:cxn>
              <a:cxn ang="T60">
                <a:pos x="T20" y="T21"/>
              </a:cxn>
              <a:cxn ang="T61">
                <a:pos x="T22" y="T23"/>
              </a:cxn>
              <a:cxn ang="T62">
                <a:pos x="T24" y="T25"/>
              </a:cxn>
              <a:cxn ang="T63">
                <a:pos x="T26" y="T27"/>
              </a:cxn>
              <a:cxn ang="T64">
                <a:pos x="T28" y="T29"/>
              </a:cxn>
              <a:cxn ang="T65">
                <a:pos x="T30" y="T31"/>
              </a:cxn>
              <a:cxn ang="T66">
                <a:pos x="T32" y="T33"/>
              </a:cxn>
              <a:cxn ang="T67">
                <a:pos x="T34" y="T35"/>
              </a:cxn>
              <a:cxn ang="T68">
                <a:pos x="T36" y="T37"/>
              </a:cxn>
              <a:cxn ang="T69">
                <a:pos x="T38" y="T39"/>
              </a:cxn>
              <a:cxn ang="T70">
                <a:pos x="T40" y="T41"/>
              </a:cxn>
              <a:cxn ang="T71">
                <a:pos x="T42" y="T43"/>
              </a:cxn>
              <a:cxn ang="T72">
                <a:pos x="T44" y="T45"/>
              </a:cxn>
              <a:cxn ang="T73">
                <a:pos x="T46" y="T47"/>
              </a:cxn>
              <a:cxn ang="T74">
                <a:pos x="T48" y="T49"/>
              </a:cxn>
            </a:cxnLst>
            <a:rect l="0" t="0" r="r" b="b"/>
            <a:pathLst>
              <a:path w="64" h="27">
                <a:moveTo>
                  <a:pt x="47" y="6"/>
                </a:moveTo>
                <a:lnTo>
                  <a:pt x="40" y="3"/>
                </a:lnTo>
                <a:lnTo>
                  <a:pt x="31" y="1"/>
                </a:lnTo>
                <a:lnTo>
                  <a:pt x="21" y="0"/>
                </a:lnTo>
                <a:lnTo>
                  <a:pt x="15" y="2"/>
                </a:lnTo>
                <a:lnTo>
                  <a:pt x="9" y="8"/>
                </a:lnTo>
                <a:lnTo>
                  <a:pt x="3" y="13"/>
                </a:lnTo>
                <a:lnTo>
                  <a:pt x="0" y="18"/>
                </a:lnTo>
                <a:lnTo>
                  <a:pt x="1" y="21"/>
                </a:lnTo>
                <a:lnTo>
                  <a:pt x="5" y="23"/>
                </a:lnTo>
                <a:lnTo>
                  <a:pt x="11" y="23"/>
                </a:lnTo>
                <a:lnTo>
                  <a:pt x="17" y="24"/>
                </a:lnTo>
                <a:lnTo>
                  <a:pt x="21" y="24"/>
                </a:lnTo>
                <a:lnTo>
                  <a:pt x="26" y="25"/>
                </a:lnTo>
                <a:lnTo>
                  <a:pt x="32" y="26"/>
                </a:lnTo>
                <a:lnTo>
                  <a:pt x="39" y="26"/>
                </a:lnTo>
                <a:lnTo>
                  <a:pt x="46" y="27"/>
                </a:lnTo>
                <a:lnTo>
                  <a:pt x="51" y="27"/>
                </a:lnTo>
                <a:lnTo>
                  <a:pt x="57" y="26"/>
                </a:lnTo>
                <a:lnTo>
                  <a:pt x="62" y="26"/>
                </a:lnTo>
                <a:lnTo>
                  <a:pt x="64" y="24"/>
                </a:lnTo>
                <a:lnTo>
                  <a:pt x="64" y="21"/>
                </a:lnTo>
                <a:lnTo>
                  <a:pt x="63" y="17"/>
                </a:lnTo>
                <a:lnTo>
                  <a:pt x="57" y="11"/>
                </a:lnTo>
                <a:lnTo>
                  <a:pt x="47" y="6"/>
                </a:lnTo>
                <a:close/>
              </a:path>
            </a:pathLst>
          </a:custGeom>
          <a:solidFill>
            <a:srgbClr val="BFCCD8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1033" name="Freeform 235"/>
          <p:cNvSpPr>
            <a:spLocks/>
          </p:cNvSpPr>
          <p:nvPr/>
        </p:nvSpPr>
        <p:spPr bwMode="auto">
          <a:xfrm>
            <a:off x="1485900" y="1817688"/>
            <a:ext cx="44450" cy="30162"/>
          </a:xfrm>
          <a:custGeom>
            <a:avLst/>
            <a:gdLst>
              <a:gd name="T0" fmla="*/ 35387 w 103"/>
              <a:gd name="T1" fmla="*/ 29593 h 53"/>
              <a:gd name="T2" fmla="*/ 34093 w 103"/>
              <a:gd name="T3" fmla="*/ 30162 h 53"/>
              <a:gd name="T4" fmla="*/ 31503 w 103"/>
              <a:gd name="T5" fmla="*/ 29593 h 53"/>
              <a:gd name="T6" fmla="*/ 27619 w 103"/>
              <a:gd name="T7" fmla="*/ 29024 h 53"/>
              <a:gd name="T8" fmla="*/ 22872 w 103"/>
              <a:gd name="T9" fmla="*/ 28455 h 53"/>
              <a:gd name="T10" fmla="*/ 18557 w 103"/>
              <a:gd name="T11" fmla="*/ 27317 h 53"/>
              <a:gd name="T12" fmla="*/ 14673 w 103"/>
              <a:gd name="T13" fmla="*/ 25609 h 53"/>
              <a:gd name="T14" fmla="*/ 11652 w 103"/>
              <a:gd name="T15" fmla="*/ 24471 h 53"/>
              <a:gd name="T16" fmla="*/ 9494 w 103"/>
              <a:gd name="T17" fmla="*/ 23333 h 53"/>
              <a:gd name="T18" fmla="*/ 7768 w 103"/>
              <a:gd name="T19" fmla="*/ 21626 h 53"/>
              <a:gd name="T20" fmla="*/ 6042 w 103"/>
              <a:gd name="T21" fmla="*/ 20487 h 53"/>
              <a:gd name="T22" fmla="*/ 3452 w 103"/>
              <a:gd name="T23" fmla="*/ 20487 h 53"/>
              <a:gd name="T24" fmla="*/ 0 w 103"/>
              <a:gd name="T25" fmla="*/ 20487 h 53"/>
              <a:gd name="T26" fmla="*/ 2158 w 103"/>
              <a:gd name="T27" fmla="*/ 19349 h 53"/>
              <a:gd name="T28" fmla="*/ 4316 w 103"/>
              <a:gd name="T29" fmla="*/ 17642 h 53"/>
              <a:gd name="T30" fmla="*/ 5610 w 103"/>
              <a:gd name="T31" fmla="*/ 15935 h 53"/>
              <a:gd name="T32" fmla="*/ 7768 w 103"/>
              <a:gd name="T33" fmla="*/ 13089 h 53"/>
              <a:gd name="T34" fmla="*/ 9494 w 103"/>
              <a:gd name="T35" fmla="*/ 10813 h 53"/>
              <a:gd name="T36" fmla="*/ 12083 w 103"/>
              <a:gd name="T37" fmla="*/ 7967 h 53"/>
              <a:gd name="T38" fmla="*/ 14241 w 103"/>
              <a:gd name="T39" fmla="*/ 5691 h 53"/>
              <a:gd name="T40" fmla="*/ 16399 w 103"/>
              <a:gd name="T41" fmla="*/ 2845 h 53"/>
              <a:gd name="T42" fmla="*/ 18988 w 103"/>
              <a:gd name="T43" fmla="*/ 569 h 53"/>
              <a:gd name="T44" fmla="*/ 22009 w 103"/>
              <a:gd name="T45" fmla="*/ 0 h 53"/>
              <a:gd name="T46" fmla="*/ 24599 w 103"/>
              <a:gd name="T47" fmla="*/ 0 h 53"/>
              <a:gd name="T48" fmla="*/ 27619 w 103"/>
              <a:gd name="T49" fmla="*/ 1707 h 53"/>
              <a:gd name="T50" fmla="*/ 30209 w 103"/>
              <a:gd name="T51" fmla="*/ 2845 h 53"/>
              <a:gd name="T52" fmla="*/ 32367 w 103"/>
              <a:gd name="T53" fmla="*/ 3984 h 53"/>
              <a:gd name="T54" fmla="*/ 34956 w 103"/>
              <a:gd name="T55" fmla="*/ 6260 h 53"/>
              <a:gd name="T56" fmla="*/ 37114 w 103"/>
              <a:gd name="T57" fmla="*/ 7967 h 53"/>
              <a:gd name="T58" fmla="*/ 40134 w 103"/>
              <a:gd name="T59" fmla="*/ 11382 h 53"/>
              <a:gd name="T60" fmla="*/ 42724 w 103"/>
              <a:gd name="T61" fmla="*/ 14796 h 53"/>
              <a:gd name="T62" fmla="*/ 44450 w 103"/>
              <a:gd name="T63" fmla="*/ 17073 h 53"/>
              <a:gd name="T64" fmla="*/ 42292 w 103"/>
              <a:gd name="T65" fmla="*/ 17642 h 53"/>
              <a:gd name="T66" fmla="*/ 38840 w 103"/>
              <a:gd name="T67" fmla="*/ 18780 h 53"/>
              <a:gd name="T68" fmla="*/ 36682 w 103"/>
              <a:gd name="T69" fmla="*/ 19918 h 53"/>
              <a:gd name="T70" fmla="*/ 35387 w 103"/>
              <a:gd name="T71" fmla="*/ 23902 h 53"/>
              <a:gd name="T72" fmla="*/ 35387 w 103"/>
              <a:gd name="T73" fmla="*/ 29593 h 53"/>
              <a:gd name="T74" fmla="*/ 0 60000 65536"/>
              <a:gd name="T75" fmla="*/ 0 60000 65536"/>
              <a:gd name="T76" fmla="*/ 0 60000 65536"/>
              <a:gd name="T77" fmla="*/ 0 60000 65536"/>
              <a:gd name="T78" fmla="*/ 0 60000 65536"/>
              <a:gd name="T79" fmla="*/ 0 60000 65536"/>
              <a:gd name="T80" fmla="*/ 0 60000 65536"/>
              <a:gd name="T81" fmla="*/ 0 60000 65536"/>
              <a:gd name="T82" fmla="*/ 0 60000 65536"/>
              <a:gd name="T83" fmla="*/ 0 60000 65536"/>
              <a:gd name="T84" fmla="*/ 0 60000 65536"/>
              <a:gd name="T85" fmla="*/ 0 60000 65536"/>
              <a:gd name="T86" fmla="*/ 0 60000 65536"/>
              <a:gd name="T87" fmla="*/ 0 60000 65536"/>
              <a:gd name="T88" fmla="*/ 0 60000 65536"/>
              <a:gd name="T89" fmla="*/ 0 60000 65536"/>
              <a:gd name="T90" fmla="*/ 0 60000 65536"/>
              <a:gd name="T91" fmla="*/ 0 60000 65536"/>
              <a:gd name="T92" fmla="*/ 0 60000 65536"/>
              <a:gd name="T93" fmla="*/ 0 60000 65536"/>
              <a:gd name="T94" fmla="*/ 0 60000 65536"/>
              <a:gd name="T95" fmla="*/ 0 60000 65536"/>
              <a:gd name="T96" fmla="*/ 0 60000 65536"/>
              <a:gd name="T97" fmla="*/ 0 60000 65536"/>
              <a:gd name="T98" fmla="*/ 0 60000 65536"/>
              <a:gd name="T99" fmla="*/ 0 60000 65536"/>
              <a:gd name="T100" fmla="*/ 0 60000 65536"/>
              <a:gd name="T101" fmla="*/ 0 60000 65536"/>
              <a:gd name="T102" fmla="*/ 0 60000 65536"/>
              <a:gd name="T103" fmla="*/ 0 60000 65536"/>
              <a:gd name="T104" fmla="*/ 0 60000 65536"/>
              <a:gd name="T105" fmla="*/ 0 60000 65536"/>
              <a:gd name="T106" fmla="*/ 0 60000 65536"/>
              <a:gd name="T107" fmla="*/ 0 60000 65536"/>
              <a:gd name="T108" fmla="*/ 0 60000 65536"/>
              <a:gd name="T109" fmla="*/ 0 60000 65536"/>
              <a:gd name="T110" fmla="*/ 0 60000 65536"/>
            </a:gdLst>
            <a:ahLst/>
            <a:cxnLst>
              <a:cxn ang="T74">
                <a:pos x="T0" y="T1"/>
              </a:cxn>
              <a:cxn ang="T75">
                <a:pos x="T2" y="T3"/>
              </a:cxn>
              <a:cxn ang="T76">
                <a:pos x="T4" y="T5"/>
              </a:cxn>
              <a:cxn ang="T77">
                <a:pos x="T6" y="T7"/>
              </a:cxn>
              <a:cxn ang="T78">
                <a:pos x="T8" y="T9"/>
              </a:cxn>
              <a:cxn ang="T79">
                <a:pos x="T10" y="T11"/>
              </a:cxn>
              <a:cxn ang="T80">
                <a:pos x="T12" y="T13"/>
              </a:cxn>
              <a:cxn ang="T81">
                <a:pos x="T14" y="T15"/>
              </a:cxn>
              <a:cxn ang="T82">
                <a:pos x="T16" y="T17"/>
              </a:cxn>
              <a:cxn ang="T83">
                <a:pos x="T18" y="T19"/>
              </a:cxn>
              <a:cxn ang="T84">
                <a:pos x="T20" y="T21"/>
              </a:cxn>
              <a:cxn ang="T85">
                <a:pos x="T22" y="T23"/>
              </a:cxn>
              <a:cxn ang="T86">
                <a:pos x="T24" y="T25"/>
              </a:cxn>
              <a:cxn ang="T87">
                <a:pos x="T26" y="T27"/>
              </a:cxn>
              <a:cxn ang="T88">
                <a:pos x="T28" y="T29"/>
              </a:cxn>
              <a:cxn ang="T89">
                <a:pos x="T30" y="T31"/>
              </a:cxn>
              <a:cxn ang="T90">
                <a:pos x="T32" y="T33"/>
              </a:cxn>
              <a:cxn ang="T91">
                <a:pos x="T34" y="T35"/>
              </a:cxn>
              <a:cxn ang="T92">
                <a:pos x="T36" y="T37"/>
              </a:cxn>
              <a:cxn ang="T93">
                <a:pos x="T38" y="T39"/>
              </a:cxn>
              <a:cxn ang="T94">
                <a:pos x="T40" y="T41"/>
              </a:cxn>
              <a:cxn ang="T95">
                <a:pos x="T42" y="T43"/>
              </a:cxn>
              <a:cxn ang="T96">
                <a:pos x="T44" y="T45"/>
              </a:cxn>
              <a:cxn ang="T97">
                <a:pos x="T46" y="T47"/>
              </a:cxn>
              <a:cxn ang="T98">
                <a:pos x="T48" y="T49"/>
              </a:cxn>
              <a:cxn ang="T99">
                <a:pos x="T50" y="T51"/>
              </a:cxn>
              <a:cxn ang="T100">
                <a:pos x="T52" y="T53"/>
              </a:cxn>
              <a:cxn ang="T101">
                <a:pos x="T54" y="T55"/>
              </a:cxn>
              <a:cxn ang="T102">
                <a:pos x="T56" y="T57"/>
              </a:cxn>
              <a:cxn ang="T103">
                <a:pos x="T58" y="T59"/>
              </a:cxn>
              <a:cxn ang="T104">
                <a:pos x="T60" y="T61"/>
              </a:cxn>
              <a:cxn ang="T105">
                <a:pos x="T62" y="T63"/>
              </a:cxn>
              <a:cxn ang="T106">
                <a:pos x="T64" y="T65"/>
              </a:cxn>
              <a:cxn ang="T107">
                <a:pos x="T66" y="T67"/>
              </a:cxn>
              <a:cxn ang="T108">
                <a:pos x="T68" y="T69"/>
              </a:cxn>
              <a:cxn ang="T109">
                <a:pos x="T70" y="T71"/>
              </a:cxn>
              <a:cxn ang="T110">
                <a:pos x="T72" y="T73"/>
              </a:cxn>
            </a:cxnLst>
            <a:rect l="0" t="0" r="r" b="b"/>
            <a:pathLst>
              <a:path w="103" h="53">
                <a:moveTo>
                  <a:pt x="82" y="52"/>
                </a:moveTo>
                <a:lnTo>
                  <a:pt x="79" y="53"/>
                </a:lnTo>
                <a:lnTo>
                  <a:pt x="73" y="52"/>
                </a:lnTo>
                <a:lnTo>
                  <a:pt x="64" y="51"/>
                </a:lnTo>
                <a:lnTo>
                  <a:pt x="53" y="50"/>
                </a:lnTo>
                <a:lnTo>
                  <a:pt x="43" y="48"/>
                </a:lnTo>
                <a:lnTo>
                  <a:pt x="34" y="45"/>
                </a:lnTo>
                <a:lnTo>
                  <a:pt x="27" y="43"/>
                </a:lnTo>
                <a:lnTo>
                  <a:pt x="22" y="41"/>
                </a:lnTo>
                <a:lnTo>
                  <a:pt x="18" y="38"/>
                </a:lnTo>
                <a:lnTo>
                  <a:pt x="14" y="36"/>
                </a:lnTo>
                <a:lnTo>
                  <a:pt x="8" y="36"/>
                </a:lnTo>
                <a:lnTo>
                  <a:pt x="0" y="36"/>
                </a:lnTo>
                <a:lnTo>
                  <a:pt x="5" y="34"/>
                </a:lnTo>
                <a:lnTo>
                  <a:pt x="10" y="31"/>
                </a:lnTo>
                <a:lnTo>
                  <a:pt x="13" y="28"/>
                </a:lnTo>
                <a:lnTo>
                  <a:pt x="18" y="23"/>
                </a:lnTo>
                <a:lnTo>
                  <a:pt x="22" y="19"/>
                </a:lnTo>
                <a:lnTo>
                  <a:pt x="28" y="14"/>
                </a:lnTo>
                <a:lnTo>
                  <a:pt x="33" y="10"/>
                </a:lnTo>
                <a:lnTo>
                  <a:pt x="38" y="5"/>
                </a:lnTo>
                <a:lnTo>
                  <a:pt x="44" y="1"/>
                </a:lnTo>
                <a:lnTo>
                  <a:pt x="51" y="0"/>
                </a:lnTo>
                <a:lnTo>
                  <a:pt x="57" y="0"/>
                </a:lnTo>
                <a:lnTo>
                  <a:pt x="64" y="3"/>
                </a:lnTo>
                <a:lnTo>
                  <a:pt x="70" y="5"/>
                </a:lnTo>
                <a:lnTo>
                  <a:pt x="75" y="7"/>
                </a:lnTo>
                <a:lnTo>
                  <a:pt x="81" y="11"/>
                </a:lnTo>
                <a:lnTo>
                  <a:pt x="86" y="14"/>
                </a:lnTo>
                <a:lnTo>
                  <a:pt x="93" y="20"/>
                </a:lnTo>
                <a:lnTo>
                  <a:pt x="99" y="26"/>
                </a:lnTo>
                <a:lnTo>
                  <a:pt x="103" y="30"/>
                </a:lnTo>
                <a:lnTo>
                  <a:pt x="98" y="31"/>
                </a:lnTo>
                <a:lnTo>
                  <a:pt x="90" y="33"/>
                </a:lnTo>
                <a:lnTo>
                  <a:pt x="85" y="35"/>
                </a:lnTo>
                <a:lnTo>
                  <a:pt x="82" y="42"/>
                </a:lnTo>
                <a:lnTo>
                  <a:pt x="82" y="52"/>
                </a:lnTo>
                <a:close/>
              </a:path>
            </a:pathLst>
          </a:custGeom>
          <a:solidFill>
            <a:srgbClr val="BFCCD8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1034" name="Rectangle 312"/>
          <p:cNvSpPr>
            <a:spLocks noGrp="1" noChangeArrowheads="1"/>
          </p:cNvSpPr>
          <p:nvPr>
            <p:ph type="body" idx="1"/>
          </p:nvPr>
        </p:nvSpPr>
        <p:spPr bwMode="auto">
          <a:xfrm>
            <a:off x="1047750" y="1724025"/>
            <a:ext cx="7029450" cy="4114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 dirty="0"/>
              <a:t>Click to edit Master text styles</a:t>
            </a:r>
          </a:p>
          <a:p>
            <a:pPr lvl="1"/>
            <a:r>
              <a:rPr lang="en-US" altLang="en-US" dirty="0"/>
              <a:t>Second level</a:t>
            </a:r>
          </a:p>
          <a:p>
            <a:pPr lvl="2"/>
            <a:r>
              <a:rPr lang="en-US" altLang="en-US" dirty="0"/>
              <a:t>Third level</a:t>
            </a:r>
          </a:p>
          <a:p>
            <a:pPr lvl="3"/>
            <a:r>
              <a:rPr lang="en-US" altLang="en-US" dirty="0"/>
              <a:t>Fourth level</a:t>
            </a:r>
          </a:p>
          <a:p>
            <a:pPr lvl="4"/>
            <a:r>
              <a:rPr lang="en-US" altLang="en-US" dirty="0"/>
              <a:t>Fifth level</a:t>
            </a: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2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hf sldNum="0" hdr="0" dt="0"/>
  <p:txStyles>
    <p:titleStyle>
      <a:lvl1pPr algn="ctr" rtl="0" eaLnBrk="0" fontAlgn="base" hangingPunct="0">
        <a:spcBef>
          <a:spcPct val="0"/>
        </a:spcBef>
        <a:spcAft>
          <a:spcPct val="0"/>
        </a:spcAft>
        <a:defRPr kumimoji="1" sz="3200" b="1" kern="12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kumimoji="1" sz="3200" b="1">
          <a:solidFill>
            <a:schemeClr val="tx2"/>
          </a:solidFill>
          <a:latin typeface="Helvetica" panose="020B0604020202020204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kumimoji="1" sz="3200" b="1">
          <a:solidFill>
            <a:schemeClr val="tx2"/>
          </a:solidFill>
          <a:latin typeface="Helvetica" panose="020B0604020202020204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kumimoji="1" sz="3200" b="1">
          <a:solidFill>
            <a:schemeClr val="tx2"/>
          </a:solidFill>
          <a:latin typeface="Helvetica" panose="020B0604020202020204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kumimoji="1" sz="3200" b="1">
          <a:solidFill>
            <a:schemeClr val="tx2"/>
          </a:solidFill>
          <a:latin typeface="Helvetica" panose="020B0604020202020204" pitchFamily="34" charset="0"/>
        </a:defRPr>
      </a:lvl5pPr>
      <a:lvl6pPr marL="457200" algn="ctr" rtl="0" eaLnBrk="0" fontAlgn="base" hangingPunct="0">
        <a:spcBef>
          <a:spcPct val="0"/>
        </a:spcBef>
        <a:spcAft>
          <a:spcPct val="0"/>
        </a:spcAft>
        <a:defRPr kumimoji="1" sz="3200" b="1">
          <a:solidFill>
            <a:schemeClr val="tx2"/>
          </a:solidFill>
          <a:latin typeface="Helvetica" panose="020B0604020202020204" pitchFamily="34" charset="0"/>
        </a:defRPr>
      </a:lvl6pPr>
      <a:lvl7pPr marL="914400" algn="ctr" rtl="0" eaLnBrk="0" fontAlgn="base" hangingPunct="0">
        <a:spcBef>
          <a:spcPct val="0"/>
        </a:spcBef>
        <a:spcAft>
          <a:spcPct val="0"/>
        </a:spcAft>
        <a:defRPr kumimoji="1" sz="3200" b="1">
          <a:solidFill>
            <a:schemeClr val="tx2"/>
          </a:solidFill>
          <a:latin typeface="Helvetica" panose="020B0604020202020204" pitchFamily="34" charset="0"/>
        </a:defRPr>
      </a:lvl7pPr>
      <a:lvl8pPr marL="1371600" algn="ctr" rtl="0" eaLnBrk="0" fontAlgn="base" hangingPunct="0">
        <a:spcBef>
          <a:spcPct val="0"/>
        </a:spcBef>
        <a:spcAft>
          <a:spcPct val="0"/>
        </a:spcAft>
        <a:defRPr kumimoji="1" sz="3200" b="1">
          <a:solidFill>
            <a:schemeClr val="tx2"/>
          </a:solidFill>
          <a:latin typeface="Helvetica" panose="020B0604020202020204" pitchFamily="34" charset="0"/>
        </a:defRPr>
      </a:lvl8pPr>
      <a:lvl9pPr marL="1828800" algn="ctr" rtl="0" eaLnBrk="0" fontAlgn="base" hangingPunct="0">
        <a:spcBef>
          <a:spcPct val="0"/>
        </a:spcBef>
        <a:spcAft>
          <a:spcPct val="0"/>
        </a:spcAft>
        <a:defRPr kumimoji="1" sz="3200" b="1">
          <a:solidFill>
            <a:schemeClr val="tx2"/>
          </a:solidFill>
          <a:latin typeface="Helvetica" panose="020B0604020202020204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lr>
          <a:schemeClr val="folHlink"/>
        </a:buClr>
        <a:buSzPct val="90000"/>
        <a:buFont typeface="Monotype Sorts" pitchFamily="2" charset="2"/>
        <a:buChar char="n"/>
        <a:defRPr kumimoji="1"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lr>
          <a:schemeClr val="accent2"/>
        </a:buClr>
        <a:buSzPct val="90000"/>
        <a:buFont typeface="Monotype Sorts" pitchFamily="2" charset="2"/>
        <a:buChar char="F"/>
        <a:defRPr kumimoji="1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lr>
          <a:srgbClr val="33CC33"/>
        </a:buClr>
        <a:buSzPct val="90000"/>
        <a:buFont typeface="Monotype Sorts" pitchFamily="2" charset="2"/>
        <a:buChar char="4"/>
        <a:defRPr kumimoji="1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lr>
          <a:schemeClr val="hlink"/>
        </a:buClr>
        <a:buChar char="–"/>
        <a:defRPr kumimoji="1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kumimoji="1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npmjs.com/" TargetMode="External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Footer Placeholder 3"/>
          <p:cNvSpPr>
            <a:spLocks noGrp="1"/>
          </p:cNvSpPr>
          <p:nvPr>
            <p:ph type="ftr" sz="quarter" idx="10"/>
          </p:nvPr>
        </p:nvSpPr>
        <p:spPr>
          <a:noFill/>
        </p:spPr>
        <p:txBody>
          <a:bodyPr/>
          <a:lstStyle>
            <a:lvl1pPr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 algn="l"/>
            <a:r>
              <a:rPr lang="en-US" altLang="en-US" dirty="0"/>
              <a:t>WEB</a:t>
            </a:r>
          </a:p>
        </p:txBody>
      </p:sp>
      <p:sp>
        <p:nvSpPr>
          <p:cNvPr id="5123" name="Rectangle 2"/>
          <p:cNvSpPr>
            <a:spLocks noGrp="1" noChangeArrowheads="1"/>
          </p:cNvSpPr>
          <p:nvPr>
            <p:ph type="title"/>
          </p:nvPr>
        </p:nvSpPr>
        <p:spPr>
          <a:xfrm>
            <a:off x="266700" y="688975"/>
            <a:ext cx="8686800" cy="844550"/>
          </a:xfrm>
        </p:spPr>
        <p:txBody>
          <a:bodyPr/>
          <a:lstStyle/>
          <a:p>
            <a:r>
              <a:rPr lang="en-US" altLang="en-US" sz="4000" dirty="0"/>
              <a:t>Node.js Quick Guide</a:t>
            </a:r>
          </a:p>
        </p:txBody>
      </p:sp>
      <p:sp>
        <p:nvSpPr>
          <p:cNvPr id="5124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1036638" y="2103438"/>
            <a:ext cx="7029450" cy="4114800"/>
          </a:xfrm>
        </p:spPr>
        <p:txBody>
          <a:bodyPr/>
          <a:lstStyle/>
          <a:p>
            <a:pPr>
              <a:buFont typeface="Monotype Sorts" pitchFamily="2" charset="2"/>
              <a:buNone/>
            </a:pPr>
            <a:r>
              <a:rPr lang="en-US" altLang="en-US" sz="3200" dirty="0"/>
              <a:t>Lecturer: Michael Dacey</a:t>
            </a:r>
          </a:p>
          <a:p>
            <a:pPr>
              <a:buFont typeface="Monotype Sorts" pitchFamily="2" charset="2"/>
              <a:buNone/>
            </a:pPr>
            <a:endParaRPr lang="en-US" altLang="en-US" sz="3200" dirty="0"/>
          </a:p>
          <a:p>
            <a:pPr>
              <a:buFont typeface="Monotype Sorts" pitchFamily="2" charset="2"/>
              <a:buNone/>
            </a:pPr>
            <a:r>
              <a:rPr lang="en-US" altLang="en-US" sz="3200" dirty="0"/>
              <a:t>E-mail: michael.dacey@uwtsd.ac.uk</a:t>
            </a:r>
          </a:p>
          <a:p>
            <a:pPr>
              <a:buFont typeface="Monotype Sorts" pitchFamily="2" charset="2"/>
              <a:buNone/>
            </a:pPr>
            <a:endParaRPr lang="en-US" altLang="en-US" sz="3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ounded Rectangle 6"/>
          <p:cNvSpPr/>
          <p:nvPr/>
        </p:nvSpPr>
        <p:spPr bwMode="auto">
          <a:xfrm>
            <a:off x="798897" y="3125820"/>
            <a:ext cx="4803006" cy="899962"/>
          </a:xfrm>
          <a:prstGeom prst="roundRect">
            <a:avLst/>
          </a:prstGeom>
          <a:solidFill>
            <a:schemeClr val="bg1"/>
          </a:solidFill>
          <a:ln w="28575" cap="flat" cmpd="sng" algn="ctr">
            <a:solidFill>
              <a:srgbClr val="FF0000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Helvetica" panose="020B0604020202020204" pitchFamily="34" charset="0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Install Node.js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47750" y="699608"/>
            <a:ext cx="7029450" cy="4695351"/>
          </a:xfrm>
        </p:spPr>
        <p:txBody>
          <a:bodyPr/>
          <a:lstStyle/>
          <a:p>
            <a:r>
              <a:rPr lang="en-GB" dirty="0"/>
              <a:t>Enable the </a:t>
            </a:r>
            <a:r>
              <a:rPr lang="en-GB" dirty="0" err="1"/>
              <a:t>NodeSource</a:t>
            </a:r>
            <a:r>
              <a:rPr lang="en-GB" dirty="0"/>
              <a:t> repository</a:t>
            </a:r>
          </a:p>
          <a:p>
            <a:r>
              <a:rPr lang="en-GB" dirty="0"/>
              <a:t>Install node.js and </a:t>
            </a:r>
            <a:r>
              <a:rPr lang="en-GB" dirty="0" err="1"/>
              <a:t>npm</a:t>
            </a:r>
            <a:r>
              <a:rPr lang="en-GB" dirty="0"/>
              <a:t> (</a:t>
            </a:r>
            <a:r>
              <a:rPr lang="en-GB" dirty="0" err="1"/>
              <a:t>nodejs</a:t>
            </a:r>
            <a:r>
              <a:rPr lang="en-GB" dirty="0"/>
              <a:t> package does both)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…check for latest version at link below</a:t>
            </a:r>
          </a:p>
          <a:p>
            <a:endParaRPr lang="en-GB" dirty="0"/>
          </a:p>
          <a:p>
            <a:r>
              <a:rPr lang="en-GB" b="1" dirty="0"/>
              <a:t>Windows install</a:t>
            </a:r>
            <a:br>
              <a:rPr lang="en-GB" dirty="0"/>
            </a:br>
            <a:r>
              <a:rPr lang="en-GB" dirty="0"/>
              <a:t>https://nodejs.org/en/download/</a:t>
            </a:r>
          </a:p>
          <a:p>
            <a:endParaRPr lang="en-GB" dirty="0"/>
          </a:p>
          <a:p>
            <a:pPr marL="0" indent="0">
              <a:buNone/>
            </a:pPr>
            <a:r>
              <a:rPr lang="en-GB" dirty="0"/>
              <a:t>EXTRA….we won’t do this….</a:t>
            </a:r>
          </a:p>
          <a:p>
            <a:r>
              <a:rPr lang="en-GB" dirty="0"/>
              <a:t>To compile and install native </a:t>
            </a:r>
            <a:r>
              <a:rPr lang="en-GB" dirty="0" err="1"/>
              <a:t>addons</a:t>
            </a:r>
            <a:r>
              <a:rPr lang="en-GB" dirty="0"/>
              <a:t> from </a:t>
            </a:r>
            <a:r>
              <a:rPr lang="en-GB" dirty="0" err="1"/>
              <a:t>npm</a:t>
            </a:r>
            <a:r>
              <a:rPr lang="en-GB" dirty="0"/>
              <a:t> you may also need to install build tools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/>
              <a:t>WEB</a:t>
            </a:r>
            <a:endParaRPr lang="en-US" altLang="en-US" dirty="0"/>
          </a:p>
        </p:txBody>
      </p:sp>
      <p:sp>
        <p:nvSpPr>
          <p:cNvPr id="11" name="TextBox 10"/>
          <p:cNvSpPr txBox="1"/>
          <p:nvPr/>
        </p:nvSpPr>
        <p:spPr>
          <a:xfrm>
            <a:off x="1212783" y="4141285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en-GB" dirty="0"/>
          </a:p>
        </p:txBody>
      </p:sp>
      <p:sp>
        <p:nvSpPr>
          <p:cNvPr id="13" name="TextBox 6"/>
          <p:cNvSpPr txBox="1">
            <a:spLocks noChangeArrowheads="1"/>
          </p:cNvSpPr>
          <p:nvPr/>
        </p:nvSpPr>
        <p:spPr bwMode="auto">
          <a:xfrm>
            <a:off x="856164" y="5402881"/>
            <a:ext cx="7908925" cy="369332"/>
          </a:xfrm>
          <a:prstGeom prst="rect">
            <a:avLst/>
          </a:prstGeom>
          <a:solidFill>
            <a:srgbClr val="00000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  <a:defRPr/>
            </a:pPr>
            <a:r>
              <a:rPr kumimoji="0" lang="it-IT" altLang="en-US" sz="1800" dirty="0">
                <a:solidFill>
                  <a:schemeClr val="accent5">
                    <a:lumMod val="50000"/>
                  </a:schemeClr>
                </a:solidFill>
              </a:rPr>
              <a:t>$ apt-get install -y build-essential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6375953" y="2779520"/>
            <a:ext cx="2633870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u="sng" dirty="0"/>
              <a:t>Note: </a:t>
            </a:r>
            <a:br>
              <a:rPr lang="en-GB" dirty="0"/>
            </a:br>
            <a:r>
              <a:rPr lang="en-GB" dirty="0"/>
              <a:t>You may need to install </a:t>
            </a:r>
            <a:r>
              <a:rPr lang="en-GB" dirty="0" err="1"/>
              <a:t>npm</a:t>
            </a:r>
            <a:r>
              <a:rPr lang="en-GB" dirty="0"/>
              <a:t> separately</a:t>
            </a:r>
            <a:br>
              <a:rPr lang="en-GB" dirty="0"/>
            </a:br>
            <a:r>
              <a:rPr lang="en-GB" i="1" dirty="0"/>
              <a:t>$ apt-get install -y </a:t>
            </a:r>
            <a:r>
              <a:rPr lang="en-GB" i="1" dirty="0" err="1"/>
              <a:t>npm</a:t>
            </a:r>
            <a:br>
              <a:rPr lang="en-GB" i="1" dirty="0"/>
            </a:br>
            <a:r>
              <a:rPr lang="en-GB" i="1" dirty="0"/>
              <a:t>$ </a:t>
            </a:r>
            <a:r>
              <a:rPr lang="pl-PL" i="1" dirty="0"/>
              <a:t>npm i</a:t>
            </a:r>
            <a:r>
              <a:rPr lang="en-GB" i="1" dirty="0" err="1"/>
              <a:t>nstall</a:t>
            </a:r>
            <a:r>
              <a:rPr lang="pl-PL" i="1" dirty="0"/>
              <a:t> -g npx</a:t>
            </a:r>
            <a:endParaRPr lang="en-GB" i="1" dirty="0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290F4810-015E-4490-B2AE-3F8BDBC35B0B}"/>
              </a:ext>
            </a:extLst>
          </p:cNvPr>
          <p:cNvSpPr txBox="1"/>
          <p:nvPr/>
        </p:nvSpPr>
        <p:spPr>
          <a:xfrm>
            <a:off x="1771865" y="5952550"/>
            <a:ext cx="6492483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600" i="1" dirty="0"/>
              <a:t>https://nodejs.org/en/download/package-manager/</a:t>
            </a:r>
            <a:br>
              <a:rPr lang="en-GB" sz="1600" i="1" dirty="0"/>
            </a:br>
            <a:r>
              <a:rPr lang="en-GB" sz="1600" i="1" dirty="0"/>
              <a:t>https://github.com/nodesource/distributions/blob/master/README.md</a:t>
            </a:r>
          </a:p>
        </p:txBody>
      </p:sp>
      <p:grpSp>
        <p:nvGrpSpPr>
          <p:cNvPr id="15" name="Group 14">
            <a:extLst>
              <a:ext uri="{FF2B5EF4-FFF2-40B4-BE49-F238E27FC236}">
                <a16:creationId xmlns:a16="http://schemas.microsoft.com/office/drawing/2014/main" id="{76ED478C-9AC9-4F90-ADC1-E9010B60AB4D}"/>
              </a:ext>
            </a:extLst>
          </p:cNvPr>
          <p:cNvGrpSpPr/>
          <p:nvPr/>
        </p:nvGrpSpPr>
        <p:grpSpPr>
          <a:xfrm>
            <a:off x="856164" y="1489694"/>
            <a:ext cx="7991454" cy="895826"/>
            <a:chOff x="856164" y="1658146"/>
            <a:chExt cx="7991454" cy="895826"/>
          </a:xfrm>
        </p:grpSpPr>
        <p:sp>
          <p:nvSpPr>
            <p:cNvPr id="5" name="TextBox 6"/>
            <p:cNvSpPr txBox="1">
              <a:spLocks noChangeArrowheads="1"/>
            </p:cNvSpPr>
            <p:nvPr/>
          </p:nvSpPr>
          <p:spPr bwMode="auto">
            <a:xfrm>
              <a:off x="938693" y="1907641"/>
              <a:ext cx="7908925" cy="646331"/>
            </a:xfrm>
            <a:prstGeom prst="rect">
              <a:avLst/>
            </a:pr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90000"/>
                <a:buFont typeface="Monotype Sorts" pitchFamily="2" charset="2"/>
                <a:buChar char="n"/>
                <a:defRPr kumimoji="1" sz="2000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2"/>
                </a:buClr>
                <a:buSzPct val="90000"/>
                <a:buFont typeface="Monotype Sorts" pitchFamily="2" charset="2"/>
                <a:buChar char="F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rgbClr val="33CC33"/>
                </a:buClr>
                <a:buSzPct val="90000"/>
                <a:buFont typeface="Monotype Sorts" pitchFamily="2" charset="2"/>
                <a:buChar char="4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hlink"/>
                </a:buClr>
                <a:buChar char="–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>
                <a:spcBef>
                  <a:spcPct val="0"/>
                </a:spcBef>
                <a:buClrTx/>
                <a:buSzTx/>
                <a:buFontTx/>
                <a:buNone/>
                <a:defRPr/>
              </a:pPr>
              <a:r>
                <a:rPr kumimoji="0" lang="it-IT" altLang="en-US" sz="1800" dirty="0">
                  <a:solidFill>
                    <a:schemeClr val="accent5">
                      <a:lumMod val="50000"/>
                    </a:schemeClr>
                  </a:solidFill>
                </a:rPr>
                <a:t>$ curl -fsSL https://deb.nodesource.com/setup_16.x | sudo -E bash -</a:t>
              </a:r>
              <a:endParaRPr kumimoji="0" lang="en-GB" altLang="en-US" sz="1800" dirty="0">
                <a:solidFill>
                  <a:schemeClr val="accent5">
                    <a:lumMod val="50000"/>
                  </a:schemeClr>
                </a:solidFill>
              </a:endParaRPr>
            </a:p>
            <a:p>
              <a:pPr>
                <a:spcBef>
                  <a:spcPct val="0"/>
                </a:spcBef>
                <a:buClrTx/>
                <a:buSzTx/>
                <a:buFontTx/>
                <a:buNone/>
                <a:defRPr/>
              </a:pPr>
              <a:r>
                <a:rPr kumimoji="0" lang="en-GB" altLang="en-US" sz="1800" dirty="0">
                  <a:solidFill>
                    <a:schemeClr val="accent5">
                      <a:lumMod val="50000"/>
                    </a:schemeClr>
                  </a:solidFill>
                </a:rPr>
                <a:t>$ </a:t>
              </a:r>
              <a:r>
                <a:rPr kumimoji="0" lang="en-GB" altLang="en-US" sz="1800" dirty="0" err="1">
                  <a:solidFill>
                    <a:schemeClr val="accent5">
                      <a:lumMod val="50000"/>
                    </a:schemeClr>
                  </a:solidFill>
                </a:rPr>
                <a:t>sudo</a:t>
              </a:r>
              <a:r>
                <a:rPr kumimoji="0" lang="en-GB" altLang="en-US" sz="1800" dirty="0">
                  <a:solidFill>
                    <a:schemeClr val="accent5">
                      <a:lumMod val="50000"/>
                    </a:schemeClr>
                  </a:solidFill>
                </a:rPr>
                <a:t> apt-get install -y </a:t>
              </a:r>
              <a:r>
                <a:rPr kumimoji="0" lang="en-GB" altLang="en-US" sz="1800" dirty="0" err="1">
                  <a:solidFill>
                    <a:schemeClr val="accent5">
                      <a:lumMod val="50000"/>
                    </a:schemeClr>
                  </a:solidFill>
                </a:rPr>
                <a:t>nodejs</a:t>
              </a:r>
              <a:endParaRPr kumimoji="0" lang="en-GB" altLang="en-US" sz="1800" dirty="0">
                <a:solidFill>
                  <a:schemeClr val="accent5">
                    <a:lumMod val="50000"/>
                  </a:schemeClr>
                </a:solidFill>
              </a:endParaRPr>
            </a:p>
          </p:txBody>
        </p:sp>
        <p:sp>
          <p:nvSpPr>
            <p:cNvPr id="10" name="TextBox 9">
              <a:extLst>
                <a:ext uri="{FF2B5EF4-FFF2-40B4-BE49-F238E27FC236}">
                  <a16:creationId xmlns:a16="http://schemas.microsoft.com/office/drawing/2014/main" id="{1DC55E0E-44C5-45AB-A78E-B9F9CE46C950}"/>
                </a:ext>
              </a:extLst>
            </p:cNvPr>
            <p:cNvSpPr txBox="1"/>
            <p:nvPr/>
          </p:nvSpPr>
          <p:spPr>
            <a:xfrm>
              <a:off x="856164" y="1658146"/>
              <a:ext cx="2701381" cy="307777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sz="1400" i="1" dirty="0">
                  <a:solidFill>
                    <a:srgbClr val="FF0000"/>
                  </a:solidFill>
                </a:rPr>
                <a:t>For Ubuntu something like this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138547009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Windows Users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Perhaps use the Git Bash Window to follow these examples</a:t>
            </a:r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You can use a standard Windows Console Window but you will need to translate the “Unix” to “Windows” commands seen in these slides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/>
              <a:t>WEB</a:t>
            </a:r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34865413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Where does it run?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47750" y="1183907"/>
            <a:ext cx="7029450" cy="655211"/>
          </a:xfrm>
        </p:spPr>
        <p:txBody>
          <a:bodyPr/>
          <a:lstStyle/>
          <a:p>
            <a:r>
              <a:rPr lang="en-GB" dirty="0"/>
              <a:t>On the server-side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/>
              <a:t>WEB</a:t>
            </a:r>
            <a:endParaRPr lang="en-US" altLang="en-US" dirty="0"/>
          </a:p>
        </p:txBody>
      </p:sp>
      <p:sp>
        <p:nvSpPr>
          <p:cNvPr id="5" name="Rectangle 5"/>
          <p:cNvSpPr>
            <a:spLocks noChangeArrowheads="1"/>
          </p:cNvSpPr>
          <p:nvPr/>
        </p:nvSpPr>
        <p:spPr bwMode="auto">
          <a:xfrm>
            <a:off x="4530375" y="2958581"/>
            <a:ext cx="2897187" cy="2389188"/>
          </a:xfrm>
          <a:prstGeom prst="rect">
            <a:avLst/>
          </a:prstGeom>
          <a:solidFill>
            <a:srgbClr val="FFFFFF"/>
          </a:solidFill>
          <a:ln w="4763">
            <a:solidFill>
              <a:srgbClr val="000000"/>
            </a:solidFill>
            <a:miter lim="800000"/>
            <a:headEnd/>
            <a:tailEnd/>
          </a:ln>
        </p:spPr>
        <p:txBody>
          <a:bodyPr/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 algn="r">
              <a:spcBef>
                <a:spcPct val="0"/>
              </a:spcBef>
              <a:buClrTx/>
              <a:buSzTx/>
              <a:buFontTx/>
              <a:buNone/>
            </a:pPr>
            <a:endParaRPr kumimoji="0" lang="en-GB" altLang="en-US" sz="1800"/>
          </a:p>
        </p:txBody>
      </p:sp>
      <p:sp>
        <p:nvSpPr>
          <p:cNvPr id="6" name="Rectangle 6"/>
          <p:cNvSpPr>
            <a:spLocks noChangeArrowheads="1"/>
          </p:cNvSpPr>
          <p:nvPr/>
        </p:nvSpPr>
        <p:spPr bwMode="auto">
          <a:xfrm>
            <a:off x="5170784" y="5396981"/>
            <a:ext cx="1403526" cy="52322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0" tIns="0" rIns="0" bIns="0">
            <a:spAutoFit/>
          </a:bodyPr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 algn="ctr">
              <a:spcBef>
                <a:spcPct val="0"/>
              </a:spcBef>
              <a:buClrTx/>
              <a:buSzTx/>
              <a:buFontTx/>
              <a:buNone/>
            </a:pPr>
            <a:r>
              <a:rPr kumimoji="0" lang="en-US" altLang="en-US" sz="1700" dirty="0">
                <a:solidFill>
                  <a:srgbClr val="000000"/>
                </a:solidFill>
                <a:latin typeface="Arial" panose="020B0604020202020204" pitchFamily="34" charset="0"/>
              </a:rPr>
              <a:t>Web Server or</a:t>
            </a:r>
          </a:p>
          <a:p>
            <a:pPr algn="ctr">
              <a:spcBef>
                <a:spcPct val="0"/>
              </a:spcBef>
              <a:buClrTx/>
              <a:buSzTx/>
              <a:buFontTx/>
              <a:buNone/>
            </a:pPr>
            <a:r>
              <a:rPr kumimoji="0" lang="en-US" altLang="en-US" sz="1700" dirty="0">
                <a:solidFill>
                  <a:srgbClr val="000000"/>
                </a:solidFill>
                <a:latin typeface="Arial" panose="020B0604020202020204" pitchFamily="34" charset="0"/>
              </a:rPr>
              <a:t>Web Service</a:t>
            </a:r>
            <a:endParaRPr kumimoji="0" lang="en-US" altLang="en-US" sz="1800" dirty="0"/>
          </a:p>
        </p:txBody>
      </p:sp>
      <p:sp>
        <p:nvSpPr>
          <p:cNvPr id="7" name="Rectangle 7"/>
          <p:cNvSpPr>
            <a:spLocks noChangeArrowheads="1"/>
          </p:cNvSpPr>
          <p:nvPr/>
        </p:nvSpPr>
        <p:spPr bwMode="auto">
          <a:xfrm>
            <a:off x="5661449" y="3220519"/>
            <a:ext cx="740588" cy="26161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0" tIns="0" rIns="0" bIns="0">
            <a:spAutoFit/>
          </a:bodyPr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 algn="r">
              <a:spcBef>
                <a:spcPct val="0"/>
              </a:spcBef>
              <a:buClrTx/>
              <a:buSzTx/>
              <a:buFontTx/>
              <a:buNone/>
            </a:pPr>
            <a:r>
              <a:rPr kumimoji="0" lang="en-US" altLang="en-US" sz="1700" dirty="0">
                <a:solidFill>
                  <a:srgbClr val="000000"/>
                </a:solidFill>
                <a:latin typeface="Arial" panose="020B0604020202020204" pitchFamily="34" charset="0"/>
              </a:rPr>
              <a:t>Node.js</a:t>
            </a:r>
            <a:endParaRPr kumimoji="0" lang="en-US" altLang="en-US" sz="1800" dirty="0"/>
          </a:p>
        </p:txBody>
      </p:sp>
      <p:sp>
        <p:nvSpPr>
          <p:cNvPr id="12" name="Freeform 12"/>
          <p:cNvSpPr>
            <a:spLocks/>
          </p:cNvSpPr>
          <p:nvPr/>
        </p:nvSpPr>
        <p:spPr bwMode="auto">
          <a:xfrm>
            <a:off x="1545875" y="3852344"/>
            <a:ext cx="596900" cy="596900"/>
          </a:xfrm>
          <a:custGeom>
            <a:avLst/>
            <a:gdLst>
              <a:gd name="T0" fmla="*/ 2147483646 w 376"/>
              <a:gd name="T1" fmla="*/ 2147483646 h 376"/>
              <a:gd name="T2" fmla="*/ 0 w 376"/>
              <a:gd name="T3" fmla="*/ 2147483646 h 376"/>
              <a:gd name="T4" fmla="*/ 0 w 376"/>
              <a:gd name="T5" fmla="*/ 2147483646 h 376"/>
              <a:gd name="T6" fmla="*/ 2147483646 w 376"/>
              <a:gd name="T7" fmla="*/ 2147483646 h 376"/>
              <a:gd name="T8" fmla="*/ 2147483646 w 376"/>
              <a:gd name="T9" fmla="*/ 2147483646 h 376"/>
              <a:gd name="T10" fmla="*/ 2147483646 w 376"/>
              <a:gd name="T11" fmla="*/ 2147483646 h 376"/>
              <a:gd name="T12" fmla="*/ 2147483646 w 376"/>
              <a:gd name="T13" fmla="*/ 2147483646 h 376"/>
              <a:gd name="T14" fmla="*/ 2147483646 w 376"/>
              <a:gd name="T15" fmla="*/ 2147483646 h 376"/>
              <a:gd name="T16" fmla="*/ 2147483646 w 376"/>
              <a:gd name="T17" fmla="*/ 0 h 376"/>
              <a:gd name="T18" fmla="*/ 2147483646 w 376"/>
              <a:gd name="T19" fmla="*/ 0 h 376"/>
              <a:gd name="T20" fmla="*/ 2147483646 w 376"/>
              <a:gd name="T21" fmla="*/ 2147483646 h 376"/>
              <a:gd name="T22" fmla="*/ 2147483646 w 376"/>
              <a:gd name="T23" fmla="*/ 2147483646 h 376"/>
              <a:gd name="T24" fmla="*/ 2147483646 w 376"/>
              <a:gd name="T25" fmla="*/ 2147483646 h 376"/>
              <a:gd name="T26" fmla="*/ 0 60000 65536"/>
              <a:gd name="T27" fmla="*/ 0 60000 65536"/>
              <a:gd name="T28" fmla="*/ 0 60000 65536"/>
              <a:gd name="T29" fmla="*/ 0 60000 65536"/>
              <a:gd name="T30" fmla="*/ 0 60000 65536"/>
              <a:gd name="T31" fmla="*/ 0 60000 65536"/>
              <a:gd name="T32" fmla="*/ 0 60000 65536"/>
              <a:gd name="T33" fmla="*/ 0 60000 65536"/>
              <a:gd name="T34" fmla="*/ 0 60000 65536"/>
              <a:gd name="T35" fmla="*/ 0 60000 65536"/>
              <a:gd name="T36" fmla="*/ 0 60000 65536"/>
              <a:gd name="T37" fmla="*/ 0 60000 65536"/>
              <a:gd name="T38" fmla="*/ 0 60000 65536"/>
              <a:gd name="T39" fmla="*/ 0 w 376"/>
              <a:gd name="T40" fmla="*/ 0 h 376"/>
              <a:gd name="T41" fmla="*/ 376 w 376"/>
              <a:gd name="T42" fmla="*/ 376 h 376"/>
            </a:gdLst>
            <a:ahLst/>
            <a:cxnLst>
              <a:cxn ang="T26">
                <a:pos x="T0" y="T1"/>
              </a:cxn>
              <a:cxn ang="T27">
                <a:pos x="T2" y="T3"/>
              </a:cxn>
              <a:cxn ang="T28">
                <a:pos x="T4" y="T5"/>
              </a:cxn>
              <a:cxn ang="T29">
                <a:pos x="T6" y="T7"/>
              </a:cxn>
              <a:cxn ang="T30">
                <a:pos x="T8" y="T9"/>
              </a:cxn>
              <a:cxn ang="T31">
                <a:pos x="T10" y="T11"/>
              </a:cxn>
              <a:cxn ang="T32">
                <a:pos x="T12" y="T13"/>
              </a:cxn>
              <a:cxn ang="T33">
                <a:pos x="T14" y="T15"/>
              </a:cxn>
              <a:cxn ang="T34">
                <a:pos x="T16" y="T17"/>
              </a:cxn>
              <a:cxn ang="T35">
                <a:pos x="T18" y="T19"/>
              </a:cxn>
              <a:cxn ang="T36">
                <a:pos x="T20" y="T21"/>
              </a:cxn>
              <a:cxn ang="T37">
                <a:pos x="T22" y="T23"/>
              </a:cxn>
              <a:cxn ang="T38">
                <a:pos x="T24" y="T25"/>
              </a:cxn>
            </a:cxnLst>
            <a:rect l="T39" t="T40" r="T41" b="T42"/>
            <a:pathLst>
              <a:path w="376" h="376">
                <a:moveTo>
                  <a:pt x="79" y="248"/>
                </a:moveTo>
                <a:lnTo>
                  <a:pt x="0" y="248"/>
                </a:lnTo>
                <a:lnTo>
                  <a:pt x="0" y="376"/>
                </a:lnTo>
                <a:lnTo>
                  <a:pt x="376" y="376"/>
                </a:lnTo>
                <a:lnTo>
                  <a:pt x="376" y="248"/>
                </a:lnTo>
                <a:lnTo>
                  <a:pt x="293" y="248"/>
                </a:lnTo>
                <a:lnTo>
                  <a:pt x="293" y="229"/>
                </a:lnTo>
                <a:lnTo>
                  <a:pt x="328" y="229"/>
                </a:lnTo>
                <a:lnTo>
                  <a:pt x="328" y="0"/>
                </a:lnTo>
                <a:lnTo>
                  <a:pt x="44" y="0"/>
                </a:lnTo>
                <a:lnTo>
                  <a:pt x="44" y="229"/>
                </a:lnTo>
                <a:lnTo>
                  <a:pt x="79" y="229"/>
                </a:lnTo>
                <a:lnTo>
                  <a:pt x="79" y="248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13" name="Freeform 13"/>
          <p:cNvSpPr>
            <a:spLocks/>
          </p:cNvSpPr>
          <p:nvPr/>
        </p:nvSpPr>
        <p:spPr bwMode="auto">
          <a:xfrm>
            <a:off x="1545875" y="3852344"/>
            <a:ext cx="596900" cy="596900"/>
          </a:xfrm>
          <a:custGeom>
            <a:avLst/>
            <a:gdLst>
              <a:gd name="T0" fmla="*/ 2147483646 w 376"/>
              <a:gd name="T1" fmla="*/ 2147483646 h 376"/>
              <a:gd name="T2" fmla="*/ 0 w 376"/>
              <a:gd name="T3" fmla="*/ 2147483646 h 376"/>
              <a:gd name="T4" fmla="*/ 0 w 376"/>
              <a:gd name="T5" fmla="*/ 2147483646 h 376"/>
              <a:gd name="T6" fmla="*/ 2147483646 w 376"/>
              <a:gd name="T7" fmla="*/ 2147483646 h 376"/>
              <a:gd name="T8" fmla="*/ 2147483646 w 376"/>
              <a:gd name="T9" fmla="*/ 2147483646 h 376"/>
              <a:gd name="T10" fmla="*/ 2147483646 w 376"/>
              <a:gd name="T11" fmla="*/ 2147483646 h 376"/>
              <a:gd name="T12" fmla="*/ 2147483646 w 376"/>
              <a:gd name="T13" fmla="*/ 2147483646 h 376"/>
              <a:gd name="T14" fmla="*/ 2147483646 w 376"/>
              <a:gd name="T15" fmla="*/ 2147483646 h 376"/>
              <a:gd name="T16" fmla="*/ 2147483646 w 376"/>
              <a:gd name="T17" fmla="*/ 0 h 376"/>
              <a:gd name="T18" fmla="*/ 2147483646 w 376"/>
              <a:gd name="T19" fmla="*/ 0 h 376"/>
              <a:gd name="T20" fmla="*/ 2147483646 w 376"/>
              <a:gd name="T21" fmla="*/ 2147483646 h 376"/>
              <a:gd name="T22" fmla="*/ 2147483646 w 376"/>
              <a:gd name="T23" fmla="*/ 2147483646 h 376"/>
              <a:gd name="T24" fmla="*/ 2147483646 w 376"/>
              <a:gd name="T25" fmla="*/ 2147483646 h 376"/>
              <a:gd name="T26" fmla="*/ 0 60000 65536"/>
              <a:gd name="T27" fmla="*/ 0 60000 65536"/>
              <a:gd name="T28" fmla="*/ 0 60000 65536"/>
              <a:gd name="T29" fmla="*/ 0 60000 65536"/>
              <a:gd name="T30" fmla="*/ 0 60000 65536"/>
              <a:gd name="T31" fmla="*/ 0 60000 65536"/>
              <a:gd name="T32" fmla="*/ 0 60000 65536"/>
              <a:gd name="T33" fmla="*/ 0 60000 65536"/>
              <a:gd name="T34" fmla="*/ 0 60000 65536"/>
              <a:gd name="T35" fmla="*/ 0 60000 65536"/>
              <a:gd name="T36" fmla="*/ 0 60000 65536"/>
              <a:gd name="T37" fmla="*/ 0 60000 65536"/>
              <a:gd name="T38" fmla="*/ 0 60000 65536"/>
              <a:gd name="T39" fmla="*/ 0 w 376"/>
              <a:gd name="T40" fmla="*/ 0 h 376"/>
              <a:gd name="T41" fmla="*/ 376 w 376"/>
              <a:gd name="T42" fmla="*/ 376 h 376"/>
            </a:gdLst>
            <a:ahLst/>
            <a:cxnLst>
              <a:cxn ang="T26">
                <a:pos x="T0" y="T1"/>
              </a:cxn>
              <a:cxn ang="T27">
                <a:pos x="T2" y="T3"/>
              </a:cxn>
              <a:cxn ang="T28">
                <a:pos x="T4" y="T5"/>
              </a:cxn>
              <a:cxn ang="T29">
                <a:pos x="T6" y="T7"/>
              </a:cxn>
              <a:cxn ang="T30">
                <a:pos x="T8" y="T9"/>
              </a:cxn>
              <a:cxn ang="T31">
                <a:pos x="T10" y="T11"/>
              </a:cxn>
              <a:cxn ang="T32">
                <a:pos x="T12" y="T13"/>
              </a:cxn>
              <a:cxn ang="T33">
                <a:pos x="T14" y="T15"/>
              </a:cxn>
              <a:cxn ang="T34">
                <a:pos x="T16" y="T17"/>
              </a:cxn>
              <a:cxn ang="T35">
                <a:pos x="T18" y="T19"/>
              </a:cxn>
              <a:cxn ang="T36">
                <a:pos x="T20" y="T21"/>
              </a:cxn>
              <a:cxn ang="T37">
                <a:pos x="T22" y="T23"/>
              </a:cxn>
              <a:cxn ang="T38">
                <a:pos x="T24" y="T25"/>
              </a:cxn>
            </a:cxnLst>
            <a:rect l="T39" t="T40" r="T41" b="T42"/>
            <a:pathLst>
              <a:path w="376" h="376">
                <a:moveTo>
                  <a:pt x="79" y="248"/>
                </a:moveTo>
                <a:lnTo>
                  <a:pt x="0" y="248"/>
                </a:lnTo>
                <a:lnTo>
                  <a:pt x="0" y="376"/>
                </a:lnTo>
                <a:lnTo>
                  <a:pt x="376" y="376"/>
                </a:lnTo>
                <a:lnTo>
                  <a:pt x="376" y="248"/>
                </a:lnTo>
                <a:lnTo>
                  <a:pt x="293" y="248"/>
                </a:lnTo>
                <a:lnTo>
                  <a:pt x="293" y="229"/>
                </a:lnTo>
                <a:lnTo>
                  <a:pt x="328" y="229"/>
                </a:lnTo>
                <a:lnTo>
                  <a:pt x="328" y="0"/>
                </a:lnTo>
                <a:lnTo>
                  <a:pt x="44" y="0"/>
                </a:lnTo>
                <a:lnTo>
                  <a:pt x="44" y="229"/>
                </a:lnTo>
                <a:lnTo>
                  <a:pt x="79" y="229"/>
                </a:lnTo>
                <a:lnTo>
                  <a:pt x="79" y="248"/>
                </a:lnTo>
              </a:path>
            </a:pathLst>
          </a:custGeom>
          <a:noFill/>
          <a:ln w="15875">
            <a:solidFill>
              <a:srgbClr val="00000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14" name="Line 14"/>
          <p:cNvSpPr>
            <a:spLocks noChangeShapeType="1"/>
          </p:cNvSpPr>
          <p:nvPr/>
        </p:nvSpPr>
        <p:spPr bwMode="auto">
          <a:xfrm>
            <a:off x="1671287" y="4246044"/>
            <a:ext cx="339725" cy="1587"/>
          </a:xfrm>
          <a:prstGeom prst="line">
            <a:avLst/>
          </a:prstGeom>
          <a:noFill/>
          <a:ln w="15875">
            <a:solidFill>
              <a:srgbClr val="00000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15" name="Line 15"/>
          <p:cNvSpPr>
            <a:spLocks noChangeShapeType="1"/>
          </p:cNvSpPr>
          <p:nvPr/>
        </p:nvSpPr>
        <p:spPr bwMode="auto">
          <a:xfrm>
            <a:off x="1671287" y="4215881"/>
            <a:ext cx="339725" cy="1588"/>
          </a:xfrm>
          <a:prstGeom prst="line">
            <a:avLst/>
          </a:prstGeom>
          <a:noFill/>
          <a:ln w="15875">
            <a:solidFill>
              <a:srgbClr val="00000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16" name="Freeform 16"/>
          <p:cNvSpPr>
            <a:spLocks noEditPoints="1"/>
          </p:cNvSpPr>
          <p:nvPr/>
        </p:nvSpPr>
        <p:spPr bwMode="auto">
          <a:xfrm>
            <a:off x="1849087" y="4261919"/>
            <a:ext cx="247650" cy="171450"/>
          </a:xfrm>
          <a:custGeom>
            <a:avLst/>
            <a:gdLst>
              <a:gd name="T0" fmla="*/ 0 w 156"/>
              <a:gd name="T1" fmla="*/ 2147483646 h 108"/>
              <a:gd name="T2" fmla="*/ 2147483646 w 156"/>
              <a:gd name="T3" fmla="*/ 2147483646 h 108"/>
              <a:gd name="T4" fmla="*/ 2147483646 w 156"/>
              <a:gd name="T5" fmla="*/ 0 h 108"/>
              <a:gd name="T6" fmla="*/ 0 w 156"/>
              <a:gd name="T7" fmla="*/ 0 h 108"/>
              <a:gd name="T8" fmla="*/ 0 w 156"/>
              <a:gd name="T9" fmla="*/ 2147483646 h 108"/>
              <a:gd name="T10" fmla="*/ 2147483646 w 156"/>
              <a:gd name="T11" fmla="*/ 2147483646 h 108"/>
              <a:gd name="T12" fmla="*/ 2147483646 w 156"/>
              <a:gd name="T13" fmla="*/ 2147483646 h 108"/>
              <a:gd name="T14" fmla="*/ 2147483646 w 156"/>
              <a:gd name="T15" fmla="*/ 0 h 108"/>
              <a:gd name="T16" fmla="*/ 2147483646 w 156"/>
              <a:gd name="T17" fmla="*/ 0 h 108"/>
              <a:gd name="T18" fmla="*/ 2147483646 w 156"/>
              <a:gd name="T19" fmla="*/ 2147483646 h 108"/>
              <a:gd name="T20" fmla="*/ 0 60000 65536"/>
              <a:gd name="T21" fmla="*/ 0 60000 65536"/>
              <a:gd name="T22" fmla="*/ 0 60000 65536"/>
              <a:gd name="T23" fmla="*/ 0 60000 65536"/>
              <a:gd name="T24" fmla="*/ 0 60000 65536"/>
              <a:gd name="T25" fmla="*/ 0 60000 65536"/>
              <a:gd name="T26" fmla="*/ 0 60000 65536"/>
              <a:gd name="T27" fmla="*/ 0 60000 65536"/>
              <a:gd name="T28" fmla="*/ 0 60000 65536"/>
              <a:gd name="T29" fmla="*/ 0 60000 65536"/>
              <a:gd name="T30" fmla="*/ 0 w 156"/>
              <a:gd name="T31" fmla="*/ 0 h 108"/>
              <a:gd name="T32" fmla="*/ 156 w 156"/>
              <a:gd name="T33" fmla="*/ 108 h 108"/>
            </a:gdLst>
            <a:ahLst/>
            <a:cxnLst>
              <a:cxn ang="T20">
                <a:pos x="T0" y="T1"/>
              </a:cxn>
              <a:cxn ang="T21">
                <a:pos x="T2" y="T3"/>
              </a:cxn>
              <a:cxn ang="T22">
                <a:pos x="T4" y="T5"/>
              </a:cxn>
              <a:cxn ang="T23">
                <a:pos x="T6" y="T7"/>
              </a:cxn>
              <a:cxn ang="T24">
                <a:pos x="T8" y="T9"/>
              </a:cxn>
              <a:cxn ang="T25">
                <a:pos x="T10" y="T11"/>
              </a:cxn>
              <a:cxn ang="T26">
                <a:pos x="T12" y="T13"/>
              </a:cxn>
              <a:cxn ang="T27">
                <a:pos x="T14" y="T15"/>
              </a:cxn>
              <a:cxn ang="T28">
                <a:pos x="T16" y="T17"/>
              </a:cxn>
              <a:cxn ang="T29">
                <a:pos x="T18" y="T19"/>
              </a:cxn>
            </a:cxnLst>
            <a:rect l="T30" t="T31" r="T32" b="T33"/>
            <a:pathLst>
              <a:path w="156" h="108">
                <a:moveTo>
                  <a:pt x="0" y="108"/>
                </a:moveTo>
                <a:lnTo>
                  <a:pt x="124" y="108"/>
                </a:lnTo>
                <a:lnTo>
                  <a:pt x="124" y="0"/>
                </a:lnTo>
                <a:lnTo>
                  <a:pt x="0" y="0"/>
                </a:lnTo>
                <a:lnTo>
                  <a:pt x="0" y="108"/>
                </a:lnTo>
                <a:close/>
                <a:moveTo>
                  <a:pt x="137" y="19"/>
                </a:moveTo>
                <a:lnTo>
                  <a:pt x="156" y="19"/>
                </a:lnTo>
                <a:lnTo>
                  <a:pt x="156" y="0"/>
                </a:lnTo>
                <a:lnTo>
                  <a:pt x="137" y="0"/>
                </a:lnTo>
                <a:lnTo>
                  <a:pt x="137" y="19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17" name="Rectangle 17"/>
          <p:cNvSpPr>
            <a:spLocks noChangeArrowheads="1"/>
          </p:cNvSpPr>
          <p:nvPr/>
        </p:nvSpPr>
        <p:spPr bwMode="auto">
          <a:xfrm>
            <a:off x="1849087" y="4261919"/>
            <a:ext cx="196850" cy="171450"/>
          </a:xfrm>
          <a:prstGeom prst="rect">
            <a:avLst/>
          </a:prstGeom>
          <a:noFill/>
          <a:ln w="4763"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/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 algn="r">
              <a:spcBef>
                <a:spcPct val="0"/>
              </a:spcBef>
              <a:buClrTx/>
              <a:buSzTx/>
              <a:buFontTx/>
              <a:buNone/>
            </a:pPr>
            <a:endParaRPr kumimoji="0" lang="en-GB" altLang="en-US" sz="1800"/>
          </a:p>
        </p:txBody>
      </p:sp>
      <p:sp>
        <p:nvSpPr>
          <p:cNvPr id="18" name="Line 18"/>
          <p:cNvSpPr>
            <a:spLocks noChangeShapeType="1"/>
          </p:cNvSpPr>
          <p:nvPr/>
        </p:nvSpPr>
        <p:spPr bwMode="auto">
          <a:xfrm>
            <a:off x="1849087" y="4322244"/>
            <a:ext cx="196850" cy="1587"/>
          </a:xfrm>
          <a:prstGeom prst="line">
            <a:avLst/>
          </a:prstGeom>
          <a:noFill/>
          <a:ln w="4763">
            <a:solidFill>
              <a:srgbClr val="00000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19" name="Line 19"/>
          <p:cNvSpPr>
            <a:spLocks noChangeShapeType="1"/>
          </p:cNvSpPr>
          <p:nvPr/>
        </p:nvSpPr>
        <p:spPr bwMode="auto">
          <a:xfrm>
            <a:off x="1849087" y="4377806"/>
            <a:ext cx="196850" cy="1588"/>
          </a:xfrm>
          <a:prstGeom prst="line">
            <a:avLst/>
          </a:prstGeom>
          <a:noFill/>
          <a:ln w="4763">
            <a:solidFill>
              <a:srgbClr val="00000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20" name="Line 20"/>
          <p:cNvSpPr>
            <a:spLocks noChangeShapeType="1"/>
          </p:cNvSpPr>
          <p:nvPr/>
        </p:nvSpPr>
        <p:spPr bwMode="auto">
          <a:xfrm>
            <a:off x="1858612" y="4347644"/>
            <a:ext cx="177800" cy="1587"/>
          </a:xfrm>
          <a:prstGeom prst="line">
            <a:avLst/>
          </a:prstGeom>
          <a:noFill/>
          <a:ln w="4763">
            <a:solidFill>
              <a:srgbClr val="00000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21" name="Rectangle 21"/>
          <p:cNvSpPr>
            <a:spLocks noChangeArrowheads="1"/>
          </p:cNvSpPr>
          <p:nvPr/>
        </p:nvSpPr>
        <p:spPr bwMode="auto">
          <a:xfrm>
            <a:off x="1964975" y="4327006"/>
            <a:ext cx="55562" cy="41275"/>
          </a:xfrm>
          <a:prstGeom prst="rect">
            <a:avLst/>
          </a:prstGeom>
          <a:noFill/>
          <a:ln w="4763"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/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 algn="r">
              <a:spcBef>
                <a:spcPct val="0"/>
              </a:spcBef>
              <a:buClrTx/>
              <a:buSzTx/>
              <a:buFontTx/>
              <a:buNone/>
            </a:pPr>
            <a:endParaRPr kumimoji="0" lang="en-GB" altLang="en-US" sz="1800"/>
          </a:p>
        </p:txBody>
      </p:sp>
      <p:sp>
        <p:nvSpPr>
          <p:cNvPr id="22" name="Rectangle 22"/>
          <p:cNvSpPr>
            <a:spLocks noChangeArrowheads="1"/>
          </p:cNvSpPr>
          <p:nvPr/>
        </p:nvSpPr>
        <p:spPr bwMode="auto">
          <a:xfrm>
            <a:off x="2066575" y="4261919"/>
            <a:ext cx="30162" cy="30162"/>
          </a:xfrm>
          <a:prstGeom prst="rect">
            <a:avLst/>
          </a:prstGeom>
          <a:noFill/>
          <a:ln w="4763"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/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 algn="r">
              <a:spcBef>
                <a:spcPct val="0"/>
              </a:spcBef>
              <a:buClrTx/>
              <a:buSzTx/>
              <a:buFontTx/>
              <a:buNone/>
            </a:pPr>
            <a:endParaRPr kumimoji="0" lang="en-GB" altLang="en-US" sz="1800"/>
          </a:p>
        </p:txBody>
      </p:sp>
      <p:sp>
        <p:nvSpPr>
          <p:cNvPr id="23" name="Freeform 23"/>
          <p:cNvSpPr>
            <a:spLocks noEditPoints="1"/>
          </p:cNvSpPr>
          <p:nvPr/>
        </p:nvSpPr>
        <p:spPr bwMode="auto">
          <a:xfrm>
            <a:off x="1560162" y="3898381"/>
            <a:ext cx="561975" cy="398463"/>
          </a:xfrm>
          <a:custGeom>
            <a:avLst/>
            <a:gdLst>
              <a:gd name="T0" fmla="*/ 2147483646 w 354"/>
              <a:gd name="T1" fmla="*/ 2147483646 h 251"/>
              <a:gd name="T2" fmla="*/ 2147483646 w 354"/>
              <a:gd name="T3" fmla="*/ 2147483646 h 251"/>
              <a:gd name="T4" fmla="*/ 2147483646 w 354"/>
              <a:gd name="T5" fmla="*/ 2147483646 h 251"/>
              <a:gd name="T6" fmla="*/ 2147483646 w 354"/>
              <a:gd name="T7" fmla="*/ 2147483646 h 251"/>
              <a:gd name="T8" fmla="*/ 2147483646 w 354"/>
              <a:gd name="T9" fmla="*/ 2147483646 h 251"/>
              <a:gd name="T10" fmla="*/ 2147483646 w 354"/>
              <a:gd name="T11" fmla="*/ 2147483646 h 251"/>
              <a:gd name="T12" fmla="*/ 2147483646 w 354"/>
              <a:gd name="T13" fmla="*/ 2147483646 h 251"/>
              <a:gd name="T14" fmla="*/ 2147483646 w 354"/>
              <a:gd name="T15" fmla="*/ 2147483646 h 251"/>
              <a:gd name="T16" fmla="*/ 2147483646 w 354"/>
              <a:gd name="T17" fmla="*/ 2147483646 h 251"/>
              <a:gd name="T18" fmla="*/ 2147483646 w 354"/>
              <a:gd name="T19" fmla="*/ 2147483646 h 251"/>
              <a:gd name="T20" fmla="*/ 2147483646 w 354"/>
              <a:gd name="T21" fmla="*/ 2147483646 h 251"/>
              <a:gd name="T22" fmla="*/ 2147483646 w 354"/>
              <a:gd name="T23" fmla="*/ 2147483646 h 251"/>
              <a:gd name="T24" fmla="*/ 2147483646 w 354"/>
              <a:gd name="T25" fmla="*/ 2147483646 h 251"/>
              <a:gd name="T26" fmla="*/ 2147483646 w 354"/>
              <a:gd name="T27" fmla="*/ 2147483646 h 251"/>
              <a:gd name="T28" fmla="*/ 2147483646 w 354"/>
              <a:gd name="T29" fmla="*/ 0 h 251"/>
              <a:gd name="T30" fmla="*/ 2147483646 w 354"/>
              <a:gd name="T31" fmla="*/ 0 h 251"/>
              <a:gd name="T32" fmla="*/ 2147483646 w 354"/>
              <a:gd name="T33" fmla="*/ 2147483646 h 251"/>
              <a:gd name="T34" fmla="*/ 2147483646 w 354"/>
              <a:gd name="T35" fmla="*/ 2147483646 h 251"/>
              <a:gd name="T36" fmla="*/ 2147483646 w 354"/>
              <a:gd name="T37" fmla="*/ 2147483646 h 251"/>
              <a:gd name="T38" fmla="*/ 0 w 354"/>
              <a:gd name="T39" fmla="*/ 2147483646 h 251"/>
              <a:gd name="T40" fmla="*/ 2147483646 w 354"/>
              <a:gd name="T41" fmla="*/ 2147483646 h 251"/>
              <a:gd name="T42" fmla="*/ 2147483646 w 354"/>
              <a:gd name="T43" fmla="*/ 2147483646 h 251"/>
              <a:gd name="T44" fmla="*/ 0 w 354"/>
              <a:gd name="T45" fmla="*/ 2147483646 h 251"/>
              <a:gd name="T46" fmla="*/ 0 w 354"/>
              <a:gd name="T47" fmla="*/ 2147483646 h 251"/>
              <a:gd name="T48" fmla="*/ 2147483646 w 354"/>
              <a:gd name="T49" fmla="*/ 2147483646 h 251"/>
              <a:gd name="T50" fmla="*/ 2147483646 w 354"/>
              <a:gd name="T51" fmla="*/ 2147483646 h 251"/>
              <a:gd name="T52" fmla="*/ 2147483646 w 354"/>
              <a:gd name="T53" fmla="*/ 2147483646 h 251"/>
              <a:gd name="T54" fmla="*/ 2147483646 w 354"/>
              <a:gd name="T55" fmla="*/ 2147483646 h 251"/>
              <a:gd name="T56" fmla="*/ 2147483646 w 354"/>
              <a:gd name="T57" fmla="*/ 2147483646 h 251"/>
              <a:gd name="T58" fmla="*/ 2147483646 w 354"/>
              <a:gd name="T59" fmla="*/ 2147483646 h 251"/>
              <a:gd name="T60" fmla="*/ 2147483646 w 354"/>
              <a:gd name="T61" fmla="*/ 2147483646 h 251"/>
              <a:gd name="T62" fmla="*/ 2147483646 w 354"/>
              <a:gd name="T63" fmla="*/ 2147483646 h 251"/>
              <a:gd name="T64" fmla="*/ 2147483646 w 354"/>
              <a:gd name="T65" fmla="*/ 2147483646 h 251"/>
              <a:gd name="T66" fmla="*/ 2147483646 w 354"/>
              <a:gd name="T67" fmla="*/ 2147483646 h 251"/>
              <a:gd name="T68" fmla="*/ 2147483646 w 354"/>
              <a:gd name="T69" fmla="*/ 2147483646 h 251"/>
              <a:gd name="T70" fmla="*/ 2147483646 w 354"/>
              <a:gd name="T71" fmla="*/ 2147483646 h 251"/>
              <a:gd name="T72" fmla="*/ 2147483646 w 354"/>
              <a:gd name="T73" fmla="*/ 2147483646 h 251"/>
              <a:gd name="T74" fmla="*/ 2147483646 w 354"/>
              <a:gd name="T75" fmla="*/ 2147483646 h 251"/>
              <a:gd name="T76" fmla="*/ 2147483646 w 354"/>
              <a:gd name="T77" fmla="*/ 2147483646 h 251"/>
              <a:gd name="T78" fmla="*/ 0 60000 65536"/>
              <a:gd name="T79" fmla="*/ 0 60000 65536"/>
              <a:gd name="T80" fmla="*/ 0 60000 65536"/>
              <a:gd name="T81" fmla="*/ 0 60000 65536"/>
              <a:gd name="T82" fmla="*/ 0 60000 65536"/>
              <a:gd name="T83" fmla="*/ 0 60000 65536"/>
              <a:gd name="T84" fmla="*/ 0 60000 65536"/>
              <a:gd name="T85" fmla="*/ 0 60000 65536"/>
              <a:gd name="T86" fmla="*/ 0 60000 65536"/>
              <a:gd name="T87" fmla="*/ 0 60000 65536"/>
              <a:gd name="T88" fmla="*/ 0 60000 65536"/>
              <a:gd name="T89" fmla="*/ 0 60000 65536"/>
              <a:gd name="T90" fmla="*/ 0 60000 65536"/>
              <a:gd name="T91" fmla="*/ 0 60000 65536"/>
              <a:gd name="T92" fmla="*/ 0 60000 65536"/>
              <a:gd name="T93" fmla="*/ 0 60000 65536"/>
              <a:gd name="T94" fmla="*/ 0 60000 65536"/>
              <a:gd name="T95" fmla="*/ 0 60000 65536"/>
              <a:gd name="T96" fmla="*/ 0 60000 65536"/>
              <a:gd name="T97" fmla="*/ 0 60000 65536"/>
              <a:gd name="T98" fmla="*/ 0 60000 65536"/>
              <a:gd name="T99" fmla="*/ 0 60000 65536"/>
              <a:gd name="T100" fmla="*/ 0 60000 65536"/>
              <a:gd name="T101" fmla="*/ 0 60000 65536"/>
              <a:gd name="T102" fmla="*/ 0 60000 65536"/>
              <a:gd name="T103" fmla="*/ 0 60000 65536"/>
              <a:gd name="T104" fmla="*/ 0 60000 65536"/>
              <a:gd name="T105" fmla="*/ 0 60000 65536"/>
              <a:gd name="T106" fmla="*/ 0 60000 65536"/>
              <a:gd name="T107" fmla="*/ 0 60000 65536"/>
              <a:gd name="T108" fmla="*/ 0 60000 65536"/>
              <a:gd name="T109" fmla="*/ 0 60000 65536"/>
              <a:gd name="T110" fmla="*/ 0 60000 65536"/>
              <a:gd name="T111" fmla="*/ 0 60000 65536"/>
              <a:gd name="T112" fmla="*/ 0 60000 65536"/>
              <a:gd name="T113" fmla="*/ 0 60000 65536"/>
              <a:gd name="T114" fmla="*/ 0 60000 65536"/>
              <a:gd name="T115" fmla="*/ 0 60000 65536"/>
              <a:gd name="T116" fmla="*/ 0 60000 65536"/>
              <a:gd name="T117" fmla="*/ 0 w 354"/>
              <a:gd name="T118" fmla="*/ 0 h 251"/>
              <a:gd name="T119" fmla="*/ 354 w 354"/>
              <a:gd name="T120" fmla="*/ 251 h 251"/>
            </a:gdLst>
            <a:ahLst/>
            <a:cxnLst>
              <a:cxn ang="T78">
                <a:pos x="T0" y="T1"/>
              </a:cxn>
              <a:cxn ang="T79">
                <a:pos x="T2" y="T3"/>
              </a:cxn>
              <a:cxn ang="T80">
                <a:pos x="T4" y="T5"/>
              </a:cxn>
              <a:cxn ang="T81">
                <a:pos x="T6" y="T7"/>
              </a:cxn>
              <a:cxn ang="T82">
                <a:pos x="T8" y="T9"/>
              </a:cxn>
              <a:cxn ang="T83">
                <a:pos x="T10" y="T11"/>
              </a:cxn>
              <a:cxn ang="T84">
                <a:pos x="T12" y="T13"/>
              </a:cxn>
              <a:cxn ang="T85">
                <a:pos x="T14" y="T15"/>
              </a:cxn>
              <a:cxn ang="T86">
                <a:pos x="T16" y="T17"/>
              </a:cxn>
              <a:cxn ang="T87">
                <a:pos x="T18" y="T19"/>
              </a:cxn>
              <a:cxn ang="T88">
                <a:pos x="T20" y="T21"/>
              </a:cxn>
              <a:cxn ang="T89">
                <a:pos x="T22" y="T23"/>
              </a:cxn>
              <a:cxn ang="T90">
                <a:pos x="T24" y="T25"/>
              </a:cxn>
              <a:cxn ang="T91">
                <a:pos x="T26" y="T27"/>
              </a:cxn>
              <a:cxn ang="T92">
                <a:pos x="T28" y="T29"/>
              </a:cxn>
              <a:cxn ang="T93">
                <a:pos x="T30" y="T31"/>
              </a:cxn>
              <a:cxn ang="T94">
                <a:pos x="T32" y="T33"/>
              </a:cxn>
              <a:cxn ang="T95">
                <a:pos x="T34" y="T35"/>
              </a:cxn>
              <a:cxn ang="T96">
                <a:pos x="T36" y="T37"/>
              </a:cxn>
              <a:cxn ang="T97">
                <a:pos x="T38" y="T39"/>
              </a:cxn>
              <a:cxn ang="T98">
                <a:pos x="T40" y="T41"/>
              </a:cxn>
              <a:cxn ang="T99">
                <a:pos x="T42" y="T43"/>
              </a:cxn>
              <a:cxn ang="T100">
                <a:pos x="T44" y="T45"/>
              </a:cxn>
              <a:cxn ang="T101">
                <a:pos x="T46" y="T47"/>
              </a:cxn>
              <a:cxn ang="T102">
                <a:pos x="T48" y="T49"/>
              </a:cxn>
              <a:cxn ang="T103">
                <a:pos x="T50" y="T51"/>
              </a:cxn>
              <a:cxn ang="T104">
                <a:pos x="T52" y="T53"/>
              </a:cxn>
              <a:cxn ang="T105">
                <a:pos x="T54" y="T55"/>
              </a:cxn>
              <a:cxn ang="T106">
                <a:pos x="T56" y="T57"/>
              </a:cxn>
              <a:cxn ang="T107">
                <a:pos x="T58" y="T59"/>
              </a:cxn>
              <a:cxn ang="T108">
                <a:pos x="T60" y="T61"/>
              </a:cxn>
              <a:cxn ang="T109">
                <a:pos x="T62" y="T63"/>
              </a:cxn>
              <a:cxn ang="T110">
                <a:pos x="T64" y="T65"/>
              </a:cxn>
              <a:cxn ang="T111">
                <a:pos x="T66" y="T67"/>
              </a:cxn>
              <a:cxn ang="T112">
                <a:pos x="T68" y="T69"/>
              </a:cxn>
              <a:cxn ang="T113">
                <a:pos x="T70" y="T71"/>
              </a:cxn>
              <a:cxn ang="T114">
                <a:pos x="T72" y="T73"/>
              </a:cxn>
              <a:cxn ang="T115">
                <a:pos x="T74" y="T75"/>
              </a:cxn>
              <a:cxn ang="T116">
                <a:pos x="T76" y="T77"/>
              </a:cxn>
            </a:cxnLst>
            <a:rect l="T117" t="T118" r="T119" b="T120"/>
            <a:pathLst>
              <a:path w="354" h="251">
                <a:moveTo>
                  <a:pt x="297" y="178"/>
                </a:moveTo>
                <a:lnTo>
                  <a:pt x="309" y="178"/>
                </a:lnTo>
                <a:lnTo>
                  <a:pt x="309" y="175"/>
                </a:lnTo>
                <a:lnTo>
                  <a:pt x="297" y="175"/>
                </a:lnTo>
                <a:lnTo>
                  <a:pt x="297" y="178"/>
                </a:lnTo>
                <a:close/>
                <a:moveTo>
                  <a:pt x="80" y="149"/>
                </a:moveTo>
                <a:lnTo>
                  <a:pt x="80" y="16"/>
                </a:lnTo>
                <a:lnTo>
                  <a:pt x="274" y="16"/>
                </a:lnTo>
                <a:lnTo>
                  <a:pt x="274" y="149"/>
                </a:lnTo>
                <a:lnTo>
                  <a:pt x="80" y="149"/>
                </a:lnTo>
                <a:close/>
                <a:moveTo>
                  <a:pt x="70" y="156"/>
                </a:moveTo>
                <a:lnTo>
                  <a:pt x="284" y="156"/>
                </a:lnTo>
                <a:lnTo>
                  <a:pt x="284" y="6"/>
                </a:lnTo>
                <a:lnTo>
                  <a:pt x="294" y="6"/>
                </a:lnTo>
                <a:lnTo>
                  <a:pt x="294" y="0"/>
                </a:lnTo>
                <a:lnTo>
                  <a:pt x="64" y="0"/>
                </a:lnTo>
                <a:lnTo>
                  <a:pt x="64" y="165"/>
                </a:lnTo>
                <a:lnTo>
                  <a:pt x="70" y="165"/>
                </a:lnTo>
                <a:lnTo>
                  <a:pt x="70" y="156"/>
                </a:lnTo>
                <a:close/>
                <a:moveTo>
                  <a:pt x="0" y="242"/>
                </a:moveTo>
                <a:lnTo>
                  <a:pt x="35" y="242"/>
                </a:lnTo>
                <a:lnTo>
                  <a:pt x="35" y="229"/>
                </a:lnTo>
                <a:lnTo>
                  <a:pt x="0" y="229"/>
                </a:lnTo>
                <a:lnTo>
                  <a:pt x="0" y="242"/>
                </a:lnTo>
                <a:close/>
                <a:moveTo>
                  <a:pt x="207" y="251"/>
                </a:moveTo>
                <a:lnTo>
                  <a:pt x="284" y="251"/>
                </a:lnTo>
                <a:lnTo>
                  <a:pt x="284" y="245"/>
                </a:lnTo>
                <a:lnTo>
                  <a:pt x="207" y="245"/>
                </a:lnTo>
                <a:lnTo>
                  <a:pt x="207" y="251"/>
                </a:lnTo>
                <a:close/>
                <a:moveTo>
                  <a:pt x="341" y="235"/>
                </a:moveTo>
                <a:lnTo>
                  <a:pt x="354" y="235"/>
                </a:lnTo>
                <a:lnTo>
                  <a:pt x="354" y="229"/>
                </a:lnTo>
                <a:lnTo>
                  <a:pt x="341" y="229"/>
                </a:lnTo>
                <a:lnTo>
                  <a:pt x="341" y="235"/>
                </a:lnTo>
                <a:close/>
                <a:moveTo>
                  <a:pt x="341" y="248"/>
                </a:moveTo>
                <a:lnTo>
                  <a:pt x="354" y="248"/>
                </a:lnTo>
                <a:lnTo>
                  <a:pt x="354" y="242"/>
                </a:lnTo>
                <a:lnTo>
                  <a:pt x="341" y="242"/>
                </a:lnTo>
                <a:lnTo>
                  <a:pt x="341" y="248"/>
                </a:lnTo>
                <a:close/>
              </a:path>
            </a:pathLst>
          </a:custGeom>
          <a:solidFill>
            <a:srgbClr val="00000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24" name="Rectangle 24"/>
          <p:cNvSpPr>
            <a:spLocks noChangeArrowheads="1"/>
          </p:cNvSpPr>
          <p:nvPr/>
        </p:nvSpPr>
        <p:spPr bwMode="auto">
          <a:xfrm>
            <a:off x="2031650" y="4176194"/>
            <a:ext cx="19050" cy="4762"/>
          </a:xfrm>
          <a:prstGeom prst="rect">
            <a:avLst/>
          </a:prstGeom>
          <a:noFill/>
          <a:ln w="4763"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/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 algn="r">
              <a:spcBef>
                <a:spcPct val="0"/>
              </a:spcBef>
              <a:buClrTx/>
              <a:buSzTx/>
              <a:buFontTx/>
              <a:buNone/>
            </a:pPr>
            <a:endParaRPr kumimoji="0" lang="en-GB" altLang="en-US" sz="1800"/>
          </a:p>
        </p:txBody>
      </p:sp>
      <p:sp>
        <p:nvSpPr>
          <p:cNvPr id="25" name="Rectangle 25"/>
          <p:cNvSpPr>
            <a:spLocks noChangeArrowheads="1"/>
          </p:cNvSpPr>
          <p:nvPr/>
        </p:nvSpPr>
        <p:spPr bwMode="auto">
          <a:xfrm>
            <a:off x="1687162" y="3923781"/>
            <a:ext cx="307975" cy="211138"/>
          </a:xfrm>
          <a:prstGeom prst="rect">
            <a:avLst/>
          </a:prstGeom>
          <a:noFill/>
          <a:ln w="4763"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/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 algn="r">
              <a:spcBef>
                <a:spcPct val="0"/>
              </a:spcBef>
              <a:buClrTx/>
              <a:buSzTx/>
              <a:buFontTx/>
              <a:buNone/>
            </a:pPr>
            <a:endParaRPr kumimoji="0" lang="en-GB" altLang="en-US" sz="1800"/>
          </a:p>
        </p:txBody>
      </p:sp>
      <p:sp>
        <p:nvSpPr>
          <p:cNvPr id="26" name="Freeform 26"/>
          <p:cNvSpPr>
            <a:spLocks/>
          </p:cNvSpPr>
          <p:nvPr/>
        </p:nvSpPr>
        <p:spPr bwMode="auto">
          <a:xfrm>
            <a:off x="1661762" y="3898381"/>
            <a:ext cx="365125" cy="261938"/>
          </a:xfrm>
          <a:custGeom>
            <a:avLst/>
            <a:gdLst>
              <a:gd name="T0" fmla="*/ 2147483646 w 230"/>
              <a:gd name="T1" fmla="*/ 2147483646 h 165"/>
              <a:gd name="T2" fmla="*/ 2147483646 w 230"/>
              <a:gd name="T3" fmla="*/ 2147483646 h 165"/>
              <a:gd name="T4" fmla="*/ 2147483646 w 230"/>
              <a:gd name="T5" fmla="*/ 2147483646 h 165"/>
              <a:gd name="T6" fmla="*/ 2147483646 w 230"/>
              <a:gd name="T7" fmla="*/ 2147483646 h 165"/>
              <a:gd name="T8" fmla="*/ 2147483646 w 230"/>
              <a:gd name="T9" fmla="*/ 0 h 165"/>
              <a:gd name="T10" fmla="*/ 0 w 230"/>
              <a:gd name="T11" fmla="*/ 0 h 165"/>
              <a:gd name="T12" fmla="*/ 0 w 230"/>
              <a:gd name="T13" fmla="*/ 2147483646 h 165"/>
              <a:gd name="T14" fmla="*/ 2147483646 w 230"/>
              <a:gd name="T15" fmla="*/ 2147483646 h 165"/>
              <a:gd name="T16" fmla="*/ 2147483646 w 230"/>
              <a:gd name="T17" fmla="*/ 2147483646 h 165"/>
              <a:gd name="T18" fmla="*/ 0 60000 65536"/>
              <a:gd name="T19" fmla="*/ 0 60000 65536"/>
              <a:gd name="T20" fmla="*/ 0 60000 65536"/>
              <a:gd name="T21" fmla="*/ 0 60000 65536"/>
              <a:gd name="T22" fmla="*/ 0 60000 65536"/>
              <a:gd name="T23" fmla="*/ 0 60000 65536"/>
              <a:gd name="T24" fmla="*/ 0 60000 65536"/>
              <a:gd name="T25" fmla="*/ 0 60000 65536"/>
              <a:gd name="T26" fmla="*/ 0 60000 65536"/>
              <a:gd name="T27" fmla="*/ 0 w 230"/>
              <a:gd name="T28" fmla="*/ 0 h 165"/>
              <a:gd name="T29" fmla="*/ 230 w 230"/>
              <a:gd name="T30" fmla="*/ 165 h 165"/>
            </a:gdLst>
            <a:ahLst/>
            <a:cxnLst>
              <a:cxn ang="T18">
                <a:pos x="T0" y="T1"/>
              </a:cxn>
              <a:cxn ang="T19">
                <a:pos x="T2" y="T3"/>
              </a:cxn>
              <a:cxn ang="T20">
                <a:pos x="T4" y="T5"/>
              </a:cxn>
              <a:cxn ang="T21">
                <a:pos x="T6" y="T7"/>
              </a:cxn>
              <a:cxn ang="T22">
                <a:pos x="T8" y="T9"/>
              </a:cxn>
              <a:cxn ang="T23">
                <a:pos x="T10" y="T11"/>
              </a:cxn>
              <a:cxn ang="T24">
                <a:pos x="T12" y="T13"/>
              </a:cxn>
              <a:cxn ang="T25">
                <a:pos x="T14" y="T15"/>
              </a:cxn>
              <a:cxn ang="T26">
                <a:pos x="T16" y="T17"/>
              </a:cxn>
            </a:cxnLst>
            <a:rect l="T27" t="T28" r="T29" b="T30"/>
            <a:pathLst>
              <a:path w="230" h="165">
                <a:moveTo>
                  <a:pt x="6" y="156"/>
                </a:moveTo>
                <a:lnTo>
                  <a:pt x="220" y="156"/>
                </a:lnTo>
                <a:lnTo>
                  <a:pt x="220" y="6"/>
                </a:lnTo>
                <a:lnTo>
                  <a:pt x="230" y="6"/>
                </a:lnTo>
                <a:lnTo>
                  <a:pt x="230" y="0"/>
                </a:lnTo>
                <a:lnTo>
                  <a:pt x="0" y="0"/>
                </a:lnTo>
                <a:lnTo>
                  <a:pt x="0" y="165"/>
                </a:lnTo>
                <a:lnTo>
                  <a:pt x="6" y="165"/>
                </a:lnTo>
                <a:lnTo>
                  <a:pt x="6" y="156"/>
                </a:lnTo>
              </a:path>
            </a:pathLst>
          </a:custGeom>
          <a:noFill/>
          <a:ln w="4763">
            <a:solidFill>
              <a:srgbClr val="00000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27" name="Line 27"/>
          <p:cNvSpPr>
            <a:spLocks noChangeShapeType="1"/>
          </p:cNvSpPr>
          <p:nvPr/>
        </p:nvSpPr>
        <p:spPr bwMode="auto">
          <a:xfrm>
            <a:off x="1615725" y="4196831"/>
            <a:ext cx="450850" cy="1588"/>
          </a:xfrm>
          <a:prstGeom prst="line">
            <a:avLst/>
          </a:prstGeom>
          <a:noFill/>
          <a:ln w="4763">
            <a:solidFill>
              <a:srgbClr val="00000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28" name="Line 28"/>
          <p:cNvSpPr>
            <a:spLocks noChangeShapeType="1"/>
          </p:cNvSpPr>
          <p:nvPr/>
        </p:nvSpPr>
        <p:spPr bwMode="auto">
          <a:xfrm flipV="1">
            <a:off x="1728437" y="4196831"/>
            <a:ext cx="1588" cy="19050"/>
          </a:xfrm>
          <a:prstGeom prst="line">
            <a:avLst/>
          </a:prstGeom>
          <a:noFill/>
          <a:ln w="4763">
            <a:solidFill>
              <a:srgbClr val="00000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29" name="Line 29"/>
          <p:cNvSpPr>
            <a:spLocks noChangeShapeType="1"/>
          </p:cNvSpPr>
          <p:nvPr/>
        </p:nvSpPr>
        <p:spPr bwMode="auto">
          <a:xfrm flipV="1">
            <a:off x="1844325" y="4196831"/>
            <a:ext cx="1587" cy="19050"/>
          </a:xfrm>
          <a:prstGeom prst="line">
            <a:avLst/>
          </a:prstGeom>
          <a:noFill/>
          <a:ln w="4763">
            <a:solidFill>
              <a:srgbClr val="00000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0" name="Rectangle 30"/>
          <p:cNvSpPr>
            <a:spLocks noChangeArrowheads="1"/>
          </p:cNvSpPr>
          <p:nvPr/>
        </p:nvSpPr>
        <p:spPr bwMode="auto">
          <a:xfrm>
            <a:off x="1560162" y="4261919"/>
            <a:ext cx="55563" cy="20637"/>
          </a:xfrm>
          <a:prstGeom prst="rect">
            <a:avLst/>
          </a:prstGeom>
          <a:noFill/>
          <a:ln w="4763"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/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 algn="r">
              <a:spcBef>
                <a:spcPct val="0"/>
              </a:spcBef>
              <a:buClrTx/>
              <a:buSzTx/>
              <a:buFontTx/>
              <a:buNone/>
            </a:pPr>
            <a:endParaRPr kumimoji="0" lang="en-GB" altLang="en-US" sz="1800"/>
          </a:p>
        </p:txBody>
      </p:sp>
      <p:sp>
        <p:nvSpPr>
          <p:cNvPr id="31" name="Rectangle 31"/>
          <p:cNvSpPr>
            <a:spLocks noChangeArrowheads="1"/>
          </p:cNvSpPr>
          <p:nvPr/>
        </p:nvSpPr>
        <p:spPr bwMode="auto">
          <a:xfrm>
            <a:off x="1888775" y="4287319"/>
            <a:ext cx="122237" cy="9525"/>
          </a:xfrm>
          <a:prstGeom prst="rect">
            <a:avLst/>
          </a:prstGeom>
          <a:noFill/>
          <a:ln w="4763"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/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 algn="r">
              <a:spcBef>
                <a:spcPct val="0"/>
              </a:spcBef>
              <a:buClrTx/>
              <a:buSzTx/>
              <a:buFontTx/>
              <a:buNone/>
            </a:pPr>
            <a:endParaRPr kumimoji="0" lang="en-GB" altLang="en-US" sz="1800"/>
          </a:p>
        </p:txBody>
      </p:sp>
      <p:sp>
        <p:nvSpPr>
          <p:cNvPr id="32" name="Rectangle 32"/>
          <p:cNvSpPr>
            <a:spLocks noChangeArrowheads="1"/>
          </p:cNvSpPr>
          <p:nvPr/>
        </p:nvSpPr>
        <p:spPr bwMode="auto">
          <a:xfrm>
            <a:off x="2101500" y="4261919"/>
            <a:ext cx="20637" cy="9525"/>
          </a:xfrm>
          <a:prstGeom prst="rect">
            <a:avLst/>
          </a:prstGeom>
          <a:noFill/>
          <a:ln w="4763"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/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 algn="r">
              <a:spcBef>
                <a:spcPct val="0"/>
              </a:spcBef>
              <a:buClrTx/>
              <a:buSzTx/>
              <a:buFontTx/>
              <a:buNone/>
            </a:pPr>
            <a:endParaRPr kumimoji="0" lang="en-GB" altLang="en-US" sz="1800"/>
          </a:p>
        </p:txBody>
      </p:sp>
      <p:sp>
        <p:nvSpPr>
          <p:cNvPr id="33" name="Rectangle 33"/>
          <p:cNvSpPr>
            <a:spLocks noChangeArrowheads="1"/>
          </p:cNvSpPr>
          <p:nvPr/>
        </p:nvSpPr>
        <p:spPr bwMode="auto">
          <a:xfrm>
            <a:off x="2101500" y="4282556"/>
            <a:ext cx="20637" cy="9525"/>
          </a:xfrm>
          <a:prstGeom prst="rect">
            <a:avLst/>
          </a:prstGeom>
          <a:noFill/>
          <a:ln w="4763"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/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 algn="r">
              <a:spcBef>
                <a:spcPct val="0"/>
              </a:spcBef>
              <a:buClrTx/>
              <a:buSzTx/>
              <a:buFontTx/>
              <a:buNone/>
            </a:pPr>
            <a:endParaRPr kumimoji="0" lang="en-GB" altLang="en-US" sz="1800"/>
          </a:p>
        </p:txBody>
      </p:sp>
      <p:sp>
        <p:nvSpPr>
          <p:cNvPr id="34" name="Rectangle 34"/>
          <p:cNvSpPr>
            <a:spLocks noChangeArrowheads="1"/>
          </p:cNvSpPr>
          <p:nvPr/>
        </p:nvSpPr>
        <p:spPr bwMode="auto">
          <a:xfrm>
            <a:off x="1671287" y="4488931"/>
            <a:ext cx="552450" cy="2587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0" tIns="0" rIns="0" bIns="0">
            <a:spAutoFit/>
          </a:bodyPr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 algn="r">
              <a:spcBef>
                <a:spcPct val="0"/>
              </a:spcBef>
              <a:buClrTx/>
              <a:buSzTx/>
              <a:buFontTx/>
              <a:buNone/>
            </a:pPr>
            <a:r>
              <a:rPr kumimoji="0" lang="en-US" altLang="en-US" sz="1700">
                <a:solidFill>
                  <a:srgbClr val="000000"/>
                </a:solidFill>
                <a:latin typeface="Arial" panose="020B0604020202020204" pitchFamily="34" charset="0"/>
              </a:rPr>
              <a:t>Client</a:t>
            </a:r>
            <a:endParaRPr kumimoji="0" lang="en-US" altLang="en-US" sz="1800"/>
          </a:p>
        </p:txBody>
      </p:sp>
      <p:sp>
        <p:nvSpPr>
          <p:cNvPr id="35" name="Line 35"/>
          <p:cNvSpPr>
            <a:spLocks noChangeShapeType="1"/>
          </p:cNvSpPr>
          <p:nvPr/>
        </p:nvSpPr>
        <p:spPr bwMode="auto">
          <a:xfrm>
            <a:off x="2441225" y="4150794"/>
            <a:ext cx="2119312" cy="1587"/>
          </a:xfrm>
          <a:prstGeom prst="line">
            <a:avLst/>
          </a:prstGeom>
          <a:noFill/>
          <a:ln w="46038">
            <a:solidFill>
              <a:srgbClr val="00000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6" name="Freeform 36"/>
          <p:cNvSpPr>
            <a:spLocks/>
          </p:cNvSpPr>
          <p:nvPr/>
        </p:nvSpPr>
        <p:spPr bwMode="auto">
          <a:xfrm>
            <a:off x="4535137" y="4055544"/>
            <a:ext cx="298450" cy="196850"/>
          </a:xfrm>
          <a:custGeom>
            <a:avLst/>
            <a:gdLst>
              <a:gd name="T0" fmla="*/ 0 w 188"/>
              <a:gd name="T1" fmla="*/ 0 h 124"/>
              <a:gd name="T2" fmla="*/ 2147483646 w 188"/>
              <a:gd name="T3" fmla="*/ 2147483646 h 124"/>
              <a:gd name="T4" fmla="*/ 0 w 188"/>
              <a:gd name="T5" fmla="*/ 2147483646 h 124"/>
              <a:gd name="T6" fmla="*/ 0 w 188"/>
              <a:gd name="T7" fmla="*/ 0 h 124"/>
              <a:gd name="T8" fmla="*/ 0 60000 65536"/>
              <a:gd name="T9" fmla="*/ 0 60000 65536"/>
              <a:gd name="T10" fmla="*/ 0 60000 65536"/>
              <a:gd name="T11" fmla="*/ 0 60000 65536"/>
              <a:gd name="T12" fmla="*/ 0 w 188"/>
              <a:gd name="T13" fmla="*/ 0 h 124"/>
              <a:gd name="T14" fmla="*/ 188 w 188"/>
              <a:gd name="T15" fmla="*/ 124 h 124"/>
            </a:gdLst>
            <a:ahLst/>
            <a:cxnLst>
              <a:cxn ang="T8">
                <a:pos x="T0" y="T1"/>
              </a:cxn>
              <a:cxn ang="T9">
                <a:pos x="T2" y="T3"/>
              </a:cxn>
              <a:cxn ang="T10">
                <a:pos x="T4" y="T5"/>
              </a:cxn>
              <a:cxn ang="T11">
                <a:pos x="T6" y="T7"/>
              </a:cxn>
            </a:cxnLst>
            <a:rect l="T12" t="T13" r="T14" b="T15"/>
            <a:pathLst>
              <a:path w="188" h="124">
                <a:moveTo>
                  <a:pt x="0" y="0"/>
                </a:moveTo>
                <a:lnTo>
                  <a:pt x="188" y="60"/>
                </a:lnTo>
                <a:lnTo>
                  <a:pt x="0" y="124"/>
                </a:lnTo>
                <a:lnTo>
                  <a:pt x="0" y="0"/>
                </a:lnTo>
                <a:close/>
              </a:path>
            </a:pathLst>
          </a:custGeom>
          <a:solidFill>
            <a:srgbClr val="00000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7" name="Rectangle 37"/>
          <p:cNvSpPr>
            <a:spLocks noChangeArrowheads="1"/>
          </p:cNvSpPr>
          <p:nvPr/>
        </p:nvSpPr>
        <p:spPr bwMode="auto">
          <a:xfrm>
            <a:off x="2868262" y="3842819"/>
            <a:ext cx="1430338" cy="2587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0" tIns="0" rIns="0" bIns="0">
            <a:spAutoFit/>
          </a:bodyPr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 algn="r">
              <a:spcBef>
                <a:spcPct val="0"/>
              </a:spcBef>
              <a:buClrTx/>
              <a:buSzTx/>
              <a:buFontTx/>
              <a:buNone/>
            </a:pPr>
            <a:r>
              <a:rPr kumimoji="0" lang="en-US" altLang="en-US" sz="1700">
                <a:solidFill>
                  <a:srgbClr val="000000"/>
                </a:solidFill>
                <a:latin typeface="Arial" panose="020B0604020202020204" pitchFamily="34" charset="0"/>
              </a:rPr>
              <a:t>HTTP Request</a:t>
            </a:r>
            <a:endParaRPr kumimoji="0" lang="en-US" altLang="en-US" sz="1800"/>
          </a:p>
        </p:txBody>
      </p:sp>
      <p:sp>
        <p:nvSpPr>
          <p:cNvPr id="38" name="Line 38"/>
          <p:cNvSpPr>
            <a:spLocks noChangeShapeType="1"/>
          </p:cNvSpPr>
          <p:nvPr/>
        </p:nvSpPr>
        <p:spPr bwMode="auto">
          <a:xfrm flipH="1">
            <a:off x="2709512" y="4750869"/>
            <a:ext cx="2124075" cy="1587"/>
          </a:xfrm>
          <a:prstGeom prst="line">
            <a:avLst/>
          </a:prstGeom>
          <a:noFill/>
          <a:ln w="46038">
            <a:solidFill>
              <a:srgbClr val="00000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9" name="Freeform 39"/>
          <p:cNvSpPr>
            <a:spLocks/>
          </p:cNvSpPr>
          <p:nvPr/>
        </p:nvSpPr>
        <p:spPr bwMode="auto">
          <a:xfrm>
            <a:off x="2441225" y="4655619"/>
            <a:ext cx="293687" cy="196850"/>
          </a:xfrm>
          <a:custGeom>
            <a:avLst/>
            <a:gdLst>
              <a:gd name="T0" fmla="*/ 2147483646 w 185"/>
              <a:gd name="T1" fmla="*/ 2147483646 h 124"/>
              <a:gd name="T2" fmla="*/ 0 w 185"/>
              <a:gd name="T3" fmla="*/ 2147483646 h 124"/>
              <a:gd name="T4" fmla="*/ 2147483646 w 185"/>
              <a:gd name="T5" fmla="*/ 0 h 124"/>
              <a:gd name="T6" fmla="*/ 2147483646 w 185"/>
              <a:gd name="T7" fmla="*/ 2147483646 h 124"/>
              <a:gd name="T8" fmla="*/ 0 60000 65536"/>
              <a:gd name="T9" fmla="*/ 0 60000 65536"/>
              <a:gd name="T10" fmla="*/ 0 60000 65536"/>
              <a:gd name="T11" fmla="*/ 0 60000 65536"/>
              <a:gd name="T12" fmla="*/ 0 w 185"/>
              <a:gd name="T13" fmla="*/ 0 h 124"/>
              <a:gd name="T14" fmla="*/ 185 w 185"/>
              <a:gd name="T15" fmla="*/ 124 h 124"/>
            </a:gdLst>
            <a:ahLst/>
            <a:cxnLst>
              <a:cxn ang="T8">
                <a:pos x="T0" y="T1"/>
              </a:cxn>
              <a:cxn ang="T9">
                <a:pos x="T2" y="T3"/>
              </a:cxn>
              <a:cxn ang="T10">
                <a:pos x="T4" y="T5"/>
              </a:cxn>
              <a:cxn ang="T11">
                <a:pos x="T6" y="T7"/>
              </a:cxn>
            </a:cxnLst>
            <a:rect l="T12" t="T13" r="T14" b="T15"/>
            <a:pathLst>
              <a:path w="185" h="124">
                <a:moveTo>
                  <a:pt x="185" y="124"/>
                </a:moveTo>
                <a:lnTo>
                  <a:pt x="0" y="60"/>
                </a:lnTo>
                <a:lnTo>
                  <a:pt x="185" y="0"/>
                </a:lnTo>
                <a:lnTo>
                  <a:pt x="185" y="124"/>
                </a:lnTo>
                <a:close/>
              </a:path>
            </a:pathLst>
          </a:custGeom>
          <a:solidFill>
            <a:srgbClr val="00000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40" name="Rectangle 40"/>
          <p:cNvSpPr>
            <a:spLocks noChangeArrowheads="1"/>
          </p:cNvSpPr>
          <p:nvPr/>
        </p:nvSpPr>
        <p:spPr bwMode="auto">
          <a:xfrm>
            <a:off x="2982562" y="4417494"/>
            <a:ext cx="1598613" cy="2587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0" tIns="0" rIns="0" bIns="0">
            <a:spAutoFit/>
          </a:bodyPr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 algn="r">
              <a:spcBef>
                <a:spcPct val="0"/>
              </a:spcBef>
              <a:buClrTx/>
              <a:buSzTx/>
              <a:buFontTx/>
              <a:buNone/>
            </a:pPr>
            <a:r>
              <a:rPr kumimoji="0" lang="en-US" altLang="en-US" sz="1700">
                <a:solidFill>
                  <a:srgbClr val="000000"/>
                </a:solidFill>
                <a:latin typeface="Arial" panose="020B0604020202020204" pitchFamily="34" charset="0"/>
              </a:rPr>
              <a:t>HTTP Response</a:t>
            </a:r>
            <a:endParaRPr kumimoji="0" lang="en-US" altLang="en-US" sz="1800"/>
          </a:p>
        </p:txBody>
      </p:sp>
      <p:sp>
        <p:nvSpPr>
          <p:cNvPr id="41" name="TextBox 40"/>
          <p:cNvSpPr txBox="1"/>
          <p:nvPr/>
        </p:nvSpPr>
        <p:spPr>
          <a:xfrm>
            <a:off x="4476744" y="1920708"/>
            <a:ext cx="2950818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Yes, JavaScript running as a server-side language instead of PHP, C# or Java</a:t>
            </a:r>
          </a:p>
        </p:txBody>
      </p:sp>
      <p:sp>
        <p:nvSpPr>
          <p:cNvPr id="42" name="Rounded Rectangle 41"/>
          <p:cNvSpPr/>
          <p:nvPr/>
        </p:nvSpPr>
        <p:spPr bwMode="auto">
          <a:xfrm>
            <a:off x="4880113" y="3852344"/>
            <a:ext cx="1808922" cy="1072495"/>
          </a:xfrm>
          <a:prstGeom prst="roundRect">
            <a:avLst/>
          </a:prstGeom>
          <a:solidFill>
            <a:schemeClr val="accent4">
              <a:lumMod val="10000"/>
              <a:lumOff val="90000"/>
            </a:schemeClr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Helvetica" panose="020B0604020202020204" pitchFamily="34" charset="0"/>
              </a:rPr>
              <a:t>JavaScript</a:t>
            </a:r>
          </a:p>
        </p:txBody>
      </p:sp>
    </p:spTree>
    <p:extLst>
      <p:ext uri="{BB962C8B-B14F-4D97-AF65-F5344CB8AC3E}">
        <p14:creationId xmlns:p14="http://schemas.microsoft.com/office/powerpoint/2010/main" val="289446814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Why use it?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Node.js, was aiming to create </a:t>
            </a:r>
            <a:r>
              <a:rPr lang="en-GB" b="1" dirty="0"/>
              <a:t>real-time websites with push capability</a:t>
            </a:r>
          </a:p>
          <a:p>
            <a:pPr lvl="1"/>
            <a:r>
              <a:rPr lang="en-GB" dirty="0"/>
              <a:t>real-time, two-way connections, where both the client and server can initiate communication, allowing them to exchange data freely</a:t>
            </a:r>
          </a:p>
          <a:p>
            <a:r>
              <a:rPr lang="en-GB" dirty="0"/>
              <a:t>Shines in building fast, scalable network applications, as it’s capable of handling a huge number of simultaneous connections with high throughput</a:t>
            </a:r>
          </a:p>
          <a:p>
            <a:r>
              <a:rPr lang="en-GB" dirty="0"/>
              <a:t>Pretty much industry standard support across all Cloud providers….essentially everybody is using it!!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/>
              <a:t>WEB</a:t>
            </a:r>
            <a:endParaRPr lang="en-US" altLang="en-US" dirty="0"/>
          </a:p>
        </p:txBody>
      </p:sp>
      <p:sp>
        <p:nvSpPr>
          <p:cNvPr id="5" name="TextBox 4"/>
          <p:cNvSpPr txBox="1"/>
          <p:nvPr/>
        </p:nvSpPr>
        <p:spPr>
          <a:xfrm>
            <a:off x="628016" y="6167993"/>
            <a:ext cx="844379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https://medium.com/the-node-js-collection/why-the-hell-would-you-use-node-js-4b053b94ab8e</a:t>
            </a:r>
          </a:p>
        </p:txBody>
      </p:sp>
    </p:spTree>
    <p:extLst>
      <p:ext uri="{BB962C8B-B14F-4D97-AF65-F5344CB8AC3E}">
        <p14:creationId xmlns:p14="http://schemas.microsoft.com/office/powerpoint/2010/main" val="200767941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Asynchronous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47750" y="1053966"/>
            <a:ext cx="7029450" cy="620831"/>
          </a:xfrm>
        </p:spPr>
        <p:txBody>
          <a:bodyPr/>
          <a:lstStyle/>
          <a:p>
            <a:r>
              <a:rPr lang="en-GB" dirty="0"/>
              <a:t>Node.js is asynchronous</a:t>
            </a:r>
          </a:p>
          <a:p>
            <a:r>
              <a:rPr lang="en-GB" dirty="0"/>
              <a:t>It is much easier to use than normal </a:t>
            </a:r>
            <a:r>
              <a:rPr lang="en-GB" dirty="0" err="1"/>
              <a:t>async</a:t>
            </a:r>
            <a:r>
              <a:rPr lang="en-GB" dirty="0"/>
              <a:t> programming because node.js uses a </a:t>
            </a:r>
            <a:r>
              <a:rPr lang="en-GB" dirty="0" err="1"/>
              <a:t>callback</a:t>
            </a:r>
            <a:r>
              <a:rPr lang="en-GB" dirty="0"/>
              <a:t> approach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Nested </a:t>
            </a:r>
            <a:r>
              <a:rPr lang="en-GB" dirty="0" err="1"/>
              <a:t>callbacks</a:t>
            </a:r>
            <a:r>
              <a:rPr lang="en-GB" dirty="0"/>
              <a:t> are get confusing </a:t>
            </a:r>
            <a:r>
              <a:rPr lang="en-GB" dirty="0">
                <a:sym typeface="Wingdings" panose="05000000000000000000" pitchFamily="2" charset="2"/>
              </a:rPr>
              <a:t> “</a:t>
            </a:r>
            <a:r>
              <a:rPr lang="en-GB" dirty="0" err="1">
                <a:sym typeface="Wingdings" panose="05000000000000000000" pitchFamily="2" charset="2"/>
              </a:rPr>
              <a:t>Callback</a:t>
            </a:r>
            <a:r>
              <a:rPr lang="en-GB" dirty="0">
                <a:sym typeface="Wingdings" panose="05000000000000000000" pitchFamily="2" charset="2"/>
              </a:rPr>
              <a:t> Hell”. Instead, </a:t>
            </a:r>
            <a:r>
              <a:rPr lang="en-GB" dirty="0" err="1"/>
              <a:t>Javascript</a:t>
            </a:r>
            <a:r>
              <a:rPr lang="en-GB" dirty="0"/>
              <a:t> provides “</a:t>
            </a:r>
            <a:r>
              <a:rPr lang="en-GB" b="1" dirty="0"/>
              <a:t>promises</a:t>
            </a:r>
            <a:r>
              <a:rPr lang="en-GB" dirty="0"/>
              <a:t>” and “</a:t>
            </a:r>
            <a:r>
              <a:rPr lang="en-GB" b="1" dirty="0" err="1"/>
              <a:t>async</a:t>
            </a:r>
            <a:r>
              <a:rPr lang="en-GB" b="1" dirty="0"/>
              <a:t> functions</a:t>
            </a:r>
            <a:r>
              <a:rPr lang="en-GB" dirty="0"/>
              <a:t>” that can be used. 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dirty="0"/>
              <a:t>WEB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587140" y="2271561"/>
            <a:ext cx="3966105" cy="917513"/>
          </a:xfrm>
          <a:prstGeom prst="rect">
            <a:avLst/>
          </a:prstGeom>
          <a:noFill/>
          <a:ln w="19050">
            <a:solidFill>
              <a:schemeClr val="tx1"/>
            </a:solidFill>
          </a:ln>
        </p:spPr>
        <p:txBody>
          <a:bodyPr wrap="none" lIns="180000" tIns="180000" rIns="180000" bIns="180000" rtlCol="0">
            <a:spAutoFit/>
          </a:bodyPr>
          <a:lstStyle/>
          <a:p>
            <a:r>
              <a:rPr lang="en-GB" dirty="0"/>
              <a:t>result = query(</a:t>
            </a:r>
            <a:r>
              <a:rPr lang="en-GB" dirty="0">
                <a:solidFill>
                  <a:srgbClr val="FF0000"/>
                </a:solidFill>
              </a:rPr>
              <a:t>'SELECT * from </a:t>
            </a:r>
            <a:r>
              <a:rPr lang="en-GB" dirty="0" err="1">
                <a:solidFill>
                  <a:srgbClr val="FF0000"/>
                </a:solidFill>
              </a:rPr>
              <a:t>db</a:t>
            </a:r>
            <a:r>
              <a:rPr lang="en-GB" dirty="0">
                <a:solidFill>
                  <a:srgbClr val="FF0000"/>
                </a:solidFill>
              </a:rPr>
              <a:t>'</a:t>
            </a:r>
            <a:r>
              <a:rPr lang="en-GB" dirty="0"/>
              <a:t>);</a:t>
            </a:r>
            <a:br>
              <a:rPr lang="en-GB" dirty="0"/>
            </a:br>
            <a:r>
              <a:rPr lang="en-GB" dirty="0">
                <a:solidFill>
                  <a:schemeClr val="accent1">
                    <a:lumMod val="25000"/>
                  </a:schemeClr>
                </a:solidFill>
              </a:rPr>
              <a:t>// operate on the result  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3703020" y="3635944"/>
            <a:ext cx="5240955" cy="1748510"/>
          </a:xfrm>
          <a:prstGeom prst="rect">
            <a:avLst/>
          </a:prstGeom>
          <a:noFill/>
          <a:ln w="19050">
            <a:solidFill>
              <a:schemeClr val="tx1"/>
            </a:solidFill>
          </a:ln>
        </p:spPr>
        <p:txBody>
          <a:bodyPr wrap="square" lIns="180000" tIns="180000" rIns="180000" bIns="180000" rtlCol="0">
            <a:spAutoFit/>
          </a:bodyPr>
          <a:lstStyle/>
          <a:p>
            <a:r>
              <a:rPr lang="en-GB" dirty="0"/>
              <a:t>query(</a:t>
            </a:r>
            <a:r>
              <a:rPr lang="en-GB" dirty="0">
                <a:solidFill>
                  <a:srgbClr val="FF0000"/>
                </a:solidFill>
              </a:rPr>
              <a:t>'SELECT * from </a:t>
            </a:r>
            <a:r>
              <a:rPr lang="en-GB" dirty="0" err="1">
                <a:solidFill>
                  <a:srgbClr val="FF0000"/>
                </a:solidFill>
              </a:rPr>
              <a:t>db</a:t>
            </a:r>
            <a:r>
              <a:rPr lang="en-GB" dirty="0">
                <a:solidFill>
                  <a:srgbClr val="FF0000"/>
                </a:solidFill>
              </a:rPr>
              <a:t>'</a:t>
            </a:r>
            <a:r>
              <a:rPr lang="en-GB" dirty="0"/>
              <a:t>, function (err, result) </a:t>
            </a:r>
            <a:br>
              <a:rPr lang="en-GB" dirty="0"/>
            </a:br>
            <a:r>
              <a:rPr lang="en-GB" dirty="0"/>
              <a:t>{ </a:t>
            </a:r>
          </a:p>
          <a:p>
            <a:r>
              <a:rPr lang="en-GB" dirty="0"/>
              <a:t>    if (err) throw err; </a:t>
            </a:r>
            <a:r>
              <a:rPr lang="en-GB" dirty="0">
                <a:solidFill>
                  <a:schemeClr val="accent1">
                    <a:lumMod val="25000"/>
                  </a:schemeClr>
                </a:solidFill>
              </a:rPr>
              <a:t>// handle errors </a:t>
            </a:r>
          </a:p>
          <a:p>
            <a:r>
              <a:rPr lang="en-GB" dirty="0"/>
              <a:t>    </a:t>
            </a:r>
            <a:r>
              <a:rPr lang="en-GB" dirty="0">
                <a:solidFill>
                  <a:schemeClr val="accent1">
                    <a:lumMod val="25000"/>
                  </a:schemeClr>
                </a:solidFill>
              </a:rPr>
              <a:t>// operate on result </a:t>
            </a:r>
          </a:p>
          <a:p>
            <a:r>
              <a:rPr lang="en-GB" dirty="0"/>
              <a:t>}); </a:t>
            </a:r>
          </a:p>
        </p:txBody>
      </p:sp>
      <p:sp>
        <p:nvSpPr>
          <p:cNvPr id="9" name="Bent Arrow 8"/>
          <p:cNvSpPr/>
          <p:nvPr/>
        </p:nvSpPr>
        <p:spPr bwMode="auto">
          <a:xfrm flipV="1">
            <a:off x="2175217" y="3354115"/>
            <a:ext cx="1269677" cy="1677371"/>
          </a:xfrm>
          <a:prstGeom prst="bentArrow">
            <a:avLst/>
          </a:prstGeom>
          <a:solidFill>
            <a:schemeClr val="tx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vert" wrap="non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sz="18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Helvetica" panose="020B0604020202020204" pitchFamily="34" charset="0"/>
              </a:rPr>
              <a:t>Async</a:t>
            </a:r>
            <a:endParaRPr kumimoji="0" lang="en-GB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Helvetica" panose="020B0604020202020204" pitchFamily="34" charset="0"/>
            </a:endParaRPr>
          </a:p>
        </p:txBody>
      </p:sp>
      <p:sp>
        <p:nvSpPr>
          <p:cNvPr id="10" name="TextBox 9"/>
          <p:cNvSpPr txBox="1"/>
          <p:nvPr/>
        </p:nvSpPr>
        <p:spPr>
          <a:xfrm>
            <a:off x="3703020" y="3266612"/>
            <a:ext cx="209544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b="1" dirty="0"/>
              <a:t>node.js approach</a:t>
            </a:r>
          </a:p>
        </p:txBody>
      </p:sp>
      <p:sp>
        <p:nvSpPr>
          <p:cNvPr id="11" name="TextBox 10"/>
          <p:cNvSpPr txBox="1"/>
          <p:nvPr/>
        </p:nvSpPr>
        <p:spPr>
          <a:xfrm>
            <a:off x="4309804" y="2436365"/>
            <a:ext cx="201369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>
                <a:sym typeface="Wingdings" panose="05000000000000000000" pitchFamily="2" charset="2"/>
              </a:rPr>
              <a:t>   </a:t>
            </a:r>
            <a:r>
              <a:rPr lang="en-GB" dirty="0"/>
              <a:t>Blocks on call</a:t>
            </a:r>
          </a:p>
        </p:txBody>
      </p:sp>
      <p:sp>
        <p:nvSpPr>
          <p:cNvPr id="12" name="TextBox 11"/>
          <p:cNvSpPr txBox="1"/>
          <p:nvPr/>
        </p:nvSpPr>
        <p:spPr>
          <a:xfrm>
            <a:off x="7002379" y="2332205"/>
            <a:ext cx="1676901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Anonymous function</a:t>
            </a:r>
          </a:p>
        </p:txBody>
      </p:sp>
      <p:cxnSp>
        <p:nvCxnSpPr>
          <p:cNvPr id="14" name="Straight Arrow Connector 13"/>
          <p:cNvCxnSpPr/>
          <p:nvPr/>
        </p:nvCxnSpPr>
        <p:spPr bwMode="auto">
          <a:xfrm flipH="1">
            <a:off x="7214136" y="3018892"/>
            <a:ext cx="457199" cy="783087"/>
          </a:xfrm>
          <a:prstGeom prst="straightConnector1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triangle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sp>
        <p:nvSpPr>
          <p:cNvPr id="16" name="TextBox 15"/>
          <p:cNvSpPr txBox="1"/>
          <p:nvPr/>
        </p:nvSpPr>
        <p:spPr>
          <a:xfrm>
            <a:off x="552615" y="3225769"/>
            <a:ext cx="146706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b="1" dirty="0"/>
              <a:t>Blocking IO</a:t>
            </a:r>
          </a:p>
        </p:txBody>
      </p:sp>
      <p:sp>
        <p:nvSpPr>
          <p:cNvPr id="17" name="TextBox 16"/>
          <p:cNvSpPr txBox="1"/>
          <p:nvPr/>
        </p:nvSpPr>
        <p:spPr>
          <a:xfrm>
            <a:off x="3627566" y="5384454"/>
            <a:ext cx="186461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Non-Blocking IO</a:t>
            </a:r>
          </a:p>
        </p:txBody>
      </p:sp>
    </p:spTree>
    <p:extLst>
      <p:ext uri="{BB962C8B-B14F-4D97-AF65-F5344CB8AC3E}">
        <p14:creationId xmlns:p14="http://schemas.microsoft.com/office/powerpoint/2010/main" val="18172272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Checking if Node.js is installed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47750" y="880712"/>
            <a:ext cx="7029450" cy="4958113"/>
          </a:xfrm>
        </p:spPr>
        <p:txBody>
          <a:bodyPr/>
          <a:lstStyle/>
          <a:p>
            <a:r>
              <a:rPr lang="en-GB" dirty="0"/>
              <a:t>Check the version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Ask Node.js for help information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/>
              <a:t>WEB</a:t>
            </a:r>
            <a:endParaRPr lang="en-US" altLang="en-US" dirty="0"/>
          </a:p>
        </p:txBody>
      </p:sp>
      <p:sp>
        <p:nvSpPr>
          <p:cNvPr id="5" name="TextBox 6"/>
          <p:cNvSpPr txBox="1">
            <a:spLocks noChangeArrowheads="1"/>
          </p:cNvSpPr>
          <p:nvPr/>
        </p:nvSpPr>
        <p:spPr bwMode="auto">
          <a:xfrm>
            <a:off x="803225" y="2910714"/>
            <a:ext cx="7908925" cy="3693319"/>
          </a:xfrm>
          <a:prstGeom prst="rect">
            <a:avLst/>
          </a:prstGeom>
          <a:solidFill>
            <a:srgbClr val="00000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  <a:defRPr/>
            </a:pPr>
            <a:r>
              <a:rPr kumimoji="0" lang="en-GB" altLang="en-US" sz="1800" dirty="0">
                <a:solidFill>
                  <a:schemeClr val="accent5">
                    <a:lumMod val="50000"/>
                  </a:schemeClr>
                </a:solidFill>
              </a:rPr>
              <a:t>$ node --help</a:t>
            </a:r>
          </a:p>
          <a:p>
            <a:pPr>
              <a:spcBef>
                <a:spcPct val="0"/>
              </a:spcBef>
              <a:buClrTx/>
              <a:buSzTx/>
              <a:buFontTx/>
              <a:buNone/>
              <a:defRPr/>
            </a:pPr>
            <a:r>
              <a:rPr kumimoji="0" lang="en-GB" altLang="en-US" sz="1800" dirty="0">
                <a:solidFill>
                  <a:schemeClr val="bg1"/>
                </a:solidFill>
              </a:rPr>
              <a:t>Usage: node [options] [ -e script | script.js | - ] [arguments]</a:t>
            </a:r>
          </a:p>
          <a:p>
            <a:pPr>
              <a:spcBef>
                <a:spcPct val="0"/>
              </a:spcBef>
              <a:buClrTx/>
              <a:buSzTx/>
              <a:buFontTx/>
              <a:buNone/>
              <a:defRPr/>
            </a:pPr>
            <a:r>
              <a:rPr kumimoji="0" lang="en-GB" altLang="en-US" sz="1800" dirty="0">
                <a:solidFill>
                  <a:schemeClr val="bg1"/>
                </a:solidFill>
              </a:rPr>
              <a:t>       node inspect script.js [arguments]</a:t>
            </a:r>
          </a:p>
          <a:p>
            <a:pPr>
              <a:spcBef>
                <a:spcPct val="0"/>
              </a:spcBef>
              <a:buClrTx/>
              <a:buSzTx/>
              <a:buFontTx/>
              <a:buNone/>
              <a:defRPr/>
            </a:pPr>
            <a:endParaRPr kumimoji="0" lang="en-GB" altLang="en-US" sz="1800" dirty="0">
              <a:solidFill>
                <a:schemeClr val="bg1"/>
              </a:solidFill>
            </a:endParaRPr>
          </a:p>
          <a:p>
            <a:pPr>
              <a:spcBef>
                <a:spcPct val="0"/>
              </a:spcBef>
              <a:buClrTx/>
              <a:buSzTx/>
              <a:buFontTx/>
              <a:buNone/>
              <a:defRPr/>
            </a:pPr>
            <a:r>
              <a:rPr kumimoji="0" lang="en-GB" altLang="en-US" sz="1800" dirty="0">
                <a:solidFill>
                  <a:schemeClr val="bg1"/>
                </a:solidFill>
              </a:rPr>
              <a:t>Options:</a:t>
            </a:r>
          </a:p>
          <a:p>
            <a:pPr>
              <a:spcBef>
                <a:spcPct val="0"/>
              </a:spcBef>
              <a:buClrTx/>
              <a:buSzTx/>
              <a:buFontTx/>
              <a:buNone/>
              <a:defRPr/>
            </a:pPr>
            <a:r>
              <a:rPr kumimoji="0" lang="en-GB" altLang="en-US" sz="1800" dirty="0">
                <a:solidFill>
                  <a:schemeClr val="bg1"/>
                </a:solidFill>
              </a:rPr>
              <a:t>  -                                script read from </a:t>
            </a:r>
            <a:r>
              <a:rPr kumimoji="0" lang="en-GB" altLang="en-US" sz="1800" dirty="0" err="1">
                <a:solidFill>
                  <a:schemeClr val="bg1"/>
                </a:solidFill>
              </a:rPr>
              <a:t>stdin</a:t>
            </a:r>
            <a:r>
              <a:rPr kumimoji="0" lang="en-GB" altLang="en-US" sz="1800" dirty="0">
                <a:solidFill>
                  <a:schemeClr val="bg1"/>
                </a:solidFill>
              </a:rPr>
              <a:t> (default if no file name</a:t>
            </a:r>
          </a:p>
          <a:p>
            <a:pPr>
              <a:spcBef>
                <a:spcPct val="0"/>
              </a:spcBef>
              <a:buClrTx/>
              <a:buSzTx/>
              <a:buFontTx/>
              <a:buNone/>
              <a:defRPr/>
            </a:pPr>
            <a:r>
              <a:rPr kumimoji="0" lang="en-GB" altLang="en-US" sz="1800" dirty="0">
                <a:solidFill>
                  <a:schemeClr val="bg1"/>
                </a:solidFill>
              </a:rPr>
              <a:t>                                   is provided, interactive mode if a </a:t>
            </a:r>
            <a:r>
              <a:rPr kumimoji="0" lang="en-GB" altLang="en-US" sz="1800" dirty="0" err="1">
                <a:solidFill>
                  <a:schemeClr val="bg1"/>
                </a:solidFill>
              </a:rPr>
              <a:t>tty</a:t>
            </a:r>
            <a:r>
              <a:rPr kumimoji="0" lang="en-GB" altLang="en-US" sz="1800" dirty="0">
                <a:solidFill>
                  <a:schemeClr val="bg1"/>
                </a:solidFill>
              </a:rPr>
              <a:t>)</a:t>
            </a:r>
          </a:p>
          <a:p>
            <a:pPr>
              <a:spcBef>
                <a:spcPct val="0"/>
              </a:spcBef>
              <a:buClrTx/>
              <a:buSzTx/>
              <a:buFontTx/>
              <a:buNone/>
              <a:defRPr/>
            </a:pPr>
            <a:r>
              <a:rPr kumimoji="0" lang="en-GB" altLang="en-US" sz="1800" dirty="0">
                <a:solidFill>
                  <a:schemeClr val="bg1"/>
                </a:solidFill>
              </a:rPr>
              <a:t>  --                               indicate the end of node options</a:t>
            </a:r>
          </a:p>
          <a:p>
            <a:pPr>
              <a:spcBef>
                <a:spcPct val="0"/>
              </a:spcBef>
              <a:buClrTx/>
              <a:buSzTx/>
              <a:buFontTx/>
              <a:buNone/>
              <a:defRPr/>
            </a:pPr>
            <a:r>
              <a:rPr kumimoji="0" lang="en-GB" altLang="en-US" sz="1800" dirty="0">
                <a:solidFill>
                  <a:schemeClr val="bg1"/>
                </a:solidFill>
              </a:rPr>
              <a:t>  --abort-on-uncaught-exception    aborting instead of exiting causes a core file</a:t>
            </a:r>
          </a:p>
          <a:p>
            <a:pPr>
              <a:spcBef>
                <a:spcPct val="0"/>
              </a:spcBef>
              <a:buClrTx/>
              <a:buSzTx/>
              <a:buFontTx/>
              <a:buNone/>
              <a:defRPr/>
            </a:pPr>
            <a:r>
              <a:rPr kumimoji="0" lang="en-GB" altLang="en-US" sz="1800" dirty="0">
                <a:solidFill>
                  <a:schemeClr val="bg1"/>
                </a:solidFill>
              </a:rPr>
              <a:t>                                   to be generated for analysis</a:t>
            </a:r>
          </a:p>
          <a:p>
            <a:pPr>
              <a:spcBef>
                <a:spcPct val="0"/>
              </a:spcBef>
              <a:buClrTx/>
              <a:buSzTx/>
              <a:buFontTx/>
              <a:buNone/>
              <a:defRPr/>
            </a:pPr>
            <a:r>
              <a:rPr kumimoji="0" lang="en-GB" altLang="en-US" sz="1800" dirty="0">
                <a:solidFill>
                  <a:schemeClr val="bg1"/>
                </a:solidFill>
              </a:rPr>
              <a:t>  -c, --check                      syntax check script without executing</a:t>
            </a:r>
          </a:p>
          <a:p>
            <a:pPr>
              <a:spcBef>
                <a:spcPct val="0"/>
              </a:spcBef>
              <a:buClrTx/>
              <a:buSzTx/>
              <a:buFontTx/>
              <a:buNone/>
              <a:defRPr/>
            </a:pPr>
            <a:r>
              <a:rPr kumimoji="0" lang="en-GB" altLang="en-US" sz="1800" dirty="0">
                <a:solidFill>
                  <a:schemeClr val="bg1"/>
                </a:solidFill>
              </a:rPr>
              <a:t>  --completion-bash …… etc., etc.</a:t>
            </a:r>
            <a:endParaRPr kumimoji="0" lang="en-GB" altLang="en-US" sz="1800" b="0" dirty="0">
              <a:solidFill>
                <a:schemeClr val="bg1"/>
              </a:solidFill>
            </a:endParaRPr>
          </a:p>
        </p:txBody>
      </p:sp>
      <p:sp>
        <p:nvSpPr>
          <p:cNvPr id="6" name="TextBox 6"/>
          <p:cNvSpPr txBox="1">
            <a:spLocks noChangeArrowheads="1"/>
          </p:cNvSpPr>
          <p:nvPr/>
        </p:nvSpPr>
        <p:spPr bwMode="auto">
          <a:xfrm>
            <a:off x="803225" y="1499175"/>
            <a:ext cx="7908925" cy="646331"/>
          </a:xfrm>
          <a:prstGeom prst="rect">
            <a:avLst/>
          </a:prstGeom>
          <a:solidFill>
            <a:srgbClr val="00000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  <a:defRPr/>
            </a:pPr>
            <a:r>
              <a:rPr kumimoji="0" lang="en-GB" altLang="en-US" sz="1800" dirty="0">
                <a:solidFill>
                  <a:schemeClr val="accent5">
                    <a:lumMod val="50000"/>
                  </a:schemeClr>
                </a:solidFill>
              </a:rPr>
              <a:t>$ node --version</a:t>
            </a:r>
          </a:p>
          <a:p>
            <a:pPr>
              <a:spcBef>
                <a:spcPct val="0"/>
              </a:spcBef>
              <a:buClrTx/>
              <a:buSzTx/>
              <a:buFontTx/>
              <a:buNone/>
              <a:defRPr/>
            </a:pPr>
            <a:r>
              <a:rPr kumimoji="0" lang="en-GB" altLang="en-US" sz="1800" dirty="0">
                <a:solidFill>
                  <a:schemeClr val="bg1"/>
                </a:solidFill>
              </a:rPr>
              <a:t>v10.15.0</a:t>
            </a:r>
            <a:endParaRPr kumimoji="0" lang="en-GB" altLang="en-US" sz="1800" b="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9244599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47750" y="991402"/>
            <a:ext cx="7029450" cy="3315903"/>
          </a:xfrm>
        </p:spPr>
        <p:txBody>
          <a:bodyPr/>
          <a:lstStyle/>
          <a:p>
            <a:r>
              <a:rPr lang="en-GB" dirty="0"/>
              <a:t>Just typing “node” puts you into interactive </a:t>
            </a:r>
            <a:r>
              <a:rPr lang="en-GB" dirty="0" err="1"/>
              <a:t>Javascript</a:t>
            </a:r>
            <a:r>
              <a:rPr lang="en-GB" dirty="0"/>
              <a:t> mode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Executing a JavaScript file</a:t>
            </a:r>
          </a:p>
          <a:p>
            <a:r>
              <a:rPr lang="en-GB" dirty="0"/>
              <a:t>Example: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/>
              <a:t>WEB</a:t>
            </a:r>
            <a:endParaRPr lang="en-US" altLang="en-US" dirty="0"/>
          </a:p>
        </p:txBody>
      </p:sp>
      <p:sp>
        <p:nvSpPr>
          <p:cNvPr id="5" name="TextBox 6"/>
          <p:cNvSpPr txBox="1">
            <a:spLocks noChangeArrowheads="1"/>
          </p:cNvSpPr>
          <p:nvPr/>
        </p:nvSpPr>
        <p:spPr bwMode="auto">
          <a:xfrm>
            <a:off x="947605" y="1861069"/>
            <a:ext cx="7908925" cy="1477328"/>
          </a:xfrm>
          <a:prstGeom prst="rect">
            <a:avLst/>
          </a:prstGeom>
          <a:solidFill>
            <a:srgbClr val="00000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  <a:defRPr/>
            </a:pPr>
            <a:r>
              <a:rPr kumimoji="0" lang="en-GB" altLang="en-US" sz="1800" dirty="0">
                <a:solidFill>
                  <a:schemeClr val="accent5">
                    <a:lumMod val="50000"/>
                  </a:schemeClr>
                </a:solidFill>
              </a:rPr>
              <a:t>$ node</a:t>
            </a:r>
          </a:p>
          <a:p>
            <a:pPr>
              <a:spcBef>
                <a:spcPct val="0"/>
              </a:spcBef>
              <a:buClrTx/>
              <a:buSzTx/>
              <a:buFontTx/>
              <a:buNone/>
              <a:defRPr/>
            </a:pPr>
            <a:r>
              <a:rPr kumimoji="0" lang="en-GB" altLang="en-US" sz="1800" dirty="0">
                <a:solidFill>
                  <a:schemeClr val="bg1"/>
                </a:solidFill>
              </a:rPr>
              <a:t>&gt; console.log("hello")</a:t>
            </a:r>
          </a:p>
          <a:p>
            <a:pPr>
              <a:spcBef>
                <a:spcPct val="0"/>
              </a:spcBef>
              <a:buClrTx/>
              <a:buSzTx/>
              <a:buFontTx/>
              <a:buNone/>
              <a:defRPr/>
            </a:pPr>
            <a:r>
              <a:rPr kumimoji="0" lang="en-GB" altLang="en-US" sz="1800" dirty="0">
                <a:solidFill>
                  <a:schemeClr val="bg1"/>
                </a:solidFill>
              </a:rPr>
              <a:t>hello</a:t>
            </a:r>
          </a:p>
          <a:p>
            <a:pPr>
              <a:spcBef>
                <a:spcPct val="0"/>
              </a:spcBef>
              <a:buClrTx/>
              <a:buSzTx/>
              <a:buFontTx/>
              <a:buNone/>
              <a:defRPr/>
            </a:pPr>
            <a:r>
              <a:rPr kumimoji="0" lang="en-GB" altLang="en-US" sz="1800" dirty="0">
                <a:solidFill>
                  <a:schemeClr val="bg1"/>
                </a:solidFill>
              </a:rPr>
              <a:t>undefined</a:t>
            </a:r>
          </a:p>
          <a:p>
            <a:pPr>
              <a:spcBef>
                <a:spcPct val="0"/>
              </a:spcBef>
              <a:buClrTx/>
              <a:buSzTx/>
              <a:buFontTx/>
              <a:buNone/>
              <a:defRPr/>
            </a:pPr>
            <a:r>
              <a:rPr kumimoji="0" lang="en-GB" altLang="en-US" sz="1800" dirty="0">
                <a:solidFill>
                  <a:schemeClr val="bg1"/>
                </a:solidFill>
              </a:rPr>
              <a:t>&gt; .exit</a:t>
            </a:r>
            <a:endParaRPr kumimoji="0" lang="en-GB" altLang="en-US" sz="1800" b="0" dirty="0">
              <a:solidFill>
                <a:schemeClr val="bg1"/>
              </a:solidFill>
            </a:endParaRPr>
          </a:p>
        </p:txBody>
      </p:sp>
      <p:sp>
        <p:nvSpPr>
          <p:cNvPr id="6" name="TextBox 6"/>
          <p:cNvSpPr txBox="1">
            <a:spLocks noChangeArrowheads="1"/>
          </p:cNvSpPr>
          <p:nvPr/>
        </p:nvSpPr>
        <p:spPr bwMode="auto">
          <a:xfrm>
            <a:off x="947604" y="4564164"/>
            <a:ext cx="2536741" cy="1754326"/>
          </a:xfrm>
          <a:prstGeom prst="rect">
            <a:avLst/>
          </a:prstGeom>
          <a:solidFill>
            <a:srgbClr val="00000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  <a:defRPr/>
            </a:pPr>
            <a:r>
              <a:rPr kumimoji="0" lang="en-GB" altLang="en-US" sz="1800" dirty="0">
                <a:solidFill>
                  <a:schemeClr val="accent5">
                    <a:lumMod val="50000"/>
                  </a:schemeClr>
                </a:solidFill>
              </a:rPr>
              <a:t>$ node hello5times.js</a:t>
            </a:r>
          </a:p>
          <a:p>
            <a:pPr>
              <a:spcBef>
                <a:spcPct val="0"/>
              </a:spcBef>
              <a:buClrTx/>
              <a:buSzTx/>
              <a:buFontTx/>
              <a:buNone/>
              <a:defRPr/>
            </a:pPr>
            <a:r>
              <a:rPr kumimoji="0" lang="en-GB" altLang="en-US" sz="1800" dirty="0">
                <a:solidFill>
                  <a:schemeClr val="bg1"/>
                </a:solidFill>
              </a:rPr>
              <a:t>[0] hello</a:t>
            </a:r>
          </a:p>
          <a:p>
            <a:pPr>
              <a:spcBef>
                <a:spcPct val="0"/>
              </a:spcBef>
              <a:buClrTx/>
              <a:buSzTx/>
              <a:buFontTx/>
              <a:buNone/>
              <a:defRPr/>
            </a:pPr>
            <a:r>
              <a:rPr kumimoji="0" lang="en-GB" altLang="en-US" sz="1800" dirty="0">
                <a:solidFill>
                  <a:schemeClr val="bg1"/>
                </a:solidFill>
              </a:rPr>
              <a:t>[1] hello</a:t>
            </a:r>
          </a:p>
          <a:p>
            <a:pPr>
              <a:spcBef>
                <a:spcPct val="0"/>
              </a:spcBef>
              <a:buClrTx/>
              <a:buSzTx/>
              <a:buFontTx/>
              <a:buNone/>
              <a:defRPr/>
            </a:pPr>
            <a:r>
              <a:rPr kumimoji="0" lang="en-GB" altLang="en-US" sz="1800" dirty="0">
                <a:solidFill>
                  <a:schemeClr val="bg1"/>
                </a:solidFill>
              </a:rPr>
              <a:t>[2] hello</a:t>
            </a:r>
          </a:p>
          <a:p>
            <a:pPr>
              <a:spcBef>
                <a:spcPct val="0"/>
              </a:spcBef>
              <a:buClrTx/>
              <a:buSzTx/>
              <a:buFontTx/>
              <a:buNone/>
              <a:defRPr/>
            </a:pPr>
            <a:r>
              <a:rPr kumimoji="0" lang="en-GB" altLang="en-US" sz="1800" dirty="0">
                <a:solidFill>
                  <a:schemeClr val="bg1"/>
                </a:solidFill>
              </a:rPr>
              <a:t>[3] hello</a:t>
            </a:r>
          </a:p>
          <a:p>
            <a:pPr>
              <a:spcBef>
                <a:spcPct val="0"/>
              </a:spcBef>
              <a:buClrTx/>
              <a:buSzTx/>
              <a:buFontTx/>
              <a:buNone/>
              <a:defRPr/>
            </a:pPr>
            <a:r>
              <a:rPr kumimoji="0" lang="en-GB" altLang="en-US" sz="1800" dirty="0">
                <a:solidFill>
                  <a:schemeClr val="bg1"/>
                </a:solidFill>
              </a:rPr>
              <a:t>[4] hello</a:t>
            </a:r>
            <a:endParaRPr kumimoji="0" lang="en-GB" altLang="en-US" sz="1800" b="0" dirty="0">
              <a:solidFill>
                <a:schemeClr val="bg1"/>
              </a:solidFill>
            </a:endParaRPr>
          </a:p>
        </p:txBody>
      </p:sp>
      <p:sp>
        <p:nvSpPr>
          <p:cNvPr id="7" name="TextBox 6"/>
          <p:cNvSpPr txBox="1"/>
          <p:nvPr/>
        </p:nvSpPr>
        <p:spPr>
          <a:xfrm>
            <a:off x="4109987" y="4878328"/>
            <a:ext cx="3820277" cy="1200329"/>
          </a:xfrm>
          <a:prstGeom prst="rect">
            <a:avLst/>
          </a:prstGeom>
          <a:noFill/>
          <a:ln w="22225">
            <a:solidFill>
              <a:schemeClr val="tx1"/>
            </a:solidFill>
            <a:prstDash val="dash"/>
          </a:ln>
        </p:spPr>
        <p:txBody>
          <a:bodyPr wrap="none" rtlCol="0">
            <a:spAutoFit/>
          </a:bodyPr>
          <a:lstStyle/>
          <a:p>
            <a:r>
              <a:rPr lang="nn-NO" dirty="0"/>
              <a:t>for(i = 0; i &lt; 5; i++)</a:t>
            </a:r>
          </a:p>
          <a:p>
            <a:r>
              <a:rPr lang="nn-NO" dirty="0"/>
              <a:t>{</a:t>
            </a:r>
          </a:p>
          <a:p>
            <a:r>
              <a:rPr lang="nn-NO" dirty="0"/>
              <a:t>	console.log("["+i+"] hello");</a:t>
            </a:r>
          </a:p>
          <a:p>
            <a:r>
              <a:rPr lang="nn-NO" dirty="0"/>
              <a:t>}</a:t>
            </a:r>
            <a:endParaRPr lang="en-GB" dirty="0"/>
          </a:p>
        </p:txBody>
      </p:sp>
      <p:sp>
        <p:nvSpPr>
          <p:cNvPr id="8" name="TextBox 7"/>
          <p:cNvSpPr txBox="1"/>
          <p:nvPr/>
        </p:nvSpPr>
        <p:spPr>
          <a:xfrm>
            <a:off x="4109987" y="4435570"/>
            <a:ext cx="171072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b="1" u="sng" dirty="0"/>
              <a:t>hello5times.js</a:t>
            </a:r>
          </a:p>
        </p:txBody>
      </p:sp>
    </p:spTree>
    <p:extLst>
      <p:ext uri="{BB962C8B-B14F-4D97-AF65-F5344CB8AC3E}">
        <p14:creationId xmlns:p14="http://schemas.microsoft.com/office/powerpoint/2010/main" val="159786918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7175" y="-1"/>
            <a:ext cx="8686800" cy="1573731"/>
          </a:xfrm>
        </p:spPr>
        <p:txBody>
          <a:bodyPr/>
          <a:lstStyle/>
          <a:p>
            <a:r>
              <a:rPr lang="en-GB" dirty="0"/>
              <a:t>Check the </a:t>
            </a:r>
            <a:br>
              <a:rPr lang="en-GB" dirty="0"/>
            </a:br>
            <a:r>
              <a:rPr lang="en-GB" dirty="0"/>
              <a:t>Node Package Manager (</a:t>
            </a:r>
            <a:r>
              <a:rPr lang="en-GB" dirty="0" err="1"/>
              <a:t>npm</a:t>
            </a:r>
            <a:r>
              <a:rPr lang="en-GB" dirty="0"/>
              <a:t>) </a:t>
            </a:r>
            <a:br>
              <a:rPr lang="en-GB" dirty="0"/>
            </a:br>
            <a:r>
              <a:rPr lang="en-GB" dirty="0"/>
              <a:t>is installed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47750" y="1645920"/>
            <a:ext cx="7029450" cy="4192905"/>
          </a:xfrm>
        </p:spPr>
        <p:txBody>
          <a:bodyPr/>
          <a:lstStyle/>
          <a:p>
            <a:r>
              <a:rPr lang="en-GB" dirty="0"/>
              <a:t>Check version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Get help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Check where Node.js was installed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/>
              <a:t>WEB</a:t>
            </a:r>
            <a:endParaRPr lang="en-US" altLang="en-US" dirty="0"/>
          </a:p>
        </p:txBody>
      </p:sp>
      <p:sp>
        <p:nvSpPr>
          <p:cNvPr id="5" name="TextBox 6"/>
          <p:cNvSpPr txBox="1">
            <a:spLocks noChangeArrowheads="1"/>
          </p:cNvSpPr>
          <p:nvPr/>
        </p:nvSpPr>
        <p:spPr bwMode="auto">
          <a:xfrm>
            <a:off x="820874" y="6051331"/>
            <a:ext cx="7908925" cy="646331"/>
          </a:xfrm>
          <a:prstGeom prst="rect">
            <a:avLst/>
          </a:prstGeom>
          <a:solidFill>
            <a:srgbClr val="00000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  <a:defRPr/>
            </a:pPr>
            <a:r>
              <a:rPr kumimoji="0" lang="en-GB" altLang="en-US" sz="1800" dirty="0">
                <a:solidFill>
                  <a:schemeClr val="accent5">
                    <a:lumMod val="50000"/>
                  </a:schemeClr>
                </a:solidFill>
              </a:rPr>
              <a:t>$ </a:t>
            </a:r>
            <a:r>
              <a:rPr kumimoji="0" lang="en-GB" altLang="en-US" sz="1800" dirty="0" err="1">
                <a:solidFill>
                  <a:schemeClr val="accent5">
                    <a:lumMod val="50000"/>
                  </a:schemeClr>
                </a:solidFill>
              </a:rPr>
              <a:t>npm</a:t>
            </a:r>
            <a:r>
              <a:rPr kumimoji="0" lang="en-GB" altLang="en-US" sz="1800" dirty="0">
                <a:solidFill>
                  <a:schemeClr val="accent5">
                    <a:lumMod val="50000"/>
                  </a:schemeClr>
                </a:solidFill>
              </a:rPr>
              <a:t> </a:t>
            </a:r>
            <a:r>
              <a:rPr kumimoji="0" lang="en-GB" altLang="en-US" sz="1800" dirty="0" err="1">
                <a:solidFill>
                  <a:schemeClr val="accent5">
                    <a:lumMod val="50000"/>
                  </a:schemeClr>
                </a:solidFill>
              </a:rPr>
              <a:t>config</a:t>
            </a:r>
            <a:r>
              <a:rPr kumimoji="0" lang="en-GB" altLang="en-US" sz="1800" dirty="0">
                <a:solidFill>
                  <a:schemeClr val="accent5">
                    <a:lumMod val="50000"/>
                  </a:schemeClr>
                </a:solidFill>
              </a:rPr>
              <a:t> get prefix</a:t>
            </a:r>
          </a:p>
          <a:p>
            <a:pPr>
              <a:spcBef>
                <a:spcPct val="0"/>
              </a:spcBef>
              <a:buClrTx/>
              <a:buSzTx/>
              <a:buFontTx/>
              <a:buNone/>
              <a:defRPr/>
            </a:pPr>
            <a:r>
              <a:rPr kumimoji="0" lang="en-GB" altLang="en-US" sz="1800" dirty="0">
                <a:solidFill>
                  <a:schemeClr val="bg1"/>
                </a:solidFill>
              </a:rPr>
              <a:t>C:\.....\AppData\Roaming\npm</a:t>
            </a:r>
            <a:endParaRPr kumimoji="0" lang="en-GB" altLang="en-US" sz="1800" b="0" dirty="0">
              <a:solidFill>
                <a:schemeClr val="bg1"/>
              </a:solidFill>
            </a:endParaRPr>
          </a:p>
        </p:txBody>
      </p:sp>
      <p:sp>
        <p:nvSpPr>
          <p:cNvPr id="7" name="TextBox 6"/>
          <p:cNvSpPr txBox="1">
            <a:spLocks noChangeArrowheads="1"/>
          </p:cNvSpPr>
          <p:nvPr/>
        </p:nvSpPr>
        <p:spPr bwMode="auto">
          <a:xfrm>
            <a:off x="883438" y="2038395"/>
            <a:ext cx="1879013" cy="1477328"/>
          </a:xfrm>
          <a:prstGeom prst="rect">
            <a:avLst/>
          </a:prstGeom>
          <a:solidFill>
            <a:srgbClr val="00000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  <a:defRPr/>
            </a:pPr>
            <a:r>
              <a:rPr kumimoji="0" lang="en-GB" altLang="en-US" sz="1800" dirty="0">
                <a:solidFill>
                  <a:schemeClr val="accent5">
                    <a:lumMod val="50000"/>
                  </a:schemeClr>
                </a:solidFill>
              </a:rPr>
              <a:t>$ </a:t>
            </a:r>
            <a:r>
              <a:rPr kumimoji="0" lang="en-GB" altLang="en-US" sz="1800" dirty="0" err="1">
                <a:solidFill>
                  <a:schemeClr val="accent5">
                    <a:lumMod val="50000"/>
                  </a:schemeClr>
                </a:solidFill>
              </a:rPr>
              <a:t>npm</a:t>
            </a:r>
            <a:r>
              <a:rPr kumimoji="0" lang="en-GB" altLang="en-US" sz="1800" dirty="0">
                <a:solidFill>
                  <a:schemeClr val="accent5">
                    <a:lumMod val="50000"/>
                  </a:schemeClr>
                </a:solidFill>
              </a:rPr>
              <a:t> version</a:t>
            </a:r>
          </a:p>
          <a:p>
            <a:pPr>
              <a:spcBef>
                <a:spcPct val="0"/>
              </a:spcBef>
              <a:buClrTx/>
              <a:buSzTx/>
              <a:buFontTx/>
              <a:buNone/>
              <a:defRPr/>
            </a:pPr>
            <a:r>
              <a:rPr kumimoji="0" lang="en-GB" altLang="en-US" sz="1800" dirty="0">
                <a:solidFill>
                  <a:schemeClr val="bg1"/>
                </a:solidFill>
              </a:rPr>
              <a:t>{ </a:t>
            </a:r>
            <a:r>
              <a:rPr kumimoji="0" lang="en-GB" altLang="en-US" sz="1800" dirty="0" err="1">
                <a:solidFill>
                  <a:schemeClr val="bg1"/>
                </a:solidFill>
              </a:rPr>
              <a:t>npm</a:t>
            </a:r>
            <a:r>
              <a:rPr kumimoji="0" lang="en-GB" altLang="en-US" sz="1800" dirty="0">
                <a:solidFill>
                  <a:schemeClr val="bg1"/>
                </a:solidFill>
              </a:rPr>
              <a:t>: '6.4.1',</a:t>
            </a:r>
          </a:p>
          <a:p>
            <a:pPr>
              <a:spcBef>
                <a:spcPct val="0"/>
              </a:spcBef>
              <a:buClrTx/>
              <a:buSzTx/>
              <a:buFontTx/>
              <a:buNone/>
              <a:defRPr/>
            </a:pPr>
            <a:r>
              <a:rPr kumimoji="0" lang="en-GB" altLang="en-US" sz="1800" dirty="0">
                <a:solidFill>
                  <a:schemeClr val="bg1"/>
                </a:solidFill>
              </a:rPr>
              <a:t>  </a:t>
            </a:r>
            <a:r>
              <a:rPr kumimoji="0" lang="en-GB" altLang="en-US" sz="1800" dirty="0" err="1">
                <a:solidFill>
                  <a:schemeClr val="bg1"/>
                </a:solidFill>
              </a:rPr>
              <a:t>ares</a:t>
            </a:r>
            <a:r>
              <a:rPr kumimoji="0" lang="en-GB" altLang="en-US" sz="1800" dirty="0">
                <a:solidFill>
                  <a:schemeClr val="bg1"/>
                </a:solidFill>
              </a:rPr>
              <a:t>: '1.15.0',</a:t>
            </a:r>
          </a:p>
          <a:p>
            <a:pPr>
              <a:spcBef>
                <a:spcPct val="0"/>
              </a:spcBef>
              <a:buClrTx/>
              <a:buSzTx/>
              <a:buFontTx/>
              <a:buNone/>
              <a:defRPr/>
            </a:pPr>
            <a:r>
              <a:rPr kumimoji="0" lang="en-GB" altLang="en-US" sz="1800" dirty="0">
                <a:solidFill>
                  <a:schemeClr val="bg1"/>
                </a:solidFill>
              </a:rPr>
              <a:t>  </a:t>
            </a:r>
            <a:r>
              <a:rPr kumimoji="0" lang="en-GB" altLang="en-US" sz="1800" dirty="0" err="1">
                <a:solidFill>
                  <a:schemeClr val="bg1"/>
                </a:solidFill>
              </a:rPr>
              <a:t>cldr</a:t>
            </a:r>
            <a:r>
              <a:rPr kumimoji="0" lang="en-GB" altLang="en-US" sz="1800" dirty="0">
                <a:solidFill>
                  <a:schemeClr val="bg1"/>
                </a:solidFill>
              </a:rPr>
              <a:t>: '3</a:t>
            </a:r>
          </a:p>
          <a:p>
            <a:pPr>
              <a:spcBef>
                <a:spcPct val="0"/>
              </a:spcBef>
              <a:buClrTx/>
              <a:buSzTx/>
              <a:buFontTx/>
              <a:buNone/>
              <a:defRPr/>
            </a:pPr>
            <a:r>
              <a:rPr kumimoji="0" lang="en-GB" altLang="en-US" sz="1800" b="0" dirty="0">
                <a:solidFill>
                  <a:schemeClr val="bg1"/>
                </a:solidFill>
              </a:rPr>
              <a:t>…. }</a:t>
            </a:r>
          </a:p>
        </p:txBody>
      </p:sp>
      <p:sp>
        <p:nvSpPr>
          <p:cNvPr id="8" name="TextBox 6"/>
          <p:cNvSpPr txBox="1">
            <a:spLocks noChangeArrowheads="1"/>
          </p:cNvSpPr>
          <p:nvPr/>
        </p:nvSpPr>
        <p:spPr bwMode="auto">
          <a:xfrm>
            <a:off x="820875" y="3990014"/>
            <a:ext cx="3534558" cy="1477328"/>
          </a:xfrm>
          <a:prstGeom prst="rect">
            <a:avLst/>
          </a:prstGeom>
          <a:solidFill>
            <a:srgbClr val="00000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  <a:defRPr/>
            </a:pPr>
            <a:r>
              <a:rPr kumimoji="0" lang="en-GB" altLang="en-US" sz="1800" dirty="0">
                <a:solidFill>
                  <a:schemeClr val="accent5">
                    <a:lumMod val="50000"/>
                  </a:schemeClr>
                </a:solidFill>
              </a:rPr>
              <a:t>$ </a:t>
            </a:r>
            <a:r>
              <a:rPr kumimoji="0" lang="en-GB" altLang="en-US" sz="1800" dirty="0" err="1">
                <a:solidFill>
                  <a:schemeClr val="accent5">
                    <a:lumMod val="50000"/>
                  </a:schemeClr>
                </a:solidFill>
              </a:rPr>
              <a:t>npm</a:t>
            </a:r>
            <a:r>
              <a:rPr kumimoji="0" lang="en-GB" altLang="en-US" sz="1800" dirty="0">
                <a:solidFill>
                  <a:schemeClr val="accent5">
                    <a:lumMod val="50000"/>
                  </a:schemeClr>
                </a:solidFill>
              </a:rPr>
              <a:t> help</a:t>
            </a:r>
          </a:p>
          <a:p>
            <a:pPr>
              <a:spcBef>
                <a:spcPct val="0"/>
              </a:spcBef>
              <a:buClrTx/>
              <a:buSzTx/>
              <a:buFontTx/>
              <a:buNone/>
              <a:defRPr/>
            </a:pPr>
            <a:r>
              <a:rPr kumimoji="0" lang="en-GB" altLang="en-US" sz="1800" dirty="0">
                <a:solidFill>
                  <a:schemeClr val="bg1"/>
                </a:solidFill>
              </a:rPr>
              <a:t>Usage: </a:t>
            </a:r>
            <a:r>
              <a:rPr kumimoji="0" lang="en-GB" altLang="en-US" sz="1800" dirty="0" err="1">
                <a:solidFill>
                  <a:schemeClr val="bg1"/>
                </a:solidFill>
              </a:rPr>
              <a:t>npm</a:t>
            </a:r>
            <a:r>
              <a:rPr kumimoji="0" lang="en-GB" altLang="en-US" sz="1800" dirty="0">
                <a:solidFill>
                  <a:schemeClr val="bg1"/>
                </a:solidFill>
              </a:rPr>
              <a:t> &lt;command&gt;</a:t>
            </a:r>
          </a:p>
          <a:p>
            <a:pPr>
              <a:spcBef>
                <a:spcPct val="0"/>
              </a:spcBef>
              <a:buClrTx/>
              <a:buSzTx/>
              <a:buFontTx/>
              <a:buNone/>
              <a:defRPr/>
            </a:pPr>
            <a:endParaRPr kumimoji="0" lang="en-GB" altLang="en-US" sz="1800" dirty="0">
              <a:solidFill>
                <a:schemeClr val="bg1"/>
              </a:solidFill>
            </a:endParaRPr>
          </a:p>
          <a:p>
            <a:pPr>
              <a:spcBef>
                <a:spcPct val="0"/>
              </a:spcBef>
              <a:buClrTx/>
              <a:buSzTx/>
              <a:buFontTx/>
              <a:buNone/>
              <a:defRPr/>
            </a:pPr>
            <a:r>
              <a:rPr kumimoji="0" lang="en-GB" altLang="en-US" sz="1800" dirty="0">
                <a:solidFill>
                  <a:schemeClr val="bg1"/>
                </a:solidFill>
              </a:rPr>
              <a:t>where &lt;command&gt; is one of:</a:t>
            </a:r>
          </a:p>
          <a:p>
            <a:pPr>
              <a:spcBef>
                <a:spcPct val="0"/>
              </a:spcBef>
              <a:buClrTx/>
              <a:buSzTx/>
              <a:buFontTx/>
              <a:buNone/>
              <a:defRPr/>
            </a:pPr>
            <a:r>
              <a:rPr kumimoji="0" lang="en-GB" altLang="en-US" sz="1800" dirty="0">
                <a:solidFill>
                  <a:schemeClr val="bg1"/>
                </a:solidFill>
              </a:rPr>
              <a:t>    access, </a:t>
            </a:r>
            <a:r>
              <a:rPr kumimoji="0" lang="en-GB" altLang="en-US" sz="1800" dirty="0" err="1">
                <a:solidFill>
                  <a:schemeClr val="bg1"/>
                </a:solidFill>
              </a:rPr>
              <a:t>addus</a:t>
            </a:r>
            <a:r>
              <a:rPr kumimoji="0" lang="en-GB" altLang="en-US" sz="1800" dirty="0">
                <a:solidFill>
                  <a:schemeClr val="bg1"/>
                </a:solidFill>
              </a:rPr>
              <a:t>………</a:t>
            </a:r>
            <a:endParaRPr kumimoji="0" lang="en-GB" altLang="en-US" sz="1800" b="0" dirty="0">
              <a:solidFill>
                <a:schemeClr val="bg1"/>
              </a:solidFill>
            </a:endParaRPr>
          </a:p>
        </p:txBody>
      </p:sp>
      <p:sp>
        <p:nvSpPr>
          <p:cNvPr id="9" name="TextBox 8"/>
          <p:cNvSpPr txBox="1">
            <a:spLocks noChangeArrowheads="1"/>
          </p:cNvSpPr>
          <p:nvPr/>
        </p:nvSpPr>
        <p:spPr bwMode="auto">
          <a:xfrm>
            <a:off x="3835829" y="2038395"/>
            <a:ext cx="1879013" cy="646331"/>
          </a:xfrm>
          <a:prstGeom prst="rect">
            <a:avLst/>
          </a:prstGeom>
          <a:solidFill>
            <a:srgbClr val="00000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  <a:defRPr/>
            </a:pPr>
            <a:r>
              <a:rPr kumimoji="0" lang="en-GB" altLang="en-US" sz="1800" dirty="0">
                <a:solidFill>
                  <a:schemeClr val="accent5">
                    <a:lumMod val="50000"/>
                  </a:schemeClr>
                </a:solidFill>
              </a:rPr>
              <a:t>$ </a:t>
            </a:r>
            <a:r>
              <a:rPr kumimoji="0" lang="en-GB" altLang="en-US" sz="1800" dirty="0" err="1">
                <a:solidFill>
                  <a:schemeClr val="accent5">
                    <a:lumMod val="50000"/>
                  </a:schemeClr>
                </a:solidFill>
              </a:rPr>
              <a:t>npm</a:t>
            </a:r>
            <a:r>
              <a:rPr kumimoji="0" lang="en-GB" altLang="en-US" sz="1800" dirty="0">
                <a:solidFill>
                  <a:schemeClr val="accent5">
                    <a:lumMod val="50000"/>
                  </a:schemeClr>
                </a:solidFill>
              </a:rPr>
              <a:t> --version</a:t>
            </a:r>
          </a:p>
          <a:p>
            <a:pPr>
              <a:spcBef>
                <a:spcPct val="0"/>
              </a:spcBef>
              <a:buClrTx/>
              <a:buSzTx/>
              <a:buFontTx/>
              <a:buNone/>
              <a:defRPr/>
            </a:pPr>
            <a:r>
              <a:rPr kumimoji="0" lang="en-GB" altLang="en-US" sz="1800" dirty="0">
                <a:solidFill>
                  <a:schemeClr val="bg1"/>
                </a:solidFill>
              </a:rPr>
              <a:t>6.4.1</a:t>
            </a:r>
            <a:endParaRPr kumimoji="0" lang="en-GB" altLang="en-US" sz="1800" b="0" dirty="0">
              <a:solidFill>
                <a:schemeClr val="bg1"/>
              </a:solidFill>
            </a:endParaRPr>
          </a:p>
        </p:txBody>
      </p:sp>
      <p:sp>
        <p:nvSpPr>
          <p:cNvPr id="6" name="TextBox 5"/>
          <p:cNvSpPr txBox="1"/>
          <p:nvPr/>
        </p:nvSpPr>
        <p:spPr>
          <a:xfrm>
            <a:off x="3033682" y="2227874"/>
            <a:ext cx="53091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b="1" dirty="0"/>
              <a:t>OR</a:t>
            </a:r>
          </a:p>
        </p:txBody>
      </p:sp>
      <p:sp>
        <p:nvSpPr>
          <p:cNvPr id="10" name="TextBox 6"/>
          <p:cNvSpPr txBox="1">
            <a:spLocks noChangeArrowheads="1"/>
          </p:cNvSpPr>
          <p:nvPr/>
        </p:nvSpPr>
        <p:spPr bwMode="auto">
          <a:xfrm>
            <a:off x="5232454" y="3990014"/>
            <a:ext cx="3534558" cy="1477328"/>
          </a:xfrm>
          <a:prstGeom prst="rect">
            <a:avLst/>
          </a:prstGeom>
          <a:solidFill>
            <a:srgbClr val="00000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  <a:defRPr/>
            </a:pPr>
            <a:r>
              <a:rPr kumimoji="0" lang="en-GB" altLang="en-US" sz="1800" dirty="0">
                <a:solidFill>
                  <a:schemeClr val="accent5">
                    <a:lumMod val="50000"/>
                  </a:schemeClr>
                </a:solidFill>
              </a:rPr>
              <a:t>$ </a:t>
            </a:r>
            <a:r>
              <a:rPr kumimoji="0" lang="en-GB" altLang="en-US" sz="1800" dirty="0" err="1">
                <a:solidFill>
                  <a:schemeClr val="accent5">
                    <a:lumMod val="50000"/>
                  </a:schemeClr>
                </a:solidFill>
              </a:rPr>
              <a:t>npm</a:t>
            </a:r>
            <a:r>
              <a:rPr kumimoji="0" lang="en-GB" altLang="en-US" sz="1800" dirty="0">
                <a:solidFill>
                  <a:schemeClr val="accent5">
                    <a:lumMod val="50000"/>
                  </a:schemeClr>
                </a:solidFill>
              </a:rPr>
              <a:t> --help</a:t>
            </a:r>
          </a:p>
          <a:p>
            <a:pPr>
              <a:spcBef>
                <a:spcPct val="0"/>
              </a:spcBef>
              <a:buClrTx/>
              <a:buSzTx/>
              <a:buFontTx/>
              <a:buNone/>
              <a:defRPr/>
            </a:pPr>
            <a:r>
              <a:rPr kumimoji="0" lang="en-GB" altLang="en-US" sz="1800" dirty="0">
                <a:solidFill>
                  <a:schemeClr val="bg1"/>
                </a:solidFill>
              </a:rPr>
              <a:t>Usage: </a:t>
            </a:r>
            <a:r>
              <a:rPr kumimoji="0" lang="en-GB" altLang="en-US" sz="1800" dirty="0" err="1">
                <a:solidFill>
                  <a:schemeClr val="bg1"/>
                </a:solidFill>
              </a:rPr>
              <a:t>npm</a:t>
            </a:r>
            <a:r>
              <a:rPr kumimoji="0" lang="en-GB" altLang="en-US" sz="1800" dirty="0">
                <a:solidFill>
                  <a:schemeClr val="bg1"/>
                </a:solidFill>
              </a:rPr>
              <a:t> &lt;command&gt;</a:t>
            </a:r>
          </a:p>
          <a:p>
            <a:pPr>
              <a:spcBef>
                <a:spcPct val="0"/>
              </a:spcBef>
              <a:buClrTx/>
              <a:buSzTx/>
              <a:buFontTx/>
              <a:buNone/>
              <a:defRPr/>
            </a:pPr>
            <a:endParaRPr kumimoji="0" lang="en-GB" altLang="en-US" sz="1800" dirty="0">
              <a:solidFill>
                <a:schemeClr val="bg1"/>
              </a:solidFill>
            </a:endParaRPr>
          </a:p>
          <a:p>
            <a:pPr>
              <a:spcBef>
                <a:spcPct val="0"/>
              </a:spcBef>
              <a:buClrTx/>
              <a:buSzTx/>
              <a:buFontTx/>
              <a:buNone/>
              <a:defRPr/>
            </a:pPr>
            <a:r>
              <a:rPr kumimoji="0" lang="en-GB" altLang="en-US" sz="1800" dirty="0">
                <a:solidFill>
                  <a:schemeClr val="bg1"/>
                </a:solidFill>
              </a:rPr>
              <a:t>where &lt;command&gt; is one of:</a:t>
            </a:r>
          </a:p>
          <a:p>
            <a:pPr>
              <a:spcBef>
                <a:spcPct val="0"/>
              </a:spcBef>
              <a:buClrTx/>
              <a:buSzTx/>
              <a:buFontTx/>
              <a:buNone/>
              <a:defRPr/>
            </a:pPr>
            <a:r>
              <a:rPr kumimoji="0" lang="en-GB" altLang="en-US" sz="1800" dirty="0">
                <a:solidFill>
                  <a:schemeClr val="bg1"/>
                </a:solidFill>
              </a:rPr>
              <a:t>    access, </a:t>
            </a:r>
            <a:r>
              <a:rPr kumimoji="0" lang="en-GB" altLang="en-US" sz="1800" dirty="0" err="1">
                <a:solidFill>
                  <a:schemeClr val="bg1"/>
                </a:solidFill>
              </a:rPr>
              <a:t>addus</a:t>
            </a:r>
            <a:r>
              <a:rPr kumimoji="0" lang="en-GB" altLang="en-US" sz="1800" dirty="0">
                <a:solidFill>
                  <a:schemeClr val="bg1"/>
                </a:solidFill>
              </a:rPr>
              <a:t>………</a:t>
            </a:r>
            <a:endParaRPr kumimoji="0" lang="en-GB" altLang="en-US" sz="1800" b="0" dirty="0">
              <a:solidFill>
                <a:schemeClr val="bg1"/>
              </a:solidFill>
            </a:endParaRPr>
          </a:p>
        </p:txBody>
      </p:sp>
      <p:sp>
        <p:nvSpPr>
          <p:cNvPr id="11" name="TextBox 10"/>
          <p:cNvSpPr txBox="1"/>
          <p:nvPr/>
        </p:nvSpPr>
        <p:spPr>
          <a:xfrm>
            <a:off x="4509877" y="4544012"/>
            <a:ext cx="53091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b="1" dirty="0"/>
              <a:t>OR</a:t>
            </a:r>
          </a:p>
        </p:txBody>
      </p:sp>
    </p:spTree>
    <p:extLst>
      <p:ext uri="{BB962C8B-B14F-4D97-AF65-F5344CB8AC3E}">
        <p14:creationId xmlns:p14="http://schemas.microsoft.com/office/powerpoint/2010/main" val="285045353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Create New </a:t>
            </a:r>
            <a:r>
              <a:rPr lang="en-GB" dirty="0" err="1"/>
              <a:t>package.json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47750" y="1063592"/>
            <a:ext cx="7029450" cy="4775233"/>
          </a:xfrm>
        </p:spPr>
        <p:txBody>
          <a:bodyPr/>
          <a:lstStyle/>
          <a:p>
            <a:r>
              <a:rPr lang="en-GB" dirty="0"/>
              <a:t>In the working directory you are using for your project, create a new </a:t>
            </a:r>
            <a:r>
              <a:rPr lang="en-GB" dirty="0" err="1"/>
              <a:t>package.json</a:t>
            </a:r>
            <a:r>
              <a:rPr lang="en-GB" dirty="0"/>
              <a:t> file using </a:t>
            </a:r>
            <a:r>
              <a:rPr lang="en-GB" b="1" dirty="0" err="1"/>
              <a:t>npm</a:t>
            </a:r>
            <a:r>
              <a:rPr lang="en-GB" b="1" dirty="0"/>
              <a:t> </a:t>
            </a:r>
            <a:r>
              <a:rPr lang="en-GB" b="1" dirty="0" err="1"/>
              <a:t>init</a:t>
            </a:r>
            <a:r>
              <a:rPr lang="en-GB" dirty="0"/>
              <a:t> and answering a list of questions</a:t>
            </a:r>
            <a:endParaRPr lang="en-GB" b="1" dirty="0"/>
          </a:p>
          <a:p>
            <a:pPr lvl="1"/>
            <a:r>
              <a:rPr lang="en-GB" dirty="0"/>
              <a:t>Note: you can specify the flag </a:t>
            </a:r>
            <a:r>
              <a:rPr lang="en-GB" b="1" dirty="0"/>
              <a:t>--yes </a:t>
            </a:r>
            <a:r>
              <a:rPr lang="en-GB" dirty="0"/>
              <a:t>to use default values instead of answering the questions (see next slide)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This file keeps a list of the dependencies (modules) being used by your project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/>
              <a:t>WEB</a:t>
            </a:r>
            <a:endParaRPr lang="en-US" altLang="en-US" dirty="0"/>
          </a:p>
        </p:txBody>
      </p:sp>
      <p:sp>
        <p:nvSpPr>
          <p:cNvPr id="5" name="TextBox 6"/>
          <p:cNvSpPr txBox="1">
            <a:spLocks noChangeArrowheads="1"/>
          </p:cNvSpPr>
          <p:nvPr/>
        </p:nvSpPr>
        <p:spPr bwMode="auto">
          <a:xfrm>
            <a:off x="811247" y="2804877"/>
            <a:ext cx="7908925" cy="646331"/>
          </a:xfrm>
          <a:prstGeom prst="rect">
            <a:avLst/>
          </a:prstGeom>
          <a:solidFill>
            <a:srgbClr val="00000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  <a:defRPr/>
            </a:pPr>
            <a:r>
              <a:rPr kumimoji="0" lang="en-GB" altLang="en-US" sz="1800" dirty="0">
                <a:solidFill>
                  <a:schemeClr val="accent5">
                    <a:lumMod val="50000"/>
                  </a:schemeClr>
                </a:solidFill>
              </a:rPr>
              <a:t>$ </a:t>
            </a:r>
            <a:r>
              <a:rPr kumimoji="0" lang="en-GB" altLang="en-US" sz="1800" dirty="0" err="1">
                <a:solidFill>
                  <a:schemeClr val="accent5">
                    <a:lumMod val="50000"/>
                  </a:schemeClr>
                </a:solidFill>
              </a:rPr>
              <a:t>npm</a:t>
            </a:r>
            <a:r>
              <a:rPr kumimoji="0" lang="en-GB" altLang="en-US" sz="1800" dirty="0">
                <a:solidFill>
                  <a:schemeClr val="accent5">
                    <a:lumMod val="50000"/>
                  </a:schemeClr>
                </a:solidFill>
              </a:rPr>
              <a:t> </a:t>
            </a:r>
            <a:r>
              <a:rPr kumimoji="0" lang="en-GB" altLang="en-US" sz="1800" dirty="0" err="1">
                <a:solidFill>
                  <a:schemeClr val="accent5">
                    <a:lumMod val="50000"/>
                  </a:schemeClr>
                </a:solidFill>
              </a:rPr>
              <a:t>init</a:t>
            </a:r>
            <a:r>
              <a:rPr kumimoji="0" lang="en-GB" altLang="en-US" sz="1800" dirty="0">
                <a:solidFill>
                  <a:schemeClr val="accent5">
                    <a:lumMod val="50000"/>
                  </a:schemeClr>
                </a:solidFill>
              </a:rPr>
              <a:t>                          </a:t>
            </a:r>
            <a:r>
              <a:rPr kumimoji="0" lang="en-GB" altLang="en-US" sz="1800" i="1" dirty="0">
                <a:solidFill>
                  <a:schemeClr val="bg1"/>
                </a:solidFill>
                <a:sym typeface="Wingdings" panose="05000000000000000000" pitchFamily="2" charset="2"/>
              </a:rPr>
              <a:t> creates </a:t>
            </a:r>
            <a:r>
              <a:rPr kumimoji="0" lang="en-GB" altLang="en-US" sz="1800" i="1" dirty="0" err="1">
                <a:solidFill>
                  <a:schemeClr val="bg1"/>
                </a:solidFill>
                <a:sym typeface="Wingdings" panose="05000000000000000000" pitchFamily="2" charset="2"/>
              </a:rPr>
              <a:t>package.json</a:t>
            </a:r>
            <a:r>
              <a:rPr kumimoji="0" lang="en-GB" altLang="en-US" sz="1800" i="1" dirty="0">
                <a:solidFill>
                  <a:schemeClr val="bg1"/>
                </a:solidFill>
                <a:sym typeface="Wingdings" panose="05000000000000000000" pitchFamily="2" charset="2"/>
              </a:rPr>
              <a:t> for us</a:t>
            </a:r>
            <a:endParaRPr kumimoji="0" lang="en-GB" altLang="en-US" sz="1800" i="1" dirty="0">
              <a:solidFill>
                <a:schemeClr val="bg1"/>
              </a:solidFill>
            </a:endParaRPr>
          </a:p>
          <a:p>
            <a:pPr>
              <a:spcBef>
                <a:spcPct val="0"/>
              </a:spcBef>
              <a:buClrTx/>
              <a:buSzTx/>
              <a:buFontTx/>
              <a:buNone/>
              <a:defRPr/>
            </a:pPr>
            <a:r>
              <a:rPr kumimoji="0" lang="en-GB" altLang="en-US" sz="1800" dirty="0">
                <a:solidFill>
                  <a:schemeClr val="bg1"/>
                </a:solidFill>
              </a:rPr>
              <a:t>Answer questions</a:t>
            </a:r>
            <a:endParaRPr kumimoji="0" lang="en-GB" altLang="en-US" sz="1800" b="0" dirty="0">
              <a:solidFill>
                <a:schemeClr val="bg1"/>
              </a:solidFill>
            </a:endParaRPr>
          </a:p>
        </p:txBody>
      </p:sp>
      <p:sp>
        <p:nvSpPr>
          <p:cNvPr id="6" name="TextBox 5"/>
          <p:cNvSpPr txBox="1"/>
          <p:nvPr/>
        </p:nvSpPr>
        <p:spPr>
          <a:xfrm>
            <a:off x="1684422" y="6057867"/>
            <a:ext cx="545534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https://docs.npmjs.com/creating-a-package-json-file</a:t>
            </a:r>
          </a:p>
        </p:txBody>
      </p:sp>
    </p:spTree>
    <p:extLst>
      <p:ext uri="{BB962C8B-B14F-4D97-AF65-F5344CB8AC3E}">
        <p14:creationId xmlns:p14="http://schemas.microsoft.com/office/powerpoint/2010/main" val="42486251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7175" y="0"/>
            <a:ext cx="8686800" cy="616017"/>
          </a:xfrm>
        </p:spPr>
        <p:txBody>
          <a:bodyPr/>
          <a:lstStyle/>
          <a:p>
            <a:r>
              <a:rPr lang="en-GB" dirty="0"/>
              <a:t>Example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/>
              <a:t>WEB</a:t>
            </a:r>
            <a:endParaRPr lang="en-US" altLang="en-US" dirty="0"/>
          </a:p>
        </p:txBody>
      </p:sp>
      <p:sp>
        <p:nvSpPr>
          <p:cNvPr id="5" name="TextBox 6"/>
          <p:cNvSpPr txBox="1">
            <a:spLocks noChangeArrowheads="1"/>
          </p:cNvSpPr>
          <p:nvPr/>
        </p:nvSpPr>
        <p:spPr bwMode="auto">
          <a:xfrm>
            <a:off x="772747" y="714559"/>
            <a:ext cx="7908925" cy="5632311"/>
          </a:xfrm>
          <a:prstGeom prst="rect">
            <a:avLst/>
          </a:prstGeom>
          <a:solidFill>
            <a:srgbClr val="00000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  <a:defRPr/>
            </a:pPr>
            <a:r>
              <a:rPr kumimoji="0" lang="en-GB" altLang="en-US" sz="1800" dirty="0">
                <a:solidFill>
                  <a:schemeClr val="accent5">
                    <a:lumMod val="50000"/>
                  </a:schemeClr>
                </a:solidFill>
              </a:rPr>
              <a:t>$ </a:t>
            </a:r>
            <a:r>
              <a:rPr kumimoji="0" lang="en-GB" altLang="en-US" sz="1800" dirty="0" err="1">
                <a:solidFill>
                  <a:schemeClr val="accent5">
                    <a:lumMod val="50000"/>
                  </a:schemeClr>
                </a:solidFill>
              </a:rPr>
              <a:t>npm</a:t>
            </a:r>
            <a:r>
              <a:rPr kumimoji="0" lang="en-GB" altLang="en-US" sz="1800" dirty="0">
                <a:solidFill>
                  <a:schemeClr val="accent5">
                    <a:lumMod val="50000"/>
                  </a:schemeClr>
                </a:solidFill>
              </a:rPr>
              <a:t> </a:t>
            </a:r>
            <a:r>
              <a:rPr kumimoji="0" lang="en-GB" altLang="en-US" sz="1800" dirty="0" err="1">
                <a:solidFill>
                  <a:schemeClr val="accent5">
                    <a:lumMod val="50000"/>
                  </a:schemeClr>
                </a:solidFill>
              </a:rPr>
              <a:t>init</a:t>
            </a:r>
            <a:r>
              <a:rPr kumimoji="0" lang="en-GB" altLang="en-US" sz="1800" dirty="0">
                <a:solidFill>
                  <a:schemeClr val="accent5">
                    <a:lumMod val="50000"/>
                  </a:schemeClr>
                </a:solidFill>
              </a:rPr>
              <a:t>                          </a:t>
            </a:r>
          </a:p>
          <a:p>
            <a:pPr>
              <a:spcBef>
                <a:spcPct val="0"/>
              </a:spcBef>
              <a:buClrTx/>
              <a:buSzTx/>
              <a:buFontTx/>
              <a:buNone/>
              <a:defRPr/>
            </a:pPr>
            <a:r>
              <a:rPr kumimoji="0" lang="en-GB" altLang="en-US" sz="1800" dirty="0">
                <a:solidFill>
                  <a:schemeClr val="bg1"/>
                </a:solidFill>
                <a:sym typeface="Wingdings" panose="05000000000000000000" pitchFamily="2" charset="2"/>
              </a:rPr>
              <a:t>package name: (webserver) </a:t>
            </a:r>
            <a:r>
              <a:rPr kumimoji="0" lang="en-GB" altLang="en-US" sz="1800" dirty="0" err="1">
                <a:solidFill>
                  <a:schemeClr val="bg2">
                    <a:lumMod val="90000"/>
                  </a:schemeClr>
                </a:solidFill>
                <a:sym typeface="Wingdings" panose="05000000000000000000" pitchFamily="2" charset="2"/>
              </a:rPr>
              <a:t>nodewebserver</a:t>
            </a:r>
            <a:endParaRPr kumimoji="0" lang="en-GB" altLang="en-US" sz="1800" dirty="0">
              <a:solidFill>
                <a:schemeClr val="bg2">
                  <a:lumMod val="90000"/>
                </a:schemeClr>
              </a:solidFill>
              <a:sym typeface="Wingdings" panose="05000000000000000000" pitchFamily="2" charset="2"/>
            </a:endParaRPr>
          </a:p>
          <a:p>
            <a:pPr>
              <a:spcBef>
                <a:spcPct val="0"/>
              </a:spcBef>
              <a:buClrTx/>
              <a:buSzTx/>
              <a:buFontTx/>
              <a:buNone/>
              <a:defRPr/>
            </a:pPr>
            <a:r>
              <a:rPr kumimoji="0" lang="en-GB" altLang="en-US" sz="1800" dirty="0">
                <a:solidFill>
                  <a:schemeClr val="bg1"/>
                </a:solidFill>
                <a:sym typeface="Wingdings" panose="05000000000000000000" pitchFamily="2" charset="2"/>
              </a:rPr>
              <a:t>version: (1.0.0) </a:t>
            </a:r>
            <a:r>
              <a:rPr kumimoji="0" lang="en-GB" altLang="en-US" sz="1800" dirty="0">
                <a:solidFill>
                  <a:schemeClr val="bg2">
                    <a:lumMod val="90000"/>
                  </a:schemeClr>
                </a:solidFill>
                <a:sym typeface="Wingdings" panose="05000000000000000000" pitchFamily="2" charset="2"/>
              </a:rPr>
              <a:t>&lt;enter&gt;</a:t>
            </a:r>
          </a:p>
          <a:p>
            <a:pPr>
              <a:spcBef>
                <a:spcPct val="0"/>
              </a:spcBef>
              <a:buClrTx/>
              <a:buSzTx/>
              <a:buFontTx/>
              <a:buNone/>
              <a:defRPr/>
            </a:pPr>
            <a:r>
              <a:rPr kumimoji="0" lang="en-GB" altLang="en-US" sz="1800" dirty="0">
                <a:solidFill>
                  <a:schemeClr val="bg1"/>
                </a:solidFill>
                <a:sym typeface="Wingdings" panose="05000000000000000000" pitchFamily="2" charset="2"/>
              </a:rPr>
              <a:t>description: </a:t>
            </a:r>
            <a:r>
              <a:rPr kumimoji="0" lang="en-GB" altLang="en-US" sz="1800" dirty="0">
                <a:solidFill>
                  <a:schemeClr val="bg2">
                    <a:lumMod val="90000"/>
                  </a:schemeClr>
                </a:solidFill>
                <a:sym typeface="Wingdings" panose="05000000000000000000" pitchFamily="2" charset="2"/>
              </a:rPr>
              <a:t>A simple node.js webserver implementation</a:t>
            </a:r>
          </a:p>
          <a:p>
            <a:pPr>
              <a:spcBef>
                <a:spcPct val="0"/>
              </a:spcBef>
              <a:buClrTx/>
              <a:buSzTx/>
              <a:buFontTx/>
              <a:buNone/>
              <a:defRPr/>
            </a:pPr>
            <a:r>
              <a:rPr kumimoji="0" lang="en-GB" altLang="en-US" sz="1800" dirty="0">
                <a:solidFill>
                  <a:schemeClr val="bg1"/>
                </a:solidFill>
                <a:sym typeface="Wingdings" panose="05000000000000000000" pitchFamily="2" charset="2"/>
              </a:rPr>
              <a:t>entry point: (index.js) </a:t>
            </a:r>
            <a:r>
              <a:rPr kumimoji="0" lang="en-GB" altLang="en-US" sz="1800" dirty="0">
                <a:solidFill>
                  <a:schemeClr val="bg2">
                    <a:lumMod val="90000"/>
                  </a:schemeClr>
                </a:solidFill>
                <a:sym typeface="Wingdings" panose="05000000000000000000" pitchFamily="2" charset="2"/>
              </a:rPr>
              <a:t>server.js</a:t>
            </a:r>
          </a:p>
          <a:p>
            <a:pPr>
              <a:spcBef>
                <a:spcPct val="0"/>
              </a:spcBef>
              <a:buClrTx/>
              <a:buSzTx/>
              <a:buFontTx/>
              <a:buNone/>
              <a:defRPr/>
            </a:pPr>
            <a:r>
              <a:rPr kumimoji="0" lang="en-GB" altLang="en-US" sz="1800" dirty="0">
                <a:solidFill>
                  <a:schemeClr val="bg1"/>
                </a:solidFill>
                <a:sym typeface="Wingdings" panose="05000000000000000000" pitchFamily="2" charset="2"/>
              </a:rPr>
              <a:t>test command: </a:t>
            </a:r>
            <a:r>
              <a:rPr kumimoji="0" lang="en-GB" altLang="en-US" sz="1800" dirty="0">
                <a:solidFill>
                  <a:schemeClr val="bg2">
                    <a:lumMod val="90000"/>
                  </a:schemeClr>
                </a:solidFill>
                <a:sym typeface="Wingdings" panose="05000000000000000000" pitchFamily="2" charset="2"/>
              </a:rPr>
              <a:t>&lt;enter&gt;</a:t>
            </a:r>
            <a:endParaRPr kumimoji="0" lang="en-GB" altLang="en-US" sz="1800" dirty="0">
              <a:solidFill>
                <a:schemeClr val="bg1"/>
              </a:solidFill>
              <a:sym typeface="Wingdings" panose="05000000000000000000" pitchFamily="2" charset="2"/>
            </a:endParaRPr>
          </a:p>
          <a:p>
            <a:pPr>
              <a:spcBef>
                <a:spcPct val="0"/>
              </a:spcBef>
              <a:buClrTx/>
              <a:buSzTx/>
              <a:buFontTx/>
              <a:buNone/>
              <a:defRPr/>
            </a:pPr>
            <a:r>
              <a:rPr kumimoji="0" lang="en-GB" altLang="en-US" sz="1800" dirty="0">
                <a:solidFill>
                  <a:schemeClr val="bg1"/>
                </a:solidFill>
                <a:sym typeface="Wingdings" panose="05000000000000000000" pitchFamily="2" charset="2"/>
              </a:rPr>
              <a:t>git repository: </a:t>
            </a:r>
            <a:r>
              <a:rPr kumimoji="0" lang="en-GB" altLang="en-US" sz="1800" dirty="0">
                <a:solidFill>
                  <a:schemeClr val="bg2">
                    <a:lumMod val="90000"/>
                  </a:schemeClr>
                </a:solidFill>
                <a:sym typeface="Wingdings" panose="05000000000000000000" pitchFamily="2" charset="2"/>
              </a:rPr>
              <a:t>&lt;enter&gt;</a:t>
            </a:r>
            <a:endParaRPr kumimoji="0" lang="en-GB" altLang="en-US" sz="1800" dirty="0">
              <a:solidFill>
                <a:schemeClr val="bg1"/>
              </a:solidFill>
              <a:sym typeface="Wingdings" panose="05000000000000000000" pitchFamily="2" charset="2"/>
            </a:endParaRPr>
          </a:p>
          <a:p>
            <a:pPr>
              <a:spcBef>
                <a:spcPct val="0"/>
              </a:spcBef>
              <a:buClrTx/>
              <a:buSzTx/>
              <a:buFontTx/>
              <a:buNone/>
              <a:defRPr/>
            </a:pPr>
            <a:r>
              <a:rPr kumimoji="0" lang="en-GB" altLang="en-US" sz="1800" dirty="0">
                <a:solidFill>
                  <a:schemeClr val="bg1"/>
                </a:solidFill>
                <a:sym typeface="Wingdings" panose="05000000000000000000" pitchFamily="2" charset="2"/>
              </a:rPr>
              <a:t>keywords: </a:t>
            </a:r>
            <a:r>
              <a:rPr kumimoji="0" lang="en-GB" altLang="en-US" sz="1800" dirty="0">
                <a:solidFill>
                  <a:schemeClr val="bg2">
                    <a:lumMod val="90000"/>
                  </a:schemeClr>
                </a:solidFill>
                <a:sym typeface="Wingdings" panose="05000000000000000000" pitchFamily="2" charset="2"/>
              </a:rPr>
              <a:t>&lt;enter&gt;</a:t>
            </a:r>
            <a:endParaRPr kumimoji="0" lang="en-GB" altLang="en-US" sz="1800" dirty="0">
              <a:solidFill>
                <a:schemeClr val="bg1"/>
              </a:solidFill>
              <a:sym typeface="Wingdings" panose="05000000000000000000" pitchFamily="2" charset="2"/>
            </a:endParaRPr>
          </a:p>
          <a:p>
            <a:pPr>
              <a:spcBef>
                <a:spcPct val="0"/>
              </a:spcBef>
              <a:buClrTx/>
              <a:buSzTx/>
              <a:buFontTx/>
              <a:buNone/>
              <a:defRPr/>
            </a:pPr>
            <a:r>
              <a:rPr kumimoji="0" lang="en-GB" altLang="en-US" sz="1800" dirty="0">
                <a:solidFill>
                  <a:schemeClr val="bg1"/>
                </a:solidFill>
                <a:sym typeface="Wingdings" panose="05000000000000000000" pitchFamily="2" charset="2"/>
              </a:rPr>
              <a:t>author: </a:t>
            </a:r>
            <a:r>
              <a:rPr kumimoji="0" lang="en-GB" altLang="en-US" sz="1800" dirty="0">
                <a:solidFill>
                  <a:schemeClr val="bg2">
                    <a:lumMod val="90000"/>
                  </a:schemeClr>
                </a:solidFill>
                <a:sym typeface="Wingdings" panose="05000000000000000000" pitchFamily="2" charset="2"/>
              </a:rPr>
              <a:t>Mike Dacey</a:t>
            </a:r>
          </a:p>
          <a:p>
            <a:pPr>
              <a:spcBef>
                <a:spcPct val="0"/>
              </a:spcBef>
              <a:buClrTx/>
              <a:buSzTx/>
              <a:buFontTx/>
              <a:buNone/>
              <a:defRPr/>
            </a:pPr>
            <a:r>
              <a:rPr kumimoji="0" lang="en-GB" altLang="en-US" sz="1800" dirty="0">
                <a:solidFill>
                  <a:schemeClr val="bg1"/>
                </a:solidFill>
                <a:sym typeface="Wingdings" panose="05000000000000000000" pitchFamily="2" charset="2"/>
              </a:rPr>
              <a:t>license: (ISC) </a:t>
            </a:r>
            <a:r>
              <a:rPr kumimoji="0" lang="en-GB" altLang="en-US" sz="1800" dirty="0">
                <a:solidFill>
                  <a:schemeClr val="bg2">
                    <a:lumMod val="90000"/>
                  </a:schemeClr>
                </a:solidFill>
                <a:sym typeface="Wingdings" panose="05000000000000000000" pitchFamily="2" charset="2"/>
              </a:rPr>
              <a:t>&lt;enter&gt;</a:t>
            </a:r>
            <a:endParaRPr kumimoji="0" lang="en-GB" altLang="en-US" sz="1800" dirty="0">
              <a:solidFill>
                <a:schemeClr val="bg1"/>
              </a:solidFill>
              <a:sym typeface="Wingdings" panose="05000000000000000000" pitchFamily="2" charset="2"/>
            </a:endParaRPr>
          </a:p>
          <a:p>
            <a:pPr>
              <a:spcBef>
                <a:spcPct val="0"/>
              </a:spcBef>
              <a:buClrTx/>
              <a:buSzTx/>
              <a:buFontTx/>
              <a:buNone/>
              <a:defRPr/>
            </a:pPr>
            <a:r>
              <a:rPr kumimoji="0" lang="en-GB" altLang="en-US" sz="1800" dirty="0">
                <a:solidFill>
                  <a:schemeClr val="bg1"/>
                </a:solidFill>
                <a:sym typeface="Wingdings" panose="05000000000000000000" pitchFamily="2" charset="2"/>
              </a:rPr>
              <a:t>About to write to C:\.....\WebServer\package.json:</a:t>
            </a:r>
          </a:p>
          <a:p>
            <a:pPr>
              <a:spcBef>
                <a:spcPct val="0"/>
              </a:spcBef>
              <a:buClrTx/>
              <a:buSzTx/>
              <a:buFontTx/>
              <a:buNone/>
              <a:defRPr/>
            </a:pPr>
            <a:endParaRPr kumimoji="0" lang="en-GB" altLang="en-US" sz="1800" dirty="0">
              <a:solidFill>
                <a:schemeClr val="bg1"/>
              </a:solidFill>
              <a:sym typeface="Wingdings" panose="05000000000000000000" pitchFamily="2" charset="2"/>
            </a:endParaRPr>
          </a:p>
          <a:p>
            <a:pPr>
              <a:spcBef>
                <a:spcPct val="0"/>
              </a:spcBef>
              <a:buClrTx/>
              <a:buSzTx/>
              <a:buFontTx/>
              <a:buNone/>
              <a:defRPr/>
            </a:pPr>
            <a:r>
              <a:rPr kumimoji="0" lang="en-GB" altLang="en-US" sz="1800" dirty="0">
                <a:solidFill>
                  <a:schemeClr val="bg1"/>
                </a:solidFill>
                <a:sym typeface="Wingdings" panose="05000000000000000000" pitchFamily="2" charset="2"/>
              </a:rPr>
              <a:t>{</a:t>
            </a:r>
          </a:p>
          <a:p>
            <a:pPr>
              <a:spcBef>
                <a:spcPct val="0"/>
              </a:spcBef>
              <a:buClrTx/>
              <a:buSzTx/>
              <a:buFontTx/>
              <a:buNone/>
              <a:defRPr/>
            </a:pPr>
            <a:r>
              <a:rPr kumimoji="0" lang="en-GB" altLang="en-US" sz="1800" dirty="0">
                <a:solidFill>
                  <a:schemeClr val="bg1"/>
                </a:solidFill>
                <a:sym typeface="Wingdings" panose="05000000000000000000" pitchFamily="2" charset="2"/>
              </a:rPr>
              <a:t>  "name": "</a:t>
            </a:r>
            <a:r>
              <a:rPr kumimoji="0" lang="en-GB" altLang="en-US" sz="1800" dirty="0" err="1">
                <a:solidFill>
                  <a:schemeClr val="bg1"/>
                </a:solidFill>
                <a:sym typeface="Wingdings" panose="05000000000000000000" pitchFamily="2" charset="2"/>
              </a:rPr>
              <a:t>nodewebserver</a:t>
            </a:r>
            <a:r>
              <a:rPr kumimoji="0" lang="en-GB" altLang="en-US" sz="1800" dirty="0">
                <a:solidFill>
                  <a:schemeClr val="bg1"/>
                </a:solidFill>
                <a:sym typeface="Wingdings" panose="05000000000000000000" pitchFamily="2" charset="2"/>
              </a:rPr>
              <a:t>",</a:t>
            </a:r>
          </a:p>
          <a:p>
            <a:pPr>
              <a:spcBef>
                <a:spcPct val="0"/>
              </a:spcBef>
              <a:buClrTx/>
              <a:buSzTx/>
              <a:buFontTx/>
              <a:buNone/>
              <a:defRPr/>
            </a:pPr>
            <a:r>
              <a:rPr kumimoji="0" lang="en-GB" altLang="en-US" sz="1800" dirty="0">
                <a:solidFill>
                  <a:schemeClr val="bg1"/>
                </a:solidFill>
                <a:sym typeface="Wingdings" panose="05000000000000000000" pitchFamily="2" charset="2"/>
              </a:rPr>
              <a:t>  "version": "1.0.0",</a:t>
            </a:r>
          </a:p>
          <a:p>
            <a:pPr>
              <a:spcBef>
                <a:spcPct val="0"/>
              </a:spcBef>
              <a:buClrTx/>
              <a:buSzTx/>
              <a:buFontTx/>
              <a:buNone/>
              <a:defRPr/>
            </a:pPr>
            <a:r>
              <a:rPr kumimoji="0" lang="en-GB" altLang="en-US" sz="1800" dirty="0">
                <a:solidFill>
                  <a:schemeClr val="bg1"/>
                </a:solidFill>
                <a:sym typeface="Wingdings" panose="05000000000000000000" pitchFamily="2" charset="2"/>
              </a:rPr>
              <a:t>  ……..</a:t>
            </a:r>
            <a:r>
              <a:rPr kumimoji="0" lang="en-GB" altLang="en-US" sz="1800" dirty="0" err="1">
                <a:solidFill>
                  <a:schemeClr val="bg1"/>
                </a:solidFill>
                <a:sym typeface="Wingdings" panose="05000000000000000000" pitchFamily="2" charset="2"/>
              </a:rPr>
              <a:t>etc</a:t>
            </a:r>
            <a:endParaRPr kumimoji="0" lang="en-GB" altLang="en-US" sz="1800" dirty="0">
              <a:solidFill>
                <a:schemeClr val="bg1"/>
              </a:solidFill>
              <a:sym typeface="Wingdings" panose="05000000000000000000" pitchFamily="2" charset="2"/>
            </a:endParaRPr>
          </a:p>
          <a:p>
            <a:pPr>
              <a:spcBef>
                <a:spcPct val="0"/>
              </a:spcBef>
              <a:buClrTx/>
              <a:buSzTx/>
              <a:buFontTx/>
              <a:buNone/>
              <a:defRPr/>
            </a:pPr>
            <a:r>
              <a:rPr kumimoji="0" lang="en-GB" altLang="en-US" sz="1800" dirty="0">
                <a:solidFill>
                  <a:schemeClr val="bg1"/>
                </a:solidFill>
                <a:sym typeface="Wingdings" panose="05000000000000000000" pitchFamily="2" charset="2"/>
              </a:rPr>
              <a:t>  "author": "Mike Dacey",</a:t>
            </a:r>
          </a:p>
          <a:p>
            <a:pPr>
              <a:spcBef>
                <a:spcPct val="0"/>
              </a:spcBef>
              <a:buClrTx/>
              <a:buSzTx/>
              <a:buFontTx/>
              <a:buNone/>
              <a:defRPr/>
            </a:pPr>
            <a:r>
              <a:rPr kumimoji="0" lang="en-GB" altLang="en-US" sz="1800" dirty="0">
                <a:solidFill>
                  <a:schemeClr val="bg1"/>
                </a:solidFill>
                <a:sym typeface="Wingdings" panose="05000000000000000000" pitchFamily="2" charset="2"/>
              </a:rPr>
              <a:t>  "license": "ISC"</a:t>
            </a:r>
          </a:p>
          <a:p>
            <a:pPr>
              <a:spcBef>
                <a:spcPct val="0"/>
              </a:spcBef>
              <a:buClrTx/>
              <a:buSzTx/>
              <a:buFontTx/>
              <a:buNone/>
              <a:defRPr/>
            </a:pPr>
            <a:r>
              <a:rPr kumimoji="0" lang="en-GB" altLang="en-US" sz="1800" dirty="0">
                <a:solidFill>
                  <a:schemeClr val="bg1"/>
                </a:solidFill>
                <a:sym typeface="Wingdings" panose="05000000000000000000" pitchFamily="2" charset="2"/>
              </a:rPr>
              <a:t>}</a:t>
            </a:r>
          </a:p>
          <a:p>
            <a:pPr>
              <a:spcBef>
                <a:spcPct val="0"/>
              </a:spcBef>
              <a:buClrTx/>
              <a:buSzTx/>
              <a:buFontTx/>
              <a:buNone/>
              <a:defRPr/>
            </a:pPr>
            <a:r>
              <a:rPr kumimoji="0" lang="en-GB" altLang="en-US" sz="1800" dirty="0">
                <a:solidFill>
                  <a:schemeClr val="bg1"/>
                </a:solidFill>
                <a:sym typeface="Wingdings" panose="05000000000000000000" pitchFamily="2" charset="2"/>
              </a:rPr>
              <a:t>Is this OK? (yes) </a:t>
            </a:r>
            <a:r>
              <a:rPr kumimoji="0" lang="en-GB" altLang="en-US" sz="1800" dirty="0">
                <a:solidFill>
                  <a:schemeClr val="bg2">
                    <a:lumMod val="90000"/>
                  </a:schemeClr>
                </a:solidFill>
                <a:sym typeface="Wingdings" panose="05000000000000000000" pitchFamily="2" charset="2"/>
              </a:rPr>
              <a:t>yes</a:t>
            </a:r>
            <a:endParaRPr kumimoji="0" lang="en-GB" altLang="en-US" sz="1800" b="0" dirty="0">
              <a:solidFill>
                <a:schemeClr val="bg2">
                  <a:lumMod val="9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27485319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Installing Modules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82880" y="996214"/>
            <a:ext cx="4682691" cy="5255393"/>
          </a:xfrm>
        </p:spPr>
        <p:txBody>
          <a:bodyPr/>
          <a:lstStyle/>
          <a:p>
            <a:r>
              <a:rPr lang="en-GB" dirty="0"/>
              <a:t>Dependencies (describe the package contents) for production are saved by default</a:t>
            </a:r>
          </a:p>
          <a:p>
            <a:pPr lvl="1"/>
            <a:r>
              <a:rPr lang="en-GB" dirty="0"/>
              <a:t>Any dependencies required to run the application should be stored this way</a:t>
            </a:r>
          </a:p>
          <a:p>
            <a:endParaRPr lang="en-GB" dirty="0"/>
          </a:p>
          <a:p>
            <a:r>
              <a:rPr lang="en-GB" dirty="0"/>
              <a:t>Whereas, </a:t>
            </a:r>
            <a:r>
              <a:rPr lang="en-GB" b="1" dirty="0"/>
              <a:t>--save-dev</a:t>
            </a:r>
            <a:r>
              <a:rPr lang="en-GB" dirty="0"/>
              <a:t> is used to save the dependencies required for development in </a:t>
            </a:r>
            <a:r>
              <a:rPr lang="en-GB" i="1" dirty="0" err="1"/>
              <a:t>devDependencies</a:t>
            </a:r>
            <a:r>
              <a:rPr lang="en-GB" dirty="0"/>
              <a:t>. These are not required for production e.g. a test suite like jasmine and other development tools</a:t>
            </a:r>
          </a:p>
          <a:p>
            <a:endParaRPr lang="en-GB" dirty="0"/>
          </a:p>
          <a:p>
            <a:r>
              <a:rPr lang="en-GB" dirty="0"/>
              <a:t>In both cases, these dependencies are stored in the </a:t>
            </a:r>
            <a:r>
              <a:rPr lang="en-GB" dirty="0" err="1"/>
              <a:t>package.json</a:t>
            </a:r>
            <a:r>
              <a:rPr lang="en-GB" dirty="0"/>
              <a:t> file</a:t>
            </a:r>
          </a:p>
          <a:p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/>
              <a:t>WEB</a:t>
            </a:r>
            <a:endParaRPr lang="en-US" altLang="en-US" dirty="0"/>
          </a:p>
        </p:txBody>
      </p:sp>
      <p:sp>
        <p:nvSpPr>
          <p:cNvPr id="6" name="TextBox 5"/>
          <p:cNvSpPr txBox="1"/>
          <p:nvPr/>
        </p:nvSpPr>
        <p:spPr>
          <a:xfrm>
            <a:off x="5132372" y="1323473"/>
            <a:ext cx="3872062" cy="3416320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dirty="0"/>
              <a:t>…..</a:t>
            </a:r>
            <a:br>
              <a:rPr lang="en-GB" dirty="0"/>
            </a:br>
            <a:r>
              <a:rPr lang="en-GB" dirty="0"/>
              <a:t>"main": “app.js",  </a:t>
            </a:r>
            <a:br>
              <a:rPr lang="en-GB" dirty="0"/>
            </a:br>
            <a:r>
              <a:rPr lang="en-GB" dirty="0"/>
              <a:t>"</a:t>
            </a:r>
            <a:r>
              <a:rPr lang="en-GB" b="1" dirty="0"/>
              <a:t>dependencies</a:t>
            </a:r>
            <a:r>
              <a:rPr lang="en-GB" dirty="0"/>
              <a:t>": {</a:t>
            </a:r>
            <a:br>
              <a:rPr lang="en-GB" dirty="0"/>
            </a:br>
            <a:r>
              <a:rPr lang="en-GB" dirty="0"/>
              <a:t>    "formidable": "^1.2.1"</a:t>
            </a:r>
            <a:br>
              <a:rPr lang="en-GB" dirty="0"/>
            </a:br>
            <a:r>
              <a:rPr lang="en-GB" dirty="0"/>
              <a:t>},  </a:t>
            </a:r>
            <a:br>
              <a:rPr lang="en-GB" dirty="0"/>
            </a:br>
            <a:r>
              <a:rPr lang="en-GB" dirty="0"/>
              <a:t>"</a:t>
            </a:r>
            <a:r>
              <a:rPr lang="en-GB" b="1" dirty="0" err="1"/>
              <a:t>devDependencies</a:t>
            </a:r>
            <a:r>
              <a:rPr lang="en-GB" dirty="0"/>
              <a:t>": {</a:t>
            </a:r>
            <a:br>
              <a:rPr lang="en-GB" dirty="0"/>
            </a:br>
            <a:r>
              <a:rPr lang="en-GB" dirty="0"/>
              <a:t>    "@types/node": "^12.12.14",</a:t>
            </a:r>
            <a:br>
              <a:rPr lang="en-GB" dirty="0"/>
            </a:br>
            <a:r>
              <a:rPr lang="en-GB" dirty="0"/>
              <a:t>    "</a:t>
            </a:r>
            <a:r>
              <a:rPr lang="en-GB" dirty="0" err="1"/>
              <a:t>ts</a:t>
            </a:r>
            <a:r>
              <a:rPr lang="en-GB" dirty="0"/>
              <a:t>-node": "^8.5.4",</a:t>
            </a:r>
            <a:br>
              <a:rPr lang="en-GB" dirty="0"/>
            </a:br>
            <a:r>
              <a:rPr lang="en-GB" dirty="0"/>
              <a:t>    "typescript": "^3.7.3“, </a:t>
            </a:r>
            <a:br>
              <a:rPr lang="en-GB" dirty="0"/>
            </a:br>
            <a:r>
              <a:rPr lang="en-GB" dirty="0"/>
              <a:t>    "@types/formidable": "^1.0.31",</a:t>
            </a:r>
            <a:br>
              <a:rPr lang="en-GB" dirty="0"/>
            </a:br>
            <a:r>
              <a:rPr lang="en-GB" dirty="0"/>
              <a:t>},</a:t>
            </a:r>
          </a:p>
          <a:p>
            <a:r>
              <a:rPr lang="en-GB" dirty="0"/>
              <a:t>…..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5132372" y="967337"/>
            <a:ext cx="164660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b="1" u="sng" dirty="0" err="1"/>
              <a:t>package.json</a:t>
            </a:r>
            <a:endParaRPr lang="en-GB" b="1" u="sng" dirty="0"/>
          </a:p>
        </p:txBody>
      </p:sp>
      <p:sp>
        <p:nvSpPr>
          <p:cNvPr id="5" name="Left Brace 4"/>
          <p:cNvSpPr/>
          <p:nvPr/>
        </p:nvSpPr>
        <p:spPr bwMode="auto">
          <a:xfrm>
            <a:off x="4928135" y="1920240"/>
            <a:ext cx="120316" cy="832585"/>
          </a:xfrm>
          <a:prstGeom prst="leftBrace">
            <a:avLst/>
          </a:prstGeom>
          <a:noFill/>
          <a:ln w="19050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Helvetica" panose="020B0604020202020204" pitchFamily="34" charset="0"/>
            </a:endParaRPr>
          </a:p>
        </p:txBody>
      </p:sp>
      <p:sp>
        <p:nvSpPr>
          <p:cNvPr id="8" name="Left Brace 7"/>
          <p:cNvSpPr/>
          <p:nvPr/>
        </p:nvSpPr>
        <p:spPr bwMode="auto">
          <a:xfrm>
            <a:off x="4938813" y="2871536"/>
            <a:ext cx="109638" cy="1233639"/>
          </a:xfrm>
          <a:prstGeom prst="leftBrace">
            <a:avLst/>
          </a:prstGeom>
          <a:noFill/>
          <a:ln w="19050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Helvetica" panose="020B0604020202020204" pitchFamily="34" charset="0"/>
            </a:endParaRPr>
          </a:p>
        </p:txBody>
      </p:sp>
      <p:cxnSp>
        <p:nvCxnSpPr>
          <p:cNvPr id="10" name="Curved Connector 9"/>
          <p:cNvCxnSpPr/>
          <p:nvPr/>
        </p:nvCxnSpPr>
        <p:spPr bwMode="auto">
          <a:xfrm rot="16200000" flipH="1">
            <a:off x="4326556" y="1852863"/>
            <a:ext cx="563078" cy="399448"/>
          </a:xfrm>
          <a:prstGeom prst="curvedConnector3">
            <a:avLst>
              <a:gd name="adj1" fmla="val 96154"/>
            </a:avLst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triangle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cxnSp>
        <p:nvCxnSpPr>
          <p:cNvPr id="12" name="Curved Connector 11"/>
          <p:cNvCxnSpPr/>
          <p:nvPr/>
        </p:nvCxnSpPr>
        <p:spPr bwMode="auto">
          <a:xfrm flipV="1">
            <a:off x="4408371" y="3488355"/>
            <a:ext cx="446521" cy="202933"/>
          </a:xfrm>
          <a:prstGeom prst="curvedConnector3">
            <a:avLst>
              <a:gd name="adj1" fmla="val 50000"/>
            </a:avLst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triangle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sp>
        <p:nvSpPr>
          <p:cNvPr id="11" name="TextBox 6"/>
          <p:cNvSpPr txBox="1">
            <a:spLocks noChangeArrowheads="1"/>
          </p:cNvSpPr>
          <p:nvPr/>
        </p:nvSpPr>
        <p:spPr bwMode="auto">
          <a:xfrm>
            <a:off x="607514" y="2907015"/>
            <a:ext cx="3014796" cy="369332"/>
          </a:xfrm>
          <a:prstGeom prst="rect">
            <a:avLst/>
          </a:prstGeom>
          <a:solidFill>
            <a:srgbClr val="00000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  <a:defRPr/>
            </a:pPr>
            <a:r>
              <a:rPr kumimoji="0" lang="en-GB" altLang="en-US" sz="1800" dirty="0">
                <a:solidFill>
                  <a:schemeClr val="accent5">
                    <a:lumMod val="50000"/>
                  </a:schemeClr>
                </a:solidFill>
              </a:rPr>
              <a:t>$ </a:t>
            </a:r>
            <a:r>
              <a:rPr kumimoji="0" lang="en-GB" altLang="en-US" sz="1800" dirty="0" err="1">
                <a:solidFill>
                  <a:schemeClr val="accent5">
                    <a:lumMod val="50000"/>
                  </a:schemeClr>
                </a:solidFill>
              </a:rPr>
              <a:t>npm</a:t>
            </a:r>
            <a:r>
              <a:rPr kumimoji="0" lang="en-GB" altLang="en-US" sz="1800" dirty="0">
                <a:solidFill>
                  <a:schemeClr val="accent5">
                    <a:lumMod val="50000"/>
                  </a:schemeClr>
                </a:solidFill>
              </a:rPr>
              <a:t> install </a:t>
            </a:r>
            <a:r>
              <a:rPr kumimoji="0" lang="en-GB" altLang="en-US" sz="1800" i="1" dirty="0" err="1">
                <a:solidFill>
                  <a:schemeClr val="accent5">
                    <a:lumMod val="50000"/>
                  </a:schemeClr>
                </a:solidFill>
              </a:rPr>
              <a:t>modulename</a:t>
            </a:r>
            <a:endParaRPr kumimoji="0" lang="en-GB" altLang="en-US" sz="1800" b="0" dirty="0">
              <a:solidFill>
                <a:schemeClr val="bg1"/>
              </a:solidFill>
            </a:endParaRPr>
          </a:p>
        </p:txBody>
      </p:sp>
      <p:sp>
        <p:nvSpPr>
          <p:cNvPr id="13" name="TextBox 6"/>
          <p:cNvSpPr txBox="1">
            <a:spLocks noChangeArrowheads="1"/>
          </p:cNvSpPr>
          <p:nvPr/>
        </p:nvSpPr>
        <p:spPr bwMode="auto">
          <a:xfrm>
            <a:off x="607514" y="5117984"/>
            <a:ext cx="4147368" cy="369332"/>
          </a:xfrm>
          <a:prstGeom prst="rect">
            <a:avLst/>
          </a:prstGeom>
          <a:solidFill>
            <a:srgbClr val="00000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  <a:defRPr/>
            </a:pPr>
            <a:r>
              <a:rPr kumimoji="0" lang="en-GB" altLang="en-US" sz="1800" dirty="0">
                <a:solidFill>
                  <a:schemeClr val="accent5">
                    <a:lumMod val="50000"/>
                  </a:schemeClr>
                </a:solidFill>
              </a:rPr>
              <a:t>$ </a:t>
            </a:r>
            <a:r>
              <a:rPr kumimoji="0" lang="en-GB" altLang="en-US" sz="1800" dirty="0" err="1">
                <a:solidFill>
                  <a:schemeClr val="accent5">
                    <a:lumMod val="50000"/>
                  </a:schemeClr>
                </a:solidFill>
              </a:rPr>
              <a:t>npm</a:t>
            </a:r>
            <a:r>
              <a:rPr kumimoji="0" lang="en-GB" altLang="en-US" sz="1800" dirty="0">
                <a:solidFill>
                  <a:schemeClr val="accent5">
                    <a:lumMod val="50000"/>
                  </a:schemeClr>
                </a:solidFill>
              </a:rPr>
              <a:t> install </a:t>
            </a:r>
            <a:r>
              <a:rPr kumimoji="0" lang="en-GB" altLang="en-US" sz="1800" b="1" dirty="0">
                <a:solidFill>
                  <a:srgbClr val="FF0000"/>
                </a:solidFill>
              </a:rPr>
              <a:t>--save-dev  </a:t>
            </a:r>
            <a:r>
              <a:rPr kumimoji="0" lang="en-GB" altLang="en-US" sz="1800" i="1" dirty="0" err="1">
                <a:solidFill>
                  <a:schemeClr val="accent5">
                    <a:lumMod val="50000"/>
                  </a:schemeClr>
                </a:solidFill>
              </a:rPr>
              <a:t>modulename</a:t>
            </a:r>
            <a:endParaRPr kumimoji="0" lang="en-GB" altLang="en-US" sz="1800" b="0" dirty="0">
              <a:solidFill>
                <a:schemeClr val="bg1"/>
              </a:solidFill>
            </a:endParaRPr>
          </a:p>
        </p:txBody>
      </p:sp>
      <p:sp>
        <p:nvSpPr>
          <p:cNvPr id="9" name="TextBox 8"/>
          <p:cNvSpPr txBox="1"/>
          <p:nvPr/>
        </p:nvSpPr>
        <p:spPr>
          <a:xfrm>
            <a:off x="5467149" y="5302650"/>
            <a:ext cx="3429144" cy="646331"/>
          </a:xfrm>
          <a:prstGeom prst="rect">
            <a:avLst/>
          </a:prstGeom>
          <a:solidFill>
            <a:schemeClr val="bg1"/>
          </a:solidFill>
        </p:spPr>
        <p:txBody>
          <a:bodyPr wrap="none" rtlCol="0">
            <a:spAutoFit/>
          </a:bodyPr>
          <a:lstStyle/>
          <a:p>
            <a:r>
              <a:rPr lang="en-GB" dirty="0"/>
              <a:t>“</a:t>
            </a:r>
            <a:r>
              <a:rPr lang="en-GB" dirty="0" err="1"/>
              <a:t>i</a:t>
            </a:r>
            <a:r>
              <a:rPr lang="en-GB" dirty="0"/>
              <a:t>” is shorthand for install e.g.</a:t>
            </a:r>
            <a:br>
              <a:rPr lang="en-GB" dirty="0"/>
            </a:br>
            <a:r>
              <a:rPr lang="en-GB" dirty="0"/>
              <a:t>$</a:t>
            </a:r>
            <a:r>
              <a:rPr lang="en-GB" dirty="0" err="1"/>
              <a:t>npm</a:t>
            </a:r>
            <a:r>
              <a:rPr lang="en-GB" dirty="0"/>
              <a:t> </a:t>
            </a:r>
            <a:r>
              <a:rPr lang="en-GB" dirty="0" err="1">
                <a:solidFill>
                  <a:srgbClr val="FF0000"/>
                </a:solidFill>
              </a:rPr>
              <a:t>i</a:t>
            </a:r>
            <a:r>
              <a:rPr lang="en-GB" dirty="0"/>
              <a:t> --save-dev </a:t>
            </a:r>
            <a:r>
              <a:rPr lang="en-GB" i="1" dirty="0" err="1"/>
              <a:t>modulename</a:t>
            </a:r>
            <a:endParaRPr lang="en-GB" i="1" dirty="0"/>
          </a:p>
        </p:txBody>
      </p:sp>
    </p:spTree>
    <p:extLst>
      <p:ext uri="{BB962C8B-B14F-4D97-AF65-F5344CB8AC3E}">
        <p14:creationId xmlns:p14="http://schemas.microsoft.com/office/powerpoint/2010/main" val="3588028228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Note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You can switch a package between “production” and “development”, by just installing it again 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/>
              <a:t>WEB</a:t>
            </a:r>
            <a:endParaRPr lang="en-US" altLang="en-US" dirty="0"/>
          </a:p>
        </p:txBody>
      </p:sp>
      <p:sp>
        <p:nvSpPr>
          <p:cNvPr id="5" name="TextBox 6"/>
          <p:cNvSpPr txBox="1">
            <a:spLocks noChangeArrowheads="1"/>
          </p:cNvSpPr>
          <p:nvPr/>
        </p:nvSpPr>
        <p:spPr bwMode="auto">
          <a:xfrm>
            <a:off x="811247" y="2804877"/>
            <a:ext cx="7908925" cy="646331"/>
          </a:xfrm>
          <a:prstGeom prst="rect">
            <a:avLst/>
          </a:prstGeom>
          <a:solidFill>
            <a:srgbClr val="00000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  <a:defRPr/>
            </a:pPr>
            <a:r>
              <a:rPr kumimoji="0" lang="en-GB" altLang="en-US" sz="1800" dirty="0">
                <a:solidFill>
                  <a:schemeClr val="accent5">
                    <a:lumMod val="50000"/>
                  </a:schemeClr>
                </a:solidFill>
              </a:rPr>
              <a:t>$ </a:t>
            </a:r>
            <a:r>
              <a:rPr kumimoji="0" lang="en-GB" altLang="en-US" sz="1800" dirty="0" err="1">
                <a:solidFill>
                  <a:schemeClr val="accent5">
                    <a:lumMod val="50000"/>
                  </a:schemeClr>
                </a:solidFill>
              </a:rPr>
              <a:t>npm</a:t>
            </a:r>
            <a:r>
              <a:rPr kumimoji="0" lang="en-GB" altLang="en-US" sz="1800" dirty="0">
                <a:solidFill>
                  <a:schemeClr val="accent5">
                    <a:lumMod val="50000"/>
                  </a:schemeClr>
                </a:solidFill>
              </a:rPr>
              <a:t> install </a:t>
            </a:r>
            <a:r>
              <a:rPr kumimoji="0" lang="en-GB" altLang="en-US" sz="1800" i="1" dirty="0" err="1">
                <a:solidFill>
                  <a:schemeClr val="accent5">
                    <a:lumMod val="50000"/>
                  </a:schemeClr>
                </a:solidFill>
              </a:rPr>
              <a:t>modulename</a:t>
            </a:r>
            <a:r>
              <a:rPr kumimoji="0" lang="en-GB" altLang="en-US" sz="1800" i="1" dirty="0">
                <a:solidFill>
                  <a:schemeClr val="accent5">
                    <a:lumMod val="50000"/>
                  </a:schemeClr>
                </a:solidFill>
              </a:rPr>
              <a:t>                          </a:t>
            </a:r>
            <a:r>
              <a:rPr kumimoji="0" lang="en-GB" altLang="en-US" sz="1800" dirty="0">
                <a:solidFill>
                  <a:schemeClr val="bg1"/>
                </a:solidFill>
                <a:sym typeface="Wingdings" panose="05000000000000000000" pitchFamily="2" charset="2"/>
              </a:rPr>
              <a:t> Production</a:t>
            </a:r>
            <a:br>
              <a:rPr kumimoji="0" lang="en-GB" altLang="en-US" sz="1800" dirty="0">
                <a:solidFill>
                  <a:schemeClr val="accent5">
                    <a:lumMod val="50000"/>
                  </a:schemeClr>
                </a:solidFill>
              </a:rPr>
            </a:br>
            <a:r>
              <a:rPr kumimoji="0" lang="en-GB" altLang="en-US" sz="1800" dirty="0">
                <a:solidFill>
                  <a:schemeClr val="accent5">
                    <a:lumMod val="50000"/>
                  </a:schemeClr>
                </a:solidFill>
              </a:rPr>
              <a:t>$ </a:t>
            </a:r>
            <a:r>
              <a:rPr kumimoji="0" lang="en-GB" altLang="en-US" sz="1800" dirty="0" err="1">
                <a:solidFill>
                  <a:schemeClr val="accent5">
                    <a:lumMod val="50000"/>
                  </a:schemeClr>
                </a:solidFill>
              </a:rPr>
              <a:t>npm</a:t>
            </a:r>
            <a:r>
              <a:rPr kumimoji="0" lang="en-GB" altLang="en-US" sz="1800" dirty="0">
                <a:solidFill>
                  <a:schemeClr val="accent5">
                    <a:lumMod val="50000"/>
                  </a:schemeClr>
                </a:solidFill>
              </a:rPr>
              <a:t> install --save-dev  </a:t>
            </a:r>
            <a:r>
              <a:rPr kumimoji="0" lang="en-GB" altLang="en-US" sz="1800" i="1" dirty="0" err="1">
                <a:solidFill>
                  <a:schemeClr val="accent5">
                    <a:lumMod val="50000"/>
                  </a:schemeClr>
                </a:solidFill>
              </a:rPr>
              <a:t>modulename</a:t>
            </a:r>
            <a:r>
              <a:rPr kumimoji="0" lang="en-GB" altLang="en-US" sz="1800" i="1" dirty="0">
                <a:solidFill>
                  <a:schemeClr val="accent5">
                    <a:lumMod val="50000"/>
                  </a:schemeClr>
                </a:solidFill>
              </a:rPr>
              <a:t>       </a:t>
            </a:r>
            <a:r>
              <a:rPr kumimoji="0" lang="en-GB" altLang="en-US" sz="1800" dirty="0">
                <a:solidFill>
                  <a:schemeClr val="bg1"/>
                </a:solidFill>
                <a:sym typeface="Wingdings" panose="05000000000000000000" pitchFamily="2" charset="2"/>
              </a:rPr>
              <a:t> Development</a:t>
            </a:r>
            <a:endParaRPr kumimoji="0" lang="en-GB" altLang="en-US" sz="1800" b="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52647929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GIT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1579" y="1724025"/>
            <a:ext cx="8037095" cy="4114800"/>
          </a:xfrm>
        </p:spPr>
        <p:txBody>
          <a:bodyPr/>
          <a:lstStyle/>
          <a:p>
            <a:r>
              <a:rPr lang="nb-NO" dirty="0"/>
              <a:t>You can also install a module that is in development from Git, as a .tar file, etc.</a:t>
            </a:r>
          </a:p>
          <a:p>
            <a:endParaRPr lang="nb-NO" dirty="0"/>
          </a:p>
          <a:p>
            <a:r>
              <a:rPr lang="nb-NO" dirty="0"/>
              <a:t>Example: Installing from a Git repository</a:t>
            </a:r>
            <a:br>
              <a:rPr lang="nb-NO" dirty="0"/>
            </a:br>
            <a:br>
              <a:rPr lang="nb-NO" dirty="0"/>
            </a:br>
            <a:r>
              <a:rPr lang="nb-NO" b="1" i="1" dirty="0"/>
              <a:t>$ npm install git+ssh://user@hostname:project.git#tag --save</a:t>
            </a:r>
            <a:br>
              <a:rPr lang="nb-NO" b="1" i="1" dirty="0"/>
            </a:br>
            <a:r>
              <a:rPr lang="nb-NO" b="1" i="1" dirty="0"/>
              <a:t>$ npm install git://github.com/Marak/colors.js#v0.6.0</a:t>
            </a:r>
          </a:p>
          <a:p>
            <a:pPr marL="0" indent="0">
              <a:buNone/>
            </a:pPr>
            <a:r>
              <a:rPr lang="nb-NO" b="1" i="1" dirty="0"/>
              <a:t> </a:t>
            </a:r>
          </a:p>
          <a:p>
            <a:r>
              <a:rPr lang="nb-NO" dirty="0"/>
              <a:t>We will not explore this any further!!</a:t>
            </a:r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/>
              <a:t>WEB</a:t>
            </a:r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938896495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7175" y="0"/>
            <a:ext cx="8686800" cy="615591"/>
          </a:xfrm>
        </p:spPr>
        <p:txBody>
          <a:bodyPr/>
          <a:lstStyle/>
          <a:p>
            <a:r>
              <a:rPr lang="en-GB" dirty="0"/>
              <a:t>Exercise: Create “</a:t>
            </a:r>
            <a:r>
              <a:rPr lang="en-GB" dirty="0" err="1"/>
              <a:t>package.json</a:t>
            </a:r>
            <a:r>
              <a:rPr lang="en-GB" dirty="0"/>
              <a:t>”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9376" y="844550"/>
            <a:ext cx="3527736" cy="4994275"/>
          </a:xfrm>
        </p:spPr>
        <p:txBody>
          <a:bodyPr/>
          <a:lstStyle/>
          <a:p>
            <a:r>
              <a:rPr lang="en-GB" dirty="0"/>
              <a:t>Create a new directory</a:t>
            </a:r>
          </a:p>
          <a:p>
            <a:r>
              <a:rPr lang="en-GB" dirty="0"/>
              <a:t>Use the </a:t>
            </a:r>
            <a:r>
              <a:rPr lang="en-GB" i="1" dirty="0" err="1">
                <a:solidFill>
                  <a:srgbClr val="FF0000"/>
                </a:solidFill>
              </a:rPr>
              <a:t>npm</a:t>
            </a:r>
            <a:r>
              <a:rPr lang="en-GB" i="1" dirty="0">
                <a:solidFill>
                  <a:srgbClr val="FF0000"/>
                </a:solidFill>
              </a:rPr>
              <a:t> </a:t>
            </a:r>
            <a:r>
              <a:rPr lang="en-GB" i="1" dirty="0" err="1">
                <a:solidFill>
                  <a:srgbClr val="FF0000"/>
                </a:solidFill>
              </a:rPr>
              <a:t>init</a:t>
            </a:r>
            <a:r>
              <a:rPr lang="en-GB" i="1" dirty="0">
                <a:solidFill>
                  <a:srgbClr val="FF0000"/>
                </a:solidFill>
              </a:rPr>
              <a:t> </a:t>
            </a:r>
            <a:r>
              <a:rPr lang="en-GB" dirty="0"/>
              <a:t>command….</a:t>
            </a:r>
            <a:br>
              <a:rPr lang="en-GB" i="1" dirty="0">
                <a:solidFill>
                  <a:srgbClr val="FF0000"/>
                </a:solidFill>
              </a:rPr>
            </a:br>
            <a:r>
              <a:rPr lang="en-GB" b="1" dirty="0"/>
              <a:t>EITHER</a:t>
            </a:r>
            <a:r>
              <a:rPr lang="en-GB" dirty="0"/>
              <a:t> specify the</a:t>
            </a:r>
            <a:r>
              <a:rPr lang="en-GB" i="1" dirty="0">
                <a:solidFill>
                  <a:srgbClr val="FF0000"/>
                </a:solidFill>
              </a:rPr>
              <a:t> --yes </a:t>
            </a:r>
            <a:r>
              <a:rPr lang="en-GB" dirty="0"/>
              <a:t>flag </a:t>
            </a:r>
            <a:br>
              <a:rPr lang="en-GB" dirty="0"/>
            </a:br>
            <a:r>
              <a:rPr lang="en-GB" sz="1600" dirty="0"/>
              <a:t>(the --yes option means we can avoid answering a set of questions)</a:t>
            </a:r>
            <a:br>
              <a:rPr lang="en-GB" sz="1600" dirty="0"/>
            </a:br>
            <a:r>
              <a:rPr lang="en-GB" b="1" dirty="0"/>
              <a:t>OR</a:t>
            </a:r>
            <a:r>
              <a:rPr lang="en-GB" dirty="0"/>
              <a:t> answer the questions as shown in previous example</a:t>
            </a:r>
          </a:p>
          <a:p>
            <a:r>
              <a:rPr lang="en-GB" dirty="0"/>
              <a:t>A </a:t>
            </a:r>
            <a:r>
              <a:rPr lang="en-GB" i="1" dirty="0" err="1"/>
              <a:t>package.json</a:t>
            </a:r>
            <a:r>
              <a:rPr lang="en-GB" dirty="0"/>
              <a:t> file should have been created</a:t>
            </a:r>
          </a:p>
          <a:p>
            <a:r>
              <a:rPr lang="en-GB" dirty="0"/>
              <a:t>Open it and see what it contains</a:t>
            </a:r>
          </a:p>
          <a:p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/>
              <a:t>WEB</a:t>
            </a:r>
            <a:endParaRPr lang="en-US" altLang="en-US" dirty="0"/>
          </a:p>
        </p:txBody>
      </p:sp>
      <p:sp>
        <p:nvSpPr>
          <p:cNvPr id="5" name="TextBox 4"/>
          <p:cNvSpPr txBox="1"/>
          <p:nvPr/>
        </p:nvSpPr>
        <p:spPr>
          <a:xfrm>
            <a:off x="3701055" y="615591"/>
            <a:ext cx="5377560" cy="6186309"/>
          </a:xfrm>
          <a:prstGeom prst="rect">
            <a:avLst/>
          </a:prstGeom>
          <a:solidFill>
            <a:srgbClr val="000000"/>
          </a:solidFill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chemeClr val="bg1"/>
                </a:solidFill>
              </a:rPr>
              <a:t>$ </a:t>
            </a:r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cd </a:t>
            </a:r>
            <a:r>
              <a:rPr lang="en-GB" dirty="0" err="1">
                <a:solidFill>
                  <a:schemeClr val="accent1">
                    <a:lumMod val="50000"/>
                  </a:schemeClr>
                </a:solidFill>
              </a:rPr>
              <a:t>nodetest</a:t>
            </a:r>
            <a:endParaRPr lang="en-GB" dirty="0">
              <a:solidFill>
                <a:schemeClr val="accent1">
                  <a:lumMod val="50000"/>
                </a:schemeClr>
              </a:solidFill>
            </a:endParaRPr>
          </a:p>
          <a:p>
            <a:r>
              <a:rPr lang="en-GB" dirty="0">
                <a:solidFill>
                  <a:schemeClr val="bg1"/>
                </a:solidFill>
              </a:rPr>
              <a:t>$ </a:t>
            </a:r>
            <a:r>
              <a:rPr lang="en-GB" dirty="0" err="1">
                <a:solidFill>
                  <a:schemeClr val="accent1">
                    <a:lumMod val="50000"/>
                  </a:schemeClr>
                </a:solidFill>
              </a:rPr>
              <a:t>npm</a:t>
            </a:r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en-GB" dirty="0" err="1">
                <a:solidFill>
                  <a:schemeClr val="accent1">
                    <a:lumMod val="50000"/>
                  </a:schemeClr>
                </a:solidFill>
              </a:rPr>
              <a:t>init</a:t>
            </a:r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 --yes</a:t>
            </a:r>
          </a:p>
          <a:p>
            <a:r>
              <a:rPr lang="en-GB" dirty="0">
                <a:solidFill>
                  <a:schemeClr val="bg1"/>
                </a:solidFill>
              </a:rPr>
              <a:t>Wrote to ….</a:t>
            </a:r>
            <a:r>
              <a:rPr lang="en-GB" dirty="0" err="1">
                <a:solidFill>
                  <a:schemeClr val="bg1"/>
                </a:solidFill>
              </a:rPr>
              <a:t>nodetest</a:t>
            </a:r>
            <a:r>
              <a:rPr lang="en-GB" dirty="0">
                <a:solidFill>
                  <a:schemeClr val="bg1"/>
                </a:solidFill>
              </a:rPr>
              <a:t>\</a:t>
            </a:r>
            <a:r>
              <a:rPr lang="en-GB" dirty="0" err="1">
                <a:solidFill>
                  <a:schemeClr val="bg1"/>
                </a:solidFill>
              </a:rPr>
              <a:t>package.json</a:t>
            </a:r>
            <a:r>
              <a:rPr lang="en-GB" dirty="0">
                <a:solidFill>
                  <a:schemeClr val="bg1"/>
                </a:solidFill>
              </a:rPr>
              <a:t>:</a:t>
            </a:r>
          </a:p>
          <a:p>
            <a:r>
              <a:rPr lang="en-GB" dirty="0">
                <a:solidFill>
                  <a:schemeClr val="bg1"/>
                </a:solidFill>
              </a:rPr>
              <a:t>{</a:t>
            </a:r>
          </a:p>
          <a:p>
            <a:r>
              <a:rPr lang="en-GB" dirty="0">
                <a:solidFill>
                  <a:schemeClr val="bg1"/>
                </a:solidFill>
              </a:rPr>
              <a:t>  ……. etc.</a:t>
            </a:r>
          </a:p>
          <a:p>
            <a:r>
              <a:rPr lang="en-GB" dirty="0">
                <a:solidFill>
                  <a:schemeClr val="bg1"/>
                </a:solidFill>
              </a:rPr>
              <a:t>}</a:t>
            </a:r>
          </a:p>
          <a:p>
            <a:endParaRPr lang="en-GB" dirty="0">
              <a:solidFill>
                <a:schemeClr val="bg1"/>
              </a:solidFill>
            </a:endParaRPr>
          </a:p>
          <a:p>
            <a:r>
              <a:rPr lang="en-GB" dirty="0">
                <a:solidFill>
                  <a:schemeClr val="bg1"/>
                </a:solidFill>
              </a:rPr>
              <a:t>$ </a:t>
            </a:r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ls</a:t>
            </a:r>
          </a:p>
          <a:p>
            <a:r>
              <a:rPr lang="en-GB" dirty="0" err="1">
                <a:solidFill>
                  <a:schemeClr val="bg1"/>
                </a:solidFill>
              </a:rPr>
              <a:t>package.json</a:t>
            </a:r>
            <a:endParaRPr lang="en-GB" dirty="0">
              <a:solidFill>
                <a:schemeClr val="bg1"/>
              </a:solidFill>
            </a:endParaRPr>
          </a:p>
          <a:p>
            <a:r>
              <a:rPr lang="en-GB" dirty="0">
                <a:solidFill>
                  <a:schemeClr val="bg1"/>
                </a:solidFill>
              </a:rPr>
              <a:t>$ </a:t>
            </a:r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cat </a:t>
            </a:r>
            <a:r>
              <a:rPr lang="en-GB" dirty="0" err="1">
                <a:solidFill>
                  <a:schemeClr val="accent1">
                    <a:lumMod val="50000"/>
                  </a:schemeClr>
                </a:solidFill>
              </a:rPr>
              <a:t>package.json</a:t>
            </a:r>
            <a:endParaRPr lang="en-GB" dirty="0">
              <a:solidFill>
                <a:schemeClr val="accent1">
                  <a:lumMod val="50000"/>
                </a:schemeClr>
              </a:solidFill>
            </a:endParaRPr>
          </a:p>
          <a:p>
            <a:r>
              <a:rPr lang="en-GB" dirty="0">
                <a:solidFill>
                  <a:schemeClr val="bg1"/>
                </a:solidFill>
              </a:rPr>
              <a:t>{</a:t>
            </a:r>
          </a:p>
          <a:p>
            <a:r>
              <a:rPr lang="en-GB" dirty="0">
                <a:solidFill>
                  <a:schemeClr val="bg1"/>
                </a:solidFill>
              </a:rPr>
              <a:t>  "name": "</a:t>
            </a:r>
            <a:r>
              <a:rPr lang="en-GB" dirty="0" err="1">
                <a:solidFill>
                  <a:schemeClr val="bg1"/>
                </a:solidFill>
              </a:rPr>
              <a:t>TestAgain</a:t>
            </a:r>
            <a:r>
              <a:rPr lang="en-GB" dirty="0">
                <a:solidFill>
                  <a:schemeClr val="bg1"/>
                </a:solidFill>
              </a:rPr>
              <a:t>",</a:t>
            </a:r>
          </a:p>
          <a:p>
            <a:r>
              <a:rPr lang="en-GB" dirty="0">
                <a:solidFill>
                  <a:schemeClr val="bg1"/>
                </a:solidFill>
              </a:rPr>
              <a:t>  "version": "1.0.0",</a:t>
            </a:r>
          </a:p>
          <a:p>
            <a:r>
              <a:rPr lang="en-GB" dirty="0">
                <a:solidFill>
                  <a:schemeClr val="bg1"/>
                </a:solidFill>
              </a:rPr>
              <a:t>  "description": "",</a:t>
            </a:r>
          </a:p>
          <a:p>
            <a:r>
              <a:rPr lang="en-GB" dirty="0">
                <a:solidFill>
                  <a:schemeClr val="bg1"/>
                </a:solidFill>
              </a:rPr>
              <a:t>  "main": "index.js",</a:t>
            </a:r>
          </a:p>
          <a:p>
            <a:r>
              <a:rPr lang="en-GB" dirty="0">
                <a:solidFill>
                  <a:schemeClr val="bg1"/>
                </a:solidFill>
              </a:rPr>
              <a:t>  "scripts": {</a:t>
            </a:r>
          </a:p>
          <a:p>
            <a:r>
              <a:rPr lang="en-GB" dirty="0">
                <a:solidFill>
                  <a:schemeClr val="bg1"/>
                </a:solidFill>
              </a:rPr>
              <a:t>    "test": "echo \"Error: no test specified\" &amp;&amp; exit 1"</a:t>
            </a:r>
          </a:p>
          <a:p>
            <a:r>
              <a:rPr lang="en-GB" dirty="0">
                <a:solidFill>
                  <a:schemeClr val="bg1"/>
                </a:solidFill>
              </a:rPr>
              <a:t>  },</a:t>
            </a:r>
          </a:p>
          <a:p>
            <a:r>
              <a:rPr lang="en-GB" dirty="0">
                <a:solidFill>
                  <a:schemeClr val="bg1"/>
                </a:solidFill>
              </a:rPr>
              <a:t>  "keywords": [],</a:t>
            </a:r>
          </a:p>
          <a:p>
            <a:r>
              <a:rPr lang="en-GB" dirty="0">
                <a:solidFill>
                  <a:schemeClr val="bg1"/>
                </a:solidFill>
              </a:rPr>
              <a:t>  "author": "",</a:t>
            </a:r>
          </a:p>
          <a:p>
            <a:r>
              <a:rPr lang="en-GB" dirty="0">
                <a:solidFill>
                  <a:schemeClr val="bg1"/>
                </a:solidFill>
              </a:rPr>
              <a:t>  "license": "ISC"</a:t>
            </a:r>
          </a:p>
          <a:p>
            <a:r>
              <a:rPr lang="en-GB" dirty="0">
                <a:solidFill>
                  <a:schemeClr val="bg1"/>
                </a:solidFill>
              </a:rPr>
              <a:t>}</a:t>
            </a:r>
          </a:p>
        </p:txBody>
      </p:sp>
    </p:spTree>
    <p:extLst>
      <p:ext uri="{BB962C8B-B14F-4D97-AF65-F5344CB8AC3E}">
        <p14:creationId xmlns:p14="http://schemas.microsoft.com/office/powerpoint/2010/main" val="2040814900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Exercise: Install the “print” module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47750" y="1453415"/>
            <a:ext cx="7029450" cy="4385410"/>
          </a:xfrm>
        </p:spPr>
        <p:txBody>
          <a:bodyPr/>
          <a:lstStyle/>
          <a:p>
            <a:r>
              <a:rPr lang="en-GB" dirty="0"/>
              <a:t>Install the “print” node module using </a:t>
            </a:r>
            <a:r>
              <a:rPr lang="en-GB" dirty="0" err="1"/>
              <a:t>npm</a:t>
            </a:r>
            <a:br>
              <a:rPr lang="en-GB" dirty="0"/>
            </a:br>
            <a:br>
              <a:rPr lang="en-GB" dirty="0"/>
            </a:br>
            <a:br>
              <a:rPr lang="en-GB" dirty="0"/>
            </a:br>
            <a:r>
              <a:rPr lang="en-GB" sz="1600" dirty="0"/>
              <a:t>This is not a very interesting module, it provides a function called “print” allows us to display things to the screen</a:t>
            </a:r>
          </a:p>
          <a:p>
            <a:endParaRPr lang="en-GB" dirty="0"/>
          </a:p>
          <a:p>
            <a:r>
              <a:rPr lang="en-GB" dirty="0"/>
              <a:t>We can execute this “function” in interactive JS like this: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/>
              <a:t>WEB</a:t>
            </a:r>
            <a:endParaRPr lang="en-US" altLang="en-US" dirty="0"/>
          </a:p>
        </p:txBody>
      </p:sp>
      <p:sp>
        <p:nvSpPr>
          <p:cNvPr id="5" name="TextBox 4"/>
          <p:cNvSpPr txBox="1"/>
          <p:nvPr/>
        </p:nvSpPr>
        <p:spPr>
          <a:xfrm>
            <a:off x="1424538" y="2030925"/>
            <a:ext cx="7031255" cy="369332"/>
          </a:xfrm>
          <a:prstGeom prst="rect">
            <a:avLst/>
          </a:prstGeom>
          <a:solidFill>
            <a:srgbClr val="000000"/>
          </a:solidFill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$ </a:t>
            </a:r>
            <a:r>
              <a:rPr lang="en-GB" dirty="0">
                <a:solidFill>
                  <a:schemeClr val="bg1"/>
                </a:solidFill>
              </a:rPr>
              <a:t> </a:t>
            </a:r>
            <a:r>
              <a:rPr lang="en-GB" dirty="0" err="1">
                <a:solidFill>
                  <a:schemeClr val="accent1">
                    <a:lumMod val="50000"/>
                  </a:schemeClr>
                </a:solidFill>
              </a:rPr>
              <a:t>npm</a:t>
            </a:r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 install print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1424538" y="3772495"/>
            <a:ext cx="7031255" cy="1754326"/>
          </a:xfrm>
          <a:prstGeom prst="rect">
            <a:avLst/>
          </a:prstGeom>
          <a:solidFill>
            <a:srgbClr val="000000"/>
          </a:solidFill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$  node</a:t>
            </a:r>
          </a:p>
          <a:p>
            <a:r>
              <a:rPr lang="en-GB" dirty="0">
                <a:solidFill>
                  <a:schemeClr val="bg1"/>
                </a:solidFill>
              </a:rPr>
              <a:t>&gt; </a:t>
            </a:r>
            <a:r>
              <a:rPr lang="en-GB" dirty="0" err="1">
                <a:solidFill>
                  <a:schemeClr val="bg1"/>
                </a:solidFill>
              </a:rPr>
              <a:t>const</a:t>
            </a:r>
            <a:r>
              <a:rPr lang="en-GB" dirty="0">
                <a:solidFill>
                  <a:schemeClr val="bg1"/>
                </a:solidFill>
              </a:rPr>
              <a:t> print = require("print")</a:t>
            </a:r>
          </a:p>
          <a:p>
            <a:r>
              <a:rPr lang="en-GB" dirty="0">
                <a:solidFill>
                  <a:srgbClr val="FFC000"/>
                </a:solidFill>
              </a:rPr>
              <a:t>undefined</a:t>
            </a:r>
          </a:p>
          <a:p>
            <a:r>
              <a:rPr lang="en-GB" dirty="0">
                <a:solidFill>
                  <a:schemeClr val="bg1"/>
                </a:solidFill>
              </a:rPr>
              <a:t>&gt; print("Hello")</a:t>
            </a:r>
          </a:p>
          <a:p>
            <a:r>
              <a:rPr lang="en-GB" dirty="0">
                <a:solidFill>
                  <a:srgbClr val="FFC000"/>
                </a:solidFill>
              </a:rPr>
              <a:t>'"Hello"'</a:t>
            </a:r>
          </a:p>
          <a:p>
            <a:r>
              <a:rPr lang="en-GB" dirty="0">
                <a:solidFill>
                  <a:schemeClr val="bg1"/>
                </a:solidFill>
              </a:rPr>
              <a:t>&gt; .exit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5695121" y="4327898"/>
            <a:ext cx="2694167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rgbClr val="FF0000"/>
                </a:solidFill>
              </a:rPr>
              <a:t>Note: we use “require” to load the node module we just installed</a:t>
            </a:r>
          </a:p>
        </p:txBody>
      </p:sp>
      <p:cxnSp>
        <p:nvCxnSpPr>
          <p:cNvPr id="9" name="Elbow Connector 8"/>
          <p:cNvCxnSpPr/>
          <p:nvPr/>
        </p:nvCxnSpPr>
        <p:spPr bwMode="auto">
          <a:xfrm rot="10800000">
            <a:off x="3627783" y="4443521"/>
            <a:ext cx="2057400" cy="352839"/>
          </a:xfrm>
          <a:prstGeom prst="bentConnector3">
            <a:avLst>
              <a:gd name="adj1" fmla="val 100000"/>
            </a:avLst>
          </a:prstGeom>
          <a:solidFill>
            <a:schemeClr val="accent1"/>
          </a:solidFill>
          <a:ln w="22225" cap="flat" cmpd="sng" algn="ctr">
            <a:solidFill>
              <a:schemeClr val="bg1"/>
            </a:solidFill>
            <a:prstDash val="solid"/>
            <a:round/>
            <a:headEnd type="none" w="med" len="med"/>
            <a:tailEnd type="arrow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</p:spTree>
    <p:extLst>
      <p:ext uri="{BB962C8B-B14F-4D97-AF65-F5344CB8AC3E}">
        <p14:creationId xmlns:p14="http://schemas.microsoft.com/office/powerpoint/2010/main" val="904424407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Exercise: Check installed packages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47750" y="1099524"/>
            <a:ext cx="7029450" cy="1929777"/>
          </a:xfrm>
        </p:spPr>
        <p:txBody>
          <a:bodyPr/>
          <a:lstStyle/>
          <a:p>
            <a:r>
              <a:rPr lang="en-GB" dirty="0"/>
              <a:t>List all the installed packages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Open </a:t>
            </a:r>
            <a:r>
              <a:rPr lang="en-GB" dirty="0" err="1"/>
              <a:t>package.json</a:t>
            </a:r>
            <a:r>
              <a:rPr lang="en-GB" dirty="0"/>
              <a:t> to see the installed packages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/>
              <a:t>WEB</a:t>
            </a:r>
            <a:endParaRPr lang="en-US" altLang="en-US" dirty="0"/>
          </a:p>
        </p:txBody>
      </p:sp>
      <p:sp>
        <p:nvSpPr>
          <p:cNvPr id="5" name="TextBox 4"/>
          <p:cNvSpPr txBox="1"/>
          <p:nvPr/>
        </p:nvSpPr>
        <p:spPr>
          <a:xfrm>
            <a:off x="1212783" y="1683470"/>
            <a:ext cx="7031255" cy="646331"/>
          </a:xfrm>
          <a:prstGeom prst="rect">
            <a:avLst/>
          </a:prstGeom>
          <a:solidFill>
            <a:srgbClr val="000000"/>
          </a:solidFill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chemeClr val="bg1"/>
                </a:solidFill>
              </a:rPr>
              <a:t>$</a:t>
            </a:r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en-GB" dirty="0" err="1">
                <a:solidFill>
                  <a:schemeClr val="accent1">
                    <a:lumMod val="50000"/>
                  </a:schemeClr>
                </a:solidFill>
              </a:rPr>
              <a:t>npm</a:t>
            </a:r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 ls</a:t>
            </a:r>
          </a:p>
          <a:p>
            <a:r>
              <a:rPr lang="en-GB" dirty="0">
                <a:solidFill>
                  <a:schemeClr val="bg1"/>
                </a:solidFill>
              </a:rPr>
              <a:t>`-- print@1.1.0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1212783" y="3168721"/>
            <a:ext cx="6332419" cy="3139321"/>
          </a:xfrm>
          <a:prstGeom prst="rect">
            <a:avLst/>
          </a:prstGeom>
          <a:solidFill>
            <a:srgbClr val="000000"/>
          </a:solidFill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chemeClr val="bg1"/>
                </a:solidFill>
              </a:rPr>
              <a:t>$ </a:t>
            </a:r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cat </a:t>
            </a:r>
            <a:r>
              <a:rPr lang="en-GB" dirty="0" err="1">
                <a:solidFill>
                  <a:schemeClr val="accent1">
                    <a:lumMod val="50000"/>
                  </a:schemeClr>
                </a:solidFill>
              </a:rPr>
              <a:t>package.json</a:t>
            </a:r>
            <a:endParaRPr lang="en-GB" dirty="0">
              <a:solidFill>
                <a:schemeClr val="accent1">
                  <a:lumMod val="50000"/>
                </a:schemeClr>
              </a:solidFill>
            </a:endParaRPr>
          </a:p>
          <a:p>
            <a:r>
              <a:rPr lang="en-GB" dirty="0">
                <a:solidFill>
                  <a:schemeClr val="bg1"/>
                </a:solidFill>
              </a:rPr>
              <a:t>{</a:t>
            </a:r>
          </a:p>
          <a:p>
            <a:r>
              <a:rPr lang="en-GB" dirty="0">
                <a:solidFill>
                  <a:schemeClr val="bg1"/>
                </a:solidFill>
              </a:rPr>
              <a:t>  "name": "</a:t>
            </a:r>
            <a:r>
              <a:rPr lang="en-GB" dirty="0" err="1">
                <a:solidFill>
                  <a:schemeClr val="bg1"/>
                </a:solidFill>
              </a:rPr>
              <a:t>TestAgain</a:t>
            </a:r>
            <a:r>
              <a:rPr lang="en-GB" dirty="0">
                <a:solidFill>
                  <a:schemeClr val="bg1"/>
                </a:solidFill>
              </a:rPr>
              <a:t>",</a:t>
            </a:r>
          </a:p>
          <a:p>
            <a:r>
              <a:rPr lang="en-GB" dirty="0">
                <a:solidFill>
                  <a:schemeClr val="bg1"/>
                </a:solidFill>
              </a:rPr>
              <a:t>  "version": "1.0.0",</a:t>
            </a:r>
          </a:p>
          <a:p>
            <a:r>
              <a:rPr lang="en-GB" dirty="0">
                <a:solidFill>
                  <a:schemeClr val="bg1"/>
                </a:solidFill>
              </a:rPr>
              <a:t>……</a:t>
            </a:r>
          </a:p>
          <a:p>
            <a:r>
              <a:rPr lang="en-GB" dirty="0">
                <a:solidFill>
                  <a:schemeClr val="bg1"/>
                </a:solidFill>
              </a:rPr>
              <a:t>  },</a:t>
            </a:r>
          </a:p>
          <a:p>
            <a:r>
              <a:rPr lang="en-GB" dirty="0">
                <a:solidFill>
                  <a:schemeClr val="bg1"/>
                </a:solidFill>
              </a:rPr>
              <a:t>  ….</a:t>
            </a:r>
          </a:p>
          <a:p>
            <a:r>
              <a:rPr lang="en-GB" dirty="0">
                <a:solidFill>
                  <a:schemeClr val="bg1"/>
                </a:solidFill>
              </a:rPr>
              <a:t>  "dependencies": {</a:t>
            </a:r>
          </a:p>
          <a:p>
            <a:r>
              <a:rPr lang="en-GB" dirty="0">
                <a:solidFill>
                  <a:srgbClr val="FF0000"/>
                </a:solidFill>
              </a:rPr>
              <a:t>    "print": "^1.2.0"</a:t>
            </a:r>
          </a:p>
          <a:p>
            <a:r>
              <a:rPr lang="en-GB" dirty="0">
                <a:solidFill>
                  <a:schemeClr val="bg1"/>
                </a:solidFill>
              </a:rPr>
              <a:t>  }</a:t>
            </a:r>
          </a:p>
          <a:p>
            <a:r>
              <a:rPr lang="en-GB" dirty="0">
                <a:solidFill>
                  <a:schemeClr val="bg1"/>
                </a:solidFill>
              </a:rPr>
              <a:t>}</a:t>
            </a:r>
          </a:p>
        </p:txBody>
      </p:sp>
      <p:sp>
        <p:nvSpPr>
          <p:cNvPr id="9" name="Right Brace 8"/>
          <p:cNvSpPr/>
          <p:nvPr/>
        </p:nvSpPr>
        <p:spPr bwMode="auto">
          <a:xfrm>
            <a:off x="3809065" y="5104933"/>
            <a:ext cx="336589" cy="819033"/>
          </a:xfrm>
          <a:prstGeom prst="rightBrace">
            <a:avLst/>
          </a:prstGeom>
          <a:noFill/>
          <a:ln w="28575" cap="flat" cmpd="sng" algn="ctr">
            <a:solidFill>
              <a:srgbClr val="FF0000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Helvetica" panose="020B0604020202020204" pitchFamily="34" charset="0"/>
            </a:endParaRPr>
          </a:p>
        </p:txBody>
      </p:sp>
      <p:sp>
        <p:nvSpPr>
          <p:cNvPr id="10" name="TextBox 9"/>
          <p:cNvSpPr txBox="1"/>
          <p:nvPr/>
        </p:nvSpPr>
        <p:spPr>
          <a:xfrm>
            <a:off x="4347607" y="5191283"/>
            <a:ext cx="261417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rgbClr val="FF0000"/>
                </a:solidFill>
              </a:rPr>
              <a:t>Note: the “print” module is now a dependency</a:t>
            </a:r>
          </a:p>
        </p:txBody>
      </p:sp>
    </p:spTree>
    <p:extLst>
      <p:ext uri="{BB962C8B-B14F-4D97-AF65-F5344CB8AC3E}">
        <p14:creationId xmlns:p14="http://schemas.microsoft.com/office/powerpoint/2010/main" val="2933074749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Install Modules from </a:t>
            </a:r>
            <a:r>
              <a:rPr lang="en-GB" dirty="0" err="1"/>
              <a:t>package.jsom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If you have been given a </a:t>
            </a:r>
            <a:r>
              <a:rPr lang="en-GB" dirty="0" err="1"/>
              <a:t>package.json</a:t>
            </a:r>
            <a:r>
              <a:rPr lang="en-GB" dirty="0"/>
              <a:t> file, you should be able to install all the modules it contains using </a:t>
            </a:r>
            <a:r>
              <a:rPr lang="en-GB" dirty="0" err="1"/>
              <a:t>npm</a:t>
            </a:r>
            <a:r>
              <a:rPr lang="en-GB" dirty="0"/>
              <a:t> install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/>
              <a:t>WEB</a:t>
            </a:r>
            <a:endParaRPr lang="en-US" altLang="en-US" dirty="0"/>
          </a:p>
        </p:txBody>
      </p:sp>
      <p:sp>
        <p:nvSpPr>
          <p:cNvPr id="5" name="TextBox 4"/>
          <p:cNvSpPr txBox="1"/>
          <p:nvPr/>
        </p:nvSpPr>
        <p:spPr>
          <a:xfrm>
            <a:off x="948088" y="2873136"/>
            <a:ext cx="7031255" cy="646331"/>
          </a:xfrm>
          <a:prstGeom prst="rect">
            <a:avLst/>
          </a:prstGeom>
          <a:solidFill>
            <a:srgbClr val="000000"/>
          </a:solidFill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$ </a:t>
            </a:r>
            <a:r>
              <a:rPr lang="en-GB" dirty="0">
                <a:solidFill>
                  <a:schemeClr val="bg1"/>
                </a:solidFill>
              </a:rPr>
              <a:t> </a:t>
            </a:r>
            <a:r>
              <a:rPr lang="en-GB" dirty="0" err="1">
                <a:solidFill>
                  <a:schemeClr val="accent1">
                    <a:lumMod val="50000"/>
                  </a:schemeClr>
                </a:solidFill>
              </a:rPr>
              <a:t>npm</a:t>
            </a:r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 install</a:t>
            </a:r>
          </a:p>
          <a:p>
            <a:r>
              <a:rPr lang="en-GB" dirty="0">
                <a:solidFill>
                  <a:schemeClr val="bg1"/>
                </a:solidFill>
              </a:rPr>
              <a:t>Installs the modules</a:t>
            </a:r>
          </a:p>
        </p:txBody>
      </p:sp>
    </p:spTree>
    <p:extLst>
      <p:ext uri="{BB962C8B-B14F-4D97-AF65-F5344CB8AC3E}">
        <p14:creationId xmlns:p14="http://schemas.microsoft.com/office/powerpoint/2010/main" val="173634675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Updating Modules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Check for outdated dependencies in </a:t>
            </a:r>
            <a:r>
              <a:rPr lang="en-GB" dirty="0" err="1"/>
              <a:t>package.json</a:t>
            </a:r>
            <a:endParaRPr lang="en-GB" dirty="0"/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Updating modules</a:t>
            </a:r>
          </a:p>
          <a:p>
            <a:endParaRPr lang="en-GB" dirty="0"/>
          </a:p>
          <a:p>
            <a:endParaRPr lang="en-GB" dirty="0"/>
          </a:p>
          <a:p>
            <a:pPr lvl="1"/>
            <a:r>
              <a:rPr lang="en-GB" dirty="0"/>
              <a:t>Shorthand form</a:t>
            </a:r>
          </a:p>
          <a:p>
            <a:endParaRPr lang="en-GB" dirty="0"/>
          </a:p>
          <a:p>
            <a:r>
              <a:rPr lang="en-GB" dirty="0"/>
              <a:t>Update all dependencies in </a:t>
            </a:r>
            <a:r>
              <a:rPr lang="en-GB" dirty="0" err="1"/>
              <a:t>package.json</a:t>
            </a:r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/>
              <a:t>WEB</a:t>
            </a:r>
            <a:endParaRPr lang="en-US" altLang="en-US" dirty="0"/>
          </a:p>
        </p:txBody>
      </p:sp>
      <p:sp>
        <p:nvSpPr>
          <p:cNvPr id="5" name="TextBox 4"/>
          <p:cNvSpPr txBox="1"/>
          <p:nvPr/>
        </p:nvSpPr>
        <p:spPr>
          <a:xfrm>
            <a:off x="1155031" y="2261931"/>
            <a:ext cx="7031255" cy="369332"/>
          </a:xfrm>
          <a:prstGeom prst="rect">
            <a:avLst/>
          </a:prstGeom>
          <a:solidFill>
            <a:srgbClr val="000000"/>
          </a:solidFill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chemeClr val="bg1"/>
                </a:solidFill>
              </a:rPr>
              <a:t>$  </a:t>
            </a:r>
            <a:r>
              <a:rPr lang="en-GB" dirty="0" err="1">
                <a:solidFill>
                  <a:schemeClr val="accent1">
                    <a:lumMod val="50000"/>
                  </a:schemeClr>
                </a:solidFill>
              </a:rPr>
              <a:t>npm</a:t>
            </a:r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 outdated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1155030" y="3402475"/>
            <a:ext cx="7031255" cy="923330"/>
          </a:xfrm>
          <a:prstGeom prst="rect">
            <a:avLst/>
          </a:prstGeom>
          <a:solidFill>
            <a:srgbClr val="000000"/>
          </a:solidFill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chemeClr val="bg1"/>
                </a:solidFill>
              </a:rPr>
              <a:t>$  </a:t>
            </a:r>
            <a:r>
              <a:rPr lang="en-GB" dirty="0" err="1">
                <a:solidFill>
                  <a:schemeClr val="accent1">
                    <a:lumMod val="50000"/>
                  </a:schemeClr>
                </a:solidFill>
              </a:rPr>
              <a:t>npm</a:t>
            </a:r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 update print     </a:t>
            </a:r>
            <a:r>
              <a:rPr lang="en-GB" dirty="0">
                <a:solidFill>
                  <a:srgbClr val="FF0000"/>
                </a:solidFill>
                <a:sym typeface="Wingdings" panose="05000000000000000000" pitchFamily="2" charset="2"/>
              </a:rPr>
              <a:t> update the “print” module</a:t>
            </a:r>
            <a:br>
              <a:rPr lang="en-GB" dirty="0">
                <a:solidFill>
                  <a:schemeClr val="accent1">
                    <a:lumMod val="50000"/>
                  </a:schemeClr>
                </a:solidFill>
              </a:rPr>
            </a:br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OR</a:t>
            </a:r>
          </a:p>
          <a:p>
            <a:r>
              <a:rPr lang="en-GB" dirty="0">
                <a:solidFill>
                  <a:schemeClr val="bg1"/>
                </a:solidFill>
              </a:rPr>
              <a:t>$  </a:t>
            </a:r>
            <a:r>
              <a:rPr lang="en-GB" dirty="0" err="1">
                <a:solidFill>
                  <a:schemeClr val="accent1">
                    <a:lumMod val="50000"/>
                  </a:schemeClr>
                </a:solidFill>
              </a:rPr>
              <a:t>npm</a:t>
            </a:r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 up print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1155030" y="5205280"/>
            <a:ext cx="7031255" cy="369332"/>
          </a:xfrm>
          <a:prstGeom prst="rect">
            <a:avLst/>
          </a:prstGeom>
          <a:solidFill>
            <a:srgbClr val="000000"/>
          </a:solidFill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chemeClr val="bg1"/>
                </a:solidFill>
              </a:rPr>
              <a:t>$  </a:t>
            </a:r>
            <a:r>
              <a:rPr lang="en-GB" dirty="0" err="1">
                <a:solidFill>
                  <a:schemeClr val="accent1">
                    <a:lumMod val="50000"/>
                  </a:schemeClr>
                </a:solidFill>
              </a:rPr>
              <a:t>npm</a:t>
            </a:r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 update</a:t>
            </a:r>
          </a:p>
        </p:txBody>
      </p:sp>
    </p:spTree>
    <p:extLst>
      <p:ext uri="{BB962C8B-B14F-4D97-AF65-F5344CB8AC3E}">
        <p14:creationId xmlns:p14="http://schemas.microsoft.com/office/powerpoint/2010/main" val="188884975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Node Modules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47750" y="755583"/>
            <a:ext cx="7029450" cy="5083242"/>
          </a:xfrm>
        </p:spPr>
        <p:txBody>
          <a:bodyPr/>
          <a:lstStyle/>
          <a:p>
            <a:r>
              <a:rPr lang="en-GB" dirty="0"/>
              <a:t>There are a lot of node modules, check out </a:t>
            </a:r>
            <a:r>
              <a:rPr lang="en-GB" dirty="0">
                <a:hlinkClick r:id="rId2"/>
              </a:rPr>
              <a:t>https://www.npmjs.com/</a:t>
            </a:r>
            <a:endParaRPr lang="en-GB" dirty="0"/>
          </a:p>
          <a:p>
            <a:r>
              <a:rPr lang="en-GB" dirty="0"/>
              <a:t>Some useful modules:</a:t>
            </a:r>
          </a:p>
          <a:p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/>
              <a:t>WEB</a:t>
            </a:r>
            <a:endParaRPr lang="en-US" altLang="en-US" dirty="0"/>
          </a:p>
        </p:txBody>
      </p:sp>
      <p:graphicFrame>
        <p:nvGraphicFramePr>
          <p:cNvPr id="5" name="Table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412507598"/>
              </p:ext>
            </p:extLst>
          </p:nvPr>
        </p:nvGraphicFramePr>
        <p:xfrm>
          <a:off x="149192" y="1947277"/>
          <a:ext cx="8874492" cy="475488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1690210">
                  <a:extLst>
                    <a:ext uri="{9D8B030D-6E8A-4147-A177-3AD203B41FA5}">
                      <a16:colId xmlns:a16="http://schemas.microsoft.com/office/drawing/2014/main" val="847620719"/>
                    </a:ext>
                  </a:extLst>
                </a:gridCol>
                <a:gridCol w="7184282">
                  <a:extLst>
                    <a:ext uri="{9D8B030D-6E8A-4147-A177-3AD203B41FA5}">
                      <a16:colId xmlns:a16="http://schemas.microsoft.com/office/drawing/2014/main" val="3395676887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en-GB" b="1" dirty="0"/>
                        <a:t>path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Used for handling and transforming file paths</a:t>
                      </a:r>
                    </a:p>
                    <a:p>
                      <a:r>
                        <a:rPr lang="en-GB" dirty="0"/>
                        <a:t>e.g. </a:t>
                      </a:r>
                      <a:r>
                        <a:rPr lang="en-GB" dirty="0" err="1"/>
                        <a:t>path.join</a:t>
                      </a:r>
                      <a:r>
                        <a:rPr lang="en-GB" dirty="0"/>
                        <a:t>(part1, part2,</a:t>
                      </a:r>
                      <a:r>
                        <a:rPr lang="en-GB" baseline="0" dirty="0"/>
                        <a:t> </a:t>
                      </a:r>
                      <a:r>
                        <a:rPr lang="en-GB" baseline="0" dirty="0" err="1"/>
                        <a:t>etc</a:t>
                      </a:r>
                      <a:r>
                        <a:rPr lang="en-GB" baseline="0" dirty="0"/>
                        <a:t>)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74950969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en-GB" b="1" dirty="0"/>
                        <a:t>fs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File I/O using simple wrappers around standard POSIX functions</a:t>
                      </a:r>
                    </a:p>
                    <a:p>
                      <a:r>
                        <a:rPr lang="en-GB" dirty="0"/>
                        <a:t>e.g. </a:t>
                      </a:r>
                      <a:r>
                        <a:rPr lang="en-GB" dirty="0" err="1"/>
                        <a:t>fs.open</a:t>
                      </a:r>
                      <a:r>
                        <a:rPr lang="en-GB" dirty="0"/>
                        <a:t>(path, flags[, mode], </a:t>
                      </a:r>
                      <a:r>
                        <a:rPr lang="en-GB" dirty="0" err="1"/>
                        <a:t>callback</a:t>
                      </a:r>
                      <a:r>
                        <a:rPr lang="en-GB" dirty="0"/>
                        <a:t>)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21744993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en-GB" b="1" dirty="0"/>
                        <a:t>express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A</a:t>
                      </a:r>
                      <a:r>
                        <a:rPr lang="en-GB" baseline="0" dirty="0"/>
                        <a:t> web development framework, t</a:t>
                      </a:r>
                      <a:r>
                        <a:rPr lang="en-GB" dirty="0"/>
                        <a:t>he de-facto standard for the majority of Node.js applications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73081046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en-GB" b="1" dirty="0"/>
                        <a:t>connect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An extensible HTTP server framework for Node.js, providing a collection of high performance “plugins” 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2331438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en-GB" b="1" dirty="0"/>
                        <a:t>socket.io</a:t>
                      </a:r>
                      <a:r>
                        <a:rPr lang="en-GB" dirty="0"/>
                        <a:t> and </a:t>
                      </a:r>
                      <a:r>
                        <a:rPr lang="en-GB" b="1" dirty="0" err="1"/>
                        <a:t>sockjs</a:t>
                      </a:r>
                      <a:endParaRPr lang="en-GB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err="1"/>
                        <a:t>Websockets</a:t>
                      </a:r>
                      <a:r>
                        <a:rPr lang="en-GB" dirty="0"/>
                        <a:t> components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2537921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en-GB" b="1" dirty="0"/>
                        <a:t>forever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Most common utility for ensuring that a given node script runs continuously. Keeps your Node.js process up in production in the face of any unexpected failures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44583245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en-GB" b="1" dirty="0"/>
                        <a:t>moment</a:t>
                      </a:r>
                      <a:r>
                        <a:rPr lang="en-GB" dirty="0"/>
                        <a:t> </a:t>
                      </a:r>
                      <a:endParaRPr lang="en-GB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A date library for parsing, validating, manipulating, and formatting dates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734733130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801725976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Creating a Network Service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47750" y="844551"/>
            <a:ext cx="7029450" cy="878372"/>
          </a:xfrm>
        </p:spPr>
        <p:txBody>
          <a:bodyPr/>
          <a:lstStyle/>
          <a:p>
            <a:r>
              <a:rPr lang="en-GB" dirty="0"/>
              <a:t>A network service can be created in Node.js using the “server” class and then executed as a standard .</a:t>
            </a:r>
            <a:r>
              <a:rPr lang="en-GB" dirty="0" err="1"/>
              <a:t>js</a:t>
            </a:r>
            <a:r>
              <a:rPr lang="en-GB" dirty="0"/>
              <a:t> file</a:t>
            </a:r>
          </a:p>
          <a:p>
            <a:endParaRPr lang="en-GB" dirty="0"/>
          </a:p>
          <a:p>
            <a:r>
              <a:rPr lang="en-GB" dirty="0"/>
              <a:t>Example: display “Hello World” on webpage</a:t>
            </a:r>
          </a:p>
          <a:p>
            <a:endParaRPr lang="en-GB" dirty="0"/>
          </a:p>
          <a:p>
            <a:endParaRPr lang="en-GB" dirty="0"/>
          </a:p>
          <a:p>
            <a:r>
              <a:rPr lang="en-GB" dirty="0" err="1"/>
              <a:t>Youffffffffff</a:t>
            </a:r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Execute service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/>
              <a:t>WEB</a:t>
            </a:r>
            <a:endParaRPr lang="en-US" altLang="en-US" dirty="0"/>
          </a:p>
        </p:txBody>
      </p:sp>
      <p:sp>
        <p:nvSpPr>
          <p:cNvPr id="5" name="TextBox 4"/>
          <p:cNvSpPr txBox="1"/>
          <p:nvPr/>
        </p:nvSpPr>
        <p:spPr>
          <a:xfrm>
            <a:off x="79376" y="2651761"/>
            <a:ext cx="5200082" cy="2862322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dirty="0" err="1"/>
              <a:t>const</a:t>
            </a:r>
            <a:r>
              <a:rPr lang="en-GB" dirty="0"/>
              <a:t> http = require('http'); </a:t>
            </a:r>
          </a:p>
          <a:p>
            <a:r>
              <a:rPr lang="en-GB" dirty="0"/>
              <a:t>server = </a:t>
            </a:r>
            <a:r>
              <a:rPr lang="en-GB" dirty="0" err="1"/>
              <a:t>http.createServer</a:t>
            </a:r>
            <a:r>
              <a:rPr lang="en-GB" dirty="0"/>
              <a:t>(function (</a:t>
            </a:r>
            <a:r>
              <a:rPr lang="en-GB" dirty="0" err="1"/>
              <a:t>req</a:t>
            </a:r>
            <a:r>
              <a:rPr lang="en-GB" dirty="0"/>
              <a:t>, res) { </a:t>
            </a:r>
          </a:p>
          <a:p>
            <a:r>
              <a:rPr lang="en-GB" dirty="0"/>
              <a:t>  </a:t>
            </a:r>
            <a:r>
              <a:rPr lang="en-GB" dirty="0" err="1"/>
              <a:t>res.writeHead</a:t>
            </a:r>
            <a:r>
              <a:rPr lang="en-GB" dirty="0"/>
              <a:t>(200, {'Content-Type': 'text/plain'}); </a:t>
            </a:r>
          </a:p>
          <a:p>
            <a:r>
              <a:rPr lang="en-GB" dirty="0"/>
              <a:t>  </a:t>
            </a:r>
            <a:r>
              <a:rPr lang="en-GB" dirty="0" err="1"/>
              <a:t>res.end</a:t>
            </a:r>
            <a:r>
              <a:rPr lang="en-GB" dirty="0"/>
              <a:t>('Hello, World!\n'); </a:t>
            </a:r>
          </a:p>
          <a:p>
            <a:r>
              <a:rPr lang="en-GB" dirty="0"/>
              <a:t>});</a:t>
            </a:r>
          </a:p>
          <a:p>
            <a:endParaRPr lang="en-GB" dirty="0"/>
          </a:p>
          <a:p>
            <a:r>
              <a:rPr lang="en-GB" dirty="0" err="1"/>
              <a:t>server.listen</a:t>
            </a:r>
            <a:r>
              <a:rPr lang="en-GB" dirty="0"/>
              <a:t>(8124, '127.0.0.1‘, () =&gt;</a:t>
            </a:r>
          </a:p>
          <a:p>
            <a:r>
              <a:rPr lang="en-GB" dirty="0"/>
              <a:t>{</a:t>
            </a:r>
          </a:p>
          <a:p>
            <a:r>
              <a:rPr lang="en-GB" dirty="0"/>
              <a:t>    console.log(‘Server running‘);</a:t>
            </a:r>
          </a:p>
          <a:p>
            <a:r>
              <a:rPr lang="en-GB" dirty="0"/>
              <a:t>});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1309036" y="2282429"/>
            <a:ext cx="112088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b="1" u="sng" dirty="0"/>
              <a:t>server.js</a:t>
            </a:r>
          </a:p>
        </p:txBody>
      </p:sp>
      <p:sp>
        <p:nvSpPr>
          <p:cNvPr id="8" name="TextBox 6"/>
          <p:cNvSpPr txBox="1">
            <a:spLocks noChangeArrowheads="1"/>
          </p:cNvSpPr>
          <p:nvPr/>
        </p:nvSpPr>
        <p:spPr bwMode="auto">
          <a:xfrm>
            <a:off x="1386038" y="5960220"/>
            <a:ext cx="5020059" cy="646331"/>
          </a:xfrm>
          <a:prstGeom prst="rect">
            <a:avLst/>
          </a:prstGeom>
          <a:solidFill>
            <a:srgbClr val="00000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  <a:defRPr/>
            </a:pPr>
            <a:r>
              <a:rPr kumimoji="0" lang="en-GB" altLang="en-US" sz="1800" dirty="0">
                <a:solidFill>
                  <a:schemeClr val="accent5">
                    <a:lumMod val="50000"/>
                  </a:schemeClr>
                </a:solidFill>
              </a:rPr>
              <a:t>$ node server.js</a:t>
            </a:r>
          </a:p>
          <a:p>
            <a:pPr>
              <a:spcBef>
                <a:spcPct val="0"/>
              </a:spcBef>
              <a:buClrTx/>
              <a:buSzTx/>
              <a:buFontTx/>
              <a:buNone/>
              <a:defRPr/>
            </a:pPr>
            <a:r>
              <a:rPr kumimoji="0" lang="en-GB" altLang="en-US" sz="1800" dirty="0">
                <a:solidFill>
                  <a:schemeClr val="bg1"/>
                </a:solidFill>
              </a:rPr>
              <a:t>Server running at http://127.0.0.1:8124</a:t>
            </a:r>
            <a:endParaRPr kumimoji="0" lang="en-GB" altLang="en-US" sz="1800" b="0" dirty="0">
              <a:solidFill>
                <a:schemeClr val="bg1"/>
              </a:solidFill>
            </a:endParaRPr>
          </a:p>
        </p:txBody>
      </p:sp>
      <p:sp>
        <p:nvSpPr>
          <p:cNvPr id="6" name="TextBox 5"/>
          <p:cNvSpPr txBox="1"/>
          <p:nvPr/>
        </p:nvSpPr>
        <p:spPr>
          <a:xfrm>
            <a:off x="3896067" y="3651896"/>
            <a:ext cx="5293895" cy="2308324"/>
          </a:xfrm>
          <a:prstGeom prst="rect">
            <a:avLst/>
          </a:prstGeom>
          <a:solidFill>
            <a:schemeClr val="bg1"/>
          </a:solidFill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dirty="0" err="1"/>
              <a:t>const</a:t>
            </a:r>
            <a:r>
              <a:rPr lang="en-GB" dirty="0"/>
              <a:t> http = require('http'); </a:t>
            </a:r>
          </a:p>
          <a:p>
            <a:r>
              <a:rPr lang="en-GB" dirty="0" err="1"/>
              <a:t>const</a:t>
            </a:r>
            <a:r>
              <a:rPr lang="en-GB" dirty="0"/>
              <a:t> server = </a:t>
            </a:r>
            <a:r>
              <a:rPr lang="en-GB" dirty="0" err="1"/>
              <a:t>http.createServer</a:t>
            </a:r>
            <a:r>
              <a:rPr lang="en-GB" dirty="0"/>
              <a:t>(); </a:t>
            </a:r>
          </a:p>
          <a:p>
            <a:r>
              <a:rPr lang="en-GB" i="1" dirty="0" err="1"/>
              <a:t>server</a:t>
            </a:r>
            <a:r>
              <a:rPr lang="en-GB" b="1" i="1" dirty="0" err="1">
                <a:solidFill>
                  <a:srgbClr val="FF0000"/>
                </a:solidFill>
              </a:rPr>
              <a:t>.on</a:t>
            </a:r>
            <a:r>
              <a:rPr lang="en-GB" i="1" dirty="0"/>
              <a:t>(</a:t>
            </a:r>
            <a:r>
              <a:rPr lang="en-GB" i="1" dirty="0">
                <a:solidFill>
                  <a:srgbClr val="00B0F0"/>
                </a:solidFill>
              </a:rPr>
              <a:t>'request'</a:t>
            </a:r>
            <a:r>
              <a:rPr lang="en-GB" i="1" dirty="0"/>
              <a:t>,  (</a:t>
            </a:r>
            <a:r>
              <a:rPr lang="en-GB" i="1" dirty="0" err="1"/>
              <a:t>req</a:t>
            </a:r>
            <a:r>
              <a:rPr lang="en-GB" i="1" dirty="0"/>
              <a:t>, res) </a:t>
            </a:r>
            <a:r>
              <a:rPr lang="en-GB" dirty="0"/>
              <a:t>=&gt; { </a:t>
            </a:r>
          </a:p>
          <a:p>
            <a:r>
              <a:rPr lang="en-GB" dirty="0"/>
              <a:t>  </a:t>
            </a:r>
            <a:r>
              <a:rPr lang="en-GB" dirty="0" err="1"/>
              <a:t>res.writeHead</a:t>
            </a:r>
            <a:r>
              <a:rPr lang="en-GB" dirty="0"/>
              <a:t>(200, {'Content-Type': 'text/plain'}); </a:t>
            </a:r>
          </a:p>
          <a:p>
            <a:r>
              <a:rPr lang="en-GB" dirty="0"/>
              <a:t>  </a:t>
            </a:r>
            <a:r>
              <a:rPr lang="en-GB" dirty="0" err="1"/>
              <a:t>res.end</a:t>
            </a:r>
            <a:r>
              <a:rPr lang="en-GB" dirty="0"/>
              <a:t>('Hello, World!\n'); </a:t>
            </a:r>
          </a:p>
          <a:p>
            <a:r>
              <a:rPr lang="en-GB" dirty="0"/>
              <a:t>}); </a:t>
            </a:r>
          </a:p>
          <a:p>
            <a:r>
              <a:rPr lang="en-GB" dirty="0" err="1"/>
              <a:t>server.listen</a:t>
            </a:r>
            <a:r>
              <a:rPr lang="en-GB" dirty="0"/>
              <a:t>(8124, '127.0.0.1'); </a:t>
            </a:r>
          </a:p>
          <a:p>
            <a:r>
              <a:rPr lang="en-GB" dirty="0"/>
              <a:t>console.log('Server running');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5941770" y="2505498"/>
            <a:ext cx="3002205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You can see the event handling more clearly in </a:t>
            </a:r>
            <a:r>
              <a:rPr lang="en-GB"/>
              <a:t>this equivalent approach</a:t>
            </a:r>
            <a:endParaRPr lang="en-GB" dirty="0"/>
          </a:p>
        </p:txBody>
      </p:sp>
      <p:cxnSp>
        <p:nvCxnSpPr>
          <p:cNvPr id="11" name="Straight Arrow Connector 10"/>
          <p:cNvCxnSpPr>
            <a:stCxn id="9" idx="2"/>
          </p:cNvCxnSpPr>
          <p:nvPr/>
        </p:nvCxnSpPr>
        <p:spPr bwMode="auto">
          <a:xfrm flipH="1">
            <a:off x="7399683" y="3428828"/>
            <a:ext cx="43190" cy="223068"/>
          </a:xfrm>
          <a:prstGeom prst="straightConnector1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triangle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</p:spTree>
    <p:extLst>
      <p:ext uri="{BB962C8B-B14F-4D97-AF65-F5344CB8AC3E}">
        <p14:creationId xmlns:p14="http://schemas.microsoft.com/office/powerpoint/2010/main" val="3347334744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Exercise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47750" y="976108"/>
            <a:ext cx="7029450" cy="4862717"/>
          </a:xfrm>
        </p:spPr>
        <p:txBody>
          <a:bodyPr/>
          <a:lstStyle/>
          <a:p>
            <a:r>
              <a:rPr lang="en-GB" dirty="0"/>
              <a:t>Create a “server.js” file in your “</a:t>
            </a:r>
            <a:r>
              <a:rPr lang="en-GB" dirty="0" err="1"/>
              <a:t>nodetest</a:t>
            </a:r>
            <a:r>
              <a:rPr lang="en-GB" dirty="0"/>
              <a:t>” directory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Execute the server.js file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/>
              <a:t>WEB</a:t>
            </a:r>
            <a:endParaRPr lang="en-US" altLang="en-US" dirty="0"/>
          </a:p>
        </p:txBody>
      </p:sp>
      <p:sp>
        <p:nvSpPr>
          <p:cNvPr id="5" name="TextBox 4"/>
          <p:cNvSpPr txBox="1"/>
          <p:nvPr/>
        </p:nvSpPr>
        <p:spPr>
          <a:xfrm>
            <a:off x="1829637" y="1453582"/>
            <a:ext cx="5872640" cy="2585323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dirty="0" err="1"/>
              <a:t>const</a:t>
            </a:r>
            <a:r>
              <a:rPr lang="en-GB" dirty="0"/>
              <a:t> http = require('http'); </a:t>
            </a:r>
          </a:p>
          <a:p>
            <a:r>
              <a:rPr lang="en-GB" dirty="0"/>
              <a:t>server = </a:t>
            </a:r>
            <a:r>
              <a:rPr lang="en-GB" dirty="0" err="1">
                <a:solidFill>
                  <a:srgbClr val="FF0000"/>
                </a:solidFill>
              </a:rPr>
              <a:t>http.createServer</a:t>
            </a:r>
            <a:r>
              <a:rPr lang="en-GB" dirty="0"/>
              <a:t>( (</a:t>
            </a:r>
            <a:r>
              <a:rPr lang="en-GB" dirty="0" err="1"/>
              <a:t>req</a:t>
            </a:r>
            <a:r>
              <a:rPr lang="en-GB" dirty="0"/>
              <a:t>, res) =&gt; { </a:t>
            </a:r>
          </a:p>
          <a:p>
            <a:r>
              <a:rPr lang="en-GB" dirty="0"/>
              <a:t>  </a:t>
            </a:r>
            <a:r>
              <a:rPr lang="en-GB" dirty="0" err="1"/>
              <a:t>res.writeHead</a:t>
            </a:r>
            <a:r>
              <a:rPr lang="en-GB" dirty="0"/>
              <a:t>(200, {'Content-Type': 'text/plain'}); </a:t>
            </a:r>
          </a:p>
          <a:p>
            <a:r>
              <a:rPr lang="en-GB" dirty="0"/>
              <a:t>  </a:t>
            </a:r>
            <a:r>
              <a:rPr lang="en-GB" dirty="0" err="1"/>
              <a:t>res.end</a:t>
            </a:r>
            <a:r>
              <a:rPr lang="en-GB" dirty="0"/>
              <a:t>('Hello, World!\n'); </a:t>
            </a:r>
          </a:p>
          <a:p>
            <a:r>
              <a:rPr lang="en-GB" dirty="0"/>
              <a:t>});</a:t>
            </a:r>
          </a:p>
          <a:p>
            <a:endParaRPr lang="en-GB" dirty="0"/>
          </a:p>
          <a:p>
            <a:r>
              <a:rPr lang="en-GB" dirty="0" err="1">
                <a:solidFill>
                  <a:srgbClr val="FF0000"/>
                </a:solidFill>
              </a:rPr>
              <a:t>server.listen</a:t>
            </a:r>
            <a:r>
              <a:rPr lang="en-GB" dirty="0"/>
              <a:t>(8124, '127.0.0.1', () =&gt; {</a:t>
            </a:r>
          </a:p>
          <a:p>
            <a:r>
              <a:rPr lang="en-GB" dirty="0"/>
              <a:t>    console.log('Server running http://127.0.0.1:8124');</a:t>
            </a:r>
          </a:p>
          <a:p>
            <a:r>
              <a:rPr lang="en-GB" dirty="0"/>
              <a:t>});</a:t>
            </a:r>
          </a:p>
        </p:txBody>
      </p:sp>
      <p:sp>
        <p:nvSpPr>
          <p:cNvPr id="6" name="TextBox 6"/>
          <p:cNvSpPr txBox="1">
            <a:spLocks noChangeArrowheads="1"/>
          </p:cNvSpPr>
          <p:nvPr/>
        </p:nvSpPr>
        <p:spPr bwMode="auto">
          <a:xfrm>
            <a:off x="1919648" y="5091035"/>
            <a:ext cx="5020059" cy="646331"/>
          </a:xfrm>
          <a:prstGeom prst="rect">
            <a:avLst/>
          </a:prstGeom>
          <a:solidFill>
            <a:srgbClr val="00000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  <a:defRPr/>
            </a:pPr>
            <a:r>
              <a:rPr kumimoji="0" lang="en-GB" altLang="en-US" sz="1800" dirty="0">
                <a:solidFill>
                  <a:schemeClr val="accent5">
                    <a:lumMod val="50000"/>
                  </a:schemeClr>
                </a:solidFill>
              </a:rPr>
              <a:t>$ node server.js</a:t>
            </a:r>
          </a:p>
          <a:p>
            <a:pPr>
              <a:spcBef>
                <a:spcPct val="0"/>
              </a:spcBef>
              <a:buClrTx/>
              <a:buSzTx/>
              <a:buFontTx/>
              <a:buNone/>
              <a:defRPr/>
            </a:pPr>
            <a:r>
              <a:rPr kumimoji="0" lang="en-GB" altLang="en-US" sz="1800" dirty="0">
                <a:solidFill>
                  <a:schemeClr val="bg1"/>
                </a:solidFill>
              </a:rPr>
              <a:t>Server running at http://127.0.0.1:8124</a:t>
            </a:r>
            <a:endParaRPr kumimoji="0" lang="en-GB" altLang="en-US" sz="1800" b="0" dirty="0">
              <a:solidFill>
                <a:schemeClr val="bg1"/>
              </a:solidFill>
            </a:endParaRPr>
          </a:p>
        </p:txBody>
      </p:sp>
      <p:sp>
        <p:nvSpPr>
          <p:cNvPr id="7" name="TextBox 6"/>
          <p:cNvSpPr txBox="1"/>
          <p:nvPr/>
        </p:nvSpPr>
        <p:spPr>
          <a:xfrm>
            <a:off x="4881066" y="5854661"/>
            <a:ext cx="216597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b="1" dirty="0"/>
              <a:t>&lt;Ctrl&gt;+&lt;C&gt; to exit</a:t>
            </a:r>
          </a:p>
        </p:txBody>
      </p:sp>
    </p:spTree>
    <p:extLst>
      <p:ext uri="{BB962C8B-B14F-4D97-AF65-F5344CB8AC3E}">
        <p14:creationId xmlns:p14="http://schemas.microsoft.com/office/powerpoint/2010/main" val="2817452990"/>
      </p:ext>
    </p:extLst>
  </p:cSld>
  <p:clrMapOvr>
    <a:masterClrMapping/>
  </p:clrMapOvr>
</p:sld>
</file>

<file path=ppt/theme/theme1.xml><?xml version="1.0" encoding="utf-8"?>
<a:theme xmlns:a="http://schemas.openxmlformats.org/drawingml/2006/main" name="os-slides">
  <a:themeElements>
    <a:clrScheme name="">
      <a:dk1>
        <a:srgbClr val="660066"/>
      </a:dk1>
      <a:lt1>
        <a:srgbClr val="FFFFFF"/>
      </a:lt1>
      <a:dk2>
        <a:srgbClr val="006600"/>
      </a:dk2>
      <a:lt2>
        <a:srgbClr val="FFCC99"/>
      </a:lt2>
      <a:accent1>
        <a:srgbClr val="99FF99"/>
      </a:accent1>
      <a:accent2>
        <a:srgbClr val="CC66FF"/>
      </a:accent2>
      <a:accent3>
        <a:srgbClr val="FFFFFF"/>
      </a:accent3>
      <a:accent4>
        <a:srgbClr val="560056"/>
      </a:accent4>
      <a:accent5>
        <a:srgbClr val="CAFFCA"/>
      </a:accent5>
      <a:accent6>
        <a:srgbClr val="B95CE7"/>
      </a:accent6>
      <a:hlink>
        <a:srgbClr val="FF99CC"/>
      </a:hlink>
      <a:folHlink>
        <a:srgbClr val="006600"/>
      </a:folHlink>
    </a:clrScheme>
    <a:fontScheme name="os-slides">
      <a:majorFont>
        <a:latin typeface="Helvetica"/>
        <a:ea typeface=""/>
        <a:cs typeface=""/>
      </a:majorFont>
      <a:minorFont>
        <a:latin typeface="Helvetica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none" lIns="91440" tIns="45720" rIns="91440" bIns="45720" numCol="1" anchor="ctr" anchorCtr="0" compatLnSpc="1">
        <a:prstTxWarp prst="textNoShape">
          <a:avLst/>
        </a:prstTxWarp>
      </a:bodyPr>
      <a:lstStyle>
        <a:defPPr marL="0" marR="0" indent="0" algn="ctr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altLang="en-US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Helvetica" panose="020B0604020202020204" pitchFamily="34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none" lIns="91440" tIns="45720" rIns="91440" bIns="45720" numCol="1" anchor="ctr" anchorCtr="0" compatLnSpc="1">
        <a:prstTxWarp prst="textNoShape">
          <a:avLst/>
        </a:prstTxWarp>
      </a:bodyPr>
      <a:lstStyle>
        <a:defPPr marL="0" marR="0" indent="0" algn="ctr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altLang="en-US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Helvetica" panose="020B0604020202020204" pitchFamily="34" charset="0"/>
          </a:defRPr>
        </a:defPPr>
      </a:lstStyle>
    </a:lnDef>
  </a:objectDefaults>
  <a:extraClrSchemeLst>
    <a:extraClrScheme>
      <a:clrScheme name="os-slides 1">
        <a:dk1>
          <a:srgbClr val="000000"/>
        </a:dk1>
        <a:lt1>
          <a:srgbClr val="FFFFFF"/>
        </a:lt1>
        <a:dk2>
          <a:srgbClr val="6600CC"/>
        </a:dk2>
        <a:lt2>
          <a:srgbClr val="CCECFF"/>
        </a:lt2>
        <a:accent1>
          <a:srgbClr val="00FFCC"/>
        </a:accent1>
        <a:accent2>
          <a:srgbClr val="9933FF"/>
        </a:accent2>
        <a:accent3>
          <a:srgbClr val="B8AAE2"/>
        </a:accent3>
        <a:accent4>
          <a:srgbClr val="DADADA"/>
        </a:accent4>
        <a:accent5>
          <a:srgbClr val="AAFFE2"/>
        </a:accent5>
        <a:accent6>
          <a:srgbClr val="8A2DE7"/>
        </a:accent6>
        <a:hlink>
          <a:srgbClr val="660066"/>
        </a:hlink>
        <a:folHlink>
          <a:srgbClr val="0066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os-slides 2">
        <a:dk1>
          <a:srgbClr val="660066"/>
        </a:dk1>
        <a:lt1>
          <a:srgbClr val="FFFFFF"/>
        </a:lt1>
        <a:dk2>
          <a:srgbClr val="FF00FF"/>
        </a:dk2>
        <a:lt2>
          <a:srgbClr val="FFCC99"/>
        </a:lt2>
        <a:accent1>
          <a:srgbClr val="99FF99"/>
        </a:accent1>
        <a:accent2>
          <a:srgbClr val="CC66FF"/>
        </a:accent2>
        <a:accent3>
          <a:srgbClr val="FFFFFF"/>
        </a:accent3>
        <a:accent4>
          <a:srgbClr val="560056"/>
        </a:accent4>
        <a:accent5>
          <a:srgbClr val="CAFFCA"/>
        </a:accent5>
        <a:accent6>
          <a:srgbClr val="B95CE7"/>
        </a:accent6>
        <a:hlink>
          <a:srgbClr val="FF99CC"/>
        </a:hlink>
        <a:folHlink>
          <a:srgbClr val="00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os-slides 3">
        <a:dk1>
          <a:srgbClr val="000000"/>
        </a:dk1>
        <a:lt1>
          <a:srgbClr val="FFFFFF"/>
        </a:lt1>
        <a:dk2>
          <a:srgbClr val="000000"/>
        </a:dk2>
        <a:lt2>
          <a:srgbClr val="393939"/>
        </a:lt2>
        <a:accent1>
          <a:srgbClr val="CBCBCB"/>
        </a:accent1>
        <a:accent2>
          <a:srgbClr val="868686"/>
        </a:accent2>
        <a:accent3>
          <a:srgbClr val="FFFFFF"/>
        </a:accent3>
        <a:accent4>
          <a:srgbClr val="000000"/>
        </a:accent4>
        <a:accent5>
          <a:srgbClr val="E2E2E2"/>
        </a:accent5>
        <a:accent6>
          <a:srgbClr val="797979"/>
        </a:accent6>
        <a:hlink>
          <a:srgbClr val="4D4D4D"/>
        </a:hlink>
        <a:folHlink>
          <a:srgbClr val="EAEAEA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os-slides 4">
        <a:dk1>
          <a:srgbClr val="000000"/>
        </a:dk1>
        <a:lt1>
          <a:srgbClr val="FFFFFF"/>
        </a:lt1>
        <a:dk2>
          <a:srgbClr val="CC0099"/>
        </a:dk2>
        <a:lt2>
          <a:srgbClr val="FFCCFF"/>
        </a:lt2>
        <a:accent1>
          <a:srgbClr val="00FF00"/>
        </a:accent1>
        <a:accent2>
          <a:srgbClr val="9933FF"/>
        </a:accent2>
        <a:accent3>
          <a:srgbClr val="E2AACA"/>
        </a:accent3>
        <a:accent4>
          <a:srgbClr val="DADADA"/>
        </a:accent4>
        <a:accent5>
          <a:srgbClr val="AAFFAA"/>
        </a:accent5>
        <a:accent6>
          <a:srgbClr val="8A2DE7"/>
        </a:accent6>
        <a:hlink>
          <a:srgbClr val="660066"/>
        </a:hlink>
        <a:folHlink>
          <a:srgbClr val="00660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Override1.xml><?xml version="1.0" encoding="utf-8"?>
<a:themeOverride xmlns:a="http://schemas.openxmlformats.org/drawingml/2006/main">
  <a:clrScheme name="">
    <a:dk1>
      <a:srgbClr val="003300"/>
    </a:dk1>
    <a:lt1>
      <a:srgbClr val="FFFFFF"/>
    </a:lt1>
    <a:dk2>
      <a:srgbClr val="0000FF"/>
    </a:dk2>
    <a:lt2>
      <a:srgbClr val="FFCC99"/>
    </a:lt2>
    <a:accent1>
      <a:srgbClr val="99FF99"/>
    </a:accent1>
    <a:accent2>
      <a:srgbClr val="CC66FF"/>
    </a:accent2>
    <a:accent3>
      <a:srgbClr val="FFFFFF"/>
    </a:accent3>
    <a:accent4>
      <a:srgbClr val="002A00"/>
    </a:accent4>
    <a:accent5>
      <a:srgbClr val="CAFFCA"/>
    </a:accent5>
    <a:accent6>
      <a:srgbClr val="B95CE7"/>
    </a:accent6>
    <a:hlink>
      <a:srgbClr val="FF99CC"/>
    </a:hlink>
    <a:folHlink>
      <a:srgbClr val="006600"/>
    </a:folHlink>
  </a:clrScheme>
</a:themeOverride>
</file>

<file path=docProps/app.xml><?xml version="1.0" encoding="utf-8"?>
<Properties xmlns="http://schemas.openxmlformats.org/officeDocument/2006/extended-properties" xmlns:vt="http://schemas.openxmlformats.org/officeDocument/2006/docPropsVTypes">
  <Template>C:\apps\Microsoft Office\Templates\Presentations\os-slides.pot</Template>
  <TotalTime>85457</TotalTime>
  <Words>2188</Words>
  <Application>Microsoft Office PowerPoint</Application>
  <PresentationFormat>On-screen Show (4:3)</PresentationFormat>
  <Paragraphs>379</Paragraphs>
  <Slides>22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22</vt:i4>
      </vt:variant>
    </vt:vector>
  </HeadingPairs>
  <TitlesOfParts>
    <vt:vector size="29" baseType="lpstr">
      <vt:lpstr>Helvetica-Narrow</vt:lpstr>
      <vt:lpstr>Arial</vt:lpstr>
      <vt:lpstr>Helvetica</vt:lpstr>
      <vt:lpstr>Impact</vt:lpstr>
      <vt:lpstr>Monotype Sorts</vt:lpstr>
      <vt:lpstr>Times New Roman</vt:lpstr>
      <vt:lpstr>os-slides</vt:lpstr>
      <vt:lpstr>Node.js Quick Guide</vt:lpstr>
      <vt:lpstr>Install Node.js</vt:lpstr>
      <vt:lpstr>Windows Users</vt:lpstr>
      <vt:lpstr>Where does it run?</vt:lpstr>
      <vt:lpstr>Why use it?</vt:lpstr>
      <vt:lpstr>Asynchronous</vt:lpstr>
      <vt:lpstr>Checking if Node.js is installed</vt:lpstr>
      <vt:lpstr>PowerPoint Presentation</vt:lpstr>
      <vt:lpstr>Check the  Node Package Manager (npm)  is installed </vt:lpstr>
      <vt:lpstr>Create New package.json</vt:lpstr>
      <vt:lpstr>Example</vt:lpstr>
      <vt:lpstr>Installing Modules</vt:lpstr>
      <vt:lpstr>Note</vt:lpstr>
      <vt:lpstr>GIT</vt:lpstr>
      <vt:lpstr>Exercise: Create “package.json”</vt:lpstr>
      <vt:lpstr>Exercise: Install the “print” module</vt:lpstr>
      <vt:lpstr>Exercise: Check installed packages</vt:lpstr>
      <vt:lpstr>Install Modules from package.jsom</vt:lpstr>
      <vt:lpstr>Updating Modules</vt:lpstr>
      <vt:lpstr>Node Modules</vt:lpstr>
      <vt:lpstr>Creating a Network Service</vt:lpstr>
      <vt:lpstr>Exercise</vt:lpstr>
    </vt:vector>
  </TitlesOfParts>
  <Company>SIHE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WAN Introduction</dc:title>
  <dc:creator>Michael Dacey</dc:creator>
  <cp:lastModifiedBy>Michael Dacey</cp:lastModifiedBy>
  <cp:revision>1238</cp:revision>
  <cp:lastPrinted>2001-06-14T13:58:17Z</cp:lastPrinted>
  <dcterms:created xsi:type="dcterms:W3CDTF">1999-06-25T18:38:26Z</dcterms:created>
  <dcterms:modified xsi:type="dcterms:W3CDTF">2021-09-20T12:53:07Z</dcterms:modified>
</cp:coreProperties>
</file>