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25"/>
  </p:notesMasterIdLst>
  <p:sldIdLst>
    <p:sldId id="256" r:id="rId2"/>
    <p:sldId id="257" r:id="rId3"/>
    <p:sldId id="259" r:id="rId4"/>
    <p:sldId id="260" r:id="rId5"/>
    <p:sldId id="263" r:id="rId6"/>
    <p:sldId id="262" r:id="rId7"/>
    <p:sldId id="284" r:id="rId8"/>
    <p:sldId id="261" r:id="rId9"/>
    <p:sldId id="258" r:id="rId10"/>
    <p:sldId id="285" r:id="rId11"/>
    <p:sldId id="264" r:id="rId12"/>
    <p:sldId id="286" r:id="rId13"/>
    <p:sldId id="287" r:id="rId14"/>
    <p:sldId id="288" r:id="rId15"/>
    <p:sldId id="289" r:id="rId16"/>
    <p:sldId id="265" r:id="rId17"/>
    <p:sldId id="274" r:id="rId18"/>
    <p:sldId id="272" r:id="rId19"/>
    <p:sldId id="273" r:id="rId20"/>
    <p:sldId id="278" r:id="rId21"/>
    <p:sldId id="277" r:id="rId22"/>
    <p:sldId id="283" r:id="rId23"/>
    <p:sldId id="29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3" d="100"/>
          <a:sy n="113" d="100"/>
        </p:scale>
        <p:origin x="752" y="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3A7659-ED0A-42A5-8877-9AD71BF06166}" type="datetimeFigureOut">
              <a:rPr lang="en-GB" smtClean="0"/>
              <a:t>27/09/2021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075B18-E01E-4A14-992C-9C76306D9783}" type="slidenum">
              <a:rPr lang="en-GB" smtClean="0"/>
              <a:t>‹#›</a:t>
            </a:fld>
            <a:endParaRPr lang="en-GB"/>
          </a:p>
        </p:txBody>
      </p:sp>
    </p:spTree>
    <p:extLst>
      <p:ext uri="{BB962C8B-B14F-4D97-AF65-F5344CB8AC3E}">
        <p14:creationId xmlns:p14="http://schemas.microsoft.com/office/powerpoint/2010/main" val="310119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075B18-E01E-4A14-992C-9C76306D9783}" type="slidenum">
              <a:rPr lang="en-GB" smtClean="0"/>
              <a:t>1</a:t>
            </a:fld>
            <a:endParaRPr lang="en-GB"/>
          </a:p>
        </p:txBody>
      </p:sp>
    </p:spTree>
    <p:extLst>
      <p:ext uri="{BB962C8B-B14F-4D97-AF65-F5344CB8AC3E}">
        <p14:creationId xmlns:p14="http://schemas.microsoft.com/office/powerpoint/2010/main" val="216147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8E96F31-19CF-4942-93B6-7185161322EA}" type="slidenum">
              <a:rPr lang="en-US" smtClean="0">
                <a:latin typeface="Times New Roman" pitchFamily="18" charset="0"/>
              </a:rPr>
              <a:pPr eaLnBrk="1" hangingPunct="1"/>
              <a:t>3</a:t>
            </a:fld>
            <a:endParaRPr lang="en-US">
              <a:latin typeface="Times New Roman" pitchFamily="18" charset="0"/>
            </a:endParaRPr>
          </a:p>
        </p:txBody>
      </p:sp>
      <p:sp>
        <p:nvSpPr>
          <p:cNvPr id="28675" name="Rectangle 2"/>
          <p:cNvSpPr>
            <a:spLocks noGrp="1" noRot="1" noChangeAspect="1" noChangeArrowheads="1" noTextEdit="1"/>
          </p:cNvSpPr>
          <p:nvPr>
            <p:ph type="sldImg"/>
          </p:nvPr>
        </p:nvSpPr>
        <p:spPr>
          <a:solidFill>
            <a:srgbClr val="FFFFFF"/>
          </a:solidFill>
          <a:ln/>
        </p:spPr>
      </p:sp>
      <p:sp>
        <p:nvSpPr>
          <p:cNvPr id="2867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83619B2-7A04-4049-ABFF-FCA99374E8A8}" type="slidenum">
              <a:rPr lang="en-US" smtClean="0">
                <a:latin typeface="Times New Roman" pitchFamily="18" charset="0"/>
              </a:rPr>
              <a:pPr eaLnBrk="1" hangingPunct="1"/>
              <a:t>4</a:t>
            </a:fld>
            <a:endParaRPr lang="en-US">
              <a:latin typeface="Times New Roman" pitchFamily="18" charset="0"/>
            </a:endParaRPr>
          </a:p>
        </p:txBody>
      </p:sp>
      <p:sp>
        <p:nvSpPr>
          <p:cNvPr id="29699" name="Rectangle 2"/>
          <p:cNvSpPr>
            <a:spLocks noGrp="1" noRot="1" noChangeAspect="1" noChangeArrowheads="1" noTextEdit="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F53C305-F1EB-40CA-8424-71A03FDF7423}" type="slidenum">
              <a:rPr lang="en-US" smtClean="0">
                <a:latin typeface="Times New Roman" pitchFamily="18" charset="0"/>
              </a:rPr>
              <a:pPr eaLnBrk="1" hangingPunct="1"/>
              <a:t>5</a:t>
            </a:fld>
            <a:endParaRPr lang="en-US">
              <a:latin typeface="Times New Roman" pitchFamily="18" charset="0"/>
            </a:endParaRPr>
          </a:p>
        </p:txBody>
      </p:sp>
      <p:sp>
        <p:nvSpPr>
          <p:cNvPr id="32771" name="Rectangle 2"/>
          <p:cNvSpPr>
            <a:spLocks noGrp="1" noRot="1" noChangeAspect="1" noChangeArrowheads="1" noTextEdit="1"/>
          </p:cNvSpPr>
          <p:nvPr>
            <p:ph type="sldImg"/>
          </p:nvPr>
        </p:nvSpPr>
        <p:spPr>
          <a:solidFill>
            <a:srgbClr val="FFFFFF"/>
          </a:solidFill>
          <a:ln/>
        </p:spPr>
      </p:sp>
      <p:sp>
        <p:nvSpPr>
          <p:cNvPr id="3277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54B3499-41A3-436A-8898-D92655121841}" type="slidenum">
              <a:rPr lang="en-US" smtClean="0">
                <a:latin typeface="Times New Roman" pitchFamily="18" charset="0"/>
              </a:rPr>
              <a:pPr eaLnBrk="1" hangingPunct="1"/>
              <a:t>6</a:t>
            </a:fld>
            <a:endParaRPr lang="en-US">
              <a:latin typeface="Times New Roman" pitchFamily="18" charset="0"/>
            </a:endParaRPr>
          </a:p>
        </p:txBody>
      </p:sp>
      <p:sp>
        <p:nvSpPr>
          <p:cNvPr id="31747" name="Rectangle 2"/>
          <p:cNvSpPr>
            <a:spLocks noGrp="1" noRot="1" noChangeAspect="1" noChangeArrowheads="1" noTextEdit="1"/>
          </p:cNvSpPr>
          <p:nvPr>
            <p:ph type="sldImg"/>
          </p:nvPr>
        </p:nvSpPr>
        <p:spPr>
          <a:solidFill>
            <a:srgbClr val="FFFFFF"/>
          </a:solidFill>
          <a:ln/>
        </p:spPr>
      </p:sp>
      <p:sp>
        <p:nvSpPr>
          <p:cNvPr id="3174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E335D7D-FD48-4E85-BDC6-4773C0A1C67E}" type="slidenum">
              <a:rPr lang="en-US" smtClean="0">
                <a:latin typeface="Times New Roman" pitchFamily="18" charset="0"/>
              </a:rPr>
              <a:pPr eaLnBrk="1" hangingPunct="1"/>
              <a:t>8</a:t>
            </a:fld>
            <a:endParaRPr lang="en-US">
              <a:latin typeface="Times New Roman" pitchFamily="18" charset="0"/>
            </a:endParaRPr>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50319BB-6117-4F60-B80D-1BA655AB05A4}" type="slidenum">
              <a:rPr lang="en-US" smtClean="0">
                <a:latin typeface="Times New Roman" pitchFamily="18" charset="0"/>
              </a:rPr>
              <a:pPr eaLnBrk="1" hangingPunct="1"/>
              <a:t>9</a:t>
            </a:fld>
            <a:endParaRPr lang="en-US">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8D615D0-DDE8-4D3C-BB83-F422BDFF1099}" type="slidenum">
              <a:rPr lang="en-GB" smtClean="0"/>
              <a:pPr/>
              <a:t>11</a:t>
            </a:fld>
            <a:endParaRPr lang="en-GB"/>
          </a:p>
        </p:txBody>
      </p:sp>
      <p:sp>
        <p:nvSpPr>
          <p:cNvPr id="2867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290AA5B7-AF48-467E-B9FA-9C69C0CEAACF}" type="slidenum">
              <a:rPr lang="en-GB" smtClean="0"/>
              <a:pPr/>
              <a:t>16</a:t>
            </a:fld>
            <a:endParaRPr lang="en-GB"/>
          </a:p>
        </p:txBody>
      </p:sp>
      <p:sp>
        <p:nvSpPr>
          <p:cNvPr id="2969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BEEF5FED-A081-4B80-BF34-4EE88542BA97}" type="slidenum">
              <a:rPr lang="en-GB" smtClean="0"/>
              <a:pPr/>
              <a:t>17</a:t>
            </a:fld>
            <a:endParaRPr lang="en-GB"/>
          </a:p>
        </p:txBody>
      </p:sp>
      <p:sp>
        <p:nvSpPr>
          <p:cNvPr id="3686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a:p>
          <a:p>
            <a:pPr eaLnBrk="1" hangingPunct="1"/>
            <a:r>
              <a:rPr lang="en-GB"/>
              <a:t> </a:t>
            </a:r>
          </a:p>
          <a:p>
            <a:pPr eaLnBrk="1" hangingPunct="1"/>
            <a:r>
              <a:rPr lang="en-GB"/>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2E91275D-F663-4405-8FA8-D037D09A52F7}" type="datetimeFigureOut">
              <a:rPr lang="en-GB" smtClean="0"/>
              <a:t>27/09/2021</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46447BB-DA06-4C0E-BD31-12DF404CEBD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E91275D-F663-4405-8FA8-D037D09A52F7}"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2E91275D-F663-4405-8FA8-D037D09A52F7}" type="datetimeFigureOut">
              <a:rPr lang="en-GB" smtClean="0"/>
              <a:t>27/09/2021</a:t>
            </a:fld>
            <a:endParaRPr lang="en-GB"/>
          </a:p>
        </p:txBody>
      </p:sp>
      <p:sp>
        <p:nvSpPr>
          <p:cNvPr id="27" name="Slide Number Placeholder 26"/>
          <p:cNvSpPr>
            <a:spLocks noGrp="1"/>
          </p:cNvSpPr>
          <p:nvPr>
            <p:ph type="sldNum" sz="quarter" idx="11"/>
          </p:nvPr>
        </p:nvSpPr>
        <p:spPr/>
        <p:txBody>
          <a:bodyPr rtlCol="0"/>
          <a:lstStyle/>
          <a:p>
            <a:fld id="{446447BB-DA06-4C0E-BD31-12DF404CEBD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2E91275D-F663-4405-8FA8-D037D09A52F7}" type="datetimeFigureOut">
              <a:rPr lang="en-GB" smtClean="0"/>
              <a:t>27/09/2021</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46447BB-DA06-4C0E-BD31-12DF404CEBD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1275D-F663-4405-8FA8-D037D09A52F7}" type="datetimeFigureOut">
              <a:rPr lang="en-GB" smtClean="0"/>
              <a:t>27/09/2021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2E91275D-F663-4405-8FA8-D037D09A52F7}"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91275D-F663-4405-8FA8-D037D09A52F7}" type="datetimeFigureOut">
              <a:rPr lang="en-GB" smtClean="0"/>
              <a:t>27/09/2021</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46447BB-DA06-4C0E-BD31-12DF404CEBD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484784"/>
            <a:ext cx="8458200" cy="1955080"/>
          </a:xfrm>
        </p:spPr>
        <p:txBody>
          <a:bodyPr>
            <a:normAutofit fontScale="90000"/>
          </a:bodyPr>
          <a:lstStyle/>
          <a:p>
            <a:r>
              <a:rPr lang="en-GB" b="1" dirty="0"/>
              <a:t>SBUS5109</a:t>
            </a:r>
            <a:br>
              <a:rPr lang="en-GB" dirty="0"/>
            </a:br>
            <a:r>
              <a:rPr lang="en-GB" b="1" dirty="0"/>
              <a:t>Entrepreneurship</a:t>
            </a:r>
            <a:br>
              <a:rPr lang="en-GB" dirty="0"/>
            </a:br>
            <a:endParaRPr lang="en-GB" dirty="0"/>
          </a:p>
        </p:txBody>
      </p:sp>
      <p:sp>
        <p:nvSpPr>
          <p:cNvPr id="3" name="Subtitle 2"/>
          <p:cNvSpPr>
            <a:spLocks noGrp="1"/>
          </p:cNvSpPr>
          <p:nvPr>
            <p:ph type="subTitle" idx="1"/>
          </p:nvPr>
        </p:nvSpPr>
        <p:spPr/>
        <p:txBody>
          <a:bodyPr>
            <a:normAutofit fontScale="92500"/>
          </a:bodyPr>
          <a:lstStyle/>
          <a:p>
            <a:r>
              <a:rPr lang="en-GB" sz="3200" dirty="0"/>
              <a:t>What is Entrepreneurship – historical and contemporary perspectives</a:t>
            </a:r>
          </a:p>
        </p:txBody>
      </p:sp>
      <p:pic>
        <p:nvPicPr>
          <p:cNvPr id="4" name="Picture 5" descr="TSD_logo2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2125" y="4572000"/>
            <a:ext cx="2889250" cy="118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4977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467544" y="810994"/>
            <a:ext cx="8229600" cy="1066800"/>
          </a:xfrm>
        </p:spPr>
        <p:txBody>
          <a:bodyPr/>
          <a:lstStyle/>
          <a:p>
            <a:pPr eaLnBrk="1" hangingPunct="1"/>
            <a:r>
              <a:rPr lang="en-GB" sz="3600" b="1" dirty="0"/>
              <a:t>What or who is an Entrepreneur?</a:t>
            </a:r>
          </a:p>
        </p:txBody>
      </p:sp>
      <p:sp>
        <p:nvSpPr>
          <p:cNvPr id="10244" name="Rectangle 3"/>
          <p:cNvSpPr>
            <a:spLocks noGrp="1" noChangeArrowheads="1"/>
          </p:cNvSpPr>
          <p:nvPr>
            <p:ph type="body" idx="1"/>
          </p:nvPr>
        </p:nvSpPr>
        <p:spPr>
          <a:xfrm>
            <a:off x="457200" y="2249424"/>
            <a:ext cx="4762872" cy="4325112"/>
          </a:xfrm>
        </p:spPr>
        <p:txBody>
          <a:bodyPr/>
          <a:lstStyle/>
          <a:p>
            <a:pPr eaLnBrk="1" hangingPunct="1">
              <a:buClr>
                <a:schemeClr val="tx1"/>
              </a:buClr>
              <a:buFont typeface="Wingdings" pitchFamily="2" charset="2"/>
              <a:buNone/>
            </a:pPr>
            <a:r>
              <a:rPr lang="en-GB" dirty="0"/>
              <a:t>“ </a:t>
            </a:r>
            <a:r>
              <a:rPr lang="en-GB" sz="2800" i="1" dirty="0"/>
              <a:t>a person who sets up a business or businesses, taking on greater financial risks in order to do so”.</a:t>
            </a:r>
            <a:endParaRPr lang="en-GB" sz="2800" dirty="0"/>
          </a:p>
          <a:p>
            <a:pPr eaLnBrk="1" hangingPunct="1"/>
            <a:endParaRPr lang="en-GB" sz="2800" dirty="0"/>
          </a:p>
          <a:p>
            <a:pPr eaLnBrk="1" hangingPunct="1">
              <a:buClr>
                <a:schemeClr val="tx1"/>
              </a:buClr>
              <a:buFont typeface="Wingdings" pitchFamily="2" charset="2"/>
              <a:buNone/>
            </a:pPr>
            <a:r>
              <a:rPr lang="en-GB" sz="2800" dirty="0"/>
              <a:t>New Oxford Dictionary of English</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1844824"/>
            <a:ext cx="3710735" cy="37273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3357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457200" y="274638"/>
            <a:ext cx="8229600" cy="914400"/>
          </a:xfrm>
        </p:spPr>
        <p:txBody>
          <a:bodyPr/>
          <a:lstStyle/>
          <a:p>
            <a:pPr eaLnBrk="1" hangingPunct="1"/>
            <a:r>
              <a:rPr lang="en-US" sz="3200" b="1" dirty="0"/>
              <a:t>Entrepreneur can mean:</a:t>
            </a:r>
            <a:endParaRPr lang="en-GB" sz="3200" b="1" dirty="0"/>
          </a:p>
        </p:txBody>
      </p:sp>
      <p:sp>
        <p:nvSpPr>
          <p:cNvPr id="12292" name="Rectangle 3"/>
          <p:cNvSpPr>
            <a:spLocks noGrp="1" noChangeArrowheads="1"/>
          </p:cNvSpPr>
          <p:nvPr>
            <p:ph type="body" idx="1"/>
          </p:nvPr>
        </p:nvSpPr>
        <p:spPr>
          <a:xfrm>
            <a:off x="611188" y="1676400"/>
            <a:ext cx="8380412" cy="4419600"/>
          </a:xfrm>
        </p:spPr>
        <p:txBody>
          <a:bodyPr/>
          <a:lstStyle/>
          <a:p>
            <a:pPr algn="just" eaLnBrk="1" hangingPunct="1">
              <a:lnSpc>
                <a:spcPct val="80000"/>
              </a:lnSpc>
            </a:pPr>
            <a:r>
              <a:rPr lang="en-US" sz="2800" dirty="0"/>
              <a:t>A </a:t>
            </a:r>
            <a:r>
              <a:rPr lang="en-US" sz="2800" b="1" dirty="0"/>
              <a:t>manager</a:t>
            </a:r>
            <a:r>
              <a:rPr lang="en-US" sz="2800" dirty="0"/>
              <a:t> undertaking an activity – i.e. in terms of the particular tasks they perform and the way they undertake them;</a:t>
            </a:r>
          </a:p>
          <a:p>
            <a:pPr algn="just" eaLnBrk="1" hangingPunct="1">
              <a:lnSpc>
                <a:spcPct val="80000"/>
              </a:lnSpc>
            </a:pPr>
            <a:endParaRPr lang="en-US" sz="2800" dirty="0"/>
          </a:p>
          <a:p>
            <a:pPr algn="just" eaLnBrk="1" hangingPunct="1">
              <a:lnSpc>
                <a:spcPct val="80000"/>
              </a:lnSpc>
            </a:pPr>
            <a:r>
              <a:rPr lang="en-US" sz="2800" dirty="0"/>
              <a:t>An </a:t>
            </a:r>
            <a:r>
              <a:rPr lang="en-US" sz="2800" b="1" dirty="0"/>
              <a:t>agent of economic change</a:t>
            </a:r>
            <a:r>
              <a:rPr lang="en-US" sz="2800" dirty="0"/>
              <a:t> – i.e. in terms of the effects they have on economic systems and the changes they drive; and as </a:t>
            </a:r>
          </a:p>
          <a:p>
            <a:pPr algn="just" eaLnBrk="1" hangingPunct="1">
              <a:lnSpc>
                <a:spcPct val="80000"/>
              </a:lnSpc>
            </a:pPr>
            <a:endParaRPr lang="en-US" sz="2800" dirty="0"/>
          </a:p>
          <a:p>
            <a:pPr algn="just" eaLnBrk="1" hangingPunct="1">
              <a:lnSpc>
                <a:spcPct val="80000"/>
              </a:lnSpc>
            </a:pPr>
            <a:r>
              <a:rPr lang="en-US" sz="2800" dirty="0"/>
              <a:t>An </a:t>
            </a:r>
            <a:r>
              <a:rPr lang="en-US" sz="2800" b="1" dirty="0"/>
              <a:t>individual</a:t>
            </a:r>
            <a:r>
              <a:rPr lang="en-US" sz="2800" dirty="0"/>
              <a:t> – i.e. in terms of their psychology, personality and personal characteristics</a:t>
            </a:r>
          </a:p>
          <a:p>
            <a:pPr eaLnBrk="1" hangingPunct="1">
              <a:lnSpc>
                <a:spcPct val="80000"/>
              </a:lnSpc>
              <a:buFont typeface="Wingdings" pitchFamily="2" charset="2"/>
              <a:buNone/>
            </a:pPr>
            <a:r>
              <a:rPr lang="en-US" dirty="0"/>
              <a:t>                                                               </a:t>
            </a:r>
            <a:r>
              <a:rPr lang="en-US" sz="2400" dirty="0"/>
              <a:t>-Wickham (1998)</a:t>
            </a:r>
            <a:endParaRPr lang="en-GB" sz="2400" dirty="0"/>
          </a:p>
        </p:txBody>
      </p:sp>
    </p:spTree>
    <p:extLst>
      <p:ext uri="{BB962C8B-B14F-4D97-AF65-F5344CB8AC3E}">
        <p14:creationId xmlns:p14="http://schemas.microsoft.com/office/powerpoint/2010/main" val="3898989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type="body" idx="1"/>
          </p:nvPr>
        </p:nvSpPr>
        <p:spPr>
          <a:xfrm>
            <a:off x="539750" y="1676400"/>
            <a:ext cx="8208963" cy="4419600"/>
          </a:xfrm>
        </p:spPr>
        <p:txBody>
          <a:bodyPr>
            <a:normAutofit/>
          </a:bodyPr>
          <a:lstStyle/>
          <a:p>
            <a:pPr algn="just" eaLnBrk="1" hangingPunct="1"/>
            <a:r>
              <a:rPr lang="en-US" sz="2800" dirty="0"/>
              <a:t>Often the term entrepreneurship is equated with new venture creation and small business management (Gibb, 1996) </a:t>
            </a:r>
          </a:p>
          <a:p>
            <a:pPr marL="109728" indent="0" algn="just" eaLnBrk="1" hangingPunct="1">
              <a:buNone/>
            </a:pPr>
            <a:r>
              <a:rPr lang="en-US" sz="2800" i="1" dirty="0">
                <a:solidFill>
                  <a:srgbClr val="FF0000"/>
                </a:solidFill>
              </a:rPr>
              <a:t>and</a:t>
            </a:r>
            <a:r>
              <a:rPr lang="en-US" sz="2800" i="1" dirty="0"/>
              <a:t> </a:t>
            </a:r>
          </a:p>
          <a:p>
            <a:pPr algn="just" eaLnBrk="1" hangingPunct="1"/>
            <a:r>
              <a:rPr lang="en-US" sz="2800" dirty="0"/>
              <a:t>the concept of owner-management and self-employment. (Kirby, 2001) </a:t>
            </a:r>
          </a:p>
          <a:p>
            <a:pPr marL="109728" indent="0" algn="just" eaLnBrk="1" hangingPunct="1">
              <a:buNone/>
            </a:pPr>
            <a:r>
              <a:rPr lang="en-US" i="1" dirty="0">
                <a:solidFill>
                  <a:srgbClr val="FF0000"/>
                </a:solidFill>
              </a:rPr>
              <a:t>but</a:t>
            </a:r>
            <a:endParaRPr lang="en-US" sz="2800" i="1" dirty="0">
              <a:solidFill>
                <a:srgbClr val="FF0000"/>
              </a:solidFill>
            </a:endParaRPr>
          </a:p>
          <a:p>
            <a:pPr algn="just" eaLnBrk="1" hangingPunct="1"/>
            <a:r>
              <a:rPr lang="en-US" sz="2800" dirty="0"/>
              <a:t>Not all owner-managers can be regarded as entrepreneurs.                                                     </a:t>
            </a:r>
            <a:endParaRPr lang="en-GB" sz="2400" dirty="0"/>
          </a:p>
        </p:txBody>
      </p:sp>
    </p:spTree>
    <p:extLst>
      <p:ext uri="{BB962C8B-B14F-4D97-AF65-F5344CB8AC3E}">
        <p14:creationId xmlns:p14="http://schemas.microsoft.com/office/powerpoint/2010/main" val="4271512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395536" y="692696"/>
            <a:ext cx="8229600" cy="914400"/>
          </a:xfrm>
        </p:spPr>
        <p:txBody>
          <a:bodyPr>
            <a:normAutofit fontScale="90000"/>
          </a:bodyPr>
          <a:lstStyle/>
          <a:p>
            <a:pPr eaLnBrk="1" hangingPunct="1"/>
            <a:r>
              <a:rPr lang="en-US" sz="3200" b="1" dirty="0"/>
              <a:t>Characteristics of non entrepreneurial small businesses:</a:t>
            </a:r>
            <a:endParaRPr lang="en-GB" sz="3200" b="1" dirty="0"/>
          </a:p>
        </p:txBody>
      </p:sp>
      <p:sp>
        <p:nvSpPr>
          <p:cNvPr id="16388" name="Rectangle 3"/>
          <p:cNvSpPr>
            <a:spLocks noGrp="1" noChangeArrowheads="1"/>
          </p:cNvSpPr>
          <p:nvPr>
            <p:ph type="body" idx="1"/>
          </p:nvPr>
        </p:nvSpPr>
        <p:spPr>
          <a:xfrm>
            <a:off x="611188" y="1676400"/>
            <a:ext cx="8380412" cy="4419600"/>
          </a:xfrm>
        </p:spPr>
        <p:txBody>
          <a:bodyPr>
            <a:normAutofit lnSpcReduction="10000"/>
          </a:bodyPr>
          <a:lstStyle/>
          <a:p>
            <a:pPr algn="just" eaLnBrk="1" hangingPunct="1">
              <a:lnSpc>
                <a:spcPct val="90000"/>
              </a:lnSpc>
            </a:pPr>
            <a:r>
              <a:rPr lang="en-US" sz="2600" dirty="0"/>
              <a:t>Principal purpose in business is furthering personal goals</a:t>
            </a:r>
          </a:p>
          <a:p>
            <a:pPr algn="just" eaLnBrk="1" hangingPunct="1">
              <a:lnSpc>
                <a:spcPct val="90000"/>
              </a:lnSpc>
            </a:pPr>
            <a:r>
              <a:rPr lang="en-US" sz="2600" dirty="0"/>
              <a:t>The business is a primary source of income </a:t>
            </a:r>
          </a:p>
          <a:p>
            <a:pPr algn="just" eaLnBrk="1" hangingPunct="1">
              <a:lnSpc>
                <a:spcPct val="90000"/>
              </a:lnSpc>
            </a:pPr>
            <a:r>
              <a:rPr lang="en-US" sz="2600" dirty="0"/>
              <a:t>The owner perceives the business as an extension of his or her personality, intricately bound with family needs and desires.</a:t>
            </a:r>
          </a:p>
          <a:p>
            <a:pPr algn="just" eaLnBrk="1" hangingPunct="1">
              <a:lnSpc>
                <a:spcPct val="90000"/>
              </a:lnSpc>
            </a:pPr>
            <a:r>
              <a:rPr lang="en-US" sz="2600" dirty="0"/>
              <a:t>It is a small business venture independently owned and operated</a:t>
            </a:r>
          </a:p>
          <a:p>
            <a:pPr algn="just" eaLnBrk="1" hangingPunct="1">
              <a:lnSpc>
                <a:spcPct val="90000"/>
              </a:lnSpc>
            </a:pPr>
            <a:r>
              <a:rPr lang="en-US" sz="2600" dirty="0"/>
              <a:t>It is not dominant in its field</a:t>
            </a:r>
          </a:p>
          <a:p>
            <a:pPr algn="just" eaLnBrk="1" hangingPunct="1">
              <a:lnSpc>
                <a:spcPct val="90000"/>
              </a:lnSpc>
            </a:pPr>
            <a:r>
              <a:rPr lang="en-US" sz="2600" dirty="0"/>
              <a:t>The owner does not engage in any new marketing or innovative practices. </a:t>
            </a:r>
          </a:p>
          <a:p>
            <a:pPr algn="r" eaLnBrk="1" hangingPunct="1">
              <a:lnSpc>
                <a:spcPct val="90000"/>
              </a:lnSpc>
              <a:buFont typeface="Wingdings" pitchFamily="2" charset="2"/>
              <a:buNone/>
            </a:pPr>
            <a:r>
              <a:rPr lang="en-US" sz="2000" dirty="0"/>
              <a:t>                                                                      - </a:t>
            </a:r>
            <a:r>
              <a:rPr lang="en-US" sz="1800" dirty="0" err="1"/>
              <a:t>Carland</a:t>
            </a:r>
            <a:r>
              <a:rPr lang="en-US" sz="1800" dirty="0"/>
              <a:t> et al. (1984)</a:t>
            </a:r>
            <a:endParaRPr lang="en-GB" sz="1800" dirty="0"/>
          </a:p>
        </p:txBody>
      </p:sp>
    </p:spTree>
    <p:extLst>
      <p:ext uri="{BB962C8B-B14F-4D97-AF65-F5344CB8AC3E}">
        <p14:creationId xmlns:p14="http://schemas.microsoft.com/office/powerpoint/2010/main" val="3374751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467544" y="548680"/>
            <a:ext cx="8229600" cy="914400"/>
          </a:xfrm>
        </p:spPr>
        <p:txBody>
          <a:bodyPr/>
          <a:lstStyle/>
          <a:p>
            <a:pPr eaLnBrk="1" hangingPunct="1"/>
            <a:r>
              <a:rPr lang="en-US" sz="3200" b="1" dirty="0"/>
              <a:t>In contrast, an entrepreneurial business:</a:t>
            </a:r>
            <a:endParaRPr lang="en-GB" sz="3200" b="1" dirty="0"/>
          </a:p>
        </p:txBody>
      </p:sp>
      <p:sp>
        <p:nvSpPr>
          <p:cNvPr id="15364" name="Rectangle 3"/>
          <p:cNvSpPr>
            <a:spLocks noGrp="1" noChangeArrowheads="1"/>
          </p:cNvSpPr>
          <p:nvPr>
            <p:ph type="body" idx="1"/>
          </p:nvPr>
        </p:nvSpPr>
        <p:spPr>
          <a:xfrm>
            <a:off x="468313" y="1676400"/>
            <a:ext cx="8523287" cy="4419600"/>
          </a:xfrm>
        </p:spPr>
        <p:txBody>
          <a:bodyPr>
            <a:normAutofit/>
          </a:bodyPr>
          <a:lstStyle/>
          <a:p>
            <a:pPr algn="just" eaLnBrk="1" hangingPunct="1"/>
            <a:r>
              <a:rPr lang="en-US" sz="2600" dirty="0"/>
              <a:t>Business is established with the principal purpose of profit and growth. </a:t>
            </a:r>
          </a:p>
          <a:p>
            <a:pPr algn="just" eaLnBrk="1" hangingPunct="1"/>
            <a:r>
              <a:rPr lang="en-US" sz="2600" dirty="0"/>
              <a:t>Innovation is key</a:t>
            </a:r>
          </a:p>
          <a:p>
            <a:pPr algn="just" eaLnBrk="1" hangingPunct="1"/>
            <a:r>
              <a:rPr lang="en-US" sz="2600" dirty="0"/>
              <a:t>Strategic management practices are employed in the business. </a:t>
            </a:r>
          </a:p>
          <a:p>
            <a:pPr algn="just" eaLnBrk="1" hangingPunct="1"/>
            <a:endParaRPr lang="en-US" sz="2600" dirty="0"/>
          </a:p>
          <a:p>
            <a:pPr marL="109728" indent="0" algn="just" eaLnBrk="1" hangingPunct="1">
              <a:buNone/>
            </a:pPr>
            <a:r>
              <a:rPr lang="en-US" sz="2600" dirty="0" err="1"/>
              <a:t>Carland</a:t>
            </a:r>
            <a:r>
              <a:rPr lang="en-US" sz="2600" dirty="0"/>
              <a:t> et al. (1984)</a:t>
            </a:r>
            <a:endParaRPr lang="en-GB" sz="2600" dirty="0"/>
          </a:p>
        </p:txBody>
      </p:sp>
    </p:spTree>
    <p:extLst>
      <p:ext uri="{BB962C8B-B14F-4D97-AF65-F5344CB8AC3E}">
        <p14:creationId xmlns:p14="http://schemas.microsoft.com/office/powerpoint/2010/main" val="2853731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640"/>
            <a:ext cx="9144000" cy="6712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1222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1026"/>
          <p:cNvSpPr>
            <a:spLocks noGrp="1" noChangeArrowheads="1"/>
          </p:cNvSpPr>
          <p:nvPr>
            <p:ph type="title"/>
          </p:nvPr>
        </p:nvSpPr>
        <p:spPr>
          <a:xfrm>
            <a:off x="683568" y="3789040"/>
            <a:ext cx="3816424" cy="1656184"/>
          </a:xfrm>
        </p:spPr>
        <p:txBody>
          <a:bodyPr>
            <a:normAutofit/>
          </a:bodyPr>
          <a:lstStyle/>
          <a:p>
            <a:pPr eaLnBrk="1" hangingPunct="1"/>
            <a:r>
              <a:rPr lang="en-US" sz="3200" b="1" dirty="0"/>
              <a:t>What does an Entrepreneur do?</a:t>
            </a:r>
            <a:endParaRPr lang="en-GB" sz="3200" b="1" dirty="0"/>
          </a:p>
        </p:txBody>
      </p:sp>
      <p:sp>
        <p:nvSpPr>
          <p:cNvPr id="14340" name="Rectangle 1027"/>
          <p:cNvSpPr>
            <a:spLocks noGrp="1" noChangeArrowheads="1"/>
          </p:cNvSpPr>
          <p:nvPr>
            <p:ph type="body" idx="1"/>
          </p:nvPr>
        </p:nvSpPr>
        <p:spPr>
          <a:xfrm>
            <a:off x="4355976" y="836712"/>
            <a:ext cx="4635623" cy="5760640"/>
          </a:xfrm>
        </p:spPr>
        <p:txBody>
          <a:bodyPr>
            <a:normAutofit/>
          </a:bodyPr>
          <a:lstStyle/>
          <a:p>
            <a:pPr marL="109728" indent="0" algn="just" eaLnBrk="1" hangingPunct="1">
              <a:buNone/>
            </a:pPr>
            <a:endParaRPr lang="en-US" sz="2800" dirty="0"/>
          </a:p>
          <a:p>
            <a:pPr marL="180000" lvl="1" indent="0">
              <a:lnSpc>
                <a:spcPct val="110000"/>
              </a:lnSpc>
              <a:spcBef>
                <a:spcPts val="0"/>
              </a:spcBef>
              <a:buFont typeface="Arial" pitchFamily="34" charset="0"/>
              <a:buChar char="•"/>
            </a:pPr>
            <a:r>
              <a:rPr lang="en-US" dirty="0"/>
              <a:t>Owns </a:t>
            </a:r>
            <a:r>
              <a:rPr lang="en-US" dirty="0" err="1"/>
              <a:t>organisations</a:t>
            </a:r>
            <a:endParaRPr lang="en-US" dirty="0"/>
          </a:p>
          <a:p>
            <a:pPr marL="180000" lvl="1" indent="0">
              <a:lnSpc>
                <a:spcPct val="110000"/>
              </a:lnSpc>
              <a:spcBef>
                <a:spcPts val="0"/>
              </a:spcBef>
              <a:buFont typeface="Arial" pitchFamily="34" charset="0"/>
              <a:buChar char="•"/>
            </a:pPr>
            <a:r>
              <a:rPr lang="en-US" dirty="0"/>
              <a:t>Creates new </a:t>
            </a:r>
            <a:r>
              <a:rPr lang="en-US" dirty="0" err="1"/>
              <a:t>organisations</a:t>
            </a:r>
            <a:r>
              <a:rPr lang="en-US" dirty="0"/>
              <a:t>;</a:t>
            </a:r>
          </a:p>
          <a:p>
            <a:pPr marL="180000" lvl="1" indent="0">
              <a:lnSpc>
                <a:spcPct val="110000"/>
              </a:lnSpc>
              <a:spcBef>
                <a:spcPts val="0"/>
              </a:spcBef>
              <a:buFont typeface="Arial" pitchFamily="34" charset="0"/>
              <a:buChar char="•"/>
            </a:pPr>
            <a:r>
              <a:rPr lang="en-US" dirty="0"/>
              <a:t>Brings innovation to market;</a:t>
            </a:r>
          </a:p>
          <a:p>
            <a:pPr marL="180000" lvl="1" indent="0">
              <a:lnSpc>
                <a:spcPct val="110000"/>
              </a:lnSpc>
              <a:spcBef>
                <a:spcPts val="0"/>
              </a:spcBef>
              <a:buFont typeface="Arial" pitchFamily="34" charset="0"/>
              <a:buChar char="•"/>
            </a:pPr>
            <a:r>
              <a:rPr lang="en-US" dirty="0"/>
              <a:t>Identifies Market Opportunities;</a:t>
            </a:r>
          </a:p>
          <a:p>
            <a:pPr marL="180000" lvl="1" indent="0">
              <a:lnSpc>
                <a:spcPct val="110000"/>
              </a:lnSpc>
              <a:spcBef>
                <a:spcPts val="0"/>
              </a:spcBef>
              <a:buFont typeface="Arial" pitchFamily="34" charset="0"/>
              <a:buChar char="•"/>
            </a:pPr>
            <a:r>
              <a:rPr lang="en-US" dirty="0"/>
              <a:t>Applies their expertise;</a:t>
            </a:r>
          </a:p>
          <a:p>
            <a:pPr marL="180000" lvl="1" indent="0">
              <a:lnSpc>
                <a:spcPct val="110000"/>
              </a:lnSpc>
              <a:spcBef>
                <a:spcPts val="0"/>
              </a:spcBef>
              <a:buFont typeface="Arial" pitchFamily="34" charset="0"/>
              <a:buChar char="•"/>
            </a:pPr>
            <a:r>
              <a:rPr lang="en-US" dirty="0"/>
              <a:t>Provides leadership;</a:t>
            </a:r>
          </a:p>
          <a:p>
            <a:pPr marL="180000" lvl="1" indent="0">
              <a:lnSpc>
                <a:spcPct val="110000"/>
              </a:lnSpc>
              <a:spcBef>
                <a:spcPts val="0"/>
              </a:spcBef>
              <a:buFont typeface="Arial" pitchFamily="34" charset="0"/>
              <a:buChar char="•"/>
            </a:pPr>
            <a:r>
              <a:rPr lang="en-GB" dirty="0"/>
              <a:t>Manages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4664"/>
            <a:ext cx="4291161" cy="3065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252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3"/>
          <p:cNvSpPr>
            <a:spLocks noGrp="1" noChangeArrowheads="1"/>
          </p:cNvSpPr>
          <p:nvPr>
            <p:ph type="body" idx="1"/>
          </p:nvPr>
        </p:nvSpPr>
        <p:spPr>
          <a:xfrm>
            <a:off x="2637138" y="1340768"/>
            <a:ext cx="6579840" cy="4419600"/>
          </a:xfrm>
        </p:spPr>
        <p:txBody>
          <a:bodyPr>
            <a:normAutofit/>
          </a:bodyPr>
          <a:lstStyle/>
          <a:p>
            <a:r>
              <a:rPr lang="en-US" dirty="0"/>
              <a:t>Term ‘ Entrepreneur’ first used by French Economist </a:t>
            </a:r>
            <a:r>
              <a:rPr lang="en-GB" dirty="0"/>
              <a:t>Richard </a:t>
            </a:r>
            <a:r>
              <a:rPr lang="en-GB" dirty="0" err="1"/>
              <a:t>Cantillon</a:t>
            </a:r>
            <a:r>
              <a:rPr lang="en-GB" dirty="0"/>
              <a:t> (1680-1734) </a:t>
            </a:r>
          </a:p>
          <a:p>
            <a:pPr marL="109728" indent="0">
              <a:buNone/>
            </a:pPr>
            <a:endParaRPr lang="en-GB" dirty="0"/>
          </a:p>
          <a:p>
            <a:r>
              <a:rPr lang="en-GB" dirty="0" err="1"/>
              <a:t>Cantillon</a:t>
            </a:r>
            <a:r>
              <a:rPr lang="en-GB" dirty="0"/>
              <a:t> emphasized the willingness of the entrepreneur to assume risk and to deal with uncertainty</a:t>
            </a:r>
          </a:p>
          <a:p>
            <a:pPr marL="109728" indent="0">
              <a:buNone/>
            </a:pPr>
            <a:endParaRPr lang="en-US" dirty="0"/>
          </a:p>
          <a:p>
            <a:r>
              <a:rPr lang="en-US" sz="2800" dirty="0"/>
              <a:t>Risk for maximum return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764704"/>
            <a:ext cx="2064229"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4600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1052736"/>
            <a:ext cx="6347048" cy="4896544"/>
          </a:xfrm>
        </p:spPr>
        <p:txBody>
          <a:bodyPr>
            <a:normAutofit/>
          </a:bodyPr>
          <a:lstStyle/>
          <a:p>
            <a:r>
              <a:rPr lang="en-GB" dirty="0"/>
              <a:t>Joseph Schumpeter (1883-1950) was the first scholar to theorize about entrepreneurship</a:t>
            </a:r>
          </a:p>
          <a:p>
            <a:r>
              <a:rPr lang="en-GB" dirty="0"/>
              <a:t> He proposed innovation and technological change of a nation come from the entrepreneurs</a:t>
            </a:r>
          </a:p>
          <a:p>
            <a:r>
              <a:rPr lang="en-GB" dirty="0"/>
              <a:t>He called entrepreneurship "the gale of creative destruction“ which is responsible for long term economic growth</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1782198"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7009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noFill/>
        </p:spPr>
        <p:txBody>
          <a:bodyPr lIns="92075" tIns="46038" rIns="92075" bIns="46038">
            <a:normAutofit fontScale="90000"/>
          </a:bodyPr>
          <a:lstStyle/>
          <a:p>
            <a:pPr eaLnBrk="1" hangingPunct="1"/>
            <a:r>
              <a:rPr lang="en-GB" b="1" dirty="0"/>
              <a:t>Entrepreneurship – not a new Phenomenon</a:t>
            </a:r>
            <a:endParaRPr lang="en-GB" sz="3200" b="1" dirty="0"/>
          </a:p>
        </p:txBody>
      </p:sp>
      <p:sp>
        <p:nvSpPr>
          <p:cNvPr id="2" name="Content Placeholder 1"/>
          <p:cNvSpPr>
            <a:spLocks noGrp="1"/>
          </p:cNvSpPr>
          <p:nvPr>
            <p:ph sz="half" idx="1"/>
          </p:nvPr>
        </p:nvSpPr>
        <p:spPr/>
        <p:txBody>
          <a:bodyPr>
            <a:normAutofit/>
          </a:bodyPr>
          <a:lstStyle/>
          <a:p>
            <a:r>
              <a:rPr lang="en-GB" sz="2400" dirty="0"/>
              <a:t>8</a:t>
            </a:r>
            <a:r>
              <a:rPr lang="en-GB" sz="2400" baseline="30000" dirty="0"/>
              <a:t>th</a:t>
            </a:r>
            <a:r>
              <a:rPr lang="en-GB" sz="2400" dirty="0"/>
              <a:t> century BC Phoenicians</a:t>
            </a:r>
          </a:p>
          <a:p>
            <a:r>
              <a:rPr lang="en-GB" sz="2400" dirty="0"/>
              <a:t>Originated in the area of modern day Lebanon, reached as far and Spain and England in search of silver, tin and other commodities</a:t>
            </a:r>
          </a:p>
          <a:p>
            <a:r>
              <a:rPr lang="en-GB" sz="2400" dirty="0"/>
              <a:t>Explorers and maritime traders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60848"/>
            <a:ext cx="4358667"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0862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Renaissance – a revolution in Innovation</a:t>
            </a:r>
          </a:p>
        </p:txBody>
      </p:sp>
      <p:sp>
        <p:nvSpPr>
          <p:cNvPr id="4" name="Content Placeholder 3"/>
          <p:cNvSpPr>
            <a:spLocks noGrp="1"/>
          </p:cNvSpPr>
          <p:nvPr>
            <p:ph sz="half" idx="2"/>
          </p:nvPr>
        </p:nvSpPr>
        <p:spPr>
          <a:xfrm>
            <a:off x="4648200" y="1844824"/>
            <a:ext cx="4038600" cy="4930563"/>
          </a:xfrm>
        </p:spPr>
        <p:txBody>
          <a:bodyPr/>
          <a:lstStyle/>
          <a:p>
            <a:r>
              <a:rPr lang="en-GB" sz="2400" dirty="0"/>
              <a:t>Amongst many scientists, innovators and artists - Johannes Gutenberg</a:t>
            </a:r>
          </a:p>
          <a:p>
            <a:r>
              <a:rPr lang="en-GB" sz="2400" dirty="0"/>
              <a:t>Inventor of the printing press</a:t>
            </a:r>
          </a:p>
          <a:p>
            <a:r>
              <a:rPr lang="en-GB" sz="2400" dirty="0"/>
              <a:t>1493</a:t>
            </a:r>
          </a:p>
          <a:p>
            <a:pPr marL="109728"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492895"/>
            <a:ext cx="3168352" cy="4061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489062"/>
            <a:ext cx="3456384" cy="2073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9232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914" y="548680"/>
            <a:ext cx="8229600" cy="1440160"/>
          </a:xfrm>
        </p:spPr>
        <p:txBody>
          <a:bodyPr>
            <a:normAutofit fontScale="90000"/>
          </a:bodyPr>
          <a:lstStyle/>
          <a:p>
            <a:r>
              <a:rPr lang="en-GB" dirty="0"/>
              <a:t>Industrial Revolution -  Entrepreneurs in transport, communications and industry</a:t>
            </a:r>
          </a:p>
        </p:txBody>
      </p:sp>
      <p:sp>
        <p:nvSpPr>
          <p:cNvPr id="3" name="Content Placeholder 2"/>
          <p:cNvSpPr>
            <a:spLocks noGrp="1"/>
          </p:cNvSpPr>
          <p:nvPr>
            <p:ph sz="half" idx="1"/>
          </p:nvPr>
        </p:nvSpPr>
        <p:spPr/>
        <p:txBody>
          <a:bodyPr>
            <a:normAutofit/>
          </a:bodyPr>
          <a:lstStyle/>
          <a:p>
            <a:r>
              <a:rPr lang="en-GB" sz="2400" dirty="0" err="1"/>
              <a:t>Isambard</a:t>
            </a:r>
            <a:r>
              <a:rPr lang="en-GB" sz="2400" dirty="0"/>
              <a:t> Kingdom Brunel (1806 - 1859)</a:t>
            </a:r>
          </a:p>
          <a:p>
            <a:r>
              <a:rPr lang="en-GB" sz="2400" dirty="0"/>
              <a:t>Great western Railway, Clifton Suspension Bridge, SS Great Britain</a:t>
            </a:r>
          </a:p>
          <a:p>
            <a:endParaRPr lang="en-GB" sz="24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1988840"/>
            <a:ext cx="3423327" cy="4738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509120"/>
            <a:ext cx="4172178" cy="1970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2873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Modernism and Fordism</a:t>
            </a:r>
          </a:p>
        </p:txBody>
      </p:sp>
      <p:sp>
        <p:nvSpPr>
          <p:cNvPr id="4" name="Content Placeholder 3"/>
          <p:cNvSpPr>
            <a:spLocks noGrp="1"/>
          </p:cNvSpPr>
          <p:nvPr>
            <p:ph sz="half" idx="2"/>
          </p:nvPr>
        </p:nvSpPr>
        <p:spPr>
          <a:xfrm>
            <a:off x="5580112" y="1772816"/>
            <a:ext cx="3034680" cy="4525963"/>
          </a:xfrm>
        </p:spPr>
        <p:txBody>
          <a:bodyPr>
            <a:normAutofit/>
          </a:bodyPr>
          <a:lstStyle/>
          <a:p>
            <a:r>
              <a:rPr lang="en-GB" sz="2400" dirty="0"/>
              <a:t>The creation of the assembly line by Henry Ford at his Highland Park plant, December 1, 1913, revolutionized the automobile industry and the concept of manufacturing worldwide.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988840"/>
            <a:ext cx="3384376" cy="4319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4653136"/>
            <a:ext cx="3384376" cy="1919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597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Entrepreneurs</a:t>
            </a:r>
          </a:p>
        </p:txBody>
      </p:sp>
      <p:sp>
        <p:nvSpPr>
          <p:cNvPr id="3" name="Content Placeholder 2"/>
          <p:cNvSpPr>
            <a:spLocks noGrp="1"/>
          </p:cNvSpPr>
          <p:nvPr>
            <p:ph sz="half" idx="1"/>
          </p:nvPr>
        </p:nvSpPr>
        <p:spPr>
          <a:xfrm>
            <a:off x="457200" y="2249424"/>
            <a:ext cx="7715200" cy="4525963"/>
          </a:xfrm>
        </p:spPr>
        <p:txBody>
          <a:bodyPr/>
          <a:lstStyle/>
          <a:p>
            <a:endParaRPr lang="en-GB" dirty="0"/>
          </a:p>
          <a:p>
            <a:pPr marL="109728" indent="0">
              <a:buNone/>
            </a:pPr>
            <a:r>
              <a:rPr lang="en-GB" dirty="0"/>
              <a:t>Name some contemporary Entrepreneurs?</a:t>
            </a:r>
          </a:p>
        </p:txBody>
      </p:sp>
    </p:spTree>
    <p:extLst>
      <p:ext uri="{BB962C8B-B14F-4D97-AF65-F5344CB8AC3E}">
        <p14:creationId xmlns:p14="http://schemas.microsoft.com/office/powerpoint/2010/main" val="2960562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noFill/>
        </p:spPr>
        <p:txBody>
          <a:bodyPr lIns="92075" tIns="46038" rIns="92075" bIns="46038">
            <a:normAutofit fontScale="90000"/>
          </a:bodyPr>
          <a:lstStyle/>
          <a:p>
            <a:pPr eaLnBrk="1" hangingPunct="1"/>
            <a:r>
              <a:rPr lang="en-GB" b="1" dirty="0"/>
              <a:t>Changing Times, changing definitions</a:t>
            </a:r>
          </a:p>
        </p:txBody>
      </p:sp>
      <p:sp>
        <p:nvSpPr>
          <p:cNvPr id="7172" name="Rectangle 3"/>
          <p:cNvSpPr>
            <a:spLocks noGrp="1" noChangeArrowheads="1"/>
          </p:cNvSpPr>
          <p:nvPr>
            <p:ph type="body" idx="1"/>
          </p:nvPr>
        </p:nvSpPr>
        <p:spPr>
          <a:noFill/>
        </p:spPr>
        <p:txBody>
          <a:bodyPr lIns="92075" tIns="46038" rIns="92075" bIns="46038"/>
          <a:lstStyle/>
          <a:p>
            <a:r>
              <a:rPr lang="en-GB" sz="2800" dirty="0"/>
              <a:t>Entrepreneurship responds to changing opportunities</a:t>
            </a:r>
          </a:p>
          <a:p>
            <a:r>
              <a:rPr lang="en-GB" dirty="0"/>
              <a:t>Part of the human spirit throughout time</a:t>
            </a:r>
          </a:p>
          <a:p>
            <a:r>
              <a:rPr lang="en-GB" sz="2800" dirty="0"/>
              <a:t>Linked to the concept of ‘Survival of the Fittest’?</a:t>
            </a:r>
          </a:p>
          <a:p>
            <a:r>
              <a:rPr lang="en-GB" dirty="0"/>
              <a:t>The ‘Entrepreneur’ has existed throughout time, but the meaning keeps evolving</a:t>
            </a:r>
          </a:p>
          <a:p>
            <a:r>
              <a:rPr lang="en-GB" sz="2800" i="1" dirty="0"/>
              <a:t>Development of meaning can be found on Moodle</a:t>
            </a:r>
          </a:p>
        </p:txBody>
      </p:sp>
    </p:spTree>
    <p:extLst>
      <p:ext uri="{BB962C8B-B14F-4D97-AF65-F5344CB8AC3E}">
        <p14:creationId xmlns:p14="http://schemas.microsoft.com/office/powerpoint/2010/main" val="4204017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noFill/>
        </p:spPr>
        <p:txBody>
          <a:bodyPr lIns="92075" tIns="46038" rIns="92075" bIns="46038">
            <a:normAutofit fontScale="90000"/>
          </a:bodyPr>
          <a:lstStyle/>
          <a:p>
            <a:r>
              <a:rPr lang="en-GB" b="1" dirty="0"/>
              <a:t>Entrepreneurship - Trends for the new Millennium:</a:t>
            </a:r>
            <a:br>
              <a:rPr lang="en-GB" b="1" dirty="0"/>
            </a:br>
            <a:endParaRPr lang="en-GB" b="1" dirty="0"/>
          </a:p>
        </p:txBody>
      </p:sp>
      <p:sp>
        <p:nvSpPr>
          <p:cNvPr id="16388" name="Rectangle 3"/>
          <p:cNvSpPr>
            <a:spLocks noGrp="1" noChangeArrowheads="1"/>
          </p:cNvSpPr>
          <p:nvPr>
            <p:ph type="body" idx="1"/>
          </p:nvPr>
        </p:nvSpPr>
        <p:spPr>
          <a:noFill/>
        </p:spPr>
        <p:txBody>
          <a:bodyPr lIns="92075" tIns="46038" rIns="92075" bIns="46038"/>
          <a:lstStyle/>
          <a:p>
            <a:pPr algn="just" eaLnBrk="1" hangingPunct="1">
              <a:lnSpc>
                <a:spcPct val="90000"/>
              </a:lnSpc>
            </a:pPr>
            <a:endParaRPr lang="en-US" dirty="0"/>
          </a:p>
          <a:p>
            <a:pPr lvl="1" algn="just" eaLnBrk="1" hangingPunct="1">
              <a:lnSpc>
                <a:spcPct val="90000"/>
              </a:lnSpc>
            </a:pPr>
            <a:r>
              <a:rPr lang="en-US" sz="2800" dirty="0"/>
              <a:t>An emphasis on social responsibility;</a:t>
            </a:r>
          </a:p>
          <a:p>
            <a:pPr lvl="1" algn="just" eaLnBrk="1" hangingPunct="1">
              <a:lnSpc>
                <a:spcPct val="90000"/>
              </a:lnSpc>
            </a:pPr>
            <a:r>
              <a:rPr lang="en-US" sz="2800" dirty="0"/>
              <a:t>A focus on the environment;</a:t>
            </a:r>
          </a:p>
          <a:p>
            <a:pPr lvl="1" algn="just" eaLnBrk="1" hangingPunct="1">
              <a:lnSpc>
                <a:spcPct val="90000"/>
              </a:lnSpc>
            </a:pPr>
            <a:r>
              <a:rPr lang="en-US" sz="2800" dirty="0"/>
              <a:t>A global orientation;</a:t>
            </a:r>
          </a:p>
          <a:p>
            <a:pPr lvl="1" algn="just" eaLnBrk="1" hangingPunct="1">
              <a:lnSpc>
                <a:spcPct val="90000"/>
              </a:lnSpc>
            </a:pPr>
            <a:r>
              <a:rPr lang="en-US" sz="2800" dirty="0"/>
              <a:t>Fitness and health;</a:t>
            </a:r>
          </a:p>
          <a:p>
            <a:pPr lvl="1" algn="just" eaLnBrk="1" hangingPunct="1">
              <a:lnSpc>
                <a:spcPct val="90000"/>
              </a:lnSpc>
            </a:pPr>
            <a:r>
              <a:rPr lang="en-US" sz="2800" dirty="0"/>
              <a:t>The ageing population;</a:t>
            </a:r>
          </a:p>
          <a:p>
            <a:pPr lvl="1" algn="just" eaLnBrk="1" hangingPunct="1">
              <a:lnSpc>
                <a:spcPct val="90000"/>
              </a:lnSpc>
            </a:pPr>
            <a:r>
              <a:rPr lang="en-US" sz="2800" dirty="0"/>
              <a:t>Consolidation of industries</a:t>
            </a:r>
          </a:p>
          <a:p>
            <a:pPr lvl="1" algn="just" eaLnBrk="1" hangingPunct="1">
              <a:lnSpc>
                <a:spcPct val="90000"/>
              </a:lnSpc>
              <a:buFont typeface="Wingdings" pitchFamily="2" charset="2"/>
              <a:buNone/>
            </a:pPr>
            <a:r>
              <a:rPr lang="en-US" sz="2400" dirty="0"/>
              <a:t> 							Kathleen (1999)</a:t>
            </a:r>
            <a:endParaRPr lang="en-GB" sz="2400" dirty="0"/>
          </a:p>
          <a:p>
            <a:pPr eaLnBrk="1" hangingPunct="1">
              <a:lnSpc>
                <a:spcPct val="90000"/>
              </a:lnSpc>
              <a:buFont typeface="Wingdings" pitchFamily="2" charset="2"/>
              <a:buNone/>
            </a:pPr>
            <a:endParaRPr lang="en-GB" sz="2800" b="1" dirty="0"/>
          </a:p>
        </p:txBody>
      </p:sp>
    </p:spTree>
    <p:extLst>
      <p:ext uri="{BB962C8B-B14F-4D97-AF65-F5344CB8AC3E}">
        <p14:creationId xmlns:p14="http://schemas.microsoft.com/office/powerpoint/2010/main" val="3378601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p:txBody>
          <a:bodyPr/>
          <a:lstStyle/>
          <a:p>
            <a:pPr eaLnBrk="1" hangingPunct="1"/>
            <a:r>
              <a:rPr lang="en-GB" sz="3200" b="1" dirty="0"/>
              <a:t>Some Definitions of Entrepreneurship</a:t>
            </a:r>
          </a:p>
        </p:txBody>
      </p:sp>
      <p:sp>
        <p:nvSpPr>
          <p:cNvPr id="14340" name="Rectangle 3"/>
          <p:cNvSpPr>
            <a:spLocks noGrp="1" noChangeArrowheads="1"/>
          </p:cNvSpPr>
          <p:nvPr>
            <p:ph type="body" idx="1"/>
          </p:nvPr>
        </p:nvSpPr>
        <p:spPr/>
        <p:txBody>
          <a:bodyPr/>
          <a:lstStyle/>
          <a:p>
            <a:pPr eaLnBrk="1" hangingPunct="1">
              <a:buClr>
                <a:schemeClr val="tx1"/>
              </a:buClr>
              <a:buFont typeface="Wingdings" pitchFamily="2" charset="2"/>
              <a:buNone/>
            </a:pPr>
            <a:r>
              <a:rPr lang="en-GB" sz="2800" i="1"/>
              <a:t>“Entrepreneurship, rigorously defined, refers to the creation of a new economic entity centred on a novel product or service or, at the very least, one which differs significantly from products or services offered elsewhere in the market place</a:t>
            </a:r>
            <a:r>
              <a:rPr lang="en-GB" sz="2800"/>
              <a:t>.” </a:t>
            </a:r>
          </a:p>
          <a:p>
            <a:pPr eaLnBrk="1" hangingPunct="1">
              <a:buClr>
                <a:schemeClr val="tx1"/>
              </a:buClr>
              <a:buFont typeface="Wingdings" pitchFamily="2" charset="2"/>
              <a:buNone/>
            </a:pPr>
            <a:r>
              <a:rPr lang="en-GB" sz="2800"/>
              <a:t>				- Curran and Stanworth </a:t>
            </a:r>
          </a:p>
          <a:p>
            <a:pPr eaLnBrk="1" hangingPunct="1"/>
            <a:endParaRPr lang="en-GB" sz="2800"/>
          </a:p>
        </p:txBody>
      </p:sp>
    </p:spTree>
    <p:extLst>
      <p:ext uri="{BB962C8B-B14F-4D97-AF65-F5344CB8AC3E}">
        <p14:creationId xmlns:p14="http://schemas.microsoft.com/office/powerpoint/2010/main" val="3070090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3"/>
          <p:cNvSpPr>
            <a:spLocks noGrp="1" noChangeArrowheads="1"/>
          </p:cNvSpPr>
          <p:nvPr>
            <p:ph type="body" idx="1"/>
          </p:nvPr>
        </p:nvSpPr>
        <p:spPr/>
        <p:txBody>
          <a:bodyPr/>
          <a:lstStyle/>
          <a:p>
            <a:pPr marL="457200" indent="-457200" eaLnBrk="1" hangingPunct="1">
              <a:lnSpc>
                <a:spcPct val="90000"/>
              </a:lnSpc>
            </a:pPr>
            <a:r>
              <a:rPr lang="en-US" i="1"/>
              <a:t>Entrepreneurship</a:t>
            </a:r>
            <a:r>
              <a:rPr lang="en-US"/>
              <a:t>—a way of thinking, reasoning, and acting that is opportunity obsessed, holistic in approach, and leadership balanced</a:t>
            </a:r>
          </a:p>
          <a:p>
            <a:pPr marL="457200" indent="-457200" eaLnBrk="1" hangingPunct="1">
              <a:lnSpc>
                <a:spcPct val="90000"/>
              </a:lnSpc>
            </a:pPr>
            <a:endParaRPr lang="en-US"/>
          </a:p>
          <a:p>
            <a:pPr marL="457200" indent="-457200" eaLnBrk="1" hangingPunct="1">
              <a:lnSpc>
                <a:spcPct val="90000"/>
              </a:lnSpc>
              <a:buFont typeface="Wingdings" pitchFamily="2" charset="2"/>
              <a:buNone/>
            </a:pPr>
            <a:r>
              <a:rPr lang="en-US" sz="2000"/>
              <a:t>	(This definition of entrepreneurship has evolved over the past two decades from research at Babson College and the Harvard Business School and has recently been enhanced by Stephen Spinelli, Jr., and John H. Muller, Jr., Term Chair at Babson College.)</a:t>
            </a:r>
          </a:p>
          <a:p>
            <a:pPr marL="457200" indent="-457200" eaLnBrk="1" hangingPunct="1">
              <a:lnSpc>
                <a:spcPct val="90000"/>
              </a:lnSpc>
            </a:pPr>
            <a:endParaRPr lang="en-US"/>
          </a:p>
        </p:txBody>
      </p:sp>
    </p:spTree>
    <p:extLst>
      <p:ext uri="{BB962C8B-B14F-4D97-AF65-F5344CB8AC3E}">
        <p14:creationId xmlns:p14="http://schemas.microsoft.com/office/powerpoint/2010/main" val="138389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3595688" y="2820988"/>
            <a:ext cx="2770187" cy="2673350"/>
            <a:chOff x="2265" y="2038"/>
            <a:chExt cx="1745" cy="1684"/>
          </a:xfrm>
        </p:grpSpPr>
        <p:grpSp>
          <p:nvGrpSpPr>
            <p:cNvPr id="20497" name="Group 3"/>
            <p:cNvGrpSpPr>
              <a:grpSpLocks/>
            </p:cNvGrpSpPr>
            <p:nvPr/>
          </p:nvGrpSpPr>
          <p:grpSpPr bwMode="auto">
            <a:xfrm>
              <a:off x="2265" y="2038"/>
              <a:ext cx="1745" cy="1684"/>
              <a:chOff x="2265" y="2038"/>
              <a:chExt cx="1745" cy="1684"/>
            </a:xfrm>
          </p:grpSpPr>
          <p:sp>
            <p:nvSpPr>
              <p:cNvPr id="20499" name="Freeform 4"/>
              <p:cNvSpPr>
                <a:spLocks/>
              </p:cNvSpPr>
              <p:nvPr/>
            </p:nvSpPr>
            <p:spPr bwMode="auto">
              <a:xfrm>
                <a:off x="2265" y="2765"/>
                <a:ext cx="530" cy="955"/>
              </a:xfrm>
              <a:custGeom>
                <a:avLst/>
                <a:gdLst>
                  <a:gd name="T0" fmla="*/ 466 w 530"/>
                  <a:gd name="T1" fmla="*/ 0 h 955"/>
                  <a:gd name="T2" fmla="*/ 530 w 530"/>
                  <a:gd name="T3" fmla="*/ 115 h 955"/>
                  <a:gd name="T4" fmla="*/ 62 w 530"/>
                  <a:gd name="T5" fmla="*/ 955 h 955"/>
                  <a:gd name="T6" fmla="*/ 0 w 530"/>
                  <a:gd name="T7" fmla="*/ 842 h 955"/>
                  <a:gd name="T8" fmla="*/ 466 w 530"/>
                  <a:gd name="T9" fmla="*/ 0 h 955"/>
                  <a:gd name="T10" fmla="*/ 0 60000 65536"/>
                  <a:gd name="T11" fmla="*/ 0 60000 65536"/>
                  <a:gd name="T12" fmla="*/ 0 60000 65536"/>
                  <a:gd name="T13" fmla="*/ 0 60000 65536"/>
                  <a:gd name="T14" fmla="*/ 0 60000 65536"/>
                  <a:gd name="T15" fmla="*/ 0 w 530"/>
                  <a:gd name="T16" fmla="*/ 0 h 955"/>
                  <a:gd name="T17" fmla="*/ 530 w 530"/>
                  <a:gd name="T18" fmla="*/ 955 h 955"/>
                </a:gdLst>
                <a:ahLst/>
                <a:cxnLst>
                  <a:cxn ang="T10">
                    <a:pos x="T0" y="T1"/>
                  </a:cxn>
                  <a:cxn ang="T11">
                    <a:pos x="T2" y="T3"/>
                  </a:cxn>
                  <a:cxn ang="T12">
                    <a:pos x="T4" y="T5"/>
                  </a:cxn>
                  <a:cxn ang="T13">
                    <a:pos x="T6" y="T7"/>
                  </a:cxn>
                  <a:cxn ang="T14">
                    <a:pos x="T8" y="T9"/>
                  </a:cxn>
                </a:cxnLst>
                <a:rect l="T15" t="T16" r="T17" b="T18"/>
                <a:pathLst>
                  <a:path w="530" h="955">
                    <a:moveTo>
                      <a:pt x="466" y="0"/>
                    </a:moveTo>
                    <a:lnTo>
                      <a:pt x="530" y="115"/>
                    </a:lnTo>
                    <a:lnTo>
                      <a:pt x="62" y="955"/>
                    </a:lnTo>
                    <a:lnTo>
                      <a:pt x="0" y="842"/>
                    </a:lnTo>
                    <a:lnTo>
                      <a:pt x="466" y="0"/>
                    </a:lnTo>
                    <a:close/>
                  </a:path>
                </a:pathLst>
              </a:custGeom>
              <a:solidFill>
                <a:srgbClr val="005F7F"/>
              </a:solidFill>
              <a:ln w="15875">
                <a:solidFill>
                  <a:srgbClr val="000000"/>
                </a:solidFill>
                <a:round/>
                <a:headEnd/>
                <a:tailEnd/>
              </a:ln>
            </p:spPr>
            <p:txBody>
              <a:bodyPr/>
              <a:lstStyle/>
              <a:p>
                <a:endParaRPr lang="en-GB"/>
              </a:p>
            </p:txBody>
          </p:sp>
          <p:sp>
            <p:nvSpPr>
              <p:cNvPr id="20500" name="Freeform 5"/>
              <p:cNvSpPr>
                <a:spLocks/>
              </p:cNvSpPr>
              <p:nvPr/>
            </p:nvSpPr>
            <p:spPr bwMode="auto">
              <a:xfrm>
                <a:off x="2326" y="2150"/>
                <a:ext cx="1684" cy="1572"/>
              </a:xfrm>
              <a:custGeom>
                <a:avLst/>
                <a:gdLst>
                  <a:gd name="T0" fmla="*/ 62 w 1684"/>
                  <a:gd name="T1" fmla="*/ 0 h 1572"/>
                  <a:gd name="T2" fmla="*/ 1247 w 1684"/>
                  <a:gd name="T3" fmla="*/ 0 h 1572"/>
                  <a:gd name="T4" fmla="*/ 1684 w 1684"/>
                  <a:gd name="T5" fmla="*/ 786 h 1572"/>
                  <a:gd name="T6" fmla="*/ 1247 w 1684"/>
                  <a:gd name="T7" fmla="*/ 1572 h 1572"/>
                  <a:gd name="T8" fmla="*/ 0 w 1684"/>
                  <a:gd name="T9" fmla="*/ 1572 h 1572"/>
                  <a:gd name="T10" fmla="*/ 467 w 1684"/>
                  <a:gd name="T11" fmla="*/ 730 h 1572"/>
                  <a:gd name="T12" fmla="*/ 62 w 1684"/>
                  <a:gd name="T13" fmla="*/ 0 h 1572"/>
                  <a:gd name="T14" fmla="*/ 0 60000 65536"/>
                  <a:gd name="T15" fmla="*/ 0 60000 65536"/>
                  <a:gd name="T16" fmla="*/ 0 60000 65536"/>
                  <a:gd name="T17" fmla="*/ 0 60000 65536"/>
                  <a:gd name="T18" fmla="*/ 0 60000 65536"/>
                  <a:gd name="T19" fmla="*/ 0 60000 65536"/>
                  <a:gd name="T20" fmla="*/ 0 60000 65536"/>
                  <a:gd name="T21" fmla="*/ 0 w 1684"/>
                  <a:gd name="T22" fmla="*/ 0 h 1572"/>
                  <a:gd name="T23" fmla="*/ 1684 w 1684"/>
                  <a:gd name="T24" fmla="*/ 1572 h 15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4" h="1572">
                    <a:moveTo>
                      <a:pt x="62" y="0"/>
                    </a:moveTo>
                    <a:lnTo>
                      <a:pt x="1247" y="0"/>
                    </a:lnTo>
                    <a:lnTo>
                      <a:pt x="1684" y="786"/>
                    </a:lnTo>
                    <a:lnTo>
                      <a:pt x="1247" y="1572"/>
                    </a:lnTo>
                    <a:lnTo>
                      <a:pt x="0" y="1572"/>
                    </a:lnTo>
                    <a:lnTo>
                      <a:pt x="467" y="730"/>
                    </a:lnTo>
                    <a:lnTo>
                      <a:pt x="62" y="0"/>
                    </a:lnTo>
                    <a:close/>
                  </a:path>
                </a:pathLst>
              </a:custGeom>
              <a:solidFill>
                <a:srgbClr val="3FBFBF"/>
              </a:solidFill>
              <a:ln w="15875">
                <a:solidFill>
                  <a:srgbClr val="000000"/>
                </a:solidFill>
                <a:round/>
                <a:headEnd/>
                <a:tailEnd/>
              </a:ln>
            </p:spPr>
            <p:txBody>
              <a:bodyPr/>
              <a:lstStyle/>
              <a:p>
                <a:endParaRPr lang="en-GB"/>
              </a:p>
            </p:txBody>
          </p:sp>
          <p:sp>
            <p:nvSpPr>
              <p:cNvPr id="20501" name="Freeform 6"/>
              <p:cNvSpPr>
                <a:spLocks/>
              </p:cNvSpPr>
              <p:nvPr/>
            </p:nvSpPr>
            <p:spPr bwMode="auto">
              <a:xfrm>
                <a:off x="2326" y="2038"/>
                <a:ext cx="1247" cy="112"/>
              </a:xfrm>
              <a:custGeom>
                <a:avLst/>
                <a:gdLst>
                  <a:gd name="T0" fmla="*/ 1247 w 1247"/>
                  <a:gd name="T1" fmla="*/ 112 h 112"/>
                  <a:gd name="T2" fmla="*/ 1185 w 1247"/>
                  <a:gd name="T3" fmla="*/ 0 h 112"/>
                  <a:gd name="T4" fmla="*/ 0 w 1247"/>
                  <a:gd name="T5" fmla="*/ 0 h 112"/>
                  <a:gd name="T6" fmla="*/ 62 w 1247"/>
                  <a:gd name="T7" fmla="*/ 112 h 112"/>
                  <a:gd name="T8" fmla="*/ 1247 w 1247"/>
                  <a:gd name="T9" fmla="*/ 112 h 112"/>
                  <a:gd name="T10" fmla="*/ 0 60000 65536"/>
                  <a:gd name="T11" fmla="*/ 0 60000 65536"/>
                  <a:gd name="T12" fmla="*/ 0 60000 65536"/>
                  <a:gd name="T13" fmla="*/ 0 60000 65536"/>
                  <a:gd name="T14" fmla="*/ 0 60000 65536"/>
                  <a:gd name="T15" fmla="*/ 0 w 1247"/>
                  <a:gd name="T16" fmla="*/ 0 h 112"/>
                  <a:gd name="T17" fmla="*/ 1247 w 1247"/>
                  <a:gd name="T18" fmla="*/ 112 h 112"/>
                </a:gdLst>
                <a:ahLst/>
                <a:cxnLst>
                  <a:cxn ang="T10">
                    <a:pos x="T0" y="T1"/>
                  </a:cxn>
                  <a:cxn ang="T11">
                    <a:pos x="T2" y="T3"/>
                  </a:cxn>
                  <a:cxn ang="T12">
                    <a:pos x="T4" y="T5"/>
                  </a:cxn>
                  <a:cxn ang="T13">
                    <a:pos x="T6" y="T7"/>
                  </a:cxn>
                  <a:cxn ang="T14">
                    <a:pos x="T8" y="T9"/>
                  </a:cxn>
                </a:cxnLst>
                <a:rect l="T15" t="T16" r="T17" b="T18"/>
                <a:pathLst>
                  <a:path w="1247" h="112">
                    <a:moveTo>
                      <a:pt x="1247" y="112"/>
                    </a:moveTo>
                    <a:lnTo>
                      <a:pt x="1185" y="0"/>
                    </a:lnTo>
                    <a:lnTo>
                      <a:pt x="0" y="0"/>
                    </a:lnTo>
                    <a:lnTo>
                      <a:pt x="62" y="112"/>
                    </a:lnTo>
                    <a:lnTo>
                      <a:pt x="1247" y="112"/>
                    </a:lnTo>
                    <a:close/>
                  </a:path>
                </a:pathLst>
              </a:custGeom>
              <a:solidFill>
                <a:srgbClr val="00FFFF"/>
              </a:solidFill>
              <a:ln w="15875">
                <a:solidFill>
                  <a:srgbClr val="000000"/>
                </a:solidFill>
                <a:round/>
                <a:headEnd/>
                <a:tailEnd/>
              </a:ln>
            </p:spPr>
            <p:txBody>
              <a:bodyPr/>
              <a:lstStyle/>
              <a:p>
                <a:endParaRPr lang="en-GB"/>
              </a:p>
            </p:txBody>
          </p:sp>
        </p:grpSp>
        <p:sp>
          <p:nvSpPr>
            <p:cNvPr id="20498" name="Rectangle 7"/>
            <p:cNvSpPr>
              <a:spLocks noChangeArrowheads="1"/>
            </p:cNvSpPr>
            <p:nvPr/>
          </p:nvSpPr>
          <p:spPr bwMode="auto">
            <a:xfrm>
              <a:off x="2823" y="2641"/>
              <a:ext cx="1064"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algn="ctr" eaLnBrk="0" hangingPunct="0">
                <a:lnSpc>
                  <a:spcPct val="90000"/>
                </a:lnSpc>
              </a:pPr>
              <a:r>
                <a:rPr lang="en-US" sz="1600" b="1">
                  <a:solidFill>
                    <a:srgbClr val="000000"/>
                  </a:solidFill>
                  <a:latin typeface="Verdana" pitchFamily="34" charset="0"/>
                </a:rPr>
                <a:t>A belief that achievement of that state is possible</a:t>
              </a:r>
            </a:p>
          </p:txBody>
        </p:sp>
      </p:grpSp>
      <p:grpSp>
        <p:nvGrpSpPr>
          <p:cNvPr id="4" name="Group 8"/>
          <p:cNvGrpSpPr>
            <a:grpSpLocks/>
          </p:cNvGrpSpPr>
          <p:nvPr/>
        </p:nvGrpSpPr>
        <p:grpSpPr bwMode="auto">
          <a:xfrm>
            <a:off x="1612900" y="2820988"/>
            <a:ext cx="2673350" cy="2673350"/>
            <a:chOff x="1016" y="2038"/>
            <a:chExt cx="1684" cy="1684"/>
          </a:xfrm>
        </p:grpSpPr>
        <p:grpSp>
          <p:nvGrpSpPr>
            <p:cNvPr id="20492" name="Group 9"/>
            <p:cNvGrpSpPr>
              <a:grpSpLocks/>
            </p:cNvGrpSpPr>
            <p:nvPr/>
          </p:nvGrpSpPr>
          <p:grpSpPr bwMode="auto">
            <a:xfrm>
              <a:off x="1016" y="2038"/>
              <a:ext cx="1684" cy="1684"/>
              <a:chOff x="1016" y="2038"/>
              <a:chExt cx="1684" cy="1684"/>
            </a:xfrm>
          </p:grpSpPr>
          <p:sp>
            <p:nvSpPr>
              <p:cNvPr id="20494" name="Freeform 10"/>
              <p:cNvSpPr>
                <a:spLocks/>
              </p:cNvSpPr>
              <p:nvPr/>
            </p:nvSpPr>
            <p:spPr bwMode="auto">
              <a:xfrm>
                <a:off x="1078" y="2150"/>
                <a:ext cx="1622" cy="1572"/>
              </a:xfrm>
              <a:custGeom>
                <a:avLst/>
                <a:gdLst>
                  <a:gd name="T0" fmla="*/ 0 w 1622"/>
                  <a:gd name="T1" fmla="*/ 0 h 1572"/>
                  <a:gd name="T2" fmla="*/ 1185 w 1622"/>
                  <a:gd name="T3" fmla="*/ 0 h 1572"/>
                  <a:gd name="T4" fmla="*/ 1622 w 1622"/>
                  <a:gd name="T5" fmla="*/ 786 h 1572"/>
                  <a:gd name="T6" fmla="*/ 1185 w 1622"/>
                  <a:gd name="T7" fmla="*/ 1572 h 1572"/>
                  <a:gd name="T8" fmla="*/ 0 w 1622"/>
                  <a:gd name="T9" fmla="*/ 1572 h 1572"/>
                  <a:gd name="T10" fmla="*/ 0 w 1622"/>
                  <a:gd name="T11" fmla="*/ 0 h 1572"/>
                  <a:gd name="T12" fmla="*/ 0 60000 65536"/>
                  <a:gd name="T13" fmla="*/ 0 60000 65536"/>
                  <a:gd name="T14" fmla="*/ 0 60000 65536"/>
                  <a:gd name="T15" fmla="*/ 0 60000 65536"/>
                  <a:gd name="T16" fmla="*/ 0 60000 65536"/>
                  <a:gd name="T17" fmla="*/ 0 60000 65536"/>
                  <a:gd name="T18" fmla="*/ 0 w 1622"/>
                  <a:gd name="T19" fmla="*/ 0 h 1572"/>
                  <a:gd name="T20" fmla="*/ 1622 w 1622"/>
                  <a:gd name="T21" fmla="*/ 1572 h 1572"/>
                </a:gdLst>
                <a:ahLst/>
                <a:cxnLst>
                  <a:cxn ang="T12">
                    <a:pos x="T0" y="T1"/>
                  </a:cxn>
                  <a:cxn ang="T13">
                    <a:pos x="T2" y="T3"/>
                  </a:cxn>
                  <a:cxn ang="T14">
                    <a:pos x="T4" y="T5"/>
                  </a:cxn>
                  <a:cxn ang="T15">
                    <a:pos x="T6" y="T7"/>
                  </a:cxn>
                  <a:cxn ang="T16">
                    <a:pos x="T8" y="T9"/>
                  </a:cxn>
                  <a:cxn ang="T17">
                    <a:pos x="T10" y="T11"/>
                  </a:cxn>
                </a:cxnLst>
                <a:rect l="T18" t="T19" r="T20" b="T21"/>
                <a:pathLst>
                  <a:path w="1622" h="1572">
                    <a:moveTo>
                      <a:pt x="0" y="0"/>
                    </a:moveTo>
                    <a:lnTo>
                      <a:pt x="1185" y="0"/>
                    </a:lnTo>
                    <a:lnTo>
                      <a:pt x="1622" y="786"/>
                    </a:lnTo>
                    <a:lnTo>
                      <a:pt x="1185" y="1572"/>
                    </a:lnTo>
                    <a:lnTo>
                      <a:pt x="0" y="1572"/>
                    </a:lnTo>
                    <a:lnTo>
                      <a:pt x="0" y="0"/>
                    </a:lnTo>
                    <a:close/>
                  </a:path>
                </a:pathLst>
              </a:custGeom>
              <a:solidFill>
                <a:srgbClr val="00FF00"/>
              </a:solidFill>
              <a:ln w="15875">
                <a:solidFill>
                  <a:srgbClr val="000000"/>
                </a:solidFill>
                <a:round/>
                <a:headEnd/>
                <a:tailEnd/>
              </a:ln>
            </p:spPr>
            <p:txBody>
              <a:bodyPr/>
              <a:lstStyle/>
              <a:p>
                <a:endParaRPr lang="en-GB"/>
              </a:p>
            </p:txBody>
          </p:sp>
          <p:sp>
            <p:nvSpPr>
              <p:cNvPr id="20495" name="Freeform 11"/>
              <p:cNvSpPr>
                <a:spLocks/>
              </p:cNvSpPr>
              <p:nvPr/>
            </p:nvSpPr>
            <p:spPr bwMode="auto">
              <a:xfrm>
                <a:off x="1016" y="2038"/>
                <a:ext cx="1247" cy="112"/>
              </a:xfrm>
              <a:custGeom>
                <a:avLst/>
                <a:gdLst>
                  <a:gd name="T0" fmla="*/ 1247 w 1247"/>
                  <a:gd name="T1" fmla="*/ 112 h 112"/>
                  <a:gd name="T2" fmla="*/ 1185 w 1247"/>
                  <a:gd name="T3" fmla="*/ 0 h 112"/>
                  <a:gd name="T4" fmla="*/ 0 w 1247"/>
                  <a:gd name="T5" fmla="*/ 0 h 112"/>
                  <a:gd name="T6" fmla="*/ 62 w 1247"/>
                  <a:gd name="T7" fmla="*/ 112 h 112"/>
                  <a:gd name="T8" fmla="*/ 1247 w 1247"/>
                  <a:gd name="T9" fmla="*/ 112 h 112"/>
                  <a:gd name="T10" fmla="*/ 0 60000 65536"/>
                  <a:gd name="T11" fmla="*/ 0 60000 65536"/>
                  <a:gd name="T12" fmla="*/ 0 60000 65536"/>
                  <a:gd name="T13" fmla="*/ 0 60000 65536"/>
                  <a:gd name="T14" fmla="*/ 0 60000 65536"/>
                  <a:gd name="T15" fmla="*/ 0 w 1247"/>
                  <a:gd name="T16" fmla="*/ 0 h 112"/>
                  <a:gd name="T17" fmla="*/ 1247 w 1247"/>
                  <a:gd name="T18" fmla="*/ 112 h 112"/>
                </a:gdLst>
                <a:ahLst/>
                <a:cxnLst>
                  <a:cxn ang="T10">
                    <a:pos x="T0" y="T1"/>
                  </a:cxn>
                  <a:cxn ang="T11">
                    <a:pos x="T2" y="T3"/>
                  </a:cxn>
                  <a:cxn ang="T12">
                    <a:pos x="T4" y="T5"/>
                  </a:cxn>
                  <a:cxn ang="T13">
                    <a:pos x="T6" y="T7"/>
                  </a:cxn>
                  <a:cxn ang="T14">
                    <a:pos x="T8" y="T9"/>
                  </a:cxn>
                </a:cxnLst>
                <a:rect l="T15" t="T16" r="T17" b="T18"/>
                <a:pathLst>
                  <a:path w="1247" h="112">
                    <a:moveTo>
                      <a:pt x="1247" y="112"/>
                    </a:moveTo>
                    <a:lnTo>
                      <a:pt x="1185" y="0"/>
                    </a:lnTo>
                    <a:lnTo>
                      <a:pt x="0" y="0"/>
                    </a:lnTo>
                    <a:lnTo>
                      <a:pt x="62" y="112"/>
                    </a:lnTo>
                    <a:lnTo>
                      <a:pt x="1247" y="112"/>
                    </a:lnTo>
                    <a:close/>
                  </a:path>
                </a:pathLst>
              </a:custGeom>
              <a:solidFill>
                <a:srgbClr val="9FFF5F"/>
              </a:solidFill>
              <a:ln w="15875">
                <a:solidFill>
                  <a:srgbClr val="000000"/>
                </a:solidFill>
                <a:round/>
                <a:headEnd/>
                <a:tailEnd/>
              </a:ln>
            </p:spPr>
            <p:txBody>
              <a:bodyPr/>
              <a:lstStyle/>
              <a:p>
                <a:endParaRPr lang="en-GB"/>
              </a:p>
            </p:txBody>
          </p:sp>
          <p:sp>
            <p:nvSpPr>
              <p:cNvPr id="20496" name="Freeform 12"/>
              <p:cNvSpPr>
                <a:spLocks/>
              </p:cNvSpPr>
              <p:nvPr/>
            </p:nvSpPr>
            <p:spPr bwMode="auto">
              <a:xfrm>
                <a:off x="1016" y="2038"/>
                <a:ext cx="62" cy="1684"/>
              </a:xfrm>
              <a:custGeom>
                <a:avLst/>
                <a:gdLst>
                  <a:gd name="T0" fmla="*/ 0 w 62"/>
                  <a:gd name="T1" fmla="*/ 0 h 1684"/>
                  <a:gd name="T2" fmla="*/ 62 w 62"/>
                  <a:gd name="T3" fmla="*/ 112 h 1684"/>
                  <a:gd name="T4" fmla="*/ 62 w 62"/>
                  <a:gd name="T5" fmla="*/ 1684 h 1684"/>
                  <a:gd name="T6" fmla="*/ 0 w 62"/>
                  <a:gd name="T7" fmla="*/ 1572 h 1684"/>
                  <a:gd name="T8" fmla="*/ 0 w 62"/>
                  <a:gd name="T9" fmla="*/ 0 h 1684"/>
                  <a:gd name="T10" fmla="*/ 0 60000 65536"/>
                  <a:gd name="T11" fmla="*/ 0 60000 65536"/>
                  <a:gd name="T12" fmla="*/ 0 60000 65536"/>
                  <a:gd name="T13" fmla="*/ 0 60000 65536"/>
                  <a:gd name="T14" fmla="*/ 0 60000 65536"/>
                  <a:gd name="T15" fmla="*/ 0 w 62"/>
                  <a:gd name="T16" fmla="*/ 0 h 1684"/>
                  <a:gd name="T17" fmla="*/ 62 w 62"/>
                  <a:gd name="T18" fmla="*/ 1684 h 1684"/>
                </a:gdLst>
                <a:ahLst/>
                <a:cxnLst>
                  <a:cxn ang="T10">
                    <a:pos x="T0" y="T1"/>
                  </a:cxn>
                  <a:cxn ang="T11">
                    <a:pos x="T2" y="T3"/>
                  </a:cxn>
                  <a:cxn ang="T12">
                    <a:pos x="T4" y="T5"/>
                  </a:cxn>
                  <a:cxn ang="T13">
                    <a:pos x="T6" y="T7"/>
                  </a:cxn>
                  <a:cxn ang="T14">
                    <a:pos x="T8" y="T9"/>
                  </a:cxn>
                </a:cxnLst>
                <a:rect l="T15" t="T16" r="T17" b="T18"/>
                <a:pathLst>
                  <a:path w="62" h="1684">
                    <a:moveTo>
                      <a:pt x="0" y="0"/>
                    </a:moveTo>
                    <a:lnTo>
                      <a:pt x="62" y="112"/>
                    </a:lnTo>
                    <a:lnTo>
                      <a:pt x="62" y="1684"/>
                    </a:lnTo>
                    <a:lnTo>
                      <a:pt x="0" y="1572"/>
                    </a:lnTo>
                    <a:lnTo>
                      <a:pt x="0" y="0"/>
                    </a:lnTo>
                    <a:close/>
                  </a:path>
                </a:pathLst>
              </a:custGeom>
              <a:solidFill>
                <a:srgbClr val="008000"/>
              </a:solidFill>
              <a:ln w="15875">
                <a:solidFill>
                  <a:srgbClr val="000000"/>
                </a:solidFill>
                <a:round/>
                <a:headEnd/>
                <a:tailEnd/>
              </a:ln>
            </p:spPr>
            <p:txBody>
              <a:bodyPr/>
              <a:lstStyle/>
              <a:p>
                <a:endParaRPr lang="en-GB"/>
              </a:p>
            </p:txBody>
          </p:sp>
        </p:grpSp>
        <p:sp>
          <p:nvSpPr>
            <p:cNvPr id="20493" name="Rectangle 13"/>
            <p:cNvSpPr>
              <a:spLocks noChangeArrowheads="1"/>
            </p:cNvSpPr>
            <p:nvPr/>
          </p:nvSpPr>
          <p:spPr bwMode="auto">
            <a:xfrm>
              <a:off x="1143" y="2530"/>
              <a:ext cx="1304" cy="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eaLnBrk="0" hangingPunct="0">
                <a:lnSpc>
                  <a:spcPct val="90000"/>
                </a:lnSpc>
              </a:pPr>
              <a:r>
                <a:rPr lang="en-US" sz="1700" b="1">
                  <a:solidFill>
                    <a:srgbClr val="000000"/>
                  </a:solidFill>
                  <a:latin typeface="Verdana" pitchFamily="34" charset="0"/>
                </a:rPr>
                <a:t>Recognizing a desired future state involving growth or change</a:t>
              </a:r>
            </a:p>
          </p:txBody>
        </p:sp>
      </p:grpSp>
      <p:sp>
        <p:nvSpPr>
          <p:cNvPr id="20485" name="Rectangle 14"/>
          <p:cNvSpPr>
            <a:spLocks noGrp="1" noChangeArrowheads="1"/>
          </p:cNvSpPr>
          <p:nvPr>
            <p:ph type="title"/>
          </p:nvPr>
        </p:nvSpPr>
        <p:spPr/>
        <p:txBody>
          <a:bodyPr/>
          <a:lstStyle/>
          <a:p>
            <a:pPr eaLnBrk="1" hangingPunct="1"/>
            <a:r>
              <a:rPr lang="en-US">
                <a:latin typeface="Verdana" pitchFamily="34" charset="0"/>
              </a:rPr>
              <a:t>What Is An Opportunity?</a:t>
            </a:r>
          </a:p>
        </p:txBody>
      </p:sp>
      <p:grpSp>
        <p:nvGrpSpPr>
          <p:cNvPr id="6" name="Group 15"/>
          <p:cNvGrpSpPr>
            <a:grpSpLocks/>
          </p:cNvGrpSpPr>
          <p:nvPr/>
        </p:nvGrpSpPr>
        <p:grpSpPr bwMode="auto">
          <a:xfrm>
            <a:off x="6400800" y="2362200"/>
            <a:ext cx="1584325" cy="3743325"/>
            <a:chOff x="3986" y="1701"/>
            <a:chExt cx="998" cy="2358"/>
          </a:xfrm>
        </p:grpSpPr>
        <p:grpSp>
          <p:nvGrpSpPr>
            <p:cNvPr id="20487" name="Group 16"/>
            <p:cNvGrpSpPr>
              <a:grpSpLocks/>
            </p:cNvGrpSpPr>
            <p:nvPr/>
          </p:nvGrpSpPr>
          <p:grpSpPr bwMode="auto">
            <a:xfrm>
              <a:off x="3986" y="1701"/>
              <a:ext cx="998" cy="2358"/>
              <a:chOff x="3986" y="1701"/>
              <a:chExt cx="998" cy="2358"/>
            </a:xfrm>
          </p:grpSpPr>
          <p:sp>
            <p:nvSpPr>
              <p:cNvPr id="20489" name="Rectangle 17"/>
              <p:cNvSpPr>
                <a:spLocks noChangeArrowheads="1"/>
              </p:cNvSpPr>
              <p:nvPr/>
            </p:nvSpPr>
            <p:spPr bwMode="auto">
              <a:xfrm>
                <a:off x="4048" y="1809"/>
                <a:ext cx="926" cy="2236"/>
              </a:xfrm>
              <a:prstGeom prst="rect">
                <a:avLst/>
              </a:prstGeom>
              <a:solidFill>
                <a:srgbClr val="FF0000"/>
              </a:solidFill>
              <a:ln w="15875">
                <a:solidFill>
                  <a:srgbClr val="000000"/>
                </a:solidFill>
                <a:miter lim="800000"/>
                <a:headEnd/>
                <a:tailEnd/>
              </a:ln>
            </p:spPr>
            <p:txBody>
              <a:bodyPr/>
              <a:lstStyle/>
              <a:p>
                <a:endParaRPr lang="en-US"/>
              </a:p>
            </p:txBody>
          </p:sp>
          <p:sp>
            <p:nvSpPr>
              <p:cNvPr id="20490" name="Freeform 18"/>
              <p:cNvSpPr>
                <a:spLocks/>
              </p:cNvSpPr>
              <p:nvPr/>
            </p:nvSpPr>
            <p:spPr bwMode="auto">
              <a:xfrm>
                <a:off x="3986" y="1701"/>
                <a:ext cx="998" cy="112"/>
              </a:xfrm>
              <a:custGeom>
                <a:avLst/>
                <a:gdLst>
                  <a:gd name="T0" fmla="*/ 63 w 998"/>
                  <a:gd name="T1" fmla="*/ 112 h 112"/>
                  <a:gd name="T2" fmla="*/ 998 w 998"/>
                  <a:gd name="T3" fmla="*/ 112 h 112"/>
                  <a:gd name="T4" fmla="*/ 936 w 998"/>
                  <a:gd name="T5" fmla="*/ 0 h 112"/>
                  <a:gd name="T6" fmla="*/ 0 w 998"/>
                  <a:gd name="T7" fmla="*/ 0 h 112"/>
                  <a:gd name="T8" fmla="*/ 63 w 998"/>
                  <a:gd name="T9" fmla="*/ 112 h 112"/>
                  <a:gd name="T10" fmla="*/ 0 60000 65536"/>
                  <a:gd name="T11" fmla="*/ 0 60000 65536"/>
                  <a:gd name="T12" fmla="*/ 0 60000 65536"/>
                  <a:gd name="T13" fmla="*/ 0 60000 65536"/>
                  <a:gd name="T14" fmla="*/ 0 60000 65536"/>
                  <a:gd name="T15" fmla="*/ 0 w 998"/>
                  <a:gd name="T16" fmla="*/ 0 h 112"/>
                  <a:gd name="T17" fmla="*/ 998 w 998"/>
                  <a:gd name="T18" fmla="*/ 112 h 112"/>
                </a:gdLst>
                <a:ahLst/>
                <a:cxnLst>
                  <a:cxn ang="T10">
                    <a:pos x="T0" y="T1"/>
                  </a:cxn>
                  <a:cxn ang="T11">
                    <a:pos x="T2" y="T3"/>
                  </a:cxn>
                  <a:cxn ang="T12">
                    <a:pos x="T4" y="T5"/>
                  </a:cxn>
                  <a:cxn ang="T13">
                    <a:pos x="T6" y="T7"/>
                  </a:cxn>
                  <a:cxn ang="T14">
                    <a:pos x="T8" y="T9"/>
                  </a:cxn>
                </a:cxnLst>
                <a:rect l="T15" t="T16" r="T17" b="T18"/>
                <a:pathLst>
                  <a:path w="998" h="112">
                    <a:moveTo>
                      <a:pt x="63" y="112"/>
                    </a:moveTo>
                    <a:lnTo>
                      <a:pt x="998" y="112"/>
                    </a:lnTo>
                    <a:lnTo>
                      <a:pt x="936" y="0"/>
                    </a:lnTo>
                    <a:lnTo>
                      <a:pt x="0" y="0"/>
                    </a:lnTo>
                    <a:lnTo>
                      <a:pt x="63" y="112"/>
                    </a:lnTo>
                    <a:close/>
                  </a:path>
                </a:pathLst>
              </a:custGeom>
              <a:solidFill>
                <a:srgbClr val="FF5F7F"/>
              </a:solidFill>
              <a:ln w="15875">
                <a:solidFill>
                  <a:srgbClr val="000000"/>
                </a:solidFill>
                <a:round/>
                <a:headEnd/>
                <a:tailEnd/>
              </a:ln>
            </p:spPr>
            <p:txBody>
              <a:bodyPr/>
              <a:lstStyle/>
              <a:p>
                <a:endParaRPr lang="en-GB"/>
              </a:p>
            </p:txBody>
          </p:sp>
          <p:sp>
            <p:nvSpPr>
              <p:cNvPr id="20491" name="Freeform 19"/>
              <p:cNvSpPr>
                <a:spLocks/>
              </p:cNvSpPr>
              <p:nvPr/>
            </p:nvSpPr>
            <p:spPr bwMode="auto">
              <a:xfrm>
                <a:off x="3986" y="1701"/>
                <a:ext cx="63" cy="2358"/>
              </a:xfrm>
              <a:custGeom>
                <a:avLst/>
                <a:gdLst>
                  <a:gd name="T0" fmla="*/ 0 w 63"/>
                  <a:gd name="T1" fmla="*/ 0 h 2358"/>
                  <a:gd name="T2" fmla="*/ 63 w 63"/>
                  <a:gd name="T3" fmla="*/ 112 h 2358"/>
                  <a:gd name="T4" fmla="*/ 63 w 63"/>
                  <a:gd name="T5" fmla="*/ 2358 h 2358"/>
                  <a:gd name="T6" fmla="*/ 0 w 63"/>
                  <a:gd name="T7" fmla="*/ 2246 h 2358"/>
                  <a:gd name="T8" fmla="*/ 0 w 63"/>
                  <a:gd name="T9" fmla="*/ 0 h 2358"/>
                  <a:gd name="T10" fmla="*/ 0 60000 65536"/>
                  <a:gd name="T11" fmla="*/ 0 60000 65536"/>
                  <a:gd name="T12" fmla="*/ 0 60000 65536"/>
                  <a:gd name="T13" fmla="*/ 0 60000 65536"/>
                  <a:gd name="T14" fmla="*/ 0 60000 65536"/>
                  <a:gd name="T15" fmla="*/ 0 w 63"/>
                  <a:gd name="T16" fmla="*/ 0 h 2358"/>
                  <a:gd name="T17" fmla="*/ 63 w 63"/>
                  <a:gd name="T18" fmla="*/ 2358 h 2358"/>
                </a:gdLst>
                <a:ahLst/>
                <a:cxnLst>
                  <a:cxn ang="T10">
                    <a:pos x="T0" y="T1"/>
                  </a:cxn>
                  <a:cxn ang="T11">
                    <a:pos x="T2" y="T3"/>
                  </a:cxn>
                  <a:cxn ang="T12">
                    <a:pos x="T4" y="T5"/>
                  </a:cxn>
                  <a:cxn ang="T13">
                    <a:pos x="T6" y="T7"/>
                  </a:cxn>
                  <a:cxn ang="T14">
                    <a:pos x="T8" y="T9"/>
                  </a:cxn>
                </a:cxnLst>
                <a:rect l="T15" t="T16" r="T17" b="T18"/>
                <a:pathLst>
                  <a:path w="63" h="2358">
                    <a:moveTo>
                      <a:pt x="0" y="0"/>
                    </a:moveTo>
                    <a:lnTo>
                      <a:pt x="63" y="112"/>
                    </a:lnTo>
                    <a:lnTo>
                      <a:pt x="63" y="2358"/>
                    </a:lnTo>
                    <a:lnTo>
                      <a:pt x="0" y="2246"/>
                    </a:lnTo>
                    <a:lnTo>
                      <a:pt x="0" y="0"/>
                    </a:lnTo>
                    <a:close/>
                  </a:path>
                </a:pathLst>
              </a:custGeom>
              <a:solidFill>
                <a:srgbClr val="800000"/>
              </a:solidFill>
              <a:ln w="15875">
                <a:solidFill>
                  <a:srgbClr val="000000"/>
                </a:solidFill>
                <a:round/>
                <a:headEnd/>
                <a:tailEnd/>
              </a:ln>
            </p:spPr>
            <p:txBody>
              <a:bodyPr/>
              <a:lstStyle/>
              <a:p>
                <a:endParaRPr lang="en-GB"/>
              </a:p>
            </p:txBody>
          </p:sp>
        </p:grpSp>
        <p:sp>
          <p:nvSpPr>
            <p:cNvPr id="20488" name="Rectangle 20"/>
            <p:cNvSpPr>
              <a:spLocks noChangeArrowheads="1"/>
            </p:cNvSpPr>
            <p:nvPr/>
          </p:nvSpPr>
          <p:spPr bwMode="auto">
            <a:xfrm>
              <a:off x="4417" y="1969"/>
              <a:ext cx="238" cy="1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algn="ctr" eaLnBrk="0" hangingPunct="0">
                <a:lnSpc>
                  <a:spcPct val="90000"/>
                </a:lnSpc>
              </a:pPr>
              <a:r>
                <a:rPr lang="en-US" sz="2000" b="1">
                  <a:solidFill>
                    <a:srgbClr val="FFFFFF"/>
                  </a:solidFill>
                  <a:latin typeface="Verdana" pitchFamily="34" charset="0"/>
                </a:rPr>
                <a:t>OPPORTUNITY</a:t>
              </a:r>
            </a:p>
          </p:txBody>
        </p:sp>
      </p:grpSp>
    </p:spTree>
    <p:extLst>
      <p:ext uri="{BB962C8B-B14F-4D97-AF65-F5344CB8AC3E}">
        <p14:creationId xmlns:p14="http://schemas.microsoft.com/office/powerpoint/2010/main" val="95183627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2" presetClass="entr" presetSubtype="2" fill="hold" nodeType="afterEffect">
                                  <p:stCondLst>
                                    <p:cond delay="100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3000"/>
                            </p:stCondLst>
                            <p:childTnLst>
                              <p:par>
                                <p:cTn id="15" presetID="2" presetClass="entr" presetSubtype="2" fill="hold" nodeType="afterEffect">
                                  <p:stCondLst>
                                    <p:cond delay="100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1+#ppt_w/2"/>
                                          </p:val>
                                        </p:tav>
                                        <p:tav tm="100000">
                                          <p:val>
                                            <p:strVal val="#ppt_x"/>
                                          </p:val>
                                        </p:tav>
                                      </p:tavLst>
                                    </p:anim>
                                    <p:anim calcmode="lin" valueType="num">
                                      <p:cBhvr additive="base">
                                        <p:cTn id="1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a:xfrm>
            <a:off x="1066800" y="914400"/>
            <a:ext cx="7086600" cy="1143000"/>
          </a:xfrm>
        </p:spPr>
        <p:txBody>
          <a:bodyPr/>
          <a:lstStyle/>
          <a:p>
            <a:pPr eaLnBrk="1" hangingPunct="1">
              <a:lnSpc>
                <a:spcPct val="90000"/>
              </a:lnSpc>
            </a:pPr>
            <a:r>
              <a:rPr lang="en-US" sz="3200"/>
              <a:t>The Timmons Model of the Entrepreneurial Process</a:t>
            </a:r>
          </a:p>
        </p:txBody>
      </p:sp>
      <p:sp>
        <p:nvSpPr>
          <p:cNvPr id="139267" name="Oval 3"/>
          <p:cNvSpPr>
            <a:spLocks noChangeArrowheads="1"/>
          </p:cNvSpPr>
          <p:nvPr/>
        </p:nvSpPr>
        <p:spPr bwMode="auto">
          <a:xfrm>
            <a:off x="1752600" y="25146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Opportunity</a:t>
            </a:r>
          </a:p>
          <a:p>
            <a:pPr algn="ctr"/>
            <a:r>
              <a:rPr kumimoji="1" lang="en-US" b="1">
                <a:solidFill>
                  <a:srgbClr val="ECBD12"/>
                </a:solidFill>
                <a:latin typeface="Arial Narrow" pitchFamily="34" charset="0"/>
              </a:rPr>
              <a:t>(2)</a:t>
            </a:r>
          </a:p>
        </p:txBody>
      </p:sp>
      <p:sp>
        <p:nvSpPr>
          <p:cNvPr id="139268" name="Oval 4"/>
          <p:cNvSpPr>
            <a:spLocks noChangeArrowheads="1"/>
          </p:cNvSpPr>
          <p:nvPr/>
        </p:nvSpPr>
        <p:spPr bwMode="auto">
          <a:xfrm>
            <a:off x="5867400" y="25146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Resources</a:t>
            </a:r>
          </a:p>
          <a:p>
            <a:pPr algn="ctr"/>
            <a:r>
              <a:rPr kumimoji="1" lang="en-US" b="1">
                <a:solidFill>
                  <a:srgbClr val="ECBD12"/>
                </a:solidFill>
                <a:latin typeface="Arial Narrow" pitchFamily="34" charset="0"/>
              </a:rPr>
              <a:t>(4)</a:t>
            </a:r>
          </a:p>
        </p:txBody>
      </p:sp>
      <p:sp>
        <p:nvSpPr>
          <p:cNvPr id="139269" name="Oval 5"/>
          <p:cNvSpPr>
            <a:spLocks noChangeArrowheads="1"/>
          </p:cNvSpPr>
          <p:nvPr/>
        </p:nvSpPr>
        <p:spPr bwMode="auto">
          <a:xfrm>
            <a:off x="3810000" y="41148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Team</a:t>
            </a:r>
          </a:p>
          <a:p>
            <a:pPr algn="ctr"/>
            <a:r>
              <a:rPr kumimoji="1" lang="en-US" b="1">
                <a:solidFill>
                  <a:srgbClr val="ECBD12"/>
                </a:solidFill>
                <a:latin typeface="Arial Narrow" pitchFamily="34" charset="0"/>
              </a:rPr>
              <a:t>(3)</a:t>
            </a:r>
          </a:p>
        </p:txBody>
      </p:sp>
      <p:grpSp>
        <p:nvGrpSpPr>
          <p:cNvPr id="2" name="Group 6"/>
          <p:cNvGrpSpPr>
            <a:grpSpLocks/>
          </p:cNvGrpSpPr>
          <p:nvPr/>
        </p:nvGrpSpPr>
        <p:grpSpPr bwMode="auto">
          <a:xfrm>
            <a:off x="2819400" y="2971800"/>
            <a:ext cx="3505200" cy="1371600"/>
            <a:chOff x="1776" y="1872"/>
            <a:chExt cx="2208" cy="864"/>
          </a:xfrm>
        </p:grpSpPr>
        <p:sp>
          <p:nvSpPr>
            <p:cNvPr id="19486" name="Line 7"/>
            <p:cNvSpPr>
              <a:spLocks noChangeShapeType="1"/>
            </p:cNvSpPr>
            <p:nvPr/>
          </p:nvSpPr>
          <p:spPr bwMode="auto">
            <a:xfrm>
              <a:off x="2208" y="1872"/>
              <a:ext cx="1344" cy="0"/>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87" name="Line 8"/>
            <p:cNvSpPr>
              <a:spLocks noChangeShapeType="1"/>
            </p:cNvSpPr>
            <p:nvPr/>
          </p:nvSpPr>
          <p:spPr bwMode="auto">
            <a:xfrm>
              <a:off x="1776" y="2256"/>
              <a:ext cx="576" cy="432"/>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88" name="Line 9"/>
            <p:cNvSpPr>
              <a:spLocks noChangeShapeType="1"/>
            </p:cNvSpPr>
            <p:nvPr/>
          </p:nvSpPr>
          <p:spPr bwMode="auto">
            <a:xfrm flipV="1">
              <a:off x="3360" y="2304"/>
              <a:ext cx="624" cy="432"/>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 name="Group 10"/>
          <p:cNvGrpSpPr>
            <a:grpSpLocks/>
          </p:cNvGrpSpPr>
          <p:nvPr/>
        </p:nvGrpSpPr>
        <p:grpSpPr bwMode="auto">
          <a:xfrm>
            <a:off x="1703388" y="2057400"/>
            <a:ext cx="5883275" cy="2438400"/>
            <a:chOff x="1073" y="1296"/>
            <a:chExt cx="3706" cy="1536"/>
          </a:xfrm>
        </p:grpSpPr>
        <p:sp>
          <p:nvSpPr>
            <p:cNvPr id="19480" name="AutoShape 11"/>
            <p:cNvSpPr>
              <a:spLocks noChangeArrowheads="1"/>
            </p:cNvSpPr>
            <p:nvPr/>
          </p:nvSpPr>
          <p:spPr bwMode="auto">
            <a:xfrm>
              <a:off x="1728" y="2592"/>
              <a:ext cx="240" cy="240"/>
            </a:xfrm>
            <a:prstGeom prst="right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1" name="AutoShape 12"/>
            <p:cNvSpPr>
              <a:spLocks noChangeArrowheads="1"/>
            </p:cNvSpPr>
            <p:nvPr/>
          </p:nvSpPr>
          <p:spPr bwMode="auto">
            <a:xfrm>
              <a:off x="3744" y="2592"/>
              <a:ext cx="240" cy="240"/>
            </a:xfrm>
            <a:prstGeom prst="left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2" name="AutoShape 13"/>
            <p:cNvSpPr>
              <a:spLocks noChangeArrowheads="1"/>
            </p:cNvSpPr>
            <p:nvPr/>
          </p:nvSpPr>
          <p:spPr bwMode="auto">
            <a:xfrm>
              <a:off x="2736" y="1536"/>
              <a:ext cx="240" cy="240"/>
            </a:xfrm>
            <a:prstGeom prst="down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3" name="Text Box 14"/>
            <p:cNvSpPr txBox="1">
              <a:spLocks noChangeArrowheads="1"/>
            </p:cNvSpPr>
            <p:nvPr/>
          </p:nvSpPr>
          <p:spPr bwMode="auto">
            <a:xfrm>
              <a:off x="1073" y="2592"/>
              <a:ext cx="65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Creativity</a:t>
              </a:r>
            </a:p>
          </p:txBody>
        </p:sp>
        <p:sp>
          <p:nvSpPr>
            <p:cNvPr id="19484" name="Text Box 15"/>
            <p:cNvSpPr txBox="1">
              <a:spLocks noChangeArrowheads="1"/>
            </p:cNvSpPr>
            <p:nvPr/>
          </p:nvSpPr>
          <p:spPr bwMode="auto">
            <a:xfrm>
              <a:off x="4032" y="2592"/>
              <a:ext cx="74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Leadership</a:t>
              </a:r>
            </a:p>
          </p:txBody>
        </p:sp>
        <p:sp>
          <p:nvSpPr>
            <p:cNvPr id="19485" name="Text Box 16"/>
            <p:cNvSpPr txBox="1">
              <a:spLocks noChangeArrowheads="1"/>
            </p:cNvSpPr>
            <p:nvPr/>
          </p:nvSpPr>
          <p:spPr bwMode="auto">
            <a:xfrm>
              <a:off x="2352" y="1296"/>
              <a:ext cx="100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Communication</a:t>
              </a:r>
            </a:p>
          </p:txBody>
        </p:sp>
      </p:grpSp>
      <p:grpSp>
        <p:nvGrpSpPr>
          <p:cNvPr id="4" name="Group 17"/>
          <p:cNvGrpSpPr>
            <a:grpSpLocks/>
          </p:cNvGrpSpPr>
          <p:nvPr/>
        </p:nvGrpSpPr>
        <p:grpSpPr bwMode="auto">
          <a:xfrm>
            <a:off x="3810000" y="3124200"/>
            <a:ext cx="1468438" cy="685800"/>
            <a:chOff x="2400" y="1968"/>
            <a:chExt cx="925" cy="432"/>
          </a:xfrm>
        </p:grpSpPr>
        <p:sp>
          <p:nvSpPr>
            <p:cNvPr id="19478" name="Text Box 18"/>
            <p:cNvSpPr txBox="1">
              <a:spLocks noChangeArrowheads="1"/>
            </p:cNvSpPr>
            <p:nvPr/>
          </p:nvSpPr>
          <p:spPr bwMode="auto">
            <a:xfrm>
              <a:off x="2400" y="1968"/>
              <a:ext cx="92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00FF00"/>
                  </a:solidFill>
                  <a:latin typeface="Arial Narrow" pitchFamily="34" charset="0"/>
                </a:rPr>
                <a:t>Business Plan</a:t>
              </a:r>
            </a:p>
          </p:txBody>
        </p:sp>
        <p:sp>
          <p:nvSpPr>
            <p:cNvPr id="19479" name="Text Box 19"/>
            <p:cNvSpPr txBox="1">
              <a:spLocks noChangeArrowheads="1"/>
            </p:cNvSpPr>
            <p:nvPr/>
          </p:nvSpPr>
          <p:spPr bwMode="auto">
            <a:xfrm>
              <a:off x="2448" y="2169"/>
              <a:ext cx="82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rgbClr val="00FF00"/>
                  </a:solidFill>
                  <a:latin typeface="Arial Narrow" pitchFamily="34" charset="0"/>
                </a:rPr>
                <a:t>Fits and gaps</a:t>
              </a:r>
            </a:p>
          </p:txBody>
        </p:sp>
      </p:grpSp>
      <p:grpSp>
        <p:nvGrpSpPr>
          <p:cNvPr id="5" name="Group 20"/>
          <p:cNvGrpSpPr>
            <a:grpSpLocks/>
          </p:cNvGrpSpPr>
          <p:nvPr/>
        </p:nvGrpSpPr>
        <p:grpSpPr bwMode="auto">
          <a:xfrm>
            <a:off x="1525588" y="3657600"/>
            <a:ext cx="6564312" cy="1585913"/>
            <a:chOff x="961" y="2304"/>
            <a:chExt cx="4135" cy="999"/>
          </a:xfrm>
        </p:grpSpPr>
        <p:sp>
          <p:nvSpPr>
            <p:cNvPr id="19474" name="Text Box 21"/>
            <p:cNvSpPr txBox="1">
              <a:spLocks noChangeArrowheads="1"/>
            </p:cNvSpPr>
            <p:nvPr/>
          </p:nvSpPr>
          <p:spPr bwMode="auto">
            <a:xfrm>
              <a:off x="961" y="2304"/>
              <a:ext cx="63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Ambiguity</a:t>
              </a:r>
            </a:p>
          </p:txBody>
        </p:sp>
        <p:sp>
          <p:nvSpPr>
            <p:cNvPr id="19475" name="Text Box 22"/>
            <p:cNvSpPr txBox="1">
              <a:spLocks noChangeArrowheads="1"/>
            </p:cNvSpPr>
            <p:nvPr/>
          </p:nvSpPr>
          <p:spPr bwMode="auto">
            <a:xfrm>
              <a:off x="4032" y="2304"/>
              <a:ext cx="106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Exogenous forces</a:t>
              </a:r>
            </a:p>
          </p:txBody>
        </p:sp>
        <p:sp>
          <p:nvSpPr>
            <p:cNvPr id="19476" name="Text Box 23"/>
            <p:cNvSpPr txBox="1">
              <a:spLocks noChangeArrowheads="1"/>
            </p:cNvSpPr>
            <p:nvPr/>
          </p:nvSpPr>
          <p:spPr bwMode="auto">
            <a:xfrm>
              <a:off x="3250" y="3072"/>
              <a:ext cx="129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Capital market context</a:t>
              </a:r>
              <a:endParaRPr kumimoji="1" lang="en-US">
                <a:solidFill>
                  <a:srgbClr val="ECBD12"/>
                </a:solidFill>
                <a:latin typeface="Arial Narrow" pitchFamily="34" charset="0"/>
              </a:endParaRPr>
            </a:p>
          </p:txBody>
        </p:sp>
        <p:sp>
          <p:nvSpPr>
            <p:cNvPr id="19477" name="Text Box 24"/>
            <p:cNvSpPr txBox="1">
              <a:spLocks noChangeArrowheads="1"/>
            </p:cNvSpPr>
            <p:nvPr/>
          </p:nvSpPr>
          <p:spPr bwMode="auto">
            <a:xfrm>
              <a:off x="1348" y="3072"/>
              <a:ext cx="71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Uncertainty</a:t>
              </a:r>
            </a:p>
          </p:txBody>
        </p:sp>
      </p:grpSp>
      <p:grpSp>
        <p:nvGrpSpPr>
          <p:cNvPr id="6" name="Group 25"/>
          <p:cNvGrpSpPr>
            <a:grpSpLocks/>
          </p:cNvGrpSpPr>
          <p:nvPr/>
        </p:nvGrpSpPr>
        <p:grpSpPr bwMode="auto">
          <a:xfrm>
            <a:off x="2667000" y="5410200"/>
            <a:ext cx="3886200" cy="747713"/>
            <a:chOff x="1680" y="3408"/>
            <a:chExt cx="2448" cy="471"/>
          </a:xfrm>
        </p:grpSpPr>
        <p:sp>
          <p:nvSpPr>
            <p:cNvPr id="19471" name="Line 26"/>
            <p:cNvSpPr>
              <a:spLocks noChangeShapeType="1"/>
            </p:cNvSpPr>
            <p:nvPr/>
          </p:nvSpPr>
          <p:spPr bwMode="auto">
            <a:xfrm>
              <a:off x="1680" y="3408"/>
              <a:ext cx="2448" cy="0"/>
            </a:xfrm>
            <a:prstGeom prst="line">
              <a:avLst/>
            </a:prstGeom>
            <a:noFill/>
            <a:ln w="50800">
              <a:solidFill>
                <a:schemeClr val="accent2"/>
              </a:solidFill>
              <a:miter lim="800000"/>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472" name="AutoShape 27"/>
            <p:cNvSpPr>
              <a:spLocks noChangeArrowheads="1"/>
            </p:cNvSpPr>
            <p:nvPr/>
          </p:nvSpPr>
          <p:spPr bwMode="auto">
            <a:xfrm>
              <a:off x="2688" y="3456"/>
              <a:ext cx="384" cy="240"/>
            </a:xfrm>
            <a:prstGeom prst="triangle">
              <a:avLst>
                <a:gd name="adj" fmla="val 50000"/>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73" name="Text Box 28"/>
            <p:cNvSpPr txBox="1">
              <a:spLocks noChangeArrowheads="1"/>
            </p:cNvSpPr>
            <p:nvPr/>
          </p:nvSpPr>
          <p:spPr bwMode="auto">
            <a:xfrm>
              <a:off x="2499" y="3648"/>
              <a:ext cx="76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ECBD12"/>
                  </a:solidFill>
                  <a:latin typeface="Arial Narrow" pitchFamily="34" charset="0"/>
                </a:rPr>
                <a:t>Founder (1)</a:t>
              </a:r>
              <a:endParaRPr kumimoji="1" lang="en-US" b="1">
                <a:solidFill>
                  <a:schemeClr val="accent1"/>
                </a:solidFill>
                <a:latin typeface="Arial Narrow" pitchFamily="34" charset="0"/>
              </a:endParaRPr>
            </a:p>
          </p:txBody>
        </p:sp>
      </p:grpSp>
      <p:sp>
        <p:nvSpPr>
          <p:cNvPr id="19468" name="Line 29"/>
          <p:cNvSpPr>
            <a:spLocks noChangeShapeType="1"/>
          </p:cNvSpPr>
          <p:nvPr/>
        </p:nvSpPr>
        <p:spPr bwMode="auto">
          <a:xfrm>
            <a:off x="2895600" y="4114800"/>
            <a:ext cx="457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469" name="Line 30"/>
          <p:cNvSpPr>
            <a:spLocks noChangeShapeType="1"/>
          </p:cNvSpPr>
          <p:nvPr/>
        </p:nvSpPr>
        <p:spPr bwMode="auto">
          <a:xfrm>
            <a:off x="5867400" y="4191000"/>
            <a:ext cx="457200" cy="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9470" name="Line 31"/>
          <p:cNvSpPr>
            <a:spLocks noChangeShapeType="1"/>
          </p:cNvSpPr>
          <p:nvPr/>
        </p:nvSpPr>
        <p:spPr bwMode="auto">
          <a:xfrm rot="5400000">
            <a:off x="4267200" y="2590800"/>
            <a:ext cx="457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405014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02564" presetClass="entr" presetSubtype="43126716" fill="hold" nodeType="after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par>
                          <p:cTn id="7" fill="hold" nodeType="afterGroup">
                            <p:stCondLst>
                              <p:cond delay="500"/>
                            </p:stCondLst>
                            <p:childTnLst>
                              <p:par>
                                <p:cTn id="8" presetID="0" presetClass="entr" presetSubtype="43047328" fill="hold" grpId="0" nodeType="afterEffect">
                                  <p:stCondLst>
                                    <p:cond delay="1000"/>
                                  </p:stCondLst>
                                  <p:childTnLst>
                                    <p:set>
                                      <p:cBhvr>
                                        <p:cTn id="9" dur="1" fill="hold">
                                          <p:stCondLst>
                                            <p:cond delay="499"/>
                                          </p:stCondLst>
                                        </p:cTn>
                                        <p:tgtEl>
                                          <p:spTgt spid="139267"/>
                                        </p:tgtEl>
                                        <p:attrNameLst>
                                          <p:attrName>style.visibility</p:attrName>
                                        </p:attrNameLst>
                                      </p:cBhvr>
                                      <p:to>
                                        <p:strVal val="visible"/>
                                      </p:to>
                                    </p:set>
                                  </p:childTnLst>
                                </p:cTn>
                              </p:par>
                            </p:childTnLst>
                          </p:cTn>
                        </p:par>
                        <p:par>
                          <p:cTn id="10" fill="hold" nodeType="afterGroup">
                            <p:stCondLst>
                              <p:cond delay="2000"/>
                            </p:stCondLst>
                            <p:childTnLst>
                              <p:par>
                                <p:cTn id="11" presetID="0" presetClass="entr" presetSubtype="43048792" fill="hold" grpId="0" nodeType="afterEffect">
                                  <p:stCondLst>
                                    <p:cond delay="1000"/>
                                  </p:stCondLst>
                                  <p:childTnLst>
                                    <p:set>
                                      <p:cBhvr>
                                        <p:cTn id="12" dur="1" fill="hold">
                                          <p:stCondLst>
                                            <p:cond delay="499"/>
                                          </p:stCondLst>
                                        </p:cTn>
                                        <p:tgtEl>
                                          <p:spTgt spid="139269"/>
                                        </p:tgtEl>
                                        <p:attrNameLst>
                                          <p:attrName>style.visibility</p:attrName>
                                        </p:attrNameLst>
                                      </p:cBhvr>
                                      <p:to>
                                        <p:strVal val="visible"/>
                                      </p:to>
                                    </p:set>
                                  </p:childTnLst>
                                </p:cTn>
                              </p:par>
                            </p:childTnLst>
                          </p:cTn>
                        </p:par>
                        <p:par>
                          <p:cTn id="13" fill="hold" nodeType="afterGroup">
                            <p:stCondLst>
                              <p:cond delay="3500"/>
                            </p:stCondLst>
                            <p:childTnLst>
                              <p:par>
                                <p:cTn id="14" presetID="0" presetClass="entr" presetSubtype="43048280" fill="hold" grpId="0" nodeType="afterEffect">
                                  <p:stCondLst>
                                    <p:cond delay="1000"/>
                                  </p:stCondLst>
                                  <p:childTnLst>
                                    <p:set>
                                      <p:cBhvr>
                                        <p:cTn id="15" dur="1" fill="hold">
                                          <p:stCondLst>
                                            <p:cond delay="499"/>
                                          </p:stCondLst>
                                        </p:cTn>
                                        <p:tgtEl>
                                          <p:spTgt spid="139268"/>
                                        </p:tgtEl>
                                        <p:attrNameLst>
                                          <p:attrName>style.visibility</p:attrName>
                                        </p:attrNameLst>
                                      </p:cBhvr>
                                      <p:to>
                                        <p:strVal val="visible"/>
                                      </p:to>
                                    </p:set>
                                  </p:childTnLst>
                                </p:cTn>
                              </p:par>
                            </p:childTnLst>
                          </p:cTn>
                        </p:par>
                        <p:par>
                          <p:cTn id="16" fill="hold" nodeType="afterGroup">
                            <p:stCondLst>
                              <p:cond delay="5000"/>
                            </p:stCondLst>
                            <p:childTnLst>
                              <p:par>
                                <p:cTn id="17" presetID="0" presetClass="entr" presetSubtype="43050088" fill="hold" nodeType="afterEffect">
                                  <p:stCondLst>
                                    <p:cond delay="1000"/>
                                  </p:stCondLst>
                                  <p:childTnLst>
                                    <p:set>
                                      <p:cBhvr>
                                        <p:cTn id="18" dur="1" fill="hold">
                                          <p:stCondLst>
                                            <p:cond delay="499"/>
                                          </p:stCondLst>
                                        </p:cTn>
                                        <p:tgtEl>
                                          <p:spTgt spid="2"/>
                                        </p:tgtEl>
                                        <p:attrNameLst>
                                          <p:attrName>style.visibility</p:attrName>
                                        </p:attrNameLst>
                                      </p:cBhvr>
                                      <p:to>
                                        <p:strVal val="visible"/>
                                      </p:to>
                                    </p:set>
                                  </p:childTnLst>
                                </p:cTn>
                              </p:par>
                            </p:childTnLst>
                          </p:cTn>
                        </p:par>
                        <p:par>
                          <p:cTn id="19" fill="hold" nodeType="afterGroup">
                            <p:stCondLst>
                              <p:cond delay="6500"/>
                            </p:stCondLst>
                            <p:childTnLst>
                              <p:par>
                                <p:cTn id="20" presetID="0" presetClass="entr" presetSubtype="43050496" fill="hold" nodeType="afterEffect">
                                  <p:stCondLst>
                                    <p:cond delay="1000"/>
                                  </p:stCondLst>
                                  <p:childTnLst>
                                    <p:set>
                                      <p:cBhvr>
                                        <p:cTn id="21" dur="1" fill="hold">
                                          <p:stCondLst>
                                            <p:cond delay="499"/>
                                          </p:stCondLst>
                                        </p:cTn>
                                        <p:tgtEl>
                                          <p:spTgt spid="3"/>
                                        </p:tgtEl>
                                        <p:attrNameLst>
                                          <p:attrName>style.visibility</p:attrName>
                                        </p:attrNameLst>
                                      </p:cBhvr>
                                      <p:to>
                                        <p:strVal val="visible"/>
                                      </p:to>
                                    </p:set>
                                  </p:childTnLst>
                                </p:cTn>
                              </p:par>
                            </p:childTnLst>
                          </p:cTn>
                        </p:par>
                        <p:par>
                          <p:cTn id="22" fill="hold" nodeType="afterGroup">
                            <p:stCondLst>
                              <p:cond delay="8000"/>
                            </p:stCondLst>
                            <p:childTnLst>
                              <p:par>
                                <p:cTn id="23" presetID="0" presetClass="entr" presetSubtype="43055972" fill="hold" nodeType="afterEffect">
                                  <p:stCondLst>
                                    <p:cond delay="1000"/>
                                  </p:stCondLst>
                                  <p:childTnLst>
                                    <p:set>
                                      <p:cBhvr>
                                        <p:cTn id="24" dur="1" fill="hold">
                                          <p:stCondLst>
                                            <p:cond delay="499"/>
                                          </p:stCondLst>
                                        </p:cTn>
                                        <p:tgtEl>
                                          <p:spTgt spid="5"/>
                                        </p:tgtEl>
                                        <p:attrNameLst>
                                          <p:attrName>style.visibility</p:attrName>
                                        </p:attrNameLst>
                                      </p:cBhvr>
                                      <p:to>
                                        <p:strVal val="visible"/>
                                      </p:to>
                                    </p:set>
                                  </p:childTnLst>
                                </p:cTn>
                              </p:par>
                            </p:childTnLst>
                          </p:cTn>
                        </p:par>
                        <p:par>
                          <p:cTn id="25" fill="hold" nodeType="afterGroup">
                            <p:stCondLst>
                              <p:cond delay="9500"/>
                            </p:stCondLst>
                            <p:childTnLst>
                              <p:par>
                                <p:cTn id="26" presetID="0" presetClass="entr" presetSubtype="43053812" fill="hold" nodeType="afterEffect">
                                  <p:stCondLst>
                                    <p:cond delay="1000"/>
                                  </p:stCondLst>
                                  <p:childTnLst>
                                    <p:set>
                                      <p:cBhvr>
                                        <p:cTn id="27"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animBg="1" autoUpdateAnimBg="0"/>
      <p:bldP spid="139268" grpId="0" animBg="1" autoUpdateAnimBg="0"/>
      <p:bldP spid="139269"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a:xfrm>
            <a:off x="323528" y="692696"/>
            <a:ext cx="8496944" cy="985838"/>
          </a:xfrm>
        </p:spPr>
        <p:txBody>
          <a:bodyPr>
            <a:normAutofit fontScale="90000"/>
          </a:bodyPr>
          <a:lstStyle/>
          <a:p>
            <a:r>
              <a:rPr lang="en-GB" b="1" dirty="0"/>
              <a:t>Successful Entrepreneurial Leaders:</a:t>
            </a:r>
            <a:br>
              <a:rPr lang="en-GB" b="1" dirty="0"/>
            </a:br>
            <a:endParaRPr lang="en-GB" b="1" dirty="0"/>
          </a:p>
        </p:txBody>
      </p:sp>
      <p:sp>
        <p:nvSpPr>
          <p:cNvPr id="25604" name="Rectangle 3"/>
          <p:cNvSpPr>
            <a:spLocks noGrp="1" noChangeArrowheads="1"/>
          </p:cNvSpPr>
          <p:nvPr>
            <p:ph type="body" idx="1"/>
          </p:nvPr>
        </p:nvSpPr>
        <p:spPr>
          <a:xfrm>
            <a:off x="533400" y="1676400"/>
            <a:ext cx="7772400" cy="4495800"/>
          </a:xfrm>
        </p:spPr>
        <p:txBody>
          <a:bodyPr>
            <a:normAutofit/>
          </a:bodyPr>
          <a:lstStyle/>
          <a:p>
            <a:pPr lvl="2" eaLnBrk="1" hangingPunct="1"/>
            <a:r>
              <a:rPr lang="en-GB" dirty="0"/>
              <a:t>develop their power by empowering others</a:t>
            </a:r>
          </a:p>
          <a:p>
            <a:pPr lvl="2" eaLnBrk="1" hangingPunct="1"/>
            <a:r>
              <a:rPr lang="en-GB" dirty="0"/>
              <a:t>are truthful and sincere</a:t>
            </a:r>
          </a:p>
          <a:p>
            <a:pPr lvl="2" eaLnBrk="1" hangingPunct="1"/>
            <a:r>
              <a:rPr lang="en-GB" dirty="0"/>
              <a:t>provide direction but do not direct</a:t>
            </a:r>
          </a:p>
          <a:p>
            <a:pPr lvl="2" eaLnBrk="1" hangingPunct="1"/>
            <a:r>
              <a:rPr lang="en-GB" dirty="0"/>
              <a:t>support  staff when they “fail” &amp; celebrate success</a:t>
            </a:r>
          </a:p>
          <a:p>
            <a:pPr lvl="2" eaLnBrk="1" hangingPunct="1"/>
            <a:r>
              <a:rPr lang="en-GB" dirty="0"/>
              <a:t>learn from failure</a:t>
            </a:r>
          </a:p>
          <a:p>
            <a:pPr lvl="2" eaLnBrk="1" hangingPunct="1"/>
            <a:r>
              <a:rPr lang="en-GB" dirty="0"/>
              <a:t>facilitate change but protect fundamental values</a:t>
            </a:r>
          </a:p>
          <a:p>
            <a:pPr lvl="2" eaLnBrk="1" hangingPunct="1"/>
            <a:r>
              <a:rPr lang="en-GB" dirty="0"/>
              <a:t>broker people &amp; build relationships</a:t>
            </a:r>
          </a:p>
          <a:p>
            <a:pPr lvl="2" eaLnBrk="1" hangingPunct="1"/>
            <a:r>
              <a:rPr lang="en-GB" dirty="0"/>
              <a:t>are realistic &amp; protect their staff from danger</a:t>
            </a:r>
          </a:p>
          <a:p>
            <a:pPr lvl="2" eaLnBrk="1" hangingPunct="1"/>
            <a:r>
              <a:rPr lang="en-GB" dirty="0"/>
              <a:t>lead by example &amp; create more leaders</a:t>
            </a:r>
          </a:p>
        </p:txBody>
      </p:sp>
    </p:spTree>
    <p:extLst>
      <p:ext uri="{BB962C8B-B14F-4D97-AF65-F5344CB8AC3E}">
        <p14:creationId xmlns:p14="http://schemas.microsoft.com/office/powerpoint/2010/main" val="3874655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252520" cy="6597352"/>
          </a:xfrm>
          <a:solidFill>
            <a:schemeClr val="tx1"/>
          </a:solidFill>
        </p:spPr>
        <p:txBody>
          <a:bodyPr/>
          <a:lstStyle/>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0648"/>
            <a:ext cx="9252520" cy="5688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43190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905</TotalTime>
  <Words>888</Words>
  <Application>Microsoft Office PowerPoint</Application>
  <PresentationFormat>On-screen Show (4:3)</PresentationFormat>
  <Paragraphs>131</Paragraphs>
  <Slides>23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Arial</vt:lpstr>
      <vt:lpstr>Arial Narrow</vt:lpstr>
      <vt:lpstr>Calibri</vt:lpstr>
      <vt:lpstr>Georgia</vt:lpstr>
      <vt:lpstr>Times New Roman</vt:lpstr>
      <vt:lpstr>Trebuchet MS</vt:lpstr>
      <vt:lpstr>Verdana</vt:lpstr>
      <vt:lpstr>Wingdings</vt:lpstr>
      <vt:lpstr>Wingdings 2</vt:lpstr>
      <vt:lpstr>Urban</vt:lpstr>
      <vt:lpstr>SBUS5109 Entrepreneurship </vt:lpstr>
      <vt:lpstr>What or who is an Entrepreneur?</vt:lpstr>
      <vt:lpstr>Entrepreneur can mean:</vt:lpstr>
      <vt:lpstr>PowerPoint Presentation</vt:lpstr>
      <vt:lpstr>Characteristics of non entrepreneurial small businesses:</vt:lpstr>
      <vt:lpstr>In contrast, an entrepreneurial business:</vt:lpstr>
      <vt:lpstr>PowerPoint Presentation</vt:lpstr>
      <vt:lpstr>What does an Entrepreneur do?</vt:lpstr>
      <vt:lpstr>PowerPoint Presentation</vt:lpstr>
      <vt:lpstr>PowerPoint Presentation</vt:lpstr>
      <vt:lpstr>Entrepreneurship – not a new Phenomenon</vt:lpstr>
      <vt:lpstr>Renaissance – a revolution in Innovation</vt:lpstr>
      <vt:lpstr>Industrial Revolution -  Entrepreneurs in transport, communications and industry</vt:lpstr>
      <vt:lpstr>Modernism and Fordism</vt:lpstr>
      <vt:lpstr>Contemporary Entrepreneurs</vt:lpstr>
      <vt:lpstr>Changing Times, changing definitions</vt:lpstr>
      <vt:lpstr>Entrepreneurship - Trends for the new Millennium: </vt:lpstr>
      <vt:lpstr>Some Definitions of Entrepreneurship</vt:lpstr>
      <vt:lpstr>PowerPoint Presentation</vt:lpstr>
      <vt:lpstr>What Is An Opportunity?</vt:lpstr>
      <vt:lpstr>The Timmons Model of the Entrepreneurial Process</vt:lpstr>
      <vt:lpstr>Successful Entrepreneurial Leaders: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M3X9082 Developing Niche Markets</dc:title>
  <dc:creator>Louise Emanuel</dc:creator>
  <cp:lastModifiedBy>Jessica Shore</cp:lastModifiedBy>
  <cp:revision>41</cp:revision>
  <dcterms:created xsi:type="dcterms:W3CDTF">2014-12-18T11:36:24Z</dcterms:created>
  <dcterms:modified xsi:type="dcterms:W3CDTF">2021-09-27T13:57:22Z</dcterms:modified>
</cp:coreProperties>
</file>