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626" r:id="rId2"/>
    <p:sldId id="273" r:id="rId3"/>
    <p:sldId id="274" r:id="rId4"/>
    <p:sldId id="290" r:id="rId5"/>
    <p:sldId id="289" r:id="rId6"/>
    <p:sldId id="288" r:id="rId7"/>
    <p:sldId id="275" r:id="rId8"/>
    <p:sldId id="263" r:id="rId9"/>
    <p:sldId id="287" r:id="rId10"/>
    <p:sldId id="281" r:id="rId11"/>
    <p:sldId id="261" r:id="rId12"/>
    <p:sldId id="276" r:id="rId13"/>
    <p:sldId id="277" r:id="rId14"/>
    <p:sldId id="285" r:id="rId15"/>
    <p:sldId id="262" r:id="rId16"/>
    <p:sldId id="268" r:id="rId17"/>
    <p:sldId id="265" r:id="rId18"/>
    <p:sldId id="270" r:id="rId19"/>
    <p:sldId id="271" r:id="rId20"/>
    <p:sldId id="286" r:id="rId21"/>
    <p:sldId id="284"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0" d="100"/>
          <a:sy n="90" d="100"/>
        </p:scale>
        <p:origin x="1928"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alue Chai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C6D77-58B7-C649-B129-2CC6264DEF72}"/>
              </a:ext>
            </a:extLst>
          </p:cNvPr>
          <p:cNvSpPr>
            <a:spLocks noGrp="1"/>
          </p:cNvSpPr>
          <p:nvPr>
            <p:ph idx="1"/>
          </p:nvPr>
        </p:nvSpPr>
        <p:spPr>
          <a:xfrm>
            <a:off x="583224" y="1773238"/>
            <a:ext cx="7977553" cy="4319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a:extLst>
              <a:ext uri="{FF2B5EF4-FFF2-40B4-BE49-F238E27FC236}">
                <a16:creationId xmlns:a16="http://schemas.microsoft.com/office/drawing/2014/main" id="{AE75CE81-B9E4-494A-A937-8F20EA23E00D}"/>
              </a:ext>
            </a:extLst>
          </p:cNvPr>
          <p:cNvSpPr>
            <a:spLocks noGrp="1"/>
          </p:cNvSpPr>
          <p:nvPr>
            <p:ph type="title"/>
          </p:nvPr>
        </p:nvSpPr>
        <p:spPr>
          <a:xfrm>
            <a:off x="583224" y="620688"/>
            <a:ext cx="7977553" cy="432048"/>
          </a:xfrm>
        </p:spPr>
        <p:txBody>
          <a:bodyPr/>
          <a:lstStyle/>
          <a:p>
            <a:r>
              <a:rPr lang="en-US" dirty="0"/>
              <a:t>Click to edit Master title style</a:t>
            </a:r>
          </a:p>
        </p:txBody>
      </p:sp>
      <p:sp>
        <p:nvSpPr>
          <p:cNvPr id="5" name="TextBox 4">
            <a:extLst>
              <a:ext uri="{FF2B5EF4-FFF2-40B4-BE49-F238E27FC236}">
                <a16:creationId xmlns:a16="http://schemas.microsoft.com/office/drawing/2014/main" id="{0217BB3D-68F2-DC45-9317-41747D7A2904}"/>
              </a:ext>
            </a:extLst>
          </p:cNvPr>
          <p:cNvSpPr txBox="1"/>
          <p:nvPr userDrawn="1"/>
        </p:nvSpPr>
        <p:spPr>
          <a:xfrm>
            <a:off x="583224" y="6308725"/>
            <a:ext cx="2858804" cy="291170"/>
          </a:xfrm>
          <a:prstGeom prst="rect">
            <a:avLst/>
          </a:prstGeom>
          <a:noFill/>
        </p:spPr>
        <p:txBody>
          <a:bodyPr wrap="square" rtlCol="0">
            <a:spAutoFit/>
          </a:bodyPr>
          <a:lstStyle/>
          <a:p>
            <a:r>
              <a:rPr lang="en-US" sz="1292" dirty="0">
                <a:solidFill>
                  <a:schemeClr val="bg1">
                    <a:lumMod val="75000"/>
                  </a:schemeClr>
                </a:solidFill>
              </a:rPr>
              <a:t>© Russell Craigie, April 2019</a:t>
            </a:r>
          </a:p>
        </p:txBody>
      </p:sp>
      <p:sp>
        <p:nvSpPr>
          <p:cNvPr id="6" name="TextBox 5">
            <a:extLst>
              <a:ext uri="{FF2B5EF4-FFF2-40B4-BE49-F238E27FC236}">
                <a16:creationId xmlns:a16="http://schemas.microsoft.com/office/drawing/2014/main" id="{E8B9F966-A929-0545-89CA-4F3749DDFD13}"/>
              </a:ext>
            </a:extLst>
          </p:cNvPr>
          <p:cNvSpPr txBox="1"/>
          <p:nvPr userDrawn="1"/>
        </p:nvSpPr>
        <p:spPr>
          <a:xfrm>
            <a:off x="7961915" y="6308725"/>
            <a:ext cx="598862" cy="291170"/>
          </a:xfrm>
          <a:prstGeom prst="rect">
            <a:avLst/>
          </a:prstGeom>
          <a:noFill/>
        </p:spPr>
        <p:txBody>
          <a:bodyPr wrap="square" rtlCol="0">
            <a:spAutoFit/>
          </a:bodyPr>
          <a:lstStyle/>
          <a:p>
            <a:pPr algn="r"/>
            <a:fld id="{AA826183-ECE1-7442-B670-EF5F38CEFDC6}" type="slidenum">
              <a:rPr lang="en-US" sz="1292" smtClean="0">
                <a:solidFill>
                  <a:schemeClr val="bg1">
                    <a:lumMod val="75000"/>
                  </a:schemeClr>
                </a:solidFill>
              </a:rPr>
              <a:pPr algn="r"/>
              <a:t>‹#›</a:t>
            </a:fld>
            <a:endParaRPr lang="en-US" sz="1292" dirty="0">
              <a:solidFill>
                <a:schemeClr val="bg1">
                  <a:lumMod val="75000"/>
                </a:schemeClr>
              </a:solidFill>
            </a:endParaRPr>
          </a:p>
        </p:txBody>
      </p:sp>
    </p:spTree>
    <p:extLst>
      <p:ext uri="{BB962C8B-B14F-4D97-AF65-F5344CB8AC3E}">
        <p14:creationId xmlns:p14="http://schemas.microsoft.com/office/powerpoint/2010/main" val="3167727526"/>
      </p:ext>
    </p:extLst>
  </p:cSld>
  <p:clrMapOvr>
    <a:masterClrMapping/>
  </p:clrMapOvr>
  <p:extLst>
    <p:ext uri="{DCECCB84-F9BA-43D5-87BE-67443E8EF086}">
      <p15:sldGuideLst xmlns:p15="http://schemas.microsoft.com/office/powerpoint/2012/main">
        <p15:guide id="1" pos="3120">
          <p15:clr>
            <a:srgbClr val="FBAE40"/>
          </p15:clr>
        </p15:guide>
        <p15:guide id="2" orient="horz" pos="1117">
          <p15:clr>
            <a:srgbClr val="FBAE40"/>
          </p15:clr>
        </p15:guide>
        <p15:guide id="3" orient="horz" pos="226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s://youtu.be/Kxr0nplICHE" TargetMode="External"/><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rPZdWuOPaHY" TargetMode="External"/><Relationship Id="rId2" Type="http://schemas.openxmlformats.org/officeDocument/2006/relationships/hyperlink" Target="https://www.youtube.com/watch?v=NrmMk1Myrxc" TargetMode="External"/><Relationship Id="rId1" Type="http://schemas.openxmlformats.org/officeDocument/2006/relationships/slideLayout" Target="../slideLayouts/slideLayout2.xml"/><Relationship Id="rId4" Type="http://schemas.openxmlformats.org/officeDocument/2006/relationships/hyperlink" Target="https://youtu.be/VoY4zuhpJQ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olumbiaroad.com/blog/why-and-how-to-create-a-customer-journey-map-download-free-template"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835696" y="155679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6 (</a:t>
            </a:r>
            <a:r>
              <a:rPr lang="en-US" altLang="en-US" sz="4000" b="1">
                <a:solidFill>
                  <a:srgbClr val="FF0000"/>
                </a:solidFill>
              </a:rPr>
              <a:t>Part 1)</a:t>
            </a:r>
            <a:br>
              <a:rPr lang="en-US" altLang="en-US" sz="4000" b="1" dirty="0">
                <a:solidFill>
                  <a:srgbClr val="FF0000"/>
                </a:solidFill>
              </a:rPr>
            </a:br>
            <a:r>
              <a:rPr lang="en-GB" sz="3600" dirty="0"/>
              <a:t>The Internet and eCommerce</a:t>
            </a:r>
            <a:br>
              <a:rPr lang="en-GB" sz="3600"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B95D137-9569-F444-94D0-28FFECD06A74}"/>
              </a:ext>
            </a:extLst>
          </p:cNvPr>
          <p:cNvSpPr>
            <a:spLocks noGrp="1"/>
          </p:cNvSpPr>
          <p:nvPr>
            <p:ph idx="1"/>
          </p:nvPr>
        </p:nvSpPr>
        <p:spPr/>
        <p:txBody>
          <a:bodyPr/>
          <a:lstStyle/>
          <a:p>
            <a:r>
              <a:rPr lang="en-US" dirty="0"/>
              <a:t>What is e-commerce?</a:t>
            </a:r>
          </a:p>
          <a:p>
            <a:r>
              <a:rPr lang="en-US" dirty="0"/>
              <a:t>Steps in setting up an e-commerce site</a:t>
            </a:r>
          </a:p>
          <a:p>
            <a:r>
              <a:rPr lang="en-US" dirty="0"/>
              <a:t>Customer journeys</a:t>
            </a:r>
          </a:p>
          <a:p>
            <a:r>
              <a:rPr lang="en-US" dirty="0"/>
              <a:t>e-commerce platforms</a:t>
            </a:r>
          </a:p>
          <a:p>
            <a:r>
              <a:rPr lang="en-US" dirty="0"/>
              <a:t>Key performance indicators</a:t>
            </a:r>
          </a:p>
          <a:p>
            <a:r>
              <a:rPr lang="en-US" dirty="0"/>
              <a:t>Processing payments</a:t>
            </a:r>
          </a:p>
        </p:txBody>
      </p:sp>
      <p:sp>
        <p:nvSpPr>
          <p:cNvPr id="3" name="Title 2">
            <a:extLst>
              <a:ext uri="{FF2B5EF4-FFF2-40B4-BE49-F238E27FC236}">
                <a16:creationId xmlns:a16="http://schemas.microsoft.com/office/drawing/2014/main" id="{605F9875-B05B-EF4E-A0A4-2D1E15149816}"/>
              </a:ext>
            </a:extLst>
          </p:cNvPr>
          <p:cNvSpPr>
            <a:spLocks noGrp="1"/>
          </p:cNvSpPr>
          <p:nvPr>
            <p:ph type="title"/>
          </p:nvPr>
        </p:nvSpPr>
        <p:spPr/>
        <p:txBody>
          <a:bodyPr/>
          <a:lstStyle/>
          <a:p>
            <a:r>
              <a:rPr lang="en-US" dirty="0"/>
              <a:t>This lecture / tutorial will focus on:</a:t>
            </a:r>
          </a:p>
        </p:txBody>
      </p:sp>
    </p:spTree>
    <p:extLst>
      <p:ext uri="{BB962C8B-B14F-4D97-AF65-F5344CB8AC3E}">
        <p14:creationId xmlns:p14="http://schemas.microsoft.com/office/powerpoint/2010/main" val="392829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50E49E-1A85-4849-A4E1-9534762E6840}"/>
              </a:ext>
            </a:extLst>
          </p:cNvPr>
          <p:cNvSpPr>
            <a:spLocks noGrp="1"/>
          </p:cNvSpPr>
          <p:nvPr>
            <p:ph idx="1"/>
          </p:nvPr>
        </p:nvSpPr>
        <p:spPr>
          <a:xfrm>
            <a:off x="0" y="692696"/>
            <a:ext cx="8892480" cy="4752528"/>
          </a:xfrm>
        </p:spPr>
        <p:txBody>
          <a:bodyPr>
            <a:normAutofit fontScale="25000" lnSpcReduction="20000"/>
          </a:bodyPr>
          <a:lstStyle/>
          <a:p>
            <a:r>
              <a:rPr lang="en-US" sz="9600" dirty="0"/>
              <a:t>e-commerce is an extension of customer channels from bricks and mortar, to websites and mobile devices, sometimes referred to as m-commerce. It is part of a broader movement to deliver services digitally.</a:t>
            </a:r>
          </a:p>
          <a:p>
            <a:r>
              <a:rPr lang="en-US" sz="9600" dirty="0"/>
              <a:t>Bricks and mortar stores are being challenged by e-commerce – 20% of value overall, but still increasing.  Spend varies hugely by product category.</a:t>
            </a:r>
          </a:p>
          <a:p>
            <a:r>
              <a:rPr lang="en-US" sz="9600" dirty="0"/>
              <a:t>e-commerce complements existing retail stores and business to business channels.</a:t>
            </a:r>
          </a:p>
          <a:p>
            <a:r>
              <a:rPr lang="en-US" sz="9600" dirty="0"/>
              <a:t>An o</a:t>
            </a:r>
            <a:r>
              <a:rPr lang="en-GB" sz="9600" dirty="0"/>
              <a:t>mni-channel experience is a multi-channel approach to marketing, selling, and serving customers in a way that creates an integrated and cohesive customer experience no matter how or where a customer choses to connect with the organisation.</a:t>
            </a:r>
          </a:p>
          <a:p>
            <a:r>
              <a:rPr lang="en-GB" sz="9600" dirty="0"/>
              <a:t>e-commerce – and more broadly digital – are challenging organisations to develop new business models that address their customers’ needs/improve their experience.</a:t>
            </a:r>
            <a:endParaRPr lang="en-US" sz="9600" dirty="0"/>
          </a:p>
          <a:p>
            <a:endParaRPr lang="en-US" dirty="0"/>
          </a:p>
          <a:p>
            <a:endParaRPr lang="en-US" dirty="0"/>
          </a:p>
          <a:p>
            <a:endParaRPr lang="en-US" dirty="0"/>
          </a:p>
        </p:txBody>
      </p:sp>
      <p:sp>
        <p:nvSpPr>
          <p:cNvPr id="3" name="Title 2">
            <a:extLst>
              <a:ext uri="{FF2B5EF4-FFF2-40B4-BE49-F238E27FC236}">
                <a16:creationId xmlns:a16="http://schemas.microsoft.com/office/drawing/2014/main" id="{B4A3CFA1-1306-1E4D-8C42-460F0CD483D2}"/>
              </a:ext>
            </a:extLst>
          </p:cNvPr>
          <p:cNvSpPr>
            <a:spLocks noGrp="1"/>
          </p:cNvSpPr>
          <p:nvPr>
            <p:ph type="title"/>
          </p:nvPr>
        </p:nvSpPr>
        <p:spPr>
          <a:xfrm>
            <a:off x="251520" y="-234280"/>
            <a:ext cx="8229600" cy="1143000"/>
          </a:xfrm>
        </p:spPr>
        <p:txBody>
          <a:bodyPr/>
          <a:lstStyle/>
          <a:p>
            <a:r>
              <a:rPr lang="en-US" dirty="0"/>
              <a:t>What is e-commerce?</a:t>
            </a:r>
          </a:p>
        </p:txBody>
      </p:sp>
    </p:spTree>
    <p:extLst>
      <p:ext uri="{BB962C8B-B14F-4D97-AF65-F5344CB8AC3E}">
        <p14:creationId xmlns:p14="http://schemas.microsoft.com/office/powerpoint/2010/main" val="2838822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6432E6D-8F28-7D47-BC18-66362D0A67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9570" y="2689776"/>
            <a:ext cx="1201348" cy="672755"/>
          </a:xfrm>
          <a:prstGeom prst="rect">
            <a:avLst/>
          </a:prstGeom>
        </p:spPr>
      </p:pic>
      <p:sp>
        <p:nvSpPr>
          <p:cNvPr id="2" name="Content Placeholder 1">
            <a:extLst>
              <a:ext uri="{FF2B5EF4-FFF2-40B4-BE49-F238E27FC236}">
                <a16:creationId xmlns:a16="http://schemas.microsoft.com/office/drawing/2014/main" id="{1B294F68-A563-614F-9425-D4000FA8737D}"/>
              </a:ext>
            </a:extLst>
          </p:cNvPr>
          <p:cNvSpPr>
            <a:spLocks noGrp="1"/>
          </p:cNvSpPr>
          <p:nvPr>
            <p:ph idx="1"/>
          </p:nvPr>
        </p:nvSpPr>
        <p:spPr>
          <a:xfrm>
            <a:off x="583225" y="1568146"/>
            <a:ext cx="6514595" cy="4319769"/>
          </a:xfrm>
        </p:spPr>
        <p:txBody>
          <a:bodyPr>
            <a:normAutofit fontScale="62500" lnSpcReduction="20000"/>
          </a:bodyPr>
          <a:lstStyle/>
          <a:p>
            <a:r>
              <a:rPr lang="en-US" dirty="0"/>
              <a:t>a taxi in 5 minutes</a:t>
            </a:r>
          </a:p>
          <a:p>
            <a:r>
              <a:rPr lang="en-US" dirty="0"/>
              <a:t>a pizza in 20 minutes</a:t>
            </a:r>
          </a:p>
          <a:p>
            <a:r>
              <a:rPr lang="en-US" dirty="0"/>
              <a:t>groceries in 60 minutes</a:t>
            </a:r>
          </a:p>
          <a:p>
            <a:r>
              <a:rPr lang="en-US" dirty="0"/>
              <a:t>search results in 0.3 seconds</a:t>
            </a:r>
          </a:p>
          <a:p>
            <a:r>
              <a:rPr lang="en-US" dirty="0"/>
              <a:t>content on demand</a:t>
            </a:r>
          </a:p>
          <a:p>
            <a:r>
              <a:rPr lang="en-US" dirty="0"/>
              <a:t>not to stand in line at a supermarket</a:t>
            </a:r>
          </a:p>
          <a:p>
            <a:r>
              <a:rPr lang="en-US" dirty="0"/>
              <a:t>not to pay cash</a:t>
            </a:r>
          </a:p>
          <a:p>
            <a:r>
              <a:rPr lang="en-US" dirty="0"/>
              <a:t>immediate answer to questions</a:t>
            </a:r>
          </a:p>
          <a:p>
            <a:endParaRPr lang="en-US" dirty="0"/>
          </a:p>
          <a:p>
            <a:endParaRPr lang="en-US" dirty="0"/>
          </a:p>
          <a:p>
            <a:r>
              <a:rPr lang="en-US" dirty="0"/>
              <a:t>Source: Dr. Tu Lam Pham</a:t>
            </a:r>
          </a:p>
          <a:p>
            <a:r>
              <a:rPr lang="en-US" dirty="0"/>
              <a:t>YouTube: E-Commerce Trends 2018 – Amazon, Artificial Reality and Augmented Reality </a:t>
            </a:r>
            <a:r>
              <a:rPr lang="en-US" dirty="0">
                <a:hlinkClick r:id="rId3"/>
              </a:rPr>
              <a:t>https://youtu.be/Kxr0nplICHE</a:t>
            </a:r>
            <a:endParaRPr lang="en-US" dirty="0"/>
          </a:p>
          <a:p>
            <a:endParaRPr lang="en-US" dirty="0"/>
          </a:p>
        </p:txBody>
      </p:sp>
      <p:sp>
        <p:nvSpPr>
          <p:cNvPr id="3" name="Title 2">
            <a:extLst>
              <a:ext uri="{FF2B5EF4-FFF2-40B4-BE49-F238E27FC236}">
                <a16:creationId xmlns:a16="http://schemas.microsoft.com/office/drawing/2014/main" id="{791D61EF-802A-D348-8C1E-C04888CB2FF3}"/>
              </a:ext>
            </a:extLst>
          </p:cNvPr>
          <p:cNvSpPr>
            <a:spLocks noGrp="1"/>
          </p:cNvSpPr>
          <p:nvPr>
            <p:ph type="title"/>
          </p:nvPr>
        </p:nvSpPr>
        <p:spPr/>
        <p:txBody>
          <a:bodyPr/>
          <a:lstStyle/>
          <a:p>
            <a:r>
              <a:rPr lang="en-US" dirty="0"/>
              <a:t>Today’s consumers are demanding more than ever…</a:t>
            </a:r>
          </a:p>
        </p:txBody>
      </p:sp>
      <p:pic>
        <p:nvPicPr>
          <p:cNvPr id="5" name="Picture 4">
            <a:extLst>
              <a:ext uri="{FF2B5EF4-FFF2-40B4-BE49-F238E27FC236}">
                <a16:creationId xmlns:a16="http://schemas.microsoft.com/office/drawing/2014/main" id="{22490225-6C8C-AE49-AB35-649370ABBCB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86923" y="1501402"/>
            <a:ext cx="886644" cy="465488"/>
          </a:xfrm>
          <a:prstGeom prst="rect">
            <a:avLst/>
          </a:prstGeom>
        </p:spPr>
      </p:pic>
      <p:pic>
        <p:nvPicPr>
          <p:cNvPr id="7" name="Picture 6">
            <a:extLst>
              <a:ext uri="{FF2B5EF4-FFF2-40B4-BE49-F238E27FC236}">
                <a16:creationId xmlns:a16="http://schemas.microsoft.com/office/drawing/2014/main" id="{A3DED0CB-16DF-E54F-8281-932B4161EC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89869" y="1966890"/>
            <a:ext cx="880750" cy="390336"/>
          </a:xfrm>
          <a:prstGeom prst="rect">
            <a:avLst/>
          </a:prstGeom>
        </p:spPr>
      </p:pic>
      <p:pic>
        <p:nvPicPr>
          <p:cNvPr id="9" name="Picture 8">
            <a:extLst>
              <a:ext uri="{FF2B5EF4-FFF2-40B4-BE49-F238E27FC236}">
                <a16:creationId xmlns:a16="http://schemas.microsoft.com/office/drawing/2014/main" id="{990C1357-3CA1-5447-92C5-1B2F73FA9E6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10076" y="2357226"/>
            <a:ext cx="840339" cy="531514"/>
          </a:xfrm>
          <a:prstGeom prst="rect">
            <a:avLst/>
          </a:prstGeom>
        </p:spPr>
      </p:pic>
      <p:pic>
        <p:nvPicPr>
          <p:cNvPr id="17" name="Picture 16">
            <a:extLst>
              <a:ext uri="{FF2B5EF4-FFF2-40B4-BE49-F238E27FC236}">
                <a16:creationId xmlns:a16="http://schemas.microsoft.com/office/drawing/2014/main" id="{4FD07729-02CA-CC48-93FD-DD509F888FC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03435" y="3113219"/>
            <a:ext cx="816174" cy="462863"/>
          </a:xfrm>
          <a:prstGeom prst="rect">
            <a:avLst/>
          </a:prstGeom>
        </p:spPr>
      </p:pic>
      <p:pic>
        <p:nvPicPr>
          <p:cNvPr id="19" name="Picture 18">
            <a:extLst>
              <a:ext uri="{FF2B5EF4-FFF2-40B4-BE49-F238E27FC236}">
                <a16:creationId xmlns:a16="http://schemas.microsoft.com/office/drawing/2014/main" id="{BE5D4B47-BDB5-3E44-9CD5-7D13F799CAA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045916" y="3163461"/>
            <a:ext cx="368657" cy="368657"/>
          </a:xfrm>
          <a:prstGeom prst="rect">
            <a:avLst/>
          </a:prstGeom>
        </p:spPr>
      </p:pic>
      <p:pic>
        <p:nvPicPr>
          <p:cNvPr id="21" name="Picture 20">
            <a:extLst>
              <a:ext uri="{FF2B5EF4-FFF2-40B4-BE49-F238E27FC236}">
                <a16:creationId xmlns:a16="http://schemas.microsoft.com/office/drawing/2014/main" id="{45572814-42F9-C947-8115-8FD54972D55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953161" y="3576082"/>
            <a:ext cx="554167" cy="291385"/>
          </a:xfrm>
          <a:prstGeom prst="rect">
            <a:avLst/>
          </a:prstGeom>
        </p:spPr>
      </p:pic>
      <p:pic>
        <p:nvPicPr>
          <p:cNvPr id="25" name="Picture 24">
            <a:extLst>
              <a:ext uri="{FF2B5EF4-FFF2-40B4-BE49-F238E27FC236}">
                <a16:creationId xmlns:a16="http://schemas.microsoft.com/office/drawing/2014/main" id="{034FE358-E15C-BB4A-A84D-6B5E30A7929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069338" y="3882605"/>
            <a:ext cx="321812" cy="321812"/>
          </a:xfrm>
          <a:prstGeom prst="rect">
            <a:avLst/>
          </a:prstGeom>
        </p:spPr>
      </p:pic>
      <p:pic>
        <p:nvPicPr>
          <p:cNvPr id="6" name="Picture 5">
            <a:extLst>
              <a:ext uri="{FF2B5EF4-FFF2-40B4-BE49-F238E27FC236}">
                <a16:creationId xmlns:a16="http://schemas.microsoft.com/office/drawing/2014/main" id="{58D902F9-3DC4-7546-A3D9-A061E0D2F0D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230757" y="3825132"/>
            <a:ext cx="608238" cy="507023"/>
          </a:xfrm>
          <a:prstGeom prst="rect">
            <a:avLst/>
          </a:prstGeom>
        </p:spPr>
      </p:pic>
      <p:pic>
        <p:nvPicPr>
          <p:cNvPr id="23" name="Picture 22">
            <a:extLst>
              <a:ext uri="{FF2B5EF4-FFF2-40B4-BE49-F238E27FC236}">
                <a16:creationId xmlns:a16="http://schemas.microsoft.com/office/drawing/2014/main" id="{2C3F593F-31CD-4F45-AA92-D2B849AEC134}"/>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237251" y="3539271"/>
            <a:ext cx="530607" cy="343334"/>
          </a:xfrm>
          <a:prstGeom prst="rect">
            <a:avLst/>
          </a:prstGeom>
        </p:spPr>
      </p:pic>
    </p:spTree>
    <p:extLst>
      <p:ext uri="{BB962C8B-B14F-4D97-AF65-F5344CB8AC3E}">
        <p14:creationId xmlns:p14="http://schemas.microsoft.com/office/powerpoint/2010/main" val="277313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7D6E81-078E-294A-907D-BB49AB2FAE1B}"/>
              </a:ext>
            </a:extLst>
          </p:cNvPr>
          <p:cNvSpPr>
            <a:spLocks noGrp="1"/>
          </p:cNvSpPr>
          <p:nvPr>
            <p:ph idx="1"/>
          </p:nvPr>
        </p:nvSpPr>
        <p:spPr>
          <a:xfrm>
            <a:off x="107504" y="720724"/>
            <a:ext cx="8928992" cy="4940523"/>
          </a:xfrm>
        </p:spPr>
        <p:txBody>
          <a:bodyPr>
            <a:normAutofit fontScale="25000" lnSpcReduction="20000"/>
          </a:bodyPr>
          <a:lstStyle/>
          <a:p>
            <a:r>
              <a:rPr lang="en-US" sz="9600" dirty="0"/>
              <a:t>Reduce (or remove) friction - the level of difficulty that customers face when they want to complete a task - bad user experience destroys value</a:t>
            </a:r>
          </a:p>
          <a:p>
            <a:r>
              <a:rPr lang="en-US" sz="9600" dirty="0"/>
              <a:t>Make things as fast and easy as possible</a:t>
            </a:r>
          </a:p>
          <a:p>
            <a:r>
              <a:rPr lang="en-US" sz="9600" dirty="0"/>
              <a:t>Go direct to consumer–cut out the middlemen (wholesalers, stores)</a:t>
            </a:r>
          </a:p>
          <a:p>
            <a:r>
              <a:rPr lang="en-US" sz="9600" dirty="0"/>
              <a:t>Provide great value</a:t>
            </a:r>
          </a:p>
          <a:p>
            <a:r>
              <a:rPr lang="en-US" sz="9600" dirty="0"/>
              <a:t>Embrace returns – offer try-ons (get people to experience your product)</a:t>
            </a:r>
          </a:p>
          <a:p>
            <a:r>
              <a:rPr lang="en-US" sz="9600" dirty="0"/>
              <a:t>Use data to understand your customer – understand what people want, rather than just guessing</a:t>
            </a:r>
          </a:p>
          <a:p>
            <a:r>
              <a:rPr lang="en-US" sz="9600" dirty="0"/>
              <a:t>Focus all marketing on mobile and social media</a:t>
            </a:r>
          </a:p>
          <a:p>
            <a:r>
              <a:rPr lang="en-US" sz="9600" dirty="0"/>
              <a:t>Add value through personalisation and co-creation e.g. online photo books and personalised household items</a:t>
            </a:r>
          </a:p>
          <a:p>
            <a:r>
              <a:rPr lang="en-US" sz="9600" dirty="0"/>
              <a:t>Experiment with new technologies – smart assistants (Alexa), augmented reality</a:t>
            </a:r>
          </a:p>
          <a:p>
            <a:endParaRPr lang="en-US" dirty="0"/>
          </a:p>
        </p:txBody>
      </p:sp>
      <p:sp>
        <p:nvSpPr>
          <p:cNvPr id="3" name="Title 2">
            <a:extLst>
              <a:ext uri="{FF2B5EF4-FFF2-40B4-BE49-F238E27FC236}">
                <a16:creationId xmlns:a16="http://schemas.microsoft.com/office/drawing/2014/main" id="{DD6D9167-0A83-BA41-AEE4-452170AF5297}"/>
              </a:ext>
            </a:extLst>
          </p:cNvPr>
          <p:cNvSpPr>
            <a:spLocks noGrp="1"/>
          </p:cNvSpPr>
          <p:nvPr>
            <p:ph type="title"/>
          </p:nvPr>
        </p:nvSpPr>
        <p:spPr>
          <a:xfrm>
            <a:off x="323528" y="172094"/>
            <a:ext cx="8229600" cy="520602"/>
          </a:xfrm>
        </p:spPr>
        <p:txBody>
          <a:bodyPr/>
          <a:lstStyle/>
          <a:p>
            <a:r>
              <a:rPr lang="en-US" dirty="0"/>
              <a:t>How to be successful in digital</a:t>
            </a:r>
          </a:p>
        </p:txBody>
      </p:sp>
    </p:spTree>
    <p:extLst>
      <p:ext uri="{BB962C8B-B14F-4D97-AF65-F5344CB8AC3E}">
        <p14:creationId xmlns:p14="http://schemas.microsoft.com/office/powerpoint/2010/main" val="694570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D7D138-8734-2248-A4CF-2AAB27B473EC}"/>
              </a:ext>
            </a:extLst>
          </p:cNvPr>
          <p:cNvSpPr>
            <a:spLocks noGrp="1"/>
          </p:cNvSpPr>
          <p:nvPr>
            <p:ph idx="1"/>
          </p:nvPr>
        </p:nvSpPr>
        <p:spPr>
          <a:xfrm>
            <a:off x="179512" y="721593"/>
            <a:ext cx="8640960" cy="3917032"/>
          </a:xfrm>
        </p:spPr>
        <p:txBody>
          <a:bodyPr/>
          <a:lstStyle/>
          <a:p>
            <a:r>
              <a:rPr lang="en-US" sz="2800" dirty="0"/>
              <a:t>Amazon are moving from online to bricks and mortar – but in their own way:</a:t>
            </a:r>
          </a:p>
          <a:p>
            <a:r>
              <a:rPr lang="en-GB" sz="2800" dirty="0"/>
              <a:t>Introducing Amazon Go: </a:t>
            </a:r>
            <a:r>
              <a:rPr lang="en-GB" sz="2800" dirty="0">
                <a:hlinkClick r:id="rId2"/>
              </a:rPr>
              <a:t>https://www.youtube.com/watch?v=NrmMk1Myrxc</a:t>
            </a:r>
            <a:endParaRPr lang="en-GB" sz="2800" dirty="0"/>
          </a:p>
          <a:p>
            <a:r>
              <a:rPr lang="en-GB" sz="2800" dirty="0"/>
              <a:t>How does Amazon Go work?: </a:t>
            </a:r>
            <a:r>
              <a:rPr lang="en-GB" sz="2800" dirty="0">
                <a:hlinkClick r:id="rId3"/>
              </a:rPr>
              <a:t>https://youtu.be/rPZdWuOPaHY</a:t>
            </a:r>
            <a:endParaRPr lang="en-GB" sz="2800" dirty="0"/>
          </a:p>
          <a:p>
            <a:r>
              <a:rPr lang="en-US" sz="2800" dirty="0"/>
              <a:t>Amazon Go: Cashier-less grocery shopping experience: </a:t>
            </a:r>
            <a:r>
              <a:rPr lang="en-US" sz="2800" dirty="0">
                <a:hlinkClick r:id="rId4"/>
              </a:rPr>
              <a:t>https://youtu.be/VoY4zuhpJQk</a:t>
            </a:r>
            <a:endParaRPr lang="en-US" sz="2800" dirty="0"/>
          </a:p>
          <a:p>
            <a:r>
              <a:rPr lang="en-US" sz="2800" dirty="0"/>
              <a:t>China has a lead in cashier-less stores – Bingo Box – although they use much less sophisticated technology</a:t>
            </a:r>
          </a:p>
        </p:txBody>
      </p:sp>
      <p:sp>
        <p:nvSpPr>
          <p:cNvPr id="3" name="Title 2">
            <a:extLst>
              <a:ext uri="{FF2B5EF4-FFF2-40B4-BE49-F238E27FC236}">
                <a16:creationId xmlns:a16="http://schemas.microsoft.com/office/drawing/2014/main" id="{B9FFE8E2-9DF8-BE49-9B93-34E30072CB5A}"/>
              </a:ext>
            </a:extLst>
          </p:cNvPr>
          <p:cNvSpPr>
            <a:spLocks noGrp="1"/>
          </p:cNvSpPr>
          <p:nvPr>
            <p:ph type="title"/>
          </p:nvPr>
        </p:nvSpPr>
        <p:spPr>
          <a:xfrm>
            <a:off x="457200" y="116632"/>
            <a:ext cx="8229600" cy="634082"/>
          </a:xfrm>
        </p:spPr>
        <p:txBody>
          <a:bodyPr/>
          <a:lstStyle/>
          <a:p>
            <a:r>
              <a:rPr lang="en-US" dirty="0"/>
              <a:t>Example – Amazon Go</a:t>
            </a:r>
          </a:p>
        </p:txBody>
      </p:sp>
    </p:spTree>
    <p:extLst>
      <p:ext uri="{BB962C8B-B14F-4D97-AF65-F5344CB8AC3E}">
        <p14:creationId xmlns:p14="http://schemas.microsoft.com/office/powerpoint/2010/main" val="3836913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E3AFC7-7B0A-B54D-9A00-1C8D42F89535}"/>
              </a:ext>
            </a:extLst>
          </p:cNvPr>
          <p:cNvSpPr>
            <a:spLocks noGrp="1"/>
          </p:cNvSpPr>
          <p:nvPr>
            <p:ph type="title"/>
          </p:nvPr>
        </p:nvSpPr>
        <p:spPr/>
        <p:txBody>
          <a:bodyPr/>
          <a:lstStyle/>
          <a:p>
            <a:r>
              <a:rPr lang="en-US" sz="3600" dirty="0"/>
              <a:t>innovative </a:t>
            </a:r>
            <a:r>
              <a:rPr lang="en-US" sz="4000" dirty="0"/>
              <a:t>e-commerce – project plan example</a:t>
            </a:r>
            <a:endParaRPr lang="en-US" dirty="0"/>
          </a:p>
        </p:txBody>
      </p:sp>
      <p:sp>
        <p:nvSpPr>
          <p:cNvPr id="4" name="TextBox 3">
            <a:extLst>
              <a:ext uri="{FF2B5EF4-FFF2-40B4-BE49-F238E27FC236}">
                <a16:creationId xmlns:a16="http://schemas.microsoft.com/office/drawing/2014/main" id="{07065607-C3CF-174D-B7B1-141D72E28A09}"/>
              </a:ext>
            </a:extLst>
          </p:cNvPr>
          <p:cNvSpPr txBox="1"/>
          <p:nvPr/>
        </p:nvSpPr>
        <p:spPr>
          <a:xfrm>
            <a:off x="588902" y="1567962"/>
            <a:ext cx="7971875" cy="348109"/>
          </a:xfrm>
          <a:prstGeom prst="rect">
            <a:avLst/>
          </a:prstGeom>
          <a:noFill/>
        </p:spPr>
        <p:txBody>
          <a:bodyPr wrap="square" rtlCol="0">
            <a:spAutoFit/>
          </a:bodyPr>
          <a:lstStyle/>
          <a:p>
            <a:r>
              <a:rPr lang="en-US" sz="1662" dirty="0"/>
              <a:t>To setup an </a:t>
            </a:r>
            <a:r>
              <a:rPr lang="en-US" sz="1600" dirty="0"/>
              <a:t>e-commerce innovative </a:t>
            </a:r>
            <a:r>
              <a:rPr lang="en-US" sz="1662" dirty="0"/>
              <a:t>e-commerce – a project plan might look like </a:t>
            </a:r>
          </a:p>
        </p:txBody>
      </p:sp>
      <p:sp>
        <p:nvSpPr>
          <p:cNvPr id="6" name="Rectangle 5">
            <a:extLst>
              <a:ext uri="{FF2B5EF4-FFF2-40B4-BE49-F238E27FC236}">
                <a16:creationId xmlns:a16="http://schemas.microsoft.com/office/drawing/2014/main" id="{2099E998-104A-8F40-9331-1CC545FF3AD6}"/>
              </a:ext>
            </a:extLst>
          </p:cNvPr>
          <p:cNvSpPr/>
          <p:nvPr/>
        </p:nvSpPr>
        <p:spPr>
          <a:xfrm>
            <a:off x="643863" y="2423094"/>
            <a:ext cx="864096"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Assess the Market</a:t>
            </a:r>
          </a:p>
        </p:txBody>
      </p:sp>
      <p:sp>
        <p:nvSpPr>
          <p:cNvPr id="7" name="Rectangle 6">
            <a:extLst>
              <a:ext uri="{FF2B5EF4-FFF2-40B4-BE49-F238E27FC236}">
                <a16:creationId xmlns:a16="http://schemas.microsoft.com/office/drawing/2014/main" id="{EE6B5C87-B8C3-4D48-AA11-D450F6446C33}"/>
              </a:ext>
            </a:extLst>
          </p:cNvPr>
          <p:cNvSpPr/>
          <p:nvPr/>
        </p:nvSpPr>
        <p:spPr>
          <a:xfrm>
            <a:off x="2953841" y="2423094"/>
            <a:ext cx="864096"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Setup an e-commerce Website</a:t>
            </a:r>
          </a:p>
        </p:txBody>
      </p:sp>
      <p:sp>
        <p:nvSpPr>
          <p:cNvPr id="8" name="Rectangle 7">
            <a:extLst>
              <a:ext uri="{FF2B5EF4-FFF2-40B4-BE49-F238E27FC236}">
                <a16:creationId xmlns:a16="http://schemas.microsoft.com/office/drawing/2014/main" id="{88C65D78-547E-A347-A52E-40288CF0E557}"/>
              </a:ext>
            </a:extLst>
          </p:cNvPr>
          <p:cNvSpPr/>
          <p:nvPr/>
        </p:nvSpPr>
        <p:spPr>
          <a:xfrm>
            <a:off x="4059979" y="2423094"/>
            <a:ext cx="994488"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Add Content to e-commerce Website</a:t>
            </a:r>
          </a:p>
        </p:txBody>
      </p:sp>
      <p:sp>
        <p:nvSpPr>
          <p:cNvPr id="9" name="Rectangle 8">
            <a:extLst>
              <a:ext uri="{FF2B5EF4-FFF2-40B4-BE49-F238E27FC236}">
                <a16:creationId xmlns:a16="http://schemas.microsoft.com/office/drawing/2014/main" id="{5A1BEB0D-E887-C046-A430-72E57D6B77C1}"/>
              </a:ext>
            </a:extLst>
          </p:cNvPr>
          <p:cNvSpPr/>
          <p:nvPr/>
        </p:nvSpPr>
        <p:spPr>
          <a:xfrm>
            <a:off x="1750002" y="2423094"/>
            <a:ext cx="961796"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Service Design and Customer Journeys</a:t>
            </a:r>
          </a:p>
        </p:txBody>
      </p:sp>
      <p:sp>
        <p:nvSpPr>
          <p:cNvPr id="10" name="Rectangle 9">
            <a:extLst>
              <a:ext uri="{FF2B5EF4-FFF2-40B4-BE49-F238E27FC236}">
                <a16:creationId xmlns:a16="http://schemas.microsoft.com/office/drawing/2014/main" id="{836CBF3A-7589-EF44-A491-586448D9E7FC}"/>
              </a:ext>
            </a:extLst>
          </p:cNvPr>
          <p:cNvSpPr/>
          <p:nvPr/>
        </p:nvSpPr>
        <p:spPr>
          <a:xfrm>
            <a:off x="5296510" y="2423094"/>
            <a:ext cx="1036130"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Setup Key Performance Indicators (KPIs)</a:t>
            </a:r>
          </a:p>
        </p:txBody>
      </p:sp>
      <p:sp>
        <p:nvSpPr>
          <p:cNvPr id="11" name="Rectangle 10">
            <a:extLst>
              <a:ext uri="{FF2B5EF4-FFF2-40B4-BE49-F238E27FC236}">
                <a16:creationId xmlns:a16="http://schemas.microsoft.com/office/drawing/2014/main" id="{36B2DE3E-487F-5E4B-B2FA-045EB55BDB08}"/>
              </a:ext>
            </a:extLst>
          </p:cNvPr>
          <p:cNvSpPr/>
          <p:nvPr/>
        </p:nvSpPr>
        <p:spPr>
          <a:xfrm>
            <a:off x="6574683" y="2423094"/>
            <a:ext cx="864096"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Setup Payment Mechanisms</a:t>
            </a:r>
          </a:p>
        </p:txBody>
      </p:sp>
      <p:sp>
        <p:nvSpPr>
          <p:cNvPr id="12" name="Rectangle 11">
            <a:extLst>
              <a:ext uri="{FF2B5EF4-FFF2-40B4-BE49-F238E27FC236}">
                <a16:creationId xmlns:a16="http://schemas.microsoft.com/office/drawing/2014/main" id="{6D1E98F4-F312-E44E-8064-E90ED9FE6EB6}"/>
              </a:ext>
            </a:extLst>
          </p:cNvPr>
          <p:cNvSpPr/>
          <p:nvPr/>
        </p:nvSpPr>
        <p:spPr>
          <a:xfrm>
            <a:off x="7680820" y="2423094"/>
            <a:ext cx="864096" cy="59822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15" dirty="0">
                <a:solidFill>
                  <a:schemeClr val="tx1"/>
                </a:solidFill>
              </a:rPr>
              <a:t>Promote the Site</a:t>
            </a:r>
          </a:p>
        </p:txBody>
      </p:sp>
      <p:sp>
        <p:nvSpPr>
          <p:cNvPr id="13" name="TextBox 12">
            <a:extLst>
              <a:ext uri="{FF2B5EF4-FFF2-40B4-BE49-F238E27FC236}">
                <a16:creationId xmlns:a16="http://schemas.microsoft.com/office/drawing/2014/main" id="{9F494D60-22D9-4D48-B01C-159116642127}"/>
              </a:ext>
            </a:extLst>
          </p:cNvPr>
          <p:cNvSpPr txBox="1"/>
          <p:nvPr/>
        </p:nvSpPr>
        <p:spPr>
          <a:xfrm>
            <a:off x="583865" y="3115147"/>
            <a:ext cx="1010416" cy="1136337"/>
          </a:xfrm>
          <a:prstGeom prst="rect">
            <a:avLst/>
          </a:prstGeom>
          <a:noFill/>
        </p:spPr>
        <p:txBody>
          <a:bodyPr wrap="square" rtlCol="0">
            <a:spAutoFit/>
          </a:bodyPr>
          <a:lstStyle/>
          <a:p>
            <a:pPr marL="158265" indent="-158265">
              <a:buFont typeface="Arial" panose="020B0604020202020204" pitchFamily="34" charset="0"/>
              <a:buChar char="•"/>
            </a:pPr>
            <a:r>
              <a:rPr lang="en-US" sz="969" dirty="0"/>
              <a:t>Review the market</a:t>
            </a:r>
          </a:p>
          <a:p>
            <a:pPr marL="158265" indent="-158265">
              <a:buFont typeface="Arial" panose="020B0604020202020204" pitchFamily="34" charset="0"/>
              <a:buChar char="•"/>
            </a:pPr>
            <a:r>
              <a:rPr lang="en-US" sz="969" dirty="0"/>
              <a:t>Determine which products or services to sell</a:t>
            </a:r>
          </a:p>
        </p:txBody>
      </p:sp>
      <p:sp>
        <p:nvSpPr>
          <p:cNvPr id="14" name="TextBox 13">
            <a:extLst>
              <a:ext uri="{FF2B5EF4-FFF2-40B4-BE49-F238E27FC236}">
                <a16:creationId xmlns:a16="http://schemas.microsoft.com/office/drawing/2014/main" id="{6964FAE0-1018-504B-9FF6-1400D18E74D5}"/>
              </a:ext>
            </a:extLst>
          </p:cNvPr>
          <p:cNvSpPr txBox="1"/>
          <p:nvPr/>
        </p:nvSpPr>
        <p:spPr>
          <a:xfrm>
            <a:off x="2889625" y="3115146"/>
            <a:ext cx="1024158" cy="1434624"/>
          </a:xfrm>
          <a:prstGeom prst="rect">
            <a:avLst/>
          </a:prstGeom>
          <a:noFill/>
        </p:spPr>
        <p:txBody>
          <a:bodyPr wrap="square" rtlCol="0">
            <a:spAutoFit/>
          </a:bodyPr>
          <a:lstStyle/>
          <a:p>
            <a:pPr marL="158265" indent="-158265">
              <a:buFont typeface="Arial" panose="020B0604020202020204" pitchFamily="34" charset="0"/>
              <a:buChar char="•"/>
            </a:pPr>
            <a:r>
              <a:rPr lang="en-US" sz="969" dirty="0"/>
              <a:t>Choose an e-commerce platform</a:t>
            </a:r>
          </a:p>
          <a:p>
            <a:pPr marL="158265" indent="-158265">
              <a:buFont typeface="Arial" panose="020B0604020202020204" pitchFamily="34" charset="0"/>
              <a:buChar char="•"/>
            </a:pPr>
            <a:r>
              <a:rPr lang="en-US" sz="969" dirty="0"/>
              <a:t>Secure the domain name</a:t>
            </a:r>
          </a:p>
          <a:p>
            <a:pPr marL="158265" indent="-158265">
              <a:buFont typeface="Arial" panose="020B0604020202020204" pitchFamily="34" charset="0"/>
              <a:buChar char="•"/>
            </a:pPr>
            <a:r>
              <a:rPr lang="en-US" sz="969" dirty="0"/>
              <a:t>Setup and configure the site</a:t>
            </a:r>
          </a:p>
        </p:txBody>
      </p:sp>
      <p:sp>
        <p:nvSpPr>
          <p:cNvPr id="15" name="TextBox 14">
            <a:extLst>
              <a:ext uri="{FF2B5EF4-FFF2-40B4-BE49-F238E27FC236}">
                <a16:creationId xmlns:a16="http://schemas.microsoft.com/office/drawing/2014/main" id="{85EE412F-7795-A541-80F4-07A3578BD82C}"/>
              </a:ext>
            </a:extLst>
          </p:cNvPr>
          <p:cNvSpPr txBox="1"/>
          <p:nvPr/>
        </p:nvSpPr>
        <p:spPr>
          <a:xfrm>
            <a:off x="3999982" y="3115147"/>
            <a:ext cx="1036317" cy="688907"/>
          </a:xfrm>
          <a:prstGeom prst="rect">
            <a:avLst/>
          </a:prstGeom>
          <a:noFill/>
        </p:spPr>
        <p:txBody>
          <a:bodyPr wrap="square" rtlCol="0">
            <a:spAutoFit/>
          </a:bodyPr>
          <a:lstStyle/>
          <a:p>
            <a:pPr marL="158265" indent="-158265">
              <a:buFont typeface="Arial" panose="020B0604020202020204" pitchFamily="34" charset="0"/>
              <a:buChar char="•"/>
            </a:pPr>
            <a:r>
              <a:rPr lang="en-US" sz="969" dirty="0"/>
              <a:t>Add content and  images describing products</a:t>
            </a:r>
          </a:p>
        </p:txBody>
      </p:sp>
      <p:sp>
        <p:nvSpPr>
          <p:cNvPr id="16" name="TextBox 15">
            <a:extLst>
              <a:ext uri="{FF2B5EF4-FFF2-40B4-BE49-F238E27FC236}">
                <a16:creationId xmlns:a16="http://schemas.microsoft.com/office/drawing/2014/main" id="{586A94A4-53B4-614F-95DA-549D2B7508EC}"/>
              </a:ext>
            </a:extLst>
          </p:cNvPr>
          <p:cNvSpPr txBox="1"/>
          <p:nvPr/>
        </p:nvSpPr>
        <p:spPr>
          <a:xfrm>
            <a:off x="1690004" y="3115147"/>
            <a:ext cx="961796" cy="1732910"/>
          </a:xfrm>
          <a:prstGeom prst="rect">
            <a:avLst/>
          </a:prstGeom>
          <a:noFill/>
        </p:spPr>
        <p:txBody>
          <a:bodyPr wrap="square" rtlCol="0">
            <a:spAutoFit/>
          </a:bodyPr>
          <a:lstStyle/>
          <a:p>
            <a:pPr marL="158265" indent="-158265">
              <a:buFont typeface="Arial" panose="020B0604020202020204" pitchFamily="34" charset="0"/>
              <a:buChar char="•"/>
            </a:pPr>
            <a:r>
              <a:rPr lang="en-US" sz="969" dirty="0"/>
              <a:t>Determine brand name</a:t>
            </a:r>
          </a:p>
          <a:p>
            <a:pPr marL="158265" indent="-158265">
              <a:buFont typeface="Arial" panose="020B0604020202020204" pitchFamily="34" charset="0"/>
              <a:buChar char="•"/>
            </a:pPr>
            <a:r>
              <a:rPr lang="en-US" sz="969" dirty="0"/>
              <a:t>Design the service</a:t>
            </a:r>
          </a:p>
          <a:p>
            <a:pPr marL="158265" indent="-158265">
              <a:buFont typeface="Arial" panose="020B0604020202020204" pitchFamily="34" charset="0"/>
              <a:buChar char="•"/>
            </a:pPr>
            <a:r>
              <a:rPr lang="en-US" sz="969" dirty="0"/>
              <a:t>Design the  customers’ journeys through the e-commerce site.</a:t>
            </a:r>
          </a:p>
        </p:txBody>
      </p:sp>
      <p:sp>
        <p:nvSpPr>
          <p:cNvPr id="17" name="TextBox 16">
            <a:extLst>
              <a:ext uri="{FF2B5EF4-FFF2-40B4-BE49-F238E27FC236}">
                <a16:creationId xmlns:a16="http://schemas.microsoft.com/office/drawing/2014/main" id="{B2CB6CCB-26A3-1449-AE73-95F80BEBF04B}"/>
              </a:ext>
            </a:extLst>
          </p:cNvPr>
          <p:cNvSpPr txBox="1"/>
          <p:nvPr/>
        </p:nvSpPr>
        <p:spPr>
          <a:xfrm>
            <a:off x="5227172" y="3115147"/>
            <a:ext cx="1173529" cy="539763"/>
          </a:xfrm>
          <a:prstGeom prst="rect">
            <a:avLst/>
          </a:prstGeom>
          <a:noFill/>
        </p:spPr>
        <p:txBody>
          <a:bodyPr wrap="square" rtlCol="0">
            <a:spAutoFit/>
          </a:bodyPr>
          <a:lstStyle/>
          <a:p>
            <a:pPr marL="158265" indent="-158265">
              <a:buFont typeface="Arial" panose="020B0604020202020204" pitchFamily="34" charset="0"/>
              <a:buChar char="•"/>
            </a:pPr>
            <a:r>
              <a:rPr lang="en-US" sz="969" dirty="0"/>
              <a:t>Setup Key Performance Indicators (KPIs)</a:t>
            </a:r>
          </a:p>
        </p:txBody>
      </p:sp>
      <p:sp>
        <p:nvSpPr>
          <p:cNvPr id="18" name="TextBox 17">
            <a:extLst>
              <a:ext uri="{FF2B5EF4-FFF2-40B4-BE49-F238E27FC236}">
                <a16:creationId xmlns:a16="http://schemas.microsoft.com/office/drawing/2014/main" id="{7B0FD331-EDD6-B140-B1C6-F1F0C83E1F71}"/>
              </a:ext>
            </a:extLst>
          </p:cNvPr>
          <p:cNvSpPr txBox="1"/>
          <p:nvPr/>
        </p:nvSpPr>
        <p:spPr>
          <a:xfrm>
            <a:off x="6514685" y="3115146"/>
            <a:ext cx="1101198" cy="1434624"/>
          </a:xfrm>
          <a:prstGeom prst="rect">
            <a:avLst/>
          </a:prstGeom>
          <a:noFill/>
        </p:spPr>
        <p:txBody>
          <a:bodyPr wrap="square" rtlCol="0">
            <a:spAutoFit/>
          </a:bodyPr>
          <a:lstStyle/>
          <a:p>
            <a:pPr marL="158265" indent="-158265">
              <a:buFont typeface="Arial" panose="020B0604020202020204" pitchFamily="34" charset="0"/>
              <a:buChar char="•"/>
            </a:pPr>
            <a:r>
              <a:rPr lang="en-US" sz="969" dirty="0"/>
              <a:t>Setup mechanisms to accept payment e.g. debit and credit cards, ApplePay, Google Pay PayPal</a:t>
            </a:r>
          </a:p>
        </p:txBody>
      </p:sp>
      <p:sp>
        <p:nvSpPr>
          <p:cNvPr id="19" name="TextBox 18">
            <a:extLst>
              <a:ext uri="{FF2B5EF4-FFF2-40B4-BE49-F238E27FC236}">
                <a16:creationId xmlns:a16="http://schemas.microsoft.com/office/drawing/2014/main" id="{2772B32B-FE9D-8140-9175-478395DCAF67}"/>
              </a:ext>
            </a:extLst>
          </p:cNvPr>
          <p:cNvSpPr txBox="1"/>
          <p:nvPr/>
        </p:nvSpPr>
        <p:spPr>
          <a:xfrm>
            <a:off x="7615883" y="3115146"/>
            <a:ext cx="1106482" cy="838050"/>
          </a:xfrm>
          <a:prstGeom prst="rect">
            <a:avLst/>
          </a:prstGeom>
          <a:noFill/>
        </p:spPr>
        <p:txBody>
          <a:bodyPr wrap="square" rtlCol="0">
            <a:spAutoFit/>
          </a:bodyPr>
          <a:lstStyle/>
          <a:p>
            <a:pPr marL="158265" indent="-158265">
              <a:buFont typeface="Arial" panose="020B0604020202020204" pitchFamily="34" charset="0"/>
              <a:buChar char="•"/>
            </a:pPr>
            <a:r>
              <a:rPr lang="en-US" sz="969" dirty="0"/>
              <a:t>Advertising</a:t>
            </a:r>
          </a:p>
          <a:p>
            <a:pPr marL="158265" indent="-158265">
              <a:buFont typeface="Arial" panose="020B0604020202020204" pitchFamily="34" charset="0"/>
              <a:buChar char="•"/>
            </a:pPr>
            <a:r>
              <a:rPr lang="en-US" sz="969" dirty="0"/>
              <a:t>Promotional offers</a:t>
            </a:r>
          </a:p>
          <a:p>
            <a:pPr marL="158265" indent="-158265">
              <a:buFont typeface="Arial" panose="020B0604020202020204" pitchFamily="34" charset="0"/>
              <a:buChar char="•"/>
            </a:pPr>
            <a:r>
              <a:rPr lang="en-US" sz="969" dirty="0"/>
              <a:t>Social media campaign</a:t>
            </a:r>
          </a:p>
        </p:txBody>
      </p:sp>
      <p:cxnSp>
        <p:nvCxnSpPr>
          <p:cNvPr id="21" name="Straight Arrow Connector 20">
            <a:extLst>
              <a:ext uri="{FF2B5EF4-FFF2-40B4-BE49-F238E27FC236}">
                <a16:creationId xmlns:a16="http://schemas.microsoft.com/office/drawing/2014/main" id="{83BFBFE1-E6CD-1C42-BED0-370CAD37611E}"/>
              </a:ext>
            </a:extLst>
          </p:cNvPr>
          <p:cNvCxnSpPr>
            <a:cxnSpLocks/>
            <a:stCxn id="6" idx="3"/>
            <a:endCxn id="9" idx="1"/>
          </p:cNvCxnSpPr>
          <p:nvPr/>
        </p:nvCxnSpPr>
        <p:spPr>
          <a:xfrm>
            <a:off x="1507959" y="2722204"/>
            <a:ext cx="2420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41D4EB6-5724-5544-8EC0-F078A683F3AE}"/>
              </a:ext>
            </a:extLst>
          </p:cNvPr>
          <p:cNvCxnSpPr>
            <a:cxnSpLocks/>
            <a:stCxn id="7" idx="3"/>
          </p:cNvCxnSpPr>
          <p:nvPr/>
        </p:nvCxnSpPr>
        <p:spPr>
          <a:xfrm>
            <a:off x="3817937" y="2722204"/>
            <a:ext cx="254435"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C73B1FD-E13B-5040-B911-27445AEE02C6}"/>
              </a:ext>
            </a:extLst>
          </p:cNvPr>
          <p:cNvCxnSpPr>
            <a:cxnSpLocks/>
            <a:stCxn id="9" idx="3"/>
            <a:endCxn id="7" idx="1"/>
          </p:cNvCxnSpPr>
          <p:nvPr/>
        </p:nvCxnSpPr>
        <p:spPr>
          <a:xfrm>
            <a:off x="2711798" y="2722204"/>
            <a:ext cx="2420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3DC153F-7CDF-5B4B-A854-3FAEDC551EA0}"/>
              </a:ext>
            </a:extLst>
          </p:cNvPr>
          <p:cNvCxnSpPr>
            <a:cxnSpLocks/>
            <a:stCxn id="8" idx="3"/>
            <a:endCxn id="10" idx="1"/>
          </p:cNvCxnSpPr>
          <p:nvPr/>
        </p:nvCxnSpPr>
        <p:spPr>
          <a:xfrm>
            <a:off x="5054468" y="2722204"/>
            <a:ext cx="2420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8BC51F9-B262-144D-A14D-5D6E50CEBCA7}"/>
              </a:ext>
            </a:extLst>
          </p:cNvPr>
          <p:cNvCxnSpPr>
            <a:cxnSpLocks/>
            <a:stCxn id="10" idx="3"/>
            <a:endCxn id="11" idx="1"/>
          </p:cNvCxnSpPr>
          <p:nvPr/>
        </p:nvCxnSpPr>
        <p:spPr>
          <a:xfrm>
            <a:off x="6332640" y="2722204"/>
            <a:ext cx="24204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2B31D318-9B1B-ED48-942A-57AD473C153B}"/>
              </a:ext>
            </a:extLst>
          </p:cNvPr>
          <p:cNvCxnSpPr>
            <a:cxnSpLocks/>
            <a:stCxn id="11" idx="3"/>
          </p:cNvCxnSpPr>
          <p:nvPr/>
        </p:nvCxnSpPr>
        <p:spPr>
          <a:xfrm>
            <a:off x="7438779" y="2722204"/>
            <a:ext cx="24204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08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1C860D7-6709-481A-9B41-BE47025EC69B}"/>
              </a:ext>
            </a:extLst>
          </p:cNvPr>
          <p:cNvSpPr>
            <a:spLocks noGrp="1"/>
          </p:cNvSpPr>
          <p:nvPr>
            <p:ph idx="1"/>
          </p:nvPr>
        </p:nvSpPr>
        <p:spPr/>
        <p:txBody>
          <a:bodyPr/>
          <a:lstStyle/>
          <a:p>
            <a:r>
              <a:rPr lang="en-GB" dirty="0"/>
              <a:t>Our goal is to create an integrated and cohesive customer experience no matter how or where a customer reaches out.</a:t>
            </a:r>
          </a:p>
          <a:p>
            <a:r>
              <a:rPr lang="en-GB" dirty="0"/>
              <a:t>This is about an individual customer’s interactions with an organisation</a:t>
            </a:r>
          </a:p>
          <a:p>
            <a:r>
              <a:rPr lang="en-GB" dirty="0"/>
              <a:t>Customer journey mapping is a powerful tool to either design or improve customers’ experience.</a:t>
            </a:r>
            <a:endParaRPr lang="en-US" dirty="0"/>
          </a:p>
          <a:p>
            <a:endParaRPr lang="en-GB" dirty="0"/>
          </a:p>
        </p:txBody>
      </p:sp>
      <p:sp>
        <p:nvSpPr>
          <p:cNvPr id="3" name="Title 2">
            <a:extLst>
              <a:ext uri="{FF2B5EF4-FFF2-40B4-BE49-F238E27FC236}">
                <a16:creationId xmlns:a16="http://schemas.microsoft.com/office/drawing/2014/main" id="{59DF6008-2D76-48FE-AA73-EF9E2CA8F8B4}"/>
              </a:ext>
            </a:extLst>
          </p:cNvPr>
          <p:cNvSpPr>
            <a:spLocks noGrp="1"/>
          </p:cNvSpPr>
          <p:nvPr>
            <p:ph type="title"/>
          </p:nvPr>
        </p:nvSpPr>
        <p:spPr/>
        <p:txBody>
          <a:bodyPr/>
          <a:lstStyle/>
          <a:p>
            <a:r>
              <a:rPr lang="en-GB" dirty="0"/>
              <a:t>Customer Journeys</a:t>
            </a:r>
          </a:p>
        </p:txBody>
      </p:sp>
    </p:spTree>
    <p:extLst>
      <p:ext uri="{BB962C8B-B14F-4D97-AF65-F5344CB8AC3E}">
        <p14:creationId xmlns:p14="http://schemas.microsoft.com/office/powerpoint/2010/main" val="3351519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2850" name="Group 1074"/>
          <p:cNvGraphicFramePr>
            <a:graphicFrameLocks noGrp="1"/>
          </p:cNvGraphicFramePr>
          <p:nvPr>
            <p:ph idx="1"/>
            <p:extLst>
              <p:ext uri="{D42A27DB-BD31-4B8C-83A1-F6EECF244321}">
                <p14:modId xmlns:p14="http://schemas.microsoft.com/office/powerpoint/2010/main" val="2293497752"/>
              </p:ext>
            </p:extLst>
          </p:nvPr>
        </p:nvGraphicFramePr>
        <p:xfrm>
          <a:off x="567568" y="1232305"/>
          <a:ext cx="7977554" cy="5054598"/>
        </p:xfrm>
        <a:graphic>
          <a:graphicData uri="http://schemas.openxmlformats.org/drawingml/2006/table">
            <a:tbl>
              <a:tblPr/>
              <a:tblGrid>
                <a:gridCol w="997675">
                  <a:extLst>
                    <a:ext uri="{9D8B030D-6E8A-4147-A177-3AD203B41FA5}">
                      <a16:colId xmlns:a16="http://schemas.microsoft.com/office/drawing/2014/main" val="20000"/>
                    </a:ext>
                  </a:extLst>
                </a:gridCol>
                <a:gridCol w="797627">
                  <a:extLst>
                    <a:ext uri="{9D8B030D-6E8A-4147-A177-3AD203B41FA5}">
                      <a16:colId xmlns:a16="http://schemas.microsoft.com/office/drawing/2014/main" val="20001"/>
                    </a:ext>
                  </a:extLst>
                </a:gridCol>
                <a:gridCol w="864096">
                  <a:extLst>
                    <a:ext uri="{9D8B030D-6E8A-4147-A177-3AD203B41FA5}">
                      <a16:colId xmlns:a16="http://schemas.microsoft.com/office/drawing/2014/main" val="593296082"/>
                    </a:ext>
                  </a:extLst>
                </a:gridCol>
                <a:gridCol w="624954">
                  <a:extLst>
                    <a:ext uri="{9D8B030D-6E8A-4147-A177-3AD203B41FA5}">
                      <a16:colId xmlns:a16="http://schemas.microsoft.com/office/drawing/2014/main" val="3290462066"/>
                    </a:ext>
                  </a:extLst>
                </a:gridCol>
                <a:gridCol w="837362">
                  <a:extLst>
                    <a:ext uri="{9D8B030D-6E8A-4147-A177-3AD203B41FA5}">
                      <a16:colId xmlns:a16="http://schemas.microsoft.com/office/drawing/2014/main" val="3564510180"/>
                    </a:ext>
                  </a:extLst>
                </a:gridCol>
                <a:gridCol w="797627">
                  <a:extLst>
                    <a:ext uri="{9D8B030D-6E8A-4147-A177-3AD203B41FA5}">
                      <a16:colId xmlns:a16="http://schemas.microsoft.com/office/drawing/2014/main" val="1158277667"/>
                    </a:ext>
                  </a:extLst>
                </a:gridCol>
                <a:gridCol w="731158">
                  <a:extLst>
                    <a:ext uri="{9D8B030D-6E8A-4147-A177-3AD203B41FA5}">
                      <a16:colId xmlns:a16="http://schemas.microsoft.com/office/drawing/2014/main" val="2967872997"/>
                    </a:ext>
                  </a:extLst>
                </a:gridCol>
                <a:gridCol w="731158">
                  <a:extLst>
                    <a:ext uri="{9D8B030D-6E8A-4147-A177-3AD203B41FA5}">
                      <a16:colId xmlns:a16="http://schemas.microsoft.com/office/drawing/2014/main" val="125321199"/>
                    </a:ext>
                  </a:extLst>
                </a:gridCol>
                <a:gridCol w="749054">
                  <a:extLst>
                    <a:ext uri="{9D8B030D-6E8A-4147-A177-3AD203B41FA5}">
                      <a16:colId xmlns:a16="http://schemas.microsoft.com/office/drawing/2014/main" val="2554159296"/>
                    </a:ext>
                  </a:extLst>
                </a:gridCol>
                <a:gridCol w="846843">
                  <a:extLst>
                    <a:ext uri="{9D8B030D-6E8A-4147-A177-3AD203B41FA5}">
                      <a16:colId xmlns:a16="http://schemas.microsoft.com/office/drawing/2014/main" val="3273986126"/>
                    </a:ext>
                  </a:extLst>
                </a:gridCol>
              </a:tblGrid>
              <a:tr h="304199">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 Activities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Hear from friends, see offline or online ad, read from newspapers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Compare and evaluate alternatives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Add groceries to shopping cart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Place an order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Receive or pick up order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Contact customer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Enjoy groceries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Order again and/or order more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Share experience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365068">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 Goals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No goals at this point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Find the best solution to buy food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Find and select products easily, get inspired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Order effortlessly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Receive or pick up an order effortlessly and when needed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Get help if problems appear, request for refund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Have the right and good quality ingredients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Repeat good customer experience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Share feelings, provide feedback</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729611484"/>
                  </a:ext>
                </a:extLst>
              </a:tr>
              <a:tr h="30419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lang="en-GB" sz="900" b="0" i="0" dirty="0">
                          <a:latin typeface="Arial" panose="020B0604020202020204" pitchFamily="34" charset="0"/>
                          <a:cs typeface="Arial" panose="020B0604020202020204" pitchFamily="34" charset="0"/>
                        </a:rPr>
                        <a:t>Touchpoints</a:t>
                      </a: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Word of mouth, traditional media, social media</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Word of moth, website, bricks and mortar store, social media</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Browser on desktop, tablet or mobile. Mobile app.</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Website, app, order confirmation email</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Delivery service, packing, messages- email, SMS, phone call</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Phone, email or chat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Food products, packages and other materials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Browsers, app, email, letter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Word of moth, social media</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480721">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Experience</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Interested, curious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Requires effort but excited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Excited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“payment painful”</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Requires effort, happy when received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Frustrated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Satisfied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“This is easy”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 have to share this”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r h="425938">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Business Goal</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indent="0">
                        <a:buFont typeface="Arial" panose="020B0604020202020204" pitchFamily="34" charset="0"/>
                        <a:buNone/>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awareness and interest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number of website visitors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shopping cart value and conversion rate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online sales and conversion rate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Deliver on time and minimise the delivery window</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customer service satisfaction, minimise waiting time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Make products to match expectations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retention rate and order value and/or frequency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Turn customers into advocates, turn negative experiences into positive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904324738"/>
                  </a:ext>
                </a:extLst>
              </a:tr>
              <a:tr h="328547">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KPIs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indent="0">
                        <a:buFont typeface="Arial" panose="020B0604020202020204" pitchFamily="34" charset="0"/>
                        <a:buNone/>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Number of people reached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New website visitors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Shopping cart value,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conversion rate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Increase online sales,</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conversion rate</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On time delivery rate,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average delivery window</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Customer service success rate, waiting time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Product reviews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Retention rate, order value and frequency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Customer satisfaction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204041226"/>
                  </a:ext>
                </a:extLst>
              </a:tr>
              <a:tr h="365068">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Organisational Activities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indent="0">
                        <a:buFont typeface="Arial" panose="020B0604020202020204" pitchFamily="34" charset="0"/>
                        <a:buNone/>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Create marketing campaigns and content – both offline and online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Create marketing campaigns and content – both offline and online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Optimise grocery shopping experience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Optimise online purchase funnel, order handling</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Picking and delivery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Organise customer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Develop products and product range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Target marketing, make re-ordering easy, upselling and/or cross-selling</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Manage feedback and social media. Develop sharing, invite possibilities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7"/>
                  </a:ext>
                </a:extLst>
              </a:tr>
              <a:tr h="30419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Responsible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indent="0">
                        <a:buFont typeface="Arial" panose="020B0604020202020204" pitchFamily="34" charset="0"/>
                        <a:buNone/>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Marketing and Communications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Marketing and Communications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Online development, Customer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Online development, warehouse logistics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Warehouse, logistics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Customer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Product development, purchasing</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Marketing, online development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Customer service, online development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974922061"/>
                  </a:ext>
                </a:extLst>
              </a:tr>
              <a:tr h="486808">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Technology Systems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indent="0">
                        <a:buFont typeface="Arial" panose="020B0604020202020204" pitchFamily="34" charset="0"/>
                        <a:buNone/>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programmatic buying platform, social media</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CMS, marketing automation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e-commerce platform, CRM</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CMS, e-commerce platform, inventory system, marketing automation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order and delivery system, marketing automation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help desk, ticketing system, chat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vendor management system</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marketing automation, e-commerce platform</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600" b="0" i="0" u="none" strike="noStrike" kern="1200" cap="none" normalizeH="0" baseline="0" dirty="0">
                          <a:ln>
                            <a:noFill/>
                          </a:ln>
                          <a:solidFill>
                            <a:schemeClr val="tx1"/>
                          </a:solidFill>
                          <a:effectLst/>
                          <a:latin typeface="Arial" panose="020B0604020202020204" pitchFamily="34" charset="0"/>
                          <a:ea typeface="+mn-ea"/>
                          <a:cs typeface="Arial" panose="020B0604020202020204" pitchFamily="34" charset="0"/>
                        </a:rPr>
                        <a:t>CRM, analytics, marketing automation, e-commerce platform, social media and analytics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614086664"/>
                  </a:ext>
                </a:extLst>
              </a:tr>
            </a:tbl>
          </a:graphicData>
        </a:graphic>
      </p:graphicFrame>
      <p:sp>
        <p:nvSpPr>
          <p:cNvPr id="17410" name="Rectangle 1026"/>
          <p:cNvSpPr>
            <a:spLocks noGrp="1" noChangeArrowheads="1"/>
          </p:cNvSpPr>
          <p:nvPr>
            <p:ph type="title"/>
          </p:nvPr>
        </p:nvSpPr>
        <p:spPr>
          <a:xfrm>
            <a:off x="464226" y="150401"/>
            <a:ext cx="7977553" cy="432048"/>
          </a:xfrm>
        </p:spPr>
        <p:txBody>
          <a:bodyPr>
            <a:noAutofit/>
          </a:bodyPr>
          <a:lstStyle/>
          <a:p>
            <a:r>
              <a:rPr lang="en-US" sz="3200" dirty="0"/>
              <a:t>Customer Journey Map – Online Grocery Store</a:t>
            </a:r>
            <a:endParaRPr lang="en-GB" altLang="en-US" sz="3200" dirty="0"/>
          </a:p>
        </p:txBody>
      </p:sp>
      <p:sp>
        <p:nvSpPr>
          <p:cNvPr id="15" name="Pentagon 80">
            <a:extLst>
              <a:ext uri="{FF2B5EF4-FFF2-40B4-BE49-F238E27FC236}">
                <a16:creationId xmlns:a16="http://schemas.microsoft.com/office/drawing/2014/main" id="{8A9ACE99-5501-4335-BF08-3AF14D6894BC}"/>
              </a:ext>
            </a:extLst>
          </p:cNvPr>
          <p:cNvSpPr/>
          <p:nvPr/>
        </p:nvSpPr>
        <p:spPr>
          <a:xfrm>
            <a:off x="6964882" y="807787"/>
            <a:ext cx="1728193"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prstClr val="black"/>
                </a:solidFill>
                <a:latin typeface="Arial" panose="020B0604020202020204" pitchFamily="34" charset="0"/>
                <a:cs typeface="Arial" panose="020B0604020202020204" pitchFamily="34" charset="0"/>
              </a:rPr>
              <a:t>Loyalty and Advocacy</a:t>
            </a:r>
          </a:p>
        </p:txBody>
      </p:sp>
      <p:sp>
        <p:nvSpPr>
          <p:cNvPr id="16" name="Pentagon 3">
            <a:extLst>
              <a:ext uri="{FF2B5EF4-FFF2-40B4-BE49-F238E27FC236}">
                <a16:creationId xmlns:a16="http://schemas.microsoft.com/office/drawing/2014/main" id="{C9FF5D57-11F6-4174-95BB-D1997B2C519F}"/>
              </a:ext>
            </a:extLst>
          </p:cNvPr>
          <p:cNvSpPr/>
          <p:nvPr/>
        </p:nvSpPr>
        <p:spPr>
          <a:xfrm>
            <a:off x="4715248" y="807787"/>
            <a:ext cx="2422271"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Delivery and Use</a:t>
            </a:r>
          </a:p>
        </p:txBody>
      </p:sp>
      <p:sp>
        <p:nvSpPr>
          <p:cNvPr id="4" name="Pentagon 80">
            <a:extLst>
              <a:ext uri="{FF2B5EF4-FFF2-40B4-BE49-F238E27FC236}">
                <a16:creationId xmlns:a16="http://schemas.microsoft.com/office/drawing/2014/main" id="{997DC065-E963-47DA-B29F-AC4E21432139}"/>
              </a:ext>
            </a:extLst>
          </p:cNvPr>
          <p:cNvSpPr/>
          <p:nvPr/>
        </p:nvSpPr>
        <p:spPr>
          <a:xfrm>
            <a:off x="3176211" y="807787"/>
            <a:ext cx="1728134"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Decision</a:t>
            </a:r>
          </a:p>
        </p:txBody>
      </p:sp>
      <p:sp>
        <p:nvSpPr>
          <p:cNvPr id="5" name="Pentagon 3">
            <a:extLst>
              <a:ext uri="{FF2B5EF4-FFF2-40B4-BE49-F238E27FC236}">
                <a16:creationId xmlns:a16="http://schemas.microsoft.com/office/drawing/2014/main" id="{8E8C8E71-2509-4356-B064-584443D22A12}"/>
              </a:ext>
            </a:extLst>
          </p:cNvPr>
          <p:cNvSpPr/>
          <p:nvPr/>
        </p:nvSpPr>
        <p:spPr>
          <a:xfrm>
            <a:off x="2380562" y="733866"/>
            <a:ext cx="998744"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Consideration</a:t>
            </a:r>
          </a:p>
        </p:txBody>
      </p:sp>
      <p:sp>
        <p:nvSpPr>
          <p:cNvPr id="6" name="Pentagon 4">
            <a:extLst>
              <a:ext uri="{FF2B5EF4-FFF2-40B4-BE49-F238E27FC236}">
                <a16:creationId xmlns:a16="http://schemas.microsoft.com/office/drawing/2014/main" id="{ACB9427A-A772-4BC9-A4DC-CE002435C111}"/>
              </a:ext>
            </a:extLst>
          </p:cNvPr>
          <p:cNvSpPr/>
          <p:nvPr/>
        </p:nvSpPr>
        <p:spPr>
          <a:xfrm>
            <a:off x="1575406" y="807787"/>
            <a:ext cx="957641"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Awareness</a:t>
            </a:r>
          </a:p>
        </p:txBody>
      </p:sp>
      <p:sp>
        <p:nvSpPr>
          <p:cNvPr id="7" name="Pentagon 7">
            <a:extLst>
              <a:ext uri="{FF2B5EF4-FFF2-40B4-BE49-F238E27FC236}">
                <a16:creationId xmlns:a16="http://schemas.microsoft.com/office/drawing/2014/main" id="{799DA31A-0332-470D-ADC4-5B2A64F09BBE}"/>
              </a:ext>
            </a:extLst>
          </p:cNvPr>
          <p:cNvSpPr/>
          <p:nvPr/>
        </p:nvSpPr>
        <p:spPr>
          <a:xfrm>
            <a:off x="595748" y="807787"/>
            <a:ext cx="1150429"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Stage</a:t>
            </a:r>
          </a:p>
        </p:txBody>
      </p:sp>
      <p:sp>
        <p:nvSpPr>
          <p:cNvPr id="2" name="Oval 1">
            <a:extLst>
              <a:ext uri="{FF2B5EF4-FFF2-40B4-BE49-F238E27FC236}">
                <a16:creationId xmlns:a16="http://schemas.microsoft.com/office/drawing/2014/main" id="{B21AB313-F308-5645-A06E-05A556D9AD7B}"/>
              </a:ext>
            </a:extLst>
          </p:cNvPr>
          <p:cNvSpPr/>
          <p:nvPr/>
        </p:nvSpPr>
        <p:spPr>
          <a:xfrm>
            <a:off x="1921289" y="3513691"/>
            <a:ext cx="132938" cy="132938"/>
          </a:xfrm>
          <a:prstGeom prst="ellipse">
            <a:avLst/>
          </a:prstGeom>
          <a:solidFill>
            <a:schemeClr val="bg1"/>
          </a:solid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12" name="Oval 11">
            <a:extLst>
              <a:ext uri="{FF2B5EF4-FFF2-40B4-BE49-F238E27FC236}">
                <a16:creationId xmlns:a16="http://schemas.microsoft.com/office/drawing/2014/main" id="{4057E2B2-C224-B44E-A070-D774C10DDCC6}"/>
              </a:ext>
            </a:extLst>
          </p:cNvPr>
          <p:cNvSpPr/>
          <p:nvPr/>
        </p:nvSpPr>
        <p:spPr>
          <a:xfrm>
            <a:off x="2754547" y="3513691"/>
            <a:ext cx="132938" cy="132938"/>
          </a:xfrm>
          <a:prstGeom prst="ellipse">
            <a:avLst/>
          </a:prstGeom>
          <a:solidFill>
            <a:schemeClr val="bg1"/>
          </a:solid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cxnSp>
        <p:nvCxnSpPr>
          <p:cNvPr id="8" name="Straight Connector 7">
            <a:extLst>
              <a:ext uri="{FF2B5EF4-FFF2-40B4-BE49-F238E27FC236}">
                <a16:creationId xmlns:a16="http://schemas.microsoft.com/office/drawing/2014/main" id="{C8976D36-81BC-AC40-A195-1C502E601D8F}"/>
              </a:ext>
            </a:extLst>
          </p:cNvPr>
          <p:cNvCxnSpPr/>
          <p:nvPr/>
        </p:nvCxnSpPr>
        <p:spPr>
          <a:xfrm>
            <a:off x="2054227" y="3580160"/>
            <a:ext cx="7003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591E113-3D38-CC49-BA53-73C7EFD71585}"/>
              </a:ext>
            </a:extLst>
          </p:cNvPr>
          <p:cNvCxnSpPr>
            <a:cxnSpLocks/>
            <a:stCxn id="12" idx="6"/>
            <a:endCxn id="13" idx="2"/>
          </p:cNvCxnSpPr>
          <p:nvPr/>
        </p:nvCxnSpPr>
        <p:spPr>
          <a:xfrm flipV="1">
            <a:off x="2887486" y="3499640"/>
            <a:ext cx="621012" cy="8052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F06D40C-88EC-654A-B4C3-D0C2976BD09E}"/>
              </a:ext>
            </a:extLst>
          </p:cNvPr>
          <p:cNvCxnSpPr>
            <a:cxnSpLocks/>
            <a:endCxn id="20" idx="2"/>
          </p:cNvCxnSpPr>
          <p:nvPr/>
        </p:nvCxnSpPr>
        <p:spPr>
          <a:xfrm flipV="1">
            <a:off x="7437694" y="3376363"/>
            <a:ext cx="590691" cy="2100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C3B272F-E758-8841-8CF1-DCC2E55DB4D4}"/>
              </a:ext>
            </a:extLst>
          </p:cNvPr>
          <p:cNvCxnSpPr>
            <a:cxnSpLocks/>
            <a:stCxn id="13" idx="6"/>
            <a:endCxn id="14" idx="2"/>
          </p:cNvCxnSpPr>
          <p:nvPr/>
        </p:nvCxnSpPr>
        <p:spPr>
          <a:xfrm>
            <a:off x="3641436" y="3499639"/>
            <a:ext cx="621012" cy="8363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5E8E7FA-DF5A-3E4D-996C-E2B25FFA2BC4}"/>
              </a:ext>
            </a:extLst>
          </p:cNvPr>
          <p:cNvCxnSpPr>
            <a:cxnSpLocks/>
            <a:stCxn id="14" idx="6"/>
            <a:endCxn id="17" idx="2"/>
          </p:cNvCxnSpPr>
          <p:nvPr/>
        </p:nvCxnSpPr>
        <p:spPr>
          <a:xfrm flipV="1">
            <a:off x="4395385" y="3499639"/>
            <a:ext cx="641898" cy="8363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BD123D6-E825-2245-AA68-9968EACCF31A}"/>
              </a:ext>
            </a:extLst>
          </p:cNvPr>
          <p:cNvCxnSpPr>
            <a:cxnSpLocks/>
            <a:stCxn id="17" idx="6"/>
            <a:endCxn id="18" idx="2"/>
          </p:cNvCxnSpPr>
          <p:nvPr/>
        </p:nvCxnSpPr>
        <p:spPr>
          <a:xfrm>
            <a:off x="5170220" y="3499640"/>
            <a:ext cx="623225" cy="25120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C2BBD9E-01D6-8D47-B0DB-305406AE97AE}"/>
              </a:ext>
            </a:extLst>
          </p:cNvPr>
          <p:cNvCxnSpPr>
            <a:cxnSpLocks/>
            <a:stCxn id="18" idx="6"/>
            <a:endCxn id="21" idx="2"/>
          </p:cNvCxnSpPr>
          <p:nvPr/>
        </p:nvCxnSpPr>
        <p:spPr>
          <a:xfrm flipV="1">
            <a:off x="5926383" y="3579408"/>
            <a:ext cx="639685" cy="17143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5575084-18A2-8B4E-9BDE-1EA5B28873E4}"/>
              </a:ext>
            </a:extLst>
          </p:cNvPr>
          <p:cNvCxnSpPr/>
          <p:nvPr/>
        </p:nvCxnSpPr>
        <p:spPr>
          <a:xfrm>
            <a:off x="6703686" y="3574786"/>
            <a:ext cx="700320" cy="924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3C417A88-97DE-AD46-BA07-F9A4CC249565}"/>
              </a:ext>
            </a:extLst>
          </p:cNvPr>
          <p:cNvSpPr/>
          <p:nvPr/>
        </p:nvSpPr>
        <p:spPr>
          <a:xfrm>
            <a:off x="3508497" y="3433170"/>
            <a:ext cx="132938" cy="132938"/>
          </a:xfrm>
          <a:prstGeom prst="ellipse">
            <a:avLst/>
          </a:prstGeom>
          <a:solidFill>
            <a:schemeClr val="bg1"/>
          </a:solid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14" name="Oval 13">
            <a:extLst>
              <a:ext uri="{FF2B5EF4-FFF2-40B4-BE49-F238E27FC236}">
                <a16:creationId xmlns:a16="http://schemas.microsoft.com/office/drawing/2014/main" id="{FD920243-B5EF-B842-B416-15E85CD1DD40}"/>
              </a:ext>
            </a:extLst>
          </p:cNvPr>
          <p:cNvSpPr/>
          <p:nvPr/>
        </p:nvSpPr>
        <p:spPr>
          <a:xfrm>
            <a:off x="4262447" y="3516809"/>
            <a:ext cx="132938" cy="132938"/>
          </a:xfrm>
          <a:prstGeom prst="ellipse">
            <a:avLst/>
          </a:prstGeom>
          <a:solidFill>
            <a:schemeClr val="bg1"/>
          </a:solid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17" name="Oval 16">
            <a:extLst>
              <a:ext uri="{FF2B5EF4-FFF2-40B4-BE49-F238E27FC236}">
                <a16:creationId xmlns:a16="http://schemas.microsoft.com/office/drawing/2014/main" id="{665070DF-B475-254D-8E24-6D9B37922328}"/>
              </a:ext>
            </a:extLst>
          </p:cNvPr>
          <p:cNvSpPr/>
          <p:nvPr/>
        </p:nvSpPr>
        <p:spPr>
          <a:xfrm>
            <a:off x="5037282" y="3433170"/>
            <a:ext cx="132938" cy="132938"/>
          </a:xfrm>
          <a:prstGeom prst="ellipse">
            <a:avLst/>
          </a:prstGeom>
          <a:solidFill>
            <a:schemeClr val="bg1"/>
          </a:solid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18" name="Oval 17">
            <a:extLst>
              <a:ext uri="{FF2B5EF4-FFF2-40B4-BE49-F238E27FC236}">
                <a16:creationId xmlns:a16="http://schemas.microsoft.com/office/drawing/2014/main" id="{CEB46C2B-DC80-FA4C-B5E4-7903C2E9AAC5}"/>
              </a:ext>
            </a:extLst>
          </p:cNvPr>
          <p:cNvSpPr/>
          <p:nvPr/>
        </p:nvSpPr>
        <p:spPr>
          <a:xfrm>
            <a:off x="5793445" y="3684376"/>
            <a:ext cx="132938" cy="132938"/>
          </a:xfrm>
          <a:prstGeom prst="ellipse">
            <a:avLst/>
          </a:prstGeom>
          <a:solidFill>
            <a:schemeClr val="bg1"/>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19" name="Oval 18">
            <a:extLst>
              <a:ext uri="{FF2B5EF4-FFF2-40B4-BE49-F238E27FC236}">
                <a16:creationId xmlns:a16="http://schemas.microsoft.com/office/drawing/2014/main" id="{96D9D561-9B78-5E47-9B1A-F95BC082D71A}"/>
              </a:ext>
            </a:extLst>
          </p:cNvPr>
          <p:cNvSpPr/>
          <p:nvPr/>
        </p:nvSpPr>
        <p:spPr>
          <a:xfrm>
            <a:off x="7297226" y="3512939"/>
            <a:ext cx="132938" cy="132938"/>
          </a:xfrm>
          <a:prstGeom prst="ellipse">
            <a:avLst/>
          </a:prstGeom>
          <a:solidFill>
            <a:schemeClr val="bg1"/>
          </a:solid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20" name="Oval 19">
            <a:extLst>
              <a:ext uri="{FF2B5EF4-FFF2-40B4-BE49-F238E27FC236}">
                <a16:creationId xmlns:a16="http://schemas.microsoft.com/office/drawing/2014/main" id="{0B76755D-15DD-8B45-AD52-09FE0E8C7C3C}"/>
              </a:ext>
            </a:extLst>
          </p:cNvPr>
          <p:cNvSpPr/>
          <p:nvPr/>
        </p:nvSpPr>
        <p:spPr>
          <a:xfrm>
            <a:off x="8028384" y="3309894"/>
            <a:ext cx="132938" cy="132938"/>
          </a:xfrm>
          <a:prstGeom prst="ellipse">
            <a:avLst/>
          </a:prstGeom>
          <a:solidFill>
            <a:schemeClr val="bg1"/>
          </a:solid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21" name="Oval 20">
            <a:extLst>
              <a:ext uri="{FF2B5EF4-FFF2-40B4-BE49-F238E27FC236}">
                <a16:creationId xmlns:a16="http://schemas.microsoft.com/office/drawing/2014/main" id="{AD0416FE-C85B-8649-961A-034A9BA1E6BF}"/>
              </a:ext>
            </a:extLst>
          </p:cNvPr>
          <p:cNvSpPr/>
          <p:nvPr/>
        </p:nvSpPr>
        <p:spPr>
          <a:xfrm>
            <a:off x="6566068" y="3512939"/>
            <a:ext cx="132938" cy="132938"/>
          </a:xfrm>
          <a:prstGeom prst="ellipse">
            <a:avLst/>
          </a:prstGeom>
          <a:solidFill>
            <a:schemeClr val="bg1"/>
          </a:solid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62" dirty="0"/>
          </a:p>
        </p:txBody>
      </p:sp>
      <p:sp>
        <p:nvSpPr>
          <p:cNvPr id="42" name="TextBox 41">
            <a:extLst>
              <a:ext uri="{FF2B5EF4-FFF2-40B4-BE49-F238E27FC236}">
                <a16:creationId xmlns:a16="http://schemas.microsoft.com/office/drawing/2014/main" id="{5FAD5B71-0CB5-F94C-832A-31EAA72AB403}"/>
              </a:ext>
            </a:extLst>
          </p:cNvPr>
          <p:cNvSpPr txBox="1"/>
          <p:nvPr/>
        </p:nvSpPr>
        <p:spPr>
          <a:xfrm>
            <a:off x="669798" y="6523600"/>
            <a:ext cx="4804520" cy="191719"/>
          </a:xfrm>
          <a:prstGeom prst="rect">
            <a:avLst/>
          </a:prstGeom>
          <a:noFill/>
        </p:spPr>
        <p:txBody>
          <a:bodyPr wrap="none" rtlCol="0">
            <a:spAutoFit/>
          </a:bodyPr>
          <a:lstStyle/>
          <a:p>
            <a:r>
              <a:rPr lang="en-US" sz="646" dirty="0"/>
              <a:t>Source: Columbia Road </a:t>
            </a:r>
            <a:r>
              <a:rPr lang="en-GB" sz="646" dirty="0">
                <a:hlinkClick r:id="rId2"/>
              </a:rPr>
              <a:t>https://www.columbiaroad.com/blog/why-and-how-to-create-a-customer-journey-map-download-free-template</a:t>
            </a:r>
            <a:endParaRPr lang="en-US" sz="646" dirty="0"/>
          </a:p>
        </p:txBody>
      </p:sp>
    </p:spTree>
    <p:extLst>
      <p:ext uri="{BB962C8B-B14F-4D97-AF65-F5344CB8AC3E}">
        <p14:creationId xmlns:p14="http://schemas.microsoft.com/office/powerpoint/2010/main" val="3131376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31F7-EDD3-BD48-A4B7-C0E57CB1A553}"/>
              </a:ext>
            </a:extLst>
          </p:cNvPr>
          <p:cNvSpPr>
            <a:spLocks noGrp="1"/>
          </p:cNvSpPr>
          <p:nvPr>
            <p:ph type="title"/>
          </p:nvPr>
        </p:nvSpPr>
        <p:spPr>
          <a:xfrm>
            <a:off x="457200" y="-123245"/>
            <a:ext cx="8229600" cy="1143000"/>
          </a:xfrm>
        </p:spPr>
        <p:txBody>
          <a:bodyPr/>
          <a:lstStyle/>
          <a:p>
            <a:r>
              <a:rPr lang="en-US" dirty="0"/>
              <a:t>Further Information</a:t>
            </a:r>
          </a:p>
        </p:txBody>
      </p:sp>
      <p:pic>
        <p:nvPicPr>
          <p:cNvPr id="4" name="Picture 3">
            <a:extLst>
              <a:ext uri="{FF2B5EF4-FFF2-40B4-BE49-F238E27FC236}">
                <a16:creationId xmlns:a16="http://schemas.microsoft.com/office/drawing/2014/main" id="{A7DF0D9E-FBC1-2B43-8747-7F8BDE175F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999603"/>
            <a:ext cx="1779080" cy="1437497"/>
          </a:xfrm>
          <a:prstGeom prst="rect">
            <a:avLst/>
          </a:prstGeom>
        </p:spPr>
      </p:pic>
      <p:pic>
        <p:nvPicPr>
          <p:cNvPr id="6" name="Picture 5">
            <a:extLst>
              <a:ext uri="{FF2B5EF4-FFF2-40B4-BE49-F238E27FC236}">
                <a16:creationId xmlns:a16="http://schemas.microsoft.com/office/drawing/2014/main" id="{6C6D764D-A187-074F-BD55-455C676B8E4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2870207"/>
            <a:ext cx="1779080" cy="1379482"/>
          </a:xfrm>
          <a:prstGeom prst="rect">
            <a:avLst/>
          </a:prstGeom>
        </p:spPr>
      </p:pic>
      <p:sp>
        <p:nvSpPr>
          <p:cNvPr id="7" name="TextBox 6">
            <a:extLst>
              <a:ext uri="{FF2B5EF4-FFF2-40B4-BE49-F238E27FC236}">
                <a16:creationId xmlns:a16="http://schemas.microsoft.com/office/drawing/2014/main" id="{8D0A3B0C-2582-2B40-B5FE-B9044AA08269}"/>
              </a:ext>
            </a:extLst>
          </p:cNvPr>
          <p:cNvSpPr txBox="1"/>
          <p:nvPr/>
        </p:nvSpPr>
        <p:spPr>
          <a:xfrm>
            <a:off x="555763" y="4836238"/>
            <a:ext cx="7971875" cy="603883"/>
          </a:xfrm>
          <a:prstGeom prst="rect">
            <a:avLst/>
          </a:prstGeom>
          <a:noFill/>
        </p:spPr>
        <p:txBody>
          <a:bodyPr wrap="square" rtlCol="0">
            <a:spAutoFit/>
          </a:bodyPr>
          <a:lstStyle/>
          <a:p>
            <a:r>
              <a:rPr lang="en-US" sz="1662" dirty="0"/>
              <a:t>You do </a:t>
            </a:r>
            <a:r>
              <a:rPr lang="en-US" sz="1662" u="sng" dirty="0"/>
              <a:t>NOT</a:t>
            </a:r>
            <a:r>
              <a:rPr lang="en-US" sz="1662" dirty="0"/>
              <a:t> need these books – they are good starting points for anyone that wishes to explore this further.</a:t>
            </a:r>
          </a:p>
        </p:txBody>
      </p:sp>
      <p:sp>
        <p:nvSpPr>
          <p:cNvPr id="8" name="TextBox 7">
            <a:extLst>
              <a:ext uri="{FF2B5EF4-FFF2-40B4-BE49-F238E27FC236}">
                <a16:creationId xmlns:a16="http://schemas.microsoft.com/office/drawing/2014/main" id="{952E9095-2484-E940-83CE-8F4CF4F83BE2}"/>
              </a:ext>
            </a:extLst>
          </p:cNvPr>
          <p:cNvSpPr txBox="1"/>
          <p:nvPr/>
        </p:nvSpPr>
        <p:spPr>
          <a:xfrm>
            <a:off x="2877137" y="1032746"/>
            <a:ext cx="5650501" cy="1371209"/>
          </a:xfrm>
          <a:prstGeom prst="rect">
            <a:avLst/>
          </a:prstGeom>
          <a:noFill/>
        </p:spPr>
        <p:txBody>
          <a:bodyPr wrap="square" rtlCol="0">
            <a:spAutoFit/>
          </a:bodyPr>
          <a:lstStyle/>
          <a:p>
            <a:r>
              <a:rPr lang="en-US" sz="1662" dirty="0"/>
              <a:t>Mapping Experiences</a:t>
            </a:r>
          </a:p>
          <a:p>
            <a:r>
              <a:rPr lang="en-US" sz="1662" dirty="0"/>
              <a:t>A Complete Guide to Creating Value through Journeys, Blueprints and Diagrams</a:t>
            </a:r>
          </a:p>
          <a:p>
            <a:r>
              <a:rPr lang="en-US" sz="1662" dirty="0"/>
              <a:t>By Jim Kalbach</a:t>
            </a:r>
          </a:p>
          <a:p>
            <a:r>
              <a:rPr lang="en-US" sz="1662" dirty="0"/>
              <a:t>Published by O’Reilly Media, 2016</a:t>
            </a:r>
          </a:p>
        </p:txBody>
      </p:sp>
      <p:sp>
        <p:nvSpPr>
          <p:cNvPr id="9" name="TextBox 8">
            <a:extLst>
              <a:ext uri="{FF2B5EF4-FFF2-40B4-BE49-F238E27FC236}">
                <a16:creationId xmlns:a16="http://schemas.microsoft.com/office/drawing/2014/main" id="{4E399CF0-C71B-B64A-82EF-440A32309CDA}"/>
              </a:ext>
            </a:extLst>
          </p:cNvPr>
          <p:cNvSpPr txBox="1"/>
          <p:nvPr/>
        </p:nvSpPr>
        <p:spPr>
          <a:xfrm>
            <a:off x="2919430" y="2746456"/>
            <a:ext cx="5650501" cy="1626984"/>
          </a:xfrm>
          <a:prstGeom prst="rect">
            <a:avLst/>
          </a:prstGeom>
          <a:noFill/>
        </p:spPr>
        <p:txBody>
          <a:bodyPr wrap="square" rtlCol="0">
            <a:spAutoFit/>
          </a:bodyPr>
          <a:lstStyle/>
          <a:p>
            <a:r>
              <a:rPr lang="en-US" sz="1662" dirty="0"/>
              <a:t>This is Service Design Doing</a:t>
            </a:r>
          </a:p>
          <a:p>
            <a:r>
              <a:rPr lang="en-US" sz="1662" dirty="0"/>
              <a:t>Using Research and Customer Journey Maps to Create Successful Services</a:t>
            </a:r>
          </a:p>
          <a:p>
            <a:r>
              <a:rPr lang="en-US" sz="1662" dirty="0"/>
              <a:t>By Marc Stickdorn, Markus Hormess, Adam Lawrence and Jakob Schneider</a:t>
            </a:r>
          </a:p>
          <a:p>
            <a:r>
              <a:rPr lang="en-US" sz="1662" dirty="0"/>
              <a:t>Published by O’Reilly Media, 2016</a:t>
            </a:r>
          </a:p>
        </p:txBody>
      </p:sp>
    </p:spTree>
    <p:extLst>
      <p:ext uri="{BB962C8B-B14F-4D97-AF65-F5344CB8AC3E}">
        <p14:creationId xmlns:p14="http://schemas.microsoft.com/office/powerpoint/2010/main" val="3576132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433" name="Straight Connector 17432">
            <a:extLst>
              <a:ext uri="{FF2B5EF4-FFF2-40B4-BE49-F238E27FC236}">
                <a16:creationId xmlns:a16="http://schemas.microsoft.com/office/drawing/2014/main" id="{9ADF5D9E-B042-4A99-AC52-21BE7ED9A121}"/>
              </a:ext>
            </a:extLst>
          </p:cNvPr>
          <p:cNvCxnSpPr>
            <a:cxnSpLocks/>
            <a:stCxn id="24" idx="3"/>
          </p:cNvCxnSpPr>
          <p:nvPr/>
        </p:nvCxnSpPr>
        <p:spPr>
          <a:xfrm>
            <a:off x="4823413" y="3138150"/>
            <a:ext cx="7976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32850" name="Group 1074"/>
          <p:cNvGraphicFramePr>
            <a:graphicFrameLocks noGrp="1"/>
          </p:cNvGraphicFramePr>
          <p:nvPr>
            <p:ph idx="1"/>
            <p:extLst>
              <p:ext uri="{D42A27DB-BD31-4B8C-83A1-F6EECF244321}">
                <p14:modId xmlns:p14="http://schemas.microsoft.com/office/powerpoint/2010/main" val="98715798"/>
              </p:ext>
            </p:extLst>
          </p:nvPr>
        </p:nvGraphicFramePr>
        <p:xfrm>
          <a:off x="583223" y="1241454"/>
          <a:ext cx="7977968" cy="3796477"/>
        </p:xfrm>
        <a:graphic>
          <a:graphicData uri="http://schemas.openxmlformats.org/drawingml/2006/table">
            <a:tbl>
              <a:tblPr/>
              <a:tblGrid>
                <a:gridCol w="817040">
                  <a:extLst>
                    <a:ext uri="{9D8B030D-6E8A-4147-A177-3AD203B41FA5}">
                      <a16:colId xmlns:a16="http://schemas.microsoft.com/office/drawing/2014/main" val="20000"/>
                    </a:ext>
                  </a:extLst>
                </a:gridCol>
                <a:gridCol w="656966">
                  <a:extLst>
                    <a:ext uri="{9D8B030D-6E8A-4147-A177-3AD203B41FA5}">
                      <a16:colId xmlns:a16="http://schemas.microsoft.com/office/drawing/2014/main" val="20001"/>
                    </a:ext>
                  </a:extLst>
                </a:gridCol>
                <a:gridCol w="656966">
                  <a:extLst>
                    <a:ext uri="{9D8B030D-6E8A-4147-A177-3AD203B41FA5}">
                      <a16:colId xmlns:a16="http://schemas.microsoft.com/office/drawing/2014/main" val="593296082"/>
                    </a:ext>
                  </a:extLst>
                </a:gridCol>
                <a:gridCol w="591270">
                  <a:extLst>
                    <a:ext uri="{9D8B030D-6E8A-4147-A177-3AD203B41FA5}">
                      <a16:colId xmlns:a16="http://schemas.microsoft.com/office/drawing/2014/main" val="3290462066"/>
                    </a:ext>
                  </a:extLst>
                </a:gridCol>
                <a:gridCol w="801253">
                  <a:extLst>
                    <a:ext uri="{9D8B030D-6E8A-4147-A177-3AD203B41FA5}">
                      <a16:colId xmlns:a16="http://schemas.microsoft.com/office/drawing/2014/main" val="550095026"/>
                    </a:ext>
                  </a:extLst>
                </a:gridCol>
                <a:gridCol w="2127006">
                  <a:extLst>
                    <a:ext uri="{9D8B030D-6E8A-4147-A177-3AD203B41FA5}">
                      <a16:colId xmlns:a16="http://schemas.microsoft.com/office/drawing/2014/main" val="4218536777"/>
                    </a:ext>
                  </a:extLst>
                </a:gridCol>
                <a:gridCol w="1395847">
                  <a:extLst>
                    <a:ext uri="{9D8B030D-6E8A-4147-A177-3AD203B41FA5}">
                      <a16:colId xmlns:a16="http://schemas.microsoft.com/office/drawing/2014/main" val="3564510180"/>
                    </a:ext>
                  </a:extLst>
                </a:gridCol>
                <a:gridCol w="931620">
                  <a:extLst>
                    <a:ext uri="{9D8B030D-6E8A-4147-A177-3AD203B41FA5}">
                      <a16:colId xmlns:a16="http://schemas.microsoft.com/office/drawing/2014/main" val="1158277667"/>
                    </a:ext>
                  </a:extLst>
                </a:gridCol>
              </a:tblGrid>
              <a:tr h="400704">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725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Search Engine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9611484"/>
                  </a:ext>
                </a:extLst>
              </a:tr>
              <a:tr h="850870">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lang="en-GB" sz="900" b="0" i="0" dirty="0">
                          <a:latin typeface="Arial" panose="020B0604020202020204" pitchFamily="34" charset="0"/>
                          <a:cs typeface="Arial" panose="020B0604020202020204" pitchFamily="34" charset="0"/>
                        </a:rPr>
                        <a:t>e-commerce Site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3246">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Payment Service Provider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725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Customer’s Bank</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285750" indent="-2857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04324738"/>
                  </a:ext>
                </a:extLst>
              </a:tr>
              <a:tr h="541381">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Merchant’s Bank</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285750" indent="-2857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04041226"/>
                  </a:ext>
                </a:extLst>
              </a:tr>
              <a:tr h="3725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Fulfilment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285750" indent="-2857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725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Delivery Service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lgn="l" defTabSz="990570" rtl="0" eaLnBrk="1" latinLnBrk="0" hangingPunct="1">
                        <a:buFont typeface="Arial" panose="020B0604020202020204" pitchFamily="34" charset="0"/>
                        <a:buNone/>
                      </a:pPr>
                      <a:endParaRPr lang="en-GB" sz="900" kern="1200" dirty="0">
                        <a:solidFill>
                          <a:schemeClr val="tx1"/>
                        </a:solidFill>
                        <a:latin typeface="Arial" panose="020B0604020202020204" pitchFamily="34" charset="0"/>
                        <a:ea typeface="+mn-ea"/>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285750" indent="-2857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74922061"/>
                  </a:ext>
                </a:extLst>
              </a:tr>
            </a:tbl>
          </a:graphicData>
        </a:graphic>
      </p:graphicFrame>
      <p:sp>
        <p:nvSpPr>
          <p:cNvPr id="17410" name="Rectangle 1026"/>
          <p:cNvSpPr>
            <a:spLocks noGrp="1" noChangeArrowheads="1"/>
          </p:cNvSpPr>
          <p:nvPr>
            <p:ph type="title"/>
          </p:nvPr>
        </p:nvSpPr>
        <p:spPr>
          <a:xfrm>
            <a:off x="564779" y="463080"/>
            <a:ext cx="7977553" cy="432048"/>
          </a:xfrm>
        </p:spPr>
        <p:txBody>
          <a:bodyPr>
            <a:normAutofit fontScale="90000"/>
          </a:bodyPr>
          <a:lstStyle/>
          <a:p>
            <a:r>
              <a:rPr lang="en-GB" dirty="0"/>
              <a:t>e-commerce Customer Journey *</a:t>
            </a:r>
            <a:endParaRPr lang="en-GB" altLang="en-US" dirty="0"/>
          </a:p>
        </p:txBody>
      </p:sp>
      <p:sp>
        <p:nvSpPr>
          <p:cNvPr id="2" name="Rectangle: Rounded Corners 1">
            <a:extLst>
              <a:ext uri="{FF2B5EF4-FFF2-40B4-BE49-F238E27FC236}">
                <a16:creationId xmlns:a16="http://schemas.microsoft.com/office/drawing/2014/main" id="{5EB110A7-2D7D-4BFA-9604-423F583AE753}"/>
              </a:ext>
            </a:extLst>
          </p:cNvPr>
          <p:cNvSpPr/>
          <p:nvPr/>
        </p:nvSpPr>
        <p:spPr>
          <a:xfrm>
            <a:off x="1476980" y="1336267"/>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Identify Need</a:t>
            </a:r>
          </a:p>
        </p:txBody>
      </p:sp>
      <p:sp>
        <p:nvSpPr>
          <p:cNvPr id="18" name="Rectangle: Rounded Corners 17">
            <a:extLst>
              <a:ext uri="{FF2B5EF4-FFF2-40B4-BE49-F238E27FC236}">
                <a16:creationId xmlns:a16="http://schemas.microsoft.com/office/drawing/2014/main" id="{34BB0A1B-3BB5-4A30-A50F-C0D6629293BB}"/>
              </a:ext>
            </a:extLst>
          </p:cNvPr>
          <p:cNvSpPr/>
          <p:nvPr/>
        </p:nvSpPr>
        <p:spPr>
          <a:xfrm>
            <a:off x="2141669" y="1336267"/>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Search</a:t>
            </a:r>
          </a:p>
        </p:txBody>
      </p:sp>
      <p:sp>
        <p:nvSpPr>
          <p:cNvPr id="19" name="Rectangle: Rounded Corners 18">
            <a:extLst>
              <a:ext uri="{FF2B5EF4-FFF2-40B4-BE49-F238E27FC236}">
                <a16:creationId xmlns:a16="http://schemas.microsoft.com/office/drawing/2014/main" id="{C8C3BFD5-CF41-45BC-A5CE-7B283B0727E2}"/>
              </a:ext>
            </a:extLst>
          </p:cNvPr>
          <p:cNvSpPr/>
          <p:nvPr/>
        </p:nvSpPr>
        <p:spPr>
          <a:xfrm>
            <a:off x="2141669" y="1691091"/>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Return Results</a:t>
            </a:r>
          </a:p>
        </p:txBody>
      </p:sp>
      <p:sp>
        <p:nvSpPr>
          <p:cNvPr id="20" name="Rectangle: Rounded Corners 19">
            <a:extLst>
              <a:ext uri="{FF2B5EF4-FFF2-40B4-BE49-F238E27FC236}">
                <a16:creationId xmlns:a16="http://schemas.microsoft.com/office/drawing/2014/main" id="{C7DD1B70-D546-4049-86DF-DBF2856EAB1F}"/>
              </a:ext>
            </a:extLst>
          </p:cNvPr>
          <p:cNvSpPr/>
          <p:nvPr/>
        </p:nvSpPr>
        <p:spPr>
          <a:xfrm>
            <a:off x="2141669" y="2097318"/>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Visit Shop</a:t>
            </a:r>
          </a:p>
        </p:txBody>
      </p:sp>
      <p:sp>
        <p:nvSpPr>
          <p:cNvPr id="21" name="Rectangle: Rounded Corners 20">
            <a:extLst>
              <a:ext uri="{FF2B5EF4-FFF2-40B4-BE49-F238E27FC236}">
                <a16:creationId xmlns:a16="http://schemas.microsoft.com/office/drawing/2014/main" id="{159FE234-F9C5-4169-8C62-357D5D1F5321}"/>
              </a:ext>
            </a:extLst>
          </p:cNvPr>
          <p:cNvSpPr/>
          <p:nvPr/>
        </p:nvSpPr>
        <p:spPr>
          <a:xfrm>
            <a:off x="2778822" y="1336267"/>
            <a:ext cx="48285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Browse</a:t>
            </a:r>
          </a:p>
        </p:txBody>
      </p:sp>
      <p:sp>
        <p:nvSpPr>
          <p:cNvPr id="22" name="Rectangle: Rounded Corners 21">
            <a:extLst>
              <a:ext uri="{FF2B5EF4-FFF2-40B4-BE49-F238E27FC236}">
                <a16:creationId xmlns:a16="http://schemas.microsoft.com/office/drawing/2014/main" id="{C5C98FDE-B484-4C23-AF91-49CB810D551F}"/>
              </a:ext>
            </a:extLst>
          </p:cNvPr>
          <p:cNvSpPr/>
          <p:nvPr/>
        </p:nvSpPr>
        <p:spPr>
          <a:xfrm>
            <a:off x="3404578" y="1336267"/>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Select Products</a:t>
            </a:r>
          </a:p>
        </p:txBody>
      </p:sp>
      <p:sp>
        <p:nvSpPr>
          <p:cNvPr id="24" name="Rectangle: Rounded Corners 23">
            <a:extLst>
              <a:ext uri="{FF2B5EF4-FFF2-40B4-BE49-F238E27FC236}">
                <a16:creationId xmlns:a16="http://schemas.microsoft.com/office/drawing/2014/main" id="{E8F20DFA-FE30-42B0-85CA-458AB14431E5}"/>
              </a:ext>
            </a:extLst>
          </p:cNvPr>
          <p:cNvSpPr/>
          <p:nvPr/>
        </p:nvSpPr>
        <p:spPr>
          <a:xfrm>
            <a:off x="4225191" y="3020469"/>
            <a:ext cx="59822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Payment Details</a:t>
            </a:r>
          </a:p>
        </p:txBody>
      </p:sp>
      <p:sp>
        <p:nvSpPr>
          <p:cNvPr id="25" name="Rectangle: Rounded Corners 24">
            <a:extLst>
              <a:ext uri="{FF2B5EF4-FFF2-40B4-BE49-F238E27FC236}">
                <a16:creationId xmlns:a16="http://schemas.microsoft.com/office/drawing/2014/main" id="{ADED6679-BEF6-4FD1-9EB6-37CA68219B08}"/>
              </a:ext>
            </a:extLst>
          </p:cNvPr>
          <p:cNvSpPr/>
          <p:nvPr/>
        </p:nvSpPr>
        <p:spPr>
          <a:xfrm>
            <a:off x="4889880" y="3020469"/>
            <a:ext cx="59822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Request Payment</a:t>
            </a:r>
          </a:p>
        </p:txBody>
      </p:sp>
      <p:sp>
        <p:nvSpPr>
          <p:cNvPr id="26" name="Rectangle: Rounded Corners 25">
            <a:extLst>
              <a:ext uri="{FF2B5EF4-FFF2-40B4-BE49-F238E27FC236}">
                <a16:creationId xmlns:a16="http://schemas.microsoft.com/office/drawing/2014/main" id="{5537FAB0-3327-4E03-8312-5617B4AA41D9}"/>
              </a:ext>
            </a:extLst>
          </p:cNvPr>
          <p:cNvSpPr/>
          <p:nvPr/>
        </p:nvSpPr>
        <p:spPr>
          <a:xfrm>
            <a:off x="4901703" y="3470886"/>
            <a:ext cx="59822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a:t>
            </a:r>
          </a:p>
        </p:txBody>
      </p:sp>
      <p:sp>
        <p:nvSpPr>
          <p:cNvPr id="27" name="Rectangle: Rounded Corners 26">
            <a:extLst>
              <a:ext uri="{FF2B5EF4-FFF2-40B4-BE49-F238E27FC236}">
                <a16:creationId xmlns:a16="http://schemas.microsoft.com/office/drawing/2014/main" id="{A7A500EE-9A76-4A2E-916C-F4A9FA82ACEC}"/>
              </a:ext>
            </a:extLst>
          </p:cNvPr>
          <p:cNvSpPr/>
          <p:nvPr/>
        </p:nvSpPr>
        <p:spPr>
          <a:xfrm>
            <a:off x="5554569" y="3020469"/>
            <a:ext cx="59822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a:t>
            </a:r>
          </a:p>
        </p:txBody>
      </p:sp>
      <p:sp>
        <p:nvSpPr>
          <p:cNvPr id="28" name="Rectangle: Rounded Corners 27">
            <a:extLst>
              <a:ext uri="{FF2B5EF4-FFF2-40B4-BE49-F238E27FC236}">
                <a16:creationId xmlns:a16="http://schemas.microsoft.com/office/drawing/2014/main" id="{C0A7ACDB-CEAA-4D70-92B5-939C4439B301}"/>
              </a:ext>
            </a:extLst>
          </p:cNvPr>
          <p:cNvSpPr/>
          <p:nvPr/>
        </p:nvSpPr>
        <p:spPr>
          <a:xfrm>
            <a:off x="5554569" y="3930335"/>
            <a:ext cx="593622"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Receive Payment</a:t>
            </a:r>
          </a:p>
        </p:txBody>
      </p:sp>
      <p:sp>
        <p:nvSpPr>
          <p:cNvPr id="29" name="Rectangle: Rounded Corners 28">
            <a:extLst>
              <a:ext uri="{FF2B5EF4-FFF2-40B4-BE49-F238E27FC236}">
                <a16:creationId xmlns:a16="http://schemas.microsoft.com/office/drawing/2014/main" id="{A1FF8348-4BA7-4E3A-BCF1-775B27100536}"/>
              </a:ext>
            </a:extLst>
          </p:cNvPr>
          <p:cNvSpPr/>
          <p:nvPr/>
        </p:nvSpPr>
        <p:spPr>
          <a:xfrm>
            <a:off x="6285728" y="4365104"/>
            <a:ext cx="72249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Pick, Pack and Dispatch</a:t>
            </a:r>
          </a:p>
        </p:txBody>
      </p:sp>
      <p:sp>
        <p:nvSpPr>
          <p:cNvPr id="30" name="Rectangle: Rounded Corners 29">
            <a:extLst>
              <a:ext uri="{FF2B5EF4-FFF2-40B4-BE49-F238E27FC236}">
                <a16:creationId xmlns:a16="http://schemas.microsoft.com/office/drawing/2014/main" id="{AC322FEF-9347-44B3-84DB-2C2E9B230569}"/>
              </a:ext>
            </a:extLst>
          </p:cNvPr>
          <p:cNvSpPr/>
          <p:nvPr/>
        </p:nvSpPr>
        <p:spPr>
          <a:xfrm>
            <a:off x="6285728" y="4763918"/>
            <a:ext cx="72249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Deliver</a:t>
            </a:r>
          </a:p>
        </p:txBody>
      </p:sp>
      <p:sp>
        <p:nvSpPr>
          <p:cNvPr id="31" name="Rectangle: Rounded Corners 30">
            <a:extLst>
              <a:ext uri="{FF2B5EF4-FFF2-40B4-BE49-F238E27FC236}">
                <a16:creationId xmlns:a16="http://schemas.microsoft.com/office/drawing/2014/main" id="{7B0E5821-0147-44DE-B873-B5CF212377EA}"/>
              </a:ext>
            </a:extLst>
          </p:cNvPr>
          <p:cNvSpPr/>
          <p:nvPr/>
        </p:nvSpPr>
        <p:spPr>
          <a:xfrm>
            <a:off x="4231866" y="2097318"/>
            <a:ext cx="59822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Customer Details</a:t>
            </a:r>
          </a:p>
        </p:txBody>
      </p:sp>
      <p:cxnSp>
        <p:nvCxnSpPr>
          <p:cNvPr id="17" name="Straight Arrow Connector 16">
            <a:extLst>
              <a:ext uri="{FF2B5EF4-FFF2-40B4-BE49-F238E27FC236}">
                <a16:creationId xmlns:a16="http://schemas.microsoft.com/office/drawing/2014/main" id="{380C16C4-675A-453F-9337-34F1908BE89B}"/>
              </a:ext>
            </a:extLst>
          </p:cNvPr>
          <p:cNvCxnSpPr>
            <a:cxnSpLocks/>
          </p:cNvCxnSpPr>
          <p:nvPr/>
        </p:nvCxnSpPr>
        <p:spPr>
          <a:xfrm>
            <a:off x="2008731" y="1453948"/>
            <a:ext cx="13293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409" name="Straight Arrow Connector 17408">
            <a:extLst>
              <a:ext uri="{FF2B5EF4-FFF2-40B4-BE49-F238E27FC236}">
                <a16:creationId xmlns:a16="http://schemas.microsoft.com/office/drawing/2014/main" id="{198D7F36-94CD-4666-927D-756735C6C148}"/>
              </a:ext>
            </a:extLst>
          </p:cNvPr>
          <p:cNvCxnSpPr>
            <a:cxnSpLocks/>
            <a:stCxn id="18" idx="2"/>
            <a:endCxn id="19" idx="0"/>
          </p:cNvCxnSpPr>
          <p:nvPr/>
        </p:nvCxnSpPr>
        <p:spPr>
          <a:xfrm>
            <a:off x="2407544" y="1571629"/>
            <a:ext cx="0" cy="11946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EB0F5A7-286E-43A8-8C4A-B76728F5CBDD}"/>
              </a:ext>
            </a:extLst>
          </p:cNvPr>
          <p:cNvCxnSpPr>
            <a:cxnSpLocks/>
            <a:stCxn id="19" idx="2"/>
            <a:endCxn id="20" idx="0"/>
          </p:cNvCxnSpPr>
          <p:nvPr/>
        </p:nvCxnSpPr>
        <p:spPr>
          <a:xfrm>
            <a:off x="2407544" y="1926454"/>
            <a:ext cx="0" cy="1708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1407BD54-5122-4135-B6C4-BE0C293F0DB6}"/>
              </a:ext>
            </a:extLst>
          </p:cNvPr>
          <p:cNvCxnSpPr>
            <a:cxnSpLocks/>
          </p:cNvCxnSpPr>
          <p:nvPr/>
        </p:nvCxnSpPr>
        <p:spPr>
          <a:xfrm>
            <a:off x="2673420" y="2214999"/>
            <a:ext cx="13293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705F85C3-7004-4806-AA8E-5151F22CBA76}"/>
              </a:ext>
            </a:extLst>
          </p:cNvPr>
          <p:cNvCxnSpPr>
            <a:cxnSpLocks/>
          </p:cNvCxnSpPr>
          <p:nvPr/>
        </p:nvCxnSpPr>
        <p:spPr>
          <a:xfrm>
            <a:off x="3289208" y="2214999"/>
            <a:ext cx="11537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429" name="Straight Arrow Connector 17428">
            <a:extLst>
              <a:ext uri="{FF2B5EF4-FFF2-40B4-BE49-F238E27FC236}">
                <a16:creationId xmlns:a16="http://schemas.microsoft.com/office/drawing/2014/main" id="{54B968ED-29FE-4A26-A5A5-5C9D6CA241DE}"/>
              </a:ext>
            </a:extLst>
          </p:cNvPr>
          <p:cNvCxnSpPr>
            <a:cxnSpLocks/>
            <a:stCxn id="31" idx="2"/>
            <a:endCxn id="24" idx="0"/>
          </p:cNvCxnSpPr>
          <p:nvPr/>
        </p:nvCxnSpPr>
        <p:spPr>
          <a:xfrm flipH="1">
            <a:off x="4524302" y="2332680"/>
            <a:ext cx="6674" cy="68778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02BF7754-C483-4D69-93DA-66A1BB383A66}"/>
              </a:ext>
            </a:extLst>
          </p:cNvPr>
          <p:cNvCxnSpPr>
            <a:cxnSpLocks/>
          </p:cNvCxnSpPr>
          <p:nvPr/>
        </p:nvCxnSpPr>
        <p:spPr>
          <a:xfrm>
            <a:off x="5035619" y="3255832"/>
            <a:ext cx="0" cy="21505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9ACFD03C-B176-4269-AD10-36E2CCFCD579}"/>
              </a:ext>
            </a:extLst>
          </p:cNvPr>
          <p:cNvCxnSpPr>
            <a:cxnSpLocks/>
          </p:cNvCxnSpPr>
          <p:nvPr/>
        </p:nvCxnSpPr>
        <p:spPr>
          <a:xfrm flipV="1">
            <a:off x="5301495" y="3255834"/>
            <a:ext cx="0" cy="2150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3FE596A4-BBED-4FDC-BFC6-1AEB3D6DC348}"/>
              </a:ext>
            </a:extLst>
          </p:cNvPr>
          <p:cNvCxnSpPr>
            <a:cxnSpLocks/>
          </p:cNvCxnSpPr>
          <p:nvPr/>
        </p:nvCxnSpPr>
        <p:spPr>
          <a:xfrm>
            <a:off x="5842245" y="3255832"/>
            <a:ext cx="0" cy="67450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Connector: Elbow 34">
            <a:extLst>
              <a:ext uri="{FF2B5EF4-FFF2-40B4-BE49-F238E27FC236}">
                <a16:creationId xmlns:a16="http://schemas.microsoft.com/office/drawing/2014/main" id="{411A5115-A5A7-419A-A6D2-06F773AF66D3}"/>
              </a:ext>
            </a:extLst>
          </p:cNvPr>
          <p:cNvCxnSpPr>
            <a:cxnSpLocks/>
            <a:stCxn id="60" idx="3"/>
            <a:endCxn id="29" idx="0"/>
          </p:cNvCxnSpPr>
          <p:nvPr/>
        </p:nvCxnSpPr>
        <p:spPr>
          <a:xfrm>
            <a:off x="6150798" y="2214999"/>
            <a:ext cx="496176" cy="215010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Rectangle: Rounded Corners 40">
            <a:extLst>
              <a:ext uri="{FF2B5EF4-FFF2-40B4-BE49-F238E27FC236}">
                <a16:creationId xmlns:a16="http://schemas.microsoft.com/office/drawing/2014/main" id="{445C99A0-186E-450A-AA6C-24F699BDBBBD}"/>
              </a:ext>
            </a:extLst>
          </p:cNvPr>
          <p:cNvSpPr/>
          <p:nvPr/>
        </p:nvSpPr>
        <p:spPr>
          <a:xfrm>
            <a:off x="6964881" y="1336267"/>
            <a:ext cx="50285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Receive</a:t>
            </a:r>
          </a:p>
        </p:txBody>
      </p:sp>
      <p:sp>
        <p:nvSpPr>
          <p:cNvPr id="42" name="Rectangle: Rounded Corners 41">
            <a:extLst>
              <a:ext uri="{FF2B5EF4-FFF2-40B4-BE49-F238E27FC236}">
                <a16:creationId xmlns:a16="http://schemas.microsoft.com/office/drawing/2014/main" id="{53D3DE75-77F5-4F6B-9D93-F2594852D7E8}"/>
              </a:ext>
            </a:extLst>
          </p:cNvPr>
          <p:cNvSpPr/>
          <p:nvPr/>
        </p:nvSpPr>
        <p:spPr>
          <a:xfrm>
            <a:off x="7717151" y="1336267"/>
            <a:ext cx="51064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Accept</a:t>
            </a:r>
          </a:p>
        </p:txBody>
      </p:sp>
      <p:sp>
        <p:nvSpPr>
          <p:cNvPr id="44" name="Rectangle: Rounded Corners 43">
            <a:extLst>
              <a:ext uri="{FF2B5EF4-FFF2-40B4-BE49-F238E27FC236}">
                <a16:creationId xmlns:a16="http://schemas.microsoft.com/office/drawing/2014/main" id="{39825747-4FD0-4ECB-89E7-D0ED8D79A7AC}"/>
              </a:ext>
            </a:extLst>
          </p:cNvPr>
          <p:cNvSpPr/>
          <p:nvPr/>
        </p:nvSpPr>
        <p:spPr>
          <a:xfrm>
            <a:off x="7717151" y="1639879"/>
            <a:ext cx="51064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Return</a:t>
            </a:r>
          </a:p>
        </p:txBody>
      </p:sp>
      <p:sp>
        <p:nvSpPr>
          <p:cNvPr id="45" name="Rectangle: Rounded Corners 44">
            <a:extLst>
              <a:ext uri="{FF2B5EF4-FFF2-40B4-BE49-F238E27FC236}">
                <a16:creationId xmlns:a16="http://schemas.microsoft.com/office/drawing/2014/main" id="{10350866-4681-483B-A848-FDC8C5C166D3}"/>
              </a:ext>
            </a:extLst>
          </p:cNvPr>
          <p:cNvSpPr/>
          <p:nvPr/>
        </p:nvSpPr>
        <p:spPr>
          <a:xfrm>
            <a:off x="7717151" y="4329149"/>
            <a:ext cx="51064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Return to Stock</a:t>
            </a:r>
          </a:p>
        </p:txBody>
      </p:sp>
      <p:sp>
        <p:nvSpPr>
          <p:cNvPr id="47" name="Rectangle: Rounded Corners 46">
            <a:extLst>
              <a:ext uri="{FF2B5EF4-FFF2-40B4-BE49-F238E27FC236}">
                <a16:creationId xmlns:a16="http://schemas.microsoft.com/office/drawing/2014/main" id="{60CA0E5B-465C-4D55-B419-C6F31E4CE386}"/>
              </a:ext>
            </a:extLst>
          </p:cNvPr>
          <p:cNvSpPr/>
          <p:nvPr/>
        </p:nvSpPr>
        <p:spPr>
          <a:xfrm>
            <a:off x="8011511" y="3882273"/>
            <a:ext cx="51064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Refund</a:t>
            </a:r>
          </a:p>
        </p:txBody>
      </p:sp>
      <p:cxnSp>
        <p:nvCxnSpPr>
          <p:cNvPr id="48" name="Straight Arrow Connector 47">
            <a:extLst>
              <a:ext uri="{FF2B5EF4-FFF2-40B4-BE49-F238E27FC236}">
                <a16:creationId xmlns:a16="http://schemas.microsoft.com/office/drawing/2014/main" id="{2A0E5AC1-2062-4105-B37B-00F4509FE15D}"/>
              </a:ext>
            </a:extLst>
          </p:cNvPr>
          <p:cNvCxnSpPr>
            <a:cxnSpLocks/>
            <a:endCxn id="30" idx="0"/>
          </p:cNvCxnSpPr>
          <p:nvPr/>
        </p:nvCxnSpPr>
        <p:spPr>
          <a:xfrm>
            <a:off x="6646974" y="4533998"/>
            <a:ext cx="0" cy="22992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Connector: Elbow 48">
            <a:extLst>
              <a:ext uri="{FF2B5EF4-FFF2-40B4-BE49-F238E27FC236}">
                <a16:creationId xmlns:a16="http://schemas.microsoft.com/office/drawing/2014/main" id="{A8E2F5C0-D5DD-48B8-ABB7-8FB69A433538}"/>
              </a:ext>
            </a:extLst>
          </p:cNvPr>
          <p:cNvCxnSpPr>
            <a:cxnSpLocks/>
            <a:stCxn id="30" idx="3"/>
            <a:endCxn id="41" idx="2"/>
          </p:cNvCxnSpPr>
          <p:nvPr/>
        </p:nvCxnSpPr>
        <p:spPr>
          <a:xfrm flipV="1">
            <a:off x="7008219" y="1571629"/>
            <a:ext cx="208087" cy="3309970"/>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9A97FCCE-3181-45EB-BD66-62ADC84C67EA}"/>
              </a:ext>
            </a:extLst>
          </p:cNvPr>
          <p:cNvCxnSpPr>
            <a:cxnSpLocks/>
          </p:cNvCxnSpPr>
          <p:nvPr/>
        </p:nvCxnSpPr>
        <p:spPr>
          <a:xfrm>
            <a:off x="7972470" y="1880931"/>
            <a:ext cx="0" cy="244821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256C0EA2-37D5-47EE-A748-2FFFD9C60126}"/>
              </a:ext>
            </a:extLst>
          </p:cNvPr>
          <p:cNvCxnSpPr>
            <a:cxnSpLocks/>
          </p:cNvCxnSpPr>
          <p:nvPr/>
        </p:nvCxnSpPr>
        <p:spPr>
          <a:xfrm>
            <a:off x="7467732" y="1453948"/>
            <a:ext cx="24942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Pentagon 80">
            <a:extLst>
              <a:ext uri="{FF2B5EF4-FFF2-40B4-BE49-F238E27FC236}">
                <a16:creationId xmlns:a16="http://schemas.microsoft.com/office/drawing/2014/main" id="{8A9ACE99-5501-4335-BF08-3AF14D6894BC}"/>
              </a:ext>
            </a:extLst>
          </p:cNvPr>
          <p:cNvSpPr/>
          <p:nvPr/>
        </p:nvSpPr>
        <p:spPr>
          <a:xfrm>
            <a:off x="7629571" y="908720"/>
            <a:ext cx="1063503"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prstClr val="black"/>
                </a:solidFill>
                <a:latin typeface="Arial" panose="020B0604020202020204" pitchFamily="34" charset="0"/>
                <a:cs typeface="Arial" panose="020B0604020202020204" pitchFamily="34" charset="0"/>
              </a:rPr>
              <a:t>After Sales</a:t>
            </a:r>
          </a:p>
          <a:p>
            <a:pPr algn="ctr"/>
            <a:r>
              <a:rPr lang="en-GB" sz="738" dirty="0">
                <a:solidFill>
                  <a:prstClr val="black"/>
                </a:solidFill>
                <a:latin typeface="Arial" panose="020B0604020202020204" pitchFamily="34" charset="0"/>
                <a:cs typeface="Arial" panose="020B0604020202020204" pitchFamily="34" charset="0"/>
              </a:rPr>
              <a:t>Support</a:t>
            </a:r>
          </a:p>
        </p:txBody>
      </p:sp>
      <p:sp>
        <p:nvSpPr>
          <p:cNvPr id="16" name="Pentagon 3">
            <a:extLst>
              <a:ext uri="{FF2B5EF4-FFF2-40B4-BE49-F238E27FC236}">
                <a16:creationId xmlns:a16="http://schemas.microsoft.com/office/drawing/2014/main" id="{C9FF5D57-11F6-4174-95BB-D1997B2C519F}"/>
              </a:ext>
            </a:extLst>
          </p:cNvPr>
          <p:cNvSpPr/>
          <p:nvPr/>
        </p:nvSpPr>
        <p:spPr>
          <a:xfrm>
            <a:off x="6233724" y="908720"/>
            <a:ext cx="1528785"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Fulfil</a:t>
            </a:r>
          </a:p>
        </p:txBody>
      </p:sp>
      <p:sp>
        <p:nvSpPr>
          <p:cNvPr id="4" name="Pentagon 80">
            <a:extLst>
              <a:ext uri="{FF2B5EF4-FFF2-40B4-BE49-F238E27FC236}">
                <a16:creationId xmlns:a16="http://schemas.microsoft.com/office/drawing/2014/main" id="{997DC065-E963-47DA-B29F-AC4E21432139}"/>
              </a:ext>
            </a:extLst>
          </p:cNvPr>
          <p:cNvSpPr/>
          <p:nvPr/>
        </p:nvSpPr>
        <p:spPr>
          <a:xfrm>
            <a:off x="4088410" y="908720"/>
            <a:ext cx="2344721"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Checkout and Pay </a:t>
            </a:r>
          </a:p>
        </p:txBody>
      </p:sp>
      <p:sp>
        <p:nvSpPr>
          <p:cNvPr id="5" name="Pentagon 3">
            <a:extLst>
              <a:ext uri="{FF2B5EF4-FFF2-40B4-BE49-F238E27FC236}">
                <a16:creationId xmlns:a16="http://schemas.microsoft.com/office/drawing/2014/main" id="{8E8C8E71-2509-4356-B064-584443D22A12}"/>
              </a:ext>
            </a:extLst>
          </p:cNvPr>
          <p:cNvSpPr/>
          <p:nvPr/>
        </p:nvSpPr>
        <p:spPr>
          <a:xfrm>
            <a:off x="3289208" y="908720"/>
            <a:ext cx="1028802"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Select</a:t>
            </a:r>
          </a:p>
        </p:txBody>
      </p:sp>
      <p:sp>
        <p:nvSpPr>
          <p:cNvPr id="6" name="Pentagon 4">
            <a:extLst>
              <a:ext uri="{FF2B5EF4-FFF2-40B4-BE49-F238E27FC236}">
                <a16:creationId xmlns:a16="http://schemas.microsoft.com/office/drawing/2014/main" id="{ACB9427A-A772-4BC9-A4DC-CE002435C111}"/>
              </a:ext>
            </a:extLst>
          </p:cNvPr>
          <p:cNvSpPr/>
          <p:nvPr/>
        </p:nvSpPr>
        <p:spPr>
          <a:xfrm>
            <a:off x="2739890" y="908720"/>
            <a:ext cx="731157"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Browse</a:t>
            </a:r>
          </a:p>
        </p:txBody>
      </p:sp>
      <p:sp>
        <p:nvSpPr>
          <p:cNvPr id="7" name="Pentagon 7">
            <a:extLst>
              <a:ext uri="{FF2B5EF4-FFF2-40B4-BE49-F238E27FC236}">
                <a16:creationId xmlns:a16="http://schemas.microsoft.com/office/drawing/2014/main" id="{799DA31A-0332-470D-ADC4-5B2A64F09BBE}"/>
              </a:ext>
            </a:extLst>
          </p:cNvPr>
          <p:cNvSpPr/>
          <p:nvPr/>
        </p:nvSpPr>
        <p:spPr>
          <a:xfrm>
            <a:off x="2075201" y="908720"/>
            <a:ext cx="816768"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Search</a:t>
            </a:r>
          </a:p>
        </p:txBody>
      </p:sp>
      <p:sp>
        <p:nvSpPr>
          <p:cNvPr id="8" name="Pentagon 8">
            <a:extLst>
              <a:ext uri="{FF2B5EF4-FFF2-40B4-BE49-F238E27FC236}">
                <a16:creationId xmlns:a16="http://schemas.microsoft.com/office/drawing/2014/main" id="{7D9B3E21-2E35-4F5C-81FB-7297493E0E04}"/>
              </a:ext>
            </a:extLst>
          </p:cNvPr>
          <p:cNvSpPr/>
          <p:nvPr/>
        </p:nvSpPr>
        <p:spPr>
          <a:xfrm>
            <a:off x="1410511" y="908720"/>
            <a:ext cx="855786"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Need</a:t>
            </a:r>
          </a:p>
        </p:txBody>
      </p:sp>
      <p:sp>
        <p:nvSpPr>
          <p:cNvPr id="9" name="Pentagon 9">
            <a:extLst>
              <a:ext uri="{FF2B5EF4-FFF2-40B4-BE49-F238E27FC236}">
                <a16:creationId xmlns:a16="http://schemas.microsoft.com/office/drawing/2014/main" id="{E7C56831-25EA-43D8-B077-0CA2B7D39E12}"/>
              </a:ext>
            </a:extLst>
          </p:cNvPr>
          <p:cNvSpPr/>
          <p:nvPr/>
        </p:nvSpPr>
        <p:spPr>
          <a:xfrm>
            <a:off x="583865" y="908720"/>
            <a:ext cx="1017742"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Area</a:t>
            </a:r>
          </a:p>
        </p:txBody>
      </p:sp>
      <p:sp>
        <p:nvSpPr>
          <p:cNvPr id="3" name="TextBox 2">
            <a:extLst>
              <a:ext uri="{FF2B5EF4-FFF2-40B4-BE49-F238E27FC236}">
                <a16:creationId xmlns:a16="http://schemas.microsoft.com/office/drawing/2014/main" id="{85A368FA-68A0-614B-86DD-A4B50B2FA5D8}"/>
              </a:ext>
            </a:extLst>
          </p:cNvPr>
          <p:cNvSpPr txBox="1"/>
          <p:nvPr/>
        </p:nvSpPr>
        <p:spPr>
          <a:xfrm>
            <a:off x="583223" y="5120652"/>
            <a:ext cx="2917786" cy="404726"/>
          </a:xfrm>
          <a:prstGeom prst="rect">
            <a:avLst/>
          </a:prstGeom>
          <a:noFill/>
        </p:spPr>
        <p:txBody>
          <a:bodyPr wrap="square" rtlCol="0">
            <a:spAutoFit/>
          </a:bodyPr>
          <a:lstStyle/>
          <a:p>
            <a:r>
              <a:rPr lang="en-US" sz="1015" dirty="0"/>
              <a:t>* From the point at arriving at the e-commerce site.</a:t>
            </a:r>
          </a:p>
        </p:txBody>
      </p:sp>
      <p:sp>
        <p:nvSpPr>
          <p:cNvPr id="54" name="Rectangle: Rounded Corners 20">
            <a:extLst>
              <a:ext uri="{FF2B5EF4-FFF2-40B4-BE49-F238E27FC236}">
                <a16:creationId xmlns:a16="http://schemas.microsoft.com/office/drawing/2014/main" id="{028ACD60-879B-4F4F-B4C8-93DBBF6A0948}"/>
              </a:ext>
            </a:extLst>
          </p:cNvPr>
          <p:cNvSpPr/>
          <p:nvPr/>
        </p:nvSpPr>
        <p:spPr>
          <a:xfrm>
            <a:off x="2792463" y="2097318"/>
            <a:ext cx="48285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54" dirty="0">
                <a:solidFill>
                  <a:schemeClr val="tx1"/>
                </a:solidFill>
              </a:rPr>
              <a:t>Display Products</a:t>
            </a:r>
          </a:p>
        </p:txBody>
      </p:sp>
      <p:sp>
        <p:nvSpPr>
          <p:cNvPr id="57" name="Rectangle: Rounded Corners 21">
            <a:extLst>
              <a:ext uri="{FF2B5EF4-FFF2-40B4-BE49-F238E27FC236}">
                <a16:creationId xmlns:a16="http://schemas.microsoft.com/office/drawing/2014/main" id="{B8AB9B0E-029D-544D-AE7B-D74B7A87374A}"/>
              </a:ext>
            </a:extLst>
          </p:cNvPr>
          <p:cNvSpPr/>
          <p:nvPr/>
        </p:nvSpPr>
        <p:spPr>
          <a:xfrm>
            <a:off x="3418473" y="2097318"/>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Reserve Products</a:t>
            </a:r>
          </a:p>
        </p:txBody>
      </p:sp>
      <p:sp>
        <p:nvSpPr>
          <p:cNvPr id="59" name="Rectangle: Rounded Corners 21">
            <a:extLst>
              <a:ext uri="{FF2B5EF4-FFF2-40B4-BE49-F238E27FC236}">
                <a16:creationId xmlns:a16="http://schemas.microsoft.com/office/drawing/2014/main" id="{CFD3BBCA-9CF2-EF4F-99BE-DD112D1C9C27}"/>
              </a:ext>
            </a:extLst>
          </p:cNvPr>
          <p:cNvSpPr/>
          <p:nvPr/>
        </p:nvSpPr>
        <p:spPr>
          <a:xfrm>
            <a:off x="5137934" y="1336267"/>
            <a:ext cx="620176"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Payment Details</a:t>
            </a:r>
          </a:p>
        </p:txBody>
      </p:sp>
      <p:sp>
        <p:nvSpPr>
          <p:cNvPr id="60" name="Rectangle: Rounded Corners 30">
            <a:extLst>
              <a:ext uri="{FF2B5EF4-FFF2-40B4-BE49-F238E27FC236}">
                <a16:creationId xmlns:a16="http://schemas.microsoft.com/office/drawing/2014/main" id="{A6D07DAA-6869-F947-A1F1-8F0782768168}"/>
              </a:ext>
            </a:extLst>
          </p:cNvPr>
          <p:cNvSpPr/>
          <p:nvPr/>
        </p:nvSpPr>
        <p:spPr>
          <a:xfrm>
            <a:off x="5552577" y="2097318"/>
            <a:ext cx="59822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Confirm Order</a:t>
            </a:r>
          </a:p>
        </p:txBody>
      </p:sp>
      <p:sp>
        <p:nvSpPr>
          <p:cNvPr id="61" name="Rectangle: Rounded Corners 30">
            <a:extLst>
              <a:ext uri="{FF2B5EF4-FFF2-40B4-BE49-F238E27FC236}">
                <a16:creationId xmlns:a16="http://schemas.microsoft.com/office/drawing/2014/main" id="{C7B4FAAA-AA81-714A-B779-3CD0634607E9}"/>
              </a:ext>
            </a:extLst>
          </p:cNvPr>
          <p:cNvSpPr/>
          <p:nvPr/>
        </p:nvSpPr>
        <p:spPr>
          <a:xfrm>
            <a:off x="4961152" y="2097318"/>
            <a:ext cx="526804"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Delivery Details</a:t>
            </a:r>
          </a:p>
        </p:txBody>
      </p:sp>
      <p:cxnSp>
        <p:nvCxnSpPr>
          <p:cNvPr id="39" name="Straight Connector 38">
            <a:extLst>
              <a:ext uri="{FF2B5EF4-FFF2-40B4-BE49-F238E27FC236}">
                <a16:creationId xmlns:a16="http://schemas.microsoft.com/office/drawing/2014/main" id="{B5747D6F-4918-6F41-8A63-B71C1A544999}"/>
              </a:ext>
            </a:extLst>
          </p:cNvPr>
          <p:cNvCxnSpPr>
            <a:cxnSpLocks/>
          </p:cNvCxnSpPr>
          <p:nvPr/>
        </p:nvCxnSpPr>
        <p:spPr>
          <a:xfrm>
            <a:off x="5967847" y="1585106"/>
            <a:ext cx="0" cy="1724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DB4AC91-533C-3843-BD2C-8E5184DE418A}"/>
              </a:ext>
            </a:extLst>
          </p:cNvPr>
          <p:cNvCxnSpPr>
            <a:cxnSpLocks/>
          </p:cNvCxnSpPr>
          <p:nvPr/>
        </p:nvCxnSpPr>
        <p:spPr>
          <a:xfrm flipH="1">
            <a:off x="4909059" y="1757560"/>
            <a:ext cx="105879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E9AF6CC-6F26-794C-83E0-6C4C6A4C0E33}"/>
              </a:ext>
            </a:extLst>
          </p:cNvPr>
          <p:cNvCxnSpPr>
            <a:cxnSpLocks/>
          </p:cNvCxnSpPr>
          <p:nvPr/>
        </p:nvCxnSpPr>
        <p:spPr>
          <a:xfrm>
            <a:off x="4904345" y="1757560"/>
            <a:ext cx="0" cy="9245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2714C18-5C25-2348-B460-2277D803B249}"/>
              </a:ext>
            </a:extLst>
          </p:cNvPr>
          <p:cNvCxnSpPr>
            <a:cxnSpLocks/>
          </p:cNvCxnSpPr>
          <p:nvPr/>
        </p:nvCxnSpPr>
        <p:spPr>
          <a:xfrm flipH="1">
            <a:off x="4695156" y="2671966"/>
            <a:ext cx="21390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2EBE9C38-0B1C-864A-A851-7D36A533DBAA}"/>
              </a:ext>
            </a:extLst>
          </p:cNvPr>
          <p:cNvCxnSpPr>
            <a:cxnSpLocks/>
          </p:cNvCxnSpPr>
          <p:nvPr/>
        </p:nvCxnSpPr>
        <p:spPr>
          <a:xfrm>
            <a:off x="4704938" y="2682120"/>
            <a:ext cx="0" cy="3383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6" name="Rectangle: Rounded Corners 21">
            <a:extLst>
              <a:ext uri="{FF2B5EF4-FFF2-40B4-BE49-F238E27FC236}">
                <a16:creationId xmlns:a16="http://schemas.microsoft.com/office/drawing/2014/main" id="{E9B3B674-2B82-5D45-B0C2-652BFB8EA232}"/>
              </a:ext>
            </a:extLst>
          </p:cNvPr>
          <p:cNvSpPr/>
          <p:nvPr/>
        </p:nvSpPr>
        <p:spPr>
          <a:xfrm>
            <a:off x="5828936" y="1336267"/>
            <a:ext cx="34544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OK</a:t>
            </a:r>
          </a:p>
        </p:txBody>
      </p:sp>
      <p:cxnSp>
        <p:nvCxnSpPr>
          <p:cNvPr id="63" name="Straight Arrow Connector 62">
            <a:extLst>
              <a:ext uri="{FF2B5EF4-FFF2-40B4-BE49-F238E27FC236}">
                <a16:creationId xmlns:a16="http://schemas.microsoft.com/office/drawing/2014/main" id="{F9176B70-87EE-E74F-91E6-3B1276E2CC42}"/>
              </a:ext>
            </a:extLst>
          </p:cNvPr>
          <p:cNvCxnSpPr>
            <a:cxnSpLocks/>
          </p:cNvCxnSpPr>
          <p:nvPr/>
        </p:nvCxnSpPr>
        <p:spPr>
          <a:xfrm flipH="1">
            <a:off x="4516252" y="1423817"/>
            <a:ext cx="6674" cy="68778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Rectangle: Rounded Corners 21">
            <a:extLst>
              <a:ext uri="{FF2B5EF4-FFF2-40B4-BE49-F238E27FC236}">
                <a16:creationId xmlns:a16="http://schemas.microsoft.com/office/drawing/2014/main" id="{312AB285-A9FF-584C-B0AC-76F3AFE7B182}"/>
              </a:ext>
            </a:extLst>
          </p:cNvPr>
          <p:cNvSpPr/>
          <p:nvPr/>
        </p:nvSpPr>
        <p:spPr>
          <a:xfrm>
            <a:off x="4173303" y="1336267"/>
            <a:ext cx="862315"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Provide Customer Details</a:t>
            </a:r>
          </a:p>
        </p:txBody>
      </p:sp>
      <p:cxnSp>
        <p:nvCxnSpPr>
          <p:cNvPr id="65" name="Straight Arrow Connector 64">
            <a:extLst>
              <a:ext uri="{FF2B5EF4-FFF2-40B4-BE49-F238E27FC236}">
                <a16:creationId xmlns:a16="http://schemas.microsoft.com/office/drawing/2014/main" id="{312F6D28-84BF-1A44-AA6B-48BA0A619392}"/>
              </a:ext>
            </a:extLst>
          </p:cNvPr>
          <p:cNvCxnSpPr>
            <a:cxnSpLocks/>
          </p:cNvCxnSpPr>
          <p:nvPr/>
        </p:nvCxnSpPr>
        <p:spPr>
          <a:xfrm>
            <a:off x="3684349" y="1587056"/>
            <a:ext cx="0" cy="50641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79C7B715-1BFD-EF4C-8B5D-D0496FBAC506}"/>
              </a:ext>
            </a:extLst>
          </p:cNvPr>
          <p:cNvCxnSpPr>
            <a:cxnSpLocks/>
          </p:cNvCxnSpPr>
          <p:nvPr/>
        </p:nvCxnSpPr>
        <p:spPr>
          <a:xfrm>
            <a:off x="3950225" y="2214999"/>
            <a:ext cx="28164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594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5F51E36-1941-2142-BF8A-C5596670D10A}"/>
              </a:ext>
            </a:extLst>
          </p:cNvPr>
          <p:cNvGraphicFramePr>
            <a:graphicFrameLocks noGrp="1"/>
          </p:cNvGraphicFramePr>
          <p:nvPr>
            <p:ph idx="1"/>
          </p:nvPr>
        </p:nvGraphicFramePr>
        <p:xfrm>
          <a:off x="583223" y="1567962"/>
          <a:ext cx="7977555" cy="3273082"/>
        </p:xfrm>
        <a:graphic>
          <a:graphicData uri="http://schemas.openxmlformats.org/drawingml/2006/table">
            <a:tbl>
              <a:tblPr firstRow="1" bandRow="1">
                <a:tableStyleId>{5C22544A-7EE6-4342-B048-85BDC9FD1C3A}</a:tableStyleId>
              </a:tblPr>
              <a:tblGrid>
                <a:gridCol w="1595511">
                  <a:extLst>
                    <a:ext uri="{9D8B030D-6E8A-4147-A177-3AD203B41FA5}">
                      <a16:colId xmlns:a16="http://schemas.microsoft.com/office/drawing/2014/main" val="673734505"/>
                    </a:ext>
                  </a:extLst>
                </a:gridCol>
                <a:gridCol w="1595511">
                  <a:extLst>
                    <a:ext uri="{9D8B030D-6E8A-4147-A177-3AD203B41FA5}">
                      <a16:colId xmlns:a16="http://schemas.microsoft.com/office/drawing/2014/main" val="3983428042"/>
                    </a:ext>
                  </a:extLst>
                </a:gridCol>
                <a:gridCol w="1595511">
                  <a:extLst>
                    <a:ext uri="{9D8B030D-6E8A-4147-A177-3AD203B41FA5}">
                      <a16:colId xmlns:a16="http://schemas.microsoft.com/office/drawing/2014/main" val="3510739405"/>
                    </a:ext>
                  </a:extLst>
                </a:gridCol>
                <a:gridCol w="1595511">
                  <a:extLst>
                    <a:ext uri="{9D8B030D-6E8A-4147-A177-3AD203B41FA5}">
                      <a16:colId xmlns:a16="http://schemas.microsoft.com/office/drawing/2014/main" val="3126629758"/>
                    </a:ext>
                  </a:extLst>
                </a:gridCol>
                <a:gridCol w="1595511">
                  <a:extLst>
                    <a:ext uri="{9D8B030D-6E8A-4147-A177-3AD203B41FA5}">
                      <a16:colId xmlns:a16="http://schemas.microsoft.com/office/drawing/2014/main" val="3038720533"/>
                    </a:ext>
                  </a:extLst>
                </a:gridCol>
              </a:tblGrid>
              <a:tr h="342314">
                <a:tc>
                  <a:txBody>
                    <a:bodyPr/>
                    <a:lstStyle/>
                    <a:p>
                      <a:r>
                        <a:rPr lang="en-US" sz="1000" dirty="0">
                          <a:solidFill>
                            <a:schemeClr val="tx1"/>
                          </a:solidFill>
                        </a:rPr>
                        <a:t>Options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US" sz="1000" dirty="0">
                          <a:solidFill>
                            <a:schemeClr val="tx1"/>
                          </a:solidFill>
                        </a:rPr>
                        <a:t>Custom Build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US" sz="1000" dirty="0">
                          <a:solidFill>
                            <a:schemeClr val="tx1"/>
                          </a:solidFill>
                        </a:rPr>
                        <a:t>Package Solution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US" sz="1000" dirty="0">
                          <a:solidFill>
                            <a:schemeClr val="tx1"/>
                          </a:solidFill>
                        </a:rPr>
                        <a:t>Software “As a Service”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US" sz="1000" dirty="0">
                          <a:solidFill>
                            <a:schemeClr val="tx1"/>
                          </a:solidFill>
                        </a:rPr>
                        <a:t>Online Marketplace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726828608"/>
                  </a:ext>
                </a:extLst>
              </a:tr>
              <a:tr h="858129">
                <a:tc>
                  <a:txBody>
                    <a:bodyPr/>
                    <a:lstStyle/>
                    <a:p>
                      <a:r>
                        <a:rPr lang="en-US" sz="1000" dirty="0">
                          <a:solidFill>
                            <a:schemeClr val="tx1"/>
                          </a:solidFill>
                        </a:rPr>
                        <a:t>Description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Custom developed e-commerce website and mobile solution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Proprietary or open source solution that has potentially been customised to meet requirements.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e-commerce Solution provided ”as a service”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Sell within an existing online marketplace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77195642"/>
                  </a:ext>
                </a:extLst>
              </a:tr>
              <a:tr h="393895">
                <a:tc>
                  <a:txBody>
                    <a:bodyPr/>
                    <a:lstStyle/>
                    <a:p>
                      <a:r>
                        <a:rPr lang="en-US" sz="1000" dirty="0">
                          <a:solidFill>
                            <a:schemeClr val="tx1"/>
                          </a:solidFill>
                        </a:rPr>
                        <a:t>Examples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Amazon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Big Commerce</a:t>
                      </a:r>
                    </a:p>
                    <a:p>
                      <a:r>
                        <a:rPr lang="en-US" sz="1000" dirty="0">
                          <a:solidFill>
                            <a:schemeClr val="tx1"/>
                          </a:solidFill>
                        </a:rPr>
                        <a:t>OpenCart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Shopify</a:t>
                      </a:r>
                    </a:p>
                    <a:p>
                      <a:r>
                        <a:rPr lang="en-US" sz="1000" dirty="0">
                          <a:solidFill>
                            <a:schemeClr val="tx1"/>
                          </a:solidFill>
                        </a:rPr>
                        <a:t>Woo Commerce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Amazon Marketplace</a:t>
                      </a:r>
                    </a:p>
                    <a:p>
                      <a:r>
                        <a:rPr lang="en-US" sz="1000" dirty="0">
                          <a:solidFill>
                            <a:schemeClr val="tx1"/>
                          </a:solidFill>
                        </a:rPr>
                        <a:t>eBay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76578673"/>
                  </a:ext>
                </a:extLst>
              </a:tr>
              <a:tr h="342314">
                <a:tc>
                  <a:txBody>
                    <a:bodyPr/>
                    <a:lstStyle/>
                    <a:p>
                      <a:r>
                        <a:rPr lang="en-US" sz="1000" dirty="0">
                          <a:solidFill>
                            <a:schemeClr val="tx1"/>
                          </a:solidFill>
                        </a:rPr>
                        <a:t>Own Brand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Yes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Yes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Yes(ish)</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Within Marketplace</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1206502"/>
                  </a:ext>
                </a:extLst>
              </a:tr>
              <a:tr h="393895">
                <a:tc>
                  <a:txBody>
                    <a:bodyPr/>
                    <a:lstStyle/>
                    <a:p>
                      <a:r>
                        <a:rPr lang="en-US" sz="1000" dirty="0">
                          <a:solidFill>
                            <a:schemeClr val="tx1"/>
                          </a:solidFill>
                        </a:rPr>
                        <a:t>Payment Mechanism</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Custom. Integrates with payment provider</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Integrates with payment provider</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Fully integrated</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Provided by Amazon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89313074"/>
                  </a:ext>
                </a:extLst>
              </a:tr>
              <a:tr h="393895">
                <a:tc>
                  <a:txBody>
                    <a:bodyPr/>
                    <a:lstStyle/>
                    <a:p>
                      <a:r>
                        <a:rPr lang="en-US" sz="1000" dirty="0">
                          <a:solidFill>
                            <a:schemeClr val="tx1"/>
                          </a:solidFill>
                        </a:rPr>
                        <a:t>Strengths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Designed to specific need. Full control</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Development costs shared across all users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Quick and easy to setup</a:t>
                      </a:r>
                    </a:p>
                    <a:p>
                      <a:endParaRPr lang="en-US" sz="1000" dirty="0">
                        <a:solidFill>
                          <a:schemeClr val="tx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Very easy and quick to setup</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71674962"/>
                  </a:ext>
                </a:extLst>
              </a:tr>
              <a:tr h="548640">
                <a:tc>
                  <a:txBody>
                    <a:bodyPr/>
                    <a:lstStyle/>
                    <a:p>
                      <a:r>
                        <a:rPr lang="en-US" sz="1000" dirty="0">
                          <a:solidFill>
                            <a:schemeClr val="tx1"/>
                          </a:solidFill>
                        </a:rPr>
                        <a:t>Weaknesses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Very difficult and costly to implement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Will still require extensive configuration (and possibly customization)</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Limited scope for custom development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000" dirty="0">
                          <a:solidFill>
                            <a:schemeClr val="tx1"/>
                          </a:solidFill>
                        </a:rPr>
                        <a:t>Amazon has full sight of successful products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93406483"/>
                  </a:ext>
                </a:extLst>
              </a:tr>
            </a:tbl>
          </a:graphicData>
        </a:graphic>
      </p:graphicFrame>
      <p:sp>
        <p:nvSpPr>
          <p:cNvPr id="2" name="Title 1">
            <a:extLst>
              <a:ext uri="{FF2B5EF4-FFF2-40B4-BE49-F238E27FC236}">
                <a16:creationId xmlns:a16="http://schemas.microsoft.com/office/drawing/2014/main" id="{A31F948D-0193-E240-B3E3-F9FEB1AE3218}"/>
              </a:ext>
            </a:extLst>
          </p:cNvPr>
          <p:cNvSpPr>
            <a:spLocks noGrp="1"/>
          </p:cNvSpPr>
          <p:nvPr>
            <p:ph type="title"/>
          </p:nvPr>
        </p:nvSpPr>
        <p:spPr/>
        <p:txBody>
          <a:bodyPr/>
          <a:lstStyle/>
          <a:p>
            <a:r>
              <a:rPr lang="en-US" dirty="0"/>
              <a:t>e-commerce Platforms</a:t>
            </a:r>
          </a:p>
        </p:txBody>
      </p:sp>
    </p:spTree>
    <p:extLst>
      <p:ext uri="{BB962C8B-B14F-4D97-AF65-F5344CB8AC3E}">
        <p14:creationId xmlns:p14="http://schemas.microsoft.com/office/powerpoint/2010/main" val="3020974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7207DD-211B-324F-83AF-0F08FB2E68EB}"/>
              </a:ext>
            </a:extLst>
          </p:cNvPr>
          <p:cNvSpPr>
            <a:spLocks noGrp="1"/>
          </p:cNvSpPr>
          <p:nvPr>
            <p:ph idx="1"/>
          </p:nvPr>
        </p:nvSpPr>
        <p:spPr>
          <a:xfrm>
            <a:off x="107504" y="764704"/>
            <a:ext cx="8928992" cy="3917032"/>
          </a:xfrm>
        </p:spPr>
        <p:txBody>
          <a:bodyPr/>
          <a:lstStyle/>
          <a:p>
            <a:r>
              <a:rPr lang="en-GB" sz="2800" dirty="0"/>
              <a:t>KPI is a measurable value that demonstrates how effectively a company is achieving key business objectives.</a:t>
            </a:r>
          </a:p>
          <a:p>
            <a:r>
              <a:rPr lang="en-GB" sz="2800" dirty="0"/>
              <a:t>Organizations use KPIs at multiple levels to evaluate their success at reaching targets. High-level KPIs may focus on the overall performance of the business, while low-level KPIs may focus on processes in departments such as sales, marketing, HR, support and others.</a:t>
            </a:r>
          </a:p>
          <a:p>
            <a:r>
              <a:rPr lang="en-GB" sz="2800" dirty="0"/>
              <a:t>A KPI is only good if it inspires action</a:t>
            </a:r>
          </a:p>
          <a:p>
            <a:pPr lvl="1"/>
            <a:r>
              <a:rPr lang="en-GB" sz="2400" dirty="0"/>
              <a:t>Identify the objective</a:t>
            </a:r>
          </a:p>
          <a:p>
            <a:pPr lvl="1"/>
            <a:r>
              <a:rPr lang="en-GB" sz="2400" dirty="0"/>
              <a:t>How will it be measured?</a:t>
            </a:r>
          </a:p>
          <a:p>
            <a:pPr lvl="1"/>
            <a:r>
              <a:rPr lang="en-GB" sz="2400" dirty="0"/>
              <a:t>Will it inspire action? Is it influenceable &amp; in what timeframe?</a:t>
            </a:r>
            <a:endParaRPr lang="en-US" sz="2400" dirty="0"/>
          </a:p>
        </p:txBody>
      </p:sp>
      <p:sp>
        <p:nvSpPr>
          <p:cNvPr id="3" name="Title 2">
            <a:extLst>
              <a:ext uri="{FF2B5EF4-FFF2-40B4-BE49-F238E27FC236}">
                <a16:creationId xmlns:a16="http://schemas.microsoft.com/office/drawing/2014/main" id="{03995F69-D6B7-B04D-B848-AF90BCBB9973}"/>
              </a:ext>
            </a:extLst>
          </p:cNvPr>
          <p:cNvSpPr>
            <a:spLocks noGrp="1"/>
          </p:cNvSpPr>
          <p:nvPr>
            <p:ph type="title"/>
          </p:nvPr>
        </p:nvSpPr>
        <p:spPr>
          <a:xfrm>
            <a:off x="323528" y="-171400"/>
            <a:ext cx="8229600" cy="1143000"/>
          </a:xfrm>
        </p:spPr>
        <p:txBody>
          <a:bodyPr/>
          <a:lstStyle/>
          <a:p>
            <a:r>
              <a:rPr lang="en-US" dirty="0"/>
              <a:t>Key Performance Indicators (KPIs)</a:t>
            </a:r>
          </a:p>
        </p:txBody>
      </p:sp>
    </p:spTree>
    <p:extLst>
      <p:ext uri="{BB962C8B-B14F-4D97-AF65-F5344CB8AC3E}">
        <p14:creationId xmlns:p14="http://schemas.microsoft.com/office/powerpoint/2010/main" val="682926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EEC69F9-F27C-894F-B9C9-FEF578670AC9}"/>
              </a:ext>
            </a:extLst>
          </p:cNvPr>
          <p:cNvSpPr>
            <a:spLocks noGrp="1"/>
          </p:cNvSpPr>
          <p:nvPr>
            <p:ph idx="1"/>
          </p:nvPr>
        </p:nvSpPr>
        <p:spPr>
          <a:xfrm>
            <a:off x="246980" y="836712"/>
            <a:ext cx="8645499" cy="3917032"/>
          </a:xfrm>
        </p:spPr>
        <p:txBody>
          <a:bodyPr/>
          <a:lstStyle/>
          <a:p>
            <a:r>
              <a:rPr lang="en-US" sz="2800" dirty="0"/>
              <a:t>To goal is to generate revenue from your e-commerce website and that means accepting payments</a:t>
            </a:r>
          </a:p>
          <a:p>
            <a:r>
              <a:rPr lang="en-US" sz="2800" dirty="0"/>
              <a:t>You will need to accept payments in whatever form the customer chooses: debit card, credit card, ApplePay, Google Pay, PayPal etc.</a:t>
            </a:r>
          </a:p>
          <a:p>
            <a:r>
              <a:rPr lang="en-US" sz="2800" dirty="0"/>
              <a:t>Remember that we want the process as frictionless as possible.</a:t>
            </a:r>
          </a:p>
          <a:p>
            <a:r>
              <a:rPr lang="en-US" sz="2800" dirty="0"/>
              <a:t>Payments are a very complex subject so there is a LOT going on beneath the surface.</a:t>
            </a:r>
          </a:p>
        </p:txBody>
      </p:sp>
      <p:sp>
        <p:nvSpPr>
          <p:cNvPr id="3" name="Title 2">
            <a:extLst>
              <a:ext uri="{FF2B5EF4-FFF2-40B4-BE49-F238E27FC236}">
                <a16:creationId xmlns:a16="http://schemas.microsoft.com/office/drawing/2014/main" id="{8EC0F678-581C-3E40-8F45-A4F92636EF5D}"/>
              </a:ext>
            </a:extLst>
          </p:cNvPr>
          <p:cNvSpPr>
            <a:spLocks noGrp="1"/>
          </p:cNvSpPr>
          <p:nvPr>
            <p:ph type="title"/>
          </p:nvPr>
        </p:nvSpPr>
        <p:spPr>
          <a:xfrm>
            <a:off x="251520" y="-30833"/>
            <a:ext cx="8229600" cy="1143000"/>
          </a:xfrm>
        </p:spPr>
        <p:txBody>
          <a:bodyPr/>
          <a:lstStyle/>
          <a:p>
            <a:r>
              <a:rPr lang="en-US" dirty="0"/>
              <a:t>Accepting Payments</a:t>
            </a:r>
          </a:p>
        </p:txBody>
      </p:sp>
    </p:spTree>
    <p:extLst>
      <p:ext uri="{BB962C8B-B14F-4D97-AF65-F5344CB8AC3E}">
        <p14:creationId xmlns:p14="http://schemas.microsoft.com/office/powerpoint/2010/main" val="669498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0F06B2-6A35-492A-ABFC-247DD972CE04}"/>
              </a:ext>
            </a:extLst>
          </p:cNvPr>
          <p:cNvSpPr>
            <a:spLocks noGrp="1"/>
          </p:cNvSpPr>
          <p:nvPr>
            <p:ph type="title"/>
          </p:nvPr>
        </p:nvSpPr>
        <p:spPr/>
        <p:txBody>
          <a:bodyPr/>
          <a:lstStyle/>
          <a:p>
            <a:r>
              <a:rPr lang="en-GB" dirty="0"/>
              <a:t>Parties Involved in Processing a Card Payment</a:t>
            </a:r>
          </a:p>
        </p:txBody>
      </p:sp>
      <p:sp>
        <p:nvSpPr>
          <p:cNvPr id="5" name="Rectangle 4">
            <a:extLst>
              <a:ext uri="{FF2B5EF4-FFF2-40B4-BE49-F238E27FC236}">
                <a16:creationId xmlns:a16="http://schemas.microsoft.com/office/drawing/2014/main" id="{38308F02-F7AC-4940-8DDC-E34F0496905B}"/>
              </a:ext>
            </a:extLst>
          </p:cNvPr>
          <p:cNvSpPr/>
          <p:nvPr/>
        </p:nvSpPr>
        <p:spPr>
          <a:xfrm>
            <a:off x="3656114" y="2033153"/>
            <a:ext cx="1462316"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The Associations</a:t>
            </a:r>
          </a:p>
          <a:p>
            <a:pPr algn="ctr"/>
            <a:r>
              <a:rPr lang="en-GB" sz="1015" dirty="0">
                <a:solidFill>
                  <a:schemeClr val="tx1"/>
                </a:solidFill>
              </a:rPr>
              <a:t>(Visa, Mastercard)</a:t>
            </a:r>
          </a:p>
        </p:txBody>
      </p:sp>
      <p:sp>
        <p:nvSpPr>
          <p:cNvPr id="6" name="Rectangle 5">
            <a:extLst>
              <a:ext uri="{FF2B5EF4-FFF2-40B4-BE49-F238E27FC236}">
                <a16:creationId xmlns:a16="http://schemas.microsoft.com/office/drawing/2014/main" id="{D375B457-0315-4990-A03B-BB520A4A9E5F}"/>
              </a:ext>
            </a:extLst>
          </p:cNvPr>
          <p:cNvSpPr/>
          <p:nvPr/>
        </p:nvSpPr>
        <p:spPr>
          <a:xfrm>
            <a:off x="1543786" y="3030187"/>
            <a:ext cx="1462316"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Acquirers</a:t>
            </a:r>
          </a:p>
          <a:p>
            <a:pPr algn="ctr"/>
            <a:r>
              <a:rPr lang="en-GB" sz="1015" dirty="0">
                <a:solidFill>
                  <a:schemeClr val="tx1"/>
                </a:solidFill>
              </a:rPr>
              <a:t>(Banks)</a:t>
            </a:r>
          </a:p>
        </p:txBody>
      </p:sp>
      <p:sp>
        <p:nvSpPr>
          <p:cNvPr id="7" name="Rectangle 6">
            <a:extLst>
              <a:ext uri="{FF2B5EF4-FFF2-40B4-BE49-F238E27FC236}">
                <a16:creationId xmlns:a16="http://schemas.microsoft.com/office/drawing/2014/main" id="{7FA2D4D5-0DF9-441E-AA50-6D71DF87B642}"/>
              </a:ext>
            </a:extLst>
          </p:cNvPr>
          <p:cNvSpPr/>
          <p:nvPr/>
        </p:nvSpPr>
        <p:spPr>
          <a:xfrm>
            <a:off x="1543786" y="4558972"/>
            <a:ext cx="1462316"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Merchants</a:t>
            </a:r>
          </a:p>
          <a:p>
            <a:pPr algn="ctr"/>
            <a:r>
              <a:rPr lang="en-GB" sz="1015" dirty="0">
                <a:solidFill>
                  <a:schemeClr val="tx1"/>
                </a:solidFill>
              </a:rPr>
              <a:t>i.e. e-commerce site</a:t>
            </a:r>
          </a:p>
        </p:txBody>
      </p:sp>
      <p:sp>
        <p:nvSpPr>
          <p:cNvPr id="8" name="Rectangle 7">
            <a:extLst>
              <a:ext uri="{FF2B5EF4-FFF2-40B4-BE49-F238E27FC236}">
                <a16:creationId xmlns:a16="http://schemas.microsoft.com/office/drawing/2014/main" id="{FFF2C679-F1CF-480E-8962-CC264C9042D5}"/>
              </a:ext>
            </a:extLst>
          </p:cNvPr>
          <p:cNvSpPr/>
          <p:nvPr/>
        </p:nvSpPr>
        <p:spPr>
          <a:xfrm>
            <a:off x="3390239" y="3694876"/>
            <a:ext cx="1063502"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Payment Service Providers</a:t>
            </a:r>
          </a:p>
        </p:txBody>
      </p:sp>
      <p:sp>
        <p:nvSpPr>
          <p:cNvPr id="9" name="Rectangle 8">
            <a:extLst>
              <a:ext uri="{FF2B5EF4-FFF2-40B4-BE49-F238E27FC236}">
                <a16:creationId xmlns:a16="http://schemas.microsoft.com/office/drawing/2014/main" id="{4283707D-F0AF-4DA6-98F9-30F552F7147B}"/>
              </a:ext>
            </a:extLst>
          </p:cNvPr>
          <p:cNvSpPr/>
          <p:nvPr/>
        </p:nvSpPr>
        <p:spPr>
          <a:xfrm>
            <a:off x="5834910" y="3030187"/>
            <a:ext cx="1462316"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Card Issuers</a:t>
            </a:r>
          </a:p>
          <a:p>
            <a:pPr algn="ctr"/>
            <a:r>
              <a:rPr lang="en-GB" sz="1015" dirty="0">
                <a:solidFill>
                  <a:schemeClr val="tx1"/>
                </a:solidFill>
              </a:rPr>
              <a:t>(Banks)</a:t>
            </a:r>
          </a:p>
        </p:txBody>
      </p:sp>
      <p:sp>
        <p:nvSpPr>
          <p:cNvPr id="10" name="Rectangle 9">
            <a:extLst>
              <a:ext uri="{FF2B5EF4-FFF2-40B4-BE49-F238E27FC236}">
                <a16:creationId xmlns:a16="http://schemas.microsoft.com/office/drawing/2014/main" id="{B4C54F8A-231E-4ED3-A7C9-3570EB5F7124}"/>
              </a:ext>
            </a:extLst>
          </p:cNvPr>
          <p:cNvSpPr/>
          <p:nvPr/>
        </p:nvSpPr>
        <p:spPr>
          <a:xfrm>
            <a:off x="5834910" y="4558972"/>
            <a:ext cx="1462316" cy="598220"/>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15" dirty="0">
                <a:solidFill>
                  <a:schemeClr val="tx1"/>
                </a:solidFill>
              </a:rPr>
              <a:t>Cardholders</a:t>
            </a:r>
          </a:p>
          <a:p>
            <a:pPr algn="ctr"/>
            <a:r>
              <a:rPr lang="en-GB" sz="1015" dirty="0">
                <a:solidFill>
                  <a:schemeClr val="tx1"/>
                </a:solidFill>
              </a:rPr>
              <a:t>(Buyers)</a:t>
            </a:r>
          </a:p>
        </p:txBody>
      </p:sp>
      <p:cxnSp>
        <p:nvCxnSpPr>
          <p:cNvPr id="12" name="Connector: Elbow 11">
            <a:extLst>
              <a:ext uri="{FF2B5EF4-FFF2-40B4-BE49-F238E27FC236}">
                <a16:creationId xmlns:a16="http://schemas.microsoft.com/office/drawing/2014/main" id="{C5D7DDE2-647D-4EA0-A101-67DE222C44CF}"/>
              </a:ext>
            </a:extLst>
          </p:cNvPr>
          <p:cNvCxnSpPr>
            <a:stCxn id="5" idx="3"/>
            <a:endCxn id="9" idx="0"/>
          </p:cNvCxnSpPr>
          <p:nvPr/>
        </p:nvCxnSpPr>
        <p:spPr>
          <a:xfrm>
            <a:off x="5118430" y="2332263"/>
            <a:ext cx="1447638" cy="697924"/>
          </a:xfrm>
          <a:prstGeom prst="bentConnector2">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Connector: Elbow 13">
            <a:extLst>
              <a:ext uri="{FF2B5EF4-FFF2-40B4-BE49-F238E27FC236}">
                <a16:creationId xmlns:a16="http://schemas.microsoft.com/office/drawing/2014/main" id="{09D9F031-AC09-4C4B-B69D-B261BB68F617}"/>
              </a:ext>
            </a:extLst>
          </p:cNvPr>
          <p:cNvCxnSpPr>
            <a:stCxn id="5" idx="1"/>
            <a:endCxn id="6" idx="0"/>
          </p:cNvCxnSpPr>
          <p:nvPr/>
        </p:nvCxnSpPr>
        <p:spPr>
          <a:xfrm rot="10800000" flipV="1">
            <a:off x="2274945" y="2332263"/>
            <a:ext cx="1381170" cy="697924"/>
          </a:xfrm>
          <a:prstGeom prst="bentConnector2">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67A1B7F5-FE23-4667-9187-16753F3BD031}"/>
              </a:ext>
            </a:extLst>
          </p:cNvPr>
          <p:cNvCxnSpPr>
            <a:stCxn id="6" idx="3"/>
            <a:endCxn id="8" idx="0"/>
          </p:cNvCxnSpPr>
          <p:nvPr/>
        </p:nvCxnSpPr>
        <p:spPr>
          <a:xfrm>
            <a:off x="3006102" y="3329297"/>
            <a:ext cx="915888" cy="365579"/>
          </a:xfrm>
          <a:prstGeom prst="bentConnector2">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Connector: Elbow 17">
            <a:extLst>
              <a:ext uri="{FF2B5EF4-FFF2-40B4-BE49-F238E27FC236}">
                <a16:creationId xmlns:a16="http://schemas.microsoft.com/office/drawing/2014/main" id="{8AEC0834-13E6-45C8-AD88-5467D4DFA516}"/>
              </a:ext>
            </a:extLst>
          </p:cNvPr>
          <p:cNvCxnSpPr>
            <a:stCxn id="8" idx="2"/>
            <a:endCxn id="7" idx="3"/>
          </p:cNvCxnSpPr>
          <p:nvPr/>
        </p:nvCxnSpPr>
        <p:spPr>
          <a:xfrm rot="5400000">
            <a:off x="3181553" y="4117645"/>
            <a:ext cx="564986" cy="915888"/>
          </a:xfrm>
          <a:prstGeom prst="bentConnector2">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1FE8480-9274-41C9-AC42-B12A5477E34A}"/>
              </a:ext>
            </a:extLst>
          </p:cNvPr>
          <p:cNvCxnSpPr/>
          <p:nvPr/>
        </p:nvCxnSpPr>
        <p:spPr>
          <a:xfrm>
            <a:off x="2274944" y="3628407"/>
            <a:ext cx="0" cy="93056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A63F51-871A-4FDF-B3D5-3336F26735ED}"/>
              </a:ext>
            </a:extLst>
          </p:cNvPr>
          <p:cNvCxnSpPr/>
          <p:nvPr/>
        </p:nvCxnSpPr>
        <p:spPr>
          <a:xfrm>
            <a:off x="6566068" y="3628407"/>
            <a:ext cx="0" cy="93056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37FB2D02-725C-49C9-BDFB-82FBDC242182}"/>
              </a:ext>
            </a:extLst>
          </p:cNvPr>
          <p:cNvSpPr txBox="1"/>
          <p:nvPr/>
        </p:nvSpPr>
        <p:spPr>
          <a:xfrm>
            <a:off x="3948707" y="4331691"/>
            <a:ext cx="2069797" cy="248530"/>
          </a:xfrm>
          <a:prstGeom prst="rect">
            <a:avLst/>
          </a:prstGeom>
          <a:noFill/>
        </p:spPr>
        <p:txBody>
          <a:bodyPr wrap="none" rtlCol="0">
            <a:spAutoFit/>
          </a:bodyPr>
          <a:lstStyle/>
          <a:p>
            <a:r>
              <a:rPr lang="en-GB" sz="1015" dirty="0"/>
              <a:t>e.g. WorldPay, SagePay, Square etc.</a:t>
            </a:r>
          </a:p>
        </p:txBody>
      </p:sp>
    </p:spTree>
    <p:extLst>
      <p:ext uri="{BB962C8B-B14F-4D97-AF65-F5344CB8AC3E}">
        <p14:creationId xmlns:p14="http://schemas.microsoft.com/office/powerpoint/2010/main" val="562182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2850" name="Group 1074"/>
          <p:cNvGraphicFramePr>
            <a:graphicFrameLocks noGrp="1"/>
          </p:cNvGraphicFramePr>
          <p:nvPr>
            <p:ph idx="1"/>
          </p:nvPr>
        </p:nvGraphicFramePr>
        <p:xfrm>
          <a:off x="583223" y="1567962"/>
          <a:ext cx="7977554" cy="3761533"/>
        </p:xfrm>
        <a:graphic>
          <a:graphicData uri="http://schemas.openxmlformats.org/drawingml/2006/table">
            <a:tbl>
              <a:tblPr/>
              <a:tblGrid>
                <a:gridCol w="1595896">
                  <a:extLst>
                    <a:ext uri="{9D8B030D-6E8A-4147-A177-3AD203B41FA5}">
                      <a16:colId xmlns:a16="http://schemas.microsoft.com/office/drawing/2014/main" val="20000"/>
                    </a:ext>
                  </a:extLst>
                </a:gridCol>
                <a:gridCol w="2898613">
                  <a:extLst>
                    <a:ext uri="{9D8B030D-6E8A-4147-A177-3AD203B41FA5}">
                      <a16:colId xmlns:a16="http://schemas.microsoft.com/office/drawing/2014/main" val="20001"/>
                    </a:ext>
                  </a:extLst>
                </a:gridCol>
                <a:gridCol w="3483045">
                  <a:extLst>
                    <a:ext uri="{9D8B030D-6E8A-4147-A177-3AD203B41FA5}">
                      <a16:colId xmlns:a16="http://schemas.microsoft.com/office/drawing/2014/main" val="2668815878"/>
                    </a:ext>
                  </a:extLst>
                </a:gridCol>
              </a:tblGrid>
              <a:tr h="23189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Party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Description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Example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3725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 (Cardholder)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customer. Carries some form of debit or credit card.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You or me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9611484"/>
                  </a:ext>
                </a:extLst>
              </a:tr>
              <a:tr h="1075953">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Issuing bank </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This is the bank that issues debit or credit cards to cardholders. The issuer has a relationship with the cardholder and provides the card to the cardholder. It is responsible for sending funds (via the associations, acquirer) to the merchant. The issuing bank and acquiring bank may or may not be the same.</a:t>
                      </a: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HSBC</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Lloyds</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Barclays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32832522"/>
                  </a:ext>
                </a:extLst>
              </a:tr>
              <a:tr h="541381">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lang="en-GB" sz="900" b="0" i="0" dirty="0">
                          <a:latin typeface="Arial" panose="020B0604020202020204" pitchFamily="34" charset="0"/>
                          <a:cs typeface="Arial" panose="020B0604020202020204" pitchFamily="34" charset="0"/>
                        </a:rPr>
                        <a:t>Merchant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seller that needs to be able to accept payment for the goods or services.</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M&amp;S, Tesco, London Transport etc.</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3246">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Acquiring Bank</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Acquiring banks are registered with the Card Schemes - Visa and Mastercard - and are licenced to take payments for merchants.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Barclays Merchant Services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13246">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Payment Services Provider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Company that provides payment processing capabilities (card not present transactions) to merchants. </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WorldPay, SagePay, Square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04324738"/>
                  </a:ext>
                </a:extLst>
              </a:tr>
              <a:tr h="513246">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Associations/Card Schemes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Networks that connect card holders with merchants. Provide rules communications infrastructure between parties.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Visa, MasterCard, American Express </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22804172"/>
                  </a:ext>
                </a:extLst>
              </a:tr>
            </a:tbl>
          </a:graphicData>
        </a:graphic>
      </p:graphicFrame>
      <p:sp>
        <p:nvSpPr>
          <p:cNvPr id="17410" name="Rectangle 1026"/>
          <p:cNvSpPr>
            <a:spLocks noGrp="1" noChangeArrowheads="1"/>
          </p:cNvSpPr>
          <p:nvPr>
            <p:ph type="title"/>
          </p:nvPr>
        </p:nvSpPr>
        <p:spPr/>
        <p:txBody>
          <a:bodyPr/>
          <a:lstStyle/>
          <a:p>
            <a:r>
              <a:rPr lang="en-GB" dirty="0"/>
              <a:t>Parties Involved in Processing a Payment</a:t>
            </a:r>
            <a:endParaRPr lang="en-GB" altLang="en-US" dirty="0"/>
          </a:p>
        </p:txBody>
      </p:sp>
    </p:spTree>
    <p:extLst>
      <p:ext uri="{BB962C8B-B14F-4D97-AF65-F5344CB8AC3E}">
        <p14:creationId xmlns:p14="http://schemas.microsoft.com/office/powerpoint/2010/main" val="2027072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2850" name="Group 1074"/>
          <p:cNvGraphicFramePr>
            <a:graphicFrameLocks noGrp="1"/>
          </p:cNvGraphicFramePr>
          <p:nvPr>
            <p:ph idx="1"/>
            <p:extLst>
              <p:ext uri="{D42A27DB-BD31-4B8C-83A1-F6EECF244321}">
                <p14:modId xmlns:p14="http://schemas.microsoft.com/office/powerpoint/2010/main" val="3035051087"/>
              </p:ext>
            </p:extLst>
          </p:nvPr>
        </p:nvGraphicFramePr>
        <p:xfrm>
          <a:off x="583223" y="1169447"/>
          <a:ext cx="7953927" cy="3967366"/>
        </p:xfrm>
        <a:graphic>
          <a:graphicData uri="http://schemas.openxmlformats.org/drawingml/2006/table">
            <a:tbl>
              <a:tblPr/>
              <a:tblGrid>
                <a:gridCol w="864738">
                  <a:extLst>
                    <a:ext uri="{9D8B030D-6E8A-4147-A177-3AD203B41FA5}">
                      <a16:colId xmlns:a16="http://schemas.microsoft.com/office/drawing/2014/main" val="20000"/>
                    </a:ext>
                  </a:extLst>
                </a:gridCol>
                <a:gridCol w="664689">
                  <a:extLst>
                    <a:ext uri="{9D8B030D-6E8A-4147-A177-3AD203B41FA5}">
                      <a16:colId xmlns:a16="http://schemas.microsoft.com/office/drawing/2014/main" val="20001"/>
                    </a:ext>
                  </a:extLst>
                </a:gridCol>
                <a:gridCol w="664689">
                  <a:extLst>
                    <a:ext uri="{9D8B030D-6E8A-4147-A177-3AD203B41FA5}">
                      <a16:colId xmlns:a16="http://schemas.microsoft.com/office/drawing/2014/main" val="593296082"/>
                    </a:ext>
                  </a:extLst>
                </a:gridCol>
                <a:gridCol w="1728192">
                  <a:extLst>
                    <a:ext uri="{9D8B030D-6E8A-4147-A177-3AD203B41FA5}">
                      <a16:colId xmlns:a16="http://schemas.microsoft.com/office/drawing/2014/main" val="3290462066"/>
                    </a:ext>
                  </a:extLst>
                </a:gridCol>
                <a:gridCol w="2392881">
                  <a:extLst>
                    <a:ext uri="{9D8B030D-6E8A-4147-A177-3AD203B41FA5}">
                      <a16:colId xmlns:a16="http://schemas.microsoft.com/office/drawing/2014/main" val="550095026"/>
                    </a:ext>
                  </a:extLst>
                </a:gridCol>
                <a:gridCol w="1638738">
                  <a:extLst>
                    <a:ext uri="{9D8B030D-6E8A-4147-A177-3AD203B41FA5}">
                      <a16:colId xmlns:a16="http://schemas.microsoft.com/office/drawing/2014/main" val="4218536777"/>
                    </a:ext>
                  </a:extLst>
                </a:gridCol>
              </a:tblGrid>
              <a:tr h="35664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Customer</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32593">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lang="en-GB" sz="900" b="0" i="0" dirty="0">
                          <a:latin typeface="Arial" panose="020B0604020202020204" pitchFamily="34" charset="0"/>
                          <a:cs typeface="Arial" panose="020B0604020202020204" pitchFamily="34" charset="0"/>
                        </a:rPr>
                        <a:t>e-commerce site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lang="en-GB" sz="900" b="0" i="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8201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Payment Provider or Acquiring Bank</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3159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Visa &amp; Mastercard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94690159"/>
                  </a:ext>
                </a:extLst>
              </a:tr>
              <a:tr h="1408380">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Issuing Bank</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04324738"/>
                  </a:ext>
                </a:extLst>
              </a:tr>
            </a:tbl>
          </a:graphicData>
        </a:graphic>
      </p:graphicFrame>
      <p:sp>
        <p:nvSpPr>
          <p:cNvPr id="17410" name="Rectangle 1026"/>
          <p:cNvSpPr>
            <a:spLocks noGrp="1" noChangeArrowheads="1"/>
          </p:cNvSpPr>
          <p:nvPr>
            <p:ph type="title"/>
          </p:nvPr>
        </p:nvSpPr>
        <p:spPr>
          <a:xfrm>
            <a:off x="341986" y="209416"/>
            <a:ext cx="7977553" cy="432048"/>
          </a:xfrm>
        </p:spPr>
        <p:txBody>
          <a:bodyPr>
            <a:normAutofit fontScale="90000"/>
          </a:bodyPr>
          <a:lstStyle/>
          <a:p>
            <a:r>
              <a:rPr lang="en-GB" dirty="0"/>
              <a:t>Making a Payment *</a:t>
            </a:r>
            <a:endParaRPr lang="en-GB" altLang="en-US" dirty="0"/>
          </a:p>
        </p:txBody>
      </p:sp>
      <p:sp>
        <p:nvSpPr>
          <p:cNvPr id="2" name="Rectangle: Rounded Corners 1">
            <a:extLst>
              <a:ext uri="{FF2B5EF4-FFF2-40B4-BE49-F238E27FC236}">
                <a16:creationId xmlns:a16="http://schemas.microsoft.com/office/drawing/2014/main" id="{5EB110A7-2D7D-4BFA-9604-423F583AE753}"/>
              </a:ext>
            </a:extLst>
          </p:cNvPr>
          <p:cNvSpPr/>
          <p:nvPr/>
        </p:nvSpPr>
        <p:spPr>
          <a:xfrm>
            <a:off x="1514430" y="1245707"/>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Identify Need</a:t>
            </a:r>
          </a:p>
        </p:txBody>
      </p:sp>
      <p:sp>
        <p:nvSpPr>
          <p:cNvPr id="20" name="Rectangle: Rounded Corners 19">
            <a:extLst>
              <a:ext uri="{FF2B5EF4-FFF2-40B4-BE49-F238E27FC236}">
                <a16:creationId xmlns:a16="http://schemas.microsoft.com/office/drawing/2014/main" id="{C7DD1B70-D546-4049-86DF-DBF2856EAB1F}"/>
              </a:ext>
            </a:extLst>
          </p:cNvPr>
          <p:cNvSpPr/>
          <p:nvPr/>
        </p:nvSpPr>
        <p:spPr>
          <a:xfrm>
            <a:off x="1514430" y="1649596"/>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Visit Site</a:t>
            </a:r>
          </a:p>
        </p:txBody>
      </p:sp>
      <p:sp>
        <p:nvSpPr>
          <p:cNvPr id="21" name="Rectangle: Rounded Corners 20">
            <a:extLst>
              <a:ext uri="{FF2B5EF4-FFF2-40B4-BE49-F238E27FC236}">
                <a16:creationId xmlns:a16="http://schemas.microsoft.com/office/drawing/2014/main" id="{159FE234-F9C5-4169-8C62-357D5D1F5321}"/>
              </a:ext>
            </a:extLst>
          </p:cNvPr>
          <p:cNvSpPr/>
          <p:nvPr/>
        </p:nvSpPr>
        <p:spPr>
          <a:xfrm>
            <a:off x="2179119" y="1649596"/>
            <a:ext cx="56077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Display Products</a:t>
            </a:r>
          </a:p>
        </p:txBody>
      </p:sp>
      <p:sp>
        <p:nvSpPr>
          <p:cNvPr id="22" name="Rectangle: Rounded Corners 21">
            <a:extLst>
              <a:ext uri="{FF2B5EF4-FFF2-40B4-BE49-F238E27FC236}">
                <a16:creationId xmlns:a16="http://schemas.microsoft.com/office/drawing/2014/main" id="{C5C98FDE-B484-4C23-AF91-49CB810D551F}"/>
              </a:ext>
            </a:extLst>
          </p:cNvPr>
          <p:cNvSpPr/>
          <p:nvPr/>
        </p:nvSpPr>
        <p:spPr>
          <a:xfrm>
            <a:off x="2193629" y="1245707"/>
            <a:ext cx="53175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Select Products</a:t>
            </a:r>
          </a:p>
        </p:txBody>
      </p:sp>
      <p:sp>
        <p:nvSpPr>
          <p:cNvPr id="23" name="Rectangle: Rounded Corners 22">
            <a:extLst>
              <a:ext uri="{FF2B5EF4-FFF2-40B4-BE49-F238E27FC236}">
                <a16:creationId xmlns:a16="http://schemas.microsoft.com/office/drawing/2014/main" id="{68E4EA24-67C6-41BE-B394-66273C337393}"/>
              </a:ext>
            </a:extLst>
          </p:cNvPr>
          <p:cNvSpPr/>
          <p:nvPr/>
        </p:nvSpPr>
        <p:spPr>
          <a:xfrm>
            <a:off x="2817545" y="1245707"/>
            <a:ext cx="1513218"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46" dirty="0">
                <a:solidFill>
                  <a:schemeClr val="tx1"/>
                </a:solidFill>
              </a:rPr>
              <a:t>Checkout</a:t>
            </a:r>
          </a:p>
        </p:txBody>
      </p:sp>
      <p:sp>
        <p:nvSpPr>
          <p:cNvPr id="24" name="Rectangle: Rounded Corners 23">
            <a:extLst>
              <a:ext uri="{FF2B5EF4-FFF2-40B4-BE49-F238E27FC236}">
                <a16:creationId xmlns:a16="http://schemas.microsoft.com/office/drawing/2014/main" id="{E8F20DFA-FE30-42B0-85CA-458AB14431E5}"/>
              </a:ext>
            </a:extLst>
          </p:cNvPr>
          <p:cNvSpPr/>
          <p:nvPr/>
        </p:nvSpPr>
        <p:spPr>
          <a:xfrm>
            <a:off x="4712631" y="1940586"/>
            <a:ext cx="8004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Payment Details</a:t>
            </a:r>
          </a:p>
        </p:txBody>
      </p:sp>
      <p:sp>
        <p:nvSpPr>
          <p:cNvPr id="25" name="Rectangle: Rounded Corners 24">
            <a:extLst>
              <a:ext uri="{FF2B5EF4-FFF2-40B4-BE49-F238E27FC236}">
                <a16:creationId xmlns:a16="http://schemas.microsoft.com/office/drawing/2014/main" id="{ADED6679-BEF6-4FD1-9EB6-37CA68219B08}"/>
              </a:ext>
            </a:extLst>
          </p:cNvPr>
          <p:cNvSpPr/>
          <p:nvPr/>
        </p:nvSpPr>
        <p:spPr>
          <a:xfrm>
            <a:off x="4712632" y="2844381"/>
            <a:ext cx="8004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Request Payment</a:t>
            </a:r>
          </a:p>
        </p:txBody>
      </p:sp>
      <p:sp>
        <p:nvSpPr>
          <p:cNvPr id="26" name="Rectangle: Rounded Corners 25">
            <a:extLst>
              <a:ext uri="{FF2B5EF4-FFF2-40B4-BE49-F238E27FC236}">
                <a16:creationId xmlns:a16="http://schemas.microsoft.com/office/drawing/2014/main" id="{5537FAB0-3327-4E03-8312-5617B4AA41D9}"/>
              </a:ext>
            </a:extLst>
          </p:cNvPr>
          <p:cNvSpPr/>
          <p:nvPr/>
        </p:nvSpPr>
        <p:spPr>
          <a:xfrm>
            <a:off x="4667076" y="3719159"/>
            <a:ext cx="891542"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Receive Request</a:t>
            </a:r>
          </a:p>
        </p:txBody>
      </p:sp>
      <p:sp>
        <p:nvSpPr>
          <p:cNvPr id="29" name="Rectangle: Rounded Corners 28">
            <a:extLst>
              <a:ext uri="{FF2B5EF4-FFF2-40B4-BE49-F238E27FC236}">
                <a16:creationId xmlns:a16="http://schemas.microsoft.com/office/drawing/2014/main" id="{A1FF8348-4BA7-4E3A-BCF1-775B27100536}"/>
              </a:ext>
            </a:extLst>
          </p:cNvPr>
          <p:cNvSpPr/>
          <p:nvPr/>
        </p:nvSpPr>
        <p:spPr>
          <a:xfrm>
            <a:off x="7084173" y="2844381"/>
            <a:ext cx="1210087"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Pay Merchant</a:t>
            </a:r>
          </a:p>
        </p:txBody>
      </p:sp>
      <p:sp>
        <p:nvSpPr>
          <p:cNvPr id="30" name="Rectangle: Rounded Corners 29">
            <a:extLst>
              <a:ext uri="{FF2B5EF4-FFF2-40B4-BE49-F238E27FC236}">
                <a16:creationId xmlns:a16="http://schemas.microsoft.com/office/drawing/2014/main" id="{AC322FEF-9347-44B3-84DB-2C2E9B230569}"/>
              </a:ext>
            </a:extLst>
          </p:cNvPr>
          <p:cNvSpPr/>
          <p:nvPr/>
        </p:nvSpPr>
        <p:spPr>
          <a:xfrm>
            <a:off x="7084173" y="4653164"/>
            <a:ext cx="1210087"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Transfer Money from Customer’s Account</a:t>
            </a:r>
          </a:p>
        </p:txBody>
      </p:sp>
      <p:cxnSp>
        <p:nvCxnSpPr>
          <p:cNvPr id="46" name="Straight Arrow Connector 45">
            <a:extLst>
              <a:ext uri="{FF2B5EF4-FFF2-40B4-BE49-F238E27FC236}">
                <a16:creationId xmlns:a16="http://schemas.microsoft.com/office/drawing/2014/main" id="{41AFD633-36D3-4D10-AFE0-4F7FD873EA1A}"/>
              </a:ext>
            </a:extLst>
          </p:cNvPr>
          <p:cNvCxnSpPr>
            <a:cxnSpLocks/>
            <a:stCxn id="22" idx="3"/>
            <a:endCxn id="23" idx="1"/>
          </p:cNvCxnSpPr>
          <p:nvPr/>
        </p:nvCxnSpPr>
        <p:spPr>
          <a:xfrm>
            <a:off x="2725380" y="1363388"/>
            <a:ext cx="92165"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58C7257F-80BC-46F8-B1EF-4C18C3005091}"/>
              </a:ext>
            </a:extLst>
          </p:cNvPr>
          <p:cNvCxnSpPr>
            <a:cxnSpLocks/>
            <a:endCxn id="20" idx="0"/>
          </p:cNvCxnSpPr>
          <p:nvPr/>
        </p:nvCxnSpPr>
        <p:spPr>
          <a:xfrm>
            <a:off x="1780305" y="1481070"/>
            <a:ext cx="0" cy="1685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5" name="Rectangle: Rounded Corners 74">
            <a:extLst>
              <a:ext uri="{FF2B5EF4-FFF2-40B4-BE49-F238E27FC236}">
                <a16:creationId xmlns:a16="http://schemas.microsoft.com/office/drawing/2014/main" id="{3A9771F8-5594-4F04-A002-ADE66CE97B76}"/>
              </a:ext>
            </a:extLst>
          </p:cNvPr>
          <p:cNvSpPr/>
          <p:nvPr/>
        </p:nvSpPr>
        <p:spPr>
          <a:xfrm>
            <a:off x="7031349" y="1649596"/>
            <a:ext cx="125831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Proceed with Fulfilment</a:t>
            </a:r>
          </a:p>
        </p:txBody>
      </p:sp>
      <p:sp>
        <p:nvSpPr>
          <p:cNvPr id="16" name="Pentagon 3">
            <a:extLst>
              <a:ext uri="{FF2B5EF4-FFF2-40B4-BE49-F238E27FC236}">
                <a16:creationId xmlns:a16="http://schemas.microsoft.com/office/drawing/2014/main" id="{C9FF5D57-11F6-4174-95BB-D1997B2C519F}"/>
              </a:ext>
            </a:extLst>
          </p:cNvPr>
          <p:cNvSpPr/>
          <p:nvPr/>
        </p:nvSpPr>
        <p:spPr>
          <a:xfrm>
            <a:off x="6541304" y="844137"/>
            <a:ext cx="2182369"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Settlement</a:t>
            </a:r>
          </a:p>
        </p:txBody>
      </p:sp>
      <p:sp>
        <p:nvSpPr>
          <p:cNvPr id="5" name="Pentagon 3">
            <a:extLst>
              <a:ext uri="{FF2B5EF4-FFF2-40B4-BE49-F238E27FC236}">
                <a16:creationId xmlns:a16="http://schemas.microsoft.com/office/drawing/2014/main" id="{8E8C8E71-2509-4356-B064-584443D22A12}"/>
              </a:ext>
            </a:extLst>
          </p:cNvPr>
          <p:cNvSpPr/>
          <p:nvPr/>
        </p:nvSpPr>
        <p:spPr>
          <a:xfrm>
            <a:off x="4474129" y="836712"/>
            <a:ext cx="2557221"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Payment and Authorisation</a:t>
            </a:r>
          </a:p>
        </p:txBody>
      </p:sp>
      <p:sp>
        <p:nvSpPr>
          <p:cNvPr id="6" name="Pentagon 4">
            <a:extLst>
              <a:ext uri="{FF2B5EF4-FFF2-40B4-BE49-F238E27FC236}">
                <a16:creationId xmlns:a16="http://schemas.microsoft.com/office/drawing/2014/main" id="{ACB9427A-A772-4BC9-A4DC-CE002435C111}"/>
              </a:ext>
            </a:extLst>
          </p:cNvPr>
          <p:cNvSpPr/>
          <p:nvPr/>
        </p:nvSpPr>
        <p:spPr>
          <a:xfrm>
            <a:off x="2739890" y="836712"/>
            <a:ext cx="1898579"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Checkout</a:t>
            </a:r>
          </a:p>
        </p:txBody>
      </p:sp>
      <p:sp>
        <p:nvSpPr>
          <p:cNvPr id="7" name="Pentagon 7">
            <a:extLst>
              <a:ext uri="{FF2B5EF4-FFF2-40B4-BE49-F238E27FC236}">
                <a16:creationId xmlns:a16="http://schemas.microsoft.com/office/drawing/2014/main" id="{799DA31A-0332-470D-ADC4-5B2A64F09BBE}"/>
              </a:ext>
            </a:extLst>
          </p:cNvPr>
          <p:cNvSpPr/>
          <p:nvPr/>
        </p:nvSpPr>
        <p:spPr>
          <a:xfrm>
            <a:off x="2075201" y="836712"/>
            <a:ext cx="901545"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Select</a:t>
            </a:r>
          </a:p>
        </p:txBody>
      </p:sp>
      <p:sp>
        <p:nvSpPr>
          <p:cNvPr id="8" name="Pentagon 8">
            <a:extLst>
              <a:ext uri="{FF2B5EF4-FFF2-40B4-BE49-F238E27FC236}">
                <a16:creationId xmlns:a16="http://schemas.microsoft.com/office/drawing/2014/main" id="{7D9B3E21-2E35-4F5C-81FB-7297493E0E04}"/>
              </a:ext>
            </a:extLst>
          </p:cNvPr>
          <p:cNvSpPr/>
          <p:nvPr/>
        </p:nvSpPr>
        <p:spPr>
          <a:xfrm>
            <a:off x="1410511" y="836712"/>
            <a:ext cx="855786" cy="332734"/>
          </a:xfrm>
          <a:prstGeom prst="homePlate">
            <a:avLst/>
          </a:prstGeom>
          <a:solidFill>
            <a:schemeClr val="bg1">
              <a:lumMod val="8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Browse</a:t>
            </a:r>
          </a:p>
        </p:txBody>
      </p:sp>
      <p:sp>
        <p:nvSpPr>
          <p:cNvPr id="9" name="Pentagon 9">
            <a:extLst>
              <a:ext uri="{FF2B5EF4-FFF2-40B4-BE49-F238E27FC236}">
                <a16:creationId xmlns:a16="http://schemas.microsoft.com/office/drawing/2014/main" id="{E7C56831-25EA-43D8-B077-0CA2B7D39E12}"/>
              </a:ext>
            </a:extLst>
          </p:cNvPr>
          <p:cNvSpPr/>
          <p:nvPr/>
        </p:nvSpPr>
        <p:spPr>
          <a:xfrm>
            <a:off x="583865" y="836712"/>
            <a:ext cx="1017742" cy="332734"/>
          </a:xfrm>
          <a:prstGeom prst="homePlate">
            <a:avLst/>
          </a:prstGeom>
          <a:solidFill>
            <a:schemeClr val="bg1">
              <a:lumMod val="95000"/>
            </a:schemeClr>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31" dirty="0">
                <a:solidFill>
                  <a:prstClr val="black"/>
                </a:solidFill>
                <a:latin typeface="Arial" panose="020B0604020202020204" pitchFamily="34" charset="0"/>
                <a:cs typeface="Arial" panose="020B0604020202020204" pitchFamily="34" charset="0"/>
              </a:rPr>
              <a:t> Area</a:t>
            </a:r>
          </a:p>
        </p:txBody>
      </p:sp>
      <p:sp>
        <p:nvSpPr>
          <p:cNvPr id="65" name="Rectangle: Rounded Corners 25">
            <a:extLst>
              <a:ext uri="{FF2B5EF4-FFF2-40B4-BE49-F238E27FC236}">
                <a16:creationId xmlns:a16="http://schemas.microsoft.com/office/drawing/2014/main" id="{6AD92BA6-4174-494E-8E1E-EED9CE6A081D}"/>
              </a:ext>
            </a:extLst>
          </p:cNvPr>
          <p:cNvSpPr/>
          <p:nvPr/>
        </p:nvSpPr>
        <p:spPr>
          <a:xfrm>
            <a:off x="5812963" y="4028604"/>
            <a:ext cx="876519"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Approve or Decline</a:t>
            </a:r>
          </a:p>
        </p:txBody>
      </p:sp>
      <p:sp>
        <p:nvSpPr>
          <p:cNvPr id="72" name="Rectangle: Rounded Corners 23">
            <a:extLst>
              <a:ext uri="{FF2B5EF4-FFF2-40B4-BE49-F238E27FC236}">
                <a16:creationId xmlns:a16="http://schemas.microsoft.com/office/drawing/2014/main" id="{69C2B816-6C85-074C-A369-E62986DF4EEC}"/>
              </a:ext>
            </a:extLst>
          </p:cNvPr>
          <p:cNvSpPr/>
          <p:nvPr/>
        </p:nvSpPr>
        <p:spPr>
          <a:xfrm>
            <a:off x="4712632" y="1649596"/>
            <a:ext cx="8004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Select Payment Method</a:t>
            </a:r>
          </a:p>
        </p:txBody>
      </p:sp>
      <p:sp>
        <p:nvSpPr>
          <p:cNvPr id="76" name="Rectangle: Rounded Corners 24">
            <a:extLst>
              <a:ext uri="{FF2B5EF4-FFF2-40B4-BE49-F238E27FC236}">
                <a16:creationId xmlns:a16="http://schemas.microsoft.com/office/drawing/2014/main" id="{F7485D27-C252-0444-BB32-9F8B26355840}"/>
              </a:ext>
            </a:extLst>
          </p:cNvPr>
          <p:cNvSpPr/>
          <p:nvPr/>
        </p:nvSpPr>
        <p:spPr>
          <a:xfrm>
            <a:off x="5803440" y="1649596"/>
            <a:ext cx="895566"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Approve or Reject</a:t>
            </a:r>
          </a:p>
        </p:txBody>
      </p:sp>
      <p:sp>
        <p:nvSpPr>
          <p:cNvPr id="77" name="Rectangle: Rounded Corners 26">
            <a:extLst>
              <a:ext uri="{FF2B5EF4-FFF2-40B4-BE49-F238E27FC236}">
                <a16:creationId xmlns:a16="http://schemas.microsoft.com/office/drawing/2014/main" id="{64D387DD-EA2A-DE49-BE1B-1C5A60CA4B3C}"/>
              </a:ext>
            </a:extLst>
          </p:cNvPr>
          <p:cNvSpPr/>
          <p:nvPr/>
        </p:nvSpPr>
        <p:spPr>
          <a:xfrm>
            <a:off x="4664181" y="4662989"/>
            <a:ext cx="8973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Fraud Checks</a:t>
            </a:r>
          </a:p>
        </p:txBody>
      </p:sp>
      <p:sp>
        <p:nvSpPr>
          <p:cNvPr id="34" name="Rectangle: Rounded Corners 25">
            <a:extLst>
              <a:ext uri="{FF2B5EF4-FFF2-40B4-BE49-F238E27FC236}">
                <a16:creationId xmlns:a16="http://schemas.microsoft.com/office/drawing/2014/main" id="{301106EF-993E-944B-AABB-F3919F3C9663}"/>
              </a:ext>
            </a:extLst>
          </p:cNvPr>
          <p:cNvSpPr/>
          <p:nvPr/>
        </p:nvSpPr>
        <p:spPr>
          <a:xfrm>
            <a:off x="5812963" y="4655954"/>
            <a:ext cx="876519"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Reserve Funds</a:t>
            </a:r>
          </a:p>
        </p:txBody>
      </p:sp>
      <p:sp>
        <p:nvSpPr>
          <p:cNvPr id="37" name="Rectangle: Rounded Corners 22">
            <a:extLst>
              <a:ext uri="{FF2B5EF4-FFF2-40B4-BE49-F238E27FC236}">
                <a16:creationId xmlns:a16="http://schemas.microsoft.com/office/drawing/2014/main" id="{7D2CF396-05B2-8147-A129-68BAADF957C2}"/>
              </a:ext>
            </a:extLst>
          </p:cNvPr>
          <p:cNvSpPr/>
          <p:nvPr/>
        </p:nvSpPr>
        <p:spPr>
          <a:xfrm>
            <a:off x="4712631" y="1245707"/>
            <a:ext cx="8004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46" dirty="0">
                <a:solidFill>
                  <a:schemeClr val="tx1"/>
                </a:solidFill>
              </a:rPr>
              <a:t>Payment</a:t>
            </a:r>
          </a:p>
        </p:txBody>
      </p:sp>
      <p:cxnSp>
        <p:nvCxnSpPr>
          <p:cNvPr id="11" name="Straight Arrow Connector 10">
            <a:extLst>
              <a:ext uri="{FF2B5EF4-FFF2-40B4-BE49-F238E27FC236}">
                <a16:creationId xmlns:a16="http://schemas.microsoft.com/office/drawing/2014/main" id="{2F901B17-239C-F541-BAF6-F1D51A5B56EB}"/>
              </a:ext>
            </a:extLst>
          </p:cNvPr>
          <p:cNvCxnSpPr>
            <a:cxnSpLocks/>
            <a:stCxn id="21" idx="0"/>
            <a:endCxn id="22" idx="2"/>
          </p:cNvCxnSpPr>
          <p:nvPr/>
        </p:nvCxnSpPr>
        <p:spPr>
          <a:xfrm flipV="1">
            <a:off x="2459504" y="1481070"/>
            <a:ext cx="0" cy="1685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B6C61A4-F1DE-DF48-A85E-317C22D7F983}"/>
              </a:ext>
            </a:extLst>
          </p:cNvPr>
          <p:cNvCxnSpPr/>
          <p:nvPr/>
        </p:nvCxnSpPr>
        <p:spPr>
          <a:xfrm>
            <a:off x="5108298" y="2175949"/>
            <a:ext cx="9096" cy="66843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C40DEC43-E05E-4E4A-A1B8-95CBBD988628}"/>
              </a:ext>
            </a:extLst>
          </p:cNvPr>
          <p:cNvCxnSpPr>
            <a:cxnSpLocks/>
          </p:cNvCxnSpPr>
          <p:nvPr/>
        </p:nvCxnSpPr>
        <p:spPr>
          <a:xfrm>
            <a:off x="5099202" y="3079743"/>
            <a:ext cx="9096" cy="620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9295896-CEBF-5E44-8E5F-33BD03AD137D}"/>
              </a:ext>
            </a:extLst>
          </p:cNvPr>
          <p:cNvCxnSpPr>
            <a:cxnSpLocks/>
            <a:endCxn id="34" idx="0"/>
          </p:cNvCxnSpPr>
          <p:nvPr/>
        </p:nvCxnSpPr>
        <p:spPr>
          <a:xfrm>
            <a:off x="6251223" y="4263967"/>
            <a:ext cx="0" cy="3919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8A49010-B2E8-2448-8265-FC7D3763D742}"/>
              </a:ext>
            </a:extLst>
          </p:cNvPr>
          <p:cNvCxnSpPr>
            <a:stCxn id="65" idx="0"/>
            <a:endCxn id="76" idx="2"/>
          </p:cNvCxnSpPr>
          <p:nvPr/>
        </p:nvCxnSpPr>
        <p:spPr>
          <a:xfrm flipV="1">
            <a:off x="6251223" y="1884959"/>
            <a:ext cx="0" cy="214364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25EF96E6-6A98-8547-838C-F1CAD96BAB60}"/>
              </a:ext>
            </a:extLst>
          </p:cNvPr>
          <p:cNvCxnSpPr>
            <a:cxnSpLocks/>
            <a:endCxn id="72" idx="0"/>
          </p:cNvCxnSpPr>
          <p:nvPr/>
        </p:nvCxnSpPr>
        <p:spPr>
          <a:xfrm>
            <a:off x="5099202" y="1481070"/>
            <a:ext cx="13645" cy="1685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CE646D5C-F972-0F4C-A9CF-303D93F933F7}"/>
              </a:ext>
            </a:extLst>
          </p:cNvPr>
          <p:cNvCxnSpPr>
            <a:stCxn id="34" idx="3"/>
            <a:endCxn id="30" idx="1"/>
          </p:cNvCxnSpPr>
          <p:nvPr/>
        </p:nvCxnSpPr>
        <p:spPr>
          <a:xfrm flipV="1">
            <a:off x="6689483" y="4770845"/>
            <a:ext cx="394690" cy="279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75FCA1B1-C34A-554D-848A-BB1F4D32E1A0}"/>
              </a:ext>
            </a:extLst>
          </p:cNvPr>
          <p:cNvCxnSpPr>
            <a:cxnSpLocks/>
            <a:stCxn id="30" idx="0"/>
            <a:endCxn id="29" idx="2"/>
          </p:cNvCxnSpPr>
          <p:nvPr/>
        </p:nvCxnSpPr>
        <p:spPr>
          <a:xfrm flipV="1">
            <a:off x="7689216" y="3079743"/>
            <a:ext cx="0" cy="15734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3" name="Rectangle: Rounded Corners 74">
            <a:extLst>
              <a:ext uri="{FF2B5EF4-FFF2-40B4-BE49-F238E27FC236}">
                <a16:creationId xmlns:a16="http://schemas.microsoft.com/office/drawing/2014/main" id="{27FD7889-0FA3-E14C-902F-33E1DE56E77A}"/>
              </a:ext>
            </a:extLst>
          </p:cNvPr>
          <p:cNvSpPr/>
          <p:nvPr/>
        </p:nvSpPr>
        <p:spPr>
          <a:xfrm>
            <a:off x="7031349" y="1245707"/>
            <a:ext cx="125831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Receive Goods</a:t>
            </a:r>
          </a:p>
        </p:txBody>
      </p:sp>
      <p:cxnSp>
        <p:nvCxnSpPr>
          <p:cNvPr id="48" name="Straight Arrow Connector 47">
            <a:extLst>
              <a:ext uri="{FF2B5EF4-FFF2-40B4-BE49-F238E27FC236}">
                <a16:creationId xmlns:a16="http://schemas.microsoft.com/office/drawing/2014/main" id="{300E5C9D-55EE-6246-BE67-8D74C5D87D81}"/>
              </a:ext>
            </a:extLst>
          </p:cNvPr>
          <p:cNvCxnSpPr>
            <a:cxnSpLocks/>
            <a:stCxn id="76" idx="3"/>
            <a:endCxn id="75" idx="1"/>
          </p:cNvCxnSpPr>
          <p:nvPr/>
        </p:nvCxnSpPr>
        <p:spPr>
          <a:xfrm>
            <a:off x="6699006" y="1767277"/>
            <a:ext cx="3323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5A9C22B5-8394-524F-B02A-776D06BB3376}"/>
              </a:ext>
            </a:extLst>
          </p:cNvPr>
          <p:cNvCxnSpPr>
            <a:stCxn id="75" idx="0"/>
            <a:endCxn id="63" idx="2"/>
          </p:cNvCxnSpPr>
          <p:nvPr/>
        </p:nvCxnSpPr>
        <p:spPr>
          <a:xfrm flipV="1">
            <a:off x="7660505" y="1481070"/>
            <a:ext cx="0" cy="16852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0" name="Rectangle: Rounded Corners 25">
            <a:extLst>
              <a:ext uri="{FF2B5EF4-FFF2-40B4-BE49-F238E27FC236}">
                <a16:creationId xmlns:a16="http://schemas.microsoft.com/office/drawing/2014/main" id="{44A7D235-8008-F94B-9B49-1F3C8B134974}"/>
              </a:ext>
            </a:extLst>
          </p:cNvPr>
          <p:cNvSpPr/>
          <p:nvPr/>
        </p:nvSpPr>
        <p:spPr>
          <a:xfrm>
            <a:off x="4695480" y="3328443"/>
            <a:ext cx="3359112"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Secure Communications Networks</a:t>
            </a:r>
          </a:p>
        </p:txBody>
      </p:sp>
      <p:cxnSp>
        <p:nvCxnSpPr>
          <p:cNvPr id="57" name="Straight Connector 56">
            <a:extLst>
              <a:ext uri="{FF2B5EF4-FFF2-40B4-BE49-F238E27FC236}">
                <a16:creationId xmlns:a16="http://schemas.microsoft.com/office/drawing/2014/main" id="{7B352002-FD33-1044-A0D8-3695CA22107B}"/>
              </a:ext>
            </a:extLst>
          </p:cNvPr>
          <p:cNvCxnSpPr>
            <a:endCxn id="71" idx="2"/>
          </p:cNvCxnSpPr>
          <p:nvPr/>
        </p:nvCxnSpPr>
        <p:spPr>
          <a:xfrm>
            <a:off x="3904762" y="1481070"/>
            <a:ext cx="0" cy="10140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Elbow Connector 58">
            <a:extLst>
              <a:ext uri="{FF2B5EF4-FFF2-40B4-BE49-F238E27FC236}">
                <a16:creationId xmlns:a16="http://schemas.microsoft.com/office/drawing/2014/main" id="{D5B4C1B8-2EA4-D145-BF04-DC056E7B8DC1}"/>
              </a:ext>
            </a:extLst>
          </p:cNvPr>
          <p:cNvCxnSpPr>
            <a:stCxn id="71" idx="3"/>
            <a:endCxn id="37" idx="1"/>
          </p:cNvCxnSpPr>
          <p:nvPr/>
        </p:nvCxnSpPr>
        <p:spPr>
          <a:xfrm flipV="1">
            <a:off x="4322549" y="1363389"/>
            <a:ext cx="390083" cy="1014044"/>
          </a:xfrm>
          <a:prstGeom prst="bent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2" name="Rectangle: Rounded Corners 30">
            <a:extLst>
              <a:ext uri="{FF2B5EF4-FFF2-40B4-BE49-F238E27FC236}">
                <a16:creationId xmlns:a16="http://schemas.microsoft.com/office/drawing/2014/main" id="{CE72AF80-57E7-2942-B560-E6309EDAF443}"/>
              </a:ext>
            </a:extLst>
          </p:cNvPr>
          <p:cNvSpPr/>
          <p:nvPr/>
        </p:nvSpPr>
        <p:spPr>
          <a:xfrm>
            <a:off x="3478763" y="1649596"/>
            <a:ext cx="852001"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Enter Customer Details</a:t>
            </a:r>
          </a:p>
        </p:txBody>
      </p:sp>
      <p:sp>
        <p:nvSpPr>
          <p:cNvPr id="69" name="Rectangle: Rounded Corners 30">
            <a:extLst>
              <a:ext uri="{FF2B5EF4-FFF2-40B4-BE49-F238E27FC236}">
                <a16:creationId xmlns:a16="http://schemas.microsoft.com/office/drawing/2014/main" id="{87A9839E-7934-4048-B14D-6C954E6EA412}"/>
              </a:ext>
            </a:extLst>
          </p:cNvPr>
          <p:cNvSpPr/>
          <p:nvPr/>
        </p:nvSpPr>
        <p:spPr>
          <a:xfrm>
            <a:off x="3486976" y="1940586"/>
            <a:ext cx="835573"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Enter Billing and Delivery Address</a:t>
            </a:r>
          </a:p>
        </p:txBody>
      </p:sp>
      <p:sp>
        <p:nvSpPr>
          <p:cNvPr id="71" name="Rectangle: Rounded Corners 30">
            <a:extLst>
              <a:ext uri="{FF2B5EF4-FFF2-40B4-BE49-F238E27FC236}">
                <a16:creationId xmlns:a16="http://schemas.microsoft.com/office/drawing/2014/main" id="{65E939AE-0FD1-A346-B755-7C406961DAAB}"/>
              </a:ext>
            </a:extLst>
          </p:cNvPr>
          <p:cNvSpPr/>
          <p:nvPr/>
        </p:nvSpPr>
        <p:spPr>
          <a:xfrm>
            <a:off x="3486976" y="2259752"/>
            <a:ext cx="835573"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Create Account</a:t>
            </a:r>
          </a:p>
        </p:txBody>
      </p:sp>
      <p:cxnSp>
        <p:nvCxnSpPr>
          <p:cNvPr id="61" name="Elbow Connector 60">
            <a:extLst>
              <a:ext uri="{FF2B5EF4-FFF2-40B4-BE49-F238E27FC236}">
                <a16:creationId xmlns:a16="http://schemas.microsoft.com/office/drawing/2014/main" id="{8E3BE5FC-1A8A-DD4E-867B-4E19CFFD947C}"/>
              </a:ext>
            </a:extLst>
          </p:cNvPr>
          <p:cNvCxnSpPr>
            <a:stCxn id="77" idx="3"/>
            <a:endCxn id="65" idx="1"/>
          </p:cNvCxnSpPr>
          <p:nvPr/>
        </p:nvCxnSpPr>
        <p:spPr>
          <a:xfrm flipV="1">
            <a:off x="5561512" y="4146285"/>
            <a:ext cx="251452" cy="634385"/>
          </a:xfrm>
          <a:prstGeom prst="bentConnector3">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4FD61EC-A57A-2643-BE41-E28716FB2802}"/>
              </a:ext>
            </a:extLst>
          </p:cNvPr>
          <p:cNvCxnSpPr>
            <a:stCxn id="26" idx="2"/>
            <a:endCxn id="77" idx="0"/>
          </p:cNvCxnSpPr>
          <p:nvPr/>
        </p:nvCxnSpPr>
        <p:spPr>
          <a:xfrm flipH="1">
            <a:off x="5112847" y="3954522"/>
            <a:ext cx="1" cy="708467"/>
          </a:xfrm>
          <a:prstGeom prst="line">
            <a:avLst/>
          </a:prstGeom>
        </p:spPr>
        <p:style>
          <a:lnRef idx="1">
            <a:schemeClr val="accent1"/>
          </a:lnRef>
          <a:fillRef idx="0">
            <a:schemeClr val="accent1"/>
          </a:fillRef>
          <a:effectRef idx="0">
            <a:schemeClr val="accent1"/>
          </a:effectRef>
          <a:fontRef idx="minor">
            <a:schemeClr val="tx1"/>
          </a:fontRef>
        </p:style>
      </p:cxnSp>
      <p:sp>
        <p:nvSpPr>
          <p:cNvPr id="74" name="Rectangle: Rounded Corners 26">
            <a:extLst>
              <a:ext uri="{FF2B5EF4-FFF2-40B4-BE49-F238E27FC236}">
                <a16:creationId xmlns:a16="http://schemas.microsoft.com/office/drawing/2014/main" id="{DE796E8D-5A29-7743-91E6-DD660D8A541B}"/>
              </a:ext>
            </a:extLst>
          </p:cNvPr>
          <p:cNvSpPr/>
          <p:nvPr/>
        </p:nvSpPr>
        <p:spPr>
          <a:xfrm>
            <a:off x="4664181" y="4028604"/>
            <a:ext cx="897330"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Check Customers Balance </a:t>
            </a:r>
          </a:p>
        </p:txBody>
      </p:sp>
      <p:sp>
        <p:nvSpPr>
          <p:cNvPr id="78" name="Rectangle: Rounded Corners 25">
            <a:extLst>
              <a:ext uri="{FF2B5EF4-FFF2-40B4-BE49-F238E27FC236}">
                <a16:creationId xmlns:a16="http://schemas.microsoft.com/office/drawing/2014/main" id="{A5A2A2F4-CDA8-FC46-A564-5BCE51F8A8A2}"/>
              </a:ext>
            </a:extLst>
          </p:cNvPr>
          <p:cNvSpPr/>
          <p:nvPr/>
        </p:nvSpPr>
        <p:spPr>
          <a:xfrm>
            <a:off x="4667076" y="4345607"/>
            <a:ext cx="891542" cy="235362"/>
          </a:xfrm>
          <a:prstGeom prst="roundRect">
            <a:avLst/>
          </a:prstGeom>
          <a:solidFill>
            <a:schemeClr val="bg1">
              <a:lumMod val="8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38" dirty="0">
                <a:solidFill>
                  <a:schemeClr val="tx1"/>
                </a:solidFill>
              </a:rPr>
              <a:t>3D Secure Check</a:t>
            </a:r>
          </a:p>
        </p:txBody>
      </p:sp>
      <p:sp>
        <p:nvSpPr>
          <p:cNvPr id="67" name="TextBox 66">
            <a:extLst>
              <a:ext uri="{FF2B5EF4-FFF2-40B4-BE49-F238E27FC236}">
                <a16:creationId xmlns:a16="http://schemas.microsoft.com/office/drawing/2014/main" id="{5D41DB24-1F4B-9849-8D55-F3C3237E3E62}"/>
              </a:ext>
            </a:extLst>
          </p:cNvPr>
          <p:cNvSpPr txBox="1"/>
          <p:nvPr/>
        </p:nvSpPr>
        <p:spPr>
          <a:xfrm>
            <a:off x="2936489" y="5372359"/>
            <a:ext cx="3480440" cy="248530"/>
          </a:xfrm>
          <a:prstGeom prst="rect">
            <a:avLst/>
          </a:prstGeom>
          <a:noFill/>
        </p:spPr>
        <p:txBody>
          <a:bodyPr wrap="none" rtlCol="0">
            <a:spAutoFit/>
          </a:bodyPr>
          <a:lstStyle/>
          <a:p>
            <a:r>
              <a:rPr lang="en-US" sz="1015" dirty="0"/>
              <a:t>* Illustration only - There are lots of variations on this process.</a:t>
            </a:r>
          </a:p>
        </p:txBody>
      </p:sp>
    </p:spTree>
    <p:extLst>
      <p:ext uri="{BB962C8B-B14F-4D97-AF65-F5344CB8AC3E}">
        <p14:creationId xmlns:p14="http://schemas.microsoft.com/office/powerpoint/2010/main" val="2807913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2850" name="Group 1074"/>
          <p:cNvGraphicFramePr>
            <a:graphicFrameLocks noGrp="1"/>
          </p:cNvGraphicFramePr>
          <p:nvPr>
            <p:ph idx="1"/>
            <p:extLst>
              <p:ext uri="{D42A27DB-BD31-4B8C-83A1-F6EECF244321}">
                <p14:modId xmlns:p14="http://schemas.microsoft.com/office/powerpoint/2010/main" val="2587099067"/>
              </p:ext>
            </p:extLst>
          </p:nvPr>
        </p:nvGraphicFramePr>
        <p:xfrm>
          <a:off x="107504" y="980728"/>
          <a:ext cx="8856983" cy="4680520"/>
        </p:xfrm>
        <a:graphic>
          <a:graphicData uri="http://schemas.openxmlformats.org/drawingml/2006/table">
            <a:tbl>
              <a:tblPr/>
              <a:tblGrid>
                <a:gridCol w="1476638">
                  <a:extLst>
                    <a:ext uri="{9D8B030D-6E8A-4147-A177-3AD203B41FA5}">
                      <a16:colId xmlns:a16="http://schemas.microsoft.com/office/drawing/2014/main" val="20000"/>
                    </a:ext>
                  </a:extLst>
                </a:gridCol>
                <a:gridCol w="4206391">
                  <a:extLst>
                    <a:ext uri="{9D8B030D-6E8A-4147-A177-3AD203B41FA5}">
                      <a16:colId xmlns:a16="http://schemas.microsoft.com/office/drawing/2014/main" val="20001"/>
                    </a:ext>
                  </a:extLst>
                </a:gridCol>
                <a:gridCol w="3173954">
                  <a:extLst>
                    <a:ext uri="{9D8B030D-6E8A-4147-A177-3AD203B41FA5}">
                      <a16:colId xmlns:a16="http://schemas.microsoft.com/office/drawing/2014/main" val="2668815878"/>
                    </a:ext>
                  </a:extLst>
                </a:gridCol>
              </a:tblGrid>
              <a:tr h="25760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Party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Description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Example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726421">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Payment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Cardholder provides their card information, which is processed through the networks and immediately receives a confirmation or failure message. This happens in real-time e.g. quarter to half a second.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9611484"/>
                  </a:ext>
                </a:extLst>
              </a:tr>
              <a:tr h="1476535">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lang="en-GB" sz="900" b="0" i="0" dirty="0">
                          <a:latin typeface="Arial" panose="020B0604020202020204" pitchFamily="34" charset="0"/>
                          <a:cs typeface="Arial" panose="020B0604020202020204" pitchFamily="34" charset="0"/>
                        </a:rPr>
                        <a:t>Pre-Authorisation and Collection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Pre-authorise that the funds are available and collect at a later point in time. Use this when there is a gap between the order and the known final amount due.  Cannot collect more than the amount pre-authorized. Generally pre-authorize to a higher amount than you expect to charge to allow for incidentals. This avoids the need to perform another transaction. Remember to only pre-authorize what you are likely to need with reasonable margin. Standard pre-authorization duration is generally three days.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Check in to hotel – restaurant and mini-bar fees.</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 rental – top up petrol</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Taxi ride – vary route</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Need to interact with the fulfillment service to release stock e.g. payment on dispatch rather than payment on order.</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May knot know in advance exactly how much to charge up front.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98298">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Collection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 above.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03896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Refund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For some reason the customer returns the good or the service was never delivered and the merchant must refund the payment. You can only refund up to the amount of the initial payment. In the case of a pre-authorisation and collection the refund cannot exceed the amount collected. The gaming industry is an exception to this, where they can pay-out more, allowing them to pay-out wins.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04324738"/>
                  </a:ext>
                </a:extLst>
              </a:tr>
              <a:tr h="882695">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Chargeback</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A cardholder contacts their card issuer to dispute a charge. The merchant must then substantiate their order or repay the moneys charged. It is vital to keep good records about the order and shipping details. Be clear how the transaction appears on the cardholder statement.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Cardholder doesn’t recognise charge</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The cardholder did not receive the good or service</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The good or service did not deliver to acceptable level.</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04041226"/>
                  </a:ext>
                </a:extLst>
              </a:tr>
            </a:tbl>
          </a:graphicData>
        </a:graphic>
      </p:graphicFrame>
      <p:sp>
        <p:nvSpPr>
          <p:cNvPr id="17410" name="Rectangle 1026"/>
          <p:cNvSpPr>
            <a:spLocks noGrp="1" noChangeArrowheads="1"/>
          </p:cNvSpPr>
          <p:nvPr>
            <p:ph type="title"/>
          </p:nvPr>
        </p:nvSpPr>
        <p:spPr>
          <a:xfrm>
            <a:off x="457200" y="0"/>
            <a:ext cx="8229600" cy="1143000"/>
          </a:xfrm>
        </p:spPr>
        <p:txBody>
          <a:bodyPr/>
          <a:lstStyle/>
          <a:p>
            <a:r>
              <a:rPr lang="en-GB" dirty="0"/>
              <a:t>Payments Terminology</a:t>
            </a:r>
            <a:endParaRPr lang="en-GB" altLang="en-US" dirty="0"/>
          </a:p>
        </p:txBody>
      </p:sp>
    </p:spTree>
    <p:extLst>
      <p:ext uri="{BB962C8B-B14F-4D97-AF65-F5344CB8AC3E}">
        <p14:creationId xmlns:p14="http://schemas.microsoft.com/office/powerpoint/2010/main" val="1735016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2850" name="Group 1074"/>
          <p:cNvGraphicFramePr>
            <a:graphicFrameLocks noGrp="1"/>
          </p:cNvGraphicFramePr>
          <p:nvPr>
            <p:ph idx="1"/>
            <p:extLst>
              <p:ext uri="{D42A27DB-BD31-4B8C-83A1-F6EECF244321}">
                <p14:modId xmlns:p14="http://schemas.microsoft.com/office/powerpoint/2010/main" val="2898932095"/>
              </p:ext>
            </p:extLst>
          </p:nvPr>
        </p:nvGraphicFramePr>
        <p:xfrm>
          <a:off x="107504" y="775328"/>
          <a:ext cx="8784975" cy="4597886"/>
        </p:xfrm>
        <a:graphic>
          <a:graphicData uri="http://schemas.openxmlformats.org/drawingml/2006/table">
            <a:tbl>
              <a:tblPr/>
              <a:tblGrid>
                <a:gridCol w="1464634">
                  <a:extLst>
                    <a:ext uri="{9D8B030D-6E8A-4147-A177-3AD203B41FA5}">
                      <a16:colId xmlns:a16="http://schemas.microsoft.com/office/drawing/2014/main" val="20000"/>
                    </a:ext>
                  </a:extLst>
                </a:gridCol>
                <a:gridCol w="4172192">
                  <a:extLst>
                    <a:ext uri="{9D8B030D-6E8A-4147-A177-3AD203B41FA5}">
                      <a16:colId xmlns:a16="http://schemas.microsoft.com/office/drawing/2014/main" val="20001"/>
                    </a:ext>
                  </a:extLst>
                </a:gridCol>
                <a:gridCol w="3148149">
                  <a:extLst>
                    <a:ext uri="{9D8B030D-6E8A-4147-A177-3AD203B41FA5}">
                      <a16:colId xmlns:a16="http://schemas.microsoft.com/office/drawing/2014/main" val="2668815878"/>
                    </a:ext>
                  </a:extLst>
                </a:gridCol>
              </a:tblGrid>
              <a:tr h="26284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Party</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Description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Example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lumMod val="95000"/>
                      </a:schemeClr>
                    </a:solidFill>
                  </a:tcPr>
                </a:tc>
                <a:extLst>
                  <a:ext uri="{0D108BD9-81ED-4DB2-BD59-A6C34878D82A}">
                    <a16:rowId xmlns:a16="http://schemas.microsoft.com/office/drawing/2014/main" val="10001"/>
                  </a:ext>
                </a:extLst>
              </a:tr>
              <a:tr h="262840">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Settlement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Final transfer of funds from customer to seller.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741195">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PCI-DSS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Payment Card Industry – Data Security Standards. Set of rules that ensure that cardholder data is always safe. Any merchant that take card payments must ensure that they are PCI compliant. Risk is always with organisations that are processing sensitive card details.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74922061"/>
                  </a:ext>
                </a:extLst>
              </a:tr>
              <a:tr h="422292">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Tokenisation</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A process of replacing actual card data with a token. This avoids the need for the merchant to deal with sensitive cardholder data.</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Pay with card ending in …four digits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22804172"/>
                  </a:ext>
                </a:extLst>
              </a:tr>
              <a:tr h="422292">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3D Secure</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Additional layer of authentication provided by the card issuer.</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Verified by Visa</a:t>
                      </a:r>
                    </a:p>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815127312"/>
                  </a:ext>
                </a:extLst>
              </a:tr>
              <a:tr h="422292">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Address Verification System (AVS)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System created by Visa that allows that the credit card number corresponds to the billing address entered.  A tool to combat fraud.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Supported in US, Canada and UK. </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77582663"/>
                  </a:ext>
                </a:extLst>
              </a:tr>
              <a:tr h="1060099">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Velocity checks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IP address checks i.e. a large number of purchases from a single IP address. Generally does not work for mobile transactions as users sitting behind their carrier network e.g. Vodafone or O2 or public WiFi.</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High number of transactions on a card</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High number of purchases using a single email address.</a:t>
                      </a:r>
                    </a:p>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Used to help prevent fraud.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endParaRPr lang="en-GB" sz="900" dirty="0">
                        <a:latin typeface="Arial" panose="020B0604020202020204" pitchFamily="34" charset="0"/>
                        <a:cs typeface="Arial" panose="020B0604020202020204" pitchFamily="34" charset="0"/>
                      </a:endParaRP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31848936"/>
                  </a:ext>
                </a:extLst>
              </a:tr>
              <a:tr h="581744">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 Present Payment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Transaction in which the card is present. Utilises CHIP and PIN. Customer enters their PIN on an EMV certified device. Low risk of fraud.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Transaction in retail store (not contactless)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9949996"/>
                  </a:ext>
                </a:extLst>
              </a:tr>
              <a:tr h="422292">
                <a:tc>
                  <a: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Card Not Present Payment</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Transactions in which CHIP and PIN is not used.</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indent="0">
                        <a:buFont typeface="Arial" panose="020B0604020202020204" pitchFamily="34" charset="0"/>
                        <a:buNone/>
                      </a:pPr>
                      <a:r>
                        <a:rPr lang="en-GB" sz="900" dirty="0">
                          <a:latin typeface="Arial" panose="020B0604020202020204" pitchFamily="34" charset="0"/>
                          <a:cs typeface="Arial" panose="020B0604020202020204" pitchFamily="34" charset="0"/>
                        </a:rPr>
                        <a:t>Any form of e-commerce or m-commerce as well as telephone orders.</a:t>
                      </a:r>
                    </a:p>
                  </a:txBody>
                  <a:tcPr marL="84108" marR="84108" marT="45607" marB="4560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88936853"/>
                  </a:ext>
                </a:extLst>
              </a:tr>
            </a:tbl>
          </a:graphicData>
        </a:graphic>
      </p:graphicFrame>
      <p:sp>
        <p:nvSpPr>
          <p:cNvPr id="17410" name="Rectangle 1026"/>
          <p:cNvSpPr>
            <a:spLocks noGrp="1" noChangeArrowheads="1"/>
          </p:cNvSpPr>
          <p:nvPr>
            <p:ph type="title"/>
          </p:nvPr>
        </p:nvSpPr>
        <p:spPr>
          <a:xfrm>
            <a:off x="331177" y="-171400"/>
            <a:ext cx="8229600" cy="792088"/>
          </a:xfrm>
        </p:spPr>
        <p:txBody>
          <a:bodyPr/>
          <a:lstStyle/>
          <a:p>
            <a:r>
              <a:rPr lang="en-GB" dirty="0"/>
              <a:t>Payments Terminology</a:t>
            </a:r>
            <a:endParaRPr lang="en-GB" altLang="en-US" dirty="0"/>
          </a:p>
        </p:txBody>
      </p:sp>
    </p:spTree>
    <p:extLst>
      <p:ext uri="{BB962C8B-B14F-4D97-AF65-F5344CB8AC3E}">
        <p14:creationId xmlns:p14="http://schemas.microsoft.com/office/powerpoint/2010/main" val="3043518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D02FF6-DC1A-2440-BFCB-D8A87B1C3615}"/>
              </a:ext>
            </a:extLst>
          </p:cNvPr>
          <p:cNvSpPr>
            <a:spLocks noGrp="1"/>
          </p:cNvSpPr>
          <p:nvPr>
            <p:ph idx="1"/>
          </p:nvPr>
        </p:nvSpPr>
        <p:spPr>
          <a:xfrm>
            <a:off x="179512" y="678706"/>
            <a:ext cx="8712968" cy="4838526"/>
          </a:xfrm>
        </p:spPr>
        <p:txBody>
          <a:bodyPr>
            <a:normAutofit fontScale="25000" lnSpcReduction="20000"/>
          </a:bodyPr>
          <a:lstStyle/>
          <a:p>
            <a:pPr marL="0" indent="0">
              <a:buNone/>
            </a:pPr>
            <a:r>
              <a:rPr lang="en-US" sz="8800" dirty="0"/>
              <a:t>To reduce the risk of fraud, any organisation processing card payments must comply with the Payment Card Industry Data Security Standard (PCI-DSS). </a:t>
            </a:r>
          </a:p>
          <a:p>
            <a:pPr marL="0" indent="0">
              <a:buNone/>
            </a:pPr>
            <a:r>
              <a:rPr lang="en-US" sz="8800" dirty="0"/>
              <a:t>The Data Security Standards are designed to protect card data.  They specify criteria that must be met to process card transactions:</a:t>
            </a:r>
          </a:p>
          <a:p>
            <a:r>
              <a:rPr lang="en-US" sz="8800" dirty="0"/>
              <a:t>Build and maintain secure networks and systems</a:t>
            </a:r>
          </a:p>
          <a:p>
            <a:r>
              <a:rPr lang="en-US" sz="8800" dirty="0"/>
              <a:t>Protect cardholder data</a:t>
            </a:r>
          </a:p>
          <a:p>
            <a:r>
              <a:rPr lang="en-US" sz="8800" dirty="0"/>
              <a:t>Maintain a vulnerability management program</a:t>
            </a:r>
          </a:p>
          <a:p>
            <a:r>
              <a:rPr lang="en-US" sz="8800" dirty="0"/>
              <a:t>Implement strong access control mechanisms</a:t>
            </a:r>
          </a:p>
          <a:p>
            <a:r>
              <a:rPr lang="en-US" sz="8800" dirty="0"/>
              <a:t>Regularly monitor and test networks</a:t>
            </a:r>
          </a:p>
          <a:p>
            <a:r>
              <a:rPr lang="en-US" sz="8800" dirty="0"/>
              <a:t>Maintain and information security policy</a:t>
            </a:r>
          </a:p>
          <a:p>
            <a:r>
              <a:rPr lang="en-US" sz="8800" dirty="0"/>
              <a:t>Implement compensating controls where PCI-DSS requirements are not met.</a:t>
            </a:r>
          </a:p>
          <a:p>
            <a:pPr marL="0" indent="0">
              <a:buNone/>
            </a:pPr>
            <a:endParaRPr lang="en-US" sz="8800" dirty="0"/>
          </a:p>
          <a:p>
            <a:pPr marL="0" indent="0">
              <a:buNone/>
            </a:pPr>
            <a:r>
              <a:rPr lang="en-US" sz="8800" dirty="0"/>
              <a:t>Merchants must complete an annual self-assessment and may be inspected by qualified assessors</a:t>
            </a:r>
          </a:p>
          <a:p>
            <a:endParaRPr lang="en-US" dirty="0"/>
          </a:p>
        </p:txBody>
      </p:sp>
      <p:sp>
        <p:nvSpPr>
          <p:cNvPr id="3" name="Title 2">
            <a:extLst>
              <a:ext uri="{FF2B5EF4-FFF2-40B4-BE49-F238E27FC236}">
                <a16:creationId xmlns:a16="http://schemas.microsoft.com/office/drawing/2014/main" id="{A8FB2965-BA69-6343-8CFD-84BFD0E2C815}"/>
              </a:ext>
            </a:extLst>
          </p:cNvPr>
          <p:cNvSpPr>
            <a:spLocks noGrp="1"/>
          </p:cNvSpPr>
          <p:nvPr>
            <p:ph type="title"/>
          </p:nvPr>
        </p:nvSpPr>
        <p:spPr>
          <a:xfrm>
            <a:off x="436066" y="116632"/>
            <a:ext cx="8229600" cy="562074"/>
          </a:xfrm>
        </p:spPr>
        <p:txBody>
          <a:bodyPr/>
          <a:lstStyle/>
          <a:p>
            <a:r>
              <a:rPr lang="en-US" dirty="0"/>
              <a:t>Protecting Card Data – PCI-DSS</a:t>
            </a:r>
          </a:p>
        </p:txBody>
      </p:sp>
    </p:spTree>
    <p:extLst>
      <p:ext uri="{BB962C8B-B14F-4D97-AF65-F5344CB8AC3E}">
        <p14:creationId xmlns:p14="http://schemas.microsoft.com/office/powerpoint/2010/main" val="31224214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8A49AB3-3216-5F43-8418-8157D2172F63}"/>
              </a:ext>
            </a:extLst>
          </p:cNvPr>
          <p:cNvSpPr>
            <a:spLocks noGrp="1"/>
          </p:cNvSpPr>
          <p:nvPr>
            <p:ph idx="1"/>
          </p:nvPr>
        </p:nvSpPr>
        <p:spPr>
          <a:xfrm>
            <a:off x="251520" y="765176"/>
            <a:ext cx="8640959" cy="4319586"/>
          </a:xfrm>
        </p:spPr>
        <p:txBody>
          <a:bodyPr/>
          <a:lstStyle/>
          <a:p>
            <a:r>
              <a:rPr lang="en-US" sz="2800" dirty="0"/>
              <a:t>What is e-commerce?</a:t>
            </a:r>
          </a:p>
          <a:p>
            <a:r>
              <a:rPr lang="en-US" sz="2800" dirty="0"/>
              <a:t>Customer Journeys</a:t>
            </a:r>
          </a:p>
          <a:p>
            <a:r>
              <a:rPr lang="en-US" sz="2800" dirty="0"/>
              <a:t>The steps needed to setup an e-commerce site</a:t>
            </a:r>
          </a:p>
          <a:p>
            <a:r>
              <a:rPr lang="en-US" sz="2800" dirty="0"/>
              <a:t>Considerations when choosing an e-commerce platform</a:t>
            </a:r>
          </a:p>
          <a:p>
            <a:r>
              <a:rPr lang="en-US" sz="2800" dirty="0"/>
              <a:t>Key Performance Indicators</a:t>
            </a:r>
          </a:p>
          <a:p>
            <a:r>
              <a:rPr lang="en-US" sz="2800" dirty="0"/>
              <a:t>Processing Payments – actors and security standards</a:t>
            </a:r>
          </a:p>
          <a:p>
            <a:pPr marL="0" indent="0">
              <a:buNone/>
            </a:pPr>
            <a:endParaRPr lang="en-US" sz="2800" dirty="0"/>
          </a:p>
          <a:p>
            <a:pPr marL="0" indent="0">
              <a:buNone/>
            </a:pPr>
            <a:r>
              <a:rPr lang="en-US" sz="2800" dirty="0"/>
              <a:t>Please think about:  </a:t>
            </a:r>
            <a:r>
              <a:rPr lang="en-US" sz="2800" dirty="0">
                <a:solidFill>
                  <a:srgbClr val="FF0000"/>
                </a:solidFill>
              </a:rPr>
              <a:t>How do you attract and retain customers?</a:t>
            </a:r>
          </a:p>
          <a:p>
            <a:endParaRPr lang="en-US" dirty="0"/>
          </a:p>
        </p:txBody>
      </p:sp>
      <p:sp>
        <p:nvSpPr>
          <p:cNvPr id="3" name="Title 2">
            <a:extLst>
              <a:ext uri="{FF2B5EF4-FFF2-40B4-BE49-F238E27FC236}">
                <a16:creationId xmlns:a16="http://schemas.microsoft.com/office/drawing/2014/main" id="{B5B27238-6A18-C847-9216-C28E0FA425E1}"/>
              </a:ext>
            </a:extLst>
          </p:cNvPr>
          <p:cNvSpPr>
            <a:spLocks noGrp="1"/>
          </p:cNvSpPr>
          <p:nvPr>
            <p:ph type="title"/>
          </p:nvPr>
        </p:nvSpPr>
        <p:spPr>
          <a:xfrm>
            <a:off x="583223" y="333128"/>
            <a:ext cx="7977553" cy="432048"/>
          </a:xfrm>
        </p:spPr>
        <p:txBody>
          <a:bodyPr>
            <a:normAutofit fontScale="90000"/>
          </a:bodyPr>
          <a:lstStyle/>
          <a:p>
            <a:r>
              <a:rPr lang="en-US" dirty="0"/>
              <a:t>Recap</a:t>
            </a:r>
          </a:p>
        </p:txBody>
      </p:sp>
    </p:spTree>
    <p:extLst>
      <p:ext uri="{BB962C8B-B14F-4D97-AF65-F5344CB8AC3E}">
        <p14:creationId xmlns:p14="http://schemas.microsoft.com/office/powerpoint/2010/main" val="15286045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2613</TotalTime>
  <Words>2811</Words>
  <Application>Microsoft Macintosh PowerPoint</Application>
  <PresentationFormat>On-screen Show (4:3)</PresentationFormat>
  <Paragraphs>433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Verdana</vt:lpstr>
      <vt:lpstr>20140311PresentationUWTSDTemplate</vt:lpstr>
      <vt:lpstr>Developing Innovation  and  Creativity for Business Advantage Week 6 (Part 1) The Internet and eCommerce </vt:lpstr>
      <vt:lpstr>This lecture / tutorial will focus on:</vt:lpstr>
      <vt:lpstr>What is e-commerce?</vt:lpstr>
      <vt:lpstr>Today’s consumers are demanding more than ever…</vt:lpstr>
      <vt:lpstr>How to be successful in digital</vt:lpstr>
      <vt:lpstr>Example – Amazon Go</vt:lpstr>
      <vt:lpstr>innovative e-commerce – project plan example</vt:lpstr>
      <vt:lpstr>Customer Journeys</vt:lpstr>
      <vt:lpstr>Customer Journey Map – Online Grocery Store</vt:lpstr>
      <vt:lpstr>Further Information</vt:lpstr>
      <vt:lpstr>e-commerce Customer Journey *</vt:lpstr>
      <vt:lpstr>e-commerce Platforms</vt:lpstr>
      <vt:lpstr>Key Performance Indicators (KPIs)</vt:lpstr>
      <vt:lpstr>Accepting Payments</vt:lpstr>
      <vt:lpstr>Parties Involved in Processing a Card Payment</vt:lpstr>
      <vt:lpstr>Parties Involved in Processing a Payment</vt:lpstr>
      <vt:lpstr>Making a Payment *</vt:lpstr>
      <vt:lpstr>Payments Terminology</vt:lpstr>
      <vt:lpstr>Payments Terminology</vt:lpstr>
      <vt:lpstr>Protecting Card Data – PCI-DSS</vt:lpstr>
      <vt:lpstr>Recap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168</cp:revision>
  <cp:lastPrinted>2018-07-09T15:27:01Z</cp:lastPrinted>
  <dcterms:created xsi:type="dcterms:W3CDTF">2002-10-07T19:43:58Z</dcterms:created>
  <dcterms:modified xsi:type="dcterms:W3CDTF">2020-07-21T12:43:00Z</dcterms:modified>
</cp:coreProperties>
</file>