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fntdata" ContentType="application/x-fontdata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26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7" r:id="rId17"/>
    <p:sldId id="278" r:id="rId18"/>
    <p:sldId id="272" r:id="rId19"/>
    <p:sldId id="279" r:id="rId20"/>
    <p:sldId id="280" r:id="rId21"/>
    <p:sldId id="273" r:id="rId22"/>
    <p:sldId id="274" r:id="rId23"/>
    <p:sldId id="275" r:id="rId24"/>
    <p:sldId id="276" r:id="rId25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7"/>
      <p:bold r:id="rId28"/>
      <p:italic r:id="rId29"/>
      <p:boldItalic r:id="rId30"/>
    </p:embeddedFont>
    <p:embeddedFont>
      <p:font typeface="Corbel" panose="020B0503020204020204" pitchFamily="34" charset="0"/>
      <p:regular r:id="rId31"/>
      <p:bold r:id="rId32"/>
      <p:italic r:id="rId33"/>
      <p:boldItalic r:id="rId3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7B50445A-FED7-42F3-B0F7-50141300922A}">
  <a:tblStyle styleId="{7B50445A-FED7-42F3-B0F7-50141300922A}" styleName="Table_0">
    <a:wholeTbl>
      <a:tcTxStyle b="off" i="off">
        <a:font>
          <a:latin typeface="Corbel"/>
          <a:ea typeface="Corbel"/>
          <a:cs typeface="Corbel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orbel"/>
          <a:ea typeface="Corbel"/>
          <a:cs typeface="Corbel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orbel"/>
          <a:ea typeface="Corbel"/>
          <a:cs typeface="Corbel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orbel"/>
          <a:ea typeface="Corbel"/>
          <a:cs typeface="Corbel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orbel"/>
          <a:ea typeface="Corbel"/>
          <a:cs typeface="Corbel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92" d="100"/>
          <a:sy n="92" d="100"/>
        </p:scale>
        <p:origin x="110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7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6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2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1.fntdata"/><Relationship Id="rId30" Type="http://schemas.openxmlformats.org/officeDocument/2006/relationships/font" Target="fonts/font4.fntdata"/><Relationship Id="rId35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" name="Google Shape;139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0" name="Google Shape;170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7a1c04a3d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Google Shape;190;g7a1c04a3d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d2582555e5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" name="Google Shape;196;gd2582555e5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gd2582555e5_1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" name="Google Shape;204;gd2582555e5_1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gd2582555e5_1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1" name="Google Shape;211;gd2582555e5_1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gd2582555e5_1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8" name="Google Shape;218;gd2582555e5_1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5" name="Google Shape;225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2" name="Google Shape;232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2"/>
          <p:cNvSpPr/>
          <p:nvPr/>
        </p:nvSpPr>
        <p:spPr>
          <a:xfrm>
            <a:off x="182879" y="182879"/>
            <a:ext cx="8778240" cy="6492240"/>
          </a:xfrm>
          <a:prstGeom prst="rect">
            <a:avLst/>
          </a:prstGeom>
          <a:solidFill>
            <a:schemeClr val="accent1"/>
          </a:solidFill>
          <a:ln w="127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ctrTitle"/>
          </p:nvPr>
        </p:nvSpPr>
        <p:spPr>
          <a:xfrm>
            <a:off x="832485" y="882376"/>
            <a:ext cx="7475220" cy="2926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Corbel"/>
              <a:buNone/>
              <a:defRPr sz="6000" b="1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subTitle" idx="1"/>
          </p:nvPr>
        </p:nvSpPr>
        <p:spPr>
          <a:xfrm>
            <a:off x="1282148" y="3869635"/>
            <a:ext cx="6575895" cy="1388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FFFFFF"/>
                </a:solidFill>
              </a:defRPr>
            </a:lvl1pPr>
            <a:lvl2pPr lvl="1" algn="ctr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440"/>
              <a:buNone/>
              <a:defRPr sz="1800"/>
            </a:lvl2pPr>
            <a:lvl3pPr lvl="2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500"/>
            </a:lvl4pPr>
            <a:lvl5pPr lvl="4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500"/>
            </a:lvl5pPr>
            <a:lvl6pPr lvl="5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500"/>
            </a:lvl6pPr>
            <a:lvl7pPr lvl="6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500"/>
            </a:lvl7pPr>
            <a:lvl8pPr lvl="7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500"/>
            </a:lvl8pPr>
            <a:lvl9pPr lvl="8" algn="ctr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200"/>
              <a:buNone/>
              <a:defRPr sz="1500"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lvl="1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lvl="2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lvl="3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lvl="4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lvl="5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lvl="6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lvl="7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lvl="8" indent="0" algn="r">
              <a:spcBef>
                <a:spcPts val="0"/>
              </a:spcBef>
              <a:buNone/>
              <a:defRPr sz="1000" b="0" i="0" u="none" strike="noStrike" cap="none">
                <a:solidFill>
                  <a:srgbClr val="FFFFFF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19" name="Google Shape;19;p2"/>
          <p:cNvCxnSpPr/>
          <p:nvPr/>
        </p:nvCxnSpPr>
        <p:spPr>
          <a:xfrm>
            <a:off x="1483995" y="3733800"/>
            <a:ext cx="6172201" cy="0"/>
          </a:xfrm>
          <a:prstGeom prst="straightConnector1">
            <a:avLst/>
          </a:prstGeom>
          <a:noFill/>
          <a:ln w="100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3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1242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Char char="•"/>
              <a:defRPr sz="1650"/>
            </a:lvl1pPr>
            <a:lvl2pPr marL="914400" lvl="1" indent="-3048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Char char="•"/>
              <a:defRPr sz="1500"/>
            </a:lvl2pPr>
            <a:lvl3pPr marL="1371600" lvl="2" indent="-29718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Char char="•"/>
              <a:defRPr sz="1350"/>
            </a:lvl3pPr>
            <a:lvl4pPr marL="1828800" lvl="3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4pPr>
            <a:lvl5pPr marL="2286000" lvl="4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5pPr>
            <a:lvl6pPr marL="2743200" lvl="5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6pPr>
            <a:lvl7pPr marL="3200400" lvl="6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7pPr>
            <a:lvl8pPr marL="3657600" lvl="7" indent="-28955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8pPr>
            <a:lvl9pPr marL="4114800" lvl="8" indent="-289559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Char char="•"/>
              <a:defRPr sz="1200"/>
            </a:lvl9pPr>
          </a:lstStyle>
          <a:p>
            <a:endParaRPr/>
          </a:p>
        </p:txBody>
      </p:sp>
      <p:sp>
        <p:nvSpPr>
          <p:cNvPr id="23" name="Google Shape;23;p3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1242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Char char="•"/>
              <a:defRPr sz="1650"/>
            </a:lvl1pPr>
            <a:lvl2pPr marL="914400" lvl="1" indent="-3048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Char char="•"/>
              <a:defRPr sz="1500"/>
            </a:lvl2pPr>
            <a:lvl3pPr marL="1371600" lvl="2" indent="-29718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Char char="•"/>
              <a:defRPr sz="1350"/>
            </a:lvl3pPr>
            <a:lvl4pPr marL="1828800" lvl="3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4pPr>
            <a:lvl5pPr marL="2286000" lvl="4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5pPr>
            <a:lvl6pPr marL="2743200" lvl="5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6pPr>
            <a:lvl7pPr marL="3200400" lvl="6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7pPr>
            <a:lvl8pPr marL="3657600" lvl="7" indent="-28955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8pPr>
            <a:lvl9pPr marL="4114800" lvl="8" indent="-289559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Char char="•"/>
              <a:defRPr sz="1200"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3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body" idx="1"/>
          </p:nvPr>
        </p:nvSpPr>
        <p:spPr>
          <a:xfrm>
            <a:off x="857251" y="2057400"/>
            <a:ext cx="7404653" cy="40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0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/>
            </a:lvl1pPr>
            <a:lvl2pPr marL="914400" lvl="1" indent="-32004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440"/>
              <a:buChar char="•"/>
              <a:defRPr/>
            </a:lvl2pPr>
            <a:lvl3pPr marL="1371600" lvl="2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3pPr>
            <a:lvl4pPr marL="1828800" lvl="3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4pPr>
            <a:lvl5pPr marL="2286000" lvl="4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5pPr>
            <a:lvl6pPr marL="2743200" lvl="5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6pPr>
            <a:lvl7pPr marL="3200400" lvl="6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7pPr>
            <a:lvl8pPr marL="3657600" lvl="7" indent="-32004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8pPr>
            <a:lvl9pPr marL="4114800" lvl="8" indent="-32004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440"/>
              <a:buChar char="•"/>
              <a:defRPr/>
            </a:lvl9pPr>
          </a:lstStyle>
          <a:p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4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4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5"/>
          <p:cNvSpPr txBox="1">
            <a:spLocks noGrp="1"/>
          </p:cNvSpPr>
          <p:nvPr>
            <p:ph type="title"/>
          </p:nvPr>
        </p:nvSpPr>
        <p:spPr>
          <a:xfrm>
            <a:off x="829818" y="1173575"/>
            <a:ext cx="7475220" cy="2926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Font typeface="Corbel"/>
              <a:buNone/>
              <a:defRPr sz="6000" b="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body" idx="1"/>
          </p:nvPr>
        </p:nvSpPr>
        <p:spPr>
          <a:xfrm>
            <a:off x="1282446" y="4154520"/>
            <a:ext cx="6576822" cy="13638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accent1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080"/>
              <a:buNone/>
              <a:defRPr sz="135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840"/>
              <a:buNone/>
              <a:defRPr sz="105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840"/>
              <a:buNone/>
              <a:defRPr sz="105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840"/>
              <a:buNone/>
              <a:defRPr sz="105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840"/>
              <a:buNone/>
              <a:defRPr sz="105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840"/>
              <a:buNone/>
              <a:defRPr sz="105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840"/>
              <a:buNone/>
              <a:defRPr sz="105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6" name="Google Shape;36;p5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5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39" name="Google Shape;39;p5"/>
          <p:cNvCxnSpPr/>
          <p:nvPr/>
        </p:nvCxnSpPr>
        <p:spPr>
          <a:xfrm>
            <a:off x="1485900" y="4020408"/>
            <a:ext cx="6172201" cy="0"/>
          </a:xfrm>
          <a:prstGeom prst="straightConnector1">
            <a:avLst/>
          </a:prstGeom>
          <a:noFill/>
          <a:ln w="100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body" idx="1"/>
          </p:nvPr>
        </p:nvSpPr>
        <p:spPr>
          <a:xfrm>
            <a:off x="857250" y="2001511"/>
            <a:ext cx="3566160" cy="777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4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None/>
              <a:defRPr sz="1350" b="1"/>
            </a:lvl3pPr>
            <a:lvl4pPr marL="1828800" lvl="3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None/>
              <a:defRPr sz="1200" b="1"/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type="body" idx="2"/>
          </p:nvPr>
        </p:nvSpPr>
        <p:spPr>
          <a:xfrm>
            <a:off x="857250" y="2721483"/>
            <a:ext cx="3566160" cy="3383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1242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Char char="•"/>
              <a:defRPr sz="1650"/>
            </a:lvl1pPr>
            <a:lvl2pPr marL="914400" lvl="1" indent="-3048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Char char="•"/>
              <a:defRPr sz="1500"/>
            </a:lvl2pPr>
            <a:lvl3pPr marL="1371600" lvl="2" indent="-29718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Char char="•"/>
              <a:defRPr sz="1350"/>
            </a:lvl3pPr>
            <a:lvl4pPr marL="1828800" lvl="3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4pPr>
            <a:lvl5pPr marL="2286000" lvl="4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5pPr>
            <a:lvl6pPr marL="2743200" lvl="5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6pPr>
            <a:lvl7pPr marL="3200400" lvl="6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7pPr>
            <a:lvl8pPr marL="3657600" lvl="7" indent="-28955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8pPr>
            <a:lvl9pPr marL="4114800" lvl="8" indent="-289559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Char char="•"/>
              <a:defRPr sz="1200"/>
            </a:lvl9pPr>
          </a:lstStyle>
          <a:p>
            <a:endParaRPr/>
          </a:p>
        </p:txBody>
      </p:sp>
      <p:sp>
        <p:nvSpPr>
          <p:cNvPr id="44" name="Google Shape;44;p6"/>
          <p:cNvSpPr txBox="1">
            <a:spLocks noGrp="1"/>
          </p:cNvSpPr>
          <p:nvPr>
            <p:ph type="body" idx="3"/>
          </p:nvPr>
        </p:nvSpPr>
        <p:spPr>
          <a:xfrm>
            <a:off x="4701880" y="1999032"/>
            <a:ext cx="3566160" cy="777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44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None/>
              <a:defRPr sz="1350" b="1"/>
            </a:lvl3pPr>
            <a:lvl4pPr marL="1828800" lvl="3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None/>
              <a:defRPr sz="1200" b="1"/>
            </a:lvl9pPr>
          </a:lstStyle>
          <a:p>
            <a:endParaRPr/>
          </a:p>
        </p:txBody>
      </p:sp>
      <p:sp>
        <p:nvSpPr>
          <p:cNvPr id="45" name="Google Shape;45;p6"/>
          <p:cNvSpPr txBox="1">
            <a:spLocks noGrp="1"/>
          </p:cNvSpPr>
          <p:nvPr>
            <p:ph type="body" idx="4"/>
          </p:nvPr>
        </p:nvSpPr>
        <p:spPr>
          <a:xfrm>
            <a:off x="4701880" y="2719322"/>
            <a:ext cx="3566160" cy="3383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1242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Char char="•"/>
              <a:defRPr sz="1650"/>
            </a:lvl1pPr>
            <a:lvl2pPr marL="914400" lvl="1" indent="-3048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200"/>
              <a:buChar char="•"/>
              <a:defRPr sz="1500"/>
            </a:lvl2pPr>
            <a:lvl3pPr marL="1371600" lvl="2" indent="-29718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80"/>
              <a:buChar char="•"/>
              <a:defRPr sz="1350"/>
            </a:lvl3pPr>
            <a:lvl4pPr marL="1828800" lvl="3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4pPr>
            <a:lvl5pPr marL="2286000" lvl="4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5pPr>
            <a:lvl6pPr marL="2743200" lvl="5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6pPr>
            <a:lvl7pPr marL="3200400" lvl="6" indent="-28956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7pPr>
            <a:lvl8pPr marL="3657600" lvl="7" indent="-28955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60"/>
              <a:buChar char="•"/>
              <a:defRPr sz="1200"/>
            </a:lvl8pPr>
            <a:lvl9pPr marL="4114800" lvl="8" indent="-289559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60"/>
              <a:buChar char="•"/>
              <a:defRPr sz="1200"/>
            </a:lvl9pPr>
          </a:lstStyle>
          <a:p>
            <a:endParaRPr/>
          </a:p>
        </p:txBody>
      </p:sp>
      <p:sp>
        <p:nvSpPr>
          <p:cNvPr id="46" name="Google Shape;46;p6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6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6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7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7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7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8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8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8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9"/>
          <p:cNvSpPr txBox="1"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Corbel"/>
              <a:buNone/>
              <a:defRPr sz="30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body" idx="1"/>
          </p:nvPr>
        </p:nvSpPr>
        <p:spPr>
          <a:xfrm>
            <a:off x="4129314" y="1097280"/>
            <a:ext cx="4149638" cy="4663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5052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920"/>
              <a:buChar char="•"/>
              <a:defRPr sz="2400"/>
            </a:lvl1pPr>
            <a:lvl2pPr marL="914400" lvl="1" indent="-33528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680"/>
              <a:buChar char="•"/>
              <a:defRPr sz="2100"/>
            </a:lvl2pPr>
            <a:lvl3pPr marL="1371600" lvl="2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 sz="1800"/>
            </a:lvl3pPr>
            <a:lvl4pPr marL="1828800" lvl="3" indent="-304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Char char="•"/>
              <a:defRPr sz="1500"/>
            </a:lvl4pPr>
            <a:lvl5pPr marL="2286000" lvl="4" indent="-304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Char char="•"/>
              <a:defRPr sz="1500"/>
            </a:lvl5pPr>
            <a:lvl6pPr marL="2743200" lvl="5" indent="-304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Char char="•"/>
              <a:defRPr sz="1500"/>
            </a:lvl6pPr>
            <a:lvl7pPr marL="3200400" lvl="6" indent="-304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Char char="•"/>
              <a:defRPr sz="1500"/>
            </a:lvl7pPr>
            <a:lvl8pPr marL="3657600" lvl="7" indent="-304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Char char="•"/>
              <a:defRPr sz="1500"/>
            </a:lvl8pPr>
            <a:lvl9pPr marL="4114800" lvl="8" indent="-30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200"/>
              <a:buChar char="•"/>
              <a:defRPr sz="1500"/>
            </a:lvl9pPr>
          </a:lstStyle>
          <a:p>
            <a:endParaRPr/>
          </a:p>
        </p:txBody>
      </p:sp>
      <p:sp>
        <p:nvSpPr>
          <p:cNvPr id="61" name="Google Shape;61;p9"/>
          <p:cNvSpPr txBox="1">
            <a:spLocks noGrp="1"/>
          </p:cNvSpPr>
          <p:nvPr>
            <p:ph type="body" idx="2"/>
          </p:nvPr>
        </p:nvSpPr>
        <p:spPr>
          <a:xfrm>
            <a:off x="857250" y="2834640"/>
            <a:ext cx="2834640" cy="2926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20"/>
              <a:buNone/>
              <a:defRPr sz="1275"/>
            </a:lvl1pPr>
            <a:lvl2pPr marL="914400" lvl="1" indent="-2286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720"/>
              <a:buNone/>
              <a:defRPr sz="900"/>
            </a:lvl2pPr>
            <a:lvl3pPr marL="1371600" lvl="2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600"/>
              <a:buNone/>
              <a:defRPr sz="750"/>
            </a:lvl3pPr>
            <a:lvl4pPr marL="1828800" lvl="3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4pPr>
            <a:lvl5pPr marL="2286000" lvl="4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5pPr>
            <a:lvl6pPr marL="2743200" lvl="5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6pPr>
            <a:lvl7pPr marL="3200400" lvl="6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7pPr>
            <a:lvl8pPr marL="3657600" lvl="7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8pPr>
            <a:lvl9pPr marL="4114800" lvl="8" indent="-2286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540"/>
              <a:buNone/>
              <a:defRPr sz="675"/>
            </a:lvl9pPr>
          </a:lstStyle>
          <a:p>
            <a:endParaRPr/>
          </a:p>
        </p:txBody>
      </p:sp>
      <p:sp>
        <p:nvSpPr>
          <p:cNvPr id="62" name="Google Shape;62;p9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9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0"/>
          <p:cNvSpPr txBox="1"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Corbel"/>
              <a:buNone/>
              <a:defRPr sz="30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>
            <a:spLocks noGrp="1"/>
          </p:cNvSpPr>
          <p:nvPr>
            <p:ph type="pic" idx="2"/>
          </p:nvPr>
        </p:nvSpPr>
        <p:spPr>
          <a:xfrm>
            <a:off x="4019107" y="1069847"/>
            <a:ext cx="4257703" cy="46451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4300" tIns="182875" rIns="91425" bIns="45700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680"/>
              <a:buFont typeface="Corbel"/>
              <a:buNone/>
              <a:defRPr sz="21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Clr>
                <a:schemeClr val="accent1"/>
              </a:buClr>
              <a:buSzPts val="1680"/>
              <a:buFont typeface="Corbel"/>
              <a:buNone/>
              <a:defRPr sz="21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Corbel"/>
              <a:buNone/>
              <a:defRPr sz="18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SzPts val="1200"/>
              <a:buFont typeface="Corbel"/>
              <a:buNone/>
              <a:defRPr sz="15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68" name="Google Shape;68;p10"/>
          <p:cNvSpPr txBox="1">
            <a:spLocks noGrp="1"/>
          </p:cNvSpPr>
          <p:nvPr>
            <p:ph type="body" idx="1"/>
          </p:nvPr>
        </p:nvSpPr>
        <p:spPr>
          <a:xfrm>
            <a:off x="857250" y="2834640"/>
            <a:ext cx="2834640" cy="2880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020"/>
              <a:buNone/>
              <a:defRPr sz="1275"/>
            </a:lvl1pPr>
            <a:lvl2pPr marL="914400" lvl="1" indent="-22860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720"/>
              <a:buNone/>
              <a:defRPr sz="900"/>
            </a:lvl2pPr>
            <a:lvl3pPr marL="1371600" lvl="2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600"/>
              <a:buNone/>
              <a:defRPr sz="750"/>
            </a:lvl3pPr>
            <a:lvl4pPr marL="1828800" lvl="3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4pPr>
            <a:lvl5pPr marL="2286000" lvl="4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5pPr>
            <a:lvl6pPr marL="2743200" lvl="5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6pPr>
            <a:lvl7pPr marL="3200400" lvl="6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7pPr>
            <a:lvl8pPr marL="3657600" lvl="7" indent="-228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540"/>
              <a:buNone/>
              <a:defRPr sz="675"/>
            </a:lvl8pPr>
            <a:lvl9pPr marL="4114800" lvl="8" indent="-2286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540"/>
              <a:buNone/>
              <a:defRPr sz="675"/>
            </a:lvl9pPr>
          </a:lstStyle>
          <a:p>
            <a:endParaRPr/>
          </a:p>
        </p:txBody>
      </p:sp>
      <p:sp>
        <p:nvSpPr>
          <p:cNvPr id="69" name="Google Shape;69;p10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0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0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1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1"/>
          <p:cNvSpPr txBox="1">
            <a:spLocks noGrp="1"/>
          </p:cNvSpPr>
          <p:nvPr>
            <p:ph type="body" idx="1"/>
          </p:nvPr>
        </p:nvSpPr>
        <p:spPr>
          <a:xfrm rot="5400000">
            <a:off x="2540278" y="374374"/>
            <a:ext cx="4038600" cy="74046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440"/>
              <a:buChar char="•"/>
              <a:defRPr/>
            </a:lvl1pPr>
            <a:lvl2pPr marL="914400" lvl="1" indent="-32004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440"/>
              <a:buChar char="•"/>
              <a:defRPr/>
            </a:lvl2pPr>
            <a:lvl3pPr marL="1371600" lvl="2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3pPr>
            <a:lvl4pPr marL="1828800" lvl="3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4pPr>
            <a:lvl5pPr marL="2286000" lvl="4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5pPr>
            <a:lvl6pPr marL="2743200" lvl="5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6pPr>
            <a:lvl7pPr marL="3200400" lvl="6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7pPr>
            <a:lvl8pPr marL="3657600" lvl="7" indent="-32004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8pPr>
            <a:lvl9pPr marL="4114800" lvl="8" indent="-32004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440"/>
              <a:buChar char="•"/>
              <a:defRPr/>
            </a:lvl9pPr>
          </a:lstStyle>
          <a:p>
            <a:endParaRPr/>
          </a:p>
        </p:txBody>
      </p:sp>
      <p:sp>
        <p:nvSpPr>
          <p:cNvPr id="75" name="Google Shape;75;p11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1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1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2"/>
          <p:cNvSpPr txBox="1">
            <a:spLocks noGrp="1"/>
          </p:cNvSpPr>
          <p:nvPr>
            <p:ph type="title"/>
          </p:nvPr>
        </p:nvSpPr>
        <p:spPr>
          <a:xfrm rot="5400000">
            <a:off x="4710112" y="2595563"/>
            <a:ext cx="5410200" cy="1743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2"/>
          <p:cNvSpPr txBox="1">
            <a:spLocks noGrp="1"/>
          </p:cNvSpPr>
          <p:nvPr>
            <p:ph type="body" idx="1"/>
          </p:nvPr>
        </p:nvSpPr>
        <p:spPr>
          <a:xfrm rot="5400000">
            <a:off x="938212" y="681038"/>
            <a:ext cx="5410200" cy="5572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440"/>
              <a:buChar char="•"/>
              <a:defRPr/>
            </a:lvl1pPr>
            <a:lvl2pPr marL="914400" lvl="1" indent="-320040" algn="l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SzPts val="1440"/>
              <a:buChar char="•"/>
              <a:defRPr/>
            </a:lvl2pPr>
            <a:lvl3pPr marL="1371600" lvl="2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3pPr>
            <a:lvl4pPr marL="1828800" lvl="3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4pPr>
            <a:lvl5pPr marL="2286000" lvl="4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5pPr>
            <a:lvl6pPr marL="2743200" lvl="5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6pPr>
            <a:lvl7pPr marL="3200400" lvl="6" indent="-320039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7pPr>
            <a:lvl8pPr marL="3657600" lvl="7" indent="-32004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40"/>
              <a:buChar char="•"/>
              <a:defRPr/>
            </a:lvl8pPr>
            <a:lvl9pPr marL="4114800" lvl="8" indent="-32004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440"/>
              <a:buChar char="•"/>
              <a:defRPr/>
            </a:lvl9pPr>
          </a:lstStyle>
          <a:p>
            <a:endParaRPr/>
          </a:p>
        </p:txBody>
      </p:sp>
      <p:sp>
        <p:nvSpPr>
          <p:cNvPr id="81" name="Google Shape;81;p12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2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2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/>
          <p:nvPr/>
        </p:nvSpPr>
        <p:spPr>
          <a:xfrm>
            <a:off x="182880" y="182880"/>
            <a:ext cx="8778240" cy="649224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  <a:defRPr sz="4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body" idx="1"/>
          </p:nvPr>
        </p:nvSpPr>
        <p:spPr>
          <a:xfrm>
            <a:off x="857251" y="2057400"/>
            <a:ext cx="7404653" cy="40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30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Corbel"/>
              <a:buChar char="•"/>
              <a:defRPr sz="2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914400" marR="0" lvl="1" indent="-320040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Corbel"/>
              <a:buChar char="•"/>
              <a:defRPr sz="18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1371600" marR="0" lvl="2" indent="-30988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280"/>
              <a:buFont typeface="Corbel"/>
              <a:buChar char="•"/>
              <a:defRPr sz="16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1828800" marR="0" lvl="3" indent="-299719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2286000" marR="0" lvl="4" indent="-29972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2743200" marR="0" lvl="5" indent="-29972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3200400" marR="0" lvl="6" indent="-29972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3657600" marR="0" lvl="7" indent="-29972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4114800" marR="0" lvl="8" indent="-299720" algn="l" rtl="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SzPts val="112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dt" idx="10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ftr" idx="11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sldNum" idx="12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 rtl="0">
              <a:spcBef>
                <a:spcPts val="0"/>
              </a:spcBef>
              <a:buNone/>
              <a:defRPr sz="1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6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7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bics+calp+clil&amp;&amp;view=detail&amp;mid=4204998B662F8B5F44CF4204998B662F8B5F44CF&amp;&amp;FORM=VRDGAR&amp;ru=%2Fvideos%2Fsearch%3Fq%3Dbics%2520calp%2520clil%26qs%3Dn%26form%3DQBVR%26sp%3D-1%26pq%3Dbics%2520calp%2520clil%26sc%3D0-14%26sk%3D%26cvid%3DE2028BFA894F40E18F2481363D2DFD49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g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BcNewF69Nw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3"/>
          <p:cNvSpPr txBox="1">
            <a:spLocks noGrp="1"/>
          </p:cNvSpPr>
          <p:nvPr>
            <p:ph type="ctrTitle"/>
          </p:nvPr>
        </p:nvSpPr>
        <p:spPr>
          <a:xfrm>
            <a:off x="685800" y="1981200"/>
            <a:ext cx="7851648" cy="23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ctr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ct val="100000"/>
              <a:buFont typeface="Arial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>ECES5010/C</a:t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>DWYIEITHRWYDD</a:t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>
                <a:latin typeface="Arial"/>
                <a:ea typeface="Arial"/>
                <a:cs typeface="Arial"/>
                <a:sym typeface="Arial"/>
              </a:rPr>
              <a:t>BILINGUALISM/ </a:t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9" name="Google Shape;89;p13"/>
          <p:cNvSpPr txBox="1">
            <a:spLocks noGrp="1"/>
          </p:cNvSpPr>
          <p:nvPr>
            <p:ph type="subTitle" idx="1"/>
          </p:nvPr>
        </p:nvSpPr>
        <p:spPr>
          <a:xfrm>
            <a:off x="441950" y="3733812"/>
            <a:ext cx="78546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None/>
            </a:pPr>
            <a:r>
              <a:rPr lang="en-GB" sz="3200">
                <a:latin typeface="Arial"/>
                <a:ea typeface="Arial"/>
                <a:cs typeface="Arial"/>
                <a:sym typeface="Arial"/>
              </a:rPr>
              <a:t>Sesiwn 1 / Session 1</a:t>
            </a:r>
            <a:endParaRPr sz="3200"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None/>
            </a:pPr>
            <a:r>
              <a:rPr lang="en-GB" sz="3200">
                <a:latin typeface="Arial"/>
                <a:ea typeface="Arial"/>
                <a:cs typeface="Arial"/>
                <a:sym typeface="Arial"/>
              </a:rPr>
              <a:t>Jac Griffiths</a:t>
            </a:r>
            <a:endParaRPr sz="3200"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None/>
            </a:pPr>
            <a:r>
              <a:rPr lang="en-GB" sz="3200">
                <a:latin typeface="Arial"/>
                <a:ea typeface="Arial"/>
                <a:cs typeface="Arial"/>
                <a:sym typeface="Arial"/>
              </a:rPr>
              <a:t>1203400@student.uwtsd.ac.uk</a:t>
            </a:r>
            <a:endParaRPr sz="32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0" name="Google Shape;90;p13" descr="Love To Teach – Sharing teaching and learning ideas for ...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1"/>
            <a:ext cx="2397303" cy="160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1" name="Google Shape;91;p13" descr="Bilingual advantages, with a pinch of salt - Mapping Ignorance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239000" y="0"/>
            <a:ext cx="1905000" cy="1768078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13" descr="The Greenbelt: &quot;this evil symbol of the devil&quot;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858000" y="5246673"/>
            <a:ext cx="2133600" cy="1420178"/>
          </a:xfrm>
          <a:prstGeom prst="rect">
            <a:avLst/>
          </a:prstGeom>
          <a:noFill/>
          <a:ln>
            <a:noFill/>
          </a:ln>
        </p:spPr>
      </p:pic>
      <p:pic>
        <p:nvPicPr>
          <p:cNvPr id="93" name="Google Shape;93;p13" descr="4 Benefits Of Bilingualism On your Resume | Career Geek Blo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46151" y="5486400"/>
            <a:ext cx="1905000" cy="126920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4"/>
          <p:cNvSpPr txBox="1">
            <a:spLocks noGrp="1"/>
          </p:cNvSpPr>
          <p:nvPr>
            <p:ph type="title"/>
          </p:nvPr>
        </p:nvSpPr>
        <p:spPr>
          <a:xfrm>
            <a:off x="304800" y="609600"/>
            <a:ext cx="861060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Arial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Gorolwg Sesiwn / </a:t>
            </a:r>
            <a:r>
              <a:rPr lang="en-GB" i="1">
                <a:latin typeface="Arial"/>
                <a:ea typeface="Arial"/>
                <a:cs typeface="Arial"/>
                <a:sym typeface="Arial"/>
              </a:rPr>
              <a:t>Session Overview</a:t>
            </a:r>
            <a:endParaRPr i="1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" name="Google Shape;99;p14"/>
          <p:cNvSpPr txBox="1">
            <a:spLocks noGrp="1"/>
          </p:cNvSpPr>
          <p:nvPr>
            <p:ph type="body" idx="1"/>
          </p:nvPr>
        </p:nvSpPr>
        <p:spPr>
          <a:xfrm>
            <a:off x="457200" y="2057399"/>
            <a:ext cx="396621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625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 dirty="0" err="1">
                <a:latin typeface="Arial"/>
                <a:ea typeface="Arial"/>
                <a:cs typeface="Arial"/>
                <a:sym typeface="Arial"/>
              </a:rPr>
              <a:t>Gorolwg</a:t>
            </a:r>
            <a:r>
              <a:rPr lang="en-GB" sz="3200" dirty="0">
                <a:latin typeface="Arial"/>
                <a:ea typeface="Arial"/>
                <a:cs typeface="Arial"/>
                <a:sym typeface="Arial"/>
              </a:rPr>
              <a:t> o’r </a:t>
            </a:r>
            <a:r>
              <a:rPr lang="en-GB" sz="3200" dirty="0" err="1" smtClean="0">
                <a:latin typeface="Arial"/>
                <a:ea typeface="Arial"/>
                <a:cs typeface="Arial"/>
                <a:sym typeface="Arial"/>
              </a:rPr>
              <a:t>modiwl</a:t>
            </a:r>
            <a:endParaRPr sz="3200" dirty="0">
              <a:latin typeface="Arial"/>
              <a:ea typeface="Arial"/>
              <a:cs typeface="Arial"/>
              <a:sym typeface="Arial"/>
            </a:endParaRPr>
          </a:p>
          <a:p>
            <a:pPr marL="171450" lvl="0" indent="-1625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560"/>
              <a:buChar char="•"/>
            </a:pPr>
            <a:r>
              <a:rPr lang="en-GB" sz="3200" dirty="0" err="1">
                <a:latin typeface="Arial"/>
                <a:ea typeface="Arial"/>
                <a:cs typeface="Arial"/>
                <a:sym typeface="Arial"/>
              </a:rPr>
              <a:t>Deilliannau</a:t>
            </a:r>
            <a:r>
              <a:rPr lang="en-GB" sz="3200" dirty="0">
                <a:latin typeface="Arial"/>
                <a:ea typeface="Arial"/>
                <a:cs typeface="Arial"/>
                <a:sym typeface="Arial"/>
              </a:rPr>
              <a:t> dysgu</a:t>
            </a:r>
            <a:endParaRPr sz="3200" dirty="0">
              <a:latin typeface="Arial"/>
              <a:ea typeface="Arial"/>
              <a:cs typeface="Arial"/>
              <a:sym typeface="Arial"/>
            </a:endParaRPr>
          </a:p>
          <a:p>
            <a:pPr marL="171450" lvl="0" indent="-1625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560"/>
              <a:buChar char="•"/>
            </a:pPr>
            <a:r>
              <a:rPr lang="en-GB" sz="3200" dirty="0" err="1">
                <a:latin typeface="Arial"/>
                <a:ea typeface="Arial"/>
                <a:cs typeface="Arial"/>
                <a:sym typeface="Arial"/>
              </a:rPr>
              <a:t>Asesiadau’r</a:t>
            </a:r>
            <a:r>
              <a:rPr lang="en-GB" sz="3200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3200" dirty="0" err="1">
                <a:latin typeface="Arial"/>
                <a:ea typeface="Arial"/>
                <a:cs typeface="Arial"/>
                <a:sym typeface="Arial"/>
              </a:rPr>
              <a:t>modiwl</a:t>
            </a:r>
            <a:endParaRPr sz="3200" dirty="0">
              <a:latin typeface="Arial"/>
              <a:ea typeface="Arial"/>
              <a:cs typeface="Arial"/>
              <a:sym typeface="Arial"/>
            </a:endParaRPr>
          </a:p>
          <a:p>
            <a:pPr marL="171450" lvl="0" indent="-1625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560"/>
              <a:buChar char="•"/>
            </a:pPr>
            <a:r>
              <a:rPr lang="en-GB" sz="3200" dirty="0" err="1">
                <a:latin typeface="Arial"/>
                <a:ea typeface="Arial"/>
                <a:cs typeface="Arial"/>
                <a:sym typeface="Arial"/>
              </a:rPr>
              <a:t>Amserlen</a:t>
            </a:r>
            <a:r>
              <a:rPr lang="en-GB" sz="3200" dirty="0">
                <a:latin typeface="Arial"/>
                <a:ea typeface="Arial"/>
                <a:cs typeface="Arial"/>
                <a:sym typeface="Arial"/>
              </a:rPr>
              <a:t> y </a:t>
            </a:r>
            <a:r>
              <a:rPr lang="en-GB" sz="3200" dirty="0" err="1">
                <a:latin typeface="Arial"/>
                <a:ea typeface="Arial"/>
                <a:cs typeface="Arial"/>
                <a:sym typeface="Arial"/>
              </a:rPr>
              <a:t>modiwl</a:t>
            </a:r>
            <a:endParaRPr sz="3200" dirty="0">
              <a:latin typeface="Arial"/>
              <a:ea typeface="Arial"/>
              <a:cs typeface="Arial"/>
              <a:sym typeface="Arial"/>
            </a:endParaRPr>
          </a:p>
          <a:p>
            <a:pPr marL="17145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560"/>
              <a:buNone/>
            </a:pPr>
            <a:endParaRPr sz="320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0" name="Google Shape;100;p14"/>
          <p:cNvSpPr txBox="1">
            <a:spLocks noGrp="1"/>
          </p:cNvSpPr>
          <p:nvPr>
            <p:ph type="body" idx="2"/>
          </p:nvPr>
        </p:nvSpPr>
        <p:spPr>
          <a:xfrm>
            <a:off x="4700708" y="2057400"/>
            <a:ext cx="4138491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625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 i="1" dirty="0">
                <a:latin typeface="Arial"/>
                <a:ea typeface="Arial"/>
                <a:cs typeface="Arial"/>
                <a:sym typeface="Arial"/>
              </a:rPr>
              <a:t>Module overview </a:t>
            </a:r>
            <a:endParaRPr dirty="0"/>
          </a:p>
          <a:p>
            <a:pPr marL="171450" lvl="0" indent="-1625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560"/>
              <a:buChar char="•"/>
            </a:pPr>
            <a:r>
              <a:rPr lang="en-GB" sz="3200" i="1" dirty="0">
                <a:latin typeface="Arial"/>
                <a:ea typeface="Arial"/>
                <a:cs typeface="Arial"/>
                <a:sym typeface="Arial"/>
              </a:rPr>
              <a:t>Learning outcomes</a:t>
            </a:r>
            <a:endParaRPr dirty="0"/>
          </a:p>
          <a:p>
            <a:pPr marL="171450" lvl="0" indent="-1625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560"/>
              <a:buChar char="•"/>
            </a:pPr>
            <a:r>
              <a:rPr lang="en-GB" sz="3200" i="1" dirty="0">
                <a:latin typeface="Arial"/>
                <a:ea typeface="Arial"/>
                <a:cs typeface="Arial"/>
                <a:sym typeface="Arial"/>
              </a:rPr>
              <a:t>Module assessments </a:t>
            </a:r>
            <a:endParaRPr sz="3200" i="1" dirty="0">
              <a:latin typeface="Arial"/>
              <a:ea typeface="Arial"/>
              <a:cs typeface="Arial"/>
              <a:sym typeface="Arial"/>
            </a:endParaRPr>
          </a:p>
          <a:p>
            <a:pPr marL="171450" lvl="0" indent="-16256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560"/>
              <a:buChar char="•"/>
            </a:pPr>
            <a:r>
              <a:rPr lang="en-GB" sz="3200" i="1" dirty="0">
                <a:latin typeface="Arial"/>
                <a:ea typeface="Arial"/>
                <a:cs typeface="Arial"/>
                <a:sym typeface="Arial"/>
              </a:rPr>
              <a:t>Module timetable</a:t>
            </a:r>
            <a:endParaRPr dirty="0"/>
          </a:p>
          <a:p>
            <a:pPr marL="17145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560"/>
              <a:buNone/>
            </a:pPr>
            <a:endParaRPr sz="3200" i="1" dirty="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6"/>
          <p:cNvSpPr txBox="1">
            <a:spLocks noGrp="1"/>
          </p:cNvSpPr>
          <p:nvPr>
            <p:ph type="title"/>
          </p:nvPr>
        </p:nvSpPr>
        <p:spPr>
          <a:xfrm>
            <a:off x="1981200" y="3810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Amcanion / Aims</a:t>
            </a:r>
            <a:endParaRPr/>
          </a:p>
        </p:txBody>
      </p:sp>
      <p:sp>
        <p:nvSpPr>
          <p:cNvPr id="113" name="Google Shape;113;p16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171450" lvl="0" indent="-13157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0000"/>
              <a:buChar char="•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Datblygu sgiliau ieithyddol myfyrwyr a sicrhau cyfleoedd i ymarfer.</a:t>
            </a:r>
            <a:endParaRPr/>
          </a:p>
          <a:p>
            <a:pPr marL="3429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endParaRPr sz="2800">
              <a:latin typeface="Arial"/>
              <a:ea typeface="Arial"/>
              <a:cs typeface="Arial"/>
              <a:sym typeface="Arial"/>
            </a:endParaRPr>
          </a:p>
          <a:p>
            <a:pPr marL="171450" lvl="0" indent="-131572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I ddeall y pwysigrwydd o ddwyieithrwydd yng Nghymru, ac o safbwynt rhyngwladol.</a:t>
            </a:r>
            <a:endParaRPr sz="2800">
              <a:latin typeface="Arial"/>
              <a:ea typeface="Arial"/>
              <a:cs typeface="Arial"/>
              <a:sym typeface="Arial"/>
            </a:endParaRPr>
          </a:p>
          <a:p>
            <a:pPr marL="171450" lvl="0" indent="-596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endParaRPr/>
          </a:p>
        </p:txBody>
      </p:sp>
      <p:sp>
        <p:nvSpPr>
          <p:cNvPr id="114" name="Google Shape;114;p16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/>
          <a:p>
            <a:pPr marL="171450" lvl="0" indent="-13157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0000"/>
              <a:buChar char="•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To develop the language skills of students and provide opportunities to practice</a:t>
            </a:r>
            <a:endParaRPr sz="2800">
              <a:latin typeface="Arial"/>
              <a:ea typeface="Arial"/>
              <a:cs typeface="Arial"/>
              <a:sym typeface="Arial"/>
            </a:endParaRPr>
          </a:p>
          <a:p>
            <a:pPr marL="17145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endParaRPr sz="2800">
              <a:latin typeface="Arial"/>
              <a:ea typeface="Arial"/>
              <a:cs typeface="Arial"/>
              <a:sym typeface="Arial"/>
            </a:endParaRPr>
          </a:p>
          <a:p>
            <a:pPr marL="171450" lvl="0" indent="-131572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Char char="•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To understand the importance of bilingualism in Wales, and from an international perspective. 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7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Arial"/>
              <a:buNone/>
            </a:pPr>
            <a:r>
              <a:rPr lang="en-GB" sz="4000">
                <a:latin typeface="Arial"/>
                <a:ea typeface="Arial"/>
                <a:cs typeface="Arial"/>
                <a:sym typeface="Arial"/>
              </a:rPr>
              <a:t>Deilliant Dysgu 1 </a:t>
            </a:r>
            <a:br>
              <a:rPr lang="en-GB" sz="4000">
                <a:latin typeface="Arial"/>
                <a:ea typeface="Arial"/>
                <a:cs typeface="Arial"/>
                <a:sym typeface="Arial"/>
              </a:rPr>
            </a:br>
            <a:r>
              <a:rPr lang="en-GB" sz="4000" i="1">
                <a:latin typeface="Arial"/>
                <a:ea typeface="Arial"/>
                <a:cs typeface="Arial"/>
                <a:sym typeface="Arial"/>
              </a:rPr>
              <a:t>Learning Outcome 1</a:t>
            </a:r>
            <a:endParaRPr sz="4000" i="1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0" name="Google Shape;120;p17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4224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Gwerthuso’n  feirniadol y cefndir hanesyddol i ddwyieithrwydd o safbwynt Cymreig</a:t>
            </a:r>
            <a:endParaRPr sz="2800">
              <a:latin typeface="Arial"/>
              <a:ea typeface="Arial"/>
              <a:cs typeface="Arial"/>
              <a:sym typeface="Arial"/>
            </a:endParaRPr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Google Shape;121;p17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4224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>
                <a:latin typeface="Arial"/>
                <a:ea typeface="Arial"/>
                <a:cs typeface="Arial"/>
                <a:sym typeface="Arial"/>
              </a:rPr>
              <a:t>Evaluate the historical background </a:t>
            </a:r>
            <a:r>
              <a:rPr lang="en-GB" sz="2800" dirty="0" smtClean="0">
                <a:latin typeface="Arial"/>
                <a:ea typeface="Arial"/>
                <a:cs typeface="Arial"/>
                <a:sym typeface="Arial"/>
              </a:rPr>
              <a:t>of </a:t>
            </a:r>
            <a:r>
              <a:rPr lang="en-GB" sz="2800" dirty="0">
                <a:latin typeface="Arial"/>
                <a:ea typeface="Arial"/>
                <a:cs typeface="Arial"/>
                <a:sym typeface="Arial"/>
              </a:rPr>
              <a:t>bilingualism from a Welsh perspective</a:t>
            </a:r>
            <a:endParaRPr dirty="0"/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 i="1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2" name="Google Shape;122;p17" descr="C:\Users\l.roberts\AppData\Local\Microsoft\Windows\Temporary Internet Files\Content.IE5\VGH11Z05\Children_sharing_cookies_LR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267200" y="4191000"/>
            <a:ext cx="2895600" cy="232321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8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Arial"/>
              <a:buNone/>
            </a:pPr>
            <a:r>
              <a:rPr lang="en-GB" sz="4000">
                <a:latin typeface="Arial"/>
                <a:ea typeface="Arial"/>
                <a:cs typeface="Arial"/>
                <a:sym typeface="Arial"/>
              </a:rPr>
              <a:t>Deilliant Dysgu 2</a:t>
            </a:r>
            <a:br>
              <a:rPr lang="en-GB" sz="4000">
                <a:latin typeface="Arial"/>
                <a:ea typeface="Arial"/>
                <a:cs typeface="Arial"/>
                <a:sym typeface="Arial"/>
              </a:rPr>
            </a:br>
            <a:r>
              <a:rPr lang="en-GB" sz="400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4000" i="1">
                <a:latin typeface="Arial"/>
                <a:ea typeface="Arial"/>
                <a:cs typeface="Arial"/>
                <a:sym typeface="Arial"/>
              </a:rPr>
              <a:t>Learning Outcome 2</a:t>
            </a:r>
            <a:endParaRPr i="1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" name="Google Shape;128;p18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Gwerthuso pwysigrwydd  agweddau positif tuag at ddwyieithrwydd, y pwysigrwydd o ddarparu profiadau ieithyddol Cymraeg i blant a phobl ifanc Cymru a phwysigrwydd dwyieithrwydd ar gyfer cymunedau cynaliadwy</a:t>
            </a:r>
            <a:r>
              <a:rPr lang="en-GB" sz="2400"/>
              <a:t>.</a:t>
            </a:r>
            <a:endParaRPr sz="2400"/>
          </a:p>
        </p:txBody>
      </p:sp>
      <p:sp>
        <p:nvSpPr>
          <p:cNvPr id="129" name="Google Shape;129;p18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Evaluate the importance of positive attitudes towards bilingualism, the importance of providing Welsh language experiences for children and young people in Wales and the importance of bilingualism for sustainable communities</a:t>
            </a:r>
            <a:endParaRPr/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 i="1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9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Arial"/>
              <a:buNone/>
            </a:pPr>
            <a:r>
              <a:rPr lang="en-GB" sz="4000">
                <a:latin typeface="Arial"/>
                <a:ea typeface="Arial"/>
                <a:cs typeface="Arial"/>
                <a:sym typeface="Arial"/>
              </a:rPr>
              <a:t>Deilliant Dysgu 3 </a:t>
            </a:r>
            <a:br>
              <a:rPr lang="en-GB" sz="4000">
                <a:latin typeface="Arial"/>
                <a:ea typeface="Arial"/>
                <a:cs typeface="Arial"/>
                <a:sym typeface="Arial"/>
              </a:rPr>
            </a:br>
            <a:r>
              <a:rPr lang="en-GB" sz="400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4000" i="1">
                <a:latin typeface="Arial"/>
                <a:ea typeface="Arial"/>
                <a:cs typeface="Arial"/>
                <a:sym typeface="Arial"/>
              </a:rPr>
              <a:t>Learning Outcome 3</a:t>
            </a:r>
            <a:endParaRPr sz="4000" i="1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5" name="Google Shape;135;p19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625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 dirty="0" err="1">
                <a:latin typeface="Arial"/>
                <a:ea typeface="Arial"/>
                <a:cs typeface="Arial"/>
                <a:sym typeface="Arial"/>
              </a:rPr>
              <a:t>Siarad</a:t>
            </a:r>
            <a:r>
              <a:rPr lang="en-GB" sz="3200" dirty="0"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GB" sz="3200" dirty="0" err="1">
                <a:latin typeface="Arial"/>
                <a:ea typeface="Arial"/>
                <a:cs typeface="Arial"/>
                <a:sym typeface="Arial"/>
              </a:rPr>
              <a:t>darllen</a:t>
            </a:r>
            <a:r>
              <a:rPr lang="en-GB" sz="3200" dirty="0">
                <a:latin typeface="Arial"/>
                <a:ea typeface="Arial"/>
                <a:cs typeface="Arial"/>
                <a:sym typeface="Arial"/>
              </a:rPr>
              <a:t>,  ysgrifennu a gweithio gyda </a:t>
            </a:r>
            <a:r>
              <a:rPr lang="en-GB" sz="3200" dirty="0" err="1">
                <a:latin typeface="Arial"/>
                <a:ea typeface="Arial"/>
                <a:cs typeface="Arial"/>
                <a:sym typeface="Arial"/>
              </a:rPr>
              <a:t>TGCh</a:t>
            </a:r>
            <a:r>
              <a:rPr lang="en-GB" sz="3200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3200" dirty="0" err="1" smtClean="0">
                <a:latin typeface="Arial"/>
                <a:ea typeface="Arial"/>
                <a:cs typeface="Arial"/>
                <a:sym typeface="Arial"/>
              </a:rPr>
              <a:t>trwy</a:t>
            </a:r>
            <a:r>
              <a:rPr lang="en-GB" sz="3200" dirty="0" smtClean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3200" dirty="0" err="1">
                <a:latin typeface="Arial"/>
                <a:ea typeface="Arial"/>
                <a:cs typeface="Arial"/>
                <a:sym typeface="Arial"/>
              </a:rPr>
              <a:t>gyfrwng</a:t>
            </a:r>
            <a:r>
              <a:rPr lang="en-GB" sz="3200" dirty="0">
                <a:latin typeface="Arial"/>
                <a:ea typeface="Arial"/>
                <a:cs typeface="Arial"/>
                <a:sym typeface="Arial"/>
              </a:rPr>
              <a:t> y Gymraeg gyda </a:t>
            </a:r>
            <a:r>
              <a:rPr lang="en-GB" sz="3200" dirty="0" err="1">
                <a:latin typeface="Arial"/>
                <a:ea typeface="Arial"/>
                <a:cs typeface="Arial"/>
                <a:sym typeface="Arial"/>
              </a:rPr>
              <a:t>hyder</a:t>
            </a:r>
            <a:r>
              <a:rPr lang="en-GB" sz="3200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3200" dirty="0" err="1">
                <a:latin typeface="Arial"/>
                <a:ea typeface="Arial"/>
                <a:cs typeface="Arial"/>
                <a:sym typeface="Arial"/>
              </a:rPr>
              <a:t>uwch</a:t>
            </a:r>
            <a:endParaRPr sz="3200" dirty="0">
              <a:latin typeface="Arial"/>
              <a:ea typeface="Arial"/>
              <a:cs typeface="Arial"/>
              <a:sym typeface="Arial"/>
            </a:endParaRPr>
          </a:p>
          <a:p>
            <a:pPr marL="171450" lvl="0" indent="-53339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 dirty="0"/>
          </a:p>
        </p:txBody>
      </p:sp>
      <p:sp>
        <p:nvSpPr>
          <p:cNvPr id="136" name="Google Shape;136;p19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625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560"/>
              <a:buChar char="•"/>
            </a:pPr>
            <a:r>
              <a:rPr lang="en-GB" sz="3200">
                <a:latin typeface="Arial"/>
                <a:ea typeface="Arial"/>
                <a:cs typeface="Arial"/>
                <a:sym typeface="Arial"/>
              </a:rPr>
              <a:t>Speak, read, write and work with ICT through the medium of Welsh with increased confidence</a:t>
            </a:r>
            <a:endParaRPr sz="3200">
              <a:latin typeface="Arial"/>
              <a:ea typeface="Arial"/>
              <a:cs typeface="Arial"/>
              <a:sym typeface="Arial"/>
            </a:endParaRPr>
          </a:p>
          <a:p>
            <a:pPr marL="17145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560"/>
              <a:buNone/>
            </a:pPr>
            <a:endParaRPr sz="3200" i="1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Google Shape;141;p20" descr="C:\Users\l.roberts\AppData\Local\Microsoft\Windows\Temporary Internet Files\Content.IE5\6IDJCSBB\vector___pencil_by_misteraibo-d4y9lvp[1]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553200" y="5410200"/>
            <a:ext cx="1447800" cy="1447800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20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Arial"/>
              <a:buNone/>
            </a:pPr>
            <a:r>
              <a:rPr lang="en-GB" sz="4000">
                <a:latin typeface="Arial"/>
                <a:ea typeface="Arial"/>
                <a:cs typeface="Arial"/>
                <a:sym typeface="Arial"/>
              </a:rPr>
              <a:t>Deilliant Dysgu 4 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>
                <a:latin typeface="Arial"/>
                <a:ea typeface="Arial"/>
                <a:cs typeface="Arial"/>
                <a:sym typeface="Arial"/>
              </a:rPr>
            </a:br>
            <a:r>
              <a:rPr lang="en-GB" sz="4000" i="1">
                <a:latin typeface="Arial"/>
                <a:ea typeface="Arial"/>
                <a:cs typeface="Arial"/>
                <a:sym typeface="Arial"/>
              </a:rPr>
              <a:t>Learning Outcome 4</a:t>
            </a:r>
            <a:endParaRPr i="1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3" name="Google Shape;143;p20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4224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 err="1" smtClean="0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Trefnu</a:t>
            </a:r>
            <a:r>
              <a:rPr lang="en-GB" sz="2800" dirty="0" smtClean="0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2800" dirty="0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gwybodaeth a’r hyn </a:t>
            </a:r>
            <a:r>
              <a:rPr lang="en-GB" sz="2800" dirty="0" smtClean="0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a </a:t>
            </a:r>
            <a:r>
              <a:rPr lang="en-GB" sz="2800" dirty="0" err="1" smtClean="0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ddysgir</a:t>
            </a:r>
            <a:r>
              <a:rPr lang="en-GB" sz="2800" dirty="0" smtClean="0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2800" dirty="0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drwy </a:t>
            </a:r>
            <a:r>
              <a:rPr lang="en-GB" sz="2800" dirty="0" err="1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ddefnyddio</a:t>
            </a:r>
            <a:r>
              <a:rPr lang="en-GB" sz="2800" dirty="0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2800" dirty="0" err="1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amrywiaeth</a:t>
            </a:r>
            <a:r>
              <a:rPr lang="en-GB" sz="2800" dirty="0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 o ffynonellau gwybodaeth, yn cynnwys </a:t>
            </a:r>
            <a:r>
              <a:rPr lang="en-GB" sz="2800" dirty="0" err="1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TGCh</a:t>
            </a:r>
            <a:r>
              <a:rPr lang="en-GB" sz="2800" dirty="0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, a </a:t>
            </a:r>
            <a:r>
              <a:rPr lang="en-GB" sz="2800" dirty="0" err="1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chyflwyno’u</a:t>
            </a:r>
            <a:r>
              <a:rPr lang="en-GB" sz="2800" dirty="0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 gwaith </a:t>
            </a:r>
            <a:r>
              <a:rPr lang="en-GB" sz="2800" dirty="0" err="1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ar</a:t>
            </a:r>
            <a:r>
              <a:rPr lang="en-GB" sz="2800" dirty="0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 y </a:t>
            </a:r>
            <a:r>
              <a:rPr lang="en-GB" sz="2800" dirty="0" err="1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lefel</a:t>
            </a:r>
            <a:r>
              <a:rPr lang="en-GB" sz="2800" dirty="0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 briodol</a:t>
            </a:r>
            <a:endParaRPr dirty="0">
              <a:solidFill>
                <a:srgbClr val="366092"/>
              </a:solidFill>
            </a:endParaRPr>
          </a:p>
        </p:txBody>
      </p:sp>
      <p:sp>
        <p:nvSpPr>
          <p:cNvPr id="144" name="Google Shape;144;p20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4224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 i="1" dirty="0" smtClean="0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Organise </a:t>
            </a:r>
            <a:r>
              <a:rPr lang="en-GB" sz="2800" i="1" dirty="0">
                <a:solidFill>
                  <a:srgbClr val="366092"/>
                </a:solidFill>
                <a:latin typeface="Arial"/>
                <a:ea typeface="Arial"/>
                <a:cs typeface="Arial"/>
                <a:sym typeface="Arial"/>
              </a:rPr>
              <a:t>knowledge and learning through the use of a range of information sources, including ICT and present their work at the appropriate level</a:t>
            </a:r>
            <a:endParaRPr i="1" dirty="0">
              <a:solidFill>
                <a:srgbClr val="366092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1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Dadansoddiad Iaith Gymraeg   </a:t>
            </a:r>
            <a:br>
              <a:rPr lang="en-GB"/>
            </a:br>
            <a:r>
              <a:rPr lang="en-GB" i="1"/>
              <a:t>Welsh Language Analysis</a:t>
            </a:r>
            <a:endParaRPr i="1"/>
          </a:p>
        </p:txBody>
      </p:sp>
      <p:graphicFrame>
        <p:nvGraphicFramePr>
          <p:cNvPr id="150" name="Google Shape;150;p21"/>
          <p:cNvGraphicFramePr/>
          <p:nvPr/>
        </p:nvGraphicFramePr>
        <p:xfrm>
          <a:off x="857250" y="2057400"/>
          <a:ext cx="3565550" cy="4403750"/>
        </p:xfrm>
        <a:graphic>
          <a:graphicData uri="http://schemas.openxmlformats.org/drawingml/2006/table">
            <a:tbl>
              <a:tblPr firstRow="1" bandRow="1">
                <a:noFill/>
                <a:tableStyleId>{7B50445A-FED7-42F3-B0F7-50141300922A}</a:tableStyleId>
              </a:tblPr>
              <a:tblGrid>
                <a:gridCol w="1782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27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018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/>
                        <a:t> CRYFDERAU</a:t>
                      </a:r>
                      <a:endParaRPr sz="2000"/>
                    </a:p>
                  </a:txBody>
                  <a:tcPr marL="80725" marR="80725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/>
                        <a:t> GWENDIDAU</a:t>
                      </a:r>
                      <a:endParaRPr sz="2000"/>
                    </a:p>
                  </a:txBody>
                  <a:tcPr marL="80725" marR="80725" marT="45725" marB="45725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018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b="1">
                        <a:solidFill>
                          <a:schemeClr val="lt1"/>
                        </a:solidFill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b="1">
                        <a:solidFill>
                          <a:schemeClr val="lt1"/>
                        </a:solidFill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b="1">
                        <a:solidFill>
                          <a:schemeClr val="lt1"/>
                        </a:solidFill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1">
                          <a:solidFill>
                            <a:schemeClr val="lt1"/>
                          </a:solidFill>
                        </a:rPr>
                        <a:t> CYFLEOEDD</a:t>
                      </a:r>
                      <a:endParaRPr sz="2000" b="1">
                        <a:solidFill>
                          <a:schemeClr val="lt1"/>
                        </a:solidFill>
                      </a:endParaRPr>
                    </a:p>
                  </a:txBody>
                  <a:tcPr marL="80725" marR="80725" marT="45725" marB="45725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b="1">
                        <a:solidFill>
                          <a:schemeClr val="lt1"/>
                        </a:solidFill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b="1">
                        <a:solidFill>
                          <a:schemeClr val="lt1"/>
                        </a:solidFill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b="1">
                        <a:solidFill>
                          <a:schemeClr val="lt1"/>
                        </a:solidFill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>
                          <a:solidFill>
                            <a:schemeClr val="lt1"/>
                          </a:solidFill>
                        </a:rPr>
                        <a:t>  </a:t>
                      </a:r>
                      <a:r>
                        <a:rPr lang="en-GB" sz="2800" b="1">
                          <a:solidFill>
                            <a:schemeClr val="lt1"/>
                          </a:solidFill>
                        </a:rPr>
                        <a:t>HERIAU</a:t>
                      </a:r>
                      <a:endParaRPr sz="2800" b="1">
                        <a:solidFill>
                          <a:schemeClr val="lt1"/>
                        </a:solidFill>
                      </a:endParaRPr>
                    </a:p>
                  </a:txBody>
                  <a:tcPr marL="80725" marR="80725" marT="45725" marB="45725"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51" name="Google Shape;151;p21"/>
          <p:cNvSpPr txBox="1">
            <a:spLocks noGrp="1"/>
          </p:cNvSpPr>
          <p:nvPr>
            <p:ph type="body" idx="2"/>
          </p:nvPr>
        </p:nvSpPr>
        <p:spPr>
          <a:xfrm>
            <a:off x="4648200" y="1905001"/>
            <a:ext cx="4038600" cy="44499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320"/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2" name="Google Shape;152;p21" descr="C:\Users\l.roberts\AppData\Local\Microsoft\Windows\Temporary Internet Files\Content.IE5\FDGQFACQ\swot[1].jp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648200" y="1828800"/>
            <a:ext cx="4038600" cy="4648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22"/>
          <p:cNvSpPr txBox="1">
            <a:spLocks noGrp="1"/>
          </p:cNvSpPr>
          <p:nvPr>
            <p:ph type="title"/>
          </p:nvPr>
        </p:nvSpPr>
        <p:spPr>
          <a:xfrm>
            <a:off x="1600200" y="-12192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Arial"/>
              <a:buNone/>
            </a:pPr>
            <a:r>
              <a:rPr lang="en-GB" sz="3600" b="1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 sz="3600" b="1">
                <a:latin typeface="Arial"/>
                <a:ea typeface="Arial"/>
                <a:cs typeface="Arial"/>
                <a:sym typeface="Arial"/>
              </a:rPr>
            </a:br>
            <a:r>
              <a:rPr lang="en-GB" sz="3600" b="1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 sz="3600" b="1">
                <a:latin typeface="Arial"/>
                <a:ea typeface="Arial"/>
                <a:cs typeface="Arial"/>
                <a:sym typeface="Arial"/>
              </a:rPr>
            </a:br>
            <a:r>
              <a:rPr lang="en-GB" sz="3600" b="1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 sz="3600" b="1">
                <a:latin typeface="Arial"/>
                <a:ea typeface="Arial"/>
                <a:cs typeface="Arial"/>
                <a:sym typeface="Arial"/>
              </a:rPr>
            </a:br>
            <a:r>
              <a:rPr lang="en-GB" sz="3600" b="1" i="1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 sz="3600" b="1" i="1">
                <a:latin typeface="Arial"/>
                <a:ea typeface="Arial"/>
                <a:cs typeface="Arial"/>
                <a:sym typeface="Arial"/>
              </a:rPr>
            </a:br>
            <a:r>
              <a:rPr lang="en-GB" sz="3600" b="1" i="1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 sz="3600" b="1" i="1">
                <a:latin typeface="Arial"/>
                <a:ea typeface="Arial"/>
                <a:cs typeface="Arial"/>
                <a:sym typeface="Arial"/>
              </a:rPr>
            </a:br>
            <a:r>
              <a:rPr lang="en-GB" sz="3600" b="1" i="1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 sz="3600" b="1" i="1">
                <a:latin typeface="Arial"/>
                <a:ea typeface="Arial"/>
                <a:cs typeface="Arial"/>
                <a:sym typeface="Arial"/>
              </a:rPr>
            </a:br>
            <a:r>
              <a:rPr lang="en-GB" sz="3600"/>
              <a:t/>
            </a:r>
            <a:br>
              <a:rPr lang="en-GB" sz="3600"/>
            </a:br>
            <a:r>
              <a:rPr lang="en-GB" sz="4400"/>
              <a:t>Asesiad /  Assessment</a:t>
            </a:r>
            <a:r>
              <a:rPr lang="en-GB" sz="3600" b="1">
                <a:latin typeface="Arial"/>
                <a:ea typeface="Arial"/>
                <a:cs typeface="Arial"/>
                <a:sym typeface="Arial"/>
              </a:rPr>
              <a:t/>
            </a:r>
            <a:br>
              <a:rPr lang="en-GB" sz="3600" b="1">
                <a:latin typeface="Arial"/>
                <a:ea typeface="Arial"/>
                <a:cs typeface="Arial"/>
                <a:sym typeface="Arial"/>
              </a:rPr>
            </a:br>
            <a:endParaRPr sz="3600" b="1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8" name="Google Shape;158;p22"/>
          <p:cNvSpPr txBox="1">
            <a:spLocks noGrp="1"/>
          </p:cNvSpPr>
          <p:nvPr>
            <p:ph type="body" idx="1"/>
          </p:nvPr>
        </p:nvSpPr>
        <p:spPr>
          <a:xfrm>
            <a:off x="304800" y="2057399"/>
            <a:ext cx="411861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4224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 err="1"/>
              <a:t>Cyflwyniadau</a:t>
            </a:r>
            <a:r>
              <a:rPr lang="en-GB" sz="2800" dirty="0"/>
              <a:t> Seminar </a:t>
            </a:r>
            <a:r>
              <a:rPr lang="en-GB" sz="2800" dirty="0" err="1"/>
              <a:t>Unigol</a:t>
            </a:r>
            <a:r>
              <a:rPr lang="en-GB" sz="2800" dirty="0"/>
              <a:t> ( 3x5 </a:t>
            </a:r>
            <a:r>
              <a:rPr lang="en-GB" sz="2800" dirty="0" err="1"/>
              <a:t>munud</a:t>
            </a:r>
            <a:r>
              <a:rPr lang="en-GB" sz="2800" dirty="0"/>
              <a:t>)</a:t>
            </a:r>
            <a:endParaRPr sz="2800" dirty="0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/>
              <a:t>17.05.21 </a:t>
            </a:r>
            <a:r>
              <a:rPr lang="en-GB" sz="2800" dirty="0" smtClean="0"/>
              <a:t>23:59pm</a:t>
            </a:r>
            <a:endParaRPr dirty="0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 err="1"/>
              <a:t>Cyflwynwch</a:t>
            </a:r>
            <a:r>
              <a:rPr lang="en-GB" sz="2800" dirty="0"/>
              <a:t> 3 seminar </a:t>
            </a:r>
            <a:r>
              <a:rPr lang="en-GB" sz="2800" dirty="0" smtClean="0"/>
              <a:t>yn y </a:t>
            </a:r>
            <a:r>
              <a:rPr lang="en-GB" sz="2800" dirty="0" err="1" smtClean="0"/>
              <a:t>meysydd</a:t>
            </a:r>
            <a:r>
              <a:rPr lang="en-GB" sz="2800" dirty="0" smtClean="0"/>
              <a:t> </a:t>
            </a:r>
            <a:r>
              <a:rPr lang="en-GB" sz="2800" dirty="0" err="1" smtClean="0"/>
              <a:t>canlynol</a:t>
            </a:r>
            <a:r>
              <a:rPr lang="en-GB" sz="2800" dirty="0" smtClean="0"/>
              <a:t>:</a:t>
            </a:r>
            <a:endParaRPr dirty="0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/>
              <a:t>Academaidd</a:t>
            </a:r>
            <a:endParaRPr sz="2800" dirty="0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/>
              <a:t>Damcaniaeth ac </a:t>
            </a:r>
            <a:r>
              <a:rPr lang="en-GB" sz="2800" dirty="0" err="1"/>
              <a:t>addysgeg</a:t>
            </a:r>
            <a:endParaRPr sz="2800" dirty="0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/>
              <a:t>Sgiliau iaith </a:t>
            </a:r>
            <a:r>
              <a:rPr lang="en-GB" sz="2800" dirty="0" smtClean="0"/>
              <a:t>(</a:t>
            </a:r>
            <a:r>
              <a:rPr lang="en-GB" sz="2800" dirty="0"/>
              <a:t>gwers </a:t>
            </a:r>
            <a:r>
              <a:rPr lang="en-GB" sz="2800" dirty="0" err="1"/>
              <a:t>meicro</a:t>
            </a:r>
            <a:r>
              <a:rPr lang="en-GB" sz="2800" dirty="0"/>
              <a:t>)</a:t>
            </a:r>
            <a:endParaRPr sz="2800" dirty="0"/>
          </a:p>
        </p:txBody>
      </p:sp>
      <p:sp>
        <p:nvSpPr>
          <p:cNvPr id="159" name="Google Shape;159;p22"/>
          <p:cNvSpPr txBox="1">
            <a:spLocks noGrp="1"/>
          </p:cNvSpPr>
          <p:nvPr>
            <p:ph type="body" idx="2"/>
          </p:nvPr>
        </p:nvSpPr>
        <p:spPr>
          <a:xfrm>
            <a:off x="4953000" y="19812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lvl="0" indent="-14224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/>
              <a:t>Individual Seminar Presentations (3x5 minutes)</a:t>
            </a:r>
            <a:endParaRPr dirty="0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 smtClean="0"/>
              <a:t>17.05.21</a:t>
            </a:r>
            <a:endParaRPr sz="2800" dirty="0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/>
              <a:t>Present 3 seminars in the following areas:</a:t>
            </a:r>
            <a:endParaRPr dirty="0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/>
              <a:t>Academic</a:t>
            </a:r>
            <a:endParaRPr dirty="0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/>
              <a:t>Theory and pedagogy</a:t>
            </a:r>
            <a:endParaRPr sz="2800" dirty="0"/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/>
              <a:t>Language skills (micro lesson)</a:t>
            </a:r>
            <a:endParaRPr sz="2800" i="1" dirty="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3"/>
          <p:cNvSpPr txBox="1">
            <a:spLocks noGrp="1"/>
          </p:cNvSpPr>
          <p:nvPr>
            <p:ph type="title"/>
          </p:nvPr>
        </p:nvSpPr>
        <p:spPr>
          <a:xfrm>
            <a:off x="1707209" y="5334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Asesiad / Assessment</a:t>
            </a:r>
            <a:endParaRPr/>
          </a:p>
        </p:txBody>
      </p:sp>
      <p:sp>
        <p:nvSpPr>
          <p:cNvPr id="165" name="Google Shape;165;p23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880"/>
              <a:buChar char="•"/>
            </a:pPr>
            <a:r>
              <a:rPr lang="en-GB" sz="3600" dirty="0">
                <a:solidFill>
                  <a:srgbClr val="366092"/>
                </a:solidFill>
              </a:rPr>
              <a:t>Gweler y </a:t>
            </a:r>
            <a:r>
              <a:rPr lang="en-GB" sz="3600" dirty="0" err="1">
                <a:solidFill>
                  <a:srgbClr val="366092"/>
                </a:solidFill>
              </a:rPr>
              <a:t>canllawiau</a:t>
            </a:r>
            <a:r>
              <a:rPr lang="en-GB" sz="3600" dirty="0">
                <a:solidFill>
                  <a:srgbClr val="366092"/>
                </a:solidFill>
              </a:rPr>
              <a:t> am </a:t>
            </a:r>
            <a:r>
              <a:rPr lang="en-GB" sz="3600" dirty="0" smtClean="0">
                <a:solidFill>
                  <a:srgbClr val="366092"/>
                </a:solidFill>
              </a:rPr>
              <a:t>fwy </a:t>
            </a:r>
            <a:r>
              <a:rPr lang="en-GB" sz="3600" dirty="0">
                <a:solidFill>
                  <a:srgbClr val="366092"/>
                </a:solidFill>
              </a:rPr>
              <a:t>o </a:t>
            </a:r>
            <a:r>
              <a:rPr lang="en-GB" sz="3600" dirty="0" err="1">
                <a:solidFill>
                  <a:srgbClr val="366092"/>
                </a:solidFill>
              </a:rPr>
              <a:t>fanylder</a:t>
            </a:r>
            <a:endParaRPr sz="3600" dirty="0">
              <a:solidFill>
                <a:srgbClr val="366092"/>
              </a:solidFill>
            </a:endParaRPr>
          </a:p>
          <a:p>
            <a:pPr marL="17145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880"/>
              <a:buNone/>
            </a:pPr>
            <a:endParaRPr sz="3600" dirty="0">
              <a:solidFill>
                <a:srgbClr val="366092"/>
              </a:solidFill>
            </a:endParaRPr>
          </a:p>
          <a:p>
            <a:pPr marL="171450" lvl="0" indent="-18288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880"/>
              <a:buChar char="•"/>
            </a:pPr>
            <a:r>
              <a:rPr lang="en-GB" sz="3600" dirty="0">
                <a:solidFill>
                  <a:srgbClr val="366092"/>
                </a:solidFill>
              </a:rPr>
              <a:t>Unrhyw </a:t>
            </a:r>
            <a:r>
              <a:rPr lang="en-GB" sz="3600" dirty="0" err="1">
                <a:solidFill>
                  <a:srgbClr val="366092"/>
                </a:solidFill>
              </a:rPr>
              <a:t>gwestiynau</a:t>
            </a:r>
            <a:r>
              <a:rPr lang="en-GB" sz="3600" dirty="0">
                <a:solidFill>
                  <a:srgbClr val="366092"/>
                </a:solidFill>
              </a:rPr>
              <a:t>?</a:t>
            </a:r>
            <a:endParaRPr sz="3600" dirty="0">
              <a:solidFill>
                <a:srgbClr val="366092"/>
              </a:solidFill>
            </a:endParaRPr>
          </a:p>
        </p:txBody>
      </p:sp>
      <p:sp>
        <p:nvSpPr>
          <p:cNvPr id="166" name="Google Shape;166;p23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8288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880"/>
              <a:buChar char="•"/>
            </a:pPr>
            <a:r>
              <a:rPr lang="en-GB" sz="3600"/>
              <a:t>See guidelines for more detail</a:t>
            </a:r>
            <a:endParaRPr sz="3600"/>
          </a:p>
          <a:p>
            <a:pPr marL="17145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880"/>
              <a:buNone/>
            </a:pPr>
            <a:endParaRPr sz="3600"/>
          </a:p>
          <a:p>
            <a:pPr marL="171450" lvl="0" indent="-18288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880"/>
              <a:buChar char="•"/>
            </a:pPr>
            <a:r>
              <a:rPr lang="en-GB" sz="3600"/>
              <a:t>Any questions?</a:t>
            </a:r>
            <a:endParaRPr sz="3600"/>
          </a:p>
        </p:txBody>
      </p:sp>
      <p:pic>
        <p:nvPicPr>
          <p:cNvPr id="167" name="Google Shape;167;p23" descr="Question Mark Note Duplicate - Free image on Pixabay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560570" y="4495800"/>
            <a:ext cx="2926080" cy="19507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4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/>
              <a:t>Asesiad / Assessment</a:t>
            </a:r>
            <a:endParaRPr/>
          </a:p>
        </p:txBody>
      </p:sp>
      <p:sp>
        <p:nvSpPr>
          <p:cNvPr id="173" name="Google Shape;173;p24"/>
          <p:cNvSpPr txBox="1">
            <a:spLocks noGrp="1"/>
          </p:cNvSpPr>
          <p:nvPr>
            <p:ph type="body" idx="1"/>
          </p:nvPr>
        </p:nvSpPr>
        <p:spPr>
          <a:xfrm>
            <a:off x="857250" y="2057399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Meicro wers – trafodwch gyda phartner y math o weithgareddau y gellir gwneud gyda grŵp o blant i ddatblygu eu sgiliau Cymraeg</a:t>
            </a:r>
            <a:endParaRPr sz="2400"/>
          </a:p>
        </p:txBody>
      </p:sp>
      <p:sp>
        <p:nvSpPr>
          <p:cNvPr id="174" name="Google Shape;174;p24"/>
          <p:cNvSpPr txBox="1">
            <a:spLocks noGrp="1"/>
          </p:cNvSpPr>
          <p:nvPr>
            <p:ph type="body" idx="2"/>
          </p:nvPr>
        </p:nvSpPr>
        <p:spPr>
          <a:xfrm>
            <a:off x="4700709" y="2057400"/>
            <a:ext cx="35661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3716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0"/>
              <a:buChar char="•"/>
            </a:pPr>
            <a:r>
              <a:rPr lang="en-GB" sz="2400"/>
              <a:t>Micro lesson – discuss with a partner the sort of activities you could present to a group of children to develop their Welsh language skills</a:t>
            </a:r>
            <a:endParaRPr sz="2400"/>
          </a:p>
        </p:txBody>
      </p:sp>
      <p:pic>
        <p:nvPicPr>
          <p:cNvPr id="175" name="Google Shape;175;p24"/>
          <p:cNvPicPr preferRelativeResize="0"/>
          <p:nvPr/>
        </p:nvPicPr>
        <p:blipFill rotWithShape="1">
          <a:blip r:embed="rId3">
            <a:alphaModFix/>
          </a:blip>
          <a:srcRect l="11035" t="66412" r="73875" b="12347"/>
          <a:stretch/>
        </p:blipFill>
        <p:spPr>
          <a:xfrm>
            <a:off x="3276600" y="4800600"/>
            <a:ext cx="2209800" cy="162732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25"/>
          <p:cNvSpPr txBox="1">
            <a:spLocks noGrp="1"/>
          </p:cNvSpPr>
          <p:nvPr>
            <p:ph type="title"/>
          </p:nvPr>
        </p:nvSpPr>
        <p:spPr>
          <a:xfrm>
            <a:off x="1828800" y="734291"/>
            <a:ext cx="8229600" cy="6675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Arial"/>
              <a:buNone/>
            </a:pPr>
            <a:r>
              <a:rPr lang="en-GB" dirty="0" err="1">
                <a:latin typeface="Arial"/>
                <a:ea typeface="Arial"/>
                <a:cs typeface="Arial"/>
                <a:sym typeface="Arial"/>
              </a:rPr>
              <a:t>Amserlen</a:t>
            </a:r>
            <a:r>
              <a:rPr lang="en-GB" dirty="0">
                <a:latin typeface="Arial"/>
                <a:ea typeface="Arial"/>
                <a:cs typeface="Arial"/>
                <a:sym typeface="Arial"/>
              </a:rPr>
              <a:t> / </a:t>
            </a:r>
            <a:r>
              <a:rPr lang="en-GB" i="1" dirty="0">
                <a:latin typeface="Arial"/>
                <a:ea typeface="Arial"/>
                <a:cs typeface="Arial"/>
                <a:sym typeface="Arial"/>
              </a:rPr>
              <a:t>Timetable</a:t>
            </a:r>
            <a:endParaRPr dirty="0"/>
          </a:p>
        </p:txBody>
      </p:sp>
      <p:graphicFrame>
        <p:nvGraphicFramePr>
          <p:cNvPr id="181" name="Google Shape;181;p25"/>
          <p:cNvGraphicFramePr/>
          <p:nvPr>
            <p:extLst>
              <p:ext uri="{D42A27DB-BD31-4B8C-83A1-F6EECF244321}">
                <p14:modId xmlns:p14="http://schemas.microsoft.com/office/powerpoint/2010/main" val="2544245314"/>
              </p:ext>
            </p:extLst>
          </p:nvPr>
        </p:nvGraphicFramePr>
        <p:xfrm>
          <a:off x="304800" y="1863438"/>
          <a:ext cx="8534400" cy="4268057"/>
        </p:xfrm>
        <a:graphic>
          <a:graphicData uri="http://schemas.openxmlformats.org/drawingml/2006/table">
            <a:tbl>
              <a:tblPr firstRow="1" bandRow="1">
                <a:noFill/>
                <a:tableStyleId>{7B50445A-FED7-42F3-B0F7-50141300922A}</a:tableStyleId>
              </a:tblPr>
              <a:tblGrid>
                <a:gridCol w="1275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7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851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5592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>
                          <a:latin typeface="Arial"/>
                          <a:ea typeface="Arial"/>
                          <a:cs typeface="Arial"/>
                          <a:sym typeface="Arial"/>
                        </a:rPr>
                        <a:t>Wythnos /</a:t>
                      </a:r>
                      <a:endParaRPr sz="14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>
                          <a:latin typeface="Arial"/>
                          <a:ea typeface="Arial"/>
                          <a:cs typeface="Arial"/>
                          <a:sym typeface="Arial"/>
                        </a:rPr>
                        <a:t>Week </a:t>
                      </a:r>
                      <a:endParaRPr sz="14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>
                          <a:latin typeface="Arial"/>
                          <a:ea typeface="Arial"/>
                          <a:cs typeface="Arial"/>
                          <a:sym typeface="Arial"/>
                        </a:rPr>
                        <a:t>Pwnc</a:t>
                      </a:r>
                      <a:endParaRPr sz="16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>
                          <a:latin typeface="Arial"/>
                          <a:ea typeface="Arial"/>
                          <a:cs typeface="Arial"/>
                          <a:sym typeface="Arial"/>
                        </a:rPr>
                        <a:t>Topic </a:t>
                      </a:r>
                      <a:endParaRPr sz="16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37143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>
                          <a:latin typeface="Arial"/>
                          <a:ea typeface="Arial"/>
                          <a:cs typeface="Arial"/>
                          <a:sym typeface="Arial"/>
                        </a:rPr>
                        <a:t>1</a:t>
                      </a:r>
                      <a:endParaRPr sz="20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None/>
                      </a:pPr>
                      <a:r>
                        <a:rPr lang="en-GB" sz="200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Gorolwg</a:t>
                      </a:r>
                      <a:r>
                        <a:rPr lang="en-GB" sz="200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en-GB" sz="2000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modiwl</a:t>
                      </a:r>
                      <a:r>
                        <a:rPr lang="en-GB" sz="2000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 ac </a:t>
                      </a:r>
                      <a:r>
                        <a:rPr lang="en-GB" sz="2000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aseiniadau</a:t>
                      </a:r>
                      <a:endParaRPr sz="200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None/>
                      </a:pPr>
                      <a:r>
                        <a:rPr lang="en-GB" sz="2000" i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Overview and </a:t>
                      </a:r>
                      <a:r>
                        <a:rPr lang="en-GB" sz="2000" i="1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module and assignments</a:t>
                      </a:r>
                      <a:endParaRPr sz="2000" i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Corbel"/>
                        <a:buNone/>
                      </a:pPr>
                      <a:endParaRPr sz="2000" i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34274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2000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Damcaniaethau a </a:t>
                      </a:r>
                      <a:r>
                        <a:rPr lang="en-GB" sz="2000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hanes</a:t>
                      </a:r>
                      <a:r>
                        <a:rPr lang="en-GB" sz="2000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en-GB" sz="2000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dwyieithrwydd</a:t>
                      </a:r>
                      <a:r>
                        <a:rPr lang="en-GB" sz="2000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en-GB" sz="2000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Cymru</a:t>
                      </a:r>
                      <a:endParaRPr lang="en-GB" sz="2000" dirty="0" smtClean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2000" i="1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Theories; and the history of bilingualism in Wales</a:t>
                      </a: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i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88626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None/>
                      </a:pPr>
                      <a:endParaRPr sz="1200" dirty="0"/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None/>
                      </a:pPr>
                      <a:r>
                        <a:rPr lang="en-GB" sz="2000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Buddion</a:t>
                      </a:r>
                      <a:r>
                        <a:rPr lang="en-GB" sz="2000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 ac </a:t>
                      </a:r>
                      <a:r>
                        <a:rPr lang="en-GB" sz="2000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anfanteision</a:t>
                      </a:r>
                      <a:endParaRPr lang="en-GB" sz="2000" dirty="0" smtClean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Corbel"/>
                        <a:buNone/>
                      </a:pPr>
                      <a:endParaRPr sz="200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None/>
                      </a:pPr>
                      <a:endParaRPr lang="en-GB" sz="2000" i="1" dirty="0" smtClean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None/>
                      </a:pPr>
                      <a:r>
                        <a:rPr lang="en-GB" sz="2000" i="1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Benefits and drawbacks</a:t>
                      </a: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None/>
                      </a:pPr>
                      <a:endParaRPr lang="en-GB" sz="2000" dirty="0" smtClean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Corbel"/>
                        <a:buNone/>
                      </a:pPr>
                      <a:endParaRPr sz="2000" i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26"/>
          <p:cNvSpPr txBox="1">
            <a:spLocks noGrp="1"/>
          </p:cNvSpPr>
          <p:nvPr>
            <p:ph type="title"/>
          </p:nvPr>
        </p:nvSpPr>
        <p:spPr>
          <a:xfrm>
            <a:off x="2521528" y="236912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 dirty="0" err="1"/>
              <a:t>Amserlen</a:t>
            </a:r>
            <a:r>
              <a:rPr lang="en-GB" dirty="0"/>
              <a:t> / Timetable</a:t>
            </a:r>
            <a:endParaRPr dirty="0"/>
          </a:p>
        </p:txBody>
      </p:sp>
      <p:graphicFrame>
        <p:nvGraphicFramePr>
          <p:cNvPr id="187" name="Google Shape;187;p26"/>
          <p:cNvGraphicFramePr/>
          <p:nvPr>
            <p:extLst>
              <p:ext uri="{D42A27DB-BD31-4B8C-83A1-F6EECF244321}">
                <p14:modId xmlns:p14="http://schemas.microsoft.com/office/powerpoint/2010/main" val="4006600592"/>
              </p:ext>
            </p:extLst>
          </p:nvPr>
        </p:nvGraphicFramePr>
        <p:xfrm>
          <a:off x="505692" y="1593272"/>
          <a:ext cx="8218137" cy="4826964"/>
        </p:xfrm>
        <a:graphic>
          <a:graphicData uri="http://schemas.openxmlformats.org/drawingml/2006/table">
            <a:tbl>
              <a:tblPr firstRow="1" bandRow="1">
                <a:noFill/>
                <a:tableStyleId>{7B50445A-FED7-42F3-B0F7-50141300922A}</a:tableStyleId>
              </a:tblPr>
              <a:tblGrid>
                <a:gridCol w="6252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142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786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898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>
                          <a:latin typeface="Arial"/>
                          <a:ea typeface="Arial"/>
                          <a:cs typeface="Arial"/>
                          <a:sym typeface="Arial"/>
                        </a:rPr>
                        <a:t>Wythnos /</a:t>
                      </a:r>
                      <a:endParaRPr sz="14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>
                          <a:latin typeface="Arial"/>
                          <a:ea typeface="Arial"/>
                          <a:cs typeface="Arial"/>
                          <a:sym typeface="Arial"/>
                        </a:rPr>
                        <a:t>Week </a:t>
                      </a:r>
                      <a:endParaRPr sz="14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>
                          <a:latin typeface="Arial"/>
                          <a:ea typeface="Arial"/>
                          <a:cs typeface="Arial"/>
                          <a:sym typeface="Arial"/>
                        </a:rPr>
                        <a:t>Pwnc</a:t>
                      </a:r>
                      <a:endParaRPr sz="16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Topic </a:t>
                      </a:r>
                      <a:endParaRPr sz="1600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98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2</a:t>
                      </a:r>
                      <a:endParaRPr sz="240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Agweddau</a:t>
                      </a:r>
                      <a:r>
                        <a:rPr lang="en-GB" sz="2000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 at </a:t>
                      </a:r>
                      <a:r>
                        <a:rPr lang="en-GB" sz="2000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ddwyieithrwydd</a:t>
                      </a:r>
                      <a:endParaRPr sz="200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i="1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Attitudes towards</a:t>
                      </a:r>
                      <a:r>
                        <a:rPr lang="en-GB" sz="2000" i="1" baseline="0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 bilingualism</a:t>
                      </a:r>
                      <a:endParaRPr sz="2000" i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450309728"/>
                  </a:ext>
                </a:extLst>
              </a:tr>
              <a:tr h="7898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40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>
                          <a:latin typeface="Arial"/>
                          <a:ea typeface="Arial"/>
                          <a:cs typeface="Arial"/>
                          <a:sym typeface="Arial"/>
                        </a:rPr>
                        <a:t>Fframweithiau polisi a’r Cwricwlwm Cymreig</a:t>
                      </a:r>
                      <a:endParaRPr sz="200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i="1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Policy frameworks and the </a:t>
                      </a:r>
                      <a:r>
                        <a:rPr lang="en-GB" sz="2000" i="1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‘</a:t>
                      </a:r>
                      <a:r>
                        <a:rPr lang="en-GB" sz="2000" i="1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Cwricwlwm</a:t>
                      </a:r>
                      <a:r>
                        <a:rPr lang="en-GB" sz="2000" i="1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 </a:t>
                      </a:r>
                      <a:r>
                        <a:rPr lang="en-GB" sz="2000" i="1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Cymreig</a:t>
                      </a:r>
                      <a:r>
                        <a:rPr lang="en-GB" sz="2000" i="1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’</a:t>
                      </a:r>
                      <a:endParaRPr sz="2000" i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1664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4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None/>
                      </a:pPr>
                      <a:r>
                        <a:rPr lang="en-GB" sz="2000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Darllen</a:t>
                      </a:r>
                      <a:r>
                        <a:rPr lang="en-GB" sz="2000" baseline="0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 academaidd ac </a:t>
                      </a:r>
                      <a:r>
                        <a:rPr lang="en-GB" sz="2000" baseline="0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adfyfyrio</a:t>
                      </a:r>
                      <a:endParaRPr sz="200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None/>
                      </a:pPr>
                      <a:r>
                        <a:rPr lang="en-GB" sz="2000" i="1" dirty="0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Academic reading and reflection</a:t>
                      </a:r>
                      <a:endParaRPr sz="2000" i="1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43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3</a:t>
                      </a:r>
                      <a:endParaRPr sz="2400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dirty="0" err="1" smtClean="0"/>
                        <a:t>Gweithdy</a:t>
                      </a:r>
                      <a:r>
                        <a:rPr lang="en-GB" sz="2400" baseline="0" dirty="0" smtClean="0"/>
                        <a:t> 1</a:t>
                      </a:r>
                      <a:endParaRPr sz="2400" dirty="0"/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dirty="0" smtClean="0"/>
                        <a:t>Workshop</a:t>
                      </a:r>
                      <a:r>
                        <a:rPr lang="en-GB" sz="2400" baseline="0" dirty="0" smtClean="0"/>
                        <a:t> 1</a:t>
                      </a:r>
                      <a:endParaRPr sz="2400" dirty="0"/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43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400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dirty="0" err="1" smtClean="0"/>
                        <a:t>Gweithdy</a:t>
                      </a:r>
                      <a:r>
                        <a:rPr lang="en-GB" sz="2400" dirty="0" smtClean="0"/>
                        <a:t> 2</a:t>
                      </a:r>
                      <a:endParaRPr sz="2400" dirty="0"/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dirty="0" smtClean="0"/>
                        <a:t>Workshop 2 and tutorials</a:t>
                      </a:r>
                      <a:endParaRPr sz="2400" dirty="0"/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2178956107"/>
                  </a:ext>
                </a:extLst>
              </a:tr>
              <a:tr h="677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400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2000" b="0" dirty="0" err="1" smtClean="0">
                          <a:latin typeface="Arial"/>
                          <a:ea typeface="Arial"/>
                          <a:cs typeface="Arial"/>
                          <a:sym typeface="Arial"/>
                        </a:rPr>
                        <a:t>Tiwtorialau</a:t>
                      </a:r>
                      <a:endParaRPr sz="2000" b="0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Arial"/>
                        <a:buNone/>
                      </a:pPr>
                      <a:r>
                        <a:rPr lang="en-GB" sz="2400" dirty="0" smtClean="0"/>
                        <a:t>Tutorials</a:t>
                      </a:r>
                      <a:endParaRPr sz="2400" dirty="0"/>
                    </a:p>
                  </a:txBody>
                  <a:tcPr marL="68575" marR="68575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27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700" cy="13563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 smtClean="0"/>
              <a:t>Dwyieithrwydd</a:t>
            </a:r>
            <a:r>
              <a:rPr lang="en-GB" dirty="0"/>
              <a:t>?</a:t>
            </a: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What is Bilingualism?</a:t>
            </a:r>
            <a:endParaRPr dirty="0"/>
          </a:p>
        </p:txBody>
      </p:sp>
      <p:sp>
        <p:nvSpPr>
          <p:cNvPr id="193" name="Google Shape;193;p27"/>
          <p:cNvSpPr txBox="1">
            <a:spLocks noGrp="1"/>
          </p:cNvSpPr>
          <p:nvPr>
            <p:ph type="body" idx="1"/>
          </p:nvPr>
        </p:nvSpPr>
        <p:spPr>
          <a:xfrm>
            <a:off x="4717473" y="1475509"/>
            <a:ext cx="3468178" cy="4038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dirty="0"/>
              <a:t>In breakout rooms, discuss and define what bilingualism is, and what it means to be bilingual.</a:t>
            </a:r>
            <a:endParaRPr dirty="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" name="Google Shape;193;p27"/>
          <p:cNvSpPr txBox="1">
            <a:spLocks/>
          </p:cNvSpPr>
          <p:nvPr/>
        </p:nvSpPr>
        <p:spPr>
          <a:xfrm>
            <a:off x="947304" y="2272145"/>
            <a:ext cx="3468178" cy="40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Corbel"/>
              <a:buChar char="•"/>
              <a:defRPr sz="20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914400" marR="0" lvl="1" indent="-320040" algn="l" rtl="0">
              <a:lnSpc>
                <a:spcPct val="90000"/>
              </a:lnSpc>
              <a:spcBef>
                <a:spcPts val="15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Corbel"/>
              <a:buChar char="•"/>
              <a:defRPr sz="18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1371600" marR="0" lvl="2" indent="-320039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Corbel"/>
              <a:buChar char="•"/>
              <a:defRPr sz="16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1828800" marR="0" lvl="3" indent="-320039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2286000" marR="0" lvl="4" indent="-320039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2743200" marR="0" lvl="5" indent="-320039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3200400" marR="0" lvl="6" indent="-320039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3657600" marR="0" lvl="7" indent="-320040" algn="l" rtl="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4114800" marR="0" lvl="8" indent="-320040" algn="l" rtl="0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SzPts val="1440"/>
              <a:buFont typeface="Corbel"/>
              <a:buChar char="•"/>
              <a:defRPr sz="1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indent="0">
              <a:buFont typeface="Corbel"/>
              <a:buNone/>
            </a:pPr>
            <a:r>
              <a:rPr lang="en-GB" i="1" dirty="0" smtClean="0"/>
              <a:t>Mewn </a:t>
            </a:r>
            <a:r>
              <a:rPr lang="en-GB" i="1" dirty="0" err="1" smtClean="0"/>
              <a:t>ystafelloedd</a:t>
            </a:r>
            <a:r>
              <a:rPr lang="en-GB" i="1" dirty="0" smtClean="0"/>
              <a:t> </a:t>
            </a:r>
            <a:r>
              <a:rPr lang="en-GB" i="1" dirty="0" err="1" smtClean="0"/>
              <a:t>trafod</a:t>
            </a:r>
            <a:r>
              <a:rPr lang="en-GB" i="1" dirty="0" smtClean="0"/>
              <a:t>, </a:t>
            </a:r>
            <a:r>
              <a:rPr lang="en-GB" i="1" dirty="0" err="1" smtClean="0"/>
              <a:t>trafodwch</a:t>
            </a:r>
            <a:r>
              <a:rPr lang="en-GB" i="1" dirty="0" smtClean="0"/>
              <a:t> a </a:t>
            </a:r>
            <a:r>
              <a:rPr lang="en-GB" i="1" dirty="0" err="1" smtClean="0"/>
              <a:t>diffiniwch</a:t>
            </a:r>
            <a:r>
              <a:rPr lang="en-GB" i="1" dirty="0" smtClean="0"/>
              <a:t> </a:t>
            </a:r>
            <a:r>
              <a:rPr lang="en-GB" i="1" dirty="0" err="1" smtClean="0"/>
              <a:t>ddwyieithrwydd</a:t>
            </a:r>
            <a:r>
              <a:rPr lang="en-GB" i="1" dirty="0" smtClean="0"/>
              <a:t>, a’r hyn mae’n meddwl </a:t>
            </a:r>
            <a:r>
              <a:rPr lang="en-GB" i="1" dirty="0" err="1" smtClean="0"/>
              <a:t>i</a:t>
            </a:r>
            <a:r>
              <a:rPr lang="en-GB" i="1" dirty="0" smtClean="0"/>
              <a:t> fod yn </a:t>
            </a:r>
            <a:r>
              <a:rPr lang="en-GB" i="1" dirty="0" err="1" smtClean="0"/>
              <a:t>ddwyieithog</a:t>
            </a:r>
            <a:r>
              <a:rPr lang="en-GB" i="1" dirty="0" smtClean="0"/>
              <a:t>. </a:t>
            </a:r>
          </a:p>
          <a:p>
            <a:pPr marL="0" indent="0">
              <a:buFont typeface="Corbel"/>
              <a:buNone/>
            </a:pPr>
            <a:endParaRPr lang="en-GB" dirty="0" smtClean="0"/>
          </a:p>
          <a:p>
            <a:pPr marL="0" indent="0">
              <a:buFont typeface="Corbel"/>
              <a:buNone/>
            </a:pPr>
            <a:endParaRPr lang="en-GB" dirty="0" smtClean="0"/>
          </a:p>
          <a:p>
            <a:pPr marL="0" indent="0">
              <a:buFont typeface="Corbel"/>
              <a:buNone/>
            </a:pPr>
            <a:endParaRPr lang="en-GB" dirty="0"/>
          </a:p>
        </p:txBody>
      </p:sp>
      <p:pic>
        <p:nvPicPr>
          <p:cNvPr id="2" name="Picture 1" descr="Library of children speaking banner freeuse stock png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6471" y="4291445"/>
            <a:ext cx="2844511" cy="18976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28"/>
          <p:cNvSpPr txBox="1">
            <a:spLocks noGrp="1"/>
          </p:cNvSpPr>
          <p:nvPr>
            <p:ph type="title"/>
          </p:nvPr>
        </p:nvSpPr>
        <p:spPr>
          <a:xfrm>
            <a:off x="815686" y="609600"/>
            <a:ext cx="7406700" cy="9084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300" dirty="0" smtClean="0"/>
              <a:t>Y </a:t>
            </a:r>
            <a:r>
              <a:rPr lang="en-GB" sz="3300" dirty="0" err="1" smtClean="0"/>
              <a:t>Sefyllfa</a:t>
            </a:r>
            <a:r>
              <a:rPr lang="en-GB" sz="3300" dirty="0" smtClean="0"/>
              <a:t> </a:t>
            </a:r>
            <a:r>
              <a:rPr lang="en-GB" sz="3300" dirty="0" err="1" smtClean="0"/>
              <a:t>Gyfredol</a:t>
            </a:r>
            <a:r>
              <a:rPr lang="en-GB" sz="3300" dirty="0" smtClean="0"/>
              <a:t> / The Current Situation</a:t>
            </a:r>
            <a:br>
              <a:rPr lang="en-GB" sz="3300" dirty="0" smtClean="0"/>
            </a:br>
            <a:r>
              <a:rPr lang="en-GB" sz="3300" dirty="0" smtClean="0"/>
              <a:t>                              </a:t>
            </a:r>
            <a:r>
              <a:rPr lang="en-GB" sz="3300" dirty="0" smtClean="0"/>
              <a:t>2019/2020</a:t>
            </a:r>
            <a:endParaRPr sz="3300" dirty="0"/>
          </a:p>
        </p:txBody>
      </p:sp>
      <p:sp>
        <p:nvSpPr>
          <p:cNvPr id="200" name="Google Shape;200;p28"/>
          <p:cNvSpPr txBox="1"/>
          <p:nvPr/>
        </p:nvSpPr>
        <p:spPr>
          <a:xfrm>
            <a:off x="380716" y="1869845"/>
            <a:ext cx="3657600" cy="47843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2984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F1F1F"/>
              </a:buClr>
              <a:buSzPts val="1100"/>
              <a:buChar char="●"/>
            </a:pPr>
            <a:r>
              <a:rPr lang="en-GB" sz="1600" dirty="0">
                <a:solidFill>
                  <a:srgbClr val="1F1F1F"/>
                </a:solidFill>
                <a:highlight>
                  <a:srgbClr val="FFFFFF"/>
                </a:highlight>
              </a:rPr>
              <a:t>8</a:t>
            </a:r>
            <a:r>
              <a:rPr lang="en-GB" sz="1500" dirty="0" smtClean="0">
                <a:solidFill>
                  <a:srgbClr val="1F1F1F"/>
                </a:solidFill>
                <a:highlight>
                  <a:srgbClr val="FFFFFF"/>
                </a:highlight>
              </a:rPr>
              <a:t>0</a:t>
            </a:r>
            <a:r>
              <a:rPr lang="en-GB" sz="1500" dirty="0">
                <a:solidFill>
                  <a:srgbClr val="1F1F1F"/>
                </a:solidFill>
                <a:highlight>
                  <a:srgbClr val="FFFFFF"/>
                </a:highlight>
              </a:rPr>
              <a:t>% of Welsh speakers spoke Welsh with at least some of their Welsh-speaking colleagues.</a:t>
            </a:r>
            <a:endParaRPr sz="1500" dirty="0">
              <a:solidFill>
                <a:srgbClr val="1F1F1F"/>
              </a:solidFill>
              <a:highlight>
                <a:srgbClr val="FFFFFF"/>
              </a:highlight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F1F1F"/>
              </a:buClr>
              <a:buSzPts val="1500"/>
              <a:buChar char="●"/>
            </a:pPr>
            <a:r>
              <a:rPr lang="en-GB" sz="1500" dirty="0">
                <a:solidFill>
                  <a:srgbClr val="1F1F1F"/>
                </a:solidFill>
                <a:highlight>
                  <a:srgbClr val="FFFFFF"/>
                </a:highlight>
              </a:rPr>
              <a:t>93% of fluent Welsh-speaking employees reported that they spoke at least some Welsh with people outside their organisation. However for those who weren’t fluent, only 42% spoke any Welsh with those outside the organisation.</a:t>
            </a:r>
            <a:endParaRPr sz="1500" dirty="0">
              <a:solidFill>
                <a:srgbClr val="1F1F1F"/>
              </a:solidFill>
              <a:highlight>
                <a:srgbClr val="FFFFFF"/>
              </a:highlight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F1F1F"/>
              </a:buClr>
              <a:buSzPts val="1500"/>
              <a:buChar char="●"/>
            </a:pPr>
            <a:r>
              <a:rPr lang="en-GB" sz="1500" dirty="0">
                <a:solidFill>
                  <a:srgbClr val="1F1F1F"/>
                </a:solidFill>
                <a:highlight>
                  <a:srgbClr val="FFFFFF"/>
                </a:highlight>
              </a:rPr>
              <a:t>Just under a third of employees reported that their employer offered staff opportunities to learn Welsh.</a:t>
            </a:r>
            <a:endParaRPr sz="1500" dirty="0">
              <a:solidFill>
                <a:srgbClr val="1F1F1F"/>
              </a:solidFill>
              <a:highlight>
                <a:srgbClr val="FFFFFF"/>
              </a:highlight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F1F1F"/>
              </a:buClr>
              <a:buSzPts val="1500"/>
              <a:buChar char="-"/>
            </a:pPr>
            <a:r>
              <a:rPr lang="en-GB" sz="1500" dirty="0" err="1" smtClean="0">
                <a:solidFill>
                  <a:srgbClr val="1F1F1F"/>
                </a:solidFill>
                <a:highlight>
                  <a:srgbClr val="FFFFFF"/>
                </a:highlight>
              </a:rPr>
              <a:t>Llywodraeth</a:t>
            </a:r>
            <a:r>
              <a:rPr lang="en-GB" sz="1500" dirty="0" smtClean="0">
                <a:solidFill>
                  <a:srgbClr val="1F1F1F"/>
                </a:solidFill>
                <a:highlight>
                  <a:srgbClr val="FFFFFF"/>
                </a:highlight>
              </a:rPr>
              <a:t> </a:t>
            </a:r>
            <a:r>
              <a:rPr lang="en-GB" sz="1500" dirty="0" err="1" smtClean="0">
                <a:solidFill>
                  <a:srgbClr val="1F1F1F"/>
                </a:solidFill>
                <a:highlight>
                  <a:srgbClr val="FFFFFF"/>
                </a:highlight>
              </a:rPr>
              <a:t>Cymru</a:t>
            </a:r>
            <a:r>
              <a:rPr lang="en-GB" sz="1500" dirty="0" smtClean="0">
                <a:solidFill>
                  <a:srgbClr val="1F1F1F"/>
                </a:solidFill>
                <a:highlight>
                  <a:srgbClr val="FFFFFF"/>
                </a:highlight>
              </a:rPr>
              <a:t> / Welsh </a:t>
            </a:r>
            <a:r>
              <a:rPr lang="en-GB" sz="1500" dirty="0" err="1" smtClean="0">
                <a:solidFill>
                  <a:srgbClr val="1F1F1F"/>
                </a:solidFill>
                <a:highlight>
                  <a:srgbClr val="FFFFFF"/>
                </a:highlight>
              </a:rPr>
              <a:t>Governement</a:t>
            </a:r>
            <a:r>
              <a:rPr lang="en-GB" sz="1500" dirty="0" smtClean="0">
                <a:solidFill>
                  <a:srgbClr val="1F1F1F"/>
                </a:solidFill>
                <a:highlight>
                  <a:srgbClr val="FFFFFF"/>
                </a:highlight>
              </a:rPr>
              <a:t> </a:t>
            </a:r>
            <a:r>
              <a:rPr lang="en-GB" sz="1500" dirty="0">
                <a:solidFill>
                  <a:srgbClr val="1F1F1F"/>
                </a:solidFill>
                <a:highlight>
                  <a:srgbClr val="FFFFFF"/>
                </a:highlight>
              </a:rPr>
              <a:t>(2019)</a:t>
            </a:r>
            <a:endParaRPr sz="1500" dirty="0">
              <a:solidFill>
                <a:srgbClr val="1F1F1F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3000"/>
              </a:spcBef>
              <a:spcAft>
                <a:spcPts val="0"/>
              </a:spcAft>
              <a:buNone/>
            </a:pPr>
            <a:endParaRPr dirty="0">
              <a:latin typeface="Corbel"/>
              <a:ea typeface="Corbel"/>
              <a:cs typeface="Corbel"/>
              <a:sym typeface="Corbel"/>
            </a:endParaRPr>
          </a:p>
        </p:txBody>
      </p:sp>
      <p:sp>
        <p:nvSpPr>
          <p:cNvPr id="201" name="Google Shape;201;p28"/>
          <p:cNvSpPr txBox="1"/>
          <p:nvPr/>
        </p:nvSpPr>
        <p:spPr>
          <a:xfrm>
            <a:off x="4038316" y="1870772"/>
            <a:ext cx="4663500" cy="48859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F1F1F"/>
              </a:buClr>
              <a:buSzPts val="1500"/>
              <a:buChar char="●"/>
            </a:pPr>
            <a:r>
              <a:rPr lang="en-GB" sz="1500" dirty="0">
                <a:solidFill>
                  <a:srgbClr val="1F1F1F"/>
                </a:solidFill>
                <a:highlight>
                  <a:srgbClr val="FFFFFF"/>
                </a:highlight>
              </a:rPr>
              <a:t>43% of Welsh speakers had learnt to speak Welsh at home as a young child.</a:t>
            </a:r>
            <a:endParaRPr sz="1500" dirty="0">
              <a:solidFill>
                <a:srgbClr val="1F1F1F"/>
              </a:solidFill>
              <a:highlight>
                <a:srgbClr val="FFFFFF"/>
              </a:highlight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F1F1F"/>
              </a:buClr>
              <a:buSzPts val="1500"/>
              <a:buChar char="●"/>
            </a:pPr>
            <a:r>
              <a:rPr lang="en-GB" sz="1500" dirty="0">
                <a:solidFill>
                  <a:srgbClr val="1F1F1F"/>
                </a:solidFill>
                <a:highlight>
                  <a:srgbClr val="FFFFFF"/>
                </a:highlight>
              </a:rPr>
              <a:t>75% of those who learnt to speak Welsh at home described themselves to be fluent, compared with 6% who learnt Welsh at secondary school.</a:t>
            </a:r>
            <a:endParaRPr sz="1500" dirty="0">
              <a:solidFill>
                <a:srgbClr val="1F1F1F"/>
              </a:solidFill>
              <a:highlight>
                <a:srgbClr val="FFFFFF"/>
              </a:highlight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F1F1F"/>
              </a:buClr>
              <a:buSzPts val="1500"/>
              <a:buChar char="●"/>
            </a:pPr>
            <a:r>
              <a:rPr lang="en-GB" sz="1500" dirty="0">
                <a:solidFill>
                  <a:srgbClr val="1F1F1F"/>
                </a:solidFill>
                <a:highlight>
                  <a:srgbClr val="FFFFFF"/>
                </a:highlight>
              </a:rPr>
              <a:t>92% of 3 to 19 year olds in households where both parents could speak Welsh, could also speak Welsh.</a:t>
            </a:r>
            <a:endParaRPr sz="1500" dirty="0">
              <a:solidFill>
                <a:srgbClr val="1F1F1F"/>
              </a:solidFill>
              <a:highlight>
                <a:srgbClr val="FFFFFF"/>
              </a:highlight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F1F1F"/>
              </a:buClr>
              <a:buSzPts val="1500"/>
              <a:buChar char="●"/>
            </a:pPr>
            <a:r>
              <a:rPr lang="en-GB" sz="1500" dirty="0">
                <a:solidFill>
                  <a:srgbClr val="1F1F1F"/>
                </a:solidFill>
                <a:highlight>
                  <a:srgbClr val="FFFFFF"/>
                </a:highlight>
              </a:rPr>
              <a:t>Where a parent had learnt to speak Welsh at home as a young child, 82% of their children also learnt to speak Welsh at home.</a:t>
            </a:r>
            <a:endParaRPr sz="1500" dirty="0">
              <a:solidFill>
                <a:srgbClr val="1F1F1F"/>
              </a:solidFill>
              <a:highlight>
                <a:srgbClr val="FFFFFF"/>
              </a:highlight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1F1F1F"/>
              </a:buClr>
              <a:buSzPts val="1500"/>
              <a:buChar char="-"/>
            </a:pPr>
            <a:r>
              <a:rPr lang="en-GB" sz="1500" dirty="0" err="1" smtClean="0">
                <a:solidFill>
                  <a:srgbClr val="1F1F1F"/>
                </a:solidFill>
                <a:highlight>
                  <a:srgbClr val="FFFFFF"/>
                </a:highlight>
              </a:rPr>
              <a:t>Llywodraeth</a:t>
            </a:r>
            <a:r>
              <a:rPr lang="en-GB" sz="1500" dirty="0" smtClean="0">
                <a:solidFill>
                  <a:srgbClr val="1F1F1F"/>
                </a:solidFill>
                <a:highlight>
                  <a:srgbClr val="FFFFFF"/>
                </a:highlight>
              </a:rPr>
              <a:t> </a:t>
            </a:r>
            <a:r>
              <a:rPr lang="en-GB" sz="1500" dirty="0" err="1" smtClean="0">
                <a:solidFill>
                  <a:srgbClr val="1F1F1F"/>
                </a:solidFill>
                <a:highlight>
                  <a:srgbClr val="FFFFFF"/>
                </a:highlight>
              </a:rPr>
              <a:t>Cymru</a:t>
            </a:r>
            <a:r>
              <a:rPr lang="en-GB" sz="1500" dirty="0" smtClean="0">
                <a:solidFill>
                  <a:srgbClr val="1F1F1F"/>
                </a:solidFill>
                <a:highlight>
                  <a:srgbClr val="FFFFFF"/>
                </a:highlight>
              </a:rPr>
              <a:t> / Welsh Government </a:t>
            </a:r>
            <a:r>
              <a:rPr lang="en-GB" sz="1500" dirty="0">
                <a:solidFill>
                  <a:srgbClr val="1F1F1F"/>
                </a:solidFill>
                <a:highlight>
                  <a:srgbClr val="FFFFFF"/>
                </a:highlight>
              </a:rPr>
              <a:t>(2020)</a:t>
            </a:r>
            <a:endParaRPr sz="1500" dirty="0">
              <a:solidFill>
                <a:srgbClr val="1F1F1F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6000"/>
              </a:spcBef>
              <a:spcAft>
                <a:spcPts val="0"/>
              </a:spcAft>
              <a:buNone/>
            </a:pPr>
            <a:endParaRPr dirty="0">
              <a:latin typeface="Corbel"/>
              <a:ea typeface="Corbel"/>
              <a:cs typeface="Corbel"/>
              <a:sym typeface="Corbe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8ABB6-F883-4456-8BF2-F65B1FD67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6362" y="1196260"/>
            <a:ext cx="6457950" cy="916917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‘apps’ defnyddiol/</a:t>
            </a:r>
            <a:r>
              <a:rPr lang="cy-GB" b="1" dirty="0" err="1"/>
              <a:t>useful</a:t>
            </a:r>
            <a:r>
              <a:rPr lang="cy-GB" b="1" dirty="0"/>
              <a:t> </a:t>
            </a:r>
            <a:r>
              <a:rPr lang="cy-GB" b="1" dirty="0" err="1" smtClean="0"/>
              <a:t>apps</a:t>
            </a:r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 smtClean="0"/>
              <a:t>                    </a:t>
            </a:r>
            <a:r>
              <a:rPr lang="cy-GB" sz="4900" b="1" dirty="0" smtClean="0"/>
              <a:t> </a:t>
            </a:r>
            <a:r>
              <a:rPr lang="cy-GB" sz="27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15 munud/15 </a:t>
            </a:r>
            <a:r>
              <a:rPr lang="cy-GB" sz="27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minutes</a:t>
            </a:r>
            <a:endParaRPr lang="cy-GB" sz="27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https://1.bp.blogspot.com/-b4Ysmq1uJCk/WGQSNcHHOcI/AAAAAAAAEo8/4ea7yqosGDgs5gdwjzY_a-RVo7iQfXMBQCLcB/s1600/f334977e144a4ede88dbd1b970cc9cf0.jpg">
            <a:extLst>
              <a:ext uri="{FF2B5EF4-FFF2-40B4-BE49-F238E27FC236}">
                <a16:creationId xmlns:a16="http://schemas.microsoft.com/office/drawing/2014/main" id="{FA6EC1C9-F9CE-43E2-85A2-ADAA8BE214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760" y="3149154"/>
            <a:ext cx="2600810" cy="260081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lh6.ggpht.com/Kf2r3RXKRhLplpJ7LvqiSaIMcbbj-Grv2d7eNHvTDhbZPiKx4duaW6vSS6-o7jMD5iE=h900">
            <a:extLst>
              <a:ext uri="{FF2B5EF4-FFF2-40B4-BE49-F238E27FC236}">
                <a16:creationId xmlns:a16="http://schemas.microsoft.com/office/drawing/2014/main" id="{B48A3AF9-884E-4E40-9FFA-BF304FB47B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45" b="40791"/>
          <a:stretch/>
        </p:blipFill>
        <p:spPr bwMode="auto">
          <a:xfrm>
            <a:off x="6163187" y="3149155"/>
            <a:ext cx="2865207" cy="260081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languagelearningchallenge.files.wordpress.com/2014/04/duolingo_logo.png">
            <a:extLst>
              <a:ext uri="{FF2B5EF4-FFF2-40B4-BE49-F238E27FC236}">
                <a16:creationId xmlns:a16="http://schemas.microsoft.com/office/drawing/2014/main" id="{D9379B1B-C9C6-47E1-A6E5-E292139E90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191" y="3149154"/>
            <a:ext cx="2874808" cy="260081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0262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616802" y="2515254"/>
            <a:ext cx="4155312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>
                <a:latin typeface="Calibri" charset="0"/>
                <a:ea typeface="Calibri" charset="0"/>
                <a:cs typeface="Calibri" charset="0"/>
              </a:rPr>
              <a:t> </a:t>
            </a:r>
            <a:endParaRPr lang="en-US" sz="1050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52064" y="1954547"/>
            <a:ext cx="8461092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dirty="0" smtClean="0"/>
              <a:t> </a:t>
            </a:r>
            <a:endParaRPr lang="en-US" sz="225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19008"/>
            <a:ext cx="9144000" cy="8817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747" y="301313"/>
            <a:ext cx="4662054" cy="4693251"/>
          </a:xfrm>
          <a:prstGeom prst="rect">
            <a:avLst/>
          </a:prstGeom>
        </p:spPr>
      </p:pic>
      <p:sp>
        <p:nvSpPr>
          <p:cNvPr id="9" name="Oval 8"/>
          <p:cNvSpPr/>
          <p:nvPr/>
        </p:nvSpPr>
        <p:spPr>
          <a:xfrm>
            <a:off x="3839929" y="1153376"/>
            <a:ext cx="1221690" cy="181388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50"/>
          </a:p>
        </p:txBody>
      </p:sp>
    </p:spTree>
    <p:extLst>
      <p:ext uri="{BB962C8B-B14F-4D97-AF65-F5344CB8AC3E}">
        <p14:creationId xmlns:p14="http://schemas.microsoft.com/office/powerpoint/2010/main" val="760112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29"/>
          <p:cNvSpPr txBox="1">
            <a:spLocks noGrp="1"/>
          </p:cNvSpPr>
          <p:nvPr>
            <p:ph type="title"/>
          </p:nvPr>
        </p:nvSpPr>
        <p:spPr>
          <a:xfrm>
            <a:off x="847868" y="512075"/>
            <a:ext cx="7406700" cy="7620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300" dirty="0" smtClean="0"/>
              <a:t>Y </a:t>
            </a:r>
            <a:r>
              <a:rPr lang="en-GB" sz="3300" dirty="0" err="1" smtClean="0"/>
              <a:t>Fframwiath</a:t>
            </a:r>
            <a:r>
              <a:rPr lang="en-GB" sz="3300" dirty="0" smtClean="0"/>
              <a:t> </a:t>
            </a:r>
            <a:r>
              <a:rPr lang="en-GB" sz="3300" dirty="0" err="1" smtClean="0"/>
              <a:t>Cymhwysedd</a:t>
            </a:r>
            <a:r>
              <a:rPr lang="en-GB" sz="3300" dirty="0" smtClean="0"/>
              <a:t> Iaith Gymraeg</a:t>
            </a:r>
            <a:br>
              <a:rPr lang="en-GB" sz="3300" dirty="0" smtClean="0"/>
            </a:br>
            <a:r>
              <a:rPr lang="en-GB" sz="3300" dirty="0" smtClean="0"/>
              <a:t>Welsh </a:t>
            </a:r>
            <a:r>
              <a:rPr lang="en-GB" sz="3300" dirty="0"/>
              <a:t>Language Competency Framework</a:t>
            </a:r>
            <a:endParaRPr dirty="0"/>
          </a:p>
        </p:txBody>
      </p:sp>
      <p:sp>
        <p:nvSpPr>
          <p:cNvPr id="207" name="Google Shape;207;p29"/>
          <p:cNvSpPr txBox="1">
            <a:spLocks noGrp="1"/>
          </p:cNvSpPr>
          <p:nvPr>
            <p:ph type="body" idx="1"/>
          </p:nvPr>
        </p:nvSpPr>
        <p:spPr>
          <a:xfrm>
            <a:off x="253750" y="1440330"/>
            <a:ext cx="3952500" cy="5614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>
              <a:buNone/>
            </a:pPr>
            <a:r>
              <a:rPr lang="en-GB" sz="2000" dirty="0">
                <a:solidFill>
                  <a:schemeClr val="tx1"/>
                </a:solidFill>
                <a:latin typeface="+mn-lt"/>
              </a:rPr>
              <a:t>Mae </a:t>
            </a:r>
            <a:r>
              <a:rPr lang="en-GB" sz="2000" b="1" dirty="0">
                <a:solidFill>
                  <a:schemeClr val="tx1"/>
                </a:solidFill>
                <a:latin typeface="+mn-lt"/>
              </a:rPr>
              <a:t>Fframwaith Sgiliau Iaith Gymraeg 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yn ffordd o asesu sgiliau </a:t>
            </a:r>
            <a:r>
              <a:rPr lang="en-GB" sz="2000" b="1" dirty="0">
                <a:solidFill>
                  <a:schemeClr val="tx1"/>
                </a:solidFill>
                <a:latin typeface="+mn-lt"/>
              </a:rPr>
              <a:t>iaith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yn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hawdd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yn seiliedig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ar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fathau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o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dasgau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cyfathrebu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(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darllen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, ysgrifennu,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siarad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a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deall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) y gall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cyflogeion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ymgymryd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â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hwy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GB" sz="2000" b="1" dirty="0">
                <a:solidFill>
                  <a:schemeClr val="tx1"/>
                </a:solidFill>
                <a:latin typeface="+mn-lt"/>
              </a:rPr>
              <a:t>yn Gymraeg.</a:t>
            </a:r>
          </a:p>
          <a:p>
            <a:pPr marL="0" lvl="0" indent="0">
              <a:buNone/>
            </a:pPr>
            <a:r>
              <a:rPr lang="en-GB" sz="2000" dirty="0">
                <a:solidFill>
                  <a:schemeClr val="tx1"/>
                </a:solidFill>
                <a:latin typeface="+mn-lt"/>
              </a:rPr>
              <a:t>Mae'r fframwaith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wedi'i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gynllunio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hyrwyddo'r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defnydd o Gymraeg yn y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gweithle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ac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argaeledd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ddysgu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Cymraeg yn y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gweithle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.</a:t>
            </a:r>
          </a:p>
          <a:p>
            <a:pPr marL="0" lvl="0" indent="0">
              <a:buNone/>
            </a:pPr>
            <a:endParaRPr lang="en-GB" sz="2000" dirty="0">
              <a:solidFill>
                <a:schemeClr val="tx1"/>
              </a:solidFill>
              <a:latin typeface="+mn-lt"/>
            </a:endParaRPr>
          </a:p>
          <a:p>
            <a:pPr marL="0" lvl="0" indent="0">
              <a:buNone/>
            </a:pPr>
            <a:r>
              <a:rPr lang="en-GB" sz="2000" dirty="0" err="1">
                <a:solidFill>
                  <a:schemeClr val="tx1"/>
                </a:solidFill>
                <a:latin typeface="+mn-lt"/>
              </a:rPr>
              <a:t>Ystyrir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y fframwaith yn rhan </a:t>
            </a:r>
            <a:r>
              <a:rPr lang="en-GB" sz="2000" dirty="0" smtClean="0">
                <a:solidFill>
                  <a:schemeClr val="tx1"/>
                </a:solidFill>
                <a:latin typeface="+mn-lt"/>
              </a:rPr>
              <a:t>o </a:t>
            </a:r>
            <a:r>
              <a:rPr lang="en-GB" sz="2000" dirty="0" err="1" smtClean="0">
                <a:solidFill>
                  <a:schemeClr val="tx1"/>
                </a:solidFill>
                <a:latin typeface="+mn-lt"/>
              </a:rPr>
              <a:t>flaenoriaeth</a:t>
            </a:r>
            <a:r>
              <a:rPr lang="en-GB" sz="2000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c</a:t>
            </a:r>
            <a:r>
              <a:rPr lang="en-GB" sz="2000" dirty="0" err="1" smtClean="0">
                <a:solidFill>
                  <a:schemeClr val="tx1"/>
                </a:solidFill>
                <a:latin typeface="+mn-lt"/>
              </a:rPr>
              <a:t>yrraedd</a:t>
            </a:r>
            <a:r>
              <a:rPr lang="en-GB" sz="2000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en-GB" sz="2000" dirty="0" err="1" smtClean="0">
                <a:solidFill>
                  <a:schemeClr val="tx1"/>
                </a:solidFill>
                <a:latin typeface="+mn-lt"/>
              </a:rPr>
              <a:t>targed</a:t>
            </a:r>
            <a:r>
              <a:rPr lang="en-GB" sz="2000" dirty="0" smtClean="0">
                <a:solidFill>
                  <a:schemeClr val="tx1"/>
                </a:solidFill>
                <a:latin typeface="+mn-lt"/>
              </a:rPr>
              <a:t> o 1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miliwn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o </a:t>
            </a:r>
            <a:r>
              <a:rPr lang="en-GB" sz="2000" dirty="0" err="1">
                <a:solidFill>
                  <a:schemeClr val="tx1"/>
                </a:solidFill>
                <a:latin typeface="+mn-lt"/>
              </a:rPr>
              <a:t>siaradwyr</a:t>
            </a:r>
            <a:r>
              <a:rPr lang="en-GB" sz="2000" dirty="0">
                <a:solidFill>
                  <a:schemeClr val="tx1"/>
                </a:solidFill>
                <a:latin typeface="+mn-lt"/>
              </a:rPr>
              <a:t> Cymraeg </a:t>
            </a:r>
            <a:r>
              <a:rPr lang="en-GB" sz="2000" dirty="0" smtClean="0">
                <a:solidFill>
                  <a:schemeClr val="tx1"/>
                </a:solidFill>
                <a:latin typeface="+mn-lt"/>
              </a:rPr>
              <a:t>erbyn 2050. </a:t>
            </a:r>
            <a:endParaRPr sz="2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08" name="Google Shape;208;p29"/>
          <p:cNvSpPr txBox="1">
            <a:spLocks noGrp="1"/>
          </p:cNvSpPr>
          <p:nvPr>
            <p:ph type="body" idx="2"/>
          </p:nvPr>
        </p:nvSpPr>
        <p:spPr>
          <a:xfrm>
            <a:off x="4457828" y="1502675"/>
            <a:ext cx="4408200" cy="5614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300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A </a:t>
            </a:r>
            <a:r>
              <a:rPr lang="en-GB" sz="2300" b="1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Welsh Language</a:t>
            </a:r>
            <a:r>
              <a:rPr lang="en-GB" sz="2300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2300" b="1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Skills</a:t>
            </a:r>
            <a:r>
              <a:rPr lang="en-GB" sz="2300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2300" b="1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Framework</a:t>
            </a:r>
            <a:r>
              <a:rPr lang="en-GB" sz="2300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is a way of easily assessing </a:t>
            </a:r>
            <a:r>
              <a:rPr lang="en-GB" sz="2300" b="1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language</a:t>
            </a:r>
            <a:r>
              <a:rPr lang="en-GB" sz="2300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skills based on types of communication tasks (reading, writing, speaking, and understanding) </a:t>
            </a:r>
            <a:r>
              <a:rPr lang="en-GB" sz="2300" dirty="0" smtClean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which </a:t>
            </a:r>
            <a:r>
              <a:rPr lang="en-GB" sz="2300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employees are able to undertake in </a:t>
            </a:r>
            <a:r>
              <a:rPr lang="en-GB" sz="2300" b="1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Welsh</a:t>
            </a:r>
            <a:r>
              <a:rPr lang="en-GB" sz="2300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.</a:t>
            </a:r>
            <a:endParaRPr sz="2300" dirty="0">
              <a:solidFill>
                <a:srgbClr val="202124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300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The framework has been </a:t>
            </a:r>
            <a:r>
              <a:rPr lang="en-GB" sz="2300" dirty="0" smtClean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designed </a:t>
            </a:r>
            <a:r>
              <a:rPr lang="en-GB" sz="2300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to promote the use of and availability to learn Welsh in the workplace.</a:t>
            </a:r>
            <a:endParaRPr sz="2300" dirty="0">
              <a:solidFill>
                <a:srgbClr val="202124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sz="2300" dirty="0">
              <a:solidFill>
                <a:srgbClr val="202124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300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The framework is considered part of the </a:t>
            </a:r>
            <a:r>
              <a:rPr lang="en-GB" sz="2300" dirty="0" smtClean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1 million Welsh speakers </a:t>
            </a:r>
            <a:r>
              <a:rPr lang="en-GB" sz="2300" dirty="0" smtClean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Welsh Government priority</a:t>
            </a:r>
            <a:r>
              <a:rPr lang="en-GB" sz="2300" dirty="0" smtClean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. </a:t>
            </a:r>
            <a:endParaRPr sz="2300" dirty="0">
              <a:solidFill>
                <a:srgbClr val="202124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37240536"/>
              </p:ext>
            </p:extLst>
          </p:nvPr>
        </p:nvGraphicFramePr>
        <p:xfrm>
          <a:off x="154565" y="200891"/>
          <a:ext cx="8836254" cy="65185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Acrobat Document" r:id="rId3" imgW="7562409" imgH="5346213" progId="Acrobat.Document.DC">
                  <p:embed/>
                </p:oleObj>
              </mc:Choice>
              <mc:Fallback>
                <p:oleObj name="Acrobat Document" r:id="rId3" imgW="7562409" imgH="5346213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4565" y="200891"/>
                        <a:ext cx="8836254" cy="65185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ight Arrow 5"/>
          <p:cNvSpPr/>
          <p:nvPr/>
        </p:nvSpPr>
        <p:spPr>
          <a:xfrm>
            <a:off x="983673" y="353291"/>
            <a:ext cx="6885709" cy="33250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82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5374829"/>
              </p:ext>
            </p:extLst>
          </p:nvPr>
        </p:nvGraphicFramePr>
        <p:xfrm>
          <a:off x="114169" y="193965"/>
          <a:ext cx="8870791" cy="64631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Acrobat Document" r:id="rId3" imgW="7562409" imgH="5346213" progId="Acrobat.Document.DC">
                  <p:embed/>
                </p:oleObj>
              </mc:Choice>
              <mc:Fallback>
                <p:oleObj name="Acrobat Document" r:id="rId3" imgW="7562409" imgH="5346213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4169" y="193965"/>
                        <a:ext cx="8870791" cy="64631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ight Arrow 6"/>
          <p:cNvSpPr/>
          <p:nvPr/>
        </p:nvSpPr>
        <p:spPr>
          <a:xfrm>
            <a:off x="983673" y="353291"/>
            <a:ext cx="6885709" cy="33250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483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30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700" cy="6156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1428"/>
              <a:buFont typeface="Arial"/>
              <a:buNone/>
            </a:pPr>
            <a:r>
              <a:rPr lang="en-GB" sz="3500" b="1" dirty="0" smtClean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CLIL, BICS </a:t>
            </a:r>
            <a:r>
              <a:rPr lang="en-GB" sz="3500" b="1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&amp;</a:t>
            </a:r>
            <a:r>
              <a:rPr lang="en-GB" sz="3500" b="1" dirty="0" smtClean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3500" b="1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CALP</a:t>
            </a:r>
            <a:endParaRPr sz="3500" b="1" dirty="0">
              <a:solidFill>
                <a:srgbClr val="202124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4" name="Google Shape;214;p30"/>
          <p:cNvSpPr txBox="1">
            <a:spLocks noGrp="1"/>
          </p:cNvSpPr>
          <p:nvPr>
            <p:ph type="body" idx="2"/>
          </p:nvPr>
        </p:nvSpPr>
        <p:spPr>
          <a:xfrm>
            <a:off x="4697850" y="1072000"/>
            <a:ext cx="3566100" cy="49833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dirty="0" smtClean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CLIL </a:t>
            </a:r>
            <a:r>
              <a:rPr lang="en-GB" sz="2000" dirty="0" smtClean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describes the teaching of a subject using a second language (Content and Language Integrated Learning)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2000" b="1" dirty="0" smtClean="0">
              <a:solidFill>
                <a:srgbClr val="202124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dirty="0" smtClean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BICS</a:t>
            </a:r>
            <a:r>
              <a:rPr lang="en-GB" sz="2000" dirty="0" smtClean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2000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describes the development of conversational fluency (Basic Interpersonal </a:t>
            </a:r>
            <a:r>
              <a:rPr lang="en-GB" sz="2000" dirty="0" smtClean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Communication  </a:t>
            </a:r>
            <a:r>
              <a:rPr lang="en-GB" sz="2000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Skills) in the second language</a:t>
            </a:r>
            <a:endParaRPr sz="2000" dirty="0">
              <a:solidFill>
                <a:srgbClr val="202124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rgbClr val="202124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 b="1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CALP</a:t>
            </a:r>
            <a:r>
              <a:rPr lang="en-GB" sz="2000" dirty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describes the use of language in decontextualized academic situations (Cognitive Academic Language </a:t>
            </a:r>
            <a:r>
              <a:rPr lang="en-GB" sz="2000" dirty="0" smtClean="0">
                <a:solidFill>
                  <a:srgbClr val="202124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Proficiency).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GB" sz="2000" dirty="0" smtClean="0">
              <a:solidFill>
                <a:srgbClr val="202124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800" dirty="0" smtClean="0">
                <a:hlinkClick r:id="rId3"/>
              </a:rPr>
              <a:t>       CLIL, BICS &amp; CALP</a:t>
            </a:r>
            <a:endParaRPr sz="2800" dirty="0"/>
          </a:p>
        </p:txBody>
      </p:sp>
      <p:pic>
        <p:nvPicPr>
          <p:cNvPr id="215" name="Google Shape;215;p30" descr="BICS/CALP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20125" y="918800"/>
            <a:ext cx="4152744" cy="4983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 descr="Video Camera Film · Free vector graphic on Pixaba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3280" y="5415187"/>
            <a:ext cx="486913" cy="4869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31"/>
          <p:cNvSpPr txBox="1">
            <a:spLocks noGrp="1"/>
          </p:cNvSpPr>
          <p:nvPr>
            <p:ph type="title"/>
          </p:nvPr>
        </p:nvSpPr>
        <p:spPr>
          <a:xfrm>
            <a:off x="1688523" y="381000"/>
            <a:ext cx="7406700" cy="13563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Cymraeg yn y </a:t>
            </a:r>
            <a:r>
              <a:rPr lang="en-GB" dirty="0" err="1" smtClean="0"/>
              <a:t>cyfryngau</a:t>
            </a:r>
            <a:r>
              <a:rPr lang="en-GB" dirty="0" smtClean="0"/>
              <a:t> </a:t>
            </a: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smtClean="0"/>
              <a:t>         Welsh </a:t>
            </a:r>
            <a:r>
              <a:rPr lang="en-GB" dirty="0"/>
              <a:t>in </a:t>
            </a:r>
            <a:r>
              <a:rPr lang="en-GB" dirty="0" smtClean="0"/>
              <a:t>the media</a:t>
            </a:r>
            <a:endParaRPr dirty="0"/>
          </a:p>
        </p:txBody>
      </p:sp>
      <p:sp>
        <p:nvSpPr>
          <p:cNvPr id="221" name="Google Shape;221;p31"/>
          <p:cNvSpPr txBox="1">
            <a:spLocks noGrp="1"/>
          </p:cNvSpPr>
          <p:nvPr>
            <p:ph type="body" idx="1"/>
          </p:nvPr>
        </p:nvSpPr>
        <p:spPr>
          <a:xfrm>
            <a:off x="573232" y="1794165"/>
            <a:ext cx="3566100" cy="4286535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 err="1">
                <a:solidFill>
                  <a:schemeClr val="tx1"/>
                </a:solidFill>
              </a:rPr>
              <a:t>Ydych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chi'n</a:t>
            </a:r>
            <a:r>
              <a:rPr lang="en-GB" dirty="0">
                <a:solidFill>
                  <a:schemeClr val="tx1"/>
                </a:solidFill>
              </a:rPr>
              <a:t> gweld y Gymraeg yn </a:t>
            </a:r>
            <a:r>
              <a:rPr lang="en-GB" dirty="0" err="1">
                <a:solidFill>
                  <a:schemeClr val="tx1"/>
                </a:solidFill>
              </a:rPr>
              <a:t>cael</a:t>
            </a:r>
            <a:r>
              <a:rPr lang="en-GB" dirty="0">
                <a:solidFill>
                  <a:schemeClr val="tx1"/>
                </a:solidFill>
              </a:rPr>
              <a:t> ei </a:t>
            </a:r>
            <a:r>
              <a:rPr lang="en-GB" dirty="0" err="1">
                <a:solidFill>
                  <a:schemeClr val="tx1"/>
                </a:solidFill>
              </a:rPr>
              <a:t>defnyddio</a:t>
            </a:r>
            <a:r>
              <a:rPr lang="en-GB" dirty="0">
                <a:solidFill>
                  <a:schemeClr val="tx1"/>
                </a:solidFill>
              </a:rPr>
              <a:t> yn y </a:t>
            </a:r>
            <a:r>
              <a:rPr lang="en-GB" dirty="0" err="1">
                <a:solidFill>
                  <a:schemeClr val="tx1"/>
                </a:solidFill>
              </a:rPr>
              <a:t>cyfryngau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cymdeithasol</a:t>
            </a:r>
            <a:r>
              <a:rPr lang="en-GB" dirty="0">
                <a:solidFill>
                  <a:schemeClr val="tx1"/>
                </a:solidFill>
              </a:rPr>
              <a:t>? Lle? </a:t>
            </a:r>
          </a:p>
          <a:p>
            <a:pPr marL="0" lv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lvl="0" indent="0">
              <a:buNone/>
            </a:pPr>
            <a:r>
              <a:rPr lang="en-GB" dirty="0">
                <a:solidFill>
                  <a:schemeClr val="tx1"/>
                </a:solidFill>
              </a:rPr>
              <a:t>Pa </a:t>
            </a:r>
            <a:r>
              <a:rPr lang="en-GB" dirty="0" err="1">
                <a:solidFill>
                  <a:schemeClr val="tx1"/>
                </a:solidFill>
              </a:rPr>
              <a:t>fath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lwyfannau</a:t>
            </a:r>
            <a:r>
              <a:rPr lang="en-GB" dirty="0">
                <a:solidFill>
                  <a:schemeClr val="tx1"/>
                </a:solidFill>
              </a:rPr>
              <a:t> y gellir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defnyddio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hyrwyddo</a:t>
            </a:r>
            <a:r>
              <a:rPr lang="en-GB" dirty="0">
                <a:solidFill>
                  <a:schemeClr val="tx1"/>
                </a:solidFill>
              </a:rPr>
              <a:t> dysgu Cymraeg? </a:t>
            </a:r>
          </a:p>
          <a:p>
            <a:pPr marL="0" lv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lvl="0" indent="0">
              <a:buNone/>
            </a:pPr>
            <a:r>
              <a:rPr lang="en-GB" dirty="0" err="1">
                <a:solidFill>
                  <a:schemeClr val="tx1"/>
                </a:solidFill>
              </a:rPr>
              <a:t>Cymerwch</a:t>
            </a:r>
            <a:r>
              <a:rPr lang="en-GB" dirty="0">
                <a:solidFill>
                  <a:schemeClr val="tx1"/>
                </a:solidFill>
              </a:rPr>
              <a:t> 10 </a:t>
            </a:r>
            <a:r>
              <a:rPr lang="en-GB" dirty="0" err="1">
                <a:solidFill>
                  <a:schemeClr val="tx1"/>
                </a:solidFill>
              </a:rPr>
              <a:t>munud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ddod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hyd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rai </a:t>
            </a:r>
            <a:r>
              <a:rPr lang="en-GB" dirty="0" err="1">
                <a:solidFill>
                  <a:schemeClr val="tx1"/>
                </a:solidFill>
              </a:rPr>
              <a:t>enghreifftiau</a:t>
            </a:r>
            <a:r>
              <a:rPr lang="en-GB" dirty="0">
                <a:solidFill>
                  <a:schemeClr val="tx1"/>
                </a:solidFill>
              </a:rPr>
              <a:t> o'r Gymraeg yn </a:t>
            </a:r>
            <a:r>
              <a:rPr lang="en-GB" dirty="0" err="1">
                <a:solidFill>
                  <a:schemeClr val="tx1"/>
                </a:solidFill>
              </a:rPr>
              <a:t>cael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defnyddio</a:t>
            </a:r>
            <a:r>
              <a:rPr lang="en-GB" dirty="0">
                <a:solidFill>
                  <a:schemeClr val="tx1"/>
                </a:solidFill>
              </a:rPr>
              <a:t> neu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hyrwyddo</a:t>
            </a:r>
            <a:r>
              <a:rPr lang="en-GB" dirty="0">
                <a:solidFill>
                  <a:schemeClr val="tx1"/>
                </a:solidFill>
              </a:rPr>
              <a:t> yn y </a:t>
            </a:r>
            <a:r>
              <a:rPr lang="en-GB" dirty="0" err="1">
                <a:solidFill>
                  <a:schemeClr val="tx1"/>
                </a:solidFill>
              </a:rPr>
              <a:t>cyfryngau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cymdeithasol</a:t>
            </a:r>
            <a:r>
              <a:rPr lang="en-GB" dirty="0">
                <a:solidFill>
                  <a:schemeClr val="tx1"/>
                </a:solidFill>
              </a:rPr>
              <a:t>. Gall fod o unrhyw le. 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222" name="Google Shape;222;p31"/>
          <p:cNvSpPr txBox="1">
            <a:spLocks noGrp="1"/>
          </p:cNvSpPr>
          <p:nvPr>
            <p:ph type="body" idx="2"/>
          </p:nvPr>
        </p:nvSpPr>
        <p:spPr>
          <a:xfrm>
            <a:off x="4555395" y="1631007"/>
            <a:ext cx="3566100" cy="40233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sz="1800" dirty="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chemeClr val="tx1"/>
                </a:solidFill>
              </a:rPr>
              <a:t>Do you see Welsh used in social media? Where? </a:t>
            </a:r>
            <a:endParaRPr sz="1800" dirty="0">
              <a:solidFill>
                <a:schemeClr val="tx1"/>
              </a:solidFill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sz="1800" dirty="0">
              <a:solidFill>
                <a:schemeClr val="tx1"/>
              </a:solidFill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chemeClr val="tx1"/>
                </a:solidFill>
              </a:rPr>
              <a:t>What type of platforms can be used to promote the learning of Welsh? </a:t>
            </a:r>
            <a:endParaRPr sz="1800" dirty="0">
              <a:solidFill>
                <a:schemeClr val="tx1"/>
              </a:solidFill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sz="1800" dirty="0">
              <a:solidFill>
                <a:schemeClr val="tx1"/>
              </a:solidFill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chemeClr val="tx1"/>
                </a:solidFill>
              </a:rPr>
              <a:t>Take 10 minutes to find </a:t>
            </a:r>
            <a:r>
              <a:rPr lang="en-GB" sz="1800" dirty="0" smtClean="0">
                <a:solidFill>
                  <a:schemeClr val="tx1"/>
                </a:solidFill>
              </a:rPr>
              <a:t>some</a:t>
            </a:r>
            <a:r>
              <a:rPr lang="en-GB" sz="1800" dirty="0" smtClean="0">
                <a:solidFill>
                  <a:schemeClr val="tx1"/>
                </a:solidFill>
              </a:rPr>
              <a:t> examples </a:t>
            </a:r>
            <a:r>
              <a:rPr lang="en-GB" sz="1800" dirty="0">
                <a:solidFill>
                  <a:schemeClr val="tx1"/>
                </a:solidFill>
              </a:rPr>
              <a:t>of Welsh being used or promoted in social media. It can be from anywhere. </a:t>
            </a:r>
            <a:endParaRPr sz="1800" dirty="0">
              <a:solidFill>
                <a:schemeClr val="tx1"/>
              </a:solidFill>
            </a:endParaRPr>
          </a:p>
        </p:txBody>
      </p:sp>
      <p:pic>
        <p:nvPicPr>
          <p:cNvPr id="4" name="Picture 3" descr="Dilyn y gwefannau bro ar y cyfryngau cymdeithasol – Bro36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0905" y="492916"/>
            <a:ext cx="1879023" cy="1201375"/>
          </a:xfrm>
          <a:prstGeom prst="rect">
            <a:avLst/>
          </a:prstGeom>
        </p:spPr>
      </p:pic>
      <p:pic>
        <p:nvPicPr>
          <p:cNvPr id="5" name="Picture 4" descr="Production | S4C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865" y="1031137"/>
            <a:ext cx="1631635" cy="663154"/>
          </a:xfrm>
          <a:prstGeom prst="rect">
            <a:avLst/>
          </a:prstGeom>
        </p:spPr>
      </p:pic>
      <p:pic>
        <p:nvPicPr>
          <p:cNvPr id="6" name="Picture 5" descr="BBC Radio Cymru - Wikipedia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5838" y="5521037"/>
            <a:ext cx="2199113" cy="96027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2"/>
          <p:cNvSpPr txBox="1"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orbel"/>
              <a:buNone/>
            </a:pPr>
            <a:r>
              <a:rPr lang="en-GB" dirty="0" err="1">
                <a:solidFill>
                  <a:schemeClr val="tx1"/>
                </a:solidFill>
              </a:rPr>
              <a:t>Dwyieithrwydd</a:t>
            </a:r>
            <a:r>
              <a:rPr lang="en-GB" dirty="0">
                <a:solidFill>
                  <a:schemeClr val="tx1"/>
                </a:solidFill>
              </a:rPr>
              <a:t> / Bilingualism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228" name="Google Shape;228;p32"/>
          <p:cNvSpPr txBox="1">
            <a:spLocks noGrp="1"/>
          </p:cNvSpPr>
          <p:nvPr>
            <p:ph type="body" idx="1"/>
          </p:nvPr>
        </p:nvSpPr>
        <p:spPr>
          <a:xfrm>
            <a:off x="304800" y="2057398"/>
            <a:ext cx="4118610" cy="47036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4224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Sut mae’r </a:t>
            </a:r>
            <a:r>
              <a:rPr lang="en-GB" sz="2800" dirty="0" err="1">
                <a:solidFill>
                  <a:schemeClr val="tx1"/>
                </a:solidFill>
              </a:rPr>
              <a:t>unigolion</a:t>
            </a:r>
            <a:r>
              <a:rPr lang="en-GB" sz="2800" dirty="0">
                <a:solidFill>
                  <a:schemeClr val="tx1"/>
                </a:solidFill>
              </a:rPr>
              <a:t> yn y clip </a:t>
            </a:r>
            <a:r>
              <a:rPr lang="en-GB" sz="2800" dirty="0" err="1">
                <a:solidFill>
                  <a:schemeClr val="tx1"/>
                </a:solidFill>
              </a:rPr>
              <a:t>canlynol</a:t>
            </a:r>
            <a:r>
              <a:rPr lang="en-GB" sz="2800" dirty="0">
                <a:solidFill>
                  <a:schemeClr val="tx1"/>
                </a:solidFill>
              </a:rPr>
              <a:t> yn </a:t>
            </a:r>
            <a:r>
              <a:rPr lang="en-GB" sz="2800" dirty="0" err="1">
                <a:solidFill>
                  <a:schemeClr val="tx1"/>
                </a:solidFill>
              </a:rPr>
              <a:t>diffinio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dwyieithrwydd</a:t>
            </a:r>
            <a:r>
              <a:rPr lang="en-GB" sz="2800" dirty="0">
                <a:solidFill>
                  <a:schemeClr val="tx1"/>
                </a:solidFill>
              </a:rPr>
              <a:t>?</a:t>
            </a:r>
            <a:endParaRPr dirty="0">
              <a:solidFill>
                <a:schemeClr val="tx1"/>
              </a:solidFill>
            </a:endParaRPr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 u="sng" dirty="0" err="1">
                <a:solidFill>
                  <a:schemeClr val="hlink"/>
                </a:solidFill>
                <a:hlinkClick r:id="rId3"/>
              </a:rPr>
              <a:t>Ffilm</a:t>
            </a:r>
            <a:r>
              <a:rPr lang="en-GB" sz="2800" u="sng" dirty="0">
                <a:solidFill>
                  <a:schemeClr val="hlink"/>
                </a:solidFill>
                <a:hlinkClick r:id="rId3"/>
              </a:rPr>
              <a:t>: What does it mean to be bilingual?</a:t>
            </a:r>
            <a:endParaRPr sz="2800" dirty="0"/>
          </a:p>
        </p:txBody>
      </p:sp>
      <p:sp>
        <p:nvSpPr>
          <p:cNvPr id="229" name="Google Shape;229;p32"/>
          <p:cNvSpPr txBox="1">
            <a:spLocks noGrp="1"/>
          </p:cNvSpPr>
          <p:nvPr>
            <p:ph type="body" idx="2"/>
          </p:nvPr>
        </p:nvSpPr>
        <p:spPr>
          <a:xfrm>
            <a:off x="4700708" y="2057400"/>
            <a:ext cx="3986091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171450" lvl="0" indent="-14224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24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How do the individuals in the following clip define bilingualism?</a:t>
            </a:r>
            <a:endParaRPr dirty="0">
              <a:solidFill>
                <a:schemeClr val="tx1"/>
              </a:solidFill>
            </a:endParaRPr>
          </a:p>
          <a:p>
            <a:pPr marL="171450" lvl="0" indent="-1422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240"/>
              <a:buChar char="•"/>
            </a:pPr>
            <a:r>
              <a:rPr lang="en-GB" sz="2800" u="sng" dirty="0">
                <a:solidFill>
                  <a:schemeClr val="hlink"/>
                </a:solidFill>
                <a:hlinkClick r:id="rId3"/>
              </a:rPr>
              <a:t>Film: What does it mean to be bilingual?</a:t>
            </a:r>
            <a:endParaRPr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33"/>
          <p:cNvSpPr txBox="1">
            <a:spLocks noGrp="1"/>
          </p:cNvSpPr>
          <p:nvPr>
            <p:ph type="body" idx="2"/>
          </p:nvPr>
        </p:nvSpPr>
        <p:spPr>
          <a:xfrm>
            <a:off x="976746" y="2701637"/>
            <a:ext cx="7809669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760"/>
              <a:buNone/>
            </a:pPr>
            <a:r>
              <a:rPr lang="en-GB" sz="6600" dirty="0" err="1"/>
              <a:t>Cwis</a:t>
            </a:r>
            <a:r>
              <a:rPr lang="en-GB" sz="6600" dirty="0"/>
              <a:t> </a:t>
            </a:r>
            <a:r>
              <a:rPr lang="en-GB" sz="6600" dirty="0" err="1" smtClean="0"/>
              <a:t>dwyieithrwydd</a:t>
            </a:r>
            <a:endParaRPr lang="en-GB" sz="6600" dirty="0" smtClean="0"/>
          </a:p>
          <a:p>
            <a:pPr marL="3429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760"/>
              <a:buNone/>
            </a:pPr>
            <a:r>
              <a:rPr lang="en-GB" sz="6600"/>
              <a:t/>
            </a:r>
            <a:br>
              <a:rPr lang="en-GB" sz="6600"/>
            </a:br>
            <a:r>
              <a:rPr lang="en-GB" sz="6600" smtClean="0"/>
              <a:t>    Bilingualism </a:t>
            </a:r>
            <a:r>
              <a:rPr lang="en-GB" sz="6600" dirty="0"/>
              <a:t>quiz</a:t>
            </a:r>
            <a:endParaRPr sz="1600" dirty="0"/>
          </a:p>
          <a:p>
            <a:pPr marL="3429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20"/>
              <a:buNone/>
            </a:pPr>
            <a:endParaRPr dirty="0"/>
          </a:p>
        </p:txBody>
      </p:sp>
      <p:pic>
        <p:nvPicPr>
          <p:cNvPr id="2" name="Picture 1" descr="Bilingualism Matters – UCR | Center for Ideas and Societ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6654" y="631248"/>
            <a:ext cx="4565073" cy="15850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sis">
  <a:themeElements>
    <a:clrScheme name="Office 2007-2010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1162</Words>
  <Application>Microsoft Office PowerPoint</Application>
  <PresentationFormat>On-screen Show (4:3)</PresentationFormat>
  <Paragraphs>163</Paragraphs>
  <Slides>24</Slides>
  <Notes>20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Corbel</vt:lpstr>
      <vt:lpstr>Basis</vt:lpstr>
      <vt:lpstr>Adobe Acrobat Document</vt:lpstr>
      <vt:lpstr>    ECES5010/C DWYIEITHRWYDD BILINGUALISM/  </vt:lpstr>
      <vt:lpstr>Gorolwg Sesiwn / Session Overview</vt:lpstr>
      <vt:lpstr>Amcanion / Aims</vt:lpstr>
      <vt:lpstr>Deilliant Dysgu 1  Learning Outcome 1</vt:lpstr>
      <vt:lpstr>Deilliant Dysgu 2  Learning Outcome 2</vt:lpstr>
      <vt:lpstr>Deilliant Dysgu 3   Learning Outcome 3</vt:lpstr>
      <vt:lpstr>Deilliant Dysgu 4  Learning Outcome 4</vt:lpstr>
      <vt:lpstr>Dadansoddiad Iaith Gymraeg    Welsh Language Analysis</vt:lpstr>
      <vt:lpstr>       Asesiad /  Assessment </vt:lpstr>
      <vt:lpstr>Asesiad / Assessment</vt:lpstr>
      <vt:lpstr>Asesiad / Assessment</vt:lpstr>
      <vt:lpstr>Amserlen / Timetable</vt:lpstr>
      <vt:lpstr>Amserlen / Timetable</vt:lpstr>
      <vt:lpstr>Beth yw Dwyieithrwydd? What is Bilingualism?</vt:lpstr>
      <vt:lpstr>Y Sefyllfa Gyfredol / The Current Situation                               2019/2020</vt:lpstr>
      <vt:lpstr>‘apps’ defnyddiol/useful apps                      15 munud/15 minutes</vt:lpstr>
      <vt:lpstr>PowerPoint Presentation</vt:lpstr>
      <vt:lpstr>Y Fframwiath Cymhwysedd Iaith Gymraeg Welsh Language Competency Framework</vt:lpstr>
      <vt:lpstr>PowerPoint Presentation</vt:lpstr>
      <vt:lpstr>PowerPoint Presentation</vt:lpstr>
      <vt:lpstr>CLIL, BICS &amp; CALP </vt:lpstr>
      <vt:lpstr>Cymraeg yn y cyfryngau           Welsh in the media</vt:lpstr>
      <vt:lpstr>Dwyieithrwydd / Bilingualism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ECES5010/C DWYIEITHRWYDD BILINGUALISM/</dc:title>
  <dc:creator>Helen A Griffiths</dc:creator>
  <cp:lastModifiedBy>Helen A Griffiths</cp:lastModifiedBy>
  <cp:revision>9</cp:revision>
  <dcterms:modified xsi:type="dcterms:W3CDTF">2021-04-16T14:01:55Z</dcterms:modified>
</cp:coreProperties>
</file>