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98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38" autoAdjust="0"/>
    <p:restoredTop sz="89213" autoAdjust="0"/>
  </p:normalViewPr>
  <p:slideViewPr>
    <p:cSldViewPr snapToGrid="0">
      <p:cViewPr>
        <p:scale>
          <a:sx n="33" d="100"/>
          <a:sy n="33" d="100"/>
        </p:scale>
        <p:origin x="228" y="7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sz="1100">
                <a:solidFill>
                  <a:srgbClr val="111111"/>
                </a:solidFill>
                <a:latin typeface="Arial"/>
                <a:ea typeface="Arial"/>
                <a:cs typeface="Arial"/>
              </a:rPr>
              <a:t>SLIDE 1 — PLANNED TIME 0:45</a:t>
            </a:r>
          </a:p>
          <a:p>
            <a:endParaRPr sz="1100">
              <a:solidFill>
                <a:srgbClr val="111111"/>
              </a:solidFill>
              <a:latin typeface="Arial"/>
              <a:ea typeface="Arial"/>
              <a:cs typeface="Arial"/>
            </a:endParaRPr>
          </a:p>
          <a:p>
            <a:r>
              <a:rPr sz="1100">
                <a:solidFill>
                  <a:srgbClr val="111111"/>
                </a:solidFill>
                <a:latin typeface="Arial"/>
                <a:ea typeface="Arial"/>
                <a:cs typeface="Arial"/>
              </a:rPr>
              <a:t>SPEAKING SCRIPT</a:t>
            </a:r>
          </a:p>
          <a:p>
            <a:r>
              <a:rPr sz="1100">
                <a:solidFill>
                  <a:srgbClr val="111111"/>
                </a:solidFill>
                <a:latin typeface="Arial"/>
                <a:ea typeface="Arial"/>
                <a:cs typeface="Arial"/>
              </a:rPr>
              <a:t>Good morning. I am presenting as the newly appointed HR Consultant for HealthConnect UK. My recommendation is an integrated people plan that supports safe growth while giving employees a realistic workload and a clear route to develop.</a:t>
            </a:r>
          </a:p>
          <a:p>
            <a:endParaRPr sz="1100">
              <a:solidFill>
                <a:srgbClr val="111111"/>
              </a:solidFill>
              <a:latin typeface="Arial"/>
              <a:ea typeface="Arial"/>
              <a:cs typeface="Arial"/>
            </a:endParaRPr>
          </a:p>
          <a:p>
            <a:r>
              <a:rPr sz="1100">
                <a:solidFill>
                  <a:srgbClr val="111111"/>
                </a:solidFill>
                <a:latin typeface="Arial"/>
                <a:ea typeface="Arial"/>
                <a:cs typeface="Arial"/>
              </a:rPr>
              <a:t>I will examine workforce planning and recruitment, then apply selection and learning methods to a remote-monitoring nurse. I will also evaluate performance, reward and leadership practices before proposing implementation priorities. Throughout, I will distinguish the information in the case from proposed actions. The objective is to help the Board make decisions that improve employee effectiveness and organisational performance.</a:t>
            </a:r>
          </a:p>
          <a:p>
            <a:endParaRPr sz="1100">
              <a:solidFill>
                <a:srgbClr val="111111"/>
              </a:solidFill>
              <a:latin typeface="Arial"/>
              <a:ea typeface="Arial"/>
              <a:cs typeface="Arial"/>
            </a:endParaRPr>
          </a:p>
          <a:p>
            <a:endParaRPr sz="1100">
              <a:solidFill>
                <a:srgbClr val="111111"/>
              </a:solidFill>
              <a:latin typeface="Arial"/>
              <a:ea typeface="Arial"/>
              <a:cs typeface="Arial"/>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sz="1100">
                <a:solidFill>
                  <a:srgbClr val="111111"/>
                </a:solidFill>
                <a:latin typeface="Arial"/>
                <a:ea typeface="Arial"/>
                <a:cs typeface="Arial"/>
              </a:rPr>
              <a:t>SLIDE 2 — PLANNED TIME 1:35</a:t>
            </a:r>
          </a:p>
          <a:p>
            <a:endParaRPr sz="1100">
              <a:solidFill>
                <a:srgbClr val="111111"/>
              </a:solidFill>
              <a:latin typeface="Arial"/>
              <a:ea typeface="Arial"/>
              <a:cs typeface="Arial"/>
            </a:endParaRPr>
          </a:p>
          <a:p>
            <a:r>
              <a:rPr sz="1100">
                <a:solidFill>
                  <a:srgbClr val="111111"/>
                </a:solidFill>
                <a:latin typeface="Arial"/>
                <a:ea typeface="Arial"/>
                <a:cs typeface="Arial"/>
              </a:rPr>
              <a:t>SPEAKING SCRIPT</a:t>
            </a:r>
          </a:p>
          <a:p>
            <a:r>
              <a:rPr sz="1100">
                <a:solidFill>
                  <a:srgbClr val="111111"/>
                </a:solidFill>
                <a:latin typeface="Arial"/>
                <a:ea typeface="Arial"/>
                <a:cs typeface="Arial"/>
              </a:rPr>
              <a:t>HealthConnect provides virtual consultations, remote monitoring and other digital services across the United Kingdom. Its growth creates demand for both clinical expertise and technical capability. The brief identifies problems with attraction, turnover, burnout, digital skills, engagement, multidisciplinary teams and leadership development.</a:t>
            </a:r>
          </a:p>
          <a:p>
            <a:endParaRPr sz="1100">
              <a:solidFill>
                <a:srgbClr val="111111"/>
              </a:solidFill>
              <a:latin typeface="Arial"/>
              <a:ea typeface="Arial"/>
              <a:cs typeface="Arial"/>
            </a:endParaRPr>
          </a:p>
          <a:p>
            <a:r>
              <a:rPr sz="1100">
                <a:solidFill>
                  <a:srgbClr val="111111"/>
                </a:solidFill>
                <a:latin typeface="Arial"/>
                <a:ea typeface="Arial"/>
                <a:cs typeface="Arial"/>
              </a:rPr>
              <a:t>These challenges connect. A vacancy can increase the remaining team’s workload. Excessive pressure can reduce learning time and encourage further departures. That creates a risk to service continuity, even where the organisation recruits successfully.</a:t>
            </a:r>
          </a:p>
          <a:p>
            <a:endParaRPr sz="1100">
              <a:solidFill>
                <a:srgbClr val="111111"/>
              </a:solidFill>
              <a:latin typeface="Arial"/>
              <a:ea typeface="Arial"/>
              <a:cs typeface="Arial"/>
            </a:endParaRPr>
          </a:p>
          <a:p>
            <a:r>
              <a:rPr sz="1100">
                <a:solidFill>
                  <a:srgbClr val="111111"/>
                </a:solidFill>
                <a:latin typeface="Arial"/>
                <a:ea typeface="Arial"/>
                <a:cs typeface="Arial"/>
              </a:rPr>
              <a:t>The ability, motivation and opportunity framework helps organise the response. Relevant recruitment and development improve ability. Fair reward and meaningful work support motivation. Employee voice, usable systems and sufficient time create opportunities to contribute. This application draws on Bos-Nehles and colleagues’ 2023 review. Their findings also show inconsistencies in how researchers measure AMO, so the framework offers an analytical guide rather than a guaranteed formula for performance.</a:t>
            </a:r>
          </a:p>
          <a:p>
            <a:endParaRPr sz="1100">
              <a:solidFill>
                <a:srgbClr val="111111"/>
              </a:solidFill>
              <a:latin typeface="Arial"/>
              <a:ea typeface="Arial"/>
              <a:cs typeface="Arial"/>
            </a:endParaRPr>
          </a:p>
          <a:p>
            <a:r>
              <a:rPr sz="1100">
                <a:solidFill>
                  <a:srgbClr val="111111"/>
                </a:solidFill>
                <a:latin typeface="Arial"/>
                <a:ea typeface="Arial"/>
                <a:cs typeface="Arial"/>
              </a:rPr>
              <a:t>I recommend treating the HR practices as a connected system, with managers accountable for implementation. We should first establish workforce and service baselines. The case provides no numerical evidence about HealthConnect, so I cannot claim a particular turnover rate or financial saving. Proposed outcomes will need testing against its own data.</a:t>
            </a:r>
          </a:p>
          <a:p>
            <a:endParaRPr sz="1100">
              <a:solidFill>
                <a:srgbClr val="111111"/>
              </a:solidFill>
              <a:latin typeface="Arial"/>
              <a:ea typeface="Arial"/>
              <a:cs typeface="Arial"/>
            </a:endParaRPr>
          </a:p>
          <a:p>
            <a:r>
              <a:rPr sz="1100">
                <a:solidFill>
                  <a:srgbClr val="111111"/>
                </a:solidFill>
                <a:latin typeface="Arial"/>
                <a:ea typeface="Arial"/>
                <a:cs typeface="Arial"/>
              </a:rPr>
              <a:t>SOURCES FOR THIS SLIDE</a:t>
            </a:r>
          </a:p>
          <a:p>
            <a:r>
              <a:rPr sz="1100">
                <a:solidFill>
                  <a:srgbClr val="111111"/>
                </a:solidFill>
                <a:latin typeface="Arial"/>
                <a:ea typeface="Arial"/>
                <a:cs typeface="Arial"/>
              </a:rPr>
              <a:t>Bos-Nehles, A., Townsend, K., Cafferkey, K. and Trullen, J. (2023) ‘Examining the Ability, Motivation and Opportunity (AMO) framework in HRM research: Conceptualization, measurement and interactions’, International Journal of Management Reviews, 25(4), pp. 725–739. Available at: https://doi.org/10.1111/ijmr.12332 (Accessed: 11 October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sz="1100">
                <a:solidFill>
                  <a:srgbClr val="111111"/>
                </a:solidFill>
                <a:latin typeface="Arial"/>
                <a:ea typeface="Arial"/>
                <a:cs typeface="Arial"/>
              </a:rPr>
              <a:t>SLIDE 3 — PLANNED TIME 1:50</a:t>
            </a:r>
          </a:p>
          <a:p>
            <a:endParaRPr sz="1100">
              <a:solidFill>
                <a:srgbClr val="111111"/>
              </a:solidFill>
              <a:latin typeface="Arial"/>
              <a:ea typeface="Arial"/>
              <a:cs typeface="Arial"/>
            </a:endParaRPr>
          </a:p>
          <a:p>
            <a:r>
              <a:rPr sz="1100">
                <a:solidFill>
                  <a:srgbClr val="111111"/>
                </a:solidFill>
                <a:latin typeface="Arial"/>
                <a:ea typeface="Arial"/>
                <a:cs typeface="Arial"/>
              </a:rPr>
              <a:t>SPEAKING SCRIPT</a:t>
            </a:r>
          </a:p>
          <a:p>
            <a:r>
              <a:rPr sz="1100">
                <a:solidFill>
                  <a:srgbClr val="111111"/>
                </a:solidFill>
                <a:latin typeface="Arial"/>
                <a:ea typeface="Arial"/>
                <a:cs typeface="Arial"/>
              </a:rPr>
              <a:t>Workforce planning should connect HealthConnect’s growth plans to the people needed to deliver them. CIPD’s 2025 workforce-planning guidance supports balancing future demand with the available workforce and reviewing the resulting actions. I recommend a rolling twelve-month horizon with monthly updates and different demand scenarios.</a:t>
            </a:r>
          </a:p>
          <a:p>
            <a:endParaRPr sz="1100">
              <a:solidFill>
                <a:srgbClr val="111111"/>
              </a:solidFill>
              <a:latin typeface="Arial"/>
              <a:ea typeface="Arial"/>
              <a:cs typeface="Arial"/>
            </a:endParaRPr>
          </a:p>
          <a:p>
            <a:r>
              <a:rPr sz="1100">
                <a:solidFill>
                  <a:srgbClr val="111111"/>
                </a:solidFill>
                <a:latin typeface="Arial"/>
                <a:ea typeface="Arial"/>
                <a:cs typeface="Arial"/>
              </a:rPr>
              <a:t>The demand forecast should consider consultation volumes, the complexity of remote-monitoring cases and the support required by the platform. Available clinical hours should allow for leave, supervision and learning. Assuming that every contracted hour can become patient-facing activity would produce an unrealistic staffing plan.</a:t>
            </a:r>
          </a:p>
          <a:p>
            <a:endParaRPr sz="1100">
              <a:solidFill>
                <a:srgbClr val="111111"/>
              </a:solidFill>
              <a:latin typeface="Arial"/>
              <a:ea typeface="Arial"/>
              <a:cs typeface="Arial"/>
            </a:endParaRPr>
          </a:p>
          <a:p>
            <a:r>
              <a:rPr sz="1100">
                <a:solidFill>
                  <a:srgbClr val="111111"/>
                </a:solidFill>
                <a:latin typeface="Arial"/>
                <a:ea typeface="Arial"/>
                <a:cs typeface="Arial"/>
              </a:rPr>
              <a:t>The supply assessment should combine a skills inventory with observed capability, vacancies and employees’ reasons for leaving. The slide identifies capability areas to assess, rather than claiming that every employee lacks these skills. We should distinguish a genuine learning gap from poor software, unclear procedures or insufficient capacity.</a:t>
            </a:r>
          </a:p>
          <a:p>
            <a:endParaRPr sz="1100">
              <a:solidFill>
                <a:srgbClr val="111111"/>
              </a:solidFill>
              <a:latin typeface="Arial"/>
              <a:ea typeface="Arial"/>
              <a:cs typeface="Arial"/>
            </a:endParaRPr>
          </a:p>
          <a:p>
            <a:r>
              <a:rPr sz="1100">
                <a:solidFill>
                  <a:srgbClr val="111111"/>
                </a:solidFill>
                <a:latin typeface="Arial"/>
                <a:ea typeface="Arial"/>
                <a:cs typeface="Arial"/>
              </a:rPr>
              <a:t>The Board then has alternatives. Developing existing nurses can retain clinical knowledge and offer progression, but requires protected time. Recruiting a specialist can address a gap that cannot be closed quickly, although the vacancy may remain open. Temporary cover may relieve a short surge, but repeated reliance on it can weaken continuity and increase cost.</a:t>
            </a:r>
          </a:p>
          <a:p>
            <a:endParaRPr sz="1100">
              <a:solidFill>
                <a:srgbClr val="111111"/>
              </a:solidFill>
              <a:latin typeface="Arial"/>
              <a:ea typeface="Arial"/>
              <a:cs typeface="Arial"/>
            </a:endParaRPr>
          </a:p>
          <a:p>
            <a:r>
              <a:rPr sz="1100">
                <a:solidFill>
                  <a:srgbClr val="111111"/>
                </a:solidFill>
                <a:latin typeface="Arial"/>
                <a:ea typeface="Arial"/>
                <a:cs typeface="Arial"/>
              </a:rPr>
              <a:t>I recommend development for trainable gaps, selective external recruitment for scarce expertise and a defined limit on temporary cover. Clinical and technology leads should approve their demand assumptions together, while HR and Finance review affordability. Monthly monitoring should test whether the plan actually reduces uncovered work and improves capability.</a:t>
            </a:r>
          </a:p>
          <a:p>
            <a:endParaRPr sz="1100">
              <a:solidFill>
                <a:srgbClr val="111111"/>
              </a:solidFill>
              <a:latin typeface="Arial"/>
              <a:ea typeface="Arial"/>
              <a:cs typeface="Arial"/>
            </a:endParaRPr>
          </a:p>
          <a:p>
            <a:r>
              <a:rPr sz="1100">
                <a:solidFill>
                  <a:srgbClr val="111111"/>
                </a:solidFill>
                <a:latin typeface="Arial"/>
                <a:ea typeface="Arial"/>
                <a:cs typeface="Arial"/>
              </a:rPr>
              <a:t>SOURCES FOR THIS SLIDE</a:t>
            </a:r>
          </a:p>
          <a:p>
            <a:r>
              <a:rPr sz="1100">
                <a:solidFill>
                  <a:srgbClr val="111111"/>
                </a:solidFill>
                <a:latin typeface="Arial"/>
                <a:ea typeface="Arial"/>
                <a:cs typeface="Arial"/>
              </a:rPr>
              <a:t>CIPD (2025c) Workforce planning. Factsheet, 29 July. Available at: https://www.cipd.org/en/knowledge/factsheets/workforce-planning-factsheet/ (Accessed: 11 October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sz="1100" dirty="0">
                <a:solidFill>
                  <a:srgbClr val="111111"/>
                </a:solidFill>
                <a:latin typeface="Arial"/>
                <a:ea typeface="Arial"/>
                <a:cs typeface="Arial"/>
              </a:rPr>
              <a:t>SLIDE 4 — PLANNED TIME 2:00</a:t>
            </a:r>
          </a:p>
          <a:p>
            <a:endParaRPr sz="1100" dirty="0">
              <a:solidFill>
                <a:srgbClr val="111111"/>
              </a:solidFill>
              <a:latin typeface="Arial"/>
              <a:ea typeface="Arial"/>
              <a:cs typeface="Arial"/>
            </a:endParaRPr>
          </a:p>
          <a:p>
            <a:r>
              <a:rPr sz="1100" dirty="0">
                <a:solidFill>
                  <a:srgbClr val="111111"/>
                </a:solidFill>
                <a:latin typeface="Arial"/>
                <a:ea typeface="Arial"/>
                <a:cs typeface="Arial"/>
              </a:rPr>
              <a:t>SPEAKING SCRIPT</a:t>
            </a:r>
          </a:p>
          <a:p>
            <a:r>
              <a:rPr sz="1100" dirty="0">
                <a:solidFill>
                  <a:srgbClr val="111111"/>
                </a:solidFill>
                <a:latin typeface="Arial"/>
                <a:ea typeface="Arial"/>
                <a:cs typeface="Arial"/>
              </a:rPr>
              <a:t>The recruitment process starts with a defined role. </a:t>
            </a:r>
            <a:r>
              <a:rPr sz="1100" dirty="0" err="1">
                <a:solidFill>
                  <a:srgbClr val="111111"/>
                </a:solidFill>
                <a:latin typeface="Arial"/>
                <a:ea typeface="Arial"/>
                <a:cs typeface="Arial"/>
              </a:rPr>
              <a:t>HealthConnect</a:t>
            </a:r>
            <a:r>
              <a:rPr sz="1100" dirty="0">
                <a:solidFill>
                  <a:srgbClr val="111111"/>
                </a:solidFill>
                <a:latin typeface="Arial"/>
                <a:ea typeface="Arial"/>
                <a:cs typeface="Arial"/>
              </a:rPr>
              <a:t> should identify the job level, responsibilities and essential requirements before selecting advertising channels. CIPD’s recruitment guidance links resourcing decisions to future </a:t>
            </a:r>
            <a:r>
              <a:rPr sz="1100" dirty="0" err="1">
                <a:solidFill>
                  <a:srgbClr val="111111"/>
                </a:solidFill>
                <a:latin typeface="Arial"/>
                <a:ea typeface="Arial"/>
                <a:cs typeface="Arial"/>
              </a:rPr>
              <a:t>organisational</a:t>
            </a:r>
            <a:r>
              <a:rPr sz="1100" dirty="0">
                <a:solidFill>
                  <a:srgbClr val="111111"/>
                </a:solidFill>
                <a:latin typeface="Arial"/>
                <a:ea typeface="Arial"/>
                <a:cs typeface="Arial"/>
              </a:rPr>
              <a:t> needs. Its 2026 resourcing report also describes continuing competition for well-qualified applicants across UK employers. This is external context, rather than evidence of </a:t>
            </a:r>
            <a:r>
              <a:rPr sz="1100" dirty="0" err="1">
                <a:solidFill>
                  <a:srgbClr val="111111"/>
                </a:solidFill>
                <a:latin typeface="Arial"/>
                <a:ea typeface="Arial"/>
                <a:cs typeface="Arial"/>
              </a:rPr>
              <a:t>HealthConnect’s</a:t>
            </a:r>
            <a:r>
              <a:rPr sz="1100" dirty="0">
                <a:solidFill>
                  <a:srgbClr val="111111"/>
                </a:solidFill>
                <a:latin typeface="Arial"/>
                <a:ea typeface="Arial"/>
                <a:cs typeface="Arial"/>
              </a:rPr>
              <a:t> own hiring performance.</a:t>
            </a:r>
          </a:p>
          <a:p>
            <a:endParaRPr sz="1100" dirty="0">
              <a:solidFill>
                <a:srgbClr val="111111"/>
              </a:solidFill>
              <a:latin typeface="Arial"/>
              <a:ea typeface="Arial"/>
              <a:cs typeface="Arial"/>
            </a:endParaRPr>
          </a:p>
          <a:p>
            <a:r>
              <a:rPr sz="1100" dirty="0">
                <a:solidFill>
                  <a:srgbClr val="111111"/>
                </a:solidFill>
                <a:latin typeface="Arial"/>
                <a:ea typeface="Arial"/>
                <a:cs typeface="Arial"/>
              </a:rPr>
              <a:t>Internal recruitment can support retention by making progression visible. For example, a nurse could move into digital monitoring, or an experienced developer into a technical leadership role. However, an internal move can simply relocate a vacancy. An open application process and a backfill plan are therefore necessary.</a:t>
            </a:r>
          </a:p>
          <a:p>
            <a:endParaRPr sz="1100" dirty="0">
              <a:solidFill>
                <a:srgbClr val="111111"/>
              </a:solidFill>
              <a:latin typeface="Arial"/>
              <a:ea typeface="Arial"/>
              <a:cs typeface="Arial"/>
            </a:endParaRPr>
          </a:p>
          <a:p>
            <a:r>
              <a:rPr sz="1100" dirty="0">
                <a:solidFill>
                  <a:srgbClr val="111111"/>
                </a:solidFill>
                <a:latin typeface="Arial"/>
                <a:ea typeface="Arial"/>
                <a:cs typeface="Arial"/>
              </a:rPr>
              <a:t>External recruitment gives access to capabilities that the current workforce cannot supply. Professional networks and selected specialist recruiters may help with difficult roles, but recruiter fees and management time should enter the comparison.</a:t>
            </a:r>
          </a:p>
          <a:p>
            <a:endParaRPr sz="1100" dirty="0">
              <a:solidFill>
                <a:srgbClr val="111111"/>
              </a:solidFill>
              <a:latin typeface="Arial"/>
              <a:ea typeface="Arial"/>
              <a:cs typeface="Arial"/>
            </a:endParaRPr>
          </a:p>
          <a:p>
            <a:r>
              <a:rPr sz="1100" dirty="0">
                <a:solidFill>
                  <a:srgbClr val="111111"/>
                </a:solidFill>
                <a:latin typeface="Arial"/>
                <a:ea typeface="Arial"/>
                <a:cs typeface="Arial"/>
              </a:rPr>
              <a:t>Online and social-media recruitment are channels rather than separate sources of employees. The careers page and sector job boards can provide consistent information, while targeted professional posts can reach people who are not actively searching. Social-media reach and employee referrals can also reproduce the existing workforce profile, so vacancies should remain openly accessible.</a:t>
            </a:r>
          </a:p>
          <a:p>
            <a:endParaRPr sz="1100" dirty="0">
              <a:solidFill>
                <a:srgbClr val="111111"/>
              </a:solidFill>
              <a:latin typeface="Arial"/>
              <a:ea typeface="Arial"/>
              <a:cs typeface="Arial"/>
            </a:endParaRPr>
          </a:p>
          <a:p>
            <a:r>
              <a:rPr sz="1100" dirty="0">
                <a:solidFill>
                  <a:srgbClr val="111111"/>
                </a:solidFill>
                <a:latin typeface="Arial"/>
                <a:ea typeface="Arial"/>
                <a:cs typeface="Arial"/>
              </a:rPr>
              <a:t>My recommendation is a combined approach. Describe the actual workload, salary range and development support. Tailor the offer by profession without assuming everyone has the same preferences. Nurses may value clinical supervision and predictable rotas, while technology staff may </a:t>
            </a:r>
            <a:r>
              <a:rPr sz="1100" dirty="0" err="1">
                <a:solidFill>
                  <a:srgbClr val="111111"/>
                </a:solidFill>
                <a:latin typeface="Arial"/>
                <a:ea typeface="Arial"/>
                <a:cs typeface="Arial"/>
              </a:rPr>
              <a:t>prioritise</a:t>
            </a:r>
            <a:r>
              <a:rPr sz="1100" dirty="0">
                <a:solidFill>
                  <a:srgbClr val="111111"/>
                </a:solidFill>
                <a:latin typeface="Arial"/>
                <a:ea typeface="Arial"/>
                <a:cs typeface="Arial"/>
              </a:rPr>
              <a:t> technical progression. Track qualified applicants, cost and subsequent retention by channel to decide which mix works locally.</a:t>
            </a:r>
          </a:p>
          <a:p>
            <a:endParaRPr sz="1100" dirty="0">
              <a:solidFill>
                <a:srgbClr val="111111"/>
              </a:solidFill>
              <a:latin typeface="Arial"/>
              <a:ea typeface="Arial"/>
              <a:cs typeface="Arial"/>
            </a:endParaRPr>
          </a:p>
          <a:p>
            <a:r>
              <a:rPr sz="1100" dirty="0">
                <a:solidFill>
                  <a:srgbClr val="111111"/>
                </a:solidFill>
                <a:latin typeface="Arial"/>
                <a:ea typeface="Arial"/>
                <a:cs typeface="Arial"/>
              </a:rPr>
              <a:t>SOURCES FOR THIS SLIDE</a:t>
            </a:r>
          </a:p>
          <a:p>
            <a:r>
              <a:rPr sz="1100" dirty="0">
                <a:solidFill>
                  <a:srgbClr val="111111"/>
                </a:solidFill>
                <a:latin typeface="Arial"/>
                <a:ea typeface="Arial"/>
                <a:cs typeface="Arial"/>
              </a:rPr>
              <a:t>CIPD (2026b) Recruitment: An introduction. Factsheet, 28 May. Available at: https://www.cipd.org/en/knowledge/factsheets/recruitment-factsheet/ (Accessed: 11 October 2026).</a:t>
            </a:r>
          </a:p>
          <a:p>
            <a:endParaRPr sz="1100" dirty="0">
              <a:solidFill>
                <a:srgbClr val="111111"/>
              </a:solidFill>
              <a:latin typeface="Arial"/>
              <a:ea typeface="Arial"/>
              <a:cs typeface="Arial"/>
            </a:endParaRPr>
          </a:p>
          <a:p>
            <a:r>
              <a:rPr sz="1100" dirty="0">
                <a:solidFill>
                  <a:srgbClr val="111111"/>
                </a:solidFill>
                <a:latin typeface="Arial"/>
                <a:ea typeface="Arial"/>
                <a:cs typeface="Arial"/>
              </a:rPr>
              <a:t>CIPD (2026c) Resourcing and talent planning report 2026. Report, 22 September. Available at: https://www.cipd.org/uk/knowledge/reports/resourcing-surveys/ (Accessed: 11 October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sz="1100">
                <a:solidFill>
                  <a:srgbClr val="111111"/>
                </a:solidFill>
                <a:latin typeface="Arial"/>
                <a:ea typeface="Arial"/>
                <a:cs typeface="Arial"/>
              </a:rPr>
              <a:t>SLIDE 5 — PLANNED TIME 1:55</a:t>
            </a:r>
          </a:p>
          <a:p>
            <a:endParaRPr sz="1100">
              <a:solidFill>
                <a:srgbClr val="111111"/>
              </a:solidFill>
              <a:latin typeface="Arial"/>
              <a:ea typeface="Arial"/>
              <a:cs typeface="Arial"/>
            </a:endParaRPr>
          </a:p>
          <a:p>
            <a:r>
              <a:rPr sz="1100">
                <a:solidFill>
                  <a:srgbClr val="111111"/>
                </a:solidFill>
                <a:latin typeface="Arial"/>
                <a:ea typeface="Arial"/>
                <a:cs typeface="Arial"/>
              </a:rPr>
              <a:t>SPEAKING SCRIPT</a:t>
            </a:r>
          </a:p>
          <a:p>
            <a:r>
              <a:rPr sz="1100">
                <a:solidFill>
                  <a:srgbClr val="111111"/>
                </a:solidFill>
                <a:latin typeface="Arial"/>
                <a:ea typeface="Arial"/>
                <a:cs typeface="Arial"/>
              </a:rPr>
              <a:t>For practical application, I propose a remote-monitoring nurse role reporting to a clinical team lead. The job description covers reviewing monitoring alerts, contacting patients, escalating deterioration and keeping accurate records. The person specification separates essential clinical competence and professional registration from platform skills that induction can develop. This prevents an unnecessarily narrow search for applicants who already know one particular product.</a:t>
            </a:r>
          </a:p>
          <a:p>
            <a:endParaRPr sz="1100">
              <a:solidFill>
                <a:srgbClr val="111111"/>
              </a:solidFill>
              <a:latin typeface="Arial"/>
              <a:ea typeface="Arial"/>
              <a:cs typeface="Arial"/>
            </a:endParaRPr>
          </a:p>
          <a:p>
            <a:r>
              <a:rPr sz="1100">
                <a:solidFill>
                  <a:srgbClr val="111111"/>
                </a:solidFill>
                <a:latin typeface="Arial"/>
                <a:ea typeface="Arial"/>
                <a:cs typeface="Arial"/>
              </a:rPr>
              <a:t>Selection should test the actual work. The proposed assessment gives forty per cent to clinical judgement and escalation, thirty-five per cent to communication and teamwork, and twenty-five per cent to digital recording and confidentiality. These are proposed weights, not a scientifically established formula. Candidates should also pass a minimum safe-escalation threshold, so strength elsewhere cannot compensate for unsafe judgement.</a:t>
            </a:r>
          </a:p>
          <a:p>
            <a:endParaRPr sz="1100">
              <a:solidFill>
                <a:srgbClr val="111111"/>
              </a:solidFill>
              <a:latin typeface="Arial"/>
              <a:ea typeface="Arial"/>
              <a:cs typeface="Arial"/>
            </a:endParaRPr>
          </a:p>
          <a:p>
            <a:r>
              <a:rPr sz="1100">
                <a:solidFill>
                  <a:srgbClr val="111111"/>
                </a:solidFill>
                <a:latin typeface="Arial"/>
                <a:ea typeface="Arial"/>
                <a:cs typeface="Arial"/>
              </a:rPr>
              <a:t>Sackett and colleagues’ 2023 analysis supports job-specific methods, including structured interviews and work samples, while showing that validity varies substantially across settings. That supports using relevant assessments and checking their results locally. An informal interview is quicker to arrange, but offers a weaker basis for comparing applicants consistently.</a:t>
            </a:r>
          </a:p>
          <a:p>
            <a:endParaRPr sz="1100">
              <a:solidFill>
                <a:srgbClr val="111111"/>
              </a:solidFill>
              <a:latin typeface="Arial"/>
              <a:ea typeface="Arial"/>
              <a:cs typeface="Arial"/>
            </a:endParaRPr>
          </a:p>
          <a:p>
            <a:r>
              <a:rPr sz="1100">
                <a:solidFill>
                  <a:srgbClr val="111111"/>
                </a:solidFill>
                <a:latin typeface="Arial"/>
                <a:ea typeface="Arial"/>
                <a:cs typeface="Arial"/>
              </a:rPr>
              <a:t>The panel should use the same core questions and anchored scoring criteria, record independent scores before discussion and provide reasonable adjustments. Registration and appropriate employment checks should precede appointment. A simulated platform avoids exposing patient information. After recruitment, compare assessment results with observed probation competence and examine applicant-group outcomes. This will help HealthConnect assess fairness and refine the process.</a:t>
            </a:r>
          </a:p>
          <a:p>
            <a:endParaRPr sz="1100">
              <a:solidFill>
                <a:srgbClr val="111111"/>
              </a:solidFill>
              <a:latin typeface="Arial"/>
              <a:ea typeface="Arial"/>
              <a:cs typeface="Arial"/>
            </a:endParaRPr>
          </a:p>
          <a:p>
            <a:r>
              <a:rPr sz="1100">
                <a:solidFill>
                  <a:srgbClr val="111111"/>
                </a:solidFill>
                <a:latin typeface="Arial"/>
                <a:ea typeface="Arial"/>
                <a:cs typeface="Arial"/>
              </a:rPr>
              <a:t>SOURCES FOR THIS SLIDE</a:t>
            </a:r>
          </a:p>
          <a:p>
            <a:r>
              <a:rPr sz="1100">
                <a:solidFill>
                  <a:srgbClr val="111111"/>
                </a:solidFill>
                <a:latin typeface="Arial"/>
                <a:ea typeface="Arial"/>
                <a:cs typeface="Arial"/>
              </a:rPr>
              <a:t>Sackett, P.R., Zhang, C., Berry, C.M. and Lievens, F. (2023) ‘Revisiting the design of selection systems in light of new findings regarding the validity of widely used predictors’, Industrial and Organizational Psychology, 16(3), pp. 283–300. Available at: https://doi.org/10.1017/iop.2023.24 (Accessed: 11 October 2026).</a:t>
            </a:r>
          </a:p>
          <a:p>
            <a:endParaRPr sz="1100">
              <a:solidFill>
                <a:srgbClr val="111111"/>
              </a:solidFill>
              <a:latin typeface="Arial"/>
              <a:ea typeface="Arial"/>
              <a:cs typeface="Arial"/>
            </a:endParaRPr>
          </a:p>
          <a:p>
            <a:r>
              <a:rPr sz="1100">
                <a:solidFill>
                  <a:srgbClr val="111111"/>
                </a:solidFill>
                <a:latin typeface="Arial"/>
                <a:ea typeface="Arial"/>
                <a:cs typeface="Arial"/>
              </a:rPr>
              <a:t>CIPD (2026b) Recruitment: An introduction. Factsheet, 28 May. Available at: https://www.cipd.org/en/knowledge/factsheets/recruitment-factsheet/ (Accessed: 11 October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sz="1100">
                <a:solidFill>
                  <a:srgbClr val="111111"/>
                </a:solidFill>
                <a:latin typeface="Arial"/>
                <a:ea typeface="Arial"/>
                <a:cs typeface="Arial"/>
              </a:rPr>
              <a:t>SLIDE 6 — PLANNED TIME 2:00</a:t>
            </a:r>
          </a:p>
          <a:p>
            <a:endParaRPr sz="1100">
              <a:solidFill>
                <a:srgbClr val="111111"/>
              </a:solidFill>
              <a:latin typeface="Arial"/>
              <a:ea typeface="Arial"/>
              <a:cs typeface="Arial"/>
            </a:endParaRPr>
          </a:p>
          <a:p>
            <a:r>
              <a:rPr sz="1100">
                <a:solidFill>
                  <a:srgbClr val="111111"/>
                </a:solidFill>
                <a:latin typeface="Arial"/>
                <a:ea typeface="Arial"/>
                <a:cs typeface="Arial"/>
              </a:rPr>
              <a:t>SPEAKING SCRIPT</a:t>
            </a:r>
          </a:p>
          <a:p>
            <a:r>
              <a:rPr sz="1100">
                <a:solidFill>
                  <a:srgbClr val="111111"/>
                </a:solidFill>
                <a:latin typeface="Arial"/>
                <a:ea typeface="Arial"/>
                <a:cs typeface="Arial"/>
              </a:rPr>
              <a:t>The development example uses an experienced nurse who is new to digital monitoring. This employee is illustrative, because the case gives no individual profile. We should first confirm the person’s strengths and needs through discussion, a simulated task and observation. CIPD’s 2025 learning-needs guidance supports identifying gaps at individual, team and organisational levels and relating them to performance requirements.</a:t>
            </a:r>
          </a:p>
          <a:p>
            <a:endParaRPr sz="1100">
              <a:solidFill>
                <a:srgbClr val="111111"/>
              </a:solidFill>
              <a:latin typeface="Arial"/>
              <a:ea typeface="Arial"/>
              <a:cs typeface="Arial"/>
            </a:endParaRPr>
          </a:p>
          <a:p>
            <a:r>
              <a:rPr sz="1100">
                <a:solidFill>
                  <a:srgbClr val="111111"/>
                </a:solidFill>
                <a:latin typeface="Arial"/>
                <a:ea typeface="Arial"/>
                <a:cs typeface="Arial"/>
              </a:rPr>
              <a:t>The proposed priorities are platform use, escalation and remote communication. They connect directly to the nurse’s role. For digital records, the employee practises in a sandbox and receives feedback on five simulated records by week two. For escalation, clinical supervision and simulation should establish that every critical safety step is met by week four. Role-play and shadowing support remote communication, followed by three observed handovers by week six.</a:t>
            </a:r>
          </a:p>
          <a:p>
            <a:endParaRPr sz="1100">
              <a:solidFill>
                <a:srgbClr val="111111"/>
              </a:solidFill>
              <a:latin typeface="Arial"/>
              <a:ea typeface="Arial"/>
              <a:cs typeface="Arial"/>
            </a:endParaRPr>
          </a:p>
          <a:p>
            <a:r>
              <a:rPr sz="1100">
                <a:solidFill>
                  <a:srgbClr val="111111"/>
                </a:solidFill>
                <a:latin typeface="Arial"/>
                <a:ea typeface="Arial"/>
                <a:cs typeface="Arial"/>
              </a:rPr>
              <a:t>Self-paced online learning is flexible and can explain procedures, but it cannot establish whether someone manages a complex patient conversation safely. Simulation costs mentor time, yet permits practice without patient exposure. I therefore recommend a blend of short online preparation, coached practice and observed work.</a:t>
            </a:r>
          </a:p>
          <a:p>
            <a:endParaRPr sz="1100">
              <a:solidFill>
                <a:srgbClr val="111111"/>
              </a:solidFill>
              <a:latin typeface="Arial"/>
              <a:ea typeface="Arial"/>
              <a:cs typeface="Arial"/>
            </a:endParaRPr>
          </a:p>
          <a:p>
            <a:r>
              <a:rPr sz="1100">
                <a:solidFill>
                  <a:srgbClr val="111111"/>
                </a:solidFill>
                <a:latin typeface="Arial"/>
                <a:ea typeface="Arial"/>
                <a:cs typeface="Arial"/>
              </a:rPr>
              <a:t>The plan proposes two paid learning hours each week for six weeks. Managers must arrange workload cover and identify a mentor. Without this support, training could add pressure to an already stretched employee. Evaluation should move from feedback and knowledge checks to observed competence, then a week-twelve review of service indicators. If a problem reflects software or workload rather than knowledge, changing the system is more appropriate than prescribing another course.</a:t>
            </a:r>
          </a:p>
          <a:p>
            <a:endParaRPr sz="1100">
              <a:solidFill>
                <a:srgbClr val="111111"/>
              </a:solidFill>
              <a:latin typeface="Arial"/>
              <a:ea typeface="Arial"/>
              <a:cs typeface="Arial"/>
            </a:endParaRPr>
          </a:p>
          <a:p>
            <a:r>
              <a:rPr sz="1100">
                <a:solidFill>
                  <a:srgbClr val="111111"/>
                </a:solidFill>
                <a:latin typeface="Arial"/>
                <a:ea typeface="Arial"/>
                <a:cs typeface="Arial"/>
              </a:rPr>
              <a:t>SOURCES FOR THIS SLIDE</a:t>
            </a:r>
          </a:p>
          <a:p>
            <a:r>
              <a:rPr sz="1100">
                <a:solidFill>
                  <a:srgbClr val="111111"/>
                </a:solidFill>
                <a:latin typeface="Arial"/>
                <a:ea typeface="Arial"/>
                <a:cs typeface="Arial"/>
              </a:rPr>
              <a:t>CIPD (2025a) Learning needs analysis. Factsheet, 20 August. Available at: https://www.cipd.org/en/knowledge/factsheets/learning-needs-factsheet/ (Accessed: 11 October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sz="1100">
                <a:solidFill>
                  <a:srgbClr val="111111"/>
                </a:solidFill>
                <a:latin typeface="Arial"/>
                <a:ea typeface="Arial"/>
                <a:cs typeface="Arial"/>
              </a:rPr>
              <a:t>SLIDE 7 — PLANNED TIME 1:45</a:t>
            </a:r>
          </a:p>
          <a:p>
            <a:endParaRPr sz="1100">
              <a:solidFill>
                <a:srgbClr val="111111"/>
              </a:solidFill>
              <a:latin typeface="Arial"/>
              <a:ea typeface="Arial"/>
              <a:cs typeface="Arial"/>
            </a:endParaRPr>
          </a:p>
          <a:p>
            <a:r>
              <a:rPr sz="1100">
                <a:solidFill>
                  <a:srgbClr val="111111"/>
                </a:solidFill>
                <a:latin typeface="Arial"/>
                <a:ea typeface="Arial"/>
                <a:cs typeface="Arial"/>
              </a:rPr>
              <a:t>SPEAKING SCRIPT</a:t>
            </a:r>
          </a:p>
          <a:p>
            <a:r>
              <a:rPr sz="1100">
                <a:solidFill>
                  <a:srgbClr val="111111"/>
                </a:solidFill>
                <a:latin typeface="Arial"/>
                <a:ea typeface="Arial"/>
                <a:cs typeface="Arial"/>
              </a:rPr>
              <a:t>Talent management should create an accessible route to development while protecting HealthConnect’s critical capabilities. CIPD’s talent guidance recognises both selective and inclusive approaches. A selective pool can focus scarce resources, but employees outside it may perceive favouritism. I recommend development access for everyone, with additional succession support for roles where a departure would disrupt the service.</a:t>
            </a:r>
          </a:p>
          <a:p>
            <a:endParaRPr sz="1100">
              <a:solidFill>
                <a:srgbClr val="111111"/>
              </a:solidFill>
              <a:latin typeface="Arial"/>
              <a:ea typeface="Arial"/>
              <a:cs typeface="Arial"/>
            </a:endParaRPr>
          </a:p>
          <a:p>
            <a:r>
              <a:rPr sz="1100">
                <a:solidFill>
                  <a:srgbClr val="111111"/>
                </a:solidFill>
                <a:latin typeface="Arial"/>
                <a:ea typeface="Arial"/>
                <a:cs typeface="Arial"/>
              </a:rPr>
              <a:t>Managers should publish the criteria for extra development and review readiness with evidence. Internal applicants need feedback and a route to improve rather than a permanent label. Clinical and technology specialists should have progression options that do not force them into people-management roles.</a:t>
            </a:r>
          </a:p>
          <a:p>
            <a:endParaRPr sz="1100">
              <a:solidFill>
                <a:srgbClr val="111111"/>
              </a:solidFill>
              <a:latin typeface="Arial"/>
              <a:ea typeface="Arial"/>
              <a:cs typeface="Arial"/>
            </a:endParaRPr>
          </a:p>
          <a:p>
            <a:r>
              <a:rPr sz="1100">
                <a:solidFill>
                  <a:srgbClr val="111111"/>
                </a:solidFill>
                <a:latin typeface="Arial"/>
                <a:ea typeface="Arial"/>
                <a:cs typeface="Arial"/>
              </a:rPr>
              <a:t>For performance, an annual appraisal provides a formal record but may identify problems too late. Monthly coaching offers earlier support, although it requires manager time and consistent skill. CIPD’s 2026 guidance describes performance management as an ongoing, supportive process aligned to organisational objectives. I recommend monthly conversations supported by an annual review and quarterly calibration across managers.</a:t>
            </a:r>
          </a:p>
          <a:p>
            <a:endParaRPr sz="1100">
              <a:solidFill>
                <a:srgbClr val="111111"/>
              </a:solidFill>
              <a:latin typeface="Arial"/>
              <a:ea typeface="Arial"/>
              <a:cs typeface="Arial"/>
            </a:endParaRPr>
          </a:p>
          <a:p>
            <a:r>
              <a:rPr sz="1100">
                <a:solidFill>
                  <a:srgbClr val="111111"/>
                </a:solidFill>
                <a:latin typeface="Arial"/>
                <a:ea typeface="Arial"/>
                <a:cs typeface="Arial"/>
              </a:rPr>
              <a:t>A nurse’s objectives could include safe escalation and accurate records, with team objectives for reliable handovers. Technology objectives should include reliability and collaboration as well as delivery. Consultation counts or speed alone could encourage shortcuts, so the measures must account for case complexity and available resources. When performance falls short, first explore capability, expectations and workload, agree support and review improvement before escalating through a fair formal process.</a:t>
            </a:r>
          </a:p>
          <a:p>
            <a:endParaRPr sz="1100">
              <a:solidFill>
                <a:srgbClr val="111111"/>
              </a:solidFill>
              <a:latin typeface="Arial"/>
              <a:ea typeface="Arial"/>
              <a:cs typeface="Arial"/>
            </a:endParaRPr>
          </a:p>
          <a:p>
            <a:r>
              <a:rPr sz="1100">
                <a:solidFill>
                  <a:srgbClr val="111111"/>
                </a:solidFill>
                <a:latin typeface="Arial"/>
                <a:ea typeface="Arial"/>
                <a:cs typeface="Arial"/>
              </a:rPr>
              <a:t>SOURCES FOR THIS SLIDE</a:t>
            </a:r>
          </a:p>
          <a:p>
            <a:r>
              <a:rPr sz="1100">
                <a:solidFill>
                  <a:srgbClr val="111111"/>
                </a:solidFill>
                <a:latin typeface="Arial"/>
                <a:ea typeface="Arial"/>
                <a:cs typeface="Arial"/>
              </a:rPr>
              <a:t>CIPD (2025b) Talent management. Factsheet, 26 November. Available at: https://www.cipd.org/en/knowledge/factsheets/talent-factsheet/ (Accessed: 11 October 2026).</a:t>
            </a:r>
          </a:p>
          <a:p>
            <a:endParaRPr sz="1100">
              <a:solidFill>
                <a:srgbClr val="111111"/>
              </a:solidFill>
              <a:latin typeface="Arial"/>
              <a:ea typeface="Arial"/>
              <a:cs typeface="Arial"/>
            </a:endParaRPr>
          </a:p>
          <a:p>
            <a:r>
              <a:rPr sz="1100">
                <a:solidFill>
                  <a:srgbClr val="111111"/>
                </a:solidFill>
                <a:latin typeface="Arial"/>
                <a:ea typeface="Arial"/>
                <a:cs typeface="Arial"/>
              </a:rPr>
              <a:t>CIPD (2026a) Performance management: An introduction. Factsheet, 29 January. Available at: https://www.cipd.org/en/knowledge/factsheets/performance-factsheet/ (Accessed: 11 October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sz="1100">
                <a:solidFill>
                  <a:srgbClr val="111111"/>
                </a:solidFill>
                <a:latin typeface="Arial"/>
                <a:ea typeface="Arial"/>
                <a:cs typeface="Arial"/>
              </a:rPr>
              <a:t>SLIDE 8 — PLANNED TIME 2:10</a:t>
            </a:r>
          </a:p>
          <a:p>
            <a:endParaRPr sz="1100">
              <a:solidFill>
                <a:srgbClr val="111111"/>
              </a:solidFill>
              <a:latin typeface="Arial"/>
              <a:ea typeface="Arial"/>
              <a:cs typeface="Arial"/>
            </a:endParaRPr>
          </a:p>
          <a:p>
            <a:r>
              <a:rPr sz="1100">
                <a:solidFill>
                  <a:srgbClr val="111111"/>
                </a:solidFill>
                <a:latin typeface="Arial"/>
                <a:ea typeface="Arial"/>
                <a:cs typeface="Arial"/>
              </a:rPr>
              <a:t>SPEAKING SCRIPT</a:t>
            </a:r>
          </a:p>
          <a:p>
            <a:r>
              <a:rPr sz="1100">
                <a:solidFill>
                  <a:srgbClr val="111111"/>
                </a:solidFill>
                <a:latin typeface="Arial"/>
                <a:ea typeface="Arial"/>
                <a:cs typeface="Arial"/>
              </a:rPr>
              <a:t>Pay is important for attracting and retaining skilled staff, but reward should also support the work people find meaningful. CIPD’s 2026 reward guidance includes pay, benefits and non-financial rewards. I recommend competitive base pay with transparent progression, alongside recognition and development that employees can actually access.</a:t>
            </a:r>
          </a:p>
          <a:p>
            <a:endParaRPr sz="1100">
              <a:solidFill>
                <a:srgbClr val="111111"/>
              </a:solidFill>
              <a:latin typeface="Arial"/>
              <a:ea typeface="Arial"/>
              <a:cs typeface="Arial"/>
            </a:endParaRPr>
          </a:p>
          <a:p>
            <a:r>
              <a:rPr sz="1100">
                <a:solidFill>
                  <a:srgbClr val="111111"/>
                </a:solidFill>
                <a:latin typeface="Arial"/>
                <a:ea typeface="Arial"/>
                <a:cs typeface="Arial"/>
              </a:rPr>
              <a:t>Self-determination theory identifies needs for autonomy, competence and relatedness. Gagné and colleagues’ 2022 review applies these ideas to remote work and technology. At HealthConnect, autonomy could mean reasonable control over scheduling and a voice in workflow design within clinical protocols. Competence requires protected practice and useful feedback. Relatedness requires contact with colleagues and supportive supervision. These are proposed applications rather than evidence of existing company practices.</a:t>
            </a:r>
          </a:p>
          <a:p>
            <a:endParaRPr sz="1100">
              <a:solidFill>
                <a:srgbClr val="111111"/>
              </a:solidFill>
              <a:latin typeface="Arial"/>
              <a:ea typeface="Arial"/>
              <a:cs typeface="Arial"/>
            </a:endParaRPr>
          </a:p>
          <a:p>
            <a:r>
              <a:rPr sz="1100">
                <a:solidFill>
                  <a:srgbClr val="111111"/>
                </a:solidFill>
                <a:latin typeface="Arial"/>
                <a:ea typeface="Arial"/>
                <a:cs typeface="Arial"/>
              </a:rPr>
              <a:t>Individual output bonuses are an alternative, but rewarding consultation volume could encourage rushed care or discourage time spent on complex patients. I would avoid that design. Any variable reward should use balanced quality and team criteria, with independent review. Nurses and technology staff may need different allowances or development opportunities, while transparent principles should protect fairness across both groups.</a:t>
            </a:r>
          </a:p>
          <a:p>
            <a:endParaRPr sz="1100">
              <a:solidFill>
                <a:srgbClr val="111111"/>
              </a:solidFill>
              <a:latin typeface="Arial"/>
              <a:ea typeface="Arial"/>
              <a:cs typeface="Arial"/>
            </a:endParaRPr>
          </a:p>
          <a:p>
            <a:r>
              <a:rPr sz="1100">
                <a:solidFill>
                  <a:srgbClr val="111111"/>
                </a:solidFill>
                <a:latin typeface="Arial"/>
                <a:ea typeface="Arial"/>
                <a:cs typeface="Arial"/>
              </a:rPr>
              <a:t>The Job Demands–Resources model helps examine burnout by considering work pressures and available support. Here, managers should review alert loads, staffing cover, breaks and expectations about availability. Counselling can offer individual support, but the Board also needs to address the work conditions contributing to pressure.</a:t>
            </a:r>
          </a:p>
          <a:p>
            <a:endParaRPr sz="1100">
              <a:solidFill>
                <a:srgbClr val="111111"/>
              </a:solidFill>
              <a:latin typeface="Arial"/>
              <a:ea typeface="Arial"/>
              <a:cs typeface="Arial"/>
            </a:endParaRPr>
          </a:p>
          <a:p>
            <a:r>
              <a:rPr sz="1100">
                <a:solidFill>
                  <a:srgbClr val="111111"/>
                </a:solidFill>
                <a:latin typeface="Arial"/>
                <a:ea typeface="Arial"/>
                <a:cs typeface="Arial"/>
              </a:rPr>
              <a:t>The trade-off is affordability and consistent access. HealthConnect should consult employees, cost the package and audit participation across role groups and working patterns. Workload data and confidential feedback can indicate whether the changes help, without treating a short-term survey improvement as proof that burnout has been resolved.</a:t>
            </a:r>
          </a:p>
          <a:p>
            <a:endParaRPr sz="1100">
              <a:solidFill>
                <a:srgbClr val="111111"/>
              </a:solidFill>
              <a:latin typeface="Arial"/>
              <a:ea typeface="Arial"/>
              <a:cs typeface="Arial"/>
            </a:endParaRPr>
          </a:p>
          <a:p>
            <a:r>
              <a:rPr sz="1100">
                <a:solidFill>
                  <a:srgbClr val="111111"/>
                </a:solidFill>
                <a:latin typeface="Arial"/>
                <a:ea typeface="Arial"/>
                <a:cs typeface="Arial"/>
              </a:rPr>
              <a:t>SOURCES FOR THIS SLIDE</a:t>
            </a:r>
          </a:p>
          <a:p>
            <a:r>
              <a:rPr sz="1100">
                <a:solidFill>
                  <a:srgbClr val="111111"/>
                </a:solidFill>
                <a:latin typeface="Arial"/>
                <a:ea typeface="Arial"/>
                <a:cs typeface="Arial"/>
              </a:rPr>
              <a:t>Gagné, M., Parker, S.K., Griffin, M.A., Dunlop, P.D., Knight, C., Klonek, F.E. and Parent-Rocheleau, X. (2022) ‘Understanding and shaping the future of work with self-determination theory’, Nature Reviews Psychology, 1, pp. 378–392. Available at: https://doi.org/10.1038/s44159-022-00056-w (Accessed: 11 October 2026).</a:t>
            </a:r>
          </a:p>
          <a:p>
            <a:endParaRPr sz="1100">
              <a:solidFill>
                <a:srgbClr val="111111"/>
              </a:solidFill>
              <a:latin typeface="Arial"/>
              <a:ea typeface="Arial"/>
              <a:cs typeface="Arial"/>
            </a:endParaRPr>
          </a:p>
          <a:p>
            <a:r>
              <a:rPr sz="1100">
                <a:solidFill>
                  <a:srgbClr val="111111"/>
                </a:solidFill>
                <a:latin typeface="Arial"/>
                <a:ea typeface="Arial"/>
                <a:cs typeface="Arial"/>
              </a:rPr>
              <a:t>Bakker, A.B., Demerouti, E. and Sanz-Vergel, A. (2023) ‘Job Demands–Resources Theory: Ten Years Later’, Annual Review of Organizational Psychology and Organizational Behavior, 10, pp. 25–53. Available at: https://doi.org/10.1146/annurev-orgpsych-120920-053933 (Accessed: 11 October 2026).</a:t>
            </a:r>
          </a:p>
          <a:p>
            <a:endParaRPr sz="1100">
              <a:solidFill>
                <a:srgbClr val="111111"/>
              </a:solidFill>
              <a:latin typeface="Arial"/>
              <a:ea typeface="Arial"/>
              <a:cs typeface="Arial"/>
            </a:endParaRPr>
          </a:p>
          <a:p>
            <a:r>
              <a:rPr sz="1100">
                <a:solidFill>
                  <a:srgbClr val="111111"/>
                </a:solidFill>
                <a:latin typeface="Arial"/>
                <a:ea typeface="Arial"/>
                <a:cs typeface="Arial"/>
              </a:rPr>
              <a:t>CIPD (2026d) Reward: An introduction. Factsheet, 1 October. Available at: https://www.cipd.org/en/knowledge/factsheets/reward-factsheet/ (Accessed: 11 October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sz="1100">
                <a:solidFill>
                  <a:srgbClr val="111111"/>
                </a:solidFill>
                <a:latin typeface="Arial"/>
                <a:ea typeface="Arial"/>
                <a:cs typeface="Arial"/>
              </a:rPr>
              <a:t>SLIDE 9 — PLANNED TIME 1:50</a:t>
            </a:r>
          </a:p>
          <a:p>
            <a:endParaRPr sz="1100">
              <a:solidFill>
                <a:srgbClr val="111111"/>
              </a:solidFill>
              <a:latin typeface="Arial"/>
              <a:ea typeface="Arial"/>
              <a:cs typeface="Arial"/>
            </a:endParaRPr>
          </a:p>
          <a:p>
            <a:r>
              <a:rPr sz="1100">
                <a:solidFill>
                  <a:srgbClr val="111111"/>
                </a:solidFill>
                <a:latin typeface="Arial"/>
                <a:ea typeface="Arial"/>
                <a:cs typeface="Arial"/>
              </a:rPr>
              <a:t>SPEAKING SCRIPT</a:t>
            </a:r>
          </a:p>
          <a:p>
            <a:r>
              <a:rPr sz="1100">
                <a:solidFill>
                  <a:srgbClr val="111111"/>
                </a:solidFill>
                <a:latin typeface="Arial"/>
                <a:ea typeface="Arial"/>
                <a:cs typeface="Arial"/>
              </a:rPr>
              <a:t>HealthConnect needs leaders who can coordinate different professions while preserving responsibility for clinical decisions. I recommend transformational behaviours for development and improvement, supported by clear standards and escalation duties. These behaviours include role modelling, explaining the service purpose, encouraging ideas and giving individual support.</a:t>
            </a:r>
          </a:p>
          <a:p>
            <a:endParaRPr sz="1100">
              <a:solidFill>
                <a:srgbClr val="111111"/>
              </a:solidFill>
              <a:latin typeface="Arial"/>
              <a:ea typeface="Arial"/>
              <a:cs typeface="Arial"/>
            </a:endParaRPr>
          </a:p>
          <a:p>
            <a:r>
              <a:rPr sz="1100">
                <a:solidFill>
                  <a:srgbClr val="111111"/>
                </a:solidFill>
                <a:latin typeface="Arial"/>
                <a:ea typeface="Arial"/>
                <a:cs typeface="Arial"/>
              </a:rPr>
              <a:t>Conroy and colleagues’ 2023 systematic review found a positive relationship between transformational leadership and nurse retention in hospital settings. However, the included studies were largely surveys and correlational designs. They do not establish that changing leadership alone causes improved retention, and the hospital context differs from digital care. This is a reason to pilot and evaluate the approach locally.</a:t>
            </a:r>
          </a:p>
          <a:p>
            <a:endParaRPr sz="1100">
              <a:solidFill>
                <a:srgbClr val="111111"/>
              </a:solidFill>
              <a:latin typeface="Arial"/>
              <a:ea typeface="Arial"/>
              <a:cs typeface="Arial"/>
            </a:endParaRPr>
          </a:p>
          <a:p>
            <a:r>
              <a:rPr sz="1100">
                <a:solidFill>
                  <a:srgbClr val="111111"/>
                </a:solidFill>
                <a:latin typeface="Arial"/>
                <a:ea typeface="Arial"/>
                <a:cs typeface="Arial"/>
              </a:rPr>
              <a:t>Transactional leadership remains useful where duties and urgent escalation must be clear. Its limitation is that an excessive focus on compliance or monitoring may discourage contribution. Participative leadership can bring clinical and technical knowledge together when redesigning workflows, although consultation requires a decision owner and a deadline.</a:t>
            </a:r>
          </a:p>
          <a:p>
            <a:endParaRPr sz="1100">
              <a:solidFill>
                <a:srgbClr val="111111"/>
              </a:solidFill>
              <a:latin typeface="Arial"/>
              <a:ea typeface="Arial"/>
              <a:cs typeface="Arial"/>
            </a:endParaRPr>
          </a:p>
          <a:p>
            <a:r>
              <a:rPr sz="1100">
                <a:solidFill>
                  <a:srgbClr val="111111"/>
                </a:solidFill>
                <a:latin typeface="Arial"/>
                <a:ea typeface="Arial"/>
                <a:cs typeface="Arial"/>
              </a:rPr>
              <a:t>I propose short multidisciplinary huddles and agreed handover standards. For a monitoring alert, the nurse owns the clinical response, while a technology specialist investigates any platform fault. A named clinical lead resolves escalation uncertainty. Staff should be able to raise concerns without pressure to remain silent.</a:t>
            </a:r>
          </a:p>
          <a:p>
            <a:endParaRPr sz="1100">
              <a:solidFill>
                <a:srgbClr val="111111"/>
              </a:solidFill>
              <a:latin typeface="Arial"/>
              <a:ea typeface="Arial"/>
              <a:cs typeface="Arial"/>
            </a:endParaRPr>
          </a:p>
          <a:p>
            <a:r>
              <a:rPr sz="1100">
                <a:solidFill>
                  <a:srgbClr val="111111"/>
                </a:solidFill>
                <a:latin typeface="Arial"/>
                <a:ea typeface="Arial"/>
                <a:cs typeface="Arial"/>
              </a:rPr>
              <a:t>Leaders also need development. A six-week programme could combine coaching, workload conversations and conflict management with mentor observation. Follow-up employee feedback and observed team practice should test whether leaders change their behaviour. This programme needs time and support, so the Board should include it in the implementation budget.</a:t>
            </a:r>
          </a:p>
          <a:p>
            <a:endParaRPr sz="1100">
              <a:solidFill>
                <a:srgbClr val="111111"/>
              </a:solidFill>
              <a:latin typeface="Arial"/>
              <a:ea typeface="Arial"/>
              <a:cs typeface="Arial"/>
            </a:endParaRPr>
          </a:p>
          <a:p>
            <a:r>
              <a:rPr sz="1100">
                <a:solidFill>
                  <a:srgbClr val="111111"/>
                </a:solidFill>
                <a:latin typeface="Arial"/>
                <a:ea typeface="Arial"/>
                <a:cs typeface="Arial"/>
              </a:rPr>
              <a:t>SOURCES FOR THIS SLIDE</a:t>
            </a:r>
          </a:p>
          <a:p>
            <a:r>
              <a:rPr sz="1100">
                <a:solidFill>
                  <a:srgbClr val="111111"/>
                </a:solidFill>
                <a:latin typeface="Arial"/>
                <a:ea typeface="Arial"/>
                <a:cs typeface="Arial"/>
              </a:rPr>
              <a:t>Conroy, N., Patton, D., Moore, Z., O’Connor, T., Nugent, L. and Derwin, R. (2023) ‘The relationship between transformational leadership and staff nurse retention in hospital settings: A systematic review’, Journal of Nursing Management, 2023, article 9577200. Available at: https://doi.org/10.1155/2023/9577200 (Accessed: 11 October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sz="1100">
                <a:solidFill>
                  <a:srgbClr val="111111"/>
                </a:solidFill>
                <a:latin typeface="Arial"/>
                <a:ea typeface="Arial"/>
                <a:cs typeface="Arial"/>
              </a:rPr>
              <a:t>SLIDE 10 — PLANNED TIME 1:40</a:t>
            </a:r>
          </a:p>
          <a:p>
            <a:endParaRPr sz="1100">
              <a:solidFill>
                <a:srgbClr val="111111"/>
              </a:solidFill>
              <a:latin typeface="Arial"/>
              <a:ea typeface="Arial"/>
              <a:cs typeface="Arial"/>
            </a:endParaRPr>
          </a:p>
          <a:p>
            <a:r>
              <a:rPr sz="1100">
                <a:solidFill>
                  <a:srgbClr val="111111"/>
                </a:solidFill>
                <a:latin typeface="Arial"/>
                <a:ea typeface="Arial"/>
                <a:cs typeface="Arial"/>
              </a:rPr>
              <a:t>SPEAKING SCRIPT</a:t>
            </a:r>
          </a:p>
          <a:p>
            <a:r>
              <a:rPr sz="1100">
                <a:solidFill>
                  <a:srgbClr val="111111"/>
                </a:solidFill>
                <a:latin typeface="Arial"/>
                <a:ea typeface="Arial"/>
                <a:cs typeface="Arial"/>
              </a:rPr>
              <a:t>Implementation should begin with a six-month pilot rather than an organisation-wide change without a baseline. In the first thirty days, HR and service leads should confirm vacancies, skills gaps, workload concerns and recruitment costs. They should also establish consistent definitions for turnover and engagement.</a:t>
            </a:r>
          </a:p>
          <a:p>
            <a:endParaRPr sz="1100">
              <a:solidFill>
                <a:srgbClr val="111111"/>
              </a:solidFill>
              <a:latin typeface="Arial"/>
              <a:ea typeface="Arial"/>
              <a:cs typeface="Arial"/>
            </a:endParaRPr>
          </a:p>
          <a:p>
            <a:r>
              <a:rPr sz="1100">
                <a:solidFill>
                  <a:srgbClr val="111111"/>
                </a:solidFill>
                <a:latin typeface="Arial"/>
                <a:ea typeface="Arial"/>
                <a:cs typeface="Arial"/>
              </a:rPr>
              <a:t>During days thirty-one to ninety, HR should pilot the selection process. The clinical lead should deliver the nurse’s development plan, and team leaders should begin performance conversations and leadership practice. Finance should track advertising, assessment time, paid learning cover and mentoring. These costs should enter the Board’s review alongside any reduction in repeated hiring or temporary cover.</a:t>
            </a:r>
          </a:p>
          <a:p>
            <a:endParaRPr sz="1100">
              <a:solidFill>
                <a:srgbClr val="111111"/>
              </a:solidFill>
              <a:latin typeface="Arial"/>
              <a:ea typeface="Arial"/>
              <a:cs typeface="Arial"/>
            </a:endParaRPr>
          </a:p>
          <a:p>
            <a:r>
              <a:rPr sz="1100">
                <a:solidFill>
                  <a:srgbClr val="111111"/>
                </a:solidFill>
                <a:latin typeface="Arial"/>
                <a:ea typeface="Arial"/>
                <a:cs typeface="Arial"/>
              </a:rPr>
              <a:t>The proposed six-month targets are ten per cent shorter median time to fill, a ten per cent relative reduction in the voluntary turnover rate and a five-percentage-point increase in favourable engagement responses. These targets are planning proposals, because HealthConnect’s current values are unknown. For example, a turnover rate of twenty per cent would become eighteen per cent under a ten per cent relative reduction. This example explains the calculation and is not a company statistic.</a:t>
            </a:r>
          </a:p>
          <a:p>
            <a:endParaRPr sz="1100">
              <a:solidFill>
                <a:srgbClr val="111111"/>
              </a:solidFill>
              <a:latin typeface="Arial"/>
              <a:ea typeface="Arial"/>
              <a:cs typeface="Arial"/>
            </a:endParaRPr>
          </a:p>
          <a:p>
            <a:r>
              <a:rPr sz="1100">
                <a:solidFill>
                  <a:srgbClr val="111111"/>
                </a:solidFill>
                <a:latin typeface="Arial"/>
                <a:ea typeface="Arial"/>
                <a:cs typeface="Arial"/>
              </a:rPr>
              <a:t>Quality and timely escalation must remain guardrails. Compare results with baseline and, where possible, a similar team outside the pilot. Account for demand changes and patient complexity. A before-and-after improvement alone cannot prove the HR programme caused it. Monthly review should support adjustment, and the Board should extend the pilot only where the evidence justifies the cost.</a:t>
            </a:r>
          </a:p>
          <a:p>
            <a:endParaRPr sz="1100">
              <a:solidFill>
                <a:srgbClr val="111111"/>
              </a:solidFill>
              <a:latin typeface="Arial"/>
              <a:ea typeface="Arial"/>
              <a:cs typeface="Arial"/>
            </a:endParaRPr>
          </a:p>
          <a:p>
            <a:r>
              <a:rPr sz="1100">
                <a:solidFill>
                  <a:srgbClr val="111111"/>
                </a:solidFill>
                <a:latin typeface="Arial"/>
                <a:ea typeface="Arial"/>
                <a:cs typeface="Arial"/>
              </a:rPr>
              <a:t>SOURCES FOR THIS SLIDE</a:t>
            </a:r>
          </a:p>
          <a:p>
            <a:r>
              <a:rPr sz="1100">
                <a:solidFill>
                  <a:srgbClr val="111111"/>
                </a:solidFill>
                <a:latin typeface="Arial"/>
                <a:ea typeface="Arial"/>
                <a:cs typeface="Arial"/>
              </a:rPr>
              <a:t>CIPD (2025c) Workforce planning. Factsheet, 29 July. Available at: https://www.cipd.org/en/knowledge/factsheets/workforce-planning-factsheet/ (Accessed: 11 October 2026).</a:t>
            </a:r>
          </a:p>
          <a:p>
            <a:endParaRPr sz="1100">
              <a:solidFill>
                <a:srgbClr val="111111"/>
              </a:solidFill>
              <a:latin typeface="Arial"/>
              <a:ea typeface="Arial"/>
              <a:cs typeface="Arial"/>
            </a:endParaRPr>
          </a:p>
          <a:p>
            <a:r>
              <a:rPr sz="1100">
                <a:solidFill>
                  <a:srgbClr val="111111"/>
                </a:solidFill>
                <a:latin typeface="Arial"/>
                <a:ea typeface="Arial"/>
                <a:cs typeface="Arial"/>
              </a:rPr>
              <a:t>CIPD (2026a) Performance management: An introduction. Factsheet, 29 January. Available at: https://www.cipd.org/en/knowledge/factsheets/performance-factsheet/ (Accessed: 11 October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sz="1100">
                <a:solidFill>
                  <a:srgbClr val="111111"/>
                </a:solidFill>
                <a:latin typeface="Arial"/>
                <a:ea typeface="Arial"/>
                <a:cs typeface="Arial"/>
              </a:rPr>
              <a:t>SLIDE 11 — PLANNED TIME 1:00</a:t>
            </a:r>
          </a:p>
          <a:p>
            <a:endParaRPr sz="1100">
              <a:solidFill>
                <a:srgbClr val="111111"/>
              </a:solidFill>
              <a:latin typeface="Arial"/>
              <a:ea typeface="Arial"/>
              <a:cs typeface="Arial"/>
            </a:endParaRPr>
          </a:p>
          <a:p>
            <a:r>
              <a:rPr sz="1100">
                <a:solidFill>
                  <a:srgbClr val="111111"/>
                </a:solidFill>
                <a:latin typeface="Arial"/>
                <a:ea typeface="Arial"/>
                <a:cs typeface="Arial"/>
              </a:rPr>
              <a:t>SPEAKING SCRIPT</a:t>
            </a:r>
          </a:p>
          <a:p>
            <a:r>
              <a:rPr sz="1100">
                <a:solidFill>
                  <a:srgbClr val="111111"/>
                </a:solidFill>
                <a:latin typeface="Arial"/>
                <a:ea typeface="Arial"/>
                <a:cs typeface="Arial"/>
              </a:rPr>
              <a:t>My overall recommendation is a connected HR plan. HealthConnect should use evidence about demand and skills to decide when to develop existing employees and when to recruit. A fair, job-relevant selection process should connect to induction and individual development.</a:t>
            </a:r>
          </a:p>
          <a:p>
            <a:endParaRPr sz="1100">
              <a:solidFill>
                <a:srgbClr val="111111"/>
              </a:solidFill>
              <a:latin typeface="Arial"/>
              <a:ea typeface="Arial"/>
              <a:cs typeface="Arial"/>
            </a:endParaRPr>
          </a:p>
          <a:p>
            <a:r>
              <a:rPr sz="1100">
                <a:solidFill>
                  <a:srgbClr val="111111"/>
                </a:solidFill>
                <a:latin typeface="Arial"/>
                <a:ea typeface="Arial"/>
                <a:cs typeface="Arial"/>
              </a:rPr>
              <a:t>Retention also requires manageable work, credible progression and capable leaders. The AMO framework helps explain why hiring or training in isolation is unlikely to be sufficient. Employees need the skills, motivation and opportunity to contribute, although the size of any performance benefit will depend on implementation and context.</a:t>
            </a:r>
          </a:p>
          <a:p>
            <a:endParaRPr sz="1100">
              <a:solidFill>
                <a:srgbClr val="111111"/>
              </a:solidFill>
              <a:latin typeface="Arial"/>
              <a:ea typeface="Arial"/>
              <a:cs typeface="Arial"/>
            </a:endParaRPr>
          </a:p>
          <a:p>
            <a:r>
              <a:rPr sz="1100">
                <a:solidFill>
                  <a:srgbClr val="111111"/>
                </a:solidFill>
                <a:latin typeface="Arial"/>
                <a:ea typeface="Arial"/>
                <a:cs typeface="Arial"/>
              </a:rPr>
              <a:t>I ask the Board to authorise a costed six-month pilot with monthly review. Its intended benefits are more reliable staffing, stronger capability and engagement, and service continuity. The Board should decide on wider implementation using local evidence and patient-safety guardrails. Thank you. I welcome your questions.</a:t>
            </a:r>
          </a:p>
          <a:p>
            <a:endParaRPr sz="1100">
              <a:solidFill>
                <a:srgbClr val="111111"/>
              </a:solidFill>
              <a:latin typeface="Arial"/>
              <a:ea typeface="Arial"/>
              <a:cs typeface="Arial"/>
            </a:endParaRPr>
          </a:p>
          <a:p>
            <a:r>
              <a:rPr sz="1100">
                <a:solidFill>
                  <a:srgbClr val="111111"/>
                </a:solidFill>
                <a:latin typeface="Arial"/>
                <a:ea typeface="Arial"/>
                <a:cs typeface="Arial"/>
              </a:rPr>
              <a:t>SOURCES FOR THIS SLIDE</a:t>
            </a:r>
          </a:p>
          <a:p>
            <a:r>
              <a:rPr sz="1100">
                <a:solidFill>
                  <a:srgbClr val="111111"/>
                </a:solidFill>
                <a:latin typeface="Arial"/>
                <a:ea typeface="Arial"/>
                <a:cs typeface="Arial"/>
              </a:rPr>
              <a:t>Bos-Nehles, A., Townsend, K., Cafferkey, K. and Trullen, J. (2023) ‘Examining the Ability, Motivation and Opportunity (AMO) framework in HRM research: Conceptualization, measurement and interactions’, International Journal of Management Reviews, 25(4), pp. 725–739. Available at: https://doi.org/10.1111/ijmr.12332 (Accessed: 11 October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sz="1100">
                <a:solidFill>
                  <a:srgbClr val="111111"/>
                </a:solidFill>
                <a:latin typeface="Arial"/>
                <a:ea typeface="Arial"/>
                <a:cs typeface="Arial"/>
              </a:rPr>
              <a:t>SLIDE 12 — PLANNED TIME 0:10</a:t>
            </a:r>
          </a:p>
          <a:p>
            <a:endParaRPr sz="1100">
              <a:solidFill>
                <a:srgbClr val="111111"/>
              </a:solidFill>
              <a:latin typeface="Arial"/>
              <a:ea typeface="Arial"/>
              <a:cs typeface="Arial"/>
            </a:endParaRPr>
          </a:p>
          <a:p>
            <a:r>
              <a:rPr sz="1100">
                <a:solidFill>
                  <a:srgbClr val="111111"/>
                </a:solidFill>
                <a:latin typeface="Arial"/>
                <a:ea typeface="Arial"/>
                <a:cs typeface="Arial"/>
              </a:rPr>
              <a:t>SPEAKING SCRIPT</a:t>
            </a:r>
          </a:p>
          <a:p>
            <a:r>
              <a:rPr sz="1100">
                <a:solidFill>
                  <a:srgbClr val="111111"/>
                </a:solidFill>
                <a:latin typeface="Arial"/>
                <a:ea typeface="Arial"/>
                <a:cs typeface="Arial"/>
              </a:rPr>
              <a:t>The references on this slide support the presentation. Thank you.</a:t>
            </a:r>
          </a:p>
          <a:p>
            <a:endParaRPr sz="1100">
              <a:solidFill>
                <a:srgbClr val="111111"/>
              </a:solidFill>
              <a:latin typeface="Arial"/>
              <a:ea typeface="Arial"/>
              <a:cs typeface="Arial"/>
            </a:endParaRPr>
          </a:p>
          <a:p>
            <a:r>
              <a:rPr sz="1100">
                <a:solidFill>
                  <a:srgbClr val="111111"/>
                </a:solidFill>
                <a:latin typeface="Arial"/>
                <a:ea typeface="Arial"/>
                <a:cs typeface="Arial"/>
              </a:rPr>
              <a:t>Q&amp;A PREPARATION — use only if asked, outside the main speaking script.</a:t>
            </a:r>
          </a:p>
          <a:p>
            <a:endParaRPr sz="1100">
              <a:solidFill>
                <a:srgbClr val="111111"/>
              </a:solidFill>
              <a:latin typeface="Arial"/>
              <a:ea typeface="Arial"/>
              <a:cs typeface="Arial"/>
            </a:endParaRPr>
          </a:p>
          <a:p>
            <a:r>
              <a:rPr sz="1100">
                <a:solidFill>
                  <a:srgbClr val="111111"/>
                </a:solidFill>
                <a:latin typeface="Arial"/>
                <a:ea typeface="Arial"/>
                <a:cs typeface="Arial"/>
              </a:rPr>
              <a:t>1. Why combine internal and external recruitment?</a:t>
            </a:r>
          </a:p>
          <a:p>
            <a:r>
              <a:rPr sz="1100">
                <a:solidFill>
                  <a:srgbClr val="111111"/>
                </a:solidFill>
                <a:latin typeface="Arial"/>
                <a:ea typeface="Arial"/>
                <a:cs typeface="Arial"/>
              </a:rPr>
              <a:t>Internal development offers progression and preserves knowledge, but the existing workforce may lack scarce specialist skills. Targeted external recruitment closes those gaps. Compare channel cost, qualified applicants and subsequent retention rather than judging success by applicant volume.</a:t>
            </a:r>
          </a:p>
          <a:p>
            <a:endParaRPr sz="1100">
              <a:solidFill>
                <a:srgbClr val="111111"/>
              </a:solidFill>
              <a:latin typeface="Arial"/>
              <a:ea typeface="Arial"/>
              <a:cs typeface="Arial"/>
            </a:endParaRPr>
          </a:p>
          <a:p>
            <a:r>
              <a:rPr sz="1100">
                <a:solidFill>
                  <a:srgbClr val="111111"/>
                </a:solidFill>
                <a:latin typeface="Arial"/>
                <a:ea typeface="Arial"/>
                <a:cs typeface="Arial"/>
              </a:rPr>
              <a:t>2. Why these selection weights?</a:t>
            </a:r>
          </a:p>
          <a:p>
            <a:r>
              <a:rPr sz="1100">
                <a:solidFill>
                  <a:srgbClr val="111111"/>
                </a:solidFill>
                <a:latin typeface="Arial"/>
                <a:ea typeface="Arial"/>
                <a:cs typeface="Arial"/>
              </a:rPr>
              <a:t>They are proposed priorities for this role, with clinical judgement carrying the highest weight. The panel must agree scoring anchors and a separate safe-escalation threshold. Pilot the design, review fairness and compare assessment scores with observed probation competence before wider adoption.</a:t>
            </a:r>
          </a:p>
          <a:p>
            <a:endParaRPr sz="1100">
              <a:solidFill>
                <a:srgbClr val="111111"/>
              </a:solidFill>
              <a:latin typeface="Arial"/>
              <a:ea typeface="Arial"/>
              <a:cs typeface="Arial"/>
            </a:endParaRPr>
          </a:p>
          <a:p>
            <a:r>
              <a:rPr sz="1100">
                <a:solidFill>
                  <a:srgbClr val="111111"/>
                </a:solidFill>
                <a:latin typeface="Arial"/>
                <a:ea typeface="Arial"/>
                <a:cs typeface="Arial"/>
              </a:rPr>
              <a:t>3. Why avoid consultation-volume bonuses?</a:t>
            </a:r>
          </a:p>
          <a:p>
            <a:r>
              <a:rPr sz="1100">
                <a:solidFill>
                  <a:srgbClr val="111111"/>
                </a:solidFill>
                <a:latin typeface="Arial"/>
                <a:ea typeface="Arial"/>
                <a:cs typeface="Arial"/>
              </a:rPr>
              <a:t>A volume incentive may reward speed at the expense of complex cases or careful documentation. Fair base pay and balanced quality and team criteria are better aligned with safe service delivery. Any variable reward needs a costed design and review for unintended behaviour.</a:t>
            </a:r>
          </a:p>
          <a:p>
            <a:endParaRPr sz="1100">
              <a:solidFill>
                <a:srgbClr val="111111"/>
              </a:solidFill>
              <a:latin typeface="Arial"/>
              <a:ea typeface="Arial"/>
              <a:cs typeface="Arial"/>
            </a:endParaRPr>
          </a:p>
          <a:p>
            <a:r>
              <a:rPr sz="1100">
                <a:solidFill>
                  <a:srgbClr val="111111"/>
                </a:solidFill>
                <a:latin typeface="Arial"/>
                <a:ea typeface="Arial"/>
                <a:cs typeface="Arial"/>
              </a:rPr>
              <a:t>4. What if the budget is limited?</a:t>
            </a:r>
          </a:p>
          <a:p>
            <a:r>
              <a:rPr sz="1100">
                <a:solidFill>
                  <a:srgbClr val="111111"/>
                </a:solidFill>
                <a:latin typeface="Arial"/>
                <a:ea typeface="Arial"/>
                <a:cs typeface="Arial"/>
              </a:rPr>
              <a:t>Start with one team and prioritise critical clinical capability and workload risks. Existing systems can support a skills inventory and coaching records. Cost manager and mentor time explicitly. Defer optional expansion until evidence shows that the pilot produces benefits worth its costs.</a:t>
            </a:r>
          </a:p>
          <a:p>
            <a:endParaRPr sz="1100">
              <a:solidFill>
                <a:srgbClr val="111111"/>
              </a:solidFill>
              <a:latin typeface="Arial"/>
              <a:ea typeface="Arial"/>
              <a:cs typeface="Arial"/>
            </a:endParaRPr>
          </a:p>
          <a:p>
            <a:r>
              <a:rPr sz="1100">
                <a:solidFill>
                  <a:srgbClr val="111111"/>
                </a:solidFill>
                <a:latin typeface="Arial"/>
                <a:ea typeface="Arial"/>
                <a:cs typeface="Arial"/>
              </a:rPr>
              <a:t>5. How will you know the programme works?</a:t>
            </a:r>
          </a:p>
          <a:p>
            <a:r>
              <a:rPr sz="1100">
                <a:solidFill>
                  <a:srgbClr val="111111"/>
                </a:solidFill>
                <a:latin typeface="Arial"/>
                <a:ea typeface="Arial"/>
                <a:cs typeface="Arial"/>
              </a:rPr>
              <a:t>Establish consistent baseline measures, monitor delivery and compare outcomes over six months. Review similar teams where feasible and account for demand and case complexity. Improved results indicate progress, but stronger evidence is needed to attribute all change to HR practices.</a:t>
            </a:r>
          </a:p>
          <a:p>
            <a:endParaRPr sz="1100">
              <a:solidFill>
                <a:srgbClr val="111111"/>
              </a:solidFill>
              <a:latin typeface="Arial"/>
              <a:ea typeface="Arial"/>
              <a:cs typeface="Arial"/>
            </a:endParaRPr>
          </a:p>
          <a:p>
            <a:r>
              <a:rPr sz="1100">
                <a:solidFill>
                  <a:srgbClr val="111111"/>
                </a:solidFill>
                <a:latin typeface="Arial"/>
                <a:ea typeface="Arial"/>
                <a:cs typeface="Arial"/>
              </a:rPr>
              <a:t>6. What are the main evidence limitations?</a:t>
            </a:r>
          </a:p>
          <a:p>
            <a:r>
              <a:rPr sz="1100">
                <a:solidFill>
                  <a:srgbClr val="111111"/>
                </a:solidFill>
                <a:latin typeface="Arial"/>
                <a:ea typeface="Arial"/>
                <a:cs typeface="Arial"/>
              </a:rPr>
              <a:t>The brief provides no company workforce statistics. UK employer surveys are contextual benchmarks rather than HealthConnect data. Leadership evidence largely shows associations in hospitals, and selection validity varies by setting. The proposed employee profile, targets, time allocations and assessment weights therefore require local validation.</a:t>
            </a:r>
          </a:p>
          <a:p>
            <a:endParaRPr sz="1100">
              <a:solidFill>
                <a:srgbClr val="111111"/>
              </a:solidFill>
              <a:latin typeface="Arial"/>
              <a:ea typeface="Arial"/>
              <a:cs typeface="Arial"/>
            </a:endParaRPr>
          </a:p>
          <a:p>
            <a:r>
              <a:rPr sz="1100">
                <a:solidFill>
                  <a:srgbClr val="111111"/>
                </a:solidFill>
                <a:latin typeface="Arial"/>
                <a:ea typeface="Arial"/>
                <a:cs typeface="Arial"/>
              </a:rPr>
              <a:t>7. How does the programme protect equal opportunities?</a:t>
            </a:r>
          </a:p>
          <a:p>
            <a:r>
              <a:rPr sz="1100">
                <a:solidFill>
                  <a:srgbClr val="111111"/>
                </a:solidFill>
                <a:latin typeface="Arial"/>
                <a:ea typeface="Arial"/>
                <a:cs typeface="Arial"/>
              </a:rPr>
              <a:t>Use accessible vacancies, relevant essential criteria, reasonable adjustments and consistent scoring. Open development and promotion routes to different working patterns. Review recruitment outcomes and reward access by relevant employee groups, using appropriate confidentiality safeguards.</a:t>
            </a:r>
          </a:p>
          <a:p>
            <a:endParaRPr sz="1100">
              <a:solidFill>
                <a:srgbClr val="111111"/>
              </a:solidFill>
              <a:latin typeface="Arial"/>
              <a:ea typeface="Arial"/>
              <a:cs typeface="Arial"/>
            </a:endParaRPr>
          </a:p>
          <a:p>
            <a:r>
              <a:rPr sz="1100">
                <a:solidFill>
                  <a:srgbClr val="111111"/>
                </a:solidFill>
                <a:latin typeface="Arial"/>
                <a:ea typeface="Arial"/>
                <a:cs typeface="Arial"/>
              </a:rPr>
              <a:t>REHEARSAL TIMING</a:t>
            </a:r>
          </a:p>
          <a:p>
            <a:r>
              <a:rPr sz="1100">
                <a:solidFill>
                  <a:srgbClr val="111111"/>
                </a:solidFill>
                <a:latin typeface="Arial"/>
                <a:ea typeface="Arial"/>
                <a:cs typeface="Arial"/>
              </a:rPr>
              <a:t>Slides 1–12: 0:45, 1:35, 1:50, 2:00, 1:55, 2:00, 1:45, 2:10, 1:50, 1:40, 1:00, 0:10. Total planned delivery: 18 minutes 40 seconds, including normal pauses. Q&amp;A preparation is additional. Rehearse at a natural pace and adjust pauses to remain within 15–20 minutes.</a:t>
            </a:r>
          </a:p>
          <a:p>
            <a:endParaRPr sz="1100">
              <a:solidFill>
                <a:srgbClr val="111111"/>
              </a:solidFill>
              <a:latin typeface="Arial"/>
              <a:ea typeface="Arial"/>
              <a:cs typeface="Arial"/>
            </a:endParaRPr>
          </a:p>
          <a:p>
            <a:endParaRPr sz="1100">
              <a:solidFill>
                <a:srgbClr val="111111"/>
              </a:solidFill>
              <a:latin typeface="Arial"/>
              <a:ea typeface="Arial"/>
              <a:cs typeface="Arial"/>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EB406B-E077-4720-8435-A29B488A8E00}"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A90934-0C13-4C12-B5CB-B111915E50E2}" type="slidenum">
              <a:rPr lang="en-US" smtClean="0"/>
              <a:t>‹#›</a:t>
            </a:fld>
            <a:endParaRPr lang="en-US"/>
          </a:p>
        </p:txBody>
      </p:sp>
    </p:spTree>
    <p:extLst>
      <p:ext uri="{BB962C8B-B14F-4D97-AF65-F5344CB8AC3E}">
        <p14:creationId xmlns:p14="http://schemas.microsoft.com/office/powerpoint/2010/main" val="2028242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B406B-E077-4720-8435-A29B488A8E00}"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A90934-0C13-4C12-B5CB-B111915E50E2}" type="slidenum">
              <a:rPr lang="en-US" smtClean="0"/>
              <a:t>‹#›</a:t>
            </a:fld>
            <a:endParaRPr lang="en-US"/>
          </a:p>
        </p:txBody>
      </p:sp>
    </p:spTree>
    <p:extLst>
      <p:ext uri="{BB962C8B-B14F-4D97-AF65-F5344CB8AC3E}">
        <p14:creationId xmlns:p14="http://schemas.microsoft.com/office/powerpoint/2010/main" val="1758321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B406B-E077-4720-8435-A29B488A8E00}"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A90934-0C13-4C12-B5CB-B111915E50E2}" type="slidenum">
              <a:rPr lang="en-US" smtClean="0"/>
              <a:t>‹#›</a:t>
            </a:fld>
            <a:endParaRPr lang="en-US"/>
          </a:p>
        </p:txBody>
      </p:sp>
    </p:spTree>
    <p:extLst>
      <p:ext uri="{BB962C8B-B14F-4D97-AF65-F5344CB8AC3E}">
        <p14:creationId xmlns:p14="http://schemas.microsoft.com/office/powerpoint/2010/main" val="3160010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EB406B-E077-4720-8435-A29B488A8E00}"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A90934-0C13-4C12-B5CB-B111915E50E2}" type="slidenum">
              <a:rPr lang="en-US" smtClean="0"/>
              <a:t>‹#›</a:t>
            </a:fld>
            <a:endParaRPr lang="en-US"/>
          </a:p>
        </p:txBody>
      </p:sp>
    </p:spTree>
    <p:extLst>
      <p:ext uri="{BB962C8B-B14F-4D97-AF65-F5344CB8AC3E}">
        <p14:creationId xmlns:p14="http://schemas.microsoft.com/office/powerpoint/2010/main" val="3784468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EB406B-E077-4720-8435-A29B488A8E00}" type="datetimeFigureOut">
              <a:rPr lang="en-US" smtClean="0"/>
              <a:t>10/16/2026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EA90934-0C13-4C12-B5CB-B111915E50E2}" type="slidenum">
              <a:rPr lang="en-US" smtClean="0"/>
              <a:t>‹#›</a:t>
            </a:fld>
            <a:endParaRPr lang="en-US"/>
          </a:p>
        </p:txBody>
      </p:sp>
    </p:spTree>
    <p:extLst>
      <p:ext uri="{BB962C8B-B14F-4D97-AF65-F5344CB8AC3E}">
        <p14:creationId xmlns:p14="http://schemas.microsoft.com/office/powerpoint/2010/main" val="142462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EB406B-E077-4720-8435-A29B488A8E00}" type="datetimeFigureOut">
              <a:rPr lang="en-US" smtClean="0"/>
              <a:t>10/16/2026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EA90934-0C13-4C12-B5CB-B111915E50E2}" type="slidenum">
              <a:rPr lang="en-US" smtClean="0"/>
              <a:t>‹#›</a:t>
            </a:fld>
            <a:endParaRPr lang="en-US"/>
          </a:p>
        </p:txBody>
      </p:sp>
    </p:spTree>
    <p:extLst>
      <p:ext uri="{BB962C8B-B14F-4D97-AF65-F5344CB8AC3E}">
        <p14:creationId xmlns:p14="http://schemas.microsoft.com/office/powerpoint/2010/main" val="3918585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B406B-E077-4720-8435-A29B488A8E00}" type="datetimeFigureOut">
              <a:rPr lang="en-US" smtClean="0"/>
              <a:t>10/16/2026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EA90934-0C13-4C12-B5CB-B111915E50E2}" type="slidenum">
              <a:rPr lang="en-US" smtClean="0"/>
              <a:t>‹#›</a:t>
            </a:fld>
            <a:endParaRPr lang="en-US"/>
          </a:p>
        </p:txBody>
      </p:sp>
    </p:spTree>
    <p:extLst>
      <p:ext uri="{BB962C8B-B14F-4D97-AF65-F5344CB8AC3E}">
        <p14:creationId xmlns:p14="http://schemas.microsoft.com/office/powerpoint/2010/main" val="2211429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EB406B-E077-4720-8435-A29B488A8E00}"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A90934-0C13-4C12-B5CB-B111915E50E2}" type="slidenum">
              <a:rPr lang="en-US" smtClean="0"/>
              <a:t>‹#›</a:t>
            </a:fld>
            <a:endParaRPr lang="en-US"/>
          </a:p>
        </p:txBody>
      </p:sp>
    </p:spTree>
    <p:extLst>
      <p:ext uri="{BB962C8B-B14F-4D97-AF65-F5344CB8AC3E}">
        <p14:creationId xmlns:p14="http://schemas.microsoft.com/office/powerpoint/2010/main" val="3355688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6EB406B-E077-4720-8435-A29B488A8E00}"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A90934-0C13-4C12-B5CB-B111915E50E2}" type="slidenum">
              <a:rPr lang="en-US" smtClean="0"/>
              <a:t>‹#›</a:t>
            </a:fld>
            <a:endParaRPr lang="en-US"/>
          </a:p>
        </p:txBody>
      </p:sp>
    </p:spTree>
    <p:extLst>
      <p:ext uri="{BB962C8B-B14F-4D97-AF65-F5344CB8AC3E}">
        <p14:creationId xmlns:p14="http://schemas.microsoft.com/office/powerpoint/2010/main" val="2350315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B406B-E077-4720-8435-A29B488A8E00}"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A90934-0C13-4C12-B5CB-B111915E50E2}" type="slidenum">
              <a:rPr lang="en-US" smtClean="0"/>
              <a:t>‹#›</a:t>
            </a:fld>
            <a:endParaRPr lang="en-US"/>
          </a:p>
        </p:txBody>
      </p:sp>
    </p:spTree>
    <p:extLst>
      <p:ext uri="{BB962C8B-B14F-4D97-AF65-F5344CB8AC3E}">
        <p14:creationId xmlns:p14="http://schemas.microsoft.com/office/powerpoint/2010/main" val="1786000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B406B-E077-4720-8435-A29B488A8E00}"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A90934-0C13-4C12-B5CB-B111915E50E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117075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B406B-E077-4720-8435-A29B488A8E00}"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A90934-0C13-4C12-B5CB-B111915E50E2}" type="slidenum">
              <a:rPr lang="en-US" smtClean="0"/>
              <a:t>‹#›</a:t>
            </a:fld>
            <a:endParaRPr lang="en-US"/>
          </a:p>
        </p:txBody>
      </p:sp>
    </p:spTree>
    <p:extLst>
      <p:ext uri="{BB962C8B-B14F-4D97-AF65-F5344CB8AC3E}">
        <p14:creationId xmlns:p14="http://schemas.microsoft.com/office/powerpoint/2010/main" val="86085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B406B-E077-4720-8435-A29B488A8E00}"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A90934-0C13-4C12-B5CB-B111915E50E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222854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B406B-E077-4720-8435-A29B488A8E00}"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A90934-0C13-4C12-B5CB-B111915E50E2}" type="slidenum">
              <a:rPr lang="en-US" smtClean="0"/>
              <a:t>‹#›</a:t>
            </a:fld>
            <a:endParaRPr lang="en-US"/>
          </a:p>
        </p:txBody>
      </p:sp>
    </p:spTree>
    <p:extLst>
      <p:ext uri="{BB962C8B-B14F-4D97-AF65-F5344CB8AC3E}">
        <p14:creationId xmlns:p14="http://schemas.microsoft.com/office/powerpoint/2010/main" val="35717729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B406B-E077-4720-8435-A29B488A8E00}"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A90934-0C13-4C12-B5CB-B111915E50E2}" type="slidenum">
              <a:rPr lang="en-US" smtClean="0"/>
              <a:t>‹#›</a:t>
            </a:fld>
            <a:endParaRPr lang="en-US"/>
          </a:p>
        </p:txBody>
      </p:sp>
    </p:spTree>
    <p:extLst>
      <p:ext uri="{BB962C8B-B14F-4D97-AF65-F5344CB8AC3E}">
        <p14:creationId xmlns:p14="http://schemas.microsoft.com/office/powerpoint/2010/main" val="23016434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B406B-E077-4720-8435-A29B488A8E00}"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A90934-0C13-4C12-B5CB-B111915E50E2}" type="slidenum">
              <a:rPr lang="en-US" smtClean="0"/>
              <a:t>‹#›</a:t>
            </a:fld>
            <a:endParaRPr lang="en-US"/>
          </a:p>
        </p:txBody>
      </p:sp>
    </p:spTree>
    <p:extLst>
      <p:ext uri="{BB962C8B-B14F-4D97-AF65-F5344CB8AC3E}">
        <p14:creationId xmlns:p14="http://schemas.microsoft.com/office/powerpoint/2010/main" val="1414825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B406B-E077-4720-8435-A29B488A8E00}" type="datetimeFigureOut">
              <a:rPr lang="en-US" smtClean="0"/>
              <a:t>10/16/2026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EA90934-0C13-4C12-B5CB-B111915E50E2}" type="slidenum">
              <a:rPr lang="en-US" smtClean="0"/>
              <a:t>‹#›</a:t>
            </a:fld>
            <a:endParaRPr lang="en-US"/>
          </a:p>
        </p:txBody>
      </p:sp>
    </p:spTree>
    <p:extLst>
      <p:ext uri="{BB962C8B-B14F-4D97-AF65-F5344CB8AC3E}">
        <p14:creationId xmlns:p14="http://schemas.microsoft.com/office/powerpoint/2010/main" val="1631698333"/>
      </p:ext>
    </p:extLst>
  </p:cSld>
  <p:clrMap bg1="lt1" tx1="dk1" bg2="lt2" tx2="dk2" accent1="accent1" accent2="accent2" accent3="accent3" accent4="accent4" accent5="accent5" accent6="accent6" hlink="hlink" folHlink="folHlink"/>
  <p:sldLayoutIdLst>
    <p:sldLayoutId id="2147483989" r:id="rId1"/>
    <p:sldLayoutId id="2147483990" r:id="rId2"/>
    <p:sldLayoutId id="2147483991" r:id="rId3"/>
    <p:sldLayoutId id="2147483992" r:id="rId4"/>
    <p:sldLayoutId id="2147483993" r:id="rId5"/>
    <p:sldLayoutId id="2147483994" r:id="rId6"/>
    <p:sldLayoutId id="2147483995" r:id="rId7"/>
    <p:sldLayoutId id="2147483996" r:id="rId8"/>
    <p:sldLayoutId id="2147483997" r:id="rId9"/>
    <p:sldLayoutId id="2147483998" r:id="rId10"/>
    <p:sldLayoutId id="2147483999" r:id="rId11"/>
    <p:sldLayoutId id="2147484000" r:id="rId12"/>
    <p:sldLayoutId id="2147484001" r:id="rId13"/>
    <p:sldLayoutId id="2147484002" r:id="rId14"/>
    <p:sldLayoutId id="2147484003" r:id="rId15"/>
    <p:sldLayoutId id="214748400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155/2023/9577200" TargetMode="External"/><Relationship Id="rId3" Type="http://schemas.openxmlformats.org/officeDocument/2006/relationships/hyperlink" Target="https://doi.org/10.1146/annurev-orgpsych-120920-053933" TargetMode="External"/><Relationship Id="rId7" Type="http://schemas.openxmlformats.org/officeDocument/2006/relationships/hyperlink" Target="https://www.cipd.org/en/knowledge/factsheets/reward-factsheet/"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hyperlink" Target="https://www.cipd.org/uk/knowledge/reports/resourcing-surveys/" TargetMode="External"/><Relationship Id="rId5" Type="http://schemas.openxmlformats.org/officeDocument/2006/relationships/hyperlink" Target="https://www.cipd.org/en/knowledge/factsheets/performance-factsheet/" TargetMode="External"/><Relationship Id="rId10" Type="http://schemas.openxmlformats.org/officeDocument/2006/relationships/hyperlink" Target="https://doi.org/10.1017/iop.2023.24" TargetMode="External"/><Relationship Id="rId4" Type="http://schemas.openxmlformats.org/officeDocument/2006/relationships/hyperlink" Target="https://doi.org/10.1111/ijmr.12332" TargetMode="External"/><Relationship Id="rId9" Type="http://schemas.openxmlformats.org/officeDocument/2006/relationships/hyperlink" Target="https://doi.org/10.1038/s44159-022-00056-w"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cipd.org/uk/knowledge/reports/resourcing-surveys/" TargetMode="External"/><Relationship Id="rId7" Type="http://schemas.openxmlformats.org/officeDocument/2006/relationships/hyperlink" Target="https://doi.org/10.1017/iop.2023.24" TargetMode="External"/><Relationship Id="rId2" Type="http://schemas.openxmlformats.org/officeDocument/2006/relationships/hyperlink" Target="https://www.cipd.org/en/knowledge/factsheets/recruitment-factsheet/" TargetMode="External"/><Relationship Id="rId1" Type="http://schemas.openxmlformats.org/officeDocument/2006/relationships/slideLayout" Target="../slideLayouts/slideLayout7.xml"/><Relationship Id="rId6" Type="http://schemas.openxmlformats.org/officeDocument/2006/relationships/hyperlink" Target="https://doi.org/10.1038/s44159-022-00056-w" TargetMode="External"/><Relationship Id="rId5" Type="http://schemas.openxmlformats.org/officeDocument/2006/relationships/hyperlink" Target="https://doi.org/10.1155/2023/9577200" TargetMode="External"/><Relationship Id="rId4" Type="http://schemas.openxmlformats.org/officeDocument/2006/relationships/hyperlink" Target="https://www.cipd.org/en/knowledge/factsheets/reward-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Component 1 – Individual Presentation">
            <a:extLst>
              <a:ext uri="{FF2B5EF4-FFF2-40B4-BE49-F238E27FC236}">
                <a16:creationId xmlns:a16="http://schemas.microsoft.com/office/drawing/2014/main" id="{42E626FC-D94D-42CC-8225-2AD5015E674F}"/>
              </a:ext>
            </a:extLst>
          </p:cNvPr>
          <p:cNvSpPr>
            <a:spLocks noGrp="1"/>
          </p:cNvSpPr>
          <p:nvPr/>
        </p:nvSpPr>
        <p:spPr>
          <a:xfrm>
            <a:off x="666750" y="845527"/>
            <a:ext cx="10668000" cy="2667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gn="l">
              <a:lnSpc>
                <a:spcPct val="125000"/>
              </a:lnSpc>
              <a:buNone/>
              <a:defRPr sz="1100" b="1">
                <a:solidFill>
                  <a:srgbClr val="111111"/>
                </a:solidFill>
                <a:latin typeface="Arial"/>
                <a:ea typeface="Arial"/>
                <a:cs typeface="Arial"/>
              </a:defRPr>
            </a:pPr>
            <a:r>
              <a:rPr sz="3200" b="1" dirty="0">
                <a:solidFill>
                  <a:srgbClr val="0070C0"/>
                </a:solidFill>
                <a:latin typeface="Arial"/>
                <a:ea typeface="Arial"/>
                <a:cs typeface="Arial"/>
              </a:rPr>
              <a:t>Component 1 – Individual Presentation</a:t>
            </a:r>
          </a:p>
        </p:txBody>
      </p:sp>
      <p:sp>
        <p:nvSpPr>
          <p:cNvPr id="2" name="HR practices for sustainable growth at HealthConne">
            <a:extLst>
              <a:ext uri="{FF2B5EF4-FFF2-40B4-BE49-F238E27FC236}">
                <a16:creationId xmlns:a16="http://schemas.microsoft.com/office/drawing/2014/main" id="{A1768BF1-E5A8-4ABF-A9E1-0B00F4A0D311}"/>
              </a:ext>
            </a:extLst>
          </p:cNvPr>
          <p:cNvSpPr>
            <a:spLocks noGrp="1"/>
          </p:cNvSpPr>
          <p:nvPr/>
        </p:nvSpPr>
        <p:spPr>
          <a:xfrm>
            <a:off x="666750" y="1778061"/>
            <a:ext cx="10668000" cy="304800"/>
          </a:xfrm>
          <a:prstGeom prst="rect">
            <a:avLst/>
          </a:prstGeom>
          <a:noFill/>
          <a:ln w="0">
            <a:noFill/>
          </a:ln>
        </p:spPr>
        <p:txBody>
          <a:bodyPr wrap="square" lIns="0" tIns="0" rIns="0" bIns="0" anchor="t">
            <a:noAutofit/>
          </a:bodyPr>
          <a:lstStyle>
            <a:defPPr algn="l">
              <a:defRPr sz="1100" b="1">
                <a:solidFill>
                  <a:srgbClr val="234B61"/>
                </a:solidFill>
                <a:latin typeface="Arial"/>
                <a:ea typeface="Arial"/>
                <a:cs typeface="Arial"/>
              </a:defRPr>
            </a:defPPr>
          </a:lstStyle>
          <a:p>
            <a:pPr algn="l">
              <a:lnSpc>
                <a:spcPct val="125000"/>
              </a:lnSpc>
              <a:buNone/>
              <a:defRPr sz="1100" b="1">
                <a:solidFill>
                  <a:srgbClr val="234B61"/>
                </a:solidFill>
                <a:latin typeface="Arial"/>
                <a:ea typeface="Arial"/>
                <a:cs typeface="Arial"/>
              </a:defRPr>
            </a:pPr>
            <a:r>
              <a:rPr sz="1600" b="1" dirty="0">
                <a:solidFill>
                  <a:srgbClr val="234B61"/>
                </a:solidFill>
                <a:latin typeface="Arial"/>
                <a:ea typeface="Arial"/>
                <a:cs typeface="Arial"/>
              </a:rPr>
              <a:t>HR practices for sustainable growth at Health Connect UK</a:t>
            </a:r>
          </a:p>
        </p:txBody>
      </p:sp>
      <p:sp>
        <p:nvSpPr>
          <p:cNvPr id="3" name="Presentation to the Executive Board of HealthConne">
            <a:extLst>
              <a:ext uri="{FF2B5EF4-FFF2-40B4-BE49-F238E27FC236}">
                <a16:creationId xmlns:a16="http://schemas.microsoft.com/office/drawing/2014/main" id="{3BF1EAF4-87FC-4DEC-A454-8222F852631A}"/>
              </a:ext>
            </a:extLst>
          </p:cNvPr>
          <p:cNvSpPr>
            <a:spLocks noGrp="1"/>
          </p:cNvSpPr>
          <p:nvPr/>
        </p:nvSpPr>
        <p:spPr>
          <a:xfrm>
            <a:off x="666750" y="2428875"/>
            <a:ext cx="10668000" cy="257175"/>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gn="l">
              <a:lnSpc>
                <a:spcPct val="125000"/>
              </a:lnSpc>
              <a:buNone/>
              <a:defRPr sz="1100" b="0">
                <a:solidFill>
                  <a:srgbClr val="111111"/>
                </a:solidFill>
                <a:latin typeface="Arial"/>
                <a:ea typeface="Arial"/>
                <a:cs typeface="Arial"/>
              </a:defRPr>
            </a:pPr>
            <a:r>
              <a:rPr sz="1600" b="0" dirty="0">
                <a:solidFill>
                  <a:srgbClr val="111111"/>
                </a:solidFill>
                <a:latin typeface="Arial"/>
                <a:ea typeface="Arial"/>
                <a:cs typeface="Arial"/>
              </a:rPr>
              <a:t>Presentation to the Executive Board of Health Connect UK</a:t>
            </a:r>
          </a:p>
        </p:txBody>
      </p:sp>
      <p:sp>
        <p:nvSpPr>
          <p:cNvPr id="4" name="Student name: ____________________________________">
            <a:extLst>
              <a:ext uri="{FF2B5EF4-FFF2-40B4-BE49-F238E27FC236}">
                <a16:creationId xmlns:a16="http://schemas.microsoft.com/office/drawing/2014/main" id="{6A53E712-3953-4034-BEC7-323CAC9ABCE2}"/>
              </a:ext>
            </a:extLst>
          </p:cNvPr>
          <p:cNvSpPr>
            <a:spLocks noGrp="1"/>
          </p:cNvSpPr>
          <p:nvPr/>
        </p:nvSpPr>
        <p:spPr>
          <a:xfrm>
            <a:off x="685800" y="3019425"/>
            <a:ext cx="10648950" cy="295275"/>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gn="l">
              <a:lnSpc>
                <a:spcPct val="125000"/>
              </a:lnSpc>
              <a:buNone/>
              <a:defRPr sz="1100" b="0">
                <a:solidFill>
                  <a:srgbClr val="111111"/>
                </a:solidFill>
                <a:latin typeface="Arial"/>
                <a:ea typeface="Arial"/>
                <a:cs typeface="Arial"/>
              </a:defRPr>
            </a:pPr>
            <a:r>
              <a:rPr sz="1500" b="1" dirty="0">
                <a:solidFill>
                  <a:srgbClr val="111111"/>
                </a:solidFill>
                <a:latin typeface="Arial"/>
                <a:ea typeface="Arial"/>
                <a:cs typeface="Arial"/>
              </a:rPr>
              <a:t>Student name</a:t>
            </a:r>
            <a:r>
              <a:rPr lang="en-GB" sz="1500" b="1" dirty="0">
                <a:solidFill>
                  <a:srgbClr val="111111"/>
                </a:solidFill>
                <a:latin typeface="Arial"/>
                <a:ea typeface="Arial"/>
                <a:cs typeface="Arial"/>
              </a:rPr>
              <a:t>: </a:t>
            </a:r>
            <a:r>
              <a:rPr lang="en-GB" sz="1500" dirty="0">
                <a:solidFill>
                  <a:srgbClr val="111111"/>
                </a:solidFill>
                <a:latin typeface="Arial"/>
                <a:ea typeface="Arial"/>
                <a:cs typeface="Arial"/>
              </a:rPr>
              <a:t>Mohammad Mustafa Choudhry</a:t>
            </a:r>
            <a:endParaRPr sz="1500" dirty="0">
              <a:solidFill>
                <a:srgbClr val="111111"/>
              </a:solidFill>
              <a:latin typeface="Arial"/>
              <a:ea typeface="Arial"/>
              <a:cs typeface="Arial"/>
            </a:endParaRPr>
          </a:p>
        </p:txBody>
      </p:sp>
      <p:sp>
        <p:nvSpPr>
          <p:cNvPr id="5" name="Student ID: ______________________________________">
            <a:extLst>
              <a:ext uri="{FF2B5EF4-FFF2-40B4-BE49-F238E27FC236}">
                <a16:creationId xmlns:a16="http://schemas.microsoft.com/office/drawing/2014/main" id="{237936AA-C124-4220-914A-6E3C5F8B8C54}"/>
              </a:ext>
            </a:extLst>
          </p:cNvPr>
          <p:cNvSpPr>
            <a:spLocks noGrp="1"/>
          </p:cNvSpPr>
          <p:nvPr/>
        </p:nvSpPr>
        <p:spPr>
          <a:xfrm>
            <a:off x="685800" y="3448050"/>
            <a:ext cx="10648950" cy="295275"/>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gn="l">
              <a:lnSpc>
                <a:spcPct val="125000"/>
              </a:lnSpc>
              <a:buNone/>
              <a:defRPr sz="1100" b="0">
                <a:solidFill>
                  <a:srgbClr val="111111"/>
                </a:solidFill>
                <a:latin typeface="Arial"/>
                <a:ea typeface="Arial"/>
                <a:cs typeface="Arial"/>
              </a:defRPr>
            </a:pPr>
            <a:r>
              <a:rPr sz="1500" b="1" dirty="0">
                <a:solidFill>
                  <a:srgbClr val="111111"/>
                </a:solidFill>
                <a:latin typeface="Arial"/>
                <a:ea typeface="Arial"/>
                <a:cs typeface="Arial"/>
              </a:rPr>
              <a:t>Student ID: </a:t>
            </a:r>
            <a:r>
              <a:rPr lang="en-GB" sz="1500" b="0" dirty="0">
                <a:solidFill>
                  <a:srgbClr val="111111"/>
                </a:solidFill>
                <a:latin typeface="Arial"/>
                <a:ea typeface="Arial"/>
                <a:cs typeface="Arial"/>
              </a:rPr>
              <a:t>2508098</a:t>
            </a:r>
            <a:endParaRPr sz="1500" b="0" dirty="0">
              <a:solidFill>
                <a:srgbClr val="111111"/>
              </a:solidFill>
              <a:latin typeface="Arial"/>
              <a:ea typeface="Arial"/>
              <a:cs typeface="Arial"/>
            </a:endParaRPr>
          </a:p>
        </p:txBody>
      </p:sp>
      <p:sp>
        <p:nvSpPr>
          <p:cNvPr id="6" name="Lecturer name: ___________________________________">
            <a:extLst>
              <a:ext uri="{FF2B5EF4-FFF2-40B4-BE49-F238E27FC236}">
                <a16:creationId xmlns:a16="http://schemas.microsoft.com/office/drawing/2014/main" id="{D140CFFB-0FE2-4483-BEFB-F17D1E6E8DE3}"/>
              </a:ext>
            </a:extLst>
          </p:cNvPr>
          <p:cNvSpPr>
            <a:spLocks noGrp="1"/>
          </p:cNvSpPr>
          <p:nvPr/>
        </p:nvSpPr>
        <p:spPr>
          <a:xfrm>
            <a:off x="685800" y="3876675"/>
            <a:ext cx="10648950" cy="295275"/>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gn="l">
              <a:lnSpc>
                <a:spcPct val="100000"/>
              </a:lnSpc>
              <a:buNone/>
              <a:defRPr sz="1100" b="0">
                <a:solidFill>
                  <a:srgbClr val="111111"/>
                </a:solidFill>
                <a:latin typeface="Arial"/>
                <a:ea typeface="Arial"/>
                <a:cs typeface="Arial"/>
              </a:defRPr>
            </a:pPr>
            <a:r>
              <a:rPr sz="1500" b="1" dirty="0">
                <a:solidFill>
                  <a:srgbClr val="111111"/>
                </a:solidFill>
                <a:latin typeface="Arial"/>
                <a:ea typeface="Arial"/>
                <a:cs typeface="Arial"/>
              </a:rPr>
              <a:t>Lecturer name</a:t>
            </a:r>
            <a:r>
              <a:rPr lang="en-GB" sz="1500" b="1" dirty="0">
                <a:solidFill>
                  <a:srgbClr val="111111"/>
                </a:solidFill>
                <a:latin typeface="Arial"/>
                <a:ea typeface="Arial"/>
                <a:cs typeface="Arial"/>
              </a:rPr>
              <a:t>: </a:t>
            </a:r>
            <a:r>
              <a:rPr lang="en-GB" sz="1600" b="0" i="0" dirty="0">
                <a:solidFill>
                  <a:srgbClr val="1D2125"/>
                </a:solidFill>
                <a:effectLst/>
                <a:latin typeface="-apple-system"/>
              </a:rPr>
              <a:t>Dr </a:t>
            </a:r>
            <a:r>
              <a:rPr lang="en-GB" sz="1600" b="0" i="0" dirty="0" err="1">
                <a:solidFill>
                  <a:srgbClr val="1D2125"/>
                </a:solidFill>
                <a:effectLst/>
                <a:latin typeface="-apple-system"/>
              </a:rPr>
              <a:t>Shujun</a:t>
            </a:r>
            <a:r>
              <a:rPr lang="en-GB" sz="1600" b="0" i="0" dirty="0">
                <a:solidFill>
                  <a:srgbClr val="1D2125"/>
                </a:solidFill>
                <a:effectLst/>
                <a:latin typeface="-apple-system"/>
              </a:rPr>
              <a:t> Xiao</a:t>
            </a:r>
            <a:endParaRPr sz="1500" b="0" dirty="0">
              <a:solidFill>
                <a:srgbClr val="111111"/>
              </a:solidFill>
              <a:latin typeface="Arial"/>
              <a:ea typeface="Arial"/>
              <a:cs typeface="Arial"/>
            </a:endParaRPr>
          </a:p>
        </p:txBody>
      </p:sp>
      <p:sp>
        <p:nvSpPr>
          <p:cNvPr id="7" name="Module: LCLM5002 – Developing and Managing Individ">
            <a:extLst>
              <a:ext uri="{FF2B5EF4-FFF2-40B4-BE49-F238E27FC236}">
                <a16:creationId xmlns:a16="http://schemas.microsoft.com/office/drawing/2014/main" id="{1957E2D5-CB52-4D24-89DC-5B31E8F69E8C}"/>
              </a:ext>
            </a:extLst>
          </p:cNvPr>
          <p:cNvSpPr>
            <a:spLocks noGrp="1"/>
          </p:cNvSpPr>
          <p:nvPr/>
        </p:nvSpPr>
        <p:spPr>
          <a:xfrm>
            <a:off x="685800" y="4305300"/>
            <a:ext cx="10648950" cy="295275"/>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gn="l">
              <a:lnSpc>
                <a:spcPct val="125000"/>
              </a:lnSpc>
              <a:buNone/>
              <a:defRPr sz="1100" b="0">
                <a:solidFill>
                  <a:srgbClr val="111111"/>
                </a:solidFill>
                <a:latin typeface="Arial"/>
                <a:ea typeface="Arial"/>
                <a:cs typeface="Arial"/>
              </a:defRPr>
            </a:pPr>
            <a:r>
              <a:rPr sz="1500" b="1" dirty="0">
                <a:solidFill>
                  <a:srgbClr val="111111"/>
                </a:solidFill>
                <a:latin typeface="Arial"/>
                <a:ea typeface="Arial"/>
                <a:cs typeface="Arial"/>
              </a:rPr>
              <a:t>Module: </a:t>
            </a:r>
            <a:r>
              <a:rPr sz="1500" b="0" dirty="0">
                <a:solidFill>
                  <a:srgbClr val="111111"/>
                </a:solidFill>
                <a:latin typeface="Arial"/>
                <a:ea typeface="Arial"/>
                <a:cs typeface="Arial"/>
              </a:rPr>
              <a:t>LCLM5002 – Developing and Managing Individuals </a:t>
            </a:r>
            <a:endParaRPr lang="en-US" sz="1500" b="0" dirty="0">
              <a:solidFill>
                <a:srgbClr val="111111"/>
              </a:solidFill>
              <a:latin typeface="Arial"/>
              <a:ea typeface="Arial"/>
              <a:cs typeface="Arial"/>
            </a:endParaRPr>
          </a:p>
          <a:p>
            <a:pPr algn="l">
              <a:lnSpc>
                <a:spcPct val="125000"/>
              </a:lnSpc>
              <a:buNone/>
              <a:defRPr sz="1100" b="0">
                <a:solidFill>
                  <a:srgbClr val="111111"/>
                </a:solidFill>
                <a:latin typeface="Arial"/>
                <a:ea typeface="Arial"/>
                <a:cs typeface="Arial"/>
              </a:defRPr>
            </a:pPr>
            <a:r>
              <a:rPr sz="1500" b="0" dirty="0">
                <a:solidFill>
                  <a:srgbClr val="111111"/>
                </a:solidFill>
                <a:latin typeface="Arial"/>
                <a:ea typeface="Arial"/>
                <a:cs typeface="Arial"/>
              </a:rPr>
              <a:t>and Teams</a:t>
            </a:r>
          </a:p>
        </p:txBody>
      </p:sp>
      <p:sp>
        <p:nvSpPr>
          <p:cNvPr id="8" name="Role: HR Consultant">
            <a:extLst>
              <a:ext uri="{FF2B5EF4-FFF2-40B4-BE49-F238E27FC236}">
                <a16:creationId xmlns:a16="http://schemas.microsoft.com/office/drawing/2014/main" id="{60496EB7-6ED5-46BA-9351-50E19CED29E2}"/>
              </a:ext>
            </a:extLst>
          </p:cNvPr>
          <p:cNvSpPr>
            <a:spLocks noGrp="1"/>
          </p:cNvSpPr>
          <p:nvPr/>
        </p:nvSpPr>
        <p:spPr>
          <a:xfrm>
            <a:off x="685800" y="4925332"/>
            <a:ext cx="10648950" cy="26670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algn="l">
              <a:lnSpc>
                <a:spcPct val="125000"/>
              </a:lnSpc>
              <a:buNone/>
              <a:defRPr sz="1100" b="0">
                <a:solidFill>
                  <a:srgbClr val="555555"/>
                </a:solidFill>
                <a:latin typeface="Arial"/>
                <a:ea typeface="Arial"/>
                <a:cs typeface="Arial"/>
              </a:defRPr>
            </a:pPr>
            <a:r>
              <a:rPr sz="1500" b="1" dirty="0">
                <a:solidFill>
                  <a:srgbClr val="111111"/>
                </a:solidFill>
                <a:latin typeface="Arial"/>
                <a:ea typeface="Arial"/>
                <a:cs typeface="Arial"/>
              </a:rPr>
              <a:t>Role:</a:t>
            </a:r>
            <a:r>
              <a:rPr sz="1500" b="1" dirty="0">
                <a:solidFill>
                  <a:srgbClr val="555555"/>
                </a:solidFill>
                <a:latin typeface="Arial"/>
                <a:ea typeface="Arial"/>
                <a:cs typeface="Arial"/>
              </a:rPr>
              <a:t> </a:t>
            </a:r>
            <a:r>
              <a:rPr sz="1500" dirty="0">
                <a:solidFill>
                  <a:srgbClr val="111111"/>
                </a:solidFill>
                <a:latin typeface="Arial"/>
                <a:ea typeface="Arial"/>
                <a:cs typeface="Arial"/>
              </a:rPr>
              <a:t>HR Consultant</a:t>
            </a:r>
          </a:p>
        </p:txBody>
      </p:sp>
      <p:sp>
        <p:nvSpPr>
          <p:cNvPr id="9" name="01 / 12">
            <a:extLst>
              <a:ext uri="{FF2B5EF4-FFF2-40B4-BE49-F238E27FC236}">
                <a16:creationId xmlns:a16="http://schemas.microsoft.com/office/drawing/2014/main" id="{5A6F7612-7C1E-4C13-8983-CCAB6B0DE217}"/>
              </a:ext>
            </a:extLst>
          </p:cNvPr>
          <p:cNvSpPr>
            <a:spLocks noGrp="1"/>
          </p:cNvSpPr>
          <p:nvPr/>
        </p:nvSpPr>
        <p:spPr>
          <a:xfrm>
            <a:off x="10953750" y="6429375"/>
            <a:ext cx="552450" cy="209550"/>
          </a:xfrm>
          <a:prstGeom prst="rect">
            <a:avLst/>
          </a:prstGeom>
          <a:noFill/>
          <a:ln w="0">
            <a:noFill/>
          </a:ln>
        </p:spPr>
        <p:txBody>
          <a:bodyPr wrap="square" lIns="0" tIns="0" rIns="0" bIns="0" anchor="t">
            <a:noAutofit/>
          </a:bodyPr>
          <a:lstStyle>
            <a:defPPr algn="r">
              <a:defRPr sz="1100" b="0">
                <a:solidFill>
                  <a:srgbClr val="555555"/>
                </a:solidFill>
                <a:latin typeface="Arial"/>
                <a:ea typeface="Arial"/>
                <a:cs typeface="Arial"/>
              </a:defRPr>
            </a:defPPr>
          </a:lstStyle>
          <a:p>
            <a:pPr algn="r">
              <a:lnSpc>
                <a:spcPct val="125000"/>
              </a:lnSpc>
              <a:buNone/>
              <a:defRPr sz="1100" b="0">
                <a:solidFill>
                  <a:srgbClr val="555555"/>
                </a:solidFill>
                <a:latin typeface="Arial"/>
                <a:ea typeface="Arial"/>
                <a:cs typeface="Arial"/>
              </a:defRPr>
            </a:pPr>
            <a:r>
              <a:rPr sz="1100" b="0">
                <a:solidFill>
                  <a:srgbClr val="555555"/>
                </a:solidFill>
                <a:latin typeface="Arial"/>
                <a:ea typeface="Arial"/>
                <a:cs typeface="Arial"/>
              </a:rPr>
              <a:t>01 / 12</a:t>
            </a:r>
          </a:p>
        </p:txBody>
      </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99200" y="2191657"/>
            <a:ext cx="5689600" cy="3117811"/>
          </a:xfrm>
          <a:prstGeom prst="rect">
            <a:avLst/>
          </a:prstGeom>
        </p:spPr>
      </p:pic>
    </p:spTree>
    <p:extLst>
      <p:ext uri="{BB962C8B-B14F-4D97-AF65-F5344CB8AC3E}">
        <p14:creationId xmlns:p14="http://schemas.microsoft.com/office/powerpoint/2010/main" val="1199459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cxnSp>
        <p:nvCxnSpPr>
          <p:cNvPr id="15" name="Straight Arrow Connector 14">
            <a:extLst>
              <a:ext uri="{FF2B5EF4-FFF2-40B4-BE49-F238E27FC236}">
                <a16:creationId xmlns:a16="http://schemas.microsoft.com/office/drawing/2014/main" id="{79523C4F-6A65-4D51-B991-B09D8C01C205}"/>
              </a:ext>
            </a:extLst>
          </p:cNvPr>
          <p:cNvCxnSpPr>
            <a:stCxn id="11" idx="3"/>
            <a:endCxn id="12" idx="1"/>
          </p:cNvCxnSpPr>
          <p:nvPr/>
        </p:nvCxnSpPr>
        <p:spPr>
          <a:xfrm flipV="1">
            <a:off x="8401050" y="3114675"/>
            <a:ext cx="1143000" cy="904875"/>
          </a:xfrm>
          <a:prstGeom prst="straightConnector1">
            <a:avLst/>
          </a:prstGeom>
          <a:ln w="11430">
            <a:solidFill>
              <a:srgbClr val="234B61"/>
            </a:solidFill>
            <a:tailEnd type="triangle" w="sm" len="sm"/>
          </a:ln>
        </p:spPr>
      </p:cxnSp>
      <p:cxnSp>
        <p:nvCxnSpPr>
          <p:cNvPr id="14" name="Straight Arrow Connector 13">
            <a:extLst>
              <a:ext uri="{FF2B5EF4-FFF2-40B4-BE49-F238E27FC236}">
                <a16:creationId xmlns:a16="http://schemas.microsoft.com/office/drawing/2014/main" id="{332E0E27-3E89-476A-88D2-2BCEAB349801}"/>
              </a:ext>
            </a:extLst>
          </p:cNvPr>
          <p:cNvCxnSpPr>
            <a:stCxn id="10" idx="3"/>
            <a:endCxn id="12" idx="1"/>
          </p:cNvCxnSpPr>
          <p:nvPr/>
        </p:nvCxnSpPr>
        <p:spPr>
          <a:xfrm>
            <a:off x="8401050" y="3000376"/>
            <a:ext cx="1143000" cy="114299"/>
          </a:xfrm>
          <a:prstGeom prst="straightConnector1">
            <a:avLst/>
          </a:prstGeom>
          <a:ln w="11430">
            <a:solidFill>
              <a:srgbClr val="234B61"/>
            </a:solidFill>
            <a:tailEnd type="triangle" w="sm" len="sm"/>
          </a:ln>
        </p:spPr>
      </p:cxnSp>
      <p:cxnSp>
        <p:nvCxnSpPr>
          <p:cNvPr id="13" name="Straight Arrow Connector 12">
            <a:extLst>
              <a:ext uri="{FF2B5EF4-FFF2-40B4-BE49-F238E27FC236}">
                <a16:creationId xmlns:a16="http://schemas.microsoft.com/office/drawing/2014/main" id="{947D5EB3-C150-45DF-901A-BA64E78B8C2E}"/>
              </a:ext>
            </a:extLst>
          </p:cNvPr>
          <p:cNvCxnSpPr>
            <a:stCxn id="9" idx="3"/>
            <a:endCxn id="12" idx="1"/>
          </p:cNvCxnSpPr>
          <p:nvPr/>
        </p:nvCxnSpPr>
        <p:spPr>
          <a:xfrm>
            <a:off x="8401050" y="2133600"/>
            <a:ext cx="1143000" cy="981075"/>
          </a:xfrm>
          <a:prstGeom prst="straightConnector1">
            <a:avLst/>
          </a:prstGeom>
          <a:ln w="11430">
            <a:solidFill>
              <a:srgbClr val="234B61"/>
            </a:solidFill>
            <a:tailEnd type="triangle" w="sm" len="sm"/>
          </a:ln>
        </p:spPr>
      </p:cxnSp>
      <p:sp>
        <p:nvSpPr>
          <p:cNvPr id="21" name="HealthConnect UK and the strategic role of HRM">
            <a:extLst>
              <a:ext uri="{FF2B5EF4-FFF2-40B4-BE49-F238E27FC236}">
                <a16:creationId xmlns:a16="http://schemas.microsoft.com/office/drawing/2014/main" id="{47C0880A-056B-465A-86E6-85E443F75601}"/>
              </a:ext>
            </a:extLst>
          </p:cNvPr>
          <p:cNvSpPr>
            <a:spLocks noGrp="1"/>
          </p:cNvSpPr>
          <p:nvPr/>
        </p:nvSpPr>
        <p:spPr>
          <a:xfrm>
            <a:off x="685800" y="495300"/>
            <a:ext cx="10668000" cy="2667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gn="l">
              <a:lnSpc>
                <a:spcPct val="125000"/>
              </a:lnSpc>
              <a:buNone/>
              <a:defRPr sz="1100" b="1">
                <a:solidFill>
                  <a:srgbClr val="111111"/>
                </a:solidFill>
                <a:latin typeface="Arial"/>
                <a:ea typeface="Arial"/>
                <a:cs typeface="Arial"/>
              </a:defRPr>
            </a:pPr>
            <a:r>
              <a:rPr sz="2400" b="1" dirty="0">
                <a:solidFill>
                  <a:srgbClr val="0070C0"/>
                </a:solidFill>
                <a:latin typeface="Arial"/>
                <a:ea typeface="Arial"/>
                <a:cs typeface="Arial"/>
              </a:rPr>
              <a:t>Health Connect UK and the strategic role of HRM</a:t>
            </a:r>
          </a:p>
        </p:txBody>
      </p:sp>
      <p:sp>
        <p:nvSpPr>
          <p:cNvPr id="2" name="Case organisation: a growing UK provider of virtua">
            <a:extLst>
              <a:ext uri="{FF2B5EF4-FFF2-40B4-BE49-F238E27FC236}">
                <a16:creationId xmlns:a16="http://schemas.microsoft.com/office/drawing/2014/main" id="{2928FD57-CD1F-404D-B167-21273CAC79E9}"/>
              </a:ext>
            </a:extLst>
          </p:cNvPr>
          <p:cNvSpPr>
            <a:spLocks noGrp="1"/>
          </p:cNvSpPr>
          <p:nvPr/>
        </p:nvSpPr>
        <p:spPr>
          <a:xfrm>
            <a:off x="676275" y="1171575"/>
            <a:ext cx="10648950" cy="51435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nSpc>
                <a:spcPct val="125000"/>
              </a:lnSpc>
              <a:defRPr sz="1100" b="0">
                <a:solidFill>
                  <a:srgbClr val="111111"/>
                </a:solidFill>
                <a:latin typeface="Arial"/>
                <a:ea typeface="Arial"/>
                <a:cs typeface="Arial"/>
              </a:defRPr>
            </a:pPr>
            <a:r>
              <a:rPr lang="en-US" sz="1400" dirty="0">
                <a:solidFill>
                  <a:srgbClr val="111111"/>
                </a:solidFill>
                <a:latin typeface="Arial"/>
                <a:ea typeface="Arial"/>
                <a:cs typeface="Arial"/>
              </a:rPr>
              <a:t>Case </a:t>
            </a:r>
            <a:r>
              <a:rPr lang="en-US" sz="1400" dirty="0" err="1">
                <a:solidFill>
                  <a:srgbClr val="111111"/>
                </a:solidFill>
                <a:latin typeface="Arial"/>
                <a:ea typeface="Arial"/>
                <a:cs typeface="Arial"/>
              </a:rPr>
              <a:t>Organisation</a:t>
            </a:r>
            <a:r>
              <a:rPr lang="en-US" sz="1400" dirty="0">
                <a:solidFill>
                  <a:srgbClr val="111111"/>
                </a:solidFill>
                <a:latin typeface="Arial"/>
                <a:ea typeface="Arial"/>
                <a:cs typeface="Arial"/>
              </a:rPr>
              <a:t>: the fastest growing supplier of virtual consultations and remote patient monitoring in the UK.</a:t>
            </a:r>
            <a:endParaRPr sz="1400" b="0" dirty="0">
              <a:solidFill>
                <a:srgbClr val="111111"/>
              </a:solidFill>
              <a:latin typeface="Arial"/>
              <a:ea typeface="Arial"/>
              <a:cs typeface="Arial"/>
            </a:endParaRPr>
          </a:p>
        </p:txBody>
      </p:sp>
      <p:sp>
        <p:nvSpPr>
          <p:cNvPr id="3" name="Attraction and retention">
            <a:extLst>
              <a:ext uri="{FF2B5EF4-FFF2-40B4-BE49-F238E27FC236}">
                <a16:creationId xmlns:a16="http://schemas.microsoft.com/office/drawing/2014/main" id="{E2A2149E-967E-45FC-A07E-3692C7EEAED2}"/>
              </a:ext>
            </a:extLst>
          </p:cNvPr>
          <p:cNvSpPr>
            <a:spLocks noGrp="1"/>
          </p:cNvSpPr>
          <p:nvPr/>
        </p:nvSpPr>
        <p:spPr>
          <a:xfrm>
            <a:off x="685800" y="1933575"/>
            <a:ext cx="4429125" cy="2286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gn="l">
              <a:lnSpc>
                <a:spcPct val="125000"/>
              </a:lnSpc>
              <a:buNone/>
              <a:defRPr sz="1100" b="1">
                <a:solidFill>
                  <a:srgbClr val="111111"/>
                </a:solidFill>
                <a:latin typeface="Arial"/>
                <a:ea typeface="Arial"/>
                <a:cs typeface="Arial"/>
              </a:defRPr>
            </a:pPr>
            <a:r>
              <a:rPr sz="1400" b="1" dirty="0">
                <a:solidFill>
                  <a:srgbClr val="111111"/>
                </a:solidFill>
                <a:latin typeface="Arial"/>
                <a:ea typeface="Arial"/>
                <a:cs typeface="Arial"/>
              </a:rPr>
              <a:t>Attraction and retention</a:t>
            </a:r>
          </a:p>
        </p:txBody>
      </p:sp>
      <p:sp>
        <p:nvSpPr>
          <p:cNvPr id="4" name="Hard-to-fill healthcare and technology roles. Risi">
            <a:extLst>
              <a:ext uri="{FF2B5EF4-FFF2-40B4-BE49-F238E27FC236}">
                <a16:creationId xmlns:a16="http://schemas.microsoft.com/office/drawing/2014/main" id="{53505294-83D2-43C9-88AB-6C9C489DD7F4}"/>
              </a:ext>
            </a:extLst>
          </p:cNvPr>
          <p:cNvSpPr>
            <a:spLocks noGrp="1"/>
          </p:cNvSpPr>
          <p:nvPr/>
        </p:nvSpPr>
        <p:spPr>
          <a:xfrm>
            <a:off x="685800" y="2190750"/>
            <a:ext cx="5314950" cy="581025"/>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nSpc>
                <a:spcPct val="125000"/>
              </a:lnSpc>
              <a:defRPr sz="1100" b="0">
                <a:solidFill>
                  <a:srgbClr val="111111"/>
                </a:solidFill>
                <a:latin typeface="Arial"/>
                <a:ea typeface="Arial"/>
                <a:cs typeface="Arial"/>
              </a:defRPr>
            </a:pPr>
            <a:r>
              <a:rPr lang="en-US" sz="1400" dirty="0">
                <a:solidFill>
                  <a:srgbClr val="111111"/>
                </a:solidFill>
                <a:latin typeface="Arial"/>
                <a:ea typeface="Arial"/>
                <a:cs typeface="Arial"/>
              </a:rPr>
              <a:t>Challenging to fill senior Healthcare and Technology positions. Increased staff turnover.</a:t>
            </a:r>
            <a:endParaRPr sz="1400" b="0" dirty="0">
              <a:solidFill>
                <a:srgbClr val="111111"/>
              </a:solidFill>
              <a:latin typeface="Arial"/>
              <a:ea typeface="Arial"/>
              <a:cs typeface="Arial"/>
            </a:endParaRPr>
          </a:p>
        </p:txBody>
      </p:sp>
      <p:sp>
        <p:nvSpPr>
          <p:cNvPr id="5" name="Capability and wellbeing">
            <a:extLst>
              <a:ext uri="{FF2B5EF4-FFF2-40B4-BE49-F238E27FC236}">
                <a16:creationId xmlns:a16="http://schemas.microsoft.com/office/drawing/2014/main" id="{731FE9AC-1F49-48F3-AD13-A50BE9AF05FC}"/>
              </a:ext>
            </a:extLst>
          </p:cNvPr>
          <p:cNvSpPr>
            <a:spLocks noGrp="1"/>
          </p:cNvSpPr>
          <p:nvPr/>
        </p:nvSpPr>
        <p:spPr>
          <a:xfrm>
            <a:off x="685800" y="2790825"/>
            <a:ext cx="4429125" cy="2286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gn="l">
              <a:lnSpc>
                <a:spcPct val="125000"/>
              </a:lnSpc>
              <a:buNone/>
              <a:defRPr sz="1100" b="1">
                <a:solidFill>
                  <a:srgbClr val="111111"/>
                </a:solidFill>
                <a:latin typeface="Arial"/>
                <a:ea typeface="Arial"/>
                <a:cs typeface="Arial"/>
              </a:defRPr>
            </a:pPr>
            <a:r>
              <a:rPr sz="1400" b="1" dirty="0">
                <a:solidFill>
                  <a:srgbClr val="111111"/>
                </a:solidFill>
                <a:latin typeface="Arial"/>
                <a:ea typeface="Arial"/>
                <a:cs typeface="Arial"/>
              </a:rPr>
              <a:t>Capability and wellbeing</a:t>
            </a:r>
          </a:p>
        </p:txBody>
      </p:sp>
      <p:sp>
        <p:nvSpPr>
          <p:cNvPr id="6" name="Digital skills shortages. Burnout and wellbeing co">
            <a:extLst>
              <a:ext uri="{FF2B5EF4-FFF2-40B4-BE49-F238E27FC236}">
                <a16:creationId xmlns:a16="http://schemas.microsoft.com/office/drawing/2014/main" id="{A7A97488-FFEA-46D9-AA0E-EEBA835FE37C}"/>
              </a:ext>
            </a:extLst>
          </p:cNvPr>
          <p:cNvSpPr>
            <a:spLocks noGrp="1"/>
          </p:cNvSpPr>
          <p:nvPr/>
        </p:nvSpPr>
        <p:spPr>
          <a:xfrm>
            <a:off x="685800" y="3048000"/>
            <a:ext cx="4429125" cy="581025"/>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gn="l">
              <a:lnSpc>
                <a:spcPct val="125000"/>
              </a:lnSpc>
              <a:buNone/>
              <a:defRPr sz="1100" b="0">
                <a:solidFill>
                  <a:srgbClr val="111111"/>
                </a:solidFill>
                <a:latin typeface="Arial"/>
                <a:ea typeface="Arial"/>
                <a:cs typeface="Arial"/>
              </a:defRPr>
            </a:pPr>
            <a:r>
              <a:rPr sz="1400" b="0" dirty="0">
                <a:solidFill>
                  <a:srgbClr val="111111"/>
                </a:solidFill>
                <a:latin typeface="Arial"/>
                <a:ea typeface="Arial"/>
                <a:cs typeface="Arial"/>
              </a:rPr>
              <a:t>Digital skills shortages. Burnout and wellbeing concerns.</a:t>
            </a:r>
          </a:p>
        </p:txBody>
      </p:sp>
      <p:sp>
        <p:nvSpPr>
          <p:cNvPr id="7" name="Engagement and coordination">
            <a:extLst>
              <a:ext uri="{FF2B5EF4-FFF2-40B4-BE49-F238E27FC236}">
                <a16:creationId xmlns:a16="http://schemas.microsoft.com/office/drawing/2014/main" id="{DA57F034-B86B-470D-92D8-AD1A2A610524}"/>
              </a:ext>
            </a:extLst>
          </p:cNvPr>
          <p:cNvSpPr>
            <a:spLocks noGrp="1"/>
          </p:cNvSpPr>
          <p:nvPr/>
        </p:nvSpPr>
        <p:spPr>
          <a:xfrm>
            <a:off x="685800" y="3648075"/>
            <a:ext cx="4429125" cy="2286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gn="l">
              <a:lnSpc>
                <a:spcPct val="125000"/>
              </a:lnSpc>
              <a:buNone/>
              <a:defRPr sz="1100" b="1">
                <a:solidFill>
                  <a:srgbClr val="111111"/>
                </a:solidFill>
                <a:latin typeface="Arial"/>
                <a:ea typeface="Arial"/>
                <a:cs typeface="Arial"/>
              </a:defRPr>
            </a:pPr>
            <a:r>
              <a:rPr sz="1400" b="1" dirty="0">
                <a:solidFill>
                  <a:srgbClr val="111111"/>
                </a:solidFill>
                <a:latin typeface="Arial"/>
                <a:ea typeface="Arial"/>
                <a:cs typeface="Arial"/>
              </a:rPr>
              <a:t>Engagement and coordination</a:t>
            </a:r>
          </a:p>
        </p:txBody>
      </p:sp>
      <p:sp>
        <p:nvSpPr>
          <p:cNvPr id="8" name="Reduced engagement. Multidisciplinary team challen">
            <a:extLst>
              <a:ext uri="{FF2B5EF4-FFF2-40B4-BE49-F238E27FC236}">
                <a16:creationId xmlns:a16="http://schemas.microsoft.com/office/drawing/2014/main" id="{CF38CBB9-FE3D-458C-80A8-2847C78EBBA5}"/>
              </a:ext>
            </a:extLst>
          </p:cNvPr>
          <p:cNvSpPr>
            <a:spLocks noGrp="1"/>
          </p:cNvSpPr>
          <p:nvPr/>
        </p:nvSpPr>
        <p:spPr>
          <a:xfrm>
            <a:off x="685800" y="3905250"/>
            <a:ext cx="4429125" cy="581025"/>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gn="l">
              <a:lnSpc>
                <a:spcPct val="125000"/>
              </a:lnSpc>
              <a:buNone/>
              <a:defRPr sz="1100" b="0">
                <a:solidFill>
                  <a:srgbClr val="111111"/>
                </a:solidFill>
                <a:latin typeface="Arial"/>
                <a:ea typeface="Arial"/>
                <a:cs typeface="Arial"/>
              </a:defRPr>
            </a:pPr>
            <a:r>
              <a:rPr sz="1400" b="0" dirty="0">
                <a:solidFill>
                  <a:srgbClr val="111111"/>
                </a:solidFill>
                <a:latin typeface="Arial"/>
                <a:ea typeface="Arial"/>
                <a:cs typeface="Arial"/>
              </a:rPr>
              <a:t>Reduced engagement. Multidisciplinary team challenges. Leadership development gaps.</a:t>
            </a:r>
          </a:p>
        </p:txBody>
      </p:sp>
      <p:sp>
        <p:nvSpPr>
          <p:cNvPr id="9" name="diagram Ability&#10;Relevant skills and development">
            <a:extLst>
              <a:ext uri="{FF2B5EF4-FFF2-40B4-BE49-F238E27FC236}">
                <a16:creationId xmlns:a16="http://schemas.microsoft.com/office/drawing/2014/main" id="{69E825FA-4FEB-4630-ADA2-CACBADAA22E7}"/>
              </a:ext>
            </a:extLst>
          </p:cNvPr>
          <p:cNvSpPr>
            <a:spLocks noGrp="1"/>
          </p:cNvSpPr>
          <p:nvPr/>
        </p:nvSpPr>
        <p:spPr>
          <a:xfrm>
            <a:off x="5739618" y="1800225"/>
            <a:ext cx="2661432" cy="666750"/>
          </a:xfrm>
          <a:prstGeom prst="rect">
            <a:avLst/>
          </a:prstGeom>
          <a:solidFill>
            <a:srgbClr val="EDF3F6"/>
          </a:solidFill>
          <a:ln w="9525">
            <a:solidFill>
              <a:srgbClr val="C6D3DA"/>
            </a:solidFill>
          </a:ln>
        </p:spPr>
        <p:txBody>
          <a:bodyPr wrap="square" lIns="114300" tIns="114300" rIns="114300" bIns="114300" anchor="ctr">
            <a:noAutofit/>
          </a:bodyPr>
          <a:lstStyle>
            <a:defPPr algn="ctr">
              <a:defRPr sz="1100">
                <a:solidFill>
                  <a:srgbClr val="111111"/>
                </a:solidFill>
                <a:latin typeface="Arial"/>
                <a:ea typeface="Arial"/>
                <a:cs typeface="Arial"/>
              </a:defRPr>
            </a:defPPr>
          </a:lstStyle>
          <a:p>
            <a:pPr algn="ctr"/>
            <a:r>
              <a:rPr lang="en-US" sz="1300" dirty="0">
                <a:latin typeface="Arial" panose="020B0604020202020204" pitchFamily="34" charset="0"/>
                <a:cs typeface="Arial" panose="020B0604020202020204" pitchFamily="34" charset="0"/>
              </a:rPr>
              <a:t>Ability</a:t>
            </a:r>
          </a:p>
          <a:p>
            <a:pPr algn="ctr"/>
            <a:r>
              <a:rPr lang="en-US" sz="1300" dirty="0">
                <a:latin typeface="Arial" panose="020B0604020202020204" pitchFamily="34" charset="0"/>
                <a:cs typeface="Arial" panose="020B0604020202020204" pitchFamily="34" charset="0"/>
              </a:rPr>
              <a:t>Skills and development</a:t>
            </a:r>
          </a:p>
        </p:txBody>
      </p:sp>
      <p:sp>
        <p:nvSpPr>
          <p:cNvPr id="10" name="diagram Motivation&#10;Fair reward and meaningful work">
            <a:extLst>
              <a:ext uri="{FF2B5EF4-FFF2-40B4-BE49-F238E27FC236}">
                <a16:creationId xmlns:a16="http://schemas.microsoft.com/office/drawing/2014/main" id="{0F69C0AB-FC19-48F6-BA78-7F50C2A67190}"/>
              </a:ext>
            </a:extLst>
          </p:cNvPr>
          <p:cNvSpPr>
            <a:spLocks noGrp="1"/>
          </p:cNvSpPr>
          <p:nvPr/>
        </p:nvSpPr>
        <p:spPr>
          <a:xfrm>
            <a:off x="5739618" y="2600326"/>
            <a:ext cx="2661432" cy="800100"/>
          </a:xfrm>
          <a:prstGeom prst="rect">
            <a:avLst/>
          </a:prstGeom>
          <a:solidFill>
            <a:srgbClr val="EDF3F6"/>
          </a:solidFill>
          <a:ln w="9525">
            <a:solidFill>
              <a:srgbClr val="C6D3DA"/>
            </a:solidFill>
          </a:ln>
        </p:spPr>
        <p:txBody>
          <a:bodyPr wrap="square" lIns="114300" tIns="114300" rIns="114300" bIns="114300" anchor="ctr">
            <a:noAutofit/>
          </a:bodyPr>
          <a:lstStyle>
            <a:defPPr algn="ctr">
              <a:defRPr sz="1100">
                <a:solidFill>
                  <a:srgbClr val="111111"/>
                </a:solidFill>
                <a:latin typeface="Arial"/>
                <a:ea typeface="Arial"/>
                <a:cs typeface="Arial"/>
              </a:defRPr>
            </a:defPPr>
          </a:lstStyle>
          <a:p>
            <a:pPr algn="ctr"/>
            <a:r>
              <a:rPr lang="en-US" sz="1300" dirty="0">
                <a:latin typeface="Arial" panose="020B0604020202020204" pitchFamily="34" charset="0"/>
                <a:cs typeface="Arial" panose="020B0604020202020204" pitchFamily="34" charset="0"/>
              </a:rPr>
              <a:t>Motivation</a:t>
            </a:r>
          </a:p>
          <a:p>
            <a:pPr algn="ctr"/>
            <a:r>
              <a:rPr lang="en-US" sz="1300" dirty="0">
                <a:latin typeface="Arial" panose="020B0604020202020204" pitchFamily="34" charset="0"/>
                <a:cs typeface="Arial" panose="020B0604020202020204" pitchFamily="34" charset="0"/>
              </a:rPr>
              <a:t>Compensation and the opportunity to do meaningful work</a:t>
            </a:r>
          </a:p>
        </p:txBody>
      </p:sp>
      <p:sp>
        <p:nvSpPr>
          <p:cNvPr id="11" name="diagram Opportunity&#10;Employee voice and time to contribute">
            <a:extLst>
              <a:ext uri="{FF2B5EF4-FFF2-40B4-BE49-F238E27FC236}">
                <a16:creationId xmlns:a16="http://schemas.microsoft.com/office/drawing/2014/main" id="{B67D8E2A-3BA3-41C9-A66B-703C1237BCDE}"/>
              </a:ext>
            </a:extLst>
          </p:cNvPr>
          <p:cNvSpPr>
            <a:spLocks noGrp="1"/>
          </p:cNvSpPr>
          <p:nvPr/>
        </p:nvSpPr>
        <p:spPr>
          <a:xfrm>
            <a:off x="5739618" y="3705225"/>
            <a:ext cx="2661432" cy="628650"/>
          </a:xfrm>
          <a:prstGeom prst="rect">
            <a:avLst/>
          </a:prstGeom>
          <a:solidFill>
            <a:srgbClr val="EDF3F6"/>
          </a:solidFill>
          <a:ln w="9525">
            <a:solidFill>
              <a:srgbClr val="C6D3DA"/>
            </a:solidFill>
          </a:ln>
        </p:spPr>
        <p:txBody>
          <a:bodyPr wrap="square" lIns="114300" tIns="114300" rIns="114300" bIns="114300" anchor="ctr">
            <a:noAutofit/>
          </a:bodyPr>
          <a:lstStyle>
            <a:defPPr algn="ctr">
              <a:defRPr sz="1100">
                <a:solidFill>
                  <a:srgbClr val="111111"/>
                </a:solidFill>
                <a:latin typeface="Arial"/>
                <a:ea typeface="Arial"/>
                <a:cs typeface="Arial"/>
              </a:defRPr>
            </a:defPPr>
          </a:lstStyle>
          <a:p>
            <a:pPr algn="ctr"/>
            <a:r>
              <a:rPr lang="en-US" sz="1300" dirty="0">
                <a:latin typeface="Arial" panose="020B0604020202020204" pitchFamily="34" charset="0"/>
                <a:cs typeface="Arial" panose="020B0604020202020204" pitchFamily="34" charset="0"/>
              </a:rPr>
              <a:t>Opportunity</a:t>
            </a:r>
          </a:p>
          <a:p>
            <a:pPr algn="ctr"/>
            <a:r>
              <a:rPr lang="en-US" sz="1300" dirty="0">
                <a:latin typeface="Arial" panose="020B0604020202020204" pitchFamily="34" charset="0"/>
                <a:cs typeface="Arial" panose="020B0604020202020204" pitchFamily="34" charset="0"/>
              </a:rPr>
              <a:t>Employee voice and opportunity to contribute</a:t>
            </a:r>
          </a:p>
        </p:txBody>
      </p:sp>
      <p:sp>
        <p:nvSpPr>
          <p:cNvPr id="12" name="diagram Employee effectiveness&#10;and safe service growth">
            <a:extLst>
              <a:ext uri="{FF2B5EF4-FFF2-40B4-BE49-F238E27FC236}">
                <a16:creationId xmlns:a16="http://schemas.microsoft.com/office/drawing/2014/main" id="{BB5D254B-D56F-4A9E-A387-60167BC80B50}"/>
              </a:ext>
            </a:extLst>
          </p:cNvPr>
          <p:cNvSpPr>
            <a:spLocks noGrp="1"/>
          </p:cNvSpPr>
          <p:nvPr/>
        </p:nvSpPr>
        <p:spPr>
          <a:xfrm>
            <a:off x="9544050" y="2686050"/>
            <a:ext cx="2258744" cy="857250"/>
          </a:xfrm>
          <a:prstGeom prst="rect">
            <a:avLst/>
          </a:prstGeom>
          <a:solidFill>
            <a:srgbClr val="EDF3F6"/>
          </a:solidFill>
          <a:ln w="9525">
            <a:solidFill>
              <a:srgbClr val="C6D3DA"/>
            </a:solidFill>
          </a:ln>
        </p:spPr>
        <p:txBody>
          <a:bodyPr wrap="square" lIns="114300" tIns="114300" rIns="114300" bIns="114300" anchor="ctr">
            <a:noAutofit/>
          </a:bodyPr>
          <a:lstStyle>
            <a:defPPr algn="ctr">
              <a:defRPr sz="1100">
                <a:solidFill>
                  <a:srgbClr val="111111"/>
                </a:solidFill>
                <a:latin typeface="Arial"/>
                <a:ea typeface="Arial"/>
                <a:cs typeface="Arial"/>
              </a:defRPr>
            </a:defPPr>
          </a:lstStyle>
          <a:p>
            <a:pPr algn="ctr">
              <a:lnSpc>
                <a:spcPct val="120000"/>
              </a:lnSpc>
              <a:buNone/>
              <a:defRPr sz="1100">
                <a:solidFill>
                  <a:srgbClr val="111111"/>
                </a:solidFill>
                <a:latin typeface="Arial"/>
                <a:ea typeface="Arial"/>
                <a:cs typeface="Arial"/>
              </a:defRPr>
            </a:pPr>
            <a:r>
              <a:rPr lang="en-US" sz="1300" dirty="0">
                <a:solidFill>
                  <a:srgbClr val="111111"/>
                </a:solidFill>
                <a:latin typeface="Arial"/>
                <a:ea typeface="Arial"/>
                <a:cs typeface="Arial"/>
              </a:rPr>
              <a:t>Employee effectiveness and safe service growth</a:t>
            </a:r>
            <a:endParaRPr sz="1300" dirty="0">
              <a:solidFill>
                <a:srgbClr val="111111"/>
              </a:solidFill>
              <a:latin typeface="Arial"/>
              <a:ea typeface="Arial"/>
              <a:cs typeface="Arial"/>
            </a:endParaRPr>
          </a:p>
        </p:txBody>
      </p:sp>
      <p:sp>
        <p:nvSpPr>
          <p:cNvPr id="16" name="AMO framework applied to the case">
            <a:extLst>
              <a:ext uri="{FF2B5EF4-FFF2-40B4-BE49-F238E27FC236}">
                <a16:creationId xmlns:a16="http://schemas.microsoft.com/office/drawing/2014/main" id="{FB608D3B-95CF-4E03-9EBA-484992055810}"/>
              </a:ext>
            </a:extLst>
          </p:cNvPr>
          <p:cNvSpPr>
            <a:spLocks noGrp="1"/>
          </p:cNvSpPr>
          <p:nvPr/>
        </p:nvSpPr>
        <p:spPr>
          <a:xfrm>
            <a:off x="5648325" y="4610100"/>
            <a:ext cx="5505450" cy="22860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algn="l">
              <a:lnSpc>
                <a:spcPct val="125000"/>
              </a:lnSpc>
              <a:buNone/>
              <a:defRPr sz="1100" b="0">
                <a:solidFill>
                  <a:srgbClr val="555555"/>
                </a:solidFill>
                <a:latin typeface="Arial"/>
                <a:ea typeface="Arial"/>
                <a:cs typeface="Arial"/>
              </a:defRPr>
            </a:pPr>
            <a:r>
              <a:rPr sz="1400" b="0" dirty="0">
                <a:solidFill>
                  <a:srgbClr val="555555"/>
                </a:solidFill>
                <a:latin typeface="Arial"/>
                <a:ea typeface="Arial"/>
                <a:cs typeface="Arial"/>
              </a:rPr>
              <a:t>AMO framework applied to the case</a:t>
            </a:r>
          </a:p>
        </p:txBody>
      </p:sp>
      <p:sp>
        <p:nvSpPr>
          <p:cNvPr id="17" name="Recommendation: align HR practices with safe servi">
            <a:extLst>
              <a:ext uri="{FF2B5EF4-FFF2-40B4-BE49-F238E27FC236}">
                <a16:creationId xmlns:a16="http://schemas.microsoft.com/office/drawing/2014/main" id="{4AE14F29-7009-4FD3-BE73-D3ECD8A4CA19}"/>
              </a:ext>
            </a:extLst>
          </p:cNvPr>
          <p:cNvSpPr>
            <a:spLocks noGrp="1"/>
          </p:cNvSpPr>
          <p:nvPr/>
        </p:nvSpPr>
        <p:spPr>
          <a:xfrm>
            <a:off x="695325" y="5175082"/>
            <a:ext cx="10648950" cy="3810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nSpc>
                <a:spcPct val="125000"/>
              </a:lnSpc>
              <a:defRPr sz="1100" b="1">
                <a:solidFill>
                  <a:srgbClr val="111111"/>
                </a:solidFill>
                <a:latin typeface="Arial"/>
                <a:ea typeface="Arial"/>
                <a:cs typeface="Arial"/>
              </a:defRPr>
            </a:pPr>
            <a:r>
              <a:rPr lang="en-US" sz="1400" b="1" dirty="0">
                <a:solidFill>
                  <a:srgbClr val="111111"/>
                </a:solidFill>
                <a:latin typeface="Arial"/>
                <a:ea typeface="Arial"/>
                <a:cs typeface="Arial"/>
              </a:rPr>
              <a:t>Recommendation: Align HR practices to support the safe growth of the Service. Best hiring practices are                                                     aided by effective work design and management.</a:t>
            </a:r>
            <a:endParaRPr sz="1400" b="1" dirty="0">
              <a:solidFill>
                <a:srgbClr val="111111"/>
              </a:solidFill>
              <a:latin typeface="Arial"/>
              <a:ea typeface="Arial"/>
              <a:cs typeface="Arial"/>
            </a:endParaRPr>
          </a:p>
        </p:txBody>
      </p:sp>
      <p:sp>
        <p:nvSpPr>
          <p:cNvPr id="18" name="Evidence boundary: the case supplies no headcount,">
            <a:extLst>
              <a:ext uri="{FF2B5EF4-FFF2-40B4-BE49-F238E27FC236}">
                <a16:creationId xmlns:a16="http://schemas.microsoft.com/office/drawing/2014/main" id="{E0779909-203C-4E2C-AE52-34E985CD6AB5}"/>
              </a:ext>
            </a:extLst>
          </p:cNvPr>
          <p:cNvSpPr>
            <a:spLocks noGrp="1"/>
          </p:cNvSpPr>
          <p:nvPr/>
        </p:nvSpPr>
        <p:spPr>
          <a:xfrm>
            <a:off x="695325" y="5874321"/>
            <a:ext cx="10648950" cy="4000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a:lnSpc>
                <a:spcPct val="125000"/>
              </a:lnSpc>
              <a:defRPr sz="1100" b="0">
                <a:solidFill>
                  <a:srgbClr val="555555"/>
                </a:solidFill>
                <a:latin typeface="Arial"/>
                <a:ea typeface="Arial"/>
                <a:cs typeface="Arial"/>
              </a:defRPr>
            </a:pPr>
            <a:r>
              <a:rPr lang="en-US" sz="1300" dirty="0">
                <a:solidFill>
                  <a:srgbClr val="555555"/>
                </a:solidFill>
                <a:latin typeface="Arial"/>
                <a:ea typeface="Arial"/>
                <a:cs typeface="Arial"/>
              </a:rPr>
              <a:t>Evidence boundary: the case provides no patient outcome data. A baseline should always come first.</a:t>
            </a:r>
            <a:endParaRPr sz="1300" b="0" dirty="0">
              <a:solidFill>
                <a:srgbClr val="555555"/>
              </a:solidFill>
              <a:latin typeface="Arial"/>
              <a:ea typeface="Arial"/>
              <a:cs typeface="Arial"/>
            </a:endParaRPr>
          </a:p>
        </p:txBody>
      </p:sp>
      <p:sp>
        <p:nvSpPr>
          <p:cNvPr id="19" name="Bos-Nehles et al. (2023)">
            <a:extLst>
              <a:ext uri="{FF2B5EF4-FFF2-40B4-BE49-F238E27FC236}">
                <a16:creationId xmlns:a16="http://schemas.microsoft.com/office/drawing/2014/main" id="{BDE95E5F-973E-44F7-B214-582B57B60686}"/>
              </a:ext>
            </a:extLst>
          </p:cNvPr>
          <p:cNvSpPr>
            <a:spLocks noGrp="1"/>
          </p:cNvSpPr>
          <p:nvPr/>
        </p:nvSpPr>
        <p:spPr>
          <a:xfrm>
            <a:off x="695325" y="6516242"/>
            <a:ext cx="10191750" cy="2095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algn="l">
              <a:lnSpc>
                <a:spcPct val="125000"/>
              </a:lnSpc>
              <a:buNone/>
              <a:defRPr sz="1100" b="0">
                <a:solidFill>
                  <a:srgbClr val="555555"/>
                </a:solidFill>
                <a:latin typeface="Arial"/>
                <a:ea typeface="Arial"/>
                <a:cs typeface="Arial"/>
              </a:defRPr>
            </a:pPr>
            <a:r>
              <a:rPr sz="1200" b="0" dirty="0" err="1">
                <a:solidFill>
                  <a:srgbClr val="555555"/>
                </a:solidFill>
                <a:latin typeface="Arial"/>
                <a:ea typeface="Arial"/>
                <a:cs typeface="Arial"/>
              </a:rPr>
              <a:t>Bos-Nehles</a:t>
            </a:r>
            <a:r>
              <a:rPr sz="1200" b="0" dirty="0">
                <a:solidFill>
                  <a:srgbClr val="555555"/>
                </a:solidFill>
                <a:latin typeface="Arial"/>
                <a:ea typeface="Arial"/>
                <a:cs typeface="Arial"/>
              </a:rPr>
              <a:t> et al. (2023)</a:t>
            </a:r>
          </a:p>
        </p:txBody>
      </p:sp>
      <p:sp>
        <p:nvSpPr>
          <p:cNvPr id="20" name="02 / 12">
            <a:extLst>
              <a:ext uri="{FF2B5EF4-FFF2-40B4-BE49-F238E27FC236}">
                <a16:creationId xmlns:a16="http://schemas.microsoft.com/office/drawing/2014/main" id="{3B4C37C0-8522-4B41-BFEF-3B0B6E32BCFD}"/>
              </a:ext>
            </a:extLst>
          </p:cNvPr>
          <p:cNvSpPr>
            <a:spLocks noGrp="1"/>
          </p:cNvSpPr>
          <p:nvPr/>
        </p:nvSpPr>
        <p:spPr>
          <a:xfrm>
            <a:off x="10953750" y="6429375"/>
            <a:ext cx="552450" cy="209550"/>
          </a:xfrm>
          <a:prstGeom prst="rect">
            <a:avLst/>
          </a:prstGeom>
          <a:noFill/>
          <a:ln w="0">
            <a:noFill/>
          </a:ln>
        </p:spPr>
        <p:txBody>
          <a:bodyPr wrap="square" lIns="0" tIns="0" rIns="0" bIns="0" anchor="t">
            <a:noAutofit/>
          </a:bodyPr>
          <a:lstStyle>
            <a:defPPr algn="r">
              <a:defRPr sz="1100" b="0">
                <a:solidFill>
                  <a:srgbClr val="555555"/>
                </a:solidFill>
                <a:latin typeface="Arial"/>
                <a:ea typeface="Arial"/>
                <a:cs typeface="Arial"/>
              </a:defRPr>
            </a:defPPr>
          </a:lstStyle>
          <a:p>
            <a:pPr algn="r">
              <a:lnSpc>
                <a:spcPct val="125000"/>
              </a:lnSpc>
              <a:buNone/>
              <a:defRPr sz="1100" b="0">
                <a:solidFill>
                  <a:srgbClr val="555555"/>
                </a:solidFill>
                <a:latin typeface="Arial"/>
                <a:ea typeface="Arial"/>
                <a:cs typeface="Arial"/>
              </a:defRPr>
            </a:pPr>
            <a:r>
              <a:rPr sz="1200" b="0">
                <a:solidFill>
                  <a:srgbClr val="555555"/>
                </a:solidFill>
                <a:latin typeface="Arial"/>
                <a:ea typeface="Arial"/>
                <a:cs typeface="Arial"/>
              </a:rPr>
              <a:t>02 / 12</a:t>
            </a:r>
          </a:p>
        </p:txBody>
      </p:sp>
    </p:spTree>
    <p:extLst>
      <p:ext uri="{BB962C8B-B14F-4D97-AF65-F5344CB8AC3E}">
        <p14:creationId xmlns:p14="http://schemas.microsoft.com/office/powerpoint/2010/main" val="1723797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cxnSp>
        <p:nvCxnSpPr>
          <p:cNvPr id="11" name="Straight Arrow Connector 10">
            <a:extLst>
              <a:ext uri="{FF2B5EF4-FFF2-40B4-BE49-F238E27FC236}">
                <a16:creationId xmlns:a16="http://schemas.microsoft.com/office/drawing/2014/main" id="{547BD47A-1C32-4FC6-81B6-EB5C5E0CC1F7}"/>
              </a:ext>
            </a:extLst>
          </p:cNvPr>
          <p:cNvCxnSpPr>
            <a:stCxn id="6" idx="3"/>
            <a:endCxn id="7" idx="1"/>
          </p:cNvCxnSpPr>
          <p:nvPr/>
        </p:nvCxnSpPr>
        <p:spPr>
          <a:xfrm>
            <a:off x="9239250" y="2066925"/>
            <a:ext cx="209550" cy="0"/>
          </a:xfrm>
          <a:prstGeom prst="straightConnector1">
            <a:avLst/>
          </a:prstGeom>
          <a:ln w="11430">
            <a:solidFill>
              <a:srgbClr val="234B61"/>
            </a:solidFill>
            <a:tailEnd type="triangle" w="sm" len="sm"/>
          </a:ln>
        </p:spPr>
      </p:cxnSp>
      <p:cxnSp>
        <p:nvCxnSpPr>
          <p:cNvPr id="10" name="Straight Arrow Connector 9">
            <a:extLst>
              <a:ext uri="{FF2B5EF4-FFF2-40B4-BE49-F238E27FC236}">
                <a16:creationId xmlns:a16="http://schemas.microsoft.com/office/drawing/2014/main" id="{5348376A-9944-49FE-AF92-40B90C783375}"/>
              </a:ext>
            </a:extLst>
          </p:cNvPr>
          <p:cNvCxnSpPr>
            <a:stCxn id="5" idx="3"/>
            <a:endCxn id="6" idx="1"/>
          </p:cNvCxnSpPr>
          <p:nvPr/>
        </p:nvCxnSpPr>
        <p:spPr>
          <a:xfrm>
            <a:off x="7048500" y="2066925"/>
            <a:ext cx="209550" cy="0"/>
          </a:xfrm>
          <a:prstGeom prst="straightConnector1">
            <a:avLst/>
          </a:prstGeom>
          <a:ln w="11430">
            <a:solidFill>
              <a:srgbClr val="234B61"/>
            </a:solidFill>
            <a:tailEnd type="triangle" w="sm" len="sm"/>
          </a:ln>
        </p:spPr>
      </p:cxnSp>
      <p:cxnSp>
        <p:nvCxnSpPr>
          <p:cNvPr id="9" name="Straight Arrow Connector 8">
            <a:extLst>
              <a:ext uri="{FF2B5EF4-FFF2-40B4-BE49-F238E27FC236}">
                <a16:creationId xmlns:a16="http://schemas.microsoft.com/office/drawing/2014/main" id="{4A19967D-10F1-4EED-91FA-A03E1706EB0D}"/>
              </a:ext>
            </a:extLst>
          </p:cNvPr>
          <p:cNvCxnSpPr>
            <a:stCxn id="4" idx="3"/>
            <a:endCxn id="5" idx="1"/>
          </p:cNvCxnSpPr>
          <p:nvPr/>
        </p:nvCxnSpPr>
        <p:spPr>
          <a:xfrm>
            <a:off x="4857750" y="2066925"/>
            <a:ext cx="209550" cy="0"/>
          </a:xfrm>
          <a:prstGeom prst="straightConnector1">
            <a:avLst/>
          </a:prstGeom>
          <a:ln w="11430">
            <a:solidFill>
              <a:srgbClr val="234B61"/>
            </a:solidFill>
            <a:tailEnd type="triangle" w="sm" len="sm"/>
          </a:ln>
        </p:spPr>
      </p:cxnSp>
      <p:cxnSp>
        <p:nvCxnSpPr>
          <p:cNvPr id="8" name="Straight Arrow Connector 7">
            <a:extLst>
              <a:ext uri="{FF2B5EF4-FFF2-40B4-BE49-F238E27FC236}">
                <a16:creationId xmlns:a16="http://schemas.microsoft.com/office/drawing/2014/main" id="{40468A8E-E245-4C10-B06E-BBC2B76A31A8}"/>
              </a:ext>
            </a:extLst>
          </p:cNvPr>
          <p:cNvCxnSpPr>
            <a:stCxn id="3" idx="3"/>
            <a:endCxn id="4" idx="1"/>
          </p:cNvCxnSpPr>
          <p:nvPr/>
        </p:nvCxnSpPr>
        <p:spPr>
          <a:xfrm>
            <a:off x="2667000" y="2066925"/>
            <a:ext cx="209550" cy="0"/>
          </a:xfrm>
          <a:prstGeom prst="straightConnector1">
            <a:avLst/>
          </a:prstGeom>
          <a:ln w="11430">
            <a:solidFill>
              <a:srgbClr val="234B61"/>
            </a:solidFill>
            <a:tailEnd type="triangle" w="sm" len="sm"/>
          </a:ln>
        </p:spPr>
      </p:cxnSp>
      <p:sp>
        <p:nvSpPr>
          <p:cNvPr id="18" name="Workforce planning and skills gaps">
            <a:extLst>
              <a:ext uri="{FF2B5EF4-FFF2-40B4-BE49-F238E27FC236}">
                <a16:creationId xmlns:a16="http://schemas.microsoft.com/office/drawing/2014/main" id="{9CAD6212-3A3A-4023-A7A7-045BABDF3078}"/>
              </a:ext>
            </a:extLst>
          </p:cNvPr>
          <p:cNvSpPr>
            <a:spLocks noGrp="1"/>
          </p:cNvSpPr>
          <p:nvPr/>
        </p:nvSpPr>
        <p:spPr>
          <a:xfrm>
            <a:off x="696686" y="448403"/>
            <a:ext cx="10668000" cy="2667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nSpc>
                <a:spcPct val="125000"/>
              </a:lnSpc>
              <a:defRPr sz="1100" b="1">
                <a:solidFill>
                  <a:srgbClr val="111111"/>
                </a:solidFill>
                <a:latin typeface="Arial"/>
                <a:ea typeface="Arial"/>
                <a:cs typeface="Arial"/>
              </a:defRPr>
            </a:pPr>
            <a:r>
              <a:rPr lang="en-US" sz="2400" dirty="0">
                <a:solidFill>
                  <a:srgbClr val="0070C0"/>
                </a:solidFill>
              </a:rPr>
              <a:t>Workforce Planning and Skills Gaps</a:t>
            </a:r>
            <a:endParaRPr sz="2400" b="1" dirty="0">
              <a:solidFill>
                <a:srgbClr val="0070C0"/>
              </a:solidFill>
              <a:latin typeface="Arial"/>
              <a:ea typeface="Arial"/>
              <a:cs typeface="Arial"/>
            </a:endParaRPr>
          </a:p>
        </p:txBody>
      </p:sp>
      <p:sp>
        <p:nvSpPr>
          <p:cNvPr id="2" name="A rolling 12-month plan combines staffing numbers ">
            <a:extLst>
              <a:ext uri="{FF2B5EF4-FFF2-40B4-BE49-F238E27FC236}">
                <a16:creationId xmlns:a16="http://schemas.microsoft.com/office/drawing/2014/main" id="{E15E31DC-60F2-41B0-BC94-A3A2500E6F04}"/>
              </a:ext>
            </a:extLst>
          </p:cNvPr>
          <p:cNvSpPr>
            <a:spLocks noGrp="1"/>
          </p:cNvSpPr>
          <p:nvPr/>
        </p:nvSpPr>
        <p:spPr>
          <a:xfrm>
            <a:off x="696686" y="1057050"/>
            <a:ext cx="10648950" cy="51435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nSpc>
                <a:spcPct val="125000"/>
              </a:lnSpc>
              <a:defRPr sz="1100" b="0">
                <a:solidFill>
                  <a:srgbClr val="111111"/>
                </a:solidFill>
                <a:latin typeface="Arial"/>
                <a:ea typeface="Arial"/>
                <a:cs typeface="Arial"/>
              </a:defRPr>
            </a:pPr>
            <a:r>
              <a:rPr lang="en-US" sz="1300" b="1" dirty="0"/>
              <a:t>A rolling 12-month plan brings together staffing numbers, skills and capability, workload and employee feedback.</a:t>
            </a:r>
            <a:endParaRPr sz="1300" b="1" dirty="0">
              <a:solidFill>
                <a:srgbClr val="111111"/>
              </a:solidFill>
              <a:latin typeface="Arial"/>
              <a:ea typeface="Arial"/>
              <a:cs typeface="Arial"/>
            </a:endParaRPr>
          </a:p>
        </p:txBody>
      </p:sp>
      <p:sp>
        <p:nvSpPr>
          <p:cNvPr id="3" name="diagram Forecast demand">
            <a:extLst>
              <a:ext uri="{FF2B5EF4-FFF2-40B4-BE49-F238E27FC236}">
                <a16:creationId xmlns:a16="http://schemas.microsoft.com/office/drawing/2014/main" id="{89FD6219-45A6-478D-9001-410BA08E2CDF}"/>
              </a:ext>
            </a:extLst>
          </p:cNvPr>
          <p:cNvSpPr>
            <a:spLocks noGrp="1"/>
          </p:cNvSpPr>
          <p:nvPr/>
        </p:nvSpPr>
        <p:spPr>
          <a:xfrm>
            <a:off x="685800" y="1790700"/>
            <a:ext cx="1981200" cy="552450"/>
          </a:xfrm>
          <a:prstGeom prst="rect">
            <a:avLst/>
          </a:prstGeom>
          <a:solidFill>
            <a:srgbClr val="EDF3F6"/>
          </a:solidFill>
          <a:ln w="9525">
            <a:solidFill>
              <a:srgbClr val="C6D3DA"/>
            </a:solidFill>
          </a:ln>
        </p:spPr>
        <p:txBody>
          <a:bodyPr wrap="square" lIns="114300" tIns="114300" rIns="114300" bIns="114300" anchor="ctr">
            <a:noAutofit/>
          </a:bodyPr>
          <a:lstStyle>
            <a:defPPr algn="ctr">
              <a:defRPr sz="1100">
                <a:solidFill>
                  <a:srgbClr val="111111"/>
                </a:solidFill>
                <a:latin typeface="Arial"/>
                <a:ea typeface="Arial"/>
                <a:cs typeface="Arial"/>
              </a:defRPr>
            </a:defPPr>
          </a:lstStyle>
          <a:p>
            <a:pPr algn="ctr">
              <a:lnSpc>
                <a:spcPct val="120000"/>
              </a:lnSpc>
              <a:buNone/>
              <a:defRPr sz="1100">
                <a:solidFill>
                  <a:srgbClr val="111111"/>
                </a:solidFill>
                <a:latin typeface="Arial"/>
                <a:ea typeface="Arial"/>
                <a:cs typeface="Arial"/>
              </a:defRPr>
            </a:pPr>
            <a:r>
              <a:rPr sz="1400" dirty="0">
                <a:solidFill>
                  <a:srgbClr val="111111"/>
                </a:solidFill>
                <a:latin typeface="Arial"/>
                <a:ea typeface="Arial"/>
                <a:cs typeface="Arial"/>
              </a:rPr>
              <a:t>Forecast demand</a:t>
            </a:r>
          </a:p>
        </p:txBody>
      </p:sp>
      <p:sp>
        <p:nvSpPr>
          <p:cNvPr id="4" name="diagram Assess supply">
            <a:extLst>
              <a:ext uri="{FF2B5EF4-FFF2-40B4-BE49-F238E27FC236}">
                <a16:creationId xmlns:a16="http://schemas.microsoft.com/office/drawing/2014/main" id="{C2A03F2D-23D8-431F-B109-79B2AF50E5A9}"/>
              </a:ext>
            </a:extLst>
          </p:cNvPr>
          <p:cNvSpPr>
            <a:spLocks noGrp="1"/>
          </p:cNvSpPr>
          <p:nvPr/>
        </p:nvSpPr>
        <p:spPr>
          <a:xfrm>
            <a:off x="2876550" y="1790700"/>
            <a:ext cx="1981200" cy="552450"/>
          </a:xfrm>
          <a:prstGeom prst="rect">
            <a:avLst/>
          </a:prstGeom>
          <a:solidFill>
            <a:srgbClr val="EDF3F6"/>
          </a:solidFill>
          <a:ln w="9525">
            <a:solidFill>
              <a:srgbClr val="C6D3DA"/>
            </a:solidFill>
          </a:ln>
        </p:spPr>
        <p:txBody>
          <a:bodyPr wrap="square" lIns="114300" tIns="114300" rIns="114300" bIns="114300" anchor="ctr">
            <a:noAutofit/>
          </a:bodyPr>
          <a:lstStyle>
            <a:defPPr algn="ctr">
              <a:defRPr sz="1100">
                <a:solidFill>
                  <a:srgbClr val="111111"/>
                </a:solidFill>
                <a:latin typeface="Arial"/>
                <a:ea typeface="Arial"/>
                <a:cs typeface="Arial"/>
              </a:defRPr>
            </a:defPPr>
          </a:lstStyle>
          <a:p>
            <a:pPr algn="ctr">
              <a:lnSpc>
                <a:spcPct val="120000"/>
              </a:lnSpc>
              <a:buNone/>
              <a:defRPr sz="1100">
                <a:solidFill>
                  <a:srgbClr val="111111"/>
                </a:solidFill>
                <a:latin typeface="Arial"/>
                <a:ea typeface="Arial"/>
                <a:cs typeface="Arial"/>
              </a:defRPr>
            </a:pPr>
            <a:r>
              <a:rPr sz="1400" dirty="0">
                <a:solidFill>
                  <a:srgbClr val="111111"/>
                </a:solidFill>
                <a:latin typeface="Arial"/>
                <a:ea typeface="Arial"/>
                <a:cs typeface="Arial"/>
              </a:rPr>
              <a:t>Assess supply</a:t>
            </a:r>
          </a:p>
        </p:txBody>
      </p:sp>
      <p:sp>
        <p:nvSpPr>
          <p:cNvPr id="5" name="diagram Identify gaps">
            <a:extLst>
              <a:ext uri="{FF2B5EF4-FFF2-40B4-BE49-F238E27FC236}">
                <a16:creationId xmlns:a16="http://schemas.microsoft.com/office/drawing/2014/main" id="{527078A5-F694-41E5-BC23-BFC9DA3A7F68}"/>
              </a:ext>
            </a:extLst>
          </p:cNvPr>
          <p:cNvSpPr>
            <a:spLocks noGrp="1"/>
          </p:cNvSpPr>
          <p:nvPr/>
        </p:nvSpPr>
        <p:spPr>
          <a:xfrm>
            <a:off x="5067300" y="1790700"/>
            <a:ext cx="1981200" cy="552450"/>
          </a:xfrm>
          <a:prstGeom prst="rect">
            <a:avLst/>
          </a:prstGeom>
          <a:solidFill>
            <a:srgbClr val="EDF3F6"/>
          </a:solidFill>
          <a:ln w="9525">
            <a:solidFill>
              <a:srgbClr val="C6D3DA"/>
            </a:solidFill>
          </a:ln>
        </p:spPr>
        <p:txBody>
          <a:bodyPr wrap="square" lIns="114300" tIns="114300" rIns="114300" bIns="114300" anchor="ctr">
            <a:noAutofit/>
          </a:bodyPr>
          <a:lstStyle>
            <a:defPPr algn="ctr">
              <a:defRPr sz="1100">
                <a:solidFill>
                  <a:srgbClr val="111111"/>
                </a:solidFill>
                <a:latin typeface="Arial"/>
                <a:ea typeface="Arial"/>
                <a:cs typeface="Arial"/>
              </a:defRPr>
            </a:defPPr>
          </a:lstStyle>
          <a:p>
            <a:pPr algn="ctr">
              <a:lnSpc>
                <a:spcPct val="120000"/>
              </a:lnSpc>
              <a:buNone/>
              <a:defRPr sz="1100">
                <a:solidFill>
                  <a:srgbClr val="111111"/>
                </a:solidFill>
                <a:latin typeface="Arial"/>
                <a:ea typeface="Arial"/>
                <a:cs typeface="Arial"/>
              </a:defRPr>
            </a:pPr>
            <a:r>
              <a:rPr sz="1400" dirty="0">
                <a:solidFill>
                  <a:srgbClr val="111111"/>
                </a:solidFill>
                <a:latin typeface="Arial"/>
                <a:ea typeface="Arial"/>
                <a:cs typeface="Arial"/>
              </a:rPr>
              <a:t>Identify gaps</a:t>
            </a:r>
          </a:p>
        </p:txBody>
      </p:sp>
      <p:sp>
        <p:nvSpPr>
          <p:cNvPr id="6" name="diagram Build or recruit">
            <a:extLst>
              <a:ext uri="{FF2B5EF4-FFF2-40B4-BE49-F238E27FC236}">
                <a16:creationId xmlns:a16="http://schemas.microsoft.com/office/drawing/2014/main" id="{A60A990B-B8FB-4AB4-98CE-B062081A0C6D}"/>
              </a:ext>
            </a:extLst>
          </p:cNvPr>
          <p:cNvSpPr>
            <a:spLocks noGrp="1"/>
          </p:cNvSpPr>
          <p:nvPr/>
        </p:nvSpPr>
        <p:spPr>
          <a:xfrm>
            <a:off x="7258050" y="1790700"/>
            <a:ext cx="1981200" cy="552450"/>
          </a:xfrm>
          <a:prstGeom prst="rect">
            <a:avLst/>
          </a:prstGeom>
          <a:solidFill>
            <a:srgbClr val="EDF3F6"/>
          </a:solidFill>
          <a:ln w="9525">
            <a:solidFill>
              <a:srgbClr val="C6D3DA"/>
            </a:solidFill>
          </a:ln>
        </p:spPr>
        <p:txBody>
          <a:bodyPr wrap="square" lIns="114300" tIns="114300" rIns="114300" bIns="114300" anchor="ctr">
            <a:noAutofit/>
          </a:bodyPr>
          <a:lstStyle>
            <a:defPPr algn="ctr">
              <a:defRPr sz="1100">
                <a:solidFill>
                  <a:srgbClr val="111111"/>
                </a:solidFill>
                <a:latin typeface="Arial"/>
                <a:ea typeface="Arial"/>
                <a:cs typeface="Arial"/>
              </a:defRPr>
            </a:defPPr>
          </a:lstStyle>
          <a:p>
            <a:pPr algn="ctr">
              <a:lnSpc>
                <a:spcPct val="120000"/>
              </a:lnSpc>
              <a:buNone/>
              <a:defRPr sz="1100">
                <a:solidFill>
                  <a:srgbClr val="111111"/>
                </a:solidFill>
                <a:latin typeface="Arial"/>
                <a:ea typeface="Arial"/>
                <a:cs typeface="Arial"/>
              </a:defRPr>
            </a:pPr>
            <a:r>
              <a:rPr sz="1400" dirty="0">
                <a:solidFill>
                  <a:srgbClr val="111111"/>
                </a:solidFill>
                <a:latin typeface="Arial"/>
                <a:ea typeface="Arial"/>
                <a:cs typeface="Arial"/>
              </a:rPr>
              <a:t>Build or recruit</a:t>
            </a:r>
          </a:p>
        </p:txBody>
      </p:sp>
      <p:sp>
        <p:nvSpPr>
          <p:cNvPr id="7" name="diagram Review outcomes">
            <a:extLst>
              <a:ext uri="{FF2B5EF4-FFF2-40B4-BE49-F238E27FC236}">
                <a16:creationId xmlns:a16="http://schemas.microsoft.com/office/drawing/2014/main" id="{F3495BEA-77B6-428D-A7F4-26B8169733A0}"/>
              </a:ext>
            </a:extLst>
          </p:cNvPr>
          <p:cNvSpPr>
            <a:spLocks noGrp="1"/>
          </p:cNvSpPr>
          <p:nvPr/>
        </p:nvSpPr>
        <p:spPr>
          <a:xfrm>
            <a:off x="9448800" y="1790700"/>
            <a:ext cx="1981200" cy="552450"/>
          </a:xfrm>
          <a:prstGeom prst="rect">
            <a:avLst/>
          </a:prstGeom>
          <a:solidFill>
            <a:srgbClr val="EDF3F6"/>
          </a:solidFill>
          <a:ln w="9525">
            <a:solidFill>
              <a:srgbClr val="C6D3DA"/>
            </a:solidFill>
          </a:ln>
        </p:spPr>
        <p:txBody>
          <a:bodyPr wrap="square" lIns="114300" tIns="114300" rIns="114300" bIns="114300" anchor="ctr">
            <a:noAutofit/>
          </a:bodyPr>
          <a:lstStyle>
            <a:defPPr algn="ctr">
              <a:defRPr sz="1100">
                <a:solidFill>
                  <a:srgbClr val="111111"/>
                </a:solidFill>
                <a:latin typeface="Arial"/>
                <a:ea typeface="Arial"/>
                <a:cs typeface="Arial"/>
              </a:defRPr>
            </a:defPPr>
          </a:lstStyle>
          <a:p>
            <a:pPr algn="ctr">
              <a:lnSpc>
                <a:spcPct val="120000"/>
              </a:lnSpc>
              <a:buNone/>
              <a:defRPr sz="1100">
                <a:solidFill>
                  <a:srgbClr val="111111"/>
                </a:solidFill>
                <a:latin typeface="Arial"/>
                <a:ea typeface="Arial"/>
                <a:cs typeface="Arial"/>
              </a:defRPr>
            </a:pPr>
            <a:r>
              <a:rPr sz="1400" dirty="0">
                <a:solidFill>
                  <a:srgbClr val="111111"/>
                </a:solidFill>
                <a:latin typeface="Arial"/>
                <a:ea typeface="Arial"/>
                <a:cs typeface="Arial"/>
              </a:rPr>
              <a:t>Review outcomes</a:t>
            </a:r>
          </a:p>
        </p:txBody>
      </p:sp>
      <p:graphicFrame>
        <p:nvGraphicFramePr>
          <p:cNvPr id="12" name="Table 11">
            <a:extLst>
              <a:ext uri="{FF2B5EF4-FFF2-40B4-BE49-F238E27FC236}">
                <a16:creationId xmlns:a16="http://schemas.microsoft.com/office/drawing/2014/main" id="{F6C127CB-F65A-4BC9-AE28-6E7E07DA8530}"/>
              </a:ext>
            </a:extLst>
          </p:cNvPr>
          <p:cNvGraphicFramePr/>
          <p:nvPr>
            <p:extLst>
              <p:ext uri="{D42A27DB-BD31-4B8C-83A1-F6EECF244321}">
                <p14:modId xmlns:p14="http://schemas.microsoft.com/office/powerpoint/2010/main" val="2809128499"/>
              </p:ext>
            </p:extLst>
          </p:nvPr>
        </p:nvGraphicFramePr>
        <p:xfrm>
          <a:off x="685800" y="2666048"/>
          <a:ext cx="10820400" cy="2289810"/>
        </p:xfrm>
        <a:graphic>
          <a:graphicData uri="http://schemas.openxmlformats.org/drawingml/2006/table">
            <a:tbl>
              <a:tblPr/>
              <a:tblGrid>
                <a:gridCol w="2000250">
                  <a:extLst>
                    <a:ext uri="{9D8B030D-6E8A-4147-A177-3AD203B41FA5}">
                      <a16:colId xmlns:a16="http://schemas.microsoft.com/office/drawing/2014/main" val="20000"/>
                    </a:ext>
                  </a:extLst>
                </a:gridCol>
                <a:gridCol w="4010025">
                  <a:extLst>
                    <a:ext uri="{9D8B030D-6E8A-4147-A177-3AD203B41FA5}">
                      <a16:colId xmlns:a16="http://schemas.microsoft.com/office/drawing/2014/main" val="20001"/>
                    </a:ext>
                  </a:extLst>
                </a:gridCol>
                <a:gridCol w="4810125">
                  <a:extLst>
                    <a:ext uri="{9D8B030D-6E8A-4147-A177-3AD203B41FA5}">
                      <a16:colId xmlns:a16="http://schemas.microsoft.com/office/drawing/2014/main" val="20002"/>
                    </a:ext>
                  </a:extLst>
                </a:gridCol>
              </a:tblGrid>
              <a:tr h="438150">
                <a:tc>
                  <a:txBody>
                    <a:bodyPr/>
                    <a:lstStyle/>
                    <a:p>
                      <a:pPr algn="l"/>
                      <a:r>
                        <a:rPr sz="1400" b="1" dirty="0">
                          <a:solidFill>
                            <a:srgbClr val="FFFFFF"/>
                          </a:solidFill>
                          <a:latin typeface="Arial"/>
                          <a:ea typeface="Arial"/>
                          <a:cs typeface="Arial"/>
                        </a:rPr>
                        <a:t>Role group</a:t>
                      </a:r>
                    </a:p>
                  </a:txBody>
                  <a:tcPr marL="133350" marR="133350" marT="95250" marB="95250" anchor="ctr">
                    <a:solidFill>
                      <a:srgbClr val="234B61"/>
                    </a:solidFill>
                  </a:tcPr>
                </a:tc>
                <a:tc>
                  <a:txBody>
                    <a:bodyPr/>
                    <a:lstStyle/>
                    <a:p>
                      <a:pPr algn="l"/>
                      <a:r>
                        <a:rPr sz="1400" b="1">
                          <a:solidFill>
                            <a:srgbClr val="FFFFFF"/>
                          </a:solidFill>
                          <a:latin typeface="Arial"/>
                          <a:ea typeface="Arial"/>
                          <a:cs typeface="Arial"/>
                        </a:rPr>
                        <a:t>Capability to assess</a:t>
                      </a:r>
                    </a:p>
                  </a:txBody>
                  <a:tcPr marL="133350" marR="133350" marT="95250" marB="95250" anchor="ctr">
                    <a:solidFill>
                      <a:srgbClr val="234B61"/>
                    </a:solidFill>
                  </a:tcPr>
                </a:tc>
                <a:tc>
                  <a:txBody>
                    <a:bodyPr/>
                    <a:lstStyle/>
                    <a:p>
                      <a:pPr algn="l"/>
                      <a:r>
                        <a:rPr sz="1400" b="1">
                          <a:solidFill>
                            <a:srgbClr val="FFFFFF"/>
                          </a:solidFill>
                          <a:latin typeface="Arial"/>
                          <a:ea typeface="Arial"/>
                          <a:cs typeface="Arial"/>
                        </a:rPr>
                        <a:t>Evidence to collect</a:t>
                      </a:r>
                    </a:p>
                  </a:txBody>
                  <a:tcPr marL="133350" marR="133350" marT="95250" marB="95250" anchor="ctr">
                    <a:solidFill>
                      <a:srgbClr val="234B61"/>
                    </a:solidFill>
                  </a:tcPr>
                </a:tc>
                <a:extLst>
                  <a:ext uri="{0D108BD9-81ED-4DB2-BD59-A6C34878D82A}">
                    <a16:rowId xmlns:a16="http://schemas.microsoft.com/office/drawing/2014/main" val="10000"/>
                  </a:ext>
                </a:extLst>
              </a:tr>
              <a:tr h="552450">
                <a:tc>
                  <a:txBody>
                    <a:bodyPr/>
                    <a:lstStyle/>
                    <a:p>
                      <a:pPr algn="l"/>
                      <a:r>
                        <a:rPr sz="1400" b="0" dirty="0">
                          <a:solidFill>
                            <a:srgbClr val="111111"/>
                          </a:solidFill>
                          <a:latin typeface="Arial"/>
                          <a:ea typeface="Arial"/>
                          <a:cs typeface="Arial"/>
                        </a:rPr>
                        <a:t>Clinical staff</a:t>
                      </a:r>
                    </a:p>
                  </a:txBody>
                  <a:tcPr marL="133350" marR="133350" marT="95250" marB="95250" anchor="ctr">
                    <a:solidFill>
                      <a:srgbClr val="FFFFFF"/>
                    </a:solidFill>
                  </a:tcPr>
                </a:tc>
                <a:tc>
                  <a:txBody>
                    <a:bodyPr/>
                    <a:lstStyle/>
                    <a:p>
                      <a:pPr algn="l"/>
                      <a:r>
                        <a:rPr sz="1400" b="0" dirty="0">
                          <a:solidFill>
                            <a:srgbClr val="111111"/>
                          </a:solidFill>
                          <a:latin typeface="Arial"/>
                          <a:ea typeface="Arial"/>
                          <a:cs typeface="Arial"/>
                        </a:rPr>
                        <a:t>Remote assessment, escalation and digital records</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Observed practice, service demand and competency checks</a:t>
                      </a:r>
                    </a:p>
                  </a:txBody>
                  <a:tcPr marL="133350" marR="133350" marT="95250" marB="95250" anchor="ctr">
                    <a:solidFill>
                      <a:srgbClr val="FFFFFF"/>
                    </a:solidFill>
                  </a:tcPr>
                </a:tc>
                <a:extLst>
                  <a:ext uri="{0D108BD9-81ED-4DB2-BD59-A6C34878D82A}">
                    <a16:rowId xmlns:a16="http://schemas.microsoft.com/office/drawing/2014/main" val="10001"/>
                  </a:ext>
                </a:extLst>
              </a:tr>
              <a:tr h="552450">
                <a:tc>
                  <a:txBody>
                    <a:bodyPr/>
                    <a:lstStyle/>
                    <a:p>
                      <a:pPr algn="l"/>
                      <a:r>
                        <a:rPr sz="1400" b="0">
                          <a:solidFill>
                            <a:srgbClr val="111111"/>
                          </a:solidFill>
                          <a:latin typeface="Arial"/>
                          <a:ea typeface="Arial"/>
                          <a:cs typeface="Arial"/>
                        </a:rPr>
                        <a:t>Technology staff</a:t>
                      </a:r>
                    </a:p>
                  </a:txBody>
                  <a:tcPr marL="133350" marR="133350" marT="95250" marB="95250" anchor="ctr">
                    <a:solidFill>
                      <a:srgbClr val="EDF3F6"/>
                    </a:solidFill>
                  </a:tcPr>
                </a:tc>
                <a:tc>
                  <a:txBody>
                    <a:bodyPr/>
                    <a:lstStyle/>
                    <a:p>
                      <a:pPr algn="l"/>
                      <a:r>
                        <a:rPr sz="1400" b="0" dirty="0">
                          <a:solidFill>
                            <a:srgbClr val="111111"/>
                          </a:solidFill>
                          <a:latin typeface="Arial"/>
                          <a:ea typeface="Arial"/>
                          <a:cs typeface="Arial"/>
                        </a:rPr>
                        <a:t>Platform reliability, cybersecurity and integration</a:t>
                      </a:r>
                    </a:p>
                  </a:txBody>
                  <a:tcPr marL="133350" marR="133350" marT="95250" marB="95250" anchor="ctr">
                    <a:solidFill>
                      <a:srgbClr val="EDF3F6"/>
                    </a:solidFill>
                  </a:tcPr>
                </a:tc>
                <a:tc>
                  <a:txBody>
                    <a:bodyPr/>
                    <a:lstStyle/>
                    <a:p>
                      <a:pPr algn="l"/>
                      <a:r>
                        <a:rPr sz="1400" b="0" dirty="0">
                          <a:solidFill>
                            <a:srgbClr val="111111"/>
                          </a:solidFill>
                          <a:latin typeface="Arial"/>
                          <a:ea typeface="Arial"/>
                          <a:cs typeface="Arial"/>
                        </a:rPr>
                        <a:t>Skills inventory, delivery backlog and incident reviews</a:t>
                      </a:r>
                    </a:p>
                  </a:txBody>
                  <a:tcPr marL="133350" marR="133350" marT="95250" marB="95250" anchor="ctr">
                    <a:solidFill>
                      <a:srgbClr val="EDF3F6"/>
                    </a:solidFill>
                  </a:tcPr>
                </a:tc>
                <a:extLst>
                  <a:ext uri="{0D108BD9-81ED-4DB2-BD59-A6C34878D82A}">
                    <a16:rowId xmlns:a16="http://schemas.microsoft.com/office/drawing/2014/main" val="10002"/>
                  </a:ext>
                </a:extLst>
              </a:tr>
              <a:tr h="552450">
                <a:tc>
                  <a:txBody>
                    <a:bodyPr/>
                    <a:lstStyle/>
                    <a:p>
                      <a:pPr algn="l"/>
                      <a:r>
                        <a:rPr sz="1400" b="0">
                          <a:solidFill>
                            <a:srgbClr val="111111"/>
                          </a:solidFill>
                          <a:latin typeface="Arial"/>
                          <a:ea typeface="Arial"/>
                          <a:cs typeface="Arial"/>
                        </a:rPr>
                        <a:t>Team leaders</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Coaching, coordination and workload management</a:t>
                      </a:r>
                    </a:p>
                  </a:txBody>
                  <a:tcPr marL="133350" marR="133350" marT="95250" marB="95250" anchor="ctr">
                    <a:solidFill>
                      <a:srgbClr val="FFFFFF"/>
                    </a:solidFill>
                  </a:tcPr>
                </a:tc>
                <a:tc>
                  <a:txBody>
                    <a:bodyPr/>
                    <a:lstStyle/>
                    <a:p>
                      <a:pPr algn="l"/>
                      <a:r>
                        <a:rPr sz="1400" b="0" dirty="0">
                          <a:solidFill>
                            <a:srgbClr val="111111"/>
                          </a:solidFill>
                          <a:latin typeface="Arial"/>
                          <a:ea typeface="Arial"/>
                          <a:cs typeface="Arial"/>
                        </a:rPr>
                        <a:t>Employee feedback and observed management practice</a:t>
                      </a:r>
                    </a:p>
                  </a:txBody>
                  <a:tcPr marL="133350" marR="133350" marT="95250" marB="95250" anchor="ctr">
                    <a:solidFill>
                      <a:srgbClr val="FFFFFF"/>
                    </a:solidFill>
                  </a:tcPr>
                </a:tc>
                <a:extLst>
                  <a:ext uri="{0D108BD9-81ED-4DB2-BD59-A6C34878D82A}">
                    <a16:rowId xmlns:a16="http://schemas.microsoft.com/office/drawing/2014/main" val="10003"/>
                  </a:ext>
                </a:extLst>
              </a:tr>
            </a:tbl>
          </a:graphicData>
        </a:graphic>
      </p:graphicFrame>
      <p:sp>
        <p:nvSpPr>
          <p:cNvPr id="13" name="Joint review of staffing, capability and workload ">
            <a:extLst>
              <a:ext uri="{FF2B5EF4-FFF2-40B4-BE49-F238E27FC236}">
                <a16:creationId xmlns:a16="http://schemas.microsoft.com/office/drawing/2014/main" id="{049D1242-EBB2-4B06-89D1-85940B295035}"/>
              </a:ext>
            </a:extLst>
          </p:cNvPr>
          <p:cNvSpPr>
            <a:spLocks noGrp="1"/>
          </p:cNvSpPr>
          <p:nvPr/>
        </p:nvSpPr>
        <p:spPr>
          <a:xfrm>
            <a:off x="685800" y="5010150"/>
            <a:ext cx="10820400" cy="2476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285750" indent="-285750">
              <a:lnSpc>
                <a:spcPct val="125000"/>
              </a:lnSpc>
              <a:buFont typeface="Arial" panose="020B0604020202020204" pitchFamily="34" charset="0"/>
              <a:buChar char="•"/>
              <a:defRPr sz="1100" b="0">
                <a:solidFill>
                  <a:srgbClr val="555555"/>
                </a:solidFill>
                <a:latin typeface="Arial"/>
                <a:ea typeface="Arial"/>
                <a:cs typeface="Arial"/>
              </a:defRPr>
            </a:pPr>
            <a:r>
              <a:rPr lang="en-US" sz="1300" dirty="0"/>
              <a:t>Joint review of staffing, skills and capability, and workload avoids reliance on headcount.</a:t>
            </a:r>
            <a:endParaRPr sz="1300" b="0" dirty="0">
              <a:solidFill>
                <a:srgbClr val="555555"/>
              </a:solidFill>
              <a:latin typeface="Arial"/>
              <a:ea typeface="Arial"/>
              <a:cs typeface="Arial"/>
            </a:endParaRPr>
          </a:p>
        </p:txBody>
      </p:sp>
      <p:sp>
        <p:nvSpPr>
          <p:cNvPr id="14" name="Priority: develop existing staff where gaps are tr">
            <a:extLst>
              <a:ext uri="{FF2B5EF4-FFF2-40B4-BE49-F238E27FC236}">
                <a16:creationId xmlns:a16="http://schemas.microsoft.com/office/drawing/2014/main" id="{85EDF36D-5EA5-4371-A8DF-AE21A45986CA}"/>
              </a:ext>
            </a:extLst>
          </p:cNvPr>
          <p:cNvSpPr>
            <a:spLocks noGrp="1"/>
          </p:cNvSpPr>
          <p:nvPr/>
        </p:nvSpPr>
        <p:spPr>
          <a:xfrm>
            <a:off x="685800" y="5312092"/>
            <a:ext cx="10648950" cy="3810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marL="285750" indent="-285750">
              <a:lnSpc>
                <a:spcPct val="125000"/>
              </a:lnSpc>
              <a:buFont typeface="Arial" panose="020B0604020202020204" pitchFamily="34" charset="0"/>
              <a:buChar char="•"/>
              <a:defRPr sz="1100" b="1">
                <a:solidFill>
                  <a:srgbClr val="111111"/>
                </a:solidFill>
                <a:latin typeface="Arial"/>
                <a:ea typeface="Arial"/>
                <a:cs typeface="Arial"/>
              </a:defRPr>
            </a:pPr>
            <a:r>
              <a:rPr lang="en-US" sz="1300" dirty="0"/>
              <a:t>Priority: trainable skills gaps are developed in existing staff, scarce </a:t>
            </a:r>
            <a:r>
              <a:rPr lang="en-US" sz="1300" dirty="0" err="1"/>
              <a:t>specialised</a:t>
            </a:r>
            <a:r>
              <a:rPr lang="en-US" sz="1300" dirty="0"/>
              <a:t> skills gaps are filled by recruitment,                                             bounded capacity gaps are covered by temporary staff.</a:t>
            </a:r>
            <a:endParaRPr sz="1300" b="1" dirty="0">
              <a:solidFill>
                <a:srgbClr val="111111"/>
              </a:solidFill>
              <a:latin typeface="Arial"/>
              <a:ea typeface="Arial"/>
              <a:cs typeface="Arial"/>
            </a:endParaRPr>
          </a:p>
        </p:txBody>
      </p:sp>
      <p:sp>
        <p:nvSpPr>
          <p:cNvPr id="15" name="Trade-off: internal development takes protected ti">
            <a:extLst>
              <a:ext uri="{FF2B5EF4-FFF2-40B4-BE49-F238E27FC236}">
                <a16:creationId xmlns:a16="http://schemas.microsoft.com/office/drawing/2014/main" id="{C46DE28E-5A5F-493D-9813-F48A9FF41682}"/>
              </a:ext>
            </a:extLst>
          </p:cNvPr>
          <p:cNvSpPr>
            <a:spLocks noGrp="1"/>
          </p:cNvSpPr>
          <p:nvPr/>
        </p:nvSpPr>
        <p:spPr>
          <a:xfrm>
            <a:off x="685800" y="5838825"/>
            <a:ext cx="10648950" cy="4000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285750" indent="-285750">
              <a:lnSpc>
                <a:spcPct val="125000"/>
              </a:lnSpc>
              <a:buFont typeface="Arial" panose="020B0604020202020204" pitchFamily="34" charset="0"/>
              <a:buChar char="•"/>
              <a:defRPr sz="1100" b="0">
                <a:solidFill>
                  <a:srgbClr val="555555"/>
                </a:solidFill>
                <a:latin typeface="Arial"/>
                <a:ea typeface="Arial"/>
                <a:cs typeface="Arial"/>
              </a:defRPr>
            </a:pPr>
            <a:r>
              <a:rPr lang="en-US" sz="1300" dirty="0"/>
              <a:t>Trade-off: Development of skills takes protected time. Filling skills gaps through recruitment brings the skills quicker                                                                                     but increases cost and may prolong vacancies.</a:t>
            </a:r>
            <a:endParaRPr sz="1300" b="0" dirty="0">
              <a:solidFill>
                <a:srgbClr val="555555"/>
              </a:solidFill>
              <a:latin typeface="Arial"/>
              <a:ea typeface="Arial"/>
              <a:cs typeface="Arial"/>
            </a:endParaRPr>
          </a:p>
        </p:txBody>
      </p:sp>
      <p:sp>
        <p:nvSpPr>
          <p:cNvPr id="16" name="CIPD (2025c)">
            <a:extLst>
              <a:ext uri="{FF2B5EF4-FFF2-40B4-BE49-F238E27FC236}">
                <a16:creationId xmlns:a16="http://schemas.microsoft.com/office/drawing/2014/main" id="{A8B30E79-D203-4612-A34E-5309CA65F3AF}"/>
              </a:ext>
            </a:extLst>
          </p:cNvPr>
          <p:cNvSpPr>
            <a:spLocks noGrp="1"/>
          </p:cNvSpPr>
          <p:nvPr/>
        </p:nvSpPr>
        <p:spPr>
          <a:xfrm>
            <a:off x="685800" y="6429375"/>
            <a:ext cx="10191750" cy="2095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285750" indent="-285750" algn="l">
              <a:lnSpc>
                <a:spcPct val="125000"/>
              </a:lnSpc>
              <a:buFont typeface="Arial" panose="020B0604020202020204" pitchFamily="34" charset="0"/>
              <a:buChar char="•"/>
              <a:defRPr sz="1100" b="0">
                <a:solidFill>
                  <a:srgbClr val="555555"/>
                </a:solidFill>
                <a:latin typeface="Arial"/>
                <a:ea typeface="Arial"/>
                <a:cs typeface="Arial"/>
              </a:defRPr>
            </a:pPr>
            <a:r>
              <a:rPr sz="1400" b="0" dirty="0">
                <a:solidFill>
                  <a:srgbClr val="555555"/>
                </a:solidFill>
                <a:latin typeface="Arial"/>
                <a:ea typeface="Arial"/>
                <a:cs typeface="Arial"/>
              </a:rPr>
              <a:t>CIPD (2025c)</a:t>
            </a:r>
          </a:p>
        </p:txBody>
      </p:sp>
      <p:sp>
        <p:nvSpPr>
          <p:cNvPr id="17" name="03 / 12">
            <a:extLst>
              <a:ext uri="{FF2B5EF4-FFF2-40B4-BE49-F238E27FC236}">
                <a16:creationId xmlns:a16="http://schemas.microsoft.com/office/drawing/2014/main" id="{57BC56F1-1A45-43B6-8553-F939D2D07228}"/>
              </a:ext>
            </a:extLst>
          </p:cNvPr>
          <p:cNvSpPr>
            <a:spLocks noGrp="1"/>
          </p:cNvSpPr>
          <p:nvPr/>
        </p:nvSpPr>
        <p:spPr>
          <a:xfrm>
            <a:off x="10953750" y="6429375"/>
            <a:ext cx="552450" cy="209550"/>
          </a:xfrm>
          <a:prstGeom prst="rect">
            <a:avLst/>
          </a:prstGeom>
          <a:noFill/>
          <a:ln w="0">
            <a:noFill/>
          </a:ln>
        </p:spPr>
        <p:txBody>
          <a:bodyPr wrap="square" lIns="0" tIns="0" rIns="0" bIns="0" anchor="t">
            <a:noAutofit/>
          </a:bodyPr>
          <a:lstStyle>
            <a:defPPr algn="r">
              <a:defRPr sz="1100" b="0">
                <a:solidFill>
                  <a:srgbClr val="555555"/>
                </a:solidFill>
                <a:latin typeface="Arial"/>
                <a:ea typeface="Arial"/>
                <a:cs typeface="Arial"/>
              </a:defRPr>
            </a:defPPr>
          </a:lstStyle>
          <a:p>
            <a:pPr algn="r">
              <a:lnSpc>
                <a:spcPct val="125000"/>
              </a:lnSpc>
              <a:buNone/>
              <a:defRPr sz="1100" b="0">
                <a:solidFill>
                  <a:srgbClr val="555555"/>
                </a:solidFill>
                <a:latin typeface="Arial"/>
                <a:ea typeface="Arial"/>
                <a:cs typeface="Arial"/>
              </a:defRPr>
            </a:pPr>
            <a:r>
              <a:rPr sz="1100" b="0">
                <a:solidFill>
                  <a:srgbClr val="555555"/>
                </a:solidFill>
                <a:latin typeface="Arial"/>
                <a:ea typeface="Arial"/>
                <a:cs typeface="Arial"/>
              </a:rPr>
              <a:t>03 / 12</a:t>
            </a:r>
          </a:p>
        </p:txBody>
      </p:sp>
    </p:spTree>
    <p:extLst>
      <p:ext uri="{BB962C8B-B14F-4D97-AF65-F5344CB8AC3E}">
        <p14:creationId xmlns:p14="http://schemas.microsoft.com/office/powerpoint/2010/main" val="131562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ruitment methods and the recommended mix">
            <a:extLst>
              <a:ext uri="{FF2B5EF4-FFF2-40B4-BE49-F238E27FC236}">
                <a16:creationId xmlns:a16="http://schemas.microsoft.com/office/drawing/2014/main" id="{64AEF8B2-641D-4F8E-B147-F985C4C5F7F9}"/>
              </a:ext>
            </a:extLst>
          </p:cNvPr>
          <p:cNvSpPr>
            <a:spLocks noGrp="1"/>
          </p:cNvSpPr>
          <p:nvPr/>
        </p:nvSpPr>
        <p:spPr>
          <a:xfrm>
            <a:off x="685800" y="495300"/>
            <a:ext cx="10668000" cy="2667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gn="l">
              <a:lnSpc>
                <a:spcPct val="125000"/>
              </a:lnSpc>
              <a:buNone/>
              <a:defRPr sz="1100" b="1">
                <a:solidFill>
                  <a:srgbClr val="111111"/>
                </a:solidFill>
                <a:latin typeface="Arial"/>
                <a:ea typeface="Arial"/>
                <a:cs typeface="Arial"/>
              </a:defRPr>
            </a:pPr>
            <a:r>
              <a:rPr sz="2400" b="1" dirty="0">
                <a:solidFill>
                  <a:srgbClr val="0070C0"/>
                </a:solidFill>
                <a:latin typeface="Arial"/>
                <a:ea typeface="Arial"/>
                <a:cs typeface="Arial"/>
              </a:rPr>
              <a:t>Recruitment methods and the recommended mix</a:t>
            </a:r>
          </a:p>
        </p:txBody>
      </p:sp>
      <p:sp>
        <p:nvSpPr>
          <p:cNvPr id="2" name="Define the job before choosing the channel. CIPD’s">
            <a:extLst>
              <a:ext uri="{FF2B5EF4-FFF2-40B4-BE49-F238E27FC236}">
                <a16:creationId xmlns:a16="http://schemas.microsoft.com/office/drawing/2014/main" id="{E5615227-310E-434C-A167-2BD90436620D}"/>
              </a:ext>
            </a:extLst>
          </p:cNvPr>
          <p:cNvSpPr>
            <a:spLocks noGrp="1"/>
          </p:cNvSpPr>
          <p:nvPr/>
        </p:nvSpPr>
        <p:spPr>
          <a:xfrm>
            <a:off x="685800" y="1066800"/>
            <a:ext cx="10648950" cy="51435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nSpc>
                <a:spcPct val="150000"/>
              </a:lnSpc>
              <a:defRPr sz="1100" b="0">
                <a:solidFill>
                  <a:srgbClr val="111111"/>
                </a:solidFill>
                <a:latin typeface="Arial"/>
                <a:ea typeface="Arial"/>
                <a:cs typeface="Arial"/>
              </a:defRPr>
            </a:pPr>
            <a:r>
              <a:rPr lang="en-US" sz="1400" dirty="0"/>
              <a:t>Identify the job and then pick the channel. The CIPD’s 2026 report points out continued competition for talented                                                      employees across UK organizations (CIPD 2026b, 2026c).</a:t>
            </a:r>
            <a:endParaRPr sz="1400" b="0" dirty="0">
              <a:solidFill>
                <a:srgbClr val="111111"/>
              </a:solidFill>
              <a:latin typeface="Arial"/>
              <a:ea typeface="Arial"/>
              <a:cs typeface="Arial"/>
            </a:endParaRPr>
          </a:p>
        </p:txBody>
      </p:sp>
      <p:graphicFrame>
        <p:nvGraphicFramePr>
          <p:cNvPr id="3" name="Table 2">
            <a:extLst>
              <a:ext uri="{FF2B5EF4-FFF2-40B4-BE49-F238E27FC236}">
                <a16:creationId xmlns:a16="http://schemas.microsoft.com/office/drawing/2014/main" id="{F5D3AB2E-9C52-4EFA-8014-1A40CE1C15E7}"/>
              </a:ext>
            </a:extLst>
          </p:cNvPr>
          <p:cNvGraphicFramePr/>
          <p:nvPr>
            <p:extLst>
              <p:ext uri="{D42A27DB-BD31-4B8C-83A1-F6EECF244321}">
                <p14:modId xmlns:p14="http://schemas.microsoft.com/office/powerpoint/2010/main" val="3283698786"/>
              </p:ext>
            </p:extLst>
          </p:nvPr>
        </p:nvGraphicFramePr>
        <p:xfrm>
          <a:off x="685800" y="1876425"/>
          <a:ext cx="10820400" cy="3124202"/>
        </p:xfrm>
        <a:graphic>
          <a:graphicData uri="http://schemas.openxmlformats.org/drawingml/2006/table">
            <a:tbl>
              <a:tblPr/>
              <a:tblGrid>
                <a:gridCol w="1990725">
                  <a:extLst>
                    <a:ext uri="{9D8B030D-6E8A-4147-A177-3AD203B41FA5}">
                      <a16:colId xmlns:a16="http://schemas.microsoft.com/office/drawing/2014/main" val="20000"/>
                    </a:ext>
                  </a:extLst>
                </a:gridCol>
                <a:gridCol w="3981450">
                  <a:extLst>
                    <a:ext uri="{9D8B030D-6E8A-4147-A177-3AD203B41FA5}">
                      <a16:colId xmlns:a16="http://schemas.microsoft.com/office/drawing/2014/main" val="20001"/>
                    </a:ext>
                  </a:extLst>
                </a:gridCol>
                <a:gridCol w="4848225">
                  <a:extLst>
                    <a:ext uri="{9D8B030D-6E8A-4147-A177-3AD203B41FA5}">
                      <a16:colId xmlns:a16="http://schemas.microsoft.com/office/drawing/2014/main" val="20002"/>
                    </a:ext>
                  </a:extLst>
                </a:gridCol>
              </a:tblGrid>
              <a:tr h="438150">
                <a:tc>
                  <a:txBody>
                    <a:bodyPr/>
                    <a:lstStyle/>
                    <a:p>
                      <a:pPr algn="l"/>
                      <a:r>
                        <a:rPr sz="1400" b="1" dirty="0">
                          <a:solidFill>
                            <a:srgbClr val="FFFFFF"/>
                          </a:solidFill>
                          <a:latin typeface="Arial"/>
                          <a:ea typeface="Arial"/>
                          <a:cs typeface="Arial"/>
                        </a:rPr>
                        <a:t>Method</a:t>
                      </a:r>
                    </a:p>
                  </a:txBody>
                  <a:tcPr marL="133350" marR="133350" marT="95250" marB="95250" anchor="ctr">
                    <a:solidFill>
                      <a:srgbClr val="234B61"/>
                    </a:solidFill>
                  </a:tcPr>
                </a:tc>
                <a:tc>
                  <a:txBody>
                    <a:bodyPr/>
                    <a:lstStyle/>
                    <a:p>
                      <a:pPr algn="l"/>
                      <a:r>
                        <a:rPr sz="1400" b="1" dirty="0">
                          <a:solidFill>
                            <a:srgbClr val="FFFFFF"/>
                          </a:solidFill>
                          <a:latin typeface="Arial"/>
                          <a:ea typeface="Arial"/>
                          <a:cs typeface="Arial"/>
                        </a:rPr>
                        <a:t>Value for Health</a:t>
                      </a:r>
                      <a:r>
                        <a:rPr lang="en-US" sz="1400" b="1" dirty="0">
                          <a:solidFill>
                            <a:srgbClr val="FFFFFF"/>
                          </a:solidFill>
                          <a:latin typeface="Arial"/>
                          <a:ea typeface="Arial"/>
                          <a:cs typeface="Arial"/>
                        </a:rPr>
                        <a:t> </a:t>
                      </a:r>
                      <a:r>
                        <a:rPr sz="1400" b="1" dirty="0">
                          <a:solidFill>
                            <a:srgbClr val="FFFFFF"/>
                          </a:solidFill>
                          <a:latin typeface="Arial"/>
                          <a:ea typeface="Arial"/>
                          <a:cs typeface="Arial"/>
                        </a:rPr>
                        <a:t>Connect</a:t>
                      </a:r>
                    </a:p>
                  </a:txBody>
                  <a:tcPr marL="133350" marR="133350" marT="95250" marB="95250" anchor="ctr">
                    <a:solidFill>
                      <a:srgbClr val="234B61"/>
                    </a:solidFill>
                  </a:tcPr>
                </a:tc>
                <a:tc>
                  <a:txBody>
                    <a:bodyPr/>
                    <a:lstStyle/>
                    <a:p>
                      <a:pPr algn="l"/>
                      <a:r>
                        <a:rPr sz="1400" b="1">
                          <a:solidFill>
                            <a:srgbClr val="FFFFFF"/>
                          </a:solidFill>
                          <a:latin typeface="Arial"/>
                          <a:ea typeface="Arial"/>
                          <a:cs typeface="Arial"/>
                        </a:rPr>
                        <a:t>Limitation and response</a:t>
                      </a:r>
                    </a:p>
                  </a:txBody>
                  <a:tcPr marL="133350" marR="133350" marT="95250" marB="95250" anchor="ctr">
                    <a:solidFill>
                      <a:srgbClr val="234B61"/>
                    </a:solidFill>
                  </a:tcPr>
                </a:tc>
                <a:extLst>
                  <a:ext uri="{0D108BD9-81ED-4DB2-BD59-A6C34878D82A}">
                    <a16:rowId xmlns:a16="http://schemas.microsoft.com/office/drawing/2014/main" val="10000"/>
                  </a:ext>
                </a:extLst>
              </a:tr>
              <a:tr h="671513">
                <a:tc>
                  <a:txBody>
                    <a:bodyPr/>
                    <a:lstStyle/>
                    <a:p>
                      <a:pPr algn="l"/>
                      <a:r>
                        <a:rPr sz="1400" b="0" dirty="0">
                          <a:solidFill>
                            <a:srgbClr val="111111"/>
                          </a:solidFill>
                          <a:latin typeface="Arial"/>
                          <a:ea typeface="Arial"/>
                          <a:cs typeface="Arial"/>
                        </a:rPr>
                        <a:t>Internal </a:t>
                      </a:r>
                      <a:r>
                        <a:rPr lang="en-US" sz="1400" b="0" dirty="0">
                          <a:solidFill>
                            <a:srgbClr val="111111"/>
                          </a:solidFill>
                          <a:latin typeface="Arial"/>
                          <a:ea typeface="Arial"/>
                          <a:cs typeface="Arial"/>
                        </a:rPr>
                        <a:t>R</a:t>
                      </a:r>
                      <a:r>
                        <a:rPr sz="1400" b="0" dirty="0">
                          <a:solidFill>
                            <a:srgbClr val="111111"/>
                          </a:solidFill>
                          <a:latin typeface="Arial"/>
                          <a:ea typeface="Arial"/>
                          <a:cs typeface="Arial"/>
                        </a:rPr>
                        <a:t>ecruitment</a:t>
                      </a:r>
                    </a:p>
                  </a:txBody>
                  <a:tcPr marL="133350" marR="133350" marT="95250" marB="95250" anchor="ctr">
                    <a:solidFill>
                      <a:srgbClr val="FFFFFF"/>
                    </a:solidFill>
                  </a:tcPr>
                </a:tc>
                <a:tc>
                  <a:txBody>
                    <a:bodyPr/>
                    <a:lstStyle/>
                    <a:p>
                      <a:pPr algn="l"/>
                      <a:r>
                        <a:rPr sz="1400" b="0" dirty="0">
                          <a:solidFill>
                            <a:srgbClr val="111111"/>
                          </a:solidFill>
                          <a:latin typeface="Arial"/>
                          <a:ea typeface="Arial"/>
                          <a:cs typeface="Arial"/>
                        </a:rPr>
                        <a:t>Progression into digital roles or team leadership</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Small pool and backfill needs. Use open criteria and readiness checks.</a:t>
                      </a:r>
                    </a:p>
                  </a:txBody>
                  <a:tcPr marL="133350" marR="133350" marT="95250" marB="95250" anchor="ctr">
                    <a:solidFill>
                      <a:srgbClr val="FFFFFF"/>
                    </a:solidFill>
                  </a:tcPr>
                </a:tc>
                <a:extLst>
                  <a:ext uri="{0D108BD9-81ED-4DB2-BD59-A6C34878D82A}">
                    <a16:rowId xmlns:a16="http://schemas.microsoft.com/office/drawing/2014/main" val="10001"/>
                  </a:ext>
                </a:extLst>
              </a:tr>
              <a:tr h="671513">
                <a:tc>
                  <a:txBody>
                    <a:bodyPr/>
                    <a:lstStyle/>
                    <a:p>
                      <a:pPr algn="l"/>
                      <a:r>
                        <a:rPr sz="1400" b="0" dirty="0">
                          <a:solidFill>
                            <a:srgbClr val="111111"/>
                          </a:solidFill>
                          <a:latin typeface="Arial"/>
                          <a:ea typeface="Arial"/>
                          <a:cs typeface="Arial"/>
                        </a:rPr>
                        <a:t>External </a:t>
                      </a:r>
                      <a:r>
                        <a:rPr lang="en-US" sz="1400" b="0" dirty="0">
                          <a:solidFill>
                            <a:srgbClr val="111111"/>
                          </a:solidFill>
                          <a:latin typeface="Arial"/>
                          <a:ea typeface="Arial"/>
                          <a:cs typeface="Arial"/>
                        </a:rPr>
                        <a:t>R</a:t>
                      </a:r>
                      <a:r>
                        <a:rPr sz="1400" b="0" dirty="0">
                          <a:solidFill>
                            <a:srgbClr val="111111"/>
                          </a:solidFill>
                          <a:latin typeface="Arial"/>
                          <a:ea typeface="Arial"/>
                          <a:cs typeface="Arial"/>
                        </a:rPr>
                        <a:t>ecruitment</a:t>
                      </a:r>
                    </a:p>
                  </a:txBody>
                  <a:tcPr marL="133350" marR="133350" marT="95250" marB="95250" anchor="ctr">
                    <a:solidFill>
                      <a:srgbClr val="EDF3F6"/>
                    </a:solidFill>
                  </a:tcPr>
                </a:tc>
                <a:tc>
                  <a:txBody>
                    <a:bodyPr/>
                    <a:lstStyle/>
                    <a:p>
                      <a:pPr algn="l"/>
                      <a:r>
                        <a:rPr sz="1400" b="0" dirty="0">
                          <a:solidFill>
                            <a:srgbClr val="111111"/>
                          </a:solidFill>
                          <a:latin typeface="Arial"/>
                          <a:ea typeface="Arial"/>
                          <a:cs typeface="Arial"/>
                        </a:rPr>
                        <a:t>New clinical or specialist technology expertise</a:t>
                      </a:r>
                    </a:p>
                  </a:txBody>
                  <a:tcPr marL="133350" marR="133350" marT="95250" marB="95250" anchor="ctr">
                    <a:solidFill>
                      <a:srgbClr val="EDF3F6"/>
                    </a:solidFill>
                  </a:tcPr>
                </a:tc>
                <a:tc>
                  <a:txBody>
                    <a:bodyPr/>
                    <a:lstStyle/>
                    <a:p>
                      <a:pPr algn="l"/>
                      <a:r>
                        <a:rPr sz="1400" b="0">
                          <a:solidFill>
                            <a:srgbClr val="111111"/>
                          </a:solidFill>
                          <a:latin typeface="Arial"/>
                          <a:ea typeface="Arial"/>
                          <a:cs typeface="Arial"/>
                        </a:rPr>
                        <a:t>Higher search cost. Use professional networks and selected specialist recruiters.</a:t>
                      </a:r>
                    </a:p>
                  </a:txBody>
                  <a:tcPr marL="133350" marR="133350" marT="95250" marB="95250" anchor="ctr">
                    <a:solidFill>
                      <a:srgbClr val="EDF3F6"/>
                    </a:solidFill>
                  </a:tcPr>
                </a:tc>
                <a:extLst>
                  <a:ext uri="{0D108BD9-81ED-4DB2-BD59-A6C34878D82A}">
                    <a16:rowId xmlns:a16="http://schemas.microsoft.com/office/drawing/2014/main" val="10002"/>
                  </a:ext>
                </a:extLst>
              </a:tr>
              <a:tr h="671513">
                <a:tc>
                  <a:txBody>
                    <a:bodyPr/>
                    <a:lstStyle/>
                    <a:p>
                      <a:pPr algn="l"/>
                      <a:r>
                        <a:rPr lang="en-US" sz="1400" b="0" dirty="0">
                          <a:solidFill>
                            <a:srgbClr val="111111"/>
                          </a:solidFill>
                          <a:latin typeface="Arial"/>
                          <a:ea typeface="Arial"/>
                          <a:cs typeface="Arial"/>
                        </a:rPr>
                        <a:t>Online Recruitment</a:t>
                      </a:r>
                      <a:endParaRPr sz="1400" b="0" dirty="0">
                        <a:solidFill>
                          <a:srgbClr val="111111"/>
                        </a:solidFill>
                        <a:latin typeface="Arial"/>
                        <a:ea typeface="Arial"/>
                        <a:cs typeface="Arial"/>
                      </a:endParaRPr>
                    </a:p>
                  </a:txBody>
                  <a:tcPr marL="133350" marR="133350" marT="95250" marB="95250" anchor="ctr">
                    <a:solidFill>
                      <a:srgbClr val="FFFFFF"/>
                    </a:solidFill>
                  </a:tcPr>
                </a:tc>
                <a:tc>
                  <a:txBody>
                    <a:bodyPr/>
                    <a:lstStyle/>
                    <a:p>
                      <a:pPr marL="0" algn="l" defTabSz="457200" rtl="0" eaLnBrk="1" latinLnBrk="0" hangingPunct="1"/>
                      <a:r>
                        <a:rPr lang="en-US" sz="1400" b="0" kern="1200" dirty="0">
                          <a:solidFill>
                            <a:srgbClr val="111111"/>
                          </a:solidFill>
                          <a:latin typeface="Arial"/>
                          <a:ea typeface="Arial"/>
                          <a:cs typeface="Arial"/>
                        </a:rPr>
                        <a:t>Jobs careers page, sector jobs and direct applications.</a:t>
                      </a:r>
                      <a:endParaRPr sz="1400" b="0" kern="1200" dirty="0">
                        <a:solidFill>
                          <a:srgbClr val="111111"/>
                        </a:solidFill>
                        <a:latin typeface="Arial"/>
                        <a:ea typeface="Arial"/>
                        <a:cs typeface="Arial"/>
                      </a:endParaRPr>
                    </a:p>
                  </a:txBody>
                  <a:tcPr marL="133350" marR="133350" marT="95250" marB="95250" anchor="ctr">
                    <a:solidFill>
                      <a:srgbClr val="FFFFFF"/>
                    </a:solidFill>
                  </a:tcPr>
                </a:tc>
                <a:tc>
                  <a:txBody>
                    <a:bodyPr/>
                    <a:lstStyle/>
                    <a:p>
                      <a:pPr algn="l"/>
                      <a:r>
                        <a:rPr lang="en-US" sz="1400" b="0" kern="1200" dirty="0">
                          <a:solidFill>
                            <a:srgbClr val="111111"/>
                          </a:solidFill>
                          <a:latin typeface="Arial"/>
                          <a:ea typeface="Arial"/>
                          <a:cs typeface="Arial"/>
                        </a:rPr>
                        <a:t>Large numbers of applicants. Use role previews and emphasize essential criteria.</a:t>
                      </a:r>
                      <a:endParaRPr sz="1400" b="0" kern="1200" dirty="0">
                        <a:solidFill>
                          <a:srgbClr val="111111"/>
                        </a:solidFill>
                        <a:latin typeface="Arial"/>
                        <a:ea typeface="Arial"/>
                        <a:cs typeface="Arial"/>
                      </a:endParaRPr>
                    </a:p>
                  </a:txBody>
                  <a:tcPr marL="133350" marR="133350" marT="95250" marB="95250" anchor="ctr">
                    <a:solidFill>
                      <a:srgbClr val="FFFFFF"/>
                    </a:solidFill>
                  </a:tcPr>
                </a:tc>
                <a:extLst>
                  <a:ext uri="{0D108BD9-81ED-4DB2-BD59-A6C34878D82A}">
                    <a16:rowId xmlns:a16="http://schemas.microsoft.com/office/drawing/2014/main" val="10003"/>
                  </a:ext>
                </a:extLst>
              </a:tr>
              <a:tr h="671513">
                <a:tc>
                  <a:txBody>
                    <a:bodyPr/>
                    <a:lstStyle/>
                    <a:p>
                      <a:pPr algn="l"/>
                      <a:r>
                        <a:rPr sz="1400" b="0">
                          <a:solidFill>
                            <a:srgbClr val="111111"/>
                          </a:solidFill>
                          <a:latin typeface="Arial"/>
                          <a:ea typeface="Arial"/>
                          <a:cs typeface="Arial"/>
                        </a:rPr>
                        <a:t>Social </a:t>
                      </a:r>
                      <a:r>
                        <a:rPr lang="en-US" sz="1400" b="0">
                          <a:solidFill>
                            <a:srgbClr val="111111"/>
                          </a:solidFill>
                          <a:latin typeface="Arial"/>
                          <a:ea typeface="Arial"/>
                          <a:cs typeface="Arial"/>
                        </a:rPr>
                        <a:t>M</a:t>
                      </a:r>
                      <a:r>
                        <a:rPr sz="1400" b="0">
                          <a:solidFill>
                            <a:srgbClr val="111111"/>
                          </a:solidFill>
                          <a:latin typeface="Arial"/>
                          <a:ea typeface="Arial"/>
                          <a:cs typeface="Arial"/>
                        </a:rPr>
                        <a:t>edia </a:t>
                      </a:r>
                      <a:r>
                        <a:rPr lang="en-US" sz="1400" b="0">
                          <a:solidFill>
                            <a:srgbClr val="111111"/>
                          </a:solidFill>
                          <a:latin typeface="Arial"/>
                          <a:ea typeface="Arial"/>
                          <a:cs typeface="Arial"/>
                        </a:rPr>
                        <a:t>R</a:t>
                      </a:r>
                      <a:r>
                        <a:rPr sz="1400" b="0">
                          <a:solidFill>
                            <a:srgbClr val="111111"/>
                          </a:solidFill>
                          <a:latin typeface="Arial"/>
                          <a:ea typeface="Arial"/>
                          <a:cs typeface="Arial"/>
                        </a:rPr>
                        <a:t>ecruitment</a:t>
                      </a:r>
                      <a:endParaRPr sz="1400" b="0" dirty="0">
                        <a:solidFill>
                          <a:srgbClr val="111111"/>
                        </a:solidFill>
                        <a:latin typeface="Arial"/>
                        <a:ea typeface="Arial"/>
                        <a:cs typeface="Arial"/>
                      </a:endParaRPr>
                    </a:p>
                  </a:txBody>
                  <a:tcPr marL="133350" marR="133350" marT="95250" marB="95250" anchor="ctr">
                    <a:solidFill>
                      <a:srgbClr val="EDF3F6"/>
                    </a:solidFill>
                  </a:tcPr>
                </a:tc>
                <a:tc>
                  <a:txBody>
                    <a:bodyPr/>
                    <a:lstStyle/>
                    <a:p>
                      <a:pPr algn="l"/>
                      <a:r>
                        <a:rPr sz="1400" b="0" dirty="0">
                          <a:solidFill>
                            <a:srgbClr val="111111"/>
                          </a:solidFill>
                          <a:latin typeface="Arial"/>
                          <a:ea typeface="Arial"/>
                          <a:cs typeface="Arial"/>
                        </a:rPr>
                        <a:t>Targeted professional outreach and employee stories</a:t>
                      </a:r>
                    </a:p>
                  </a:txBody>
                  <a:tcPr marL="133350" marR="133350" marT="95250" marB="95250" anchor="ctr">
                    <a:solidFill>
                      <a:srgbClr val="EDF3F6"/>
                    </a:solidFill>
                  </a:tcPr>
                </a:tc>
                <a:tc>
                  <a:txBody>
                    <a:bodyPr/>
                    <a:lstStyle/>
                    <a:p>
                      <a:pPr algn="l"/>
                      <a:r>
                        <a:rPr sz="1400" b="0" dirty="0">
                          <a:solidFill>
                            <a:srgbClr val="111111"/>
                          </a:solidFill>
                          <a:latin typeface="Arial"/>
                          <a:ea typeface="Arial"/>
                          <a:cs typeface="Arial"/>
                        </a:rPr>
                        <a:t>Unequal reach and referral bias. Combine with openly advertised vacancies.</a:t>
                      </a:r>
                    </a:p>
                  </a:txBody>
                  <a:tcPr marL="133350" marR="133350" marT="95250" marB="95250" anchor="ctr">
                    <a:solidFill>
                      <a:srgbClr val="EDF3F6"/>
                    </a:solidFill>
                  </a:tcPr>
                </a:tc>
                <a:extLst>
                  <a:ext uri="{0D108BD9-81ED-4DB2-BD59-A6C34878D82A}">
                    <a16:rowId xmlns:a16="http://schemas.microsoft.com/office/drawing/2014/main" val="10004"/>
                  </a:ext>
                </a:extLst>
              </a:tr>
            </a:tbl>
          </a:graphicData>
        </a:graphic>
      </p:graphicFrame>
      <p:sp>
        <p:nvSpPr>
          <p:cNvPr id="4" name="Recommended mix: internal opportunities plus targe">
            <a:extLst>
              <a:ext uri="{FF2B5EF4-FFF2-40B4-BE49-F238E27FC236}">
                <a16:creationId xmlns:a16="http://schemas.microsoft.com/office/drawing/2014/main" id="{E915FCCC-75D0-4DFA-B657-A6F9DAF89F98}"/>
              </a:ext>
            </a:extLst>
          </p:cNvPr>
          <p:cNvSpPr>
            <a:spLocks noGrp="1"/>
          </p:cNvSpPr>
          <p:nvPr/>
        </p:nvSpPr>
        <p:spPr>
          <a:xfrm>
            <a:off x="685800" y="5221608"/>
            <a:ext cx="10648950" cy="3810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marL="285750" indent="-285750">
              <a:lnSpc>
                <a:spcPct val="125000"/>
              </a:lnSpc>
              <a:buFont typeface="Arial" panose="020B0604020202020204" pitchFamily="34" charset="0"/>
              <a:buChar char="•"/>
              <a:defRPr sz="1100" b="1">
                <a:solidFill>
                  <a:srgbClr val="111111"/>
                </a:solidFill>
                <a:latin typeface="Arial"/>
                <a:ea typeface="Arial"/>
                <a:cs typeface="Arial"/>
              </a:defRPr>
            </a:pPr>
            <a:r>
              <a:rPr lang="en-US" sz="1400" dirty="0"/>
              <a:t>Suggested mix: internal opportunities plus targeted external advertising. Online and social media can be                                                                     used for both of these routes.</a:t>
            </a:r>
            <a:endParaRPr sz="1400" b="1" dirty="0">
              <a:solidFill>
                <a:srgbClr val="111111"/>
              </a:solidFill>
              <a:latin typeface="Arial"/>
              <a:ea typeface="Arial"/>
              <a:cs typeface="Arial"/>
            </a:endParaRPr>
          </a:p>
        </p:txBody>
      </p:sp>
      <p:sp>
        <p:nvSpPr>
          <p:cNvPr id="5" name="Different offers: nurses need clinical support and">
            <a:extLst>
              <a:ext uri="{FF2B5EF4-FFF2-40B4-BE49-F238E27FC236}">
                <a16:creationId xmlns:a16="http://schemas.microsoft.com/office/drawing/2014/main" id="{507A6005-8294-429A-8CC0-E593BEF5C040}"/>
              </a:ext>
            </a:extLst>
          </p:cNvPr>
          <p:cNvSpPr>
            <a:spLocks noGrp="1"/>
          </p:cNvSpPr>
          <p:nvPr/>
        </p:nvSpPr>
        <p:spPr>
          <a:xfrm>
            <a:off x="685800" y="5838825"/>
            <a:ext cx="10648950" cy="4000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285750" indent="-285750">
              <a:lnSpc>
                <a:spcPct val="125000"/>
              </a:lnSpc>
              <a:buFont typeface="Arial" panose="020B0604020202020204" pitchFamily="34" charset="0"/>
              <a:buChar char="•"/>
              <a:defRPr sz="1100" b="0">
                <a:solidFill>
                  <a:srgbClr val="555555"/>
                </a:solidFill>
                <a:latin typeface="Arial"/>
                <a:ea typeface="Arial"/>
                <a:cs typeface="Arial"/>
              </a:defRPr>
            </a:pPr>
            <a:r>
              <a:rPr lang="en-US" sz="1400" dirty="0"/>
              <a:t>Varied offers: Meaningfully challenging and developing work is important for tech applicants as well as paying                                                     and progressing. Same for Nurses: supportive teams and predictable rotes.</a:t>
            </a:r>
            <a:endParaRPr sz="1400" b="0" dirty="0">
              <a:solidFill>
                <a:srgbClr val="555555"/>
              </a:solidFill>
              <a:latin typeface="Arial"/>
              <a:ea typeface="Arial"/>
              <a:cs typeface="Arial"/>
            </a:endParaRPr>
          </a:p>
        </p:txBody>
      </p:sp>
      <p:sp>
        <p:nvSpPr>
          <p:cNvPr id="6" name="CIPD (2026b); CIPD (2026c)">
            <a:extLst>
              <a:ext uri="{FF2B5EF4-FFF2-40B4-BE49-F238E27FC236}">
                <a16:creationId xmlns:a16="http://schemas.microsoft.com/office/drawing/2014/main" id="{9BB0DCC9-0E00-47A2-B3E5-E16C183C57E6}"/>
              </a:ext>
            </a:extLst>
          </p:cNvPr>
          <p:cNvSpPr>
            <a:spLocks noGrp="1"/>
          </p:cNvSpPr>
          <p:nvPr/>
        </p:nvSpPr>
        <p:spPr>
          <a:xfrm>
            <a:off x="685800" y="6534150"/>
            <a:ext cx="10191750" cy="2095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171450" indent="-171450" algn="l">
              <a:lnSpc>
                <a:spcPct val="125000"/>
              </a:lnSpc>
              <a:buFont typeface="Arial" panose="020B0604020202020204" pitchFamily="34" charset="0"/>
              <a:buChar char="•"/>
              <a:defRPr sz="1100" b="0">
                <a:solidFill>
                  <a:srgbClr val="555555"/>
                </a:solidFill>
                <a:latin typeface="Arial"/>
                <a:ea typeface="Arial"/>
                <a:cs typeface="Arial"/>
              </a:defRPr>
            </a:pPr>
            <a:r>
              <a:rPr sz="1300" b="0" dirty="0">
                <a:solidFill>
                  <a:srgbClr val="555555"/>
                </a:solidFill>
                <a:latin typeface="Arial"/>
                <a:ea typeface="Arial"/>
                <a:cs typeface="Arial"/>
              </a:rPr>
              <a:t>CIPD (2026b); CIPD (2026c)</a:t>
            </a:r>
          </a:p>
        </p:txBody>
      </p:sp>
      <p:sp>
        <p:nvSpPr>
          <p:cNvPr id="7" name="04 / 12">
            <a:extLst>
              <a:ext uri="{FF2B5EF4-FFF2-40B4-BE49-F238E27FC236}">
                <a16:creationId xmlns:a16="http://schemas.microsoft.com/office/drawing/2014/main" id="{B08E0118-434C-4522-B8E5-91695803BB2D}"/>
              </a:ext>
            </a:extLst>
          </p:cNvPr>
          <p:cNvSpPr>
            <a:spLocks noGrp="1"/>
          </p:cNvSpPr>
          <p:nvPr/>
        </p:nvSpPr>
        <p:spPr>
          <a:xfrm>
            <a:off x="10953750" y="6429375"/>
            <a:ext cx="552450" cy="209550"/>
          </a:xfrm>
          <a:prstGeom prst="rect">
            <a:avLst/>
          </a:prstGeom>
          <a:noFill/>
          <a:ln w="0">
            <a:noFill/>
          </a:ln>
        </p:spPr>
        <p:txBody>
          <a:bodyPr wrap="square" lIns="0" tIns="0" rIns="0" bIns="0" anchor="t">
            <a:noAutofit/>
          </a:bodyPr>
          <a:lstStyle>
            <a:defPPr algn="r">
              <a:defRPr sz="1100" b="0">
                <a:solidFill>
                  <a:srgbClr val="555555"/>
                </a:solidFill>
                <a:latin typeface="Arial"/>
                <a:ea typeface="Arial"/>
                <a:cs typeface="Arial"/>
              </a:defRPr>
            </a:defPPr>
          </a:lstStyle>
          <a:p>
            <a:pPr algn="r">
              <a:lnSpc>
                <a:spcPct val="125000"/>
              </a:lnSpc>
              <a:buNone/>
              <a:defRPr sz="1100" b="0">
                <a:solidFill>
                  <a:srgbClr val="555555"/>
                </a:solidFill>
                <a:latin typeface="Arial"/>
                <a:ea typeface="Arial"/>
                <a:cs typeface="Arial"/>
              </a:defRPr>
            </a:pPr>
            <a:r>
              <a:rPr sz="1100" b="0">
                <a:solidFill>
                  <a:srgbClr val="555555"/>
                </a:solidFill>
                <a:latin typeface="Arial"/>
                <a:ea typeface="Arial"/>
                <a:cs typeface="Arial"/>
              </a:rPr>
              <a:t>04 / 12</a:t>
            </a:r>
          </a:p>
        </p:txBody>
      </p:sp>
    </p:spTree>
    <p:extLst>
      <p:ext uri="{BB962C8B-B14F-4D97-AF65-F5344CB8AC3E}">
        <p14:creationId xmlns:p14="http://schemas.microsoft.com/office/powerpoint/2010/main" val="1277232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cxnSp>
        <p:nvCxnSpPr>
          <p:cNvPr id="9" name="Straight Arrow Connector 8">
            <a:extLst>
              <a:ext uri="{FF2B5EF4-FFF2-40B4-BE49-F238E27FC236}">
                <a16:creationId xmlns:a16="http://schemas.microsoft.com/office/drawing/2014/main" id="{30DAB40C-8CB1-44C9-BFC3-6EA147681064}"/>
              </a:ext>
            </a:extLst>
          </p:cNvPr>
          <p:cNvCxnSpPr>
            <a:stCxn id="5" idx="3"/>
            <a:endCxn id="6" idx="1"/>
          </p:cNvCxnSpPr>
          <p:nvPr/>
        </p:nvCxnSpPr>
        <p:spPr>
          <a:xfrm>
            <a:off x="8591550" y="2124075"/>
            <a:ext cx="838200" cy="0"/>
          </a:xfrm>
          <a:prstGeom prst="straightConnector1">
            <a:avLst/>
          </a:prstGeom>
          <a:ln w="11430">
            <a:solidFill>
              <a:srgbClr val="234B61"/>
            </a:solidFill>
            <a:tailEnd type="triangle" w="sm" len="sm"/>
          </a:ln>
        </p:spPr>
      </p:cxnSp>
      <p:cxnSp>
        <p:nvCxnSpPr>
          <p:cNvPr id="8" name="Straight Arrow Connector 7">
            <a:extLst>
              <a:ext uri="{FF2B5EF4-FFF2-40B4-BE49-F238E27FC236}">
                <a16:creationId xmlns:a16="http://schemas.microsoft.com/office/drawing/2014/main" id="{A870E563-D0C7-4204-832E-D42081BA6D3B}"/>
              </a:ext>
            </a:extLst>
          </p:cNvPr>
          <p:cNvCxnSpPr>
            <a:stCxn id="4" idx="3"/>
            <a:endCxn id="5" idx="1"/>
          </p:cNvCxnSpPr>
          <p:nvPr/>
        </p:nvCxnSpPr>
        <p:spPr>
          <a:xfrm>
            <a:off x="5676900" y="2124075"/>
            <a:ext cx="838200" cy="0"/>
          </a:xfrm>
          <a:prstGeom prst="straightConnector1">
            <a:avLst/>
          </a:prstGeom>
          <a:ln w="11430">
            <a:solidFill>
              <a:srgbClr val="234B61"/>
            </a:solidFill>
            <a:tailEnd type="triangle" w="sm" len="sm"/>
          </a:ln>
        </p:spPr>
      </p:cxnSp>
      <p:cxnSp>
        <p:nvCxnSpPr>
          <p:cNvPr id="7" name="Straight Arrow Connector 6">
            <a:extLst>
              <a:ext uri="{FF2B5EF4-FFF2-40B4-BE49-F238E27FC236}">
                <a16:creationId xmlns:a16="http://schemas.microsoft.com/office/drawing/2014/main" id="{05740A60-763A-4358-A05A-759BF2CF07D5}"/>
              </a:ext>
            </a:extLst>
          </p:cNvPr>
          <p:cNvCxnSpPr>
            <a:stCxn id="3" idx="3"/>
            <a:endCxn id="4" idx="1"/>
          </p:cNvCxnSpPr>
          <p:nvPr/>
        </p:nvCxnSpPr>
        <p:spPr>
          <a:xfrm>
            <a:off x="2762250" y="2124075"/>
            <a:ext cx="838200" cy="0"/>
          </a:xfrm>
          <a:prstGeom prst="straightConnector1">
            <a:avLst/>
          </a:prstGeom>
          <a:ln w="11430">
            <a:solidFill>
              <a:srgbClr val="234B61"/>
            </a:solidFill>
            <a:tailEnd type="triangle" w="sm" len="sm"/>
          </a:ln>
        </p:spPr>
      </p:cxnSp>
      <p:sp>
        <p:nvSpPr>
          <p:cNvPr id="15" name="Applied selection for a remote-monitoring nurse">
            <a:extLst>
              <a:ext uri="{FF2B5EF4-FFF2-40B4-BE49-F238E27FC236}">
                <a16:creationId xmlns:a16="http://schemas.microsoft.com/office/drawing/2014/main" id="{80089159-A19D-421E-AC3F-8398AB23FE44}"/>
              </a:ext>
            </a:extLst>
          </p:cNvPr>
          <p:cNvSpPr>
            <a:spLocks noGrp="1"/>
          </p:cNvSpPr>
          <p:nvPr/>
        </p:nvSpPr>
        <p:spPr>
          <a:xfrm>
            <a:off x="685800" y="495300"/>
            <a:ext cx="10668000" cy="2667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gn="l">
              <a:lnSpc>
                <a:spcPct val="125000"/>
              </a:lnSpc>
              <a:buNone/>
              <a:defRPr sz="1100" b="1">
                <a:solidFill>
                  <a:srgbClr val="111111"/>
                </a:solidFill>
                <a:latin typeface="Arial"/>
                <a:ea typeface="Arial"/>
                <a:cs typeface="Arial"/>
              </a:defRPr>
            </a:pPr>
            <a:r>
              <a:rPr sz="2400" b="1" dirty="0">
                <a:solidFill>
                  <a:srgbClr val="0070C0"/>
                </a:solidFill>
                <a:latin typeface="Arial"/>
                <a:ea typeface="Arial"/>
                <a:cs typeface="Arial"/>
              </a:rPr>
              <a:t>Applied selection for a remote-monitoring nurse</a:t>
            </a:r>
          </a:p>
        </p:txBody>
      </p:sp>
      <p:sp>
        <p:nvSpPr>
          <p:cNvPr id="2" name="Proposed role: registered nurse reporting to the c">
            <a:extLst>
              <a:ext uri="{FF2B5EF4-FFF2-40B4-BE49-F238E27FC236}">
                <a16:creationId xmlns:a16="http://schemas.microsoft.com/office/drawing/2014/main" id="{11614B65-D804-446E-BD66-A44265245863}"/>
              </a:ext>
            </a:extLst>
          </p:cNvPr>
          <p:cNvSpPr>
            <a:spLocks noGrp="1"/>
          </p:cNvSpPr>
          <p:nvPr/>
        </p:nvSpPr>
        <p:spPr>
          <a:xfrm>
            <a:off x="685800" y="1066800"/>
            <a:ext cx="10648950" cy="51435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nSpc>
                <a:spcPct val="125000"/>
              </a:lnSpc>
              <a:defRPr sz="1100" b="0">
                <a:solidFill>
                  <a:srgbClr val="111111"/>
                </a:solidFill>
                <a:latin typeface="Arial"/>
                <a:ea typeface="Arial"/>
                <a:cs typeface="Arial"/>
              </a:defRPr>
            </a:pPr>
            <a:r>
              <a:rPr sz="1400" dirty="0">
                <a:solidFill>
                  <a:srgbClr val="111111"/>
                </a:solidFill>
                <a:latin typeface="Arial"/>
                <a:ea typeface="Arial"/>
                <a:cs typeface="Arial"/>
              </a:rPr>
              <a:t>Proposed </a:t>
            </a:r>
            <a:r>
              <a:rPr lang="en-US" sz="1400" dirty="0">
                <a:solidFill>
                  <a:srgbClr val="111111"/>
                </a:solidFill>
                <a:latin typeface="Arial"/>
                <a:ea typeface="Arial"/>
                <a:cs typeface="Arial"/>
              </a:rPr>
              <a:t>role: registered nurse, reporting to the clinical team lead. Duties include reviewing alerts, contacting                                              patients, escalating concerns, and documenting decisions.</a:t>
            </a:r>
            <a:endParaRPr sz="1400" dirty="0">
              <a:solidFill>
                <a:srgbClr val="111111"/>
              </a:solidFill>
              <a:latin typeface="Arial"/>
              <a:ea typeface="Arial"/>
              <a:cs typeface="Arial"/>
            </a:endParaRPr>
          </a:p>
        </p:txBody>
      </p:sp>
      <p:sp>
        <p:nvSpPr>
          <p:cNvPr id="3" name="diagram Role criteria">
            <a:extLst>
              <a:ext uri="{FF2B5EF4-FFF2-40B4-BE49-F238E27FC236}">
                <a16:creationId xmlns:a16="http://schemas.microsoft.com/office/drawing/2014/main" id="{6E59B67D-2E1C-4876-917F-9478B539C9B4}"/>
              </a:ext>
            </a:extLst>
          </p:cNvPr>
          <p:cNvSpPr>
            <a:spLocks noGrp="1"/>
          </p:cNvSpPr>
          <p:nvPr/>
        </p:nvSpPr>
        <p:spPr>
          <a:xfrm>
            <a:off x="685800" y="1866900"/>
            <a:ext cx="2076450" cy="514350"/>
          </a:xfrm>
          <a:prstGeom prst="rect">
            <a:avLst/>
          </a:prstGeom>
          <a:solidFill>
            <a:srgbClr val="EDF3F6"/>
          </a:solidFill>
          <a:ln w="9525">
            <a:solidFill>
              <a:srgbClr val="C6D3DA"/>
            </a:solidFill>
          </a:ln>
        </p:spPr>
        <p:txBody>
          <a:bodyPr wrap="square" lIns="114300" tIns="114300" rIns="114300" bIns="114300" anchor="ctr">
            <a:noAutofit/>
          </a:bodyPr>
          <a:lstStyle>
            <a:defPPr algn="ctr">
              <a:defRPr sz="1100">
                <a:solidFill>
                  <a:srgbClr val="111111"/>
                </a:solidFill>
                <a:latin typeface="Arial"/>
                <a:ea typeface="Arial"/>
                <a:cs typeface="Arial"/>
              </a:defRPr>
            </a:defPPr>
          </a:lstStyle>
          <a:p>
            <a:pPr algn="ctr">
              <a:lnSpc>
                <a:spcPct val="120000"/>
              </a:lnSpc>
              <a:buNone/>
              <a:defRPr sz="1100">
                <a:solidFill>
                  <a:srgbClr val="111111"/>
                </a:solidFill>
                <a:latin typeface="Arial"/>
                <a:ea typeface="Arial"/>
                <a:cs typeface="Arial"/>
              </a:defRPr>
            </a:pPr>
            <a:r>
              <a:rPr sz="1400" dirty="0">
                <a:solidFill>
                  <a:srgbClr val="111111"/>
                </a:solidFill>
                <a:latin typeface="Arial"/>
                <a:ea typeface="Arial"/>
                <a:cs typeface="Arial"/>
              </a:rPr>
              <a:t>Role criteria</a:t>
            </a:r>
          </a:p>
        </p:txBody>
      </p:sp>
      <p:sp>
        <p:nvSpPr>
          <p:cNvPr id="4" name="diagram Shortlist">
            <a:extLst>
              <a:ext uri="{FF2B5EF4-FFF2-40B4-BE49-F238E27FC236}">
                <a16:creationId xmlns:a16="http://schemas.microsoft.com/office/drawing/2014/main" id="{6A1F57B2-544E-413F-B5F8-773248754879}"/>
              </a:ext>
            </a:extLst>
          </p:cNvPr>
          <p:cNvSpPr>
            <a:spLocks noGrp="1"/>
          </p:cNvSpPr>
          <p:nvPr/>
        </p:nvSpPr>
        <p:spPr>
          <a:xfrm>
            <a:off x="3600450" y="1866900"/>
            <a:ext cx="2076450" cy="514350"/>
          </a:xfrm>
          <a:prstGeom prst="rect">
            <a:avLst/>
          </a:prstGeom>
          <a:solidFill>
            <a:srgbClr val="EDF3F6"/>
          </a:solidFill>
          <a:ln w="9525">
            <a:solidFill>
              <a:srgbClr val="C6D3DA"/>
            </a:solidFill>
          </a:ln>
        </p:spPr>
        <p:txBody>
          <a:bodyPr wrap="square" lIns="114300" tIns="114300" rIns="114300" bIns="114300" anchor="ctr">
            <a:noAutofit/>
          </a:bodyPr>
          <a:lstStyle>
            <a:defPPr algn="ctr">
              <a:defRPr sz="1100">
                <a:solidFill>
                  <a:srgbClr val="111111"/>
                </a:solidFill>
                <a:latin typeface="Arial"/>
                <a:ea typeface="Arial"/>
                <a:cs typeface="Arial"/>
              </a:defRPr>
            </a:defPPr>
          </a:lstStyle>
          <a:p>
            <a:pPr algn="ctr">
              <a:lnSpc>
                <a:spcPct val="120000"/>
              </a:lnSpc>
              <a:buNone/>
              <a:defRPr sz="1100">
                <a:solidFill>
                  <a:srgbClr val="111111"/>
                </a:solidFill>
                <a:latin typeface="Arial"/>
                <a:ea typeface="Arial"/>
                <a:cs typeface="Arial"/>
              </a:defRPr>
            </a:pPr>
            <a:r>
              <a:rPr sz="1400" dirty="0">
                <a:solidFill>
                  <a:srgbClr val="111111"/>
                </a:solidFill>
                <a:latin typeface="Arial"/>
                <a:ea typeface="Arial"/>
                <a:cs typeface="Arial"/>
              </a:rPr>
              <a:t>Shortlist</a:t>
            </a:r>
          </a:p>
        </p:txBody>
      </p:sp>
      <p:sp>
        <p:nvSpPr>
          <p:cNvPr id="5" name="diagram Assess">
            <a:extLst>
              <a:ext uri="{FF2B5EF4-FFF2-40B4-BE49-F238E27FC236}">
                <a16:creationId xmlns:a16="http://schemas.microsoft.com/office/drawing/2014/main" id="{AEA1393A-BE43-4AC3-8B6A-12323838488C}"/>
              </a:ext>
            </a:extLst>
          </p:cNvPr>
          <p:cNvSpPr>
            <a:spLocks noGrp="1"/>
          </p:cNvSpPr>
          <p:nvPr/>
        </p:nvSpPr>
        <p:spPr>
          <a:xfrm>
            <a:off x="6515100" y="1866900"/>
            <a:ext cx="2076450" cy="514350"/>
          </a:xfrm>
          <a:prstGeom prst="rect">
            <a:avLst/>
          </a:prstGeom>
          <a:solidFill>
            <a:srgbClr val="EDF3F6"/>
          </a:solidFill>
          <a:ln w="9525">
            <a:solidFill>
              <a:srgbClr val="C6D3DA"/>
            </a:solidFill>
          </a:ln>
        </p:spPr>
        <p:txBody>
          <a:bodyPr wrap="square" lIns="114300" tIns="114300" rIns="114300" bIns="114300" anchor="ctr">
            <a:noAutofit/>
          </a:bodyPr>
          <a:lstStyle>
            <a:defPPr algn="ctr">
              <a:defRPr sz="1100">
                <a:solidFill>
                  <a:srgbClr val="111111"/>
                </a:solidFill>
                <a:latin typeface="Arial"/>
                <a:ea typeface="Arial"/>
                <a:cs typeface="Arial"/>
              </a:defRPr>
            </a:defPPr>
          </a:lstStyle>
          <a:p>
            <a:pPr algn="ctr">
              <a:lnSpc>
                <a:spcPct val="120000"/>
              </a:lnSpc>
              <a:buNone/>
              <a:defRPr sz="1100">
                <a:solidFill>
                  <a:srgbClr val="111111"/>
                </a:solidFill>
                <a:latin typeface="Arial"/>
                <a:ea typeface="Arial"/>
                <a:cs typeface="Arial"/>
              </a:defRPr>
            </a:pPr>
            <a:r>
              <a:rPr sz="1400" dirty="0">
                <a:solidFill>
                  <a:srgbClr val="111111"/>
                </a:solidFill>
                <a:latin typeface="Arial"/>
                <a:ea typeface="Arial"/>
                <a:cs typeface="Arial"/>
              </a:rPr>
              <a:t>Assess</a:t>
            </a:r>
          </a:p>
        </p:txBody>
      </p:sp>
      <p:sp>
        <p:nvSpPr>
          <p:cNvPr id="6" name="diagram Check and appoint">
            <a:extLst>
              <a:ext uri="{FF2B5EF4-FFF2-40B4-BE49-F238E27FC236}">
                <a16:creationId xmlns:a16="http://schemas.microsoft.com/office/drawing/2014/main" id="{A7C844B6-A9FA-4E51-9266-2B713C363B32}"/>
              </a:ext>
            </a:extLst>
          </p:cNvPr>
          <p:cNvSpPr>
            <a:spLocks noGrp="1"/>
          </p:cNvSpPr>
          <p:nvPr/>
        </p:nvSpPr>
        <p:spPr>
          <a:xfrm>
            <a:off x="9429750" y="1866900"/>
            <a:ext cx="2076450" cy="514350"/>
          </a:xfrm>
          <a:prstGeom prst="rect">
            <a:avLst/>
          </a:prstGeom>
          <a:solidFill>
            <a:srgbClr val="EDF3F6"/>
          </a:solidFill>
          <a:ln w="9525">
            <a:solidFill>
              <a:srgbClr val="C6D3DA"/>
            </a:solidFill>
          </a:ln>
        </p:spPr>
        <p:txBody>
          <a:bodyPr wrap="square" lIns="114300" tIns="114300" rIns="114300" bIns="114300" anchor="ctr">
            <a:noAutofit/>
          </a:bodyPr>
          <a:lstStyle>
            <a:defPPr algn="ctr">
              <a:defRPr sz="1100">
                <a:solidFill>
                  <a:srgbClr val="111111"/>
                </a:solidFill>
                <a:latin typeface="Arial"/>
                <a:ea typeface="Arial"/>
                <a:cs typeface="Arial"/>
              </a:defRPr>
            </a:defPPr>
          </a:lstStyle>
          <a:p>
            <a:pPr algn="ctr">
              <a:lnSpc>
                <a:spcPct val="120000"/>
              </a:lnSpc>
              <a:buNone/>
              <a:defRPr sz="1100">
                <a:solidFill>
                  <a:srgbClr val="111111"/>
                </a:solidFill>
                <a:latin typeface="Arial"/>
                <a:ea typeface="Arial"/>
                <a:cs typeface="Arial"/>
              </a:defRPr>
            </a:pPr>
            <a:r>
              <a:rPr sz="1400" dirty="0">
                <a:solidFill>
                  <a:srgbClr val="111111"/>
                </a:solidFill>
                <a:latin typeface="Arial"/>
                <a:ea typeface="Arial"/>
                <a:cs typeface="Arial"/>
              </a:rPr>
              <a:t>Check and appoint</a:t>
            </a:r>
          </a:p>
        </p:txBody>
      </p:sp>
      <p:graphicFrame>
        <p:nvGraphicFramePr>
          <p:cNvPr id="10" name="Table 9">
            <a:extLst>
              <a:ext uri="{FF2B5EF4-FFF2-40B4-BE49-F238E27FC236}">
                <a16:creationId xmlns:a16="http://schemas.microsoft.com/office/drawing/2014/main" id="{C63D6FE1-054F-4377-B72D-B2C60E1C1BAD}"/>
              </a:ext>
            </a:extLst>
          </p:cNvPr>
          <p:cNvGraphicFramePr/>
          <p:nvPr>
            <p:extLst>
              <p:ext uri="{D42A27DB-BD31-4B8C-83A1-F6EECF244321}">
                <p14:modId xmlns:p14="http://schemas.microsoft.com/office/powerpoint/2010/main" val="185492083"/>
              </p:ext>
            </p:extLst>
          </p:nvPr>
        </p:nvGraphicFramePr>
        <p:xfrm>
          <a:off x="685800" y="2736973"/>
          <a:ext cx="10820400" cy="2143125"/>
        </p:xfrm>
        <a:graphic>
          <a:graphicData uri="http://schemas.openxmlformats.org/drawingml/2006/table">
            <a:tbl>
              <a:tblPr/>
              <a:tblGrid>
                <a:gridCol w="4333875">
                  <a:extLst>
                    <a:ext uri="{9D8B030D-6E8A-4147-A177-3AD203B41FA5}">
                      <a16:colId xmlns:a16="http://schemas.microsoft.com/office/drawing/2014/main" val="20000"/>
                    </a:ext>
                  </a:extLst>
                </a:gridCol>
                <a:gridCol w="4381500">
                  <a:extLst>
                    <a:ext uri="{9D8B030D-6E8A-4147-A177-3AD203B41FA5}">
                      <a16:colId xmlns:a16="http://schemas.microsoft.com/office/drawing/2014/main" val="20001"/>
                    </a:ext>
                  </a:extLst>
                </a:gridCol>
                <a:gridCol w="2105025">
                  <a:extLst>
                    <a:ext uri="{9D8B030D-6E8A-4147-A177-3AD203B41FA5}">
                      <a16:colId xmlns:a16="http://schemas.microsoft.com/office/drawing/2014/main" val="20002"/>
                    </a:ext>
                  </a:extLst>
                </a:gridCol>
              </a:tblGrid>
              <a:tr h="438150">
                <a:tc>
                  <a:txBody>
                    <a:bodyPr/>
                    <a:lstStyle/>
                    <a:p>
                      <a:pPr algn="l"/>
                      <a:r>
                        <a:rPr sz="1400" b="1" dirty="0">
                          <a:solidFill>
                            <a:srgbClr val="FFFFFF"/>
                          </a:solidFill>
                          <a:latin typeface="Arial"/>
                          <a:ea typeface="Arial"/>
                          <a:cs typeface="Arial"/>
                        </a:rPr>
                        <a:t>Person specification</a:t>
                      </a:r>
                    </a:p>
                  </a:txBody>
                  <a:tcPr marL="133350" marR="133350" marT="95250" marB="95250" anchor="ctr">
                    <a:solidFill>
                      <a:srgbClr val="234B61"/>
                    </a:solidFill>
                  </a:tcPr>
                </a:tc>
                <a:tc>
                  <a:txBody>
                    <a:bodyPr/>
                    <a:lstStyle/>
                    <a:p>
                      <a:pPr algn="l"/>
                      <a:r>
                        <a:rPr sz="1400" b="1">
                          <a:solidFill>
                            <a:srgbClr val="FFFFFF"/>
                          </a:solidFill>
                          <a:latin typeface="Arial"/>
                          <a:ea typeface="Arial"/>
                          <a:cs typeface="Arial"/>
                        </a:rPr>
                        <a:t>Assessment evidence</a:t>
                      </a:r>
                    </a:p>
                  </a:txBody>
                  <a:tcPr marL="133350" marR="133350" marT="95250" marB="95250" anchor="ctr">
                    <a:solidFill>
                      <a:srgbClr val="234B61"/>
                    </a:solidFill>
                  </a:tcPr>
                </a:tc>
                <a:tc>
                  <a:txBody>
                    <a:bodyPr/>
                    <a:lstStyle/>
                    <a:p>
                      <a:pPr algn="l"/>
                      <a:r>
                        <a:rPr sz="1400" b="1">
                          <a:solidFill>
                            <a:srgbClr val="FFFFFF"/>
                          </a:solidFill>
                          <a:latin typeface="Arial"/>
                          <a:ea typeface="Arial"/>
                          <a:cs typeface="Arial"/>
                        </a:rPr>
                        <a:t>Proposed weighting</a:t>
                      </a:r>
                    </a:p>
                  </a:txBody>
                  <a:tcPr marL="133350" marR="133350" marT="95250" marB="95250" anchor="ctr">
                    <a:solidFill>
                      <a:srgbClr val="234B61"/>
                    </a:solidFill>
                  </a:tcPr>
                </a:tc>
                <a:extLst>
                  <a:ext uri="{0D108BD9-81ED-4DB2-BD59-A6C34878D82A}">
                    <a16:rowId xmlns:a16="http://schemas.microsoft.com/office/drawing/2014/main" val="10000"/>
                  </a:ext>
                </a:extLst>
              </a:tr>
              <a:tr h="568325">
                <a:tc>
                  <a:txBody>
                    <a:bodyPr/>
                    <a:lstStyle/>
                    <a:p>
                      <a:pPr algn="l"/>
                      <a:r>
                        <a:rPr sz="1400" b="0" dirty="0">
                          <a:solidFill>
                            <a:srgbClr val="111111"/>
                          </a:solidFill>
                          <a:latin typeface="Arial"/>
                          <a:ea typeface="Arial"/>
                          <a:cs typeface="Arial"/>
                        </a:rPr>
                        <a:t>Clinical judgement and safe escalation</a:t>
                      </a:r>
                    </a:p>
                  </a:txBody>
                  <a:tcPr marL="133350" marR="133350" marT="95250" marB="95250" anchor="ctr">
                    <a:solidFill>
                      <a:srgbClr val="FFFFFF"/>
                    </a:solidFill>
                  </a:tcPr>
                </a:tc>
                <a:tc>
                  <a:txBody>
                    <a:bodyPr/>
                    <a:lstStyle/>
                    <a:p>
                      <a:pPr algn="l"/>
                      <a:r>
                        <a:rPr sz="1400" b="0" dirty="0">
                          <a:solidFill>
                            <a:srgbClr val="111111"/>
                          </a:solidFill>
                          <a:latin typeface="Arial"/>
                          <a:ea typeface="Arial"/>
                          <a:cs typeface="Arial"/>
                        </a:rPr>
                        <a:t>Simulated deteriorating-patient case</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40%</a:t>
                      </a:r>
                    </a:p>
                  </a:txBody>
                  <a:tcPr marL="133350" marR="133350" marT="95250" marB="95250" anchor="ctr">
                    <a:solidFill>
                      <a:srgbClr val="FFFFFF"/>
                    </a:solidFill>
                  </a:tcPr>
                </a:tc>
                <a:extLst>
                  <a:ext uri="{0D108BD9-81ED-4DB2-BD59-A6C34878D82A}">
                    <a16:rowId xmlns:a16="http://schemas.microsoft.com/office/drawing/2014/main" val="10001"/>
                  </a:ext>
                </a:extLst>
              </a:tr>
              <a:tr h="568325">
                <a:tc>
                  <a:txBody>
                    <a:bodyPr/>
                    <a:lstStyle/>
                    <a:p>
                      <a:pPr algn="l"/>
                      <a:r>
                        <a:rPr sz="1400" b="0">
                          <a:solidFill>
                            <a:srgbClr val="111111"/>
                          </a:solidFill>
                          <a:latin typeface="Arial"/>
                          <a:ea typeface="Arial"/>
                          <a:cs typeface="Arial"/>
                        </a:rPr>
                        <a:t>Patient communication and teamwork</a:t>
                      </a:r>
                    </a:p>
                  </a:txBody>
                  <a:tcPr marL="133350" marR="133350" marT="95250" marB="95250" anchor="ctr">
                    <a:solidFill>
                      <a:srgbClr val="EDF3F6"/>
                    </a:solidFill>
                  </a:tcPr>
                </a:tc>
                <a:tc>
                  <a:txBody>
                    <a:bodyPr/>
                    <a:lstStyle/>
                    <a:p>
                      <a:pPr algn="l"/>
                      <a:r>
                        <a:rPr sz="1400" b="0" dirty="0">
                          <a:solidFill>
                            <a:srgbClr val="111111"/>
                          </a:solidFill>
                          <a:latin typeface="Arial"/>
                          <a:ea typeface="Arial"/>
                          <a:cs typeface="Arial"/>
                        </a:rPr>
                        <a:t>Structured interview and patient role-play</a:t>
                      </a:r>
                    </a:p>
                  </a:txBody>
                  <a:tcPr marL="133350" marR="133350" marT="95250" marB="95250" anchor="ctr">
                    <a:solidFill>
                      <a:srgbClr val="EDF3F6"/>
                    </a:solidFill>
                  </a:tcPr>
                </a:tc>
                <a:tc>
                  <a:txBody>
                    <a:bodyPr/>
                    <a:lstStyle/>
                    <a:p>
                      <a:pPr algn="l"/>
                      <a:r>
                        <a:rPr sz="1400" b="0">
                          <a:solidFill>
                            <a:srgbClr val="111111"/>
                          </a:solidFill>
                          <a:latin typeface="Arial"/>
                          <a:ea typeface="Arial"/>
                          <a:cs typeface="Arial"/>
                        </a:rPr>
                        <a:t>35%</a:t>
                      </a:r>
                    </a:p>
                  </a:txBody>
                  <a:tcPr marL="133350" marR="133350" marT="95250" marB="95250" anchor="ctr">
                    <a:solidFill>
                      <a:srgbClr val="EDF3F6"/>
                    </a:solidFill>
                  </a:tcPr>
                </a:tc>
                <a:extLst>
                  <a:ext uri="{0D108BD9-81ED-4DB2-BD59-A6C34878D82A}">
                    <a16:rowId xmlns:a16="http://schemas.microsoft.com/office/drawing/2014/main" val="10002"/>
                  </a:ext>
                </a:extLst>
              </a:tr>
              <a:tr h="568325">
                <a:tc>
                  <a:txBody>
                    <a:bodyPr/>
                    <a:lstStyle/>
                    <a:p>
                      <a:pPr algn="l"/>
                      <a:r>
                        <a:rPr sz="1400" b="0">
                          <a:solidFill>
                            <a:srgbClr val="111111"/>
                          </a:solidFill>
                          <a:latin typeface="Arial"/>
                          <a:ea typeface="Arial"/>
                          <a:cs typeface="Arial"/>
                        </a:rPr>
                        <a:t>Digital records and confidentiality</a:t>
                      </a:r>
                    </a:p>
                  </a:txBody>
                  <a:tcPr marL="133350" marR="133350" marT="95250" marB="95250" anchor="ctr">
                    <a:solidFill>
                      <a:srgbClr val="FFFFFF"/>
                    </a:solidFill>
                  </a:tcPr>
                </a:tc>
                <a:tc>
                  <a:txBody>
                    <a:bodyPr/>
                    <a:lstStyle/>
                    <a:p>
                      <a:pPr algn="l"/>
                      <a:r>
                        <a:rPr sz="1400" b="0" dirty="0">
                          <a:solidFill>
                            <a:srgbClr val="111111"/>
                          </a:solidFill>
                          <a:latin typeface="Arial"/>
                          <a:ea typeface="Arial"/>
                          <a:cs typeface="Arial"/>
                        </a:rPr>
                        <a:t>Task using a simulated platform</a:t>
                      </a:r>
                    </a:p>
                  </a:txBody>
                  <a:tcPr marL="133350" marR="133350" marT="95250" marB="95250" anchor="ctr">
                    <a:solidFill>
                      <a:srgbClr val="FFFFFF"/>
                    </a:solidFill>
                  </a:tcPr>
                </a:tc>
                <a:tc>
                  <a:txBody>
                    <a:bodyPr/>
                    <a:lstStyle/>
                    <a:p>
                      <a:pPr algn="l"/>
                      <a:r>
                        <a:rPr sz="1400" b="0" dirty="0">
                          <a:solidFill>
                            <a:srgbClr val="111111"/>
                          </a:solidFill>
                          <a:latin typeface="Arial"/>
                          <a:ea typeface="Arial"/>
                          <a:cs typeface="Arial"/>
                        </a:rPr>
                        <a:t>25%</a:t>
                      </a:r>
                    </a:p>
                  </a:txBody>
                  <a:tcPr marL="133350" marR="133350" marT="95250" marB="95250" anchor="ctr">
                    <a:solidFill>
                      <a:srgbClr val="FFFFFF"/>
                    </a:solidFill>
                  </a:tcPr>
                </a:tc>
                <a:extLst>
                  <a:ext uri="{0D108BD9-81ED-4DB2-BD59-A6C34878D82A}">
                    <a16:rowId xmlns:a16="http://schemas.microsoft.com/office/drawing/2014/main" val="10003"/>
                  </a:ext>
                </a:extLst>
              </a:tr>
            </a:tbl>
          </a:graphicData>
        </a:graphic>
      </p:graphicFrame>
      <p:sp>
        <p:nvSpPr>
          <p:cNvPr id="11" name="Fairness: consistent questions and anchored 1–5 sc">
            <a:extLst>
              <a:ext uri="{FF2B5EF4-FFF2-40B4-BE49-F238E27FC236}">
                <a16:creationId xmlns:a16="http://schemas.microsoft.com/office/drawing/2014/main" id="{DCC90BD9-ED03-4757-AD13-A665D732F4D1}"/>
              </a:ext>
            </a:extLst>
          </p:cNvPr>
          <p:cNvSpPr>
            <a:spLocks noGrp="1"/>
          </p:cNvSpPr>
          <p:nvPr/>
        </p:nvSpPr>
        <p:spPr>
          <a:xfrm>
            <a:off x="685800" y="5083236"/>
            <a:ext cx="10648950" cy="3810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marL="285750" indent="-285750">
              <a:lnSpc>
                <a:spcPct val="125000"/>
              </a:lnSpc>
              <a:buFont typeface="Arial" panose="020B0604020202020204" pitchFamily="34" charset="0"/>
              <a:buChar char="•"/>
              <a:defRPr sz="1100" b="1">
                <a:solidFill>
                  <a:srgbClr val="111111"/>
                </a:solidFill>
                <a:latin typeface="Arial"/>
                <a:ea typeface="Arial"/>
                <a:cs typeface="Arial"/>
              </a:defRPr>
            </a:pPr>
            <a:r>
              <a:rPr lang="en-US" sz="1300" dirty="0"/>
              <a:t>Fairness: Applicants were consistent in their responses to the questions, and scores to the anchors.                                        Reasonable adjustments have been made and independent panel scores are in use. Review outcomes by applicant group</a:t>
            </a:r>
            <a:endParaRPr sz="1300" b="1" dirty="0">
              <a:solidFill>
                <a:srgbClr val="111111"/>
              </a:solidFill>
              <a:latin typeface="Arial"/>
              <a:ea typeface="Arial"/>
              <a:cs typeface="Arial"/>
            </a:endParaRPr>
          </a:p>
        </p:txBody>
      </p:sp>
      <p:sp>
        <p:nvSpPr>
          <p:cNvPr id="12" name="Registration and employment checks are appointment">
            <a:extLst>
              <a:ext uri="{FF2B5EF4-FFF2-40B4-BE49-F238E27FC236}">
                <a16:creationId xmlns:a16="http://schemas.microsoft.com/office/drawing/2014/main" id="{EA7351BF-48D7-439B-87FA-66D68627D009}"/>
              </a:ext>
            </a:extLst>
          </p:cNvPr>
          <p:cNvSpPr>
            <a:spLocks noGrp="1"/>
          </p:cNvSpPr>
          <p:nvPr/>
        </p:nvSpPr>
        <p:spPr>
          <a:xfrm>
            <a:off x="704850" y="5746780"/>
            <a:ext cx="10648950" cy="4000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171450" indent="-171450">
              <a:lnSpc>
                <a:spcPct val="125000"/>
              </a:lnSpc>
              <a:buFont typeface="Arial" panose="020B0604020202020204" pitchFamily="34" charset="0"/>
              <a:buChar char="•"/>
              <a:defRPr sz="1100" b="0">
                <a:solidFill>
                  <a:srgbClr val="555555"/>
                </a:solidFill>
                <a:latin typeface="Arial"/>
                <a:ea typeface="Arial"/>
                <a:cs typeface="Arial"/>
              </a:defRPr>
            </a:pPr>
            <a:r>
              <a:rPr lang="en-US" sz="1300" dirty="0"/>
              <a:t>Registration and employment checks are appointment gates. A safe-escalation pass will be required regardless of total score.                                             Pilot the weights.</a:t>
            </a:r>
            <a:endParaRPr sz="1300" b="0" dirty="0">
              <a:solidFill>
                <a:srgbClr val="555555"/>
              </a:solidFill>
              <a:latin typeface="Arial"/>
              <a:ea typeface="Arial"/>
              <a:cs typeface="Arial"/>
            </a:endParaRPr>
          </a:p>
        </p:txBody>
      </p:sp>
      <p:sp>
        <p:nvSpPr>
          <p:cNvPr id="13" name="Sackett et al. (2023); CIPD (2026b)">
            <a:extLst>
              <a:ext uri="{FF2B5EF4-FFF2-40B4-BE49-F238E27FC236}">
                <a16:creationId xmlns:a16="http://schemas.microsoft.com/office/drawing/2014/main" id="{AA75D107-A225-41D1-8569-B70F41DDE933}"/>
              </a:ext>
            </a:extLst>
          </p:cNvPr>
          <p:cNvSpPr>
            <a:spLocks noGrp="1"/>
          </p:cNvSpPr>
          <p:nvPr/>
        </p:nvSpPr>
        <p:spPr>
          <a:xfrm>
            <a:off x="704850" y="6371053"/>
            <a:ext cx="10191750" cy="2095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171450" indent="-171450" algn="l">
              <a:lnSpc>
                <a:spcPct val="125000"/>
              </a:lnSpc>
              <a:buFont typeface="Arial" panose="020B0604020202020204" pitchFamily="34" charset="0"/>
              <a:buChar char="•"/>
              <a:defRPr sz="1100" b="0">
                <a:solidFill>
                  <a:srgbClr val="555555"/>
                </a:solidFill>
                <a:latin typeface="Arial"/>
                <a:ea typeface="Arial"/>
                <a:cs typeface="Arial"/>
              </a:defRPr>
            </a:pPr>
            <a:r>
              <a:rPr sz="1400" b="0" dirty="0" err="1">
                <a:solidFill>
                  <a:srgbClr val="555555"/>
                </a:solidFill>
                <a:latin typeface="Arial"/>
                <a:ea typeface="Arial"/>
                <a:cs typeface="Arial"/>
              </a:rPr>
              <a:t>Sackett</a:t>
            </a:r>
            <a:r>
              <a:rPr sz="1400" b="0" dirty="0">
                <a:solidFill>
                  <a:srgbClr val="555555"/>
                </a:solidFill>
                <a:latin typeface="Arial"/>
                <a:ea typeface="Arial"/>
                <a:cs typeface="Arial"/>
              </a:rPr>
              <a:t> et al. (2023); CIPD (2026b)</a:t>
            </a:r>
          </a:p>
        </p:txBody>
      </p:sp>
      <p:sp>
        <p:nvSpPr>
          <p:cNvPr id="14" name="05 / 12">
            <a:extLst>
              <a:ext uri="{FF2B5EF4-FFF2-40B4-BE49-F238E27FC236}">
                <a16:creationId xmlns:a16="http://schemas.microsoft.com/office/drawing/2014/main" id="{3822F1DE-FD89-4A6F-BCC9-368779757BBD}"/>
              </a:ext>
            </a:extLst>
          </p:cNvPr>
          <p:cNvSpPr>
            <a:spLocks noGrp="1"/>
          </p:cNvSpPr>
          <p:nvPr/>
        </p:nvSpPr>
        <p:spPr>
          <a:xfrm>
            <a:off x="10953750" y="6429375"/>
            <a:ext cx="552450" cy="209550"/>
          </a:xfrm>
          <a:prstGeom prst="rect">
            <a:avLst/>
          </a:prstGeom>
          <a:noFill/>
          <a:ln w="0">
            <a:noFill/>
          </a:ln>
        </p:spPr>
        <p:txBody>
          <a:bodyPr wrap="square" lIns="0" tIns="0" rIns="0" bIns="0" anchor="t">
            <a:noAutofit/>
          </a:bodyPr>
          <a:lstStyle>
            <a:defPPr algn="r">
              <a:defRPr sz="1100" b="0">
                <a:solidFill>
                  <a:srgbClr val="555555"/>
                </a:solidFill>
                <a:latin typeface="Arial"/>
                <a:ea typeface="Arial"/>
                <a:cs typeface="Arial"/>
              </a:defRPr>
            </a:defPPr>
          </a:lstStyle>
          <a:p>
            <a:pPr algn="r">
              <a:lnSpc>
                <a:spcPct val="125000"/>
              </a:lnSpc>
              <a:buNone/>
              <a:defRPr sz="1100" b="0">
                <a:solidFill>
                  <a:srgbClr val="555555"/>
                </a:solidFill>
                <a:latin typeface="Arial"/>
                <a:ea typeface="Arial"/>
                <a:cs typeface="Arial"/>
              </a:defRPr>
            </a:pPr>
            <a:r>
              <a:rPr sz="1100" b="0">
                <a:solidFill>
                  <a:srgbClr val="555555"/>
                </a:solidFill>
                <a:latin typeface="Arial"/>
                <a:ea typeface="Arial"/>
                <a:cs typeface="Arial"/>
              </a:rPr>
              <a:t>05 / 12</a:t>
            </a:r>
          </a:p>
        </p:txBody>
      </p:sp>
    </p:spTree>
    <p:extLst>
      <p:ext uri="{BB962C8B-B14F-4D97-AF65-F5344CB8AC3E}">
        <p14:creationId xmlns:p14="http://schemas.microsoft.com/office/powerpoint/2010/main" val="81332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Individual learning and development plan">
            <a:extLst>
              <a:ext uri="{FF2B5EF4-FFF2-40B4-BE49-F238E27FC236}">
                <a16:creationId xmlns:a16="http://schemas.microsoft.com/office/drawing/2014/main" id="{F643D01F-F2B7-4F4D-BB0B-4C6E9D354169}"/>
              </a:ext>
            </a:extLst>
          </p:cNvPr>
          <p:cNvSpPr>
            <a:spLocks noGrp="1"/>
          </p:cNvSpPr>
          <p:nvPr/>
        </p:nvSpPr>
        <p:spPr>
          <a:xfrm>
            <a:off x="685800" y="495300"/>
            <a:ext cx="10668000" cy="2667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gn="l">
              <a:lnSpc>
                <a:spcPct val="125000"/>
              </a:lnSpc>
              <a:buNone/>
              <a:defRPr sz="1100" b="1">
                <a:solidFill>
                  <a:srgbClr val="111111"/>
                </a:solidFill>
                <a:latin typeface="Arial"/>
                <a:ea typeface="Arial"/>
                <a:cs typeface="Arial"/>
              </a:defRPr>
            </a:pPr>
            <a:r>
              <a:rPr sz="2400" b="1" dirty="0">
                <a:solidFill>
                  <a:srgbClr val="0070C0"/>
                </a:solidFill>
                <a:latin typeface="Arial"/>
                <a:ea typeface="Arial"/>
                <a:cs typeface="Arial"/>
              </a:rPr>
              <a:t>Individual learning and development plan</a:t>
            </a:r>
          </a:p>
        </p:txBody>
      </p:sp>
      <p:sp>
        <p:nvSpPr>
          <p:cNvPr id="2" name="Illustrative employee: an experienced nurse new to">
            <a:extLst>
              <a:ext uri="{FF2B5EF4-FFF2-40B4-BE49-F238E27FC236}">
                <a16:creationId xmlns:a16="http://schemas.microsoft.com/office/drawing/2014/main" id="{3FE70DAA-3A11-46C4-8D2B-2908BF58DB9E}"/>
              </a:ext>
            </a:extLst>
          </p:cNvPr>
          <p:cNvSpPr>
            <a:spLocks noGrp="1"/>
          </p:cNvSpPr>
          <p:nvPr/>
        </p:nvSpPr>
        <p:spPr>
          <a:xfrm>
            <a:off x="685800" y="1066800"/>
            <a:ext cx="10648950" cy="51435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nSpc>
                <a:spcPct val="125000"/>
              </a:lnSpc>
              <a:defRPr sz="1100" b="0">
                <a:solidFill>
                  <a:srgbClr val="111111"/>
                </a:solidFill>
                <a:latin typeface="Arial"/>
                <a:ea typeface="Arial"/>
                <a:cs typeface="Arial"/>
              </a:defRPr>
            </a:pPr>
            <a:r>
              <a:rPr lang="en-US" sz="1300" dirty="0"/>
              <a:t>Illustrative employee: a nurse new to remote monitoring. Understand needs through discussion, simulated tasks                                                    and observed practice (CIPD, 2025a).</a:t>
            </a:r>
            <a:endParaRPr sz="1300" b="0" dirty="0">
              <a:solidFill>
                <a:srgbClr val="111111"/>
              </a:solidFill>
              <a:latin typeface="Arial"/>
              <a:ea typeface="Arial"/>
              <a:cs typeface="Arial"/>
            </a:endParaRPr>
          </a:p>
        </p:txBody>
      </p:sp>
      <p:graphicFrame>
        <p:nvGraphicFramePr>
          <p:cNvPr id="3" name="Table 2">
            <a:extLst>
              <a:ext uri="{FF2B5EF4-FFF2-40B4-BE49-F238E27FC236}">
                <a16:creationId xmlns:a16="http://schemas.microsoft.com/office/drawing/2014/main" id="{75D6D81A-C0F4-4B51-943A-0B391B816706}"/>
              </a:ext>
            </a:extLst>
          </p:cNvPr>
          <p:cNvGraphicFramePr/>
          <p:nvPr>
            <p:extLst>
              <p:ext uri="{D42A27DB-BD31-4B8C-83A1-F6EECF244321}">
                <p14:modId xmlns:p14="http://schemas.microsoft.com/office/powerpoint/2010/main" val="136882143"/>
              </p:ext>
            </p:extLst>
          </p:nvPr>
        </p:nvGraphicFramePr>
        <p:xfrm>
          <a:off x="685800" y="1962150"/>
          <a:ext cx="10820400" cy="2952750"/>
        </p:xfrm>
        <a:graphic>
          <a:graphicData uri="http://schemas.openxmlformats.org/drawingml/2006/table">
            <a:tbl>
              <a:tblPr/>
              <a:tblGrid>
                <a:gridCol w="3095625">
                  <a:extLst>
                    <a:ext uri="{9D8B030D-6E8A-4147-A177-3AD203B41FA5}">
                      <a16:colId xmlns:a16="http://schemas.microsoft.com/office/drawing/2014/main" val="20000"/>
                    </a:ext>
                  </a:extLst>
                </a:gridCol>
                <a:gridCol w="3762375">
                  <a:extLst>
                    <a:ext uri="{9D8B030D-6E8A-4147-A177-3AD203B41FA5}">
                      <a16:colId xmlns:a16="http://schemas.microsoft.com/office/drawing/2014/main" val="20001"/>
                    </a:ext>
                  </a:extLst>
                </a:gridCol>
                <a:gridCol w="3962400">
                  <a:extLst>
                    <a:ext uri="{9D8B030D-6E8A-4147-A177-3AD203B41FA5}">
                      <a16:colId xmlns:a16="http://schemas.microsoft.com/office/drawing/2014/main" val="20002"/>
                    </a:ext>
                  </a:extLst>
                </a:gridCol>
              </a:tblGrid>
              <a:tr h="438150">
                <a:tc>
                  <a:txBody>
                    <a:bodyPr/>
                    <a:lstStyle/>
                    <a:p>
                      <a:pPr algn="l"/>
                      <a:r>
                        <a:rPr sz="1400" b="1" dirty="0">
                          <a:solidFill>
                            <a:srgbClr val="FFFFFF"/>
                          </a:solidFill>
                          <a:latin typeface="Arial"/>
                          <a:ea typeface="Arial"/>
                          <a:cs typeface="Arial"/>
                        </a:rPr>
                        <a:t>Priority need</a:t>
                      </a:r>
                    </a:p>
                  </a:txBody>
                  <a:tcPr marL="133350" marR="133350" marT="95250" marB="95250" anchor="ctr">
                    <a:solidFill>
                      <a:srgbClr val="234B61"/>
                    </a:solidFill>
                  </a:tcPr>
                </a:tc>
                <a:tc>
                  <a:txBody>
                    <a:bodyPr/>
                    <a:lstStyle/>
                    <a:p>
                      <a:pPr algn="l"/>
                      <a:r>
                        <a:rPr sz="1400" b="1">
                          <a:solidFill>
                            <a:srgbClr val="FFFFFF"/>
                          </a:solidFill>
                          <a:latin typeface="Arial"/>
                          <a:ea typeface="Arial"/>
                          <a:cs typeface="Arial"/>
                        </a:rPr>
                        <a:t>Proposed learning activity</a:t>
                      </a:r>
                    </a:p>
                  </a:txBody>
                  <a:tcPr marL="133350" marR="133350" marT="95250" marB="95250" anchor="ctr">
                    <a:solidFill>
                      <a:srgbClr val="234B61"/>
                    </a:solidFill>
                  </a:tcPr>
                </a:tc>
                <a:tc>
                  <a:txBody>
                    <a:bodyPr/>
                    <a:lstStyle/>
                    <a:p>
                      <a:pPr algn="l"/>
                      <a:r>
                        <a:rPr sz="1400" b="1">
                          <a:solidFill>
                            <a:srgbClr val="FFFFFF"/>
                          </a:solidFill>
                          <a:latin typeface="Arial"/>
                          <a:ea typeface="Arial"/>
                          <a:cs typeface="Arial"/>
                        </a:rPr>
                        <a:t>Evidence and review point</a:t>
                      </a:r>
                    </a:p>
                  </a:txBody>
                  <a:tcPr marL="133350" marR="133350" marT="95250" marB="95250" anchor="ctr">
                    <a:solidFill>
                      <a:srgbClr val="234B61"/>
                    </a:solidFill>
                  </a:tcPr>
                </a:tc>
                <a:extLst>
                  <a:ext uri="{0D108BD9-81ED-4DB2-BD59-A6C34878D82A}">
                    <a16:rowId xmlns:a16="http://schemas.microsoft.com/office/drawing/2014/main" val="10000"/>
                  </a:ext>
                </a:extLst>
              </a:tr>
              <a:tr h="838200">
                <a:tc>
                  <a:txBody>
                    <a:bodyPr/>
                    <a:lstStyle/>
                    <a:p>
                      <a:pPr algn="l"/>
                      <a:r>
                        <a:rPr sz="1400" b="0" dirty="0">
                          <a:solidFill>
                            <a:srgbClr val="111111"/>
                          </a:solidFill>
                          <a:latin typeface="Arial"/>
                          <a:ea typeface="Arial"/>
                          <a:cs typeface="Arial"/>
                        </a:rPr>
                        <a:t>Platform use and digital records</a:t>
                      </a:r>
                    </a:p>
                  </a:txBody>
                  <a:tcPr marL="133350" marR="133350" marT="95250" marB="95250" anchor="ctr">
                    <a:solidFill>
                      <a:srgbClr val="FFFFFF"/>
                    </a:solidFill>
                  </a:tcPr>
                </a:tc>
                <a:tc>
                  <a:txBody>
                    <a:bodyPr/>
                    <a:lstStyle/>
                    <a:p>
                      <a:pPr algn="l"/>
                      <a:r>
                        <a:rPr sz="1400" b="0" dirty="0">
                          <a:solidFill>
                            <a:srgbClr val="111111"/>
                          </a:solidFill>
                          <a:latin typeface="Arial"/>
                          <a:ea typeface="Arial"/>
                          <a:cs typeface="Arial"/>
                        </a:rPr>
                        <a:t>Sandbox practice and coached documentation</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Accurate completion of five simulated records by week 2</a:t>
                      </a:r>
                    </a:p>
                  </a:txBody>
                  <a:tcPr marL="133350" marR="133350" marT="95250" marB="95250" anchor="ctr">
                    <a:solidFill>
                      <a:srgbClr val="FFFFFF"/>
                    </a:solidFill>
                  </a:tcPr>
                </a:tc>
                <a:extLst>
                  <a:ext uri="{0D108BD9-81ED-4DB2-BD59-A6C34878D82A}">
                    <a16:rowId xmlns:a16="http://schemas.microsoft.com/office/drawing/2014/main" val="10001"/>
                  </a:ext>
                </a:extLst>
              </a:tr>
              <a:tr h="838200">
                <a:tc>
                  <a:txBody>
                    <a:bodyPr/>
                    <a:lstStyle/>
                    <a:p>
                      <a:pPr algn="l"/>
                      <a:r>
                        <a:rPr sz="1400" b="0">
                          <a:solidFill>
                            <a:srgbClr val="111111"/>
                          </a:solidFill>
                          <a:latin typeface="Arial"/>
                          <a:ea typeface="Arial"/>
                          <a:cs typeface="Arial"/>
                        </a:rPr>
                        <a:t>Recognition and escalation of deterioration</a:t>
                      </a:r>
                    </a:p>
                  </a:txBody>
                  <a:tcPr marL="133350" marR="133350" marT="95250" marB="95250" anchor="ctr">
                    <a:solidFill>
                      <a:srgbClr val="EDF3F6"/>
                    </a:solidFill>
                  </a:tcPr>
                </a:tc>
                <a:tc>
                  <a:txBody>
                    <a:bodyPr/>
                    <a:lstStyle/>
                    <a:p>
                      <a:pPr algn="l"/>
                      <a:r>
                        <a:rPr sz="1400" b="0" dirty="0">
                          <a:solidFill>
                            <a:srgbClr val="111111"/>
                          </a:solidFill>
                          <a:latin typeface="Arial"/>
                          <a:ea typeface="Arial"/>
                          <a:cs typeface="Arial"/>
                        </a:rPr>
                        <a:t>Case simulation with clinical supervision</a:t>
                      </a:r>
                    </a:p>
                  </a:txBody>
                  <a:tcPr marL="133350" marR="133350" marT="95250" marB="95250" anchor="ctr">
                    <a:solidFill>
                      <a:srgbClr val="EDF3F6"/>
                    </a:solidFill>
                  </a:tcPr>
                </a:tc>
                <a:tc>
                  <a:txBody>
                    <a:bodyPr/>
                    <a:lstStyle/>
                    <a:p>
                      <a:pPr algn="l"/>
                      <a:r>
                        <a:rPr sz="1400" b="0" dirty="0">
                          <a:solidFill>
                            <a:srgbClr val="111111"/>
                          </a:solidFill>
                          <a:latin typeface="Arial"/>
                          <a:ea typeface="Arial"/>
                          <a:cs typeface="Arial"/>
                        </a:rPr>
                        <a:t>Pass all critical safety steps by week 4</a:t>
                      </a:r>
                    </a:p>
                  </a:txBody>
                  <a:tcPr marL="133350" marR="133350" marT="95250" marB="95250" anchor="ctr">
                    <a:solidFill>
                      <a:srgbClr val="EDF3F6"/>
                    </a:solidFill>
                  </a:tcPr>
                </a:tc>
                <a:extLst>
                  <a:ext uri="{0D108BD9-81ED-4DB2-BD59-A6C34878D82A}">
                    <a16:rowId xmlns:a16="http://schemas.microsoft.com/office/drawing/2014/main" val="10002"/>
                  </a:ext>
                </a:extLst>
              </a:tr>
              <a:tr h="838200">
                <a:tc>
                  <a:txBody>
                    <a:bodyPr/>
                    <a:lstStyle/>
                    <a:p>
                      <a:pPr algn="l"/>
                      <a:r>
                        <a:rPr sz="1400" b="0">
                          <a:solidFill>
                            <a:srgbClr val="111111"/>
                          </a:solidFill>
                          <a:latin typeface="Arial"/>
                          <a:ea typeface="Arial"/>
                          <a:cs typeface="Arial"/>
                        </a:rPr>
                        <a:t>Remote communication and team handovers</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Role-play, shadowing and joint case reviews</a:t>
                      </a:r>
                    </a:p>
                  </a:txBody>
                  <a:tcPr marL="133350" marR="133350" marT="95250" marB="95250" anchor="ctr">
                    <a:solidFill>
                      <a:srgbClr val="FFFFFF"/>
                    </a:solidFill>
                  </a:tcPr>
                </a:tc>
                <a:tc>
                  <a:txBody>
                    <a:bodyPr/>
                    <a:lstStyle/>
                    <a:p>
                      <a:pPr algn="l"/>
                      <a:r>
                        <a:rPr sz="1400" b="0" dirty="0">
                          <a:solidFill>
                            <a:srgbClr val="111111"/>
                          </a:solidFill>
                          <a:latin typeface="Arial"/>
                          <a:ea typeface="Arial"/>
                          <a:cs typeface="Arial"/>
                        </a:rPr>
                        <a:t>Supervisor sign-off of three observed handovers by week 6</a:t>
                      </a:r>
                    </a:p>
                  </a:txBody>
                  <a:tcPr marL="133350" marR="133350" marT="95250" marB="95250" anchor="ctr">
                    <a:solidFill>
                      <a:srgbClr val="FFFFFF"/>
                    </a:solidFill>
                  </a:tcPr>
                </a:tc>
                <a:extLst>
                  <a:ext uri="{0D108BD9-81ED-4DB2-BD59-A6C34878D82A}">
                    <a16:rowId xmlns:a16="http://schemas.microsoft.com/office/drawing/2014/main" val="10003"/>
                  </a:ext>
                </a:extLst>
              </a:tr>
            </a:tbl>
          </a:graphicData>
        </a:graphic>
      </p:graphicFrame>
      <p:sp>
        <p:nvSpPr>
          <p:cNvPr id="4" name="Provide two paid learning hours each week for six ">
            <a:extLst>
              <a:ext uri="{FF2B5EF4-FFF2-40B4-BE49-F238E27FC236}">
                <a16:creationId xmlns:a16="http://schemas.microsoft.com/office/drawing/2014/main" id="{EB7B4FB9-49A6-47AE-931E-719078160D92}"/>
              </a:ext>
            </a:extLst>
          </p:cNvPr>
          <p:cNvSpPr>
            <a:spLocks noGrp="1"/>
          </p:cNvSpPr>
          <p:nvPr/>
        </p:nvSpPr>
        <p:spPr>
          <a:xfrm>
            <a:off x="685800" y="5100637"/>
            <a:ext cx="10648950" cy="3810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marL="285750" indent="-285750">
              <a:lnSpc>
                <a:spcPct val="125000"/>
              </a:lnSpc>
              <a:buFont typeface="Arial" panose="020B0604020202020204" pitchFamily="34" charset="0"/>
              <a:buChar char="•"/>
              <a:defRPr sz="1100" b="1">
                <a:solidFill>
                  <a:srgbClr val="111111"/>
                </a:solidFill>
                <a:latin typeface="Arial"/>
                <a:ea typeface="Arial"/>
                <a:cs typeface="Arial"/>
              </a:defRPr>
            </a:pPr>
            <a:r>
              <a:rPr lang="en-US" sz="1400" b="1" dirty="0">
                <a:solidFill>
                  <a:srgbClr val="111111"/>
                </a:solidFill>
                <a:latin typeface="Arial"/>
                <a:ea typeface="Arial"/>
                <a:cs typeface="Arial"/>
              </a:rPr>
              <a:t>Offer two paid learning hours each week for six weeks, with workload cover and a named clinical mentor.                                    These are proposed allocations.</a:t>
            </a:r>
            <a:endParaRPr sz="1400" b="1" dirty="0">
              <a:solidFill>
                <a:srgbClr val="111111"/>
              </a:solidFill>
              <a:latin typeface="Arial"/>
              <a:ea typeface="Arial"/>
              <a:cs typeface="Arial"/>
            </a:endParaRPr>
          </a:p>
        </p:txBody>
      </p:sp>
      <p:sp>
        <p:nvSpPr>
          <p:cNvPr id="5" name="Evaluation: feedback and knowledge checks, then ob">
            <a:extLst>
              <a:ext uri="{FF2B5EF4-FFF2-40B4-BE49-F238E27FC236}">
                <a16:creationId xmlns:a16="http://schemas.microsoft.com/office/drawing/2014/main" id="{735A8C2A-00FF-46D9-A1D8-DDEFB289560D}"/>
              </a:ext>
            </a:extLst>
          </p:cNvPr>
          <p:cNvSpPr>
            <a:spLocks noGrp="1"/>
          </p:cNvSpPr>
          <p:nvPr/>
        </p:nvSpPr>
        <p:spPr>
          <a:xfrm>
            <a:off x="685800" y="5662613"/>
            <a:ext cx="10648950" cy="4000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285750" indent="-285750">
              <a:lnSpc>
                <a:spcPct val="125000"/>
              </a:lnSpc>
              <a:buFont typeface="Arial" panose="020B0604020202020204" pitchFamily="34" charset="0"/>
              <a:buChar char="•"/>
              <a:defRPr sz="1100" b="0">
                <a:solidFill>
                  <a:srgbClr val="555555"/>
                </a:solidFill>
                <a:latin typeface="Arial"/>
                <a:ea typeface="Arial"/>
                <a:cs typeface="Arial"/>
              </a:defRPr>
            </a:pPr>
            <a:r>
              <a:rPr lang="en-US" sz="1300" dirty="0"/>
              <a:t>Evaluation: Feedback and knowledge checks, then transfer to practice. A review of service provided after 12 weeks                                                     will determine if remote monitoring is the service they wish to provide and if they have competence to do so.                                              Completion does not demonstrate competence.</a:t>
            </a:r>
            <a:endParaRPr sz="1300" b="0" dirty="0">
              <a:solidFill>
                <a:srgbClr val="555555"/>
              </a:solidFill>
              <a:latin typeface="Arial"/>
              <a:ea typeface="Arial"/>
              <a:cs typeface="Arial"/>
            </a:endParaRPr>
          </a:p>
        </p:txBody>
      </p:sp>
      <p:sp>
        <p:nvSpPr>
          <p:cNvPr id="6" name="CIPD (2025a)">
            <a:extLst>
              <a:ext uri="{FF2B5EF4-FFF2-40B4-BE49-F238E27FC236}">
                <a16:creationId xmlns:a16="http://schemas.microsoft.com/office/drawing/2014/main" id="{923EFE26-E717-40F6-BB79-7EBE3182267F}"/>
              </a:ext>
            </a:extLst>
          </p:cNvPr>
          <p:cNvSpPr>
            <a:spLocks noGrp="1"/>
          </p:cNvSpPr>
          <p:nvPr/>
        </p:nvSpPr>
        <p:spPr>
          <a:xfrm>
            <a:off x="6134100" y="6429375"/>
            <a:ext cx="10191750" cy="2095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285750" indent="-285750" algn="l">
              <a:lnSpc>
                <a:spcPct val="125000"/>
              </a:lnSpc>
              <a:buFont typeface="Arial" panose="020B0604020202020204" pitchFamily="34" charset="0"/>
              <a:buChar char="•"/>
              <a:defRPr sz="1100" b="0">
                <a:solidFill>
                  <a:srgbClr val="555555"/>
                </a:solidFill>
                <a:latin typeface="Arial"/>
                <a:ea typeface="Arial"/>
                <a:cs typeface="Arial"/>
              </a:defRPr>
            </a:pPr>
            <a:r>
              <a:rPr sz="1400" b="0" dirty="0">
                <a:solidFill>
                  <a:srgbClr val="555555"/>
                </a:solidFill>
                <a:latin typeface="Arial"/>
                <a:ea typeface="Arial"/>
                <a:cs typeface="Arial"/>
              </a:rPr>
              <a:t>CIPD (2025a)</a:t>
            </a:r>
          </a:p>
        </p:txBody>
      </p:sp>
      <p:sp>
        <p:nvSpPr>
          <p:cNvPr id="7" name="06 / 12">
            <a:extLst>
              <a:ext uri="{FF2B5EF4-FFF2-40B4-BE49-F238E27FC236}">
                <a16:creationId xmlns:a16="http://schemas.microsoft.com/office/drawing/2014/main" id="{62F7C7DD-D7F8-4713-BCB4-78AE0DCD6EFD}"/>
              </a:ext>
            </a:extLst>
          </p:cNvPr>
          <p:cNvSpPr>
            <a:spLocks noGrp="1"/>
          </p:cNvSpPr>
          <p:nvPr/>
        </p:nvSpPr>
        <p:spPr>
          <a:xfrm>
            <a:off x="10953750" y="6429375"/>
            <a:ext cx="552450" cy="209550"/>
          </a:xfrm>
          <a:prstGeom prst="rect">
            <a:avLst/>
          </a:prstGeom>
          <a:noFill/>
          <a:ln w="0">
            <a:noFill/>
          </a:ln>
        </p:spPr>
        <p:txBody>
          <a:bodyPr wrap="square" lIns="0" tIns="0" rIns="0" bIns="0" anchor="t">
            <a:noAutofit/>
          </a:bodyPr>
          <a:lstStyle>
            <a:defPPr algn="r">
              <a:defRPr sz="1100" b="0">
                <a:solidFill>
                  <a:srgbClr val="555555"/>
                </a:solidFill>
                <a:latin typeface="Arial"/>
                <a:ea typeface="Arial"/>
                <a:cs typeface="Arial"/>
              </a:defRPr>
            </a:defPPr>
          </a:lstStyle>
          <a:p>
            <a:pPr algn="r">
              <a:lnSpc>
                <a:spcPct val="125000"/>
              </a:lnSpc>
              <a:buNone/>
              <a:defRPr sz="1100" b="0">
                <a:solidFill>
                  <a:srgbClr val="555555"/>
                </a:solidFill>
                <a:latin typeface="Arial"/>
                <a:ea typeface="Arial"/>
                <a:cs typeface="Arial"/>
              </a:defRPr>
            </a:pPr>
            <a:r>
              <a:rPr sz="1100" b="0">
                <a:solidFill>
                  <a:srgbClr val="555555"/>
                </a:solidFill>
                <a:latin typeface="Arial"/>
                <a:ea typeface="Arial"/>
                <a:cs typeface="Arial"/>
              </a:rPr>
              <a:t>06 / 12</a:t>
            </a:r>
          </a:p>
        </p:txBody>
      </p:sp>
    </p:spTree>
    <p:extLst>
      <p:ext uri="{BB962C8B-B14F-4D97-AF65-F5344CB8AC3E}">
        <p14:creationId xmlns:p14="http://schemas.microsoft.com/office/powerpoint/2010/main" val="1587623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Talent and performance management">
            <a:extLst>
              <a:ext uri="{FF2B5EF4-FFF2-40B4-BE49-F238E27FC236}">
                <a16:creationId xmlns:a16="http://schemas.microsoft.com/office/drawing/2014/main" id="{DF6FADBC-B422-4894-BEB5-77C1A93D13CC}"/>
              </a:ext>
            </a:extLst>
          </p:cNvPr>
          <p:cNvSpPr>
            <a:spLocks noGrp="1"/>
          </p:cNvSpPr>
          <p:nvPr/>
        </p:nvSpPr>
        <p:spPr>
          <a:xfrm>
            <a:off x="685800" y="495300"/>
            <a:ext cx="10668000" cy="2667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gn="l">
              <a:lnSpc>
                <a:spcPct val="125000"/>
              </a:lnSpc>
              <a:buNone/>
              <a:defRPr sz="1100" b="1">
                <a:solidFill>
                  <a:srgbClr val="111111"/>
                </a:solidFill>
                <a:latin typeface="Arial"/>
                <a:ea typeface="Arial"/>
                <a:cs typeface="Arial"/>
              </a:defRPr>
            </a:pPr>
            <a:r>
              <a:rPr sz="2400" b="1" dirty="0">
                <a:solidFill>
                  <a:srgbClr val="0070C0"/>
                </a:solidFill>
                <a:latin typeface="Arial"/>
                <a:ea typeface="Arial"/>
                <a:cs typeface="Arial"/>
              </a:rPr>
              <a:t>Talent and performance management</a:t>
            </a:r>
          </a:p>
        </p:txBody>
      </p:sp>
      <p:sp>
        <p:nvSpPr>
          <p:cNvPr id="2" name="Recommendation: development access for all staff, ">
            <a:extLst>
              <a:ext uri="{FF2B5EF4-FFF2-40B4-BE49-F238E27FC236}">
                <a16:creationId xmlns:a16="http://schemas.microsoft.com/office/drawing/2014/main" id="{2D00B756-96BB-4868-B582-2B672AD6F467}"/>
              </a:ext>
            </a:extLst>
          </p:cNvPr>
          <p:cNvSpPr>
            <a:spLocks noGrp="1"/>
          </p:cNvSpPr>
          <p:nvPr/>
        </p:nvSpPr>
        <p:spPr>
          <a:xfrm>
            <a:off x="685800" y="1066800"/>
            <a:ext cx="10648950" cy="51435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nSpc>
                <a:spcPct val="125000"/>
              </a:lnSpc>
              <a:defRPr sz="1100" b="0">
                <a:solidFill>
                  <a:srgbClr val="111111"/>
                </a:solidFill>
                <a:latin typeface="Arial"/>
                <a:ea typeface="Arial"/>
                <a:cs typeface="Arial"/>
              </a:defRPr>
            </a:pPr>
            <a:r>
              <a:rPr lang="en-US" sz="1400" dirty="0"/>
              <a:t>Suggestion: Development access for all staff with extra succession support for critical roles (CIPD, 2025b).</a:t>
            </a:r>
            <a:endParaRPr sz="1400" b="0" dirty="0">
              <a:solidFill>
                <a:srgbClr val="111111"/>
              </a:solidFill>
              <a:latin typeface="Arial"/>
              <a:ea typeface="Arial"/>
              <a:cs typeface="Arial"/>
            </a:endParaRPr>
          </a:p>
        </p:txBody>
      </p:sp>
      <p:graphicFrame>
        <p:nvGraphicFramePr>
          <p:cNvPr id="3" name="Table 2">
            <a:extLst>
              <a:ext uri="{FF2B5EF4-FFF2-40B4-BE49-F238E27FC236}">
                <a16:creationId xmlns:a16="http://schemas.microsoft.com/office/drawing/2014/main" id="{91F67A56-E75B-492A-B276-85E0E34DCDB9}"/>
              </a:ext>
            </a:extLst>
          </p:cNvPr>
          <p:cNvGraphicFramePr/>
          <p:nvPr>
            <p:extLst>
              <p:ext uri="{D42A27DB-BD31-4B8C-83A1-F6EECF244321}">
                <p14:modId xmlns:p14="http://schemas.microsoft.com/office/powerpoint/2010/main" val="352128177"/>
              </p:ext>
            </p:extLst>
          </p:nvPr>
        </p:nvGraphicFramePr>
        <p:xfrm>
          <a:off x="685800" y="1790701"/>
          <a:ext cx="10820400" cy="2952750"/>
        </p:xfrm>
        <a:graphic>
          <a:graphicData uri="http://schemas.openxmlformats.org/drawingml/2006/table">
            <a:tbl>
              <a:tblPr/>
              <a:tblGrid>
                <a:gridCol w="2428875">
                  <a:extLst>
                    <a:ext uri="{9D8B030D-6E8A-4147-A177-3AD203B41FA5}">
                      <a16:colId xmlns:a16="http://schemas.microsoft.com/office/drawing/2014/main" val="20000"/>
                    </a:ext>
                  </a:extLst>
                </a:gridCol>
                <a:gridCol w="3562350">
                  <a:extLst>
                    <a:ext uri="{9D8B030D-6E8A-4147-A177-3AD203B41FA5}">
                      <a16:colId xmlns:a16="http://schemas.microsoft.com/office/drawing/2014/main" val="20001"/>
                    </a:ext>
                  </a:extLst>
                </a:gridCol>
                <a:gridCol w="4829175">
                  <a:extLst>
                    <a:ext uri="{9D8B030D-6E8A-4147-A177-3AD203B41FA5}">
                      <a16:colId xmlns:a16="http://schemas.microsoft.com/office/drawing/2014/main" val="20002"/>
                    </a:ext>
                  </a:extLst>
                </a:gridCol>
              </a:tblGrid>
              <a:tr h="438150">
                <a:tc>
                  <a:txBody>
                    <a:bodyPr/>
                    <a:lstStyle/>
                    <a:p>
                      <a:pPr algn="l"/>
                      <a:r>
                        <a:rPr sz="1400" b="1" dirty="0">
                          <a:solidFill>
                            <a:srgbClr val="FFFFFF"/>
                          </a:solidFill>
                          <a:latin typeface="Arial"/>
                          <a:ea typeface="Arial"/>
                          <a:cs typeface="Arial"/>
                        </a:rPr>
                        <a:t>Management choice</a:t>
                      </a:r>
                    </a:p>
                  </a:txBody>
                  <a:tcPr marL="133350" marR="133350" marT="95250" marB="95250" anchor="ctr">
                    <a:solidFill>
                      <a:srgbClr val="234B61"/>
                    </a:solidFill>
                  </a:tcPr>
                </a:tc>
                <a:tc>
                  <a:txBody>
                    <a:bodyPr/>
                    <a:lstStyle/>
                    <a:p>
                      <a:pPr algn="l"/>
                      <a:r>
                        <a:rPr sz="1400" b="1">
                          <a:solidFill>
                            <a:srgbClr val="FFFFFF"/>
                          </a:solidFill>
                          <a:latin typeface="Arial"/>
                          <a:ea typeface="Arial"/>
                          <a:cs typeface="Arial"/>
                        </a:rPr>
                        <a:t>Benefit</a:t>
                      </a:r>
                    </a:p>
                  </a:txBody>
                  <a:tcPr marL="133350" marR="133350" marT="95250" marB="95250" anchor="ctr">
                    <a:solidFill>
                      <a:srgbClr val="234B61"/>
                    </a:solidFill>
                  </a:tcPr>
                </a:tc>
                <a:tc>
                  <a:txBody>
                    <a:bodyPr/>
                    <a:lstStyle/>
                    <a:p>
                      <a:pPr algn="l"/>
                      <a:r>
                        <a:rPr sz="1400" b="1">
                          <a:solidFill>
                            <a:srgbClr val="FFFFFF"/>
                          </a:solidFill>
                          <a:latin typeface="Arial"/>
                          <a:ea typeface="Arial"/>
                          <a:cs typeface="Arial"/>
                        </a:rPr>
                        <a:t>Risk and recommended response</a:t>
                      </a:r>
                    </a:p>
                  </a:txBody>
                  <a:tcPr marL="133350" marR="133350" marT="95250" marB="95250" anchor="ctr">
                    <a:solidFill>
                      <a:srgbClr val="234B61"/>
                    </a:solidFill>
                  </a:tcPr>
                </a:tc>
                <a:extLst>
                  <a:ext uri="{0D108BD9-81ED-4DB2-BD59-A6C34878D82A}">
                    <a16:rowId xmlns:a16="http://schemas.microsoft.com/office/drawing/2014/main" val="10000"/>
                  </a:ext>
                </a:extLst>
              </a:tr>
              <a:tr h="838200">
                <a:tc>
                  <a:txBody>
                    <a:bodyPr/>
                    <a:lstStyle/>
                    <a:p>
                      <a:pPr algn="l"/>
                      <a:r>
                        <a:rPr sz="1400" b="0" dirty="0">
                          <a:solidFill>
                            <a:srgbClr val="111111"/>
                          </a:solidFill>
                          <a:latin typeface="Arial"/>
                          <a:ea typeface="Arial"/>
                          <a:cs typeface="Arial"/>
                        </a:rPr>
                        <a:t>Annual appraisal</a:t>
                      </a:r>
                    </a:p>
                  </a:txBody>
                  <a:tcPr marL="133350" marR="133350" marT="95250" marB="95250" anchor="ctr">
                    <a:solidFill>
                      <a:srgbClr val="FFFFFF"/>
                    </a:solidFill>
                  </a:tcPr>
                </a:tc>
                <a:tc>
                  <a:txBody>
                    <a:bodyPr/>
                    <a:lstStyle/>
                    <a:p>
                      <a:pPr algn="l"/>
                      <a:r>
                        <a:rPr sz="1400" b="0" dirty="0">
                          <a:solidFill>
                            <a:srgbClr val="111111"/>
                          </a:solidFill>
                          <a:latin typeface="Arial"/>
                          <a:ea typeface="Arial"/>
                          <a:cs typeface="Arial"/>
                        </a:rPr>
                        <a:t>Formal record and consistent review point</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Delayed feedback. Retain it alongside monthly coaching.</a:t>
                      </a:r>
                    </a:p>
                  </a:txBody>
                  <a:tcPr marL="133350" marR="133350" marT="95250" marB="95250" anchor="ctr">
                    <a:solidFill>
                      <a:srgbClr val="FFFFFF"/>
                    </a:solidFill>
                  </a:tcPr>
                </a:tc>
                <a:extLst>
                  <a:ext uri="{0D108BD9-81ED-4DB2-BD59-A6C34878D82A}">
                    <a16:rowId xmlns:a16="http://schemas.microsoft.com/office/drawing/2014/main" val="10001"/>
                  </a:ext>
                </a:extLst>
              </a:tr>
              <a:tr h="838200">
                <a:tc>
                  <a:txBody>
                    <a:bodyPr/>
                    <a:lstStyle/>
                    <a:p>
                      <a:pPr algn="l"/>
                      <a:r>
                        <a:rPr sz="1400" b="0">
                          <a:solidFill>
                            <a:srgbClr val="111111"/>
                          </a:solidFill>
                          <a:latin typeface="Arial"/>
                          <a:ea typeface="Arial"/>
                          <a:cs typeface="Arial"/>
                        </a:rPr>
                        <a:t>Continuous performance conversations</a:t>
                      </a:r>
                    </a:p>
                  </a:txBody>
                  <a:tcPr marL="133350" marR="133350" marT="95250" marB="95250" anchor="ctr">
                    <a:solidFill>
                      <a:srgbClr val="EDF3F6"/>
                    </a:solidFill>
                  </a:tcPr>
                </a:tc>
                <a:tc>
                  <a:txBody>
                    <a:bodyPr/>
                    <a:lstStyle/>
                    <a:p>
                      <a:pPr algn="l"/>
                      <a:r>
                        <a:rPr sz="1400" b="0" dirty="0">
                          <a:solidFill>
                            <a:srgbClr val="111111"/>
                          </a:solidFill>
                          <a:latin typeface="Arial"/>
                          <a:ea typeface="Arial"/>
                          <a:cs typeface="Arial"/>
                        </a:rPr>
                        <a:t>Earlier support and shared problem-solving</a:t>
                      </a:r>
                    </a:p>
                  </a:txBody>
                  <a:tcPr marL="133350" marR="133350" marT="95250" marB="95250" anchor="ctr">
                    <a:solidFill>
                      <a:srgbClr val="EDF3F6"/>
                    </a:solidFill>
                  </a:tcPr>
                </a:tc>
                <a:tc>
                  <a:txBody>
                    <a:bodyPr/>
                    <a:lstStyle/>
                    <a:p>
                      <a:pPr algn="l"/>
                      <a:r>
                        <a:rPr sz="1400" b="0" dirty="0">
                          <a:solidFill>
                            <a:srgbClr val="111111"/>
                          </a:solidFill>
                          <a:latin typeface="Arial"/>
                          <a:ea typeface="Arial"/>
                          <a:cs typeface="Arial"/>
                        </a:rPr>
                        <a:t>Manager time and inconsistent quality. Use training and quarterly calibration.</a:t>
                      </a:r>
                    </a:p>
                  </a:txBody>
                  <a:tcPr marL="133350" marR="133350" marT="95250" marB="95250" anchor="ctr">
                    <a:solidFill>
                      <a:srgbClr val="EDF3F6"/>
                    </a:solidFill>
                  </a:tcPr>
                </a:tc>
                <a:extLst>
                  <a:ext uri="{0D108BD9-81ED-4DB2-BD59-A6C34878D82A}">
                    <a16:rowId xmlns:a16="http://schemas.microsoft.com/office/drawing/2014/main" val="10002"/>
                  </a:ext>
                </a:extLst>
              </a:tr>
              <a:tr h="838200">
                <a:tc>
                  <a:txBody>
                    <a:bodyPr/>
                    <a:lstStyle/>
                    <a:p>
                      <a:pPr algn="l"/>
                      <a:r>
                        <a:rPr sz="1400" b="0">
                          <a:solidFill>
                            <a:srgbClr val="111111"/>
                          </a:solidFill>
                          <a:latin typeface="Arial"/>
                          <a:ea typeface="Arial"/>
                          <a:cs typeface="Arial"/>
                        </a:rPr>
                        <a:t>Exclusive talent pools</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Focused investment in scarce capabilities</a:t>
                      </a:r>
                    </a:p>
                  </a:txBody>
                  <a:tcPr marL="133350" marR="133350" marT="95250" marB="95250" anchor="ctr">
                    <a:solidFill>
                      <a:srgbClr val="FFFFFF"/>
                    </a:solidFill>
                  </a:tcPr>
                </a:tc>
                <a:tc>
                  <a:txBody>
                    <a:bodyPr/>
                    <a:lstStyle/>
                    <a:p>
                      <a:pPr algn="l"/>
                      <a:r>
                        <a:rPr sz="1400" b="0" dirty="0">
                          <a:solidFill>
                            <a:srgbClr val="111111"/>
                          </a:solidFill>
                          <a:latin typeface="Arial"/>
                          <a:ea typeface="Arial"/>
                          <a:cs typeface="Arial"/>
                        </a:rPr>
                        <a:t>Bias and disengagement. Use transparent criteria and open development routes.</a:t>
                      </a:r>
                    </a:p>
                  </a:txBody>
                  <a:tcPr marL="133350" marR="133350" marT="95250" marB="95250" anchor="ctr">
                    <a:solidFill>
                      <a:srgbClr val="FFFFFF"/>
                    </a:solidFill>
                  </a:tcPr>
                </a:tc>
                <a:extLst>
                  <a:ext uri="{0D108BD9-81ED-4DB2-BD59-A6C34878D82A}">
                    <a16:rowId xmlns:a16="http://schemas.microsoft.com/office/drawing/2014/main" val="10003"/>
                  </a:ext>
                </a:extLst>
              </a:tr>
            </a:tbl>
          </a:graphicData>
        </a:graphic>
      </p:graphicFrame>
      <p:sp>
        <p:nvSpPr>
          <p:cNvPr id="4" name="Individual objectives: safe escalation, accurate r">
            <a:extLst>
              <a:ext uri="{FF2B5EF4-FFF2-40B4-BE49-F238E27FC236}">
                <a16:creationId xmlns:a16="http://schemas.microsoft.com/office/drawing/2014/main" id="{C0D49E57-22AE-4363-96E6-8926919541E1}"/>
              </a:ext>
            </a:extLst>
          </p:cNvPr>
          <p:cNvSpPr>
            <a:spLocks noGrp="1"/>
          </p:cNvSpPr>
          <p:nvPr/>
        </p:nvSpPr>
        <p:spPr>
          <a:xfrm>
            <a:off x="704850" y="5014913"/>
            <a:ext cx="10648950" cy="3810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marL="285750" indent="-285750">
              <a:lnSpc>
                <a:spcPct val="125000"/>
              </a:lnSpc>
              <a:buFont typeface="Arial" panose="020B0604020202020204" pitchFamily="34" charset="0"/>
              <a:buChar char="•"/>
              <a:defRPr sz="1100" b="1">
                <a:solidFill>
                  <a:srgbClr val="111111"/>
                </a:solidFill>
                <a:latin typeface="Arial"/>
                <a:ea typeface="Arial"/>
                <a:cs typeface="Arial"/>
              </a:defRPr>
            </a:pPr>
            <a:r>
              <a:rPr lang="en-US" sz="1400" dirty="0"/>
              <a:t>Individual objectives: safe escalation and accurate records with development demonstrated. Team objectives:                             reliable handover with service continuity.</a:t>
            </a:r>
            <a:endParaRPr sz="1400" b="1" dirty="0">
              <a:solidFill>
                <a:srgbClr val="111111"/>
              </a:solidFill>
              <a:latin typeface="Arial"/>
              <a:ea typeface="Arial"/>
              <a:cs typeface="Arial"/>
            </a:endParaRPr>
          </a:p>
        </p:txBody>
      </p:sp>
      <p:sp>
        <p:nvSpPr>
          <p:cNvPr id="5" name="Use a balanced set of quality, capability, teamwor">
            <a:extLst>
              <a:ext uri="{FF2B5EF4-FFF2-40B4-BE49-F238E27FC236}">
                <a16:creationId xmlns:a16="http://schemas.microsoft.com/office/drawing/2014/main" id="{5CB95DBA-261D-4E79-8D39-180D538CF21F}"/>
              </a:ext>
            </a:extLst>
          </p:cNvPr>
          <p:cNvSpPr>
            <a:spLocks noGrp="1"/>
          </p:cNvSpPr>
          <p:nvPr/>
        </p:nvSpPr>
        <p:spPr>
          <a:xfrm>
            <a:off x="699868" y="5657705"/>
            <a:ext cx="10648950" cy="4000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285750" indent="-285750">
              <a:lnSpc>
                <a:spcPct val="125000"/>
              </a:lnSpc>
              <a:buFont typeface="Arial" panose="020B0604020202020204" pitchFamily="34" charset="0"/>
              <a:buChar char="•"/>
              <a:defRPr sz="1100" b="0">
                <a:solidFill>
                  <a:srgbClr val="555555"/>
                </a:solidFill>
                <a:latin typeface="Arial"/>
                <a:ea typeface="Arial"/>
                <a:cs typeface="Arial"/>
              </a:defRPr>
            </a:pPr>
            <a:r>
              <a:rPr lang="en-US" sz="1400" dirty="0"/>
              <a:t>Use a balanced combination of quality, capability, teamwork and workload indicators. Consider the complexity of the patient. Consultation volume alone can distort behavior (CIPD, 2026a).</a:t>
            </a:r>
            <a:endParaRPr sz="1400" b="0" dirty="0">
              <a:solidFill>
                <a:srgbClr val="555555"/>
              </a:solidFill>
              <a:latin typeface="Arial"/>
              <a:ea typeface="Arial"/>
              <a:cs typeface="Arial"/>
            </a:endParaRPr>
          </a:p>
        </p:txBody>
      </p:sp>
      <p:sp>
        <p:nvSpPr>
          <p:cNvPr id="6" name="CIPD (2025b); CIPD (2026a)">
            <a:extLst>
              <a:ext uri="{FF2B5EF4-FFF2-40B4-BE49-F238E27FC236}">
                <a16:creationId xmlns:a16="http://schemas.microsoft.com/office/drawing/2014/main" id="{F2F8B698-0E29-4801-BCDB-2CB8EE235FBF}"/>
              </a:ext>
            </a:extLst>
          </p:cNvPr>
          <p:cNvSpPr>
            <a:spLocks noGrp="1"/>
          </p:cNvSpPr>
          <p:nvPr/>
        </p:nvSpPr>
        <p:spPr>
          <a:xfrm>
            <a:off x="685800" y="6310167"/>
            <a:ext cx="10191750" cy="2095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285750" indent="-285750" algn="l">
              <a:lnSpc>
                <a:spcPct val="125000"/>
              </a:lnSpc>
              <a:buFont typeface="Arial" panose="020B0604020202020204" pitchFamily="34" charset="0"/>
              <a:buChar char="•"/>
              <a:defRPr sz="1100" b="0">
                <a:solidFill>
                  <a:srgbClr val="555555"/>
                </a:solidFill>
                <a:latin typeface="Arial"/>
                <a:ea typeface="Arial"/>
                <a:cs typeface="Arial"/>
              </a:defRPr>
            </a:pPr>
            <a:r>
              <a:rPr sz="1400" b="0" dirty="0">
                <a:solidFill>
                  <a:srgbClr val="555555"/>
                </a:solidFill>
                <a:latin typeface="Arial"/>
                <a:ea typeface="Arial"/>
                <a:cs typeface="Arial"/>
              </a:rPr>
              <a:t>CIPD (2025b); CIPD (2026a)</a:t>
            </a:r>
          </a:p>
        </p:txBody>
      </p:sp>
      <p:sp>
        <p:nvSpPr>
          <p:cNvPr id="7" name="07 / 12">
            <a:extLst>
              <a:ext uri="{FF2B5EF4-FFF2-40B4-BE49-F238E27FC236}">
                <a16:creationId xmlns:a16="http://schemas.microsoft.com/office/drawing/2014/main" id="{34FC1107-30FF-4773-81E8-05E6496A9207}"/>
              </a:ext>
            </a:extLst>
          </p:cNvPr>
          <p:cNvSpPr>
            <a:spLocks noGrp="1"/>
          </p:cNvSpPr>
          <p:nvPr/>
        </p:nvSpPr>
        <p:spPr>
          <a:xfrm>
            <a:off x="10953750" y="6429375"/>
            <a:ext cx="552450" cy="209550"/>
          </a:xfrm>
          <a:prstGeom prst="rect">
            <a:avLst/>
          </a:prstGeom>
          <a:noFill/>
          <a:ln w="0">
            <a:noFill/>
          </a:ln>
        </p:spPr>
        <p:txBody>
          <a:bodyPr wrap="square" lIns="0" tIns="0" rIns="0" bIns="0" anchor="t">
            <a:noAutofit/>
          </a:bodyPr>
          <a:lstStyle>
            <a:defPPr algn="r">
              <a:defRPr sz="1100" b="0">
                <a:solidFill>
                  <a:srgbClr val="555555"/>
                </a:solidFill>
                <a:latin typeface="Arial"/>
                <a:ea typeface="Arial"/>
                <a:cs typeface="Arial"/>
              </a:defRPr>
            </a:defPPr>
          </a:lstStyle>
          <a:p>
            <a:pPr algn="r">
              <a:lnSpc>
                <a:spcPct val="125000"/>
              </a:lnSpc>
              <a:buNone/>
              <a:defRPr sz="1100" b="0">
                <a:solidFill>
                  <a:srgbClr val="555555"/>
                </a:solidFill>
                <a:latin typeface="Arial"/>
                <a:ea typeface="Arial"/>
                <a:cs typeface="Arial"/>
              </a:defRPr>
            </a:pPr>
            <a:r>
              <a:rPr sz="1100" b="0">
                <a:solidFill>
                  <a:srgbClr val="555555"/>
                </a:solidFill>
                <a:latin typeface="Arial"/>
                <a:ea typeface="Arial"/>
                <a:cs typeface="Arial"/>
              </a:rPr>
              <a:t>07 / 12</a:t>
            </a:r>
          </a:p>
        </p:txBody>
      </p:sp>
    </p:spTree>
    <p:extLst>
      <p:ext uri="{BB962C8B-B14F-4D97-AF65-F5344CB8AC3E}">
        <p14:creationId xmlns:p14="http://schemas.microsoft.com/office/powerpoint/2010/main" val="660216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Motivation reward and wellbeing">
            <a:extLst>
              <a:ext uri="{FF2B5EF4-FFF2-40B4-BE49-F238E27FC236}">
                <a16:creationId xmlns:a16="http://schemas.microsoft.com/office/drawing/2014/main" id="{CAF824CE-1E9E-47A7-9753-D7344E497188}"/>
              </a:ext>
            </a:extLst>
          </p:cNvPr>
          <p:cNvSpPr>
            <a:spLocks noGrp="1"/>
          </p:cNvSpPr>
          <p:nvPr/>
        </p:nvSpPr>
        <p:spPr>
          <a:xfrm>
            <a:off x="685800" y="495300"/>
            <a:ext cx="10668000" cy="2667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gn="l">
              <a:lnSpc>
                <a:spcPct val="125000"/>
              </a:lnSpc>
              <a:buNone/>
              <a:defRPr sz="1100" b="1">
                <a:solidFill>
                  <a:srgbClr val="111111"/>
                </a:solidFill>
                <a:latin typeface="Arial"/>
                <a:ea typeface="Arial"/>
                <a:cs typeface="Arial"/>
              </a:defRPr>
            </a:pPr>
            <a:r>
              <a:rPr sz="2400" b="1" dirty="0">
                <a:solidFill>
                  <a:srgbClr val="0070C0"/>
                </a:solidFill>
                <a:latin typeface="Arial"/>
                <a:ea typeface="Arial"/>
                <a:cs typeface="Arial"/>
              </a:rPr>
              <a:t>Motivation reward and wellbeing</a:t>
            </a:r>
          </a:p>
        </p:txBody>
      </p:sp>
      <p:sp>
        <p:nvSpPr>
          <p:cNvPr id="2" name="Self-determination theory highlights autonomy, com">
            <a:extLst>
              <a:ext uri="{FF2B5EF4-FFF2-40B4-BE49-F238E27FC236}">
                <a16:creationId xmlns:a16="http://schemas.microsoft.com/office/drawing/2014/main" id="{C3BE89C4-6342-4083-9084-FF9676AD07FF}"/>
              </a:ext>
            </a:extLst>
          </p:cNvPr>
          <p:cNvSpPr>
            <a:spLocks noGrp="1"/>
          </p:cNvSpPr>
          <p:nvPr/>
        </p:nvSpPr>
        <p:spPr>
          <a:xfrm>
            <a:off x="685800" y="1066800"/>
            <a:ext cx="10648950" cy="51435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nSpc>
                <a:spcPct val="125000"/>
              </a:lnSpc>
              <a:defRPr sz="1100" b="0">
                <a:solidFill>
                  <a:srgbClr val="111111"/>
                </a:solidFill>
                <a:latin typeface="Arial"/>
                <a:ea typeface="Arial"/>
                <a:cs typeface="Arial"/>
              </a:defRPr>
            </a:pPr>
            <a:r>
              <a:rPr lang="en-US" sz="1400" dirty="0">
                <a:solidFill>
                  <a:srgbClr val="111111"/>
                </a:solidFill>
                <a:latin typeface="Arial"/>
                <a:ea typeface="Arial"/>
                <a:cs typeface="Arial"/>
              </a:rPr>
              <a:t>Self-Determination theory focuses on autonomy, competence, and relatedness. The Job Demands-Resources                                                           model refers to work pressures and support in relation to wellbeing (</a:t>
            </a:r>
            <a:r>
              <a:rPr lang="en-US" sz="1400" dirty="0" err="1">
                <a:solidFill>
                  <a:srgbClr val="111111"/>
                </a:solidFill>
                <a:latin typeface="Arial"/>
                <a:ea typeface="Arial"/>
                <a:cs typeface="Arial"/>
              </a:rPr>
              <a:t>Gagné</a:t>
            </a:r>
            <a:r>
              <a:rPr lang="en-US" sz="1400" dirty="0">
                <a:solidFill>
                  <a:srgbClr val="111111"/>
                </a:solidFill>
                <a:latin typeface="Arial"/>
                <a:ea typeface="Arial"/>
                <a:cs typeface="Arial"/>
              </a:rPr>
              <a:t> et al., 2022; Bakker et al., 2023).</a:t>
            </a:r>
            <a:endParaRPr sz="1400" b="0" dirty="0">
              <a:solidFill>
                <a:srgbClr val="111111"/>
              </a:solidFill>
              <a:latin typeface="Arial"/>
              <a:ea typeface="Arial"/>
              <a:cs typeface="Arial"/>
            </a:endParaRPr>
          </a:p>
        </p:txBody>
      </p:sp>
      <p:graphicFrame>
        <p:nvGraphicFramePr>
          <p:cNvPr id="3" name="Table 2">
            <a:extLst>
              <a:ext uri="{FF2B5EF4-FFF2-40B4-BE49-F238E27FC236}">
                <a16:creationId xmlns:a16="http://schemas.microsoft.com/office/drawing/2014/main" id="{A38EC95E-5DC2-4412-9CBC-A0201AA5FFB9}"/>
              </a:ext>
            </a:extLst>
          </p:cNvPr>
          <p:cNvGraphicFramePr/>
          <p:nvPr>
            <p:extLst>
              <p:ext uri="{D42A27DB-BD31-4B8C-83A1-F6EECF244321}">
                <p14:modId xmlns:p14="http://schemas.microsoft.com/office/powerpoint/2010/main" val="1455622945"/>
              </p:ext>
            </p:extLst>
          </p:nvPr>
        </p:nvGraphicFramePr>
        <p:xfrm>
          <a:off x="685800" y="1883679"/>
          <a:ext cx="10820400" cy="2952750"/>
        </p:xfrm>
        <a:graphic>
          <a:graphicData uri="http://schemas.openxmlformats.org/drawingml/2006/table">
            <a:tbl>
              <a:tblPr/>
              <a:tblGrid>
                <a:gridCol w="3190875">
                  <a:extLst>
                    <a:ext uri="{9D8B030D-6E8A-4147-A177-3AD203B41FA5}">
                      <a16:colId xmlns:a16="http://schemas.microsoft.com/office/drawing/2014/main" val="20000"/>
                    </a:ext>
                  </a:extLst>
                </a:gridCol>
                <a:gridCol w="3143250">
                  <a:extLst>
                    <a:ext uri="{9D8B030D-6E8A-4147-A177-3AD203B41FA5}">
                      <a16:colId xmlns:a16="http://schemas.microsoft.com/office/drawing/2014/main" val="20001"/>
                    </a:ext>
                  </a:extLst>
                </a:gridCol>
                <a:gridCol w="4486275">
                  <a:extLst>
                    <a:ext uri="{9D8B030D-6E8A-4147-A177-3AD203B41FA5}">
                      <a16:colId xmlns:a16="http://schemas.microsoft.com/office/drawing/2014/main" val="20002"/>
                    </a:ext>
                  </a:extLst>
                </a:gridCol>
              </a:tblGrid>
              <a:tr h="438150">
                <a:tc>
                  <a:txBody>
                    <a:bodyPr/>
                    <a:lstStyle/>
                    <a:p>
                      <a:pPr algn="l"/>
                      <a:r>
                        <a:rPr sz="1400" b="1" dirty="0">
                          <a:solidFill>
                            <a:srgbClr val="FFFFFF"/>
                          </a:solidFill>
                          <a:latin typeface="Arial"/>
                          <a:ea typeface="Arial"/>
                          <a:cs typeface="Arial"/>
                        </a:rPr>
                        <a:t>Reward or work-design option</a:t>
                      </a:r>
                    </a:p>
                  </a:txBody>
                  <a:tcPr marL="133350" marR="133350" marT="95250" marB="95250" anchor="ctr">
                    <a:solidFill>
                      <a:srgbClr val="234B61"/>
                    </a:solidFill>
                  </a:tcPr>
                </a:tc>
                <a:tc>
                  <a:txBody>
                    <a:bodyPr/>
                    <a:lstStyle/>
                    <a:p>
                      <a:pPr algn="l"/>
                      <a:r>
                        <a:rPr sz="1400" b="1">
                          <a:solidFill>
                            <a:srgbClr val="FFFFFF"/>
                          </a:solidFill>
                          <a:latin typeface="Arial"/>
                          <a:ea typeface="Arial"/>
                          <a:cs typeface="Arial"/>
                        </a:rPr>
                        <a:t>Value</a:t>
                      </a:r>
                    </a:p>
                  </a:txBody>
                  <a:tcPr marL="133350" marR="133350" marT="95250" marB="95250" anchor="ctr">
                    <a:solidFill>
                      <a:srgbClr val="234B61"/>
                    </a:solidFill>
                  </a:tcPr>
                </a:tc>
                <a:tc>
                  <a:txBody>
                    <a:bodyPr/>
                    <a:lstStyle/>
                    <a:p>
                      <a:pPr algn="l"/>
                      <a:r>
                        <a:rPr sz="1400" b="1">
                          <a:solidFill>
                            <a:srgbClr val="FFFFFF"/>
                          </a:solidFill>
                          <a:latin typeface="Arial"/>
                          <a:ea typeface="Arial"/>
                          <a:cs typeface="Arial"/>
                        </a:rPr>
                        <a:t>Risk and recommended use</a:t>
                      </a:r>
                    </a:p>
                  </a:txBody>
                  <a:tcPr marL="133350" marR="133350" marT="95250" marB="95250" anchor="ctr">
                    <a:solidFill>
                      <a:srgbClr val="234B61"/>
                    </a:solidFill>
                  </a:tcPr>
                </a:tc>
                <a:extLst>
                  <a:ext uri="{0D108BD9-81ED-4DB2-BD59-A6C34878D82A}">
                    <a16:rowId xmlns:a16="http://schemas.microsoft.com/office/drawing/2014/main" val="10000"/>
                  </a:ext>
                </a:extLst>
              </a:tr>
              <a:tr h="838200">
                <a:tc>
                  <a:txBody>
                    <a:bodyPr/>
                    <a:lstStyle/>
                    <a:p>
                      <a:pPr algn="l"/>
                      <a:r>
                        <a:rPr sz="1400" b="0">
                          <a:solidFill>
                            <a:srgbClr val="111111"/>
                          </a:solidFill>
                          <a:latin typeface="Arial"/>
                          <a:ea typeface="Arial"/>
                          <a:cs typeface="Arial"/>
                        </a:rPr>
                        <a:t>Competitive base pay and clear progression</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Attraction and perceived fairness</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Recurring cost. Benchmark roles and explain progression criteria.</a:t>
                      </a:r>
                    </a:p>
                  </a:txBody>
                  <a:tcPr marL="133350" marR="133350" marT="95250" marB="95250" anchor="ctr">
                    <a:solidFill>
                      <a:srgbClr val="FFFFFF"/>
                    </a:solidFill>
                  </a:tcPr>
                </a:tc>
                <a:extLst>
                  <a:ext uri="{0D108BD9-81ED-4DB2-BD59-A6C34878D82A}">
                    <a16:rowId xmlns:a16="http://schemas.microsoft.com/office/drawing/2014/main" val="10001"/>
                  </a:ext>
                </a:extLst>
              </a:tr>
              <a:tr h="838200">
                <a:tc>
                  <a:txBody>
                    <a:bodyPr/>
                    <a:lstStyle/>
                    <a:p>
                      <a:pPr algn="l"/>
                      <a:r>
                        <a:rPr sz="1400" b="0">
                          <a:solidFill>
                            <a:srgbClr val="111111"/>
                          </a:solidFill>
                          <a:latin typeface="Arial"/>
                          <a:ea typeface="Arial"/>
                          <a:cs typeface="Arial"/>
                        </a:rPr>
                        <a:t>Individual output bonuses</a:t>
                      </a:r>
                    </a:p>
                  </a:txBody>
                  <a:tcPr marL="133350" marR="133350" marT="95250" marB="95250" anchor="ctr">
                    <a:solidFill>
                      <a:srgbClr val="EDF3F6"/>
                    </a:solidFill>
                  </a:tcPr>
                </a:tc>
                <a:tc>
                  <a:txBody>
                    <a:bodyPr/>
                    <a:lstStyle/>
                    <a:p>
                      <a:pPr algn="l"/>
                      <a:r>
                        <a:rPr sz="1400" b="0">
                          <a:solidFill>
                            <a:srgbClr val="111111"/>
                          </a:solidFill>
                          <a:latin typeface="Arial"/>
                          <a:ea typeface="Arial"/>
                          <a:cs typeface="Arial"/>
                        </a:rPr>
                        <a:t>Visible incentive for measured results</a:t>
                      </a:r>
                    </a:p>
                  </a:txBody>
                  <a:tcPr marL="133350" marR="133350" marT="95250" marB="95250" anchor="ctr">
                    <a:solidFill>
                      <a:srgbClr val="EDF3F6"/>
                    </a:solidFill>
                  </a:tcPr>
                </a:tc>
                <a:tc>
                  <a:txBody>
                    <a:bodyPr/>
                    <a:lstStyle/>
                    <a:p>
                      <a:pPr algn="l"/>
                      <a:r>
                        <a:rPr sz="1400" b="0">
                          <a:solidFill>
                            <a:srgbClr val="111111"/>
                          </a:solidFill>
                          <a:latin typeface="Arial"/>
                          <a:ea typeface="Arial"/>
                          <a:cs typeface="Arial"/>
                        </a:rPr>
                        <a:t>Gaming and rushed care. Avoid consultation-volume bonuses.</a:t>
                      </a:r>
                    </a:p>
                  </a:txBody>
                  <a:tcPr marL="133350" marR="133350" marT="95250" marB="95250" anchor="ctr">
                    <a:solidFill>
                      <a:srgbClr val="EDF3F6"/>
                    </a:solidFill>
                  </a:tcPr>
                </a:tc>
                <a:extLst>
                  <a:ext uri="{0D108BD9-81ED-4DB2-BD59-A6C34878D82A}">
                    <a16:rowId xmlns:a16="http://schemas.microsoft.com/office/drawing/2014/main" val="10002"/>
                  </a:ext>
                </a:extLst>
              </a:tr>
              <a:tr h="838200">
                <a:tc>
                  <a:txBody>
                    <a:bodyPr/>
                    <a:lstStyle/>
                    <a:p>
                      <a:pPr algn="l"/>
                      <a:r>
                        <a:rPr sz="1400" b="0">
                          <a:solidFill>
                            <a:srgbClr val="111111"/>
                          </a:solidFill>
                          <a:latin typeface="Arial"/>
                          <a:ea typeface="Arial"/>
                          <a:cs typeface="Arial"/>
                        </a:rPr>
                        <a:t>Development recognition and flexibility</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Supports competence, connection and choice</a:t>
                      </a:r>
                    </a:p>
                  </a:txBody>
                  <a:tcPr marL="133350" marR="133350" marT="95250" marB="95250" anchor="ctr">
                    <a:solidFill>
                      <a:srgbClr val="FFFFFF"/>
                    </a:solidFill>
                  </a:tcPr>
                </a:tc>
                <a:tc>
                  <a:txBody>
                    <a:bodyPr/>
                    <a:lstStyle/>
                    <a:p>
                      <a:pPr algn="l"/>
                      <a:r>
                        <a:rPr sz="1400" b="0" dirty="0">
                          <a:solidFill>
                            <a:srgbClr val="111111"/>
                          </a:solidFill>
                          <a:latin typeface="Arial"/>
                          <a:ea typeface="Arial"/>
                          <a:cs typeface="Arial"/>
                        </a:rPr>
                        <a:t>Unequal access. Include part-time staff and check preferences.</a:t>
                      </a:r>
                    </a:p>
                  </a:txBody>
                  <a:tcPr marL="133350" marR="133350" marT="95250" marB="95250" anchor="ctr">
                    <a:solidFill>
                      <a:srgbClr val="FFFFFF"/>
                    </a:solidFill>
                  </a:tcPr>
                </a:tc>
                <a:extLst>
                  <a:ext uri="{0D108BD9-81ED-4DB2-BD59-A6C34878D82A}">
                    <a16:rowId xmlns:a16="http://schemas.microsoft.com/office/drawing/2014/main" val="10003"/>
                  </a:ext>
                </a:extLst>
              </a:tr>
            </a:tbl>
          </a:graphicData>
        </a:graphic>
      </p:graphicFrame>
      <p:sp>
        <p:nvSpPr>
          <p:cNvPr id="4" name="Total reward: fair base pay, role-appropriate bene">
            <a:extLst>
              <a:ext uri="{FF2B5EF4-FFF2-40B4-BE49-F238E27FC236}">
                <a16:creationId xmlns:a16="http://schemas.microsoft.com/office/drawing/2014/main" id="{0B086B16-4694-49D2-BA88-49B4E9039FB9}"/>
              </a:ext>
            </a:extLst>
          </p:cNvPr>
          <p:cNvSpPr>
            <a:spLocks noGrp="1"/>
          </p:cNvSpPr>
          <p:nvPr/>
        </p:nvSpPr>
        <p:spPr>
          <a:xfrm>
            <a:off x="685800" y="5007073"/>
            <a:ext cx="10648950" cy="3810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marL="285750" indent="-285750">
              <a:lnSpc>
                <a:spcPct val="125000"/>
              </a:lnSpc>
              <a:buFont typeface="Arial" panose="020B0604020202020204" pitchFamily="34" charset="0"/>
              <a:buChar char="•"/>
              <a:defRPr sz="1100" b="1">
                <a:solidFill>
                  <a:srgbClr val="111111"/>
                </a:solidFill>
                <a:latin typeface="Arial"/>
                <a:ea typeface="Arial"/>
                <a:cs typeface="Arial"/>
              </a:defRPr>
            </a:pPr>
            <a:r>
              <a:rPr lang="en-US" sz="1400" b="1" dirty="0">
                <a:solidFill>
                  <a:srgbClr val="111111"/>
                </a:solidFill>
                <a:latin typeface="Arial"/>
                <a:ea typeface="Arial"/>
                <a:cs typeface="Arial"/>
              </a:rPr>
              <a:t>Total reward: Good base pay, role appropriate benefits, recognition (CIPD, 2026d). Include protected learning,                          predictable </a:t>
            </a:r>
            <a:r>
              <a:rPr lang="en-US" sz="1400" b="1" dirty="0" err="1">
                <a:solidFill>
                  <a:srgbClr val="111111"/>
                </a:solidFill>
                <a:latin typeface="Arial"/>
                <a:ea typeface="Arial"/>
                <a:cs typeface="Arial"/>
              </a:rPr>
              <a:t>rotas</a:t>
            </a:r>
            <a:r>
              <a:rPr lang="en-US" sz="1400" b="1" dirty="0">
                <a:solidFill>
                  <a:srgbClr val="111111"/>
                </a:solidFill>
                <a:latin typeface="Arial"/>
                <a:ea typeface="Arial"/>
                <a:cs typeface="Arial"/>
              </a:rPr>
              <a:t> and autonomy through flexibility of clinical protocols (CIPD, 2026d).</a:t>
            </a:r>
            <a:endParaRPr sz="1400" b="1" dirty="0">
              <a:solidFill>
                <a:srgbClr val="111111"/>
              </a:solidFill>
              <a:latin typeface="Arial"/>
              <a:ea typeface="Arial"/>
              <a:cs typeface="Arial"/>
            </a:endParaRPr>
          </a:p>
        </p:txBody>
      </p:sp>
      <p:sp>
        <p:nvSpPr>
          <p:cNvPr id="5" name="Burnout response: review alert loads and staffing,">
            <a:extLst>
              <a:ext uri="{FF2B5EF4-FFF2-40B4-BE49-F238E27FC236}">
                <a16:creationId xmlns:a16="http://schemas.microsoft.com/office/drawing/2014/main" id="{78EDA5E3-DCD3-420E-A772-68665A0124EB}"/>
              </a:ext>
            </a:extLst>
          </p:cNvPr>
          <p:cNvSpPr>
            <a:spLocks noGrp="1"/>
          </p:cNvSpPr>
          <p:nvPr/>
        </p:nvSpPr>
        <p:spPr>
          <a:xfrm>
            <a:off x="685800" y="5656311"/>
            <a:ext cx="10648950" cy="4000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285750" indent="-285750">
              <a:lnSpc>
                <a:spcPct val="125000"/>
              </a:lnSpc>
              <a:buFont typeface="Arial" panose="020B0604020202020204" pitchFamily="34" charset="0"/>
              <a:buChar char="•"/>
              <a:defRPr sz="1100" b="0">
                <a:solidFill>
                  <a:srgbClr val="555555"/>
                </a:solidFill>
                <a:latin typeface="Arial"/>
                <a:ea typeface="Arial"/>
                <a:cs typeface="Arial"/>
              </a:defRPr>
            </a:pPr>
            <a:r>
              <a:rPr lang="en-US" sz="1400" dirty="0">
                <a:solidFill>
                  <a:srgbClr val="555555"/>
                </a:solidFill>
                <a:latin typeface="Arial"/>
                <a:ea typeface="Arial"/>
                <a:cs typeface="Arial"/>
              </a:rPr>
              <a:t>Burnout response: Address alert/workload reviews and staffing levels, protect breaks and provide supportive                                             supervision. Also monitor workload and request confidential employee feedback.</a:t>
            </a:r>
            <a:endParaRPr sz="1400" b="0" dirty="0">
              <a:solidFill>
                <a:srgbClr val="555555"/>
              </a:solidFill>
              <a:latin typeface="Arial"/>
              <a:ea typeface="Arial"/>
              <a:cs typeface="Arial"/>
            </a:endParaRPr>
          </a:p>
        </p:txBody>
      </p:sp>
      <p:sp>
        <p:nvSpPr>
          <p:cNvPr id="6" name="Gagné et al. (2022); Bakker et al. (2023); CIPD (2">
            <a:extLst>
              <a:ext uri="{FF2B5EF4-FFF2-40B4-BE49-F238E27FC236}">
                <a16:creationId xmlns:a16="http://schemas.microsoft.com/office/drawing/2014/main" id="{45EC7C54-38FE-451B-BB02-516366D65312}"/>
              </a:ext>
            </a:extLst>
          </p:cNvPr>
          <p:cNvSpPr>
            <a:spLocks noGrp="1"/>
          </p:cNvSpPr>
          <p:nvPr/>
        </p:nvSpPr>
        <p:spPr>
          <a:xfrm>
            <a:off x="685800" y="6324600"/>
            <a:ext cx="10191750" cy="2095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285750" indent="-285750" algn="l">
              <a:lnSpc>
                <a:spcPct val="125000"/>
              </a:lnSpc>
              <a:buFont typeface="Arial" panose="020B0604020202020204" pitchFamily="34" charset="0"/>
              <a:buChar char="•"/>
              <a:defRPr sz="1100" b="0">
                <a:solidFill>
                  <a:srgbClr val="555555"/>
                </a:solidFill>
                <a:latin typeface="Arial"/>
                <a:ea typeface="Arial"/>
                <a:cs typeface="Arial"/>
              </a:defRPr>
            </a:pPr>
            <a:r>
              <a:rPr sz="1400" b="0" dirty="0" err="1">
                <a:solidFill>
                  <a:srgbClr val="555555"/>
                </a:solidFill>
                <a:latin typeface="Arial"/>
                <a:ea typeface="Arial"/>
                <a:cs typeface="Arial"/>
              </a:rPr>
              <a:t>Gagné</a:t>
            </a:r>
            <a:r>
              <a:rPr sz="1400" b="0" dirty="0">
                <a:solidFill>
                  <a:srgbClr val="555555"/>
                </a:solidFill>
                <a:latin typeface="Arial"/>
                <a:ea typeface="Arial"/>
                <a:cs typeface="Arial"/>
              </a:rPr>
              <a:t> et al. (2022); Bakker et al. (2023); CIPD (2026d)</a:t>
            </a:r>
          </a:p>
        </p:txBody>
      </p:sp>
      <p:sp>
        <p:nvSpPr>
          <p:cNvPr id="7" name="08 / 12">
            <a:extLst>
              <a:ext uri="{FF2B5EF4-FFF2-40B4-BE49-F238E27FC236}">
                <a16:creationId xmlns:a16="http://schemas.microsoft.com/office/drawing/2014/main" id="{4090A2EB-F41D-4188-8556-0403FD1E2E49}"/>
              </a:ext>
            </a:extLst>
          </p:cNvPr>
          <p:cNvSpPr>
            <a:spLocks noGrp="1"/>
          </p:cNvSpPr>
          <p:nvPr/>
        </p:nvSpPr>
        <p:spPr>
          <a:xfrm>
            <a:off x="10953750" y="6429375"/>
            <a:ext cx="552450" cy="209550"/>
          </a:xfrm>
          <a:prstGeom prst="rect">
            <a:avLst/>
          </a:prstGeom>
          <a:noFill/>
          <a:ln w="0">
            <a:noFill/>
          </a:ln>
        </p:spPr>
        <p:txBody>
          <a:bodyPr wrap="square" lIns="0" tIns="0" rIns="0" bIns="0" anchor="t">
            <a:noAutofit/>
          </a:bodyPr>
          <a:lstStyle>
            <a:defPPr algn="r">
              <a:defRPr sz="1100" b="0">
                <a:solidFill>
                  <a:srgbClr val="555555"/>
                </a:solidFill>
                <a:latin typeface="Arial"/>
                <a:ea typeface="Arial"/>
                <a:cs typeface="Arial"/>
              </a:defRPr>
            </a:defPPr>
          </a:lstStyle>
          <a:p>
            <a:pPr algn="r">
              <a:lnSpc>
                <a:spcPct val="125000"/>
              </a:lnSpc>
              <a:buNone/>
              <a:defRPr sz="1100" b="0">
                <a:solidFill>
                  <a:srgbClr val="555555"/>
                </a:solidFill>
                <a:latin typeface="Arial"/>
                <a:ea typeface="Arial"/>
                <a:cs typeface="Arial"/>
              </a:defRPr>
            </a:pPr>
            <a:r>
              <a:rPr sz="1100" b="0">
                <a:solidFill>
                  <a:srgbClr val="555555"/>
                </a:solidFill>
                <a:latin typeface="Arial"/>
                <a:ea typeface="Arial"/>
                <a:cs typeface="Arial"/>
              </a:rPr>
              <a:t>08 / 12</a:t>
            </a:r>
          </a:p>
        </p:txBody>
      </p:sp>
    </p:spTree>
    <p:extLst>
      <p:ext uri="{BB962C8B-B14F-4D97-AF65-F5344CB8AC3E}">
        <p14:creationId xmlns:p14="http://schemas.microsoft.com/office/powerpoint/2010/main" val="2032569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Leadership and multidisciplinary teams">
            <a:extLst>
              <a:ext uri="{FF2B5EF4-FFF2-40B4-BE49-F238E27FC236}">
                <a16:creationId xmlns:a16="http://schemas.microsoft.com/office/drawing/2014/main" id="{C3A30EFC-B9F2-4215-811A-1EAC32544F96}"/>
              </a:ext>
            </a:extLst>
          </p:cNvPr>
          <p:cNvSpPr>
            <a:spLocks noGrp="1"/>
          </p:cNvSpPr>
          <p:nvPr/>
        </p:nvSpPr>
        <p:spPr>
          <a:xfrm>
            <a:off x="685800" y="495300"/>
            <a:ext cx="10668000" cy="2667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gn="l">
              <a:lnSpc>
                <a:spcPct val="125000"/>
              </a:lnSpc>
              <a:buNone/>
              <a:defRPr sz="1100" b="1">
                <a:solidFill>
                  <a:srgbClr val="111111"/>
                </a:solidFill>
                <a:latin typeface="Arial"/>
                <a:ea typeface="Arial"/>
                <a:cs typeface="Arial"/>
              </a:defRPr>
            </a:pPr>
            <a:r>
              <a:rPr sz="2400" b="1" dirty="0">
                <a:solidFill>
                  <a:srgbClr val="0070C0"/>
                </a:solidFill>
                <a:latin typeface="Arial"/>
                <a:ea typeface="Arial"/>
                <a:cs typeface="Arial"/>
              </a:rPr>
              <a:t>Leadership and multidisciplinary teams</a:t>
            </a:r>
          </a:p>
        </p:txBody>
      </p:sp>
      <p:sp>
        <p:nvSpPr>
          <p:cNvPr id="2" name="Recommendation: transformational leadership for de">
            <a:extLst>
              <a:ext uri="{FF2B5EF4-FFF2-40B4-BE49-F238E27FC236}">
                <a16:creationId xmlns:a16="http://schemas.microsoft.com/office/drawing/2014/main" id="{2AD597E0-1E81-4CE8-BB62-56A989A938EC}"/>
              </a:ext>
            </a:extLst>
          </p:cNvPr>
          <p:cNvSpPr>
            <a:spLocks noGrp="1"/>
          </p:cNvSpPr>
          <p:nvPr/>
        </p:nvSpPr>
        <p:spPr>
          <a:xfrm>
            <a:off x="685800" y="1066800"/>
            <a:ext cx="10648950" cy="51435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nSpc>
                <a:spcPct val="125000"/>
              </a:lnSpc>
              <a:defRPr sz="1100" b="0">
                <a:solidFill>
                  <a:srgbClr val="111111"/>
                </a:solidFill>
                <a:latin typeface="Arial"/>
                <a:ea typeface="Arial"/>
                <a:cs typeface="Arial"/>
              </a:defRPr>
            </a:pPr>
            <a:r>
              <a:rPr sz="1400" b="0" dirty="0">
                <a:solidFill>
                  <a:srgbClr val="111111"/>
                </a:solidFill>
                <a:latin typeface="Arial"/>
                <a:ea typeface="Arial"/>
                <a:cs typeface="Arial"/>
              </a:rPr>
              <a:t>Recommendation: </a:t>
            </a:r>
            <a:r>
              <a:rPr lang="en-US" sz="1400" dirty="0">
                <a:solidFill>
                  <a:srgbClr val="111111"/>
                </a:solidFill>
                <a:latin typeface="Arial"/>
                <a:ea typeface="Arial"/>
                <a:cs typeface="Arial"/>
              </a:rPr>
              <a:t>Use of transformational leadership to encourage and develop teams, with the explicit addition of clinical accountability (Conroy et al., 2023).</a:t>
            </a:r>
            <a:endParaRPr sz="1400" b="0" dirty="0">
              <a:solidFill>
                <a:srgbClr val="111111"/>
              </a:solidFill>
              <a:latin typeface="Arial"/>
              <a:ea typeface="Arial"/>
              <a:cs typeface="Arial"/>
            </a:endParaRPr>
          </a:p>
        </p:txBody>
      </p:sp>
      <p:graphicFrame>
        <p:nvGraphicFramePr>
          <p:cNvPr id="3" name="Table 2">
            <a:extLst>
              <a:ext uri="{FF2B5EF4-FFF2-40B4-BE49-F238E27FC236}">
                <a16:creationId xmlns:a16="http://schemas.microsoft.com/office/drawing/2014/main" id="{70443733-FA77-46D0-A630-4CEE9F0FC3CD}"/>
              </a:ext>
            </a:extLst>
          </p:cNvPr>
          <p:cNvGraphicFramePr/>
          <p:nvPr>
            <p:extLst>
              <p:ext uri="{D42A27DB-BD31-4B8C-83A1-F6EECF244321}">
                <p14:modId xmlns:p14="http://schemas.microsoft.com/office/powerpoint/2010/main" val="3050559547"/>
              </p:ext>
            </p:extLst>
          </p:nvPr>
        </p:nvGraphicFramePr>
        <p:xfrm>
          <a:off x="685800" y="1782365"/>
          <a:ext cx="10820400" cy="2952750"/>
        </p:xfrm>
        <a:graphic>
          <a:graphicData uri="http://schemas.openxmlformats.org/drawingml/2006/table">
            <a:tbl>
              <a:tblPr/>
              <a:tblGrid>
                <a:gridCol w="1857375">
                  <a:extLst>
                    <a:ext uri="{9D8B030D-6E8A-4147-A177-3AD203B41FA5}">
                      <a16:colId xmlns:a16="http://schemas.microsoft.com/office/drawing/2014/main" val="20000"/>
                    </a:ext>
                  </a:extLst>
                </a:gridCol>
                <a:gridCol w="4857750">
                  <a:extLst>
                    <a:ext uri="{9D8B030D-6E8A-4147-A177-3AD203B41FA5}">
                      <a16:colId xmlns:a16="http://schemas.microsoft.com/office/drawing/2014/main" val="20001"/>
                    </a:ext>
                  </a:extLst>
                </a:gridCol>
                <a:gridCol w="4105275">
                  <a:extLst>
                    <a:ext uri="{9D8B030D-6E8A-4147-A177-3AD203B41FA5}">
                      <a16:colId xmlns:a16="http://schemas.microsoft.com/office/drawing/2014/main" val="20002"/>
                    </a:ext>
                  </a:extLst>
                </a:gridCol>
              </a:tblGrid>
              <a:tr h="438150">
                <a:tc>
                  <a:txBody>
                    <a:bodyPr/>
                    <a:lstStyle/>
                    <a:p>
                      <a:pPr algn="l"/>
                      <a:r>
                        <a:rPr sz="1400" b="1" dirty="0">
                          <a:solidFill>
                            <a:srgbClr val="FFFFFF"/>
                          </a:solidFill>
                          <a:latin typeface="Arial"/>
                          <a:ea typeface="Arial"/>
                          <a:cs typeface="Arial"/>
                        </a:rPr>
                        <a:t>Approach</a:t>
                      </a:r>
                    </a:p>
                  </a:txBody>
                  <a:tcPr marL="133350" marR="133350" marT="95250" marB="95250" anchor="ctr">
                    <a:solidFill>
                      <a:srgbClr val="234B61"/>
                    </a:solidFill>
                  </a:tcPr>
                </a:tc>
                <a:tc>
                  <a:txBody>
                    <a:bodyPr/>
                    <a:lstStyle/>
                    <a:p>
                      <a:pPr algn="l"/>
                      <a:r>
                        <a:rPr sz="1400" b="1" dirty="0">
                          <a:solidFill>
                            <a:srgbClr val="FFFFFF"/>
                          </a:solidFill>
                          <a:latin typeface="Arial"/>
                          <a:ea typeface="Arial"/>
                          <a:cs typeface="Arial"/>
                        </a:rPr>
                        <a:t>Appropriate use at </a:t>
                      </a:r>
                      <a:r>
                        <a:rPr sz="1400" b="1" dirty="0" err="1">
                          <a:solidFill>
                            <a:srgbClr val="FFFFFF"/>
                          </a:solidFill>
                          <a:latin typeface="Arial"/>
                          <a:ea typeface="Arial"/>
                          <a:cs typeface="Arial"/>
                        </a:rPr>
                        <a:t>HealthConnect</a:t>
                      </a:r>
                      <a:endParaRPr sz="1400" b="1" dirty="0">
                        <a:solidFill>
                          <a:srgbClr val="FFFFFF"/>
                        </a:solidFill>
                        <a:latin typeface="Arial"/>
                        <a:ea typeface="Arial"/>
                        <a:cs typeface="Arial"/>
                      </a:endParaRPr>
                    </a:p>
                  </a:txBody>
                  <a:tcPr marL="133350" marR="133350" marT="95250" marB="95250" anchor="ctr">
                    <a:solidFill>
                      <a:srgbClr val="234B61"/>
                    </a:solidFill>
                  </a:tcPr>
                </a:tc>
                <a:tc>
                  <a:txBody>
                    <a:bodyPr/>
                    <a:lstStyle/>
                    <a:p>
                      <a:pPr algn="l"/>
                      <a:r>
                        <a:rPr sz="1400" b="1">
                          <a:solidFill>
                            <a:srgbClr val="FFFFFF"/>
                          </a:solidFill>
                          <a:latin typeface="Arial"/>
                          <a:ea typeface="Arial"/>
                          <a:cs typeface="Arial"/>
                        </a:rPr>
                        <a:t>Limitation</a:t>
                      </a:r>
                    </a:p>
                  </a:txBody>
                  <a:tcPr marL="133350" marR="133350" marT="95250" marB="95250" anchor="ctr">
                    <a:solidFill>
                      <a:srgbClr val="234B61"/>
                    </a:solidFill>
                  </a:tcPr>
                </a:tc>
                <a:extLst>
                  <a:ext uri="{0D108BD9-81ED-4DB2-BD59-A6C34878D82A}">
                    <a16:rowId xmlns:a16="http://schemas.microsoft.com/office/drawing/2014/main" val="10000"/>
                  </a:ext>
                </a:extLst>
              </a:tr>
              <a:tr h="838200">
                <a:tc>
                  <a:txBody>
                    <a:bodyPr/>
                    <a:lstStyle/>
                    <a:p>
                      <a:pPr algn="l"/>
                      <a:r>
                        <a:rPr sz="1400" b="0">
                          <a:solidFill>
                            <a:srgbClr val="111111"/>
                          </a:solidFill>
                          <a:latin typeface="Arial"/>
                          <a:ea typeface="Arial"/>
                          <a:cs typeface="Arial"/>
                        </a:rPr>
                        <a:t>Transformational</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Shared purpose, coaching and employee-led improvement</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Inspiration cannot compensate for insufficient capacity.</a:t>
                      </a:r>
                    </a:p>
                  </a:txBody>
                  <a:tcPr marL="133350" marR="133350" marT="95250" marB="95250" anchor="ctr">
                    <a:solidFill>
                      <a:srgbClr val="FFFFFF"/>
                    </a:solidFill>
                  </a:tcPr>
                </a:tc>
                <a:extLst>
                  <a:ext uri="{0D108BD9-81ED-4DB2-BD59-A6C34878D82A}">
                    <a16:rowId xmlns:a16="http://schemas.microsoft.com/office/drawing/2014/main" val="10001"/>
                  </a:ext>
                </a:extLst>
              </a:tr>
              <a:tr h="838200">
                <a:tc>
                  <a:txBody>
                    <a:bodyPr/>
                    <a:lstStyle/>
                    <a:p>
                      <a:pPr algn="l"/>
                      <a:r>
                        <a:rPr sz="1400" b="0">
                          <a:solidFill>
                            <a:srgbClr val="111111"/>
                          </a:solidFill>
                          <a:latin typeface="Arial"/>
                          <a:ea typeface="Arial"/>
                          <a:cs typeface="Arial"/>
                        </a:rPr>
                        <a:t>Transactional</a:t>
                      </a:r>
                    </a:p>
                  </a:txBody>
                  <a:tcPr marL="133350" marR="133350" marT="95250" marB="95250" anchor="ctr">
                    <a:solidFill>
                      <a:srgbClr val="EDF3F6"/>
                    </a:solidFill>
                  </a:tcPr>
                </a:tc>
                <a:tc>
                  <a:txBody>
                    <a:bodyPr/>
                    <a:lstStyle/>
                    <a:p>
                      <a:pPr algn="l"/>
                      <a:r>
                        <a:rPr sz="1400" b="0">
                          <a:solidFill>
                            <a:srgbClr val="111111"/>
                          </a:solidFill>
                          <a:latin typeface="Arial"/>
                          <a:ea typeface="Arial"/>
                          <a:cs typeface="Arial"/>
                        </a:rPr>
                        <a:t>Clear standards, escalation duties and incident response</a:t>
                      </a:r>
                    </a:p>
                  </a:txBody>
                  <a:tcPr marL="133350" marR="133350" marT="95250" marB="95250" anchor="ctr">
                    <a:solidFill>
                      <a:srgbClr val="EDF3F6"/>
                    </a:solidFill>
                  </a:tcPr>
                </a:tc>
                <a:tc>
                  <a:txBody>
                    <a:bodyPr/>
                    <a:lstStyle/>
                    <a:p>
                      <a:pPr algn="l"/>
                      <a:r>
                        <a:rPr sz="1400" b="0">
                          <a:solidFill>
                            <a:srgbClr val="111111"/>
                          </a:solidFill>
                          <a:latin typeface="Arial"/>
                          <a:ea typeface="Arial"/>
                          <a:cs typeface="Arial"/>
                        </a:rPr>
                        <a:t>Excessive monitoring can reduce employee voice.</a:t>
                      </a:r>
                    </a:p>
                  </a:txBody>
                  <a:tcPr marL="133350" marR="133350" marT="95250" marB="95250" anchor="ctr">
                    <a:solidFill>
                      <a:srgbClr val="EDF3F6"/>
                    </a:solidFill>
                  </a:tcPr>
                </a:tc>
                <a:extLst>
                  <a:ext uri="{0D108BD9-81ED-4DB2-BD59-A6C34878D82A}">
                    <a16:rowId xmlns:a16="http://schemas.microsoft.com/office/drawing/2014/main" val="10002"/>
                  </a:ext>
                </a:extLst>
              </a:tr>
              <a:tr h="838200">
                <a:tc>
                  <a:txBody>
                    <a:bodyPr/>
                    <a:lstStyle/>
                    <a:p>
                      <a:pPr algn="l"/>
                      <a:r>
                        <a:rPr sz="1400" b="0">
                          <a:solidFill>
                            <a:srgbClr val="111111"/>
                          </a:solidFill>
                          <a:latin typeface="Arial"/>
                          <a:ea typeface="Arial"/>
                          <a:cs typeface="Arial"/>
                        </a:rPr>
                        <a:t>Participative</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Joint clinical and technology decisions on workflow changes</a:t>
                      </a:r>
                    </a:p>
                  </a:txBody>
                  <a:tcPr marL="133350" marR="133350" marT="95250" marB="95250" anchor="ctr">
                    <a:solidFill>
                      <a:srgbClr val="FFFFFF"/>
                    </a:solidFill>
                  </a:tcPr>
                </a:tc>
                <a:tc>
                  <a:txBody>
                    <a:bodyPr/>
                    <a:lstStyle/>
                    <a:p>
                      <a:pPr algn="l"/>
                      <a:r>
                        <a:rPr sz="1400" b="0" dirty="0">
                          <a:solidFill>
                            <a:srgbClr val="111111"/>
                          </a:solidFill>
                          <a:latin typeface="Arial"/>
                          <a:ea typeface="Arial"/>
                          <a:cs typeface="Arial"/>
                        </a:rPr>
                        <a:t>Consultation takes time. Name the decision owner and deadline.</a:t>
                      </a:r>
                    </a:p>
                  </a:txBody>
                  <a:tcPr marL="133350" marR="133350" marT="95250" marB="95250" anchor="ctr">
                    <a:solidFill>
                      <a:srgbClr val="FFFFFF"/>
                    </a:solidFill>
                  </a:tcPr>
                </a:tc>
                <a:extLst>
                  <a:ext uri="{0D108BD9-81ED-4DB2-BD59-A6C34878D82A}">
                    <a16:rowId xmlns:a16="http://schemas.microsoft.com/office/drawing/2014/main" val="10003"/>
                  </a:ext>
                </a:extLst>
              </a:tr>
            </a:tbl>
          </a:graphicData>
        </a:graphic>
      </p:graphicFrame>
      <p:sp>
        <p:nvSpPr>
          <p:cNvPr id="4" name="Team practice: shared handover standards, short mu">
            <a:extLst>
              <a:ext uri="{FF2B5EF4-FFF2-40B4-BE49-F238E27FC236}">
                <a16:creationId xmlns:a16="http://schemas.microsoft.com/office/drawing/2014/main" id="{F38B60EC-8146-4CDB-A9D6-5D69BA4FC54F}"/>
              </a:ext>
            </a:extLst>
          </p:cNvPr>
          <p:cNvSpPr>
            <a:spLocks noGrp="1"/>
          </p:cNvSpPr>
          <p:nvPr/>
        </p:nvSpPr>
        <p:spPr>
          <a:xfrm>
            <a:off x="685800" y="4944903"/>
            <a:ext cx="10648950" cy="3810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marL="285750" indent="-285750">
              <a:lnSpc>
                <a:spcPct val="125000"/>
              </a:lnSpc>
              <a:buFont typeface="Arial" panose="020B0604020202020204" pitchFamily="34" charset="0"/>
              <a:buChar char="•"/>
              <a:defRPr sz="1100" b="1">
                <a:solidFill>
                  <a:srgbClr val="111111"/>
                </a:solidFill>
                <a:latin typeface="Arial"/>
                <a:ea typeface="Arial"/>
                <a:cs typeface="Arial"/>
              </a:defRPr>
            </a:pPr>
            <a:r>
              <a:rPr lang="en-US" sz="1400" b="1" dirty="0">
                <a:solidFill>
                  <a:srgbClr val="111111"/>
                </a:solidFill>
                <a:latin typeface="Arial"/>
                <a:ea typeface="Arial"/>
                <a:cs typeface="Arial"/>
              </a:rPr>
              <a:t>Team Practice: shared multidisciplinary standards for handover, short multidisciplinary huddles and a named                                             clinical lead for escalation. Staff have a safe route to challenge.</a:t>
            </a:r>
            <a:endParaRPr sz="1400" b="1" dirty="0">
              <a:solidFill>
                <a:srgbClr val="111111"/>
              </a:solidFill>
              <a:latin typeface="Arial"/>
              <a:ea typeface="Arial"/>
              <a:cs typeface="Arial"/>
            </a:endParaRPr>
          </a:p>
        </p:txBody>
      </p:sp>
      <p:sp>
        <p:nvSpPr>
          <p:cNvPr id="5" name="Leadership development: six-week coaching and conf">
            <a:extLst>
              <a:ext uri="{FF2B5EF4-FFF2-40B4-BE49-F238E27FC236}">
                <a16:creationId xmlns:a16="http://schemas.microsoft.com/office/drawing/2014/main" id="{DB8D2E67-3B4D-4A67-A4CD-E1BA6BD17540}"/>
              </a:ext>
            </a:extLst>
          </p:cNvPr>
          <p:cNvSpPr>
            <a:spLocks noGrp="1"/>
          </p:cNvSpPr>
          <p:nvPr/>
        </p:nvSpPr>
        <p:spPr>
          <a:xfrm>
            <a:off x="685800" y="5638562"/>
            <a:ext cx="10648950" cy="4000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285750" indent="-285750">
              <a:lnSpc>
                <a:spcPct val="125000"/>
              </a:lnSpc>
              <a:buFont typeface="Arial" panose="020B0604020202020204" pitchFamily="34" charset="0"/>
              <a:buChar char="•"/>
              <a:defRPr sz="1100" b="0">
                <a:solidFill>
                  <a:srgbClr val="555555"/>
                </a:solidFill>
                <a:latin typeface="Arial"/>
                <a:ea typeface="Arial"/>
                <a:cs typeface="Arial"/>
              </a:defRPr>
            </a:pPr>
            <a:r>
              <a:rPr lang="en-US" sz="1400" dirty="0">
                <a:solidFill>
                  <a:srgbClr val="555555"/>
                </a:solidFill>
                <a:latin typeface="Arial"/>
                <a:ea typeface="Arial"/>
                <a:cs typeface="Arial"/>
              </a:rPr>
              <a:t>Leadership development: six-week coaching/conflict management </a:t>
            </a:r>
            <a:r>
              <a:rPr lang="en-US" sz="1400" dirty="0" err="1">
                <a:solidFill>
                  <a:srgbClr val="555555"/>
                </a:solidFill>
                <a:latin typeface="Arial"/>
                <a:ea typeface="Arial"/>
                <a:cs typeface="Arial"/>
              </a:rPr>
              <a:t>programme</a:t>
            </a:r>
            <a:r>
              <a:rPr lang="en-US" sz="1400" dirty="0">
                <a:solidFill>
                  <a:srgbClr val="555555"/>
                </a:solidFill>
                <a:latin typeface="Arial"/>
                <a:ea typeface="Arial"/>
                <a:cs typeface="Arial"/>
              </a:rPr>
              <a:t> with mentor observation and feedback.                                Transfer to digital care needs testing has good correlational evidence from the case studies.</a:t>
            </a:r>
            <a:endParaRPr sz="1400" b="0" dirty="0">
              <a:solidFill>
                <a:srgbClr val="555555"/>
              </a:solidFill>
              <a:latin typeface="Arial"/>
              <a:ea typeface="Arial"/>
              <a:cs typeface="Arial"/>
            </a:endParaRPr>
          </a:p>
        </p:txBody>
      </p:sp>
      <p:sp>
        <p:nvSpPr>
          <p:cNvPr id="6" name="Conroy et al. (2023)">
            <a:extLst>
              <a:ext uri="{FF2B5EF4-FFF2-40B4-BE49-F238E27FC236}">
                <a16:creationId xmlns:a16="http://schemas.microsoft.com/office/drawing/2014/main" id="{8803CCD0-6F42-4137-9DF2-27A9C3E93603}"/>
              </a:ext>
            </a:extLst>
          </p:cNvPr>
          <p:cNvSpPr>
            <a:spLocks noGrp="1"/>
          </p:cNvSpPr>
          <p:nvPr/>
        </p:nvSpPr>
        <p:spPr>
          <a:xfrm>
            <a:off x="685800" y="6324600"/>
            <a:ext cx="10191750" cy="2095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285750" indent="-285750" algn="l">
              <a:lnSpc>
                <a:spcPct val="125000"/>
              </a:lnSpc>
              <a:buFont typeface="Arial" panose="020B0604020202020204" pitchFamily="34" charset="0"/>
              <a:buChar char="•"/>
              <a:defRPr sz="1100" b="0">
                <a:solidFill>
                  <a:srgbClr val="555555"/>
                </a:solidFill>
                <a:latin typeface="Arial"/>
                <a:ea typeface="Arial"/>
                <a:cs typeface="Arial"/>
              </a:defRPr>
            </a:pPr>
            <a:r>
              <a:rPr sz="1400" b="0" dirty="0">
                <a:solidFill>
                  <a:srgbClr val="555555"/>
                </a:solidFill>
                <a:latin typeface="Arial"/>
                <a:ea typeface="Arial"/>
                <a:cs typeface="Arial"/>
              </a:rPr>
              <a:t>Conroy et al. (2023)</a:t>
            </a:r>
          </a:p>
        </p:txBody>
      </p:sp>
      <p:sp>
        <p:nvSpPr>
          <p:cNvPr id="7" name="09 / 12">
            <a:extLst>
              <a:ext uri="{FF2B5EF4-FFF2-40B4-BE49-F238E27FC236}">
                <a16:creationId xmlns:a16="http://schemas.microsoft.com/office/drawing/2014/main" id="{3F19D47A-B548-4FF5-AE38-0CEC8E2BD6D3}"/>
              </a:ext>
            </a:extLst>
          </p:cNvPr>
          <p:cNvSpPr>
            <a:spLocks noGrp="1"/>
          </p:cNvSpPr>
          <p:nvPr/>
        </p:nvSpPr>
        <p:spPr>
          <a:xfrm>
            <a:off x="10953750" y="6429375"/>
            <a:ext cx="552450" cy="209550"/>
          </a:xfrm>
          <a:prstGeom prst="rect">
            <a:avLst/>
          </a:prstGeom>
          <a:noFill/>
          <a:ln w="0">
            <a:noFill/>
          </a:ln>
        </p:spPr>
        <p:txBody>
          <a:bodyPr wrap="square" lIns="0" tIns="0" rIns="0" bIns="0" anchor="t">
            <a:noAutofit/>
          </a:bodyPr>
          <a:lstStyle>
            <a:defPPr algn="r">
              <a:defRPr sz="1100" b="0">
                <a:solidFill>
                  <a:srgbClr val="555555"/>
                </a:solidFill>
                <a:latin typeface="Arial"/>
                <a:ea typeface="Arial"/>
                <a:cs typeface="Arial"/>
              </a:defRPr>
            </a:defPPr>
          </a:lstStyle>
          <a:p>
            <a:pPr algn="r">
              <a:lnSpc>
                <a:spcPct val="125000"/>
              </a:lnSpc>
              <a:buNone/>
              <a:defRPr sz="1100" b="0">
                <a:solidFill>
                  <a:srgbClr val="555555"/>
                </a:solidFill>
                <a:latin typeface="Arial"/>
                <a:ea typeface="Arial"/>
                <a:cs typeface="Arial"/>
              </a:defRPr>
            </a:pPr>
            <a:r>
              <a:rPr sz="1100" b="0">
                <a:solidFill>
                  <a:srgbClr val="555555"/>
                </a:solidFill>
                <a:latin typeface="Arial"/>
                <a:ea typeface="Arial"/>
                <a:cs typeface="Arial"/>
              </a:rPr>
              <a:t>09 / 12</a:t>
            </a:r>
          </a:p>
        </p:txBody>
      </p:sp>
    </p:spTree>
    <p:extLst>
      <p:ext uri="{BB962C8B-B14F-4D97-AF65-F5344CB8AC3E}">
        <p14:creationId xmlns:p14="http://schemas.microsoft.com/office/powerpoint/2010/main" val="249817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Implementation priorities and evaluation">
            <a:extLst>
              <a:ext uri="{FF2B5EF4-FFF2-40B4-BE49-F238E27FC236}">
                <a16:creationId xmlns:a16="http://schemas.microsoft.com/office/drawing/2014/main" id="{F4994100-E4E6-45B8-9660-FB8FA3E3BA34}"/>
              </a:ext>
            </a:extLst>
          </p:cNvPr>
          <p:cNvSpPr>
            <a:spLocks noGrp="1"/>
          </p:cNvSpPr>
          <p:nvPr/>
        </p:nvSpPr>
        <p:spPr>
          <a:xfrm>
            <a:off x="685800" y="495300"/>
            <a:ext cx="10668000" cy="2667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gn="l">
              <a:lnSpc>
                <a:spcPct val="125000"/>
              </a:lnSpc>
              <a:buNone/>
              <a:defRPr sz="1100" b="1">
                <a:solidFill>
                  <a:srgbClr val="111111"/>
                </a:solidFill>
                <a:latin typeface="Arial"/>
                <a:ea typeface="Arial"/>
                <a:cs typeface="Arial"/>
              </a:defRPr>
            </a:pPr>
            <a:r>
              <a:rPr sz="2400" b="1" dirty="0">
                <a:solidFill>
                  <a:srgbClr val="0070C0"/>
                </a:solidFill>
                <a:latin typeface="Arial"/>
                <a:ea typeface="Arial"/>
                <a:cs typeface="Arial"/>
              </a:rPr>
              <a:t>Implementation priorities and evaluation</a:t>
            </a:r>
          </a:p>
        </p:txBody>
      </p:sp>
      <p:sp>
        <p:nvSpPr>
          <p:cNvPr id="2" name="Proposed six-month pilot. HR coordinates delivery ">
            <a:extLst>
              <a:ext uri="{FF2B5EF4-FFF2-40B4-BE49-F238E27FC236}">
                <a16:creationId xmlns:a16="http://schemas.microsoft.com/office/drawing/2014/main" id="{79110623-3247-4202-B6D9-1731571E4322}"/>
              </a:ext>
            </a:extLst>
          </p:cNvPr>
          <p:cNvSpPr>
            <a:spLocks noGrp="1"/>
          </p:cNvSpPr>
          <p:nvPr/>
        </p:nvSpPr>
        <p:spPr>
          <a:xfrm>
            <a:off x="685800" y="1066800"/>
            <a:ext cx="10648950" cy="51435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gn="l">
              <a:lnSpc>
                <a:spcPct val="125000"/>
              </a:lnSpc>
              <a:buNone/>
              <a:defRPr sz="1100" b="0">
                <a:solidFill>
                  <a:srgbClr val="111111"/>
                </a:solidFill>
                <a:latin typeface="Arial"/>
                <a:ea typeface="Arial"/>
                <a:cs typeface="Arial"/>
              </a:defRPr>
            </a:pPr>
            <a:r>
              <a:rPr sz="1400" b="0" dirty="0">
                <a:solidFill>
                  <a:srgbClr val="111111"/>
                </a:solidFill>
                <a:latin typeface="Arial"/>
                <a:ea typeface="Arial"/>
                <a:cs typeface="Arial"/>
              </a:rPr>
              <a:t>Proposed six-month pilot. HR coordinates delivery with Clinical, Technology and Finance leads. </a:t>
            </a:r>
            <a:r>
              <a:rPr lang="en-US" sz="1400" b="0" dirty="0">
                <a:solidFill>
                  <a:srgbClr val="111111"/>
                </a:solidFill>
                <a:latin typeface="Arial"/>
                <a:ea typeface="Arial"/>
                <a:cs typeface="Arial"/>
              </a:rPr>
              <a:t>                                                                                </a:t>
            </a:r>
            <a:r>
              <a:rPr sz="1400" b="0" dirty="0">
                <a:solidFill>
                  <a:srgbClr val="111111"/>
                </a:solidFill>
                <a:latin typeface="Arial"/>
                <a:ea typeface="Arial"/>
                <a:cs typeface="Arial"/>
              </a:rPr>
              <a:t>The Board reviews progress monthly.</a:t>
            </a:r>
          </a:p>
        </p:txBody>
      </p:sp>
      <p:graphicFrame>
        <p:nvGraphicFramePr>
          <p:cNvPr id="3" name="Table 2">
            <a:extLst>
              <a:ext uri="{FF2B5EF4-FFF2-40B4-BE49-F238E27FC236}">
                <a16:creationId xmlns:a16="http://schemas.microsoft.com/office/drawing/2014/main" id="{4377B54B-E962-41B1-AC10-60D776973EDF}"/>
              </a:ext>
            </a:extLst>
          </p:cNvPr>
          <p:cNvGraphicFramePr/>
          <p:nvPr>
            <p:extLst>
              <p:ext uri="{D42A27DB-BD31-4B8C-83A1-F6EECF244321}">
                <p14:modId xmlns:p14="http://schemas.microsoft.com/office/powerpoint/2010/main" val="1905127016"/>
              </p:ext>
            </p:extLst>
          </p:nvPr>
        </p:nvGraphicFramePr>
        <p:xfrm>
          <a:off x="685800" y="1733110"/>
          <a:ext cx="10820400" cy="3086100"/>
        </p:xfrm>
        <a:graphic>
          <a:graphicData uri="http://schemas.openxmlformats.org/drawingml/2006/table">
            <a:tbl>
              <a:tblPr/>
              <a:tblGrid>
                <a:gridCol w="1714500">
                  <a:extLst>
                    <a:ext uri="{9D8B030D-6E8A-4147-A177-3AD203B41FA5}">
                      <a16:colId xmlns:a16="http://schemas.microsoft.com/office/drawing/2014/main" val="20000"/>
                    </a:ext>
                  </a:extLst>
                </a:gridCol>
                <a:gridCol w="4800600">
                  <a:extLst>
                    <a:ext uri="{9D8B030D-6E8A-4147-A177-3AD203B41FA5}">
                      <a16:colId xmlns:a16="http://schemas.microsoft.com/office/drawing/2014/main" val="20001"/>
                    </a:ext>
                  </a:extLst>
                </a:gridCol>
                <a:gridCol w="4305300">
                  <a:extLst>
                    <a:ext uri="{9D8B030D-6E8A-4147-A177-3AD203B41FA5}">
                      <a16:colId xmlns:a16="http://schemas.microsoft.com/office/drawing/2014/main" val="20002"/>
                    </a:ext>
                  </a:extLst>
                </a:gridCol>
              </a:tblGrid>
              <a:tr h="438150">
                <a:tc>
                  <a:txBody>
                    <a:bodyPr/>
                    <a:lstStyle/>
                    <a:p>
                      <a:pPr algn="l"/>
                      <a:r>
                        <a:rPr sz="1400" b="1" dirty="0">
                          <a:solidFill>
                            <a:srgbClr val="FFFFFF"/>
                          </a:solidFill>
                          <a:latin typeface="Arial"/>
                          <a:ea typeface="Arial"/>
                          <a:cs typeface="Arial"/>
                        </a:rPr>
                        <a:t>Period</a:t>
                      </a:r>
                    </a:p>
                  </a:txBody>
                  <a:tcPr marL="133350" marR="133350" marT="95250" marB="95250" anchor="ctr">
                    <a:solidFill>
                      <a:srgbClr val="234B61"/>
                    </a:solidFill>
                  </a:tcPr>
                </a:tc>
                <a:tc>
                  <a:txBody>
                    <a:bodyPr/>
                    <a:lstStyle/>
                    <a:p>
                      <a:pPr algn="l"/>
                      <a:r>
                        <a:rPr sz="1400" b="1">
                          <a:solidFill>
                            <a:srgbClr val="FFFFFF"/>
                          </a:solidFill>
                          <a:latin typeface="Arial"/>
                          <a:ea typeface="Arial"/>
                          <a:cs typeface="Arial"/>
                        </a:rPr>
                        <a:t>Priority and accountable owner</a:t>
                      </a:r>
                    </a:p>
                  </a:txBody>
                  <a:tcPr marL="133350" marR="133350" marT="95250" marB="95250" anchor="ctr">
                    <a:solidFill>
                      <a:srgbClr val="234B61"/>
                    </a:solidFill>
                  </a:tcPr>
                </a:tc>
                <a:tc>
                  <a:txBody>
                    <a:bodyPr/>
                    <a:lstStyle/>
                    <a:p>
                      <a:pPr algn="l"/>
                      <a:r>
                        <a:rPr sz="1400" b="1">
                          <a:solidFill>
                            <a:srgbClr val="FFFFFF"/>
                          </a:solidFill>
                          <a:latin typeface="Arial"/>
                          <a:ea typeface="Arial"/>
                          <a:cs typeface="Arial"/>
                        </a:rPr>
                        <a:t>Evidence of progress</a:t>
                      </a:r>
                    </a:p>
                  </a:txBody>
                  <a:tcPr marL="133350" marR="133350" marT="95250" marB="95250" anchor="ctr">
                    <a:solidFill>
                      <a:srgbClr val="234B61"/>
                    </a:solidFill>
                  </a:tcPr>
                </a:tc>
                <a:extLst>
                  <a:ext uri="{0D108BD9-81ED-4DB2-BD59-A6C34878D82A}">
                    <a16:rowId xmlns:a16="http://schemas.microsoft.com/office/drawing/2014/main" val="10000"/>
                  </a:ext>
                </a:extLst>
              </a:tr>
              <a:tr h="882650">
                <a:tc>
                  <a:txBody>
                    <a:bodyPr/>
                    <a:lstStyle/>
                    <a:p>
                      <a:pPr algn="l"/>
                      <a:r>
                        <a:rPr sz="1400" b="0">
                          <a:solidFill>
                            <a:srgbClr val="111111"/>
                          </a:solidFill>
                          <a:latin typeface="Arial"/>
                          <a:ea typeface="Arial"/>
                          <a:cs typeface="Arial"/>
                        </a:rPr>
                        <a:t>Days 1–30</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HR and service leads establish baselines, skills gaps and workload risks</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Approved role profiles, baseline measures and costed pilot</a:t>
                      </a:r>
                    </a:p>
                  </a:txBody>
                  <a:tcPr marL="133350" marR="133350" marT="95250" marB="95250" anchor="ctr">
                    <a:solidFill>
                      <a:srgbClr val="FFFFFF"/>
                    </a:solidFill>
                  </a:tcPr>
                </a:tc>
                <a:extLst>
                  <a:ext uri="{0D108BD9-81ED-4DB2-BD59-A6C34878D82A}">
                    <a16:rowId xmlns:a16="http://schemas.microsoft.com/office/drawing/2014/main" val="10001"/>
                  </a:ext>
                </a:extLst>
              </a:tr>
              <a:tr h="882650">
                <a:tc>
                  <a:txBody>
                    <a:bodyPr/>
                    <a:lstStyle/>
                    <a:p>
                      <a:pPr algn="l"/>
                      <a:r>
                        <a:rPr sz="1400" b="0">
                          <a:solidFill>
                            <a:srgbClr val="111111"/>
                          </a:solidFill>
                          <a:latin typeface="Arial"/>
                          <a:ea typeface="Arial"/>
                          <a:cs typeface="Arial"/>
                        </a:rPr>
                        <a:t>Days 31–90</a:t>
                      </a:r>
                    </a:p>
                  </a:txBody>
                  <a:tcPr marL="133350" marR="133350" marT="95250" marB="95250" anchor="ctr">
                    <a:solidFill>
                      <a:srgbClr val="EDF3F6"/>
                    </a:solidFill>
                  </a:tcPr>
                </a:tc>
                <a:tc>
                  <a:txBody>
                    <a:bodyPr/>
                    <a:lstStyle/>
                    <a:p>
                      <a:pPr algn="l"/>
                      <a:r>
                        <a:rPr sz="1400" b="0">
                          <a:solidFill>
                            <a:srgbClr val="111111"/>
                          </a:solidFill>
                          <a:latin typeface="Arial"/>
                          <a:ea typeface="Arial"/>
                          <a:cs typeface="Arial"/>
                        </a:rPr>
                        <a:t>HR pilots selection. Clinical lead delivers nurse development. Team leads begin coaching</a:t>
                      </a:r>
                    </a:p>
                  </a:txBody>
                  <a:tcPr marL="133350" marR="133350" marT="95250" marB="95250" anchor="ctr">
                    <a:solidFill>
                      <a:srgbClr val="EDF3F6"/>
                    </a:solidFill>
                  </a:tcPr>
                </a:tc>
                <a:tc>
                  <a:txBody>
                    <a:bodyPr/>
                    <a:lstStyle/>
                    <a:p>
                      <a:pPr algn="l"/>
                      <a:r>
                        <a:rPr sz="1400" b="0">
                          <a:solidFill>
                            <a:srgbClr val="111111"/>
                          </a:solidFill>
                          <a:latin typeface="Arial"/>
                          <a:ea typeface="Arial"/>
                          <a:cs typeface="Arial"/>
                        </a:rPr>
                        <a:t>Assessment records, competency sign-offs and coaching quality</a:t>
                      </a:r>
                    </a:p>
                  </a:txBody>
                  <a:tcPr marL="133350" marR="133350" marT="95250" marB="95250" anchor="ctr">
                    <a:solidFill>
                      <a:srgbClr val="EDF3F6"/>
                    </a:solidFill>
                  </a:tcPr>
                </a:tc>
                <a:extLst>
                  <a:ext uri="{0D108BD9-81ED-4DB2-BD59-A6C34878D82A}">
                    <a16:rowId xmlns:a16="http://schemas.microsoft.com/office/drawing/2014/main" val="10002"/>
                  </a:ext>
                </a:extLst>
              </a:tr>
              <a:tr h="882650">
                <a:tc>
                  <a:txBody>
                    <a:bodyPr/>
                    <a:lstStyle/>
                    <a:p>
                      <a:pPr algn="l"/>
                      <a:r>
                        <a:rPr sz="1400" b="0">
                          <a:solidFill>
                            <a:srgbClr val="111111"/>
                          </a:solidFill>
                          <a:latin typeface="Arial"/>
                          <a:ea typeface="Arial"/>
                          <a:cs typeface="Arial"/>
                        </a:rPr>
                        <a:t>Months 4–6</a:t>
                      </a:r>
                    </a:p>
                  </a:txBody>
                  <a:tcPr marL="133350" marR="133350" marT="95250" marB="95250" anchor="ctr">
                    <a:solidFill>
                      <a:srgbClr val="FFFFFF"/>
                    </a:solidFill>
                  </a:tcPr>
                </a:tc>
                <a:tc>
                  <a:txBody>
                    <a:bodyPr/>
                    <a:lstStyle/>
                    <a:p>
                      <a:pPr algn="l"/>
                      <a:r>
                        <a:rPr sz="1400" b="0">
                          <a:solidFill>
                            <a:srgbClr val="111111"/>
                          </a:solidFill>
                          <a:latin typeface="Arial"/>
                          <a:ea typeface="Arial"/>
                          <a:cs typeface="Arial"/>
                        </a:rPr>
                        <a:t>HR and Finance evaluate retention, reward and service effects</a:t>
                      </a:r>
                    </a:p>
                  </a:txBody>
                  <a:tcPr marL="133350" marR="133350" marT="95250" marB="95250" anchor="ctr">
                    <a:solidFill>
                      <a:srgbClr val="FFFFFF"/>
                    </a:solidFill>
                  </a:tcPr>
                </a:tc>
                <a:tc>
                  <a:txBody>
                    <a:bodyPr/>
                    <a:lstStyle/>
                    <a:p>
                      <a:pPr algn="l"/>
                      <a:r>
                        <a:rPr sz="1400" b="0" dirty="0">
                          <a:solidFill>
                            <a:srgbClr val="111111"/>
                          </a:solidFill>
                          <a:latin typeface="Arial"/>
                          <a:ea typeface="Arial"/>
                          <a:cs typeface="Arial"/>
                        </a:rPr>
                        <a:t>Comparison with baseline and decision to adapt or extend</a:t>
                      </a:r>
                    </a:p>
                  </a:txBody>
                  <a:tcPr marL="133350" marR="133350" marT="95250" marB="95250" anchor="ctr">
                    <a:solidFill>
                      <a:srgbClr val="FFFFFF"/>
                    </a:solidFill>
                  </a:tcPr>
                </a:tc>
                <a:extLst>
                  <a:ext uri="{0D108BD9-81ED-4DB2-BD59-A6C34878D82A}">
                    <a16:rowId xmlns:a16="http://schemas.microsoft.com/office/drawing/2014/main" val="10003"/>
                  </a:ext>
                </a:extLst>
              </a:tr>
            </a:tbl>
          </a:graphicData>
        </a:graphic>
      </p:graphicFrame>
      <p:sp>
        <p:nvSpPr>
          <p:cNvPr id="4" name="Proposed targets: 10% shorter median time to fill,">
            <a:extLst>
              <a:ext uri="{FF2B5EF4-FFF2-40B4-BE49-F238E27FC236}">
                <a16:creationId xmlns:a16="http://schemas.microsoft.com/office/drawing/2014/main" id="{62F77B4F-5212-4CDC-BD3C-007C3A78163C}"/>
              </a:ext>
            </a:extLst>
          </p:cNvPr>
          <p:cNvSpPr>
            <a:spLocks noGrp="1"/>
          </p:cNvSpPr>
          <p:nvPr/>
        </p:nvSpPr>
        <p:spPr>
          <a:xfrm>
            <a:off x="685800" y="5013080"/>
            <a:ext cx="10648950" cy="3810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marL="285750" indent="-285750">
              <a:lnSpc>
                <a:spcPct val="125000"/>
              </a:lnSpc>
              <a:buFont typeface="Arial" panose="020B0604020202020204" pitchFamily="34" charset="0"/>
              <a:buChar char="•"/>
              <a:defRPr sz="1100" b="1">
                <a:solidFill>
                  <a:srgbClr val="111111"/>
                </a:solidFill>
                <a:latin typeface="Arial"/>
                <a:ea typeface="Arial"/>
                <a:cs typeface="Arial"/>
              </a:defRPr>
            </a:pPr>
            <a:r>
              <a:rPr lang="en-US" sz="1400" b="1" dirty="0">
                <a:solidFill>
                  <a:srgbClr val="111111"/>
                </a:solidFill>
                <a:latin typeface="Arial"/>
                <a:ea typeface="Arial"/>
                <a:cs typeface="Arial"/>
              </a:rPr>
              <a:t>Proposed Goals: 10% decrease in median time to fill from baseline; 10% decrease in voluntary turnover from                                   baseline; and an increase of 5% in favorable engagement responses from baseline, all over a period of 6 months.</a:t>
            </a:r>
            <a:endParaRPr sz="1400" b="1" dirty="0">
              <a:solidFill>
                <a:srgbClr val="111111"/>
              </a:solidFill>
              <a:latin typeface="Arial"/>
              <a:ea typeface="Arial"/>
              <a:cs typeface="Arial"/>
            </a:endParaRPr>
          </a:p>
        </p:txBody>
      </p:sp>
      <p:sp>
        <p:nvSpPr>
          <p:cNvPr id="5" name="Guardrails: no deterioration in clinical audit qua">
            <a:extLst>
              <a:ext uri="{FF2B5EF4-FFF2-40B4-BE49-F238E27FC236}">
                <a16:creationId xmlns:a16="http://schemas.microsoft.com/office/drawing/2014/main" id="{A1073D1E-15A7-4525-9C23-6A957C50057C}"/>
              </a:ext>
            </a:extLst>
          </p:cNvPr>
          <p:cNvSpPr>
            <a:spLocks noGrp="1"/>
          </p:cNvSpPr>
          <p:nvPr/>
        </p:nvSpPr>
        <p:spPr>
          <a:xfrm>
            <a:off x="685800" y="5686058"/>
            <a:ext cx="10648950" cy="4000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285750" indent="-285750">
              <a:lnSpc>
                <a:spcPct val="125000"/>
              </a:lnSpc>
              <a:buFont typeface="Arial" panose="020B0604020202020204" pitchFamily="34" charset="0"/>
              <a:buChar char="•"/>
              <a:defRPr sz="1100" b="0">
                <a:solidFill>
                  <a:srgbClr val="555555"/>
                </a:solidFill>
                <a:latin typeface="Arial"/>
                <a:ea typeface="Arial"/>
                <a:cs typeface="Arial"/>
              </a:defRPr>
            </a:pPr>
            <a:r>
              <a:rPr lang="en-US" sz="1400" dirty="0">
                <a:solidFill>
                  <a:srgbClr val="555555"/>
                </a:solidFill>
                <a:latin typeface="Arial"/>
                <a:ea typeface="Arial"/>
                <a:cs typeface="Arial"/>
              </a:rPr>
              <a:t>Guardrails: no deterioration in clinical audit quality and timeliness. Cost of recruitment, learning cover and mentor time.                                 Targets are to be assessed against the baseline.</a:t>
            </a:r>
            <a:endParaRPr sz="1400" b="0" dirty="0">
              <a:solidFill>
                <a:srgbClr val="555555"/>
              </a:solidFill>
              <a:latin typeface="Arial"/>
              <a:ea typeface="Arial"/>
              <a:cs typeface="Arial"/>
            </a:endParaRPr>
          </a:p>
        </p:txBody>
      </p:sp>
      <p:sp>
        <p:nvSpPr>
          <p:cNvPr id="6" name="CIPD (2025c); CIPD (2026a)">
            <a:extLst>
              <a:ext uri="{FF2B5EF4-FFF2-40B4-BE49-F238E27FC236}">
                <a16:creationId xmlns:a16="http://schemas.microsoft.com/office/drawing/2014/main" id="{B7398E90-4776-44B3-B909-5252F968B62C}"/>
              </a:ext>
            </a:extLst>
          </p:cNvPr>
          <p:cNvSpPr>
            <a:spLocks noGrp="1"/>
          </p:cNvSpPr>
          <p:nvPr/>
        </p:nvSpPr>
        <p:spPr>
          <a:xfrm>
            <a:off x="685800" y="6403730"/>
            <a:ext cx="10191750" cy="2095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marL="171450" indent="-171450" algn="l">
              <a:lnSpc>
                <a:spcPct val="125000"/>
              </a:lnSpc>
              <a:buFont typeface="Arial" panose="020B0604020202020204" pitchFamily="34" charset="0"/>
              <a:buChar char="•"/>
              <a:defRPr sz="1100" b="0">
                <a:solidFill>
                  <a:srgbClr val="555555"/>
                </a:solidFill>
                <a:latin typeface="Arial"/>
                <a:ea typeface="Arial"/>
                <a:cs typeface="Arial"/>
              </a:defRPr>
            </a:pPr>
            <a:r>
              <a:rPr sz="1400" b="0" dirty="0">
                <a:solidFill>
                  <a:srgbClr val="555555"/>
                </a:solidFill>
                <a:latin typeface="Arial"/>
                <a:ea typeface="Arial"/>
                <a:cs typeface="Arial"/>
              </a:rPr>
              <a:t>CIPD (2025c); CIPD (2026a)</a:t>
            </a:r>
          </a:p>
        </p:txBody>
      </p:sp>
      <p:sp>
        <p:nvSpPr>
          <p:cNvPr id="7" name="10 / 12">
            <a:extLst>
              <a:ext uri="{FF2B5EF4-FFF2-40B4-BE49-F238E27FC236}">
                <a16:creationId xmlns:a16="http://schemas.microsoft.com/office/drawing/2014/main" id="{5CB6863D-458C-4F4A-8EBF-0329517206C8}"/>
              </a:ext>
            </a:extLst>
          </p:cNvPr>
          <p:cNvSpPr>
            <a:spLocks noGrp="1"/>
          </p:cNvSpPr>
          <p:nvPr/>
        </p:nvSpPr>
        <p:spPr>
          <a:xfrm>
            <a:off x="10953750" y="6429375"/>
            <a:ext cx="552450" cy="209550"/>
          </a:xfrm>
          <a:prstGeom prst="rect">
            <a:avLst/>
          </a:prstGeom>
          <a:noFill/>
          <a:ln w="0">
            <a:noFill/>
          </a:ln>
        </p:spPr>
        <p:txBody>
          <a:bodyPr wrap="square" lIns="0" tIns="0" rIns="0" bIns="0" anchor="t">
            <a:noAutofit/>
          </a:bodyPr>
          <a:lstStyle>
            <a:defPPr algn="r">
              <a:defRPr sz="1100" b="0">
                <a:solidFill>
                  <a:srgbClr val="555555"/>
                </a:solidFill>
                <a:latin typeface="Arial"/>
                <a:ea typeface="Arial"/>
                <a:cs typeface="Arial"/>
              </a:defRPr>
            </a:defPPr>
          </a:lstStyle>
          <a:p>
            <a:pPr algn="r">
              <a:lnSpc>
                <a:spcPct val="125000"/>
              </a:lnSpc>
              <a:buNone/>
              <a:defRPr sz="1100" b="0">
                <a:solidFill>
                  <a:srgbClr val="555555"/>
                </a:solidFill>
                <a:latin typeface="Arial"/>
                <a:ea typeface="Arial"/>
                <a:cs typeface="Arial"/>
              </a:defRPr>
            </a:pPr>
            <a:r>
              <a:rPr sz="1100" b="0">
                <a:solidFill>
                  <a:srgbClr val="555555"/>
                </a:solidFill>
                <a:latin typeface="Arial"/>
                <a:ea typeface="Arial"/>
                <a:cs typeface="Arial"/>
              </a:rPr>
              <a:t>10 / 12</a:t>
            </a:r>
          </a:p>
        </p:txBody>
      </p:sp>
    </p:spTree>
    <p:extLst>
      <p:ext uri="{BB962C8B-B14F-4D97-AF65-F5344CB8AC3E}">
        <p14:creationId xmlns:p14="http://schemas.microsoft.com/office/powerpoint/2010/main" val="1132756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 name="Conclusion and the Board decision">
            <a:extLst>
              <a:ext uri="{FF2B5EF4-FFF2-40B4-BE49-F238E27FC236}">
                <a16:creationId xmlns:a16="http://schemas.microsoft.com/office/drawing/2014/main" id="{CC3EC07B-B1F9-4DA0-A67A-280FC9F95A23}"/>
              </a:ext>
            </a:extLst>
          </p:cNvPr>
          <p:cNvSpPr>
            <a:spLocks noGrp="1"/>
          </p:cNvSpPr>
          <p:nvPr/>
        </p:nvSpPr>
        <p:spPr>
          <a:xfrm>
            <a:off x="685800" y="304800"/>
            <a:ext cx="10668000" cy="2667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gn="l">
              <a:lnSpc>
                <a:spcPct val="125000"/>
              </a:lnSpc>
              <a:buNone/>
              <a:defRPr sz="1100" b="1">
                <a:solidFill>
                  <a:srgbClr val="111111"/>
                </a:solidFill>
                <a:latin typeface="Arial"/>
                <a:ea typeface="Arial"/>
                <a:cs typeface="Arial"/>
              </a:defRPr>
            </a:pPr>
            <a:r>
              <a:rPr sz="2400" b="1" dirty="0">
                <a:solidFill>
                  <a:srgbClr val="0070C0"/>
                </a:solidFill>
                <a:latin typeface="Arial"/>
                <a:ea typeface="Arial"/>
                <a:cs typeface="Arial"/>
              </a:rPr>
              <a:t>Conclusion and the Board decision</a:t>
            </a:r>
          </a:p>
        </p:txBody>
      </p:sp>
      <p:sp>
        <p:nvSpPr>
          <p:cNvPr id="2" name="Workforce capability">
            <a:extLst>
              <a:ext uri="{FF2B5EF4-FFF2-40B4-BE49-F238E27FC236}">
                <a16:creationId xmlns:a16="http://schemas.microsoft.com/office/drawing/2014/main" id="{668731F8-F16F-4DFD-8DBB-AAA2E4F432A0}"/>
              </a:ext>
            </a:extLst>
          </p:cNvPr>
          <p:cNvSpPr>
            <a:spLocks noGrp="1"/>
          </p:cNvSpPr>
          <p:nvPr/>
        </p:nvSpPr>
        <p:spPr>
          <a:xfrm>
            <a:off x="685800" y="1146225"/>
            <a:ext cx="10820400" cy="2286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marL="285750" indent="-285750" algn="l">
              <a:lnSpc>
                <a:spcPct val="125000"/>
              </a:lnSpc>
              <a:buFont typeface="Arial" panose="020B0604020202020204" pitchFamily="34" charset="0"/>
              <a:buChar char="•"/>
              <a:defRPr sz="1100" b="1">
                <a:solidFill>
                  <a:srgbClr val="111111"/>
                </a:solidFill>
                <a:latin typeface="Arial"/>
                <a:ea typeface="Arial"/>
                <a:cs typeface="Arial"/>
              </a:defRPr>
            </a:pPr>
            <a:r>
              <a:rPr sz="1400" b="1" dirty="0">
                <a:solidFill>
                  <a:srgbClr val="111111"/>
                </a:solidFill>
                <a:latin typeface="Arial"/>
                <a:ea typeface="Arial"/>
                <a:cs typeface="Arial"/>
              </a:rPr>
              <a:t>Workforce capability</a:t>
            </a:r>
          </a:p>
        </p:txBody>
      </p:sp>
      <p:sp>
        <p:nvSpPr>
          <p:cNvPr id="3" name="Use demand and skills evidence to balance developm">
            <a:extLst>
              <a:ext uri="{FF2B5EF4-FFF2-40B4-BE49-F238E27FC236}">
                <a16:creationId xmlns:a16="http://schemas.microsoft.com/office/drawing/2014/main" id="{0472D6AD-CB0C-4599-A494-625FBFC92E77}"/>
              </a:ext>
            </a:extLst>
          </p:cNvPr>
          <p:cNvSpPr>
            <a:spLocks noGrp="1"/>
          </p:cNvSpPr>
          <p:nvPr/>
        </p:nvSpPr>
        <p:spPr>
          <a:xfrm>
            <a:off x="685800" y="1489637"/>
            <a:ext cx="10820400" cy="57150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nSpc>
                <a:spcPct val="125000"/>
              </a:lnSpc>
              <a:defRPr sz="1100" b="0">
                <a:solidFill>
                  <a:srgbClr val="111111"/>
                </a:solidFill>
                <a:latin typeface="Arial"/>
                <a:ea typeface="Arial"/>
                <a:cs typeface="Arial"/>
              </a:defRPr>
            </a:pPr>
            <a:r>
              <a:rPr lang="en-US" sz="1400" dirty="0">
                <a:solidFill>
                  <a:srgbClr val="111111"/>
                </a:solidFill>
                <a:latin typeface="Arial"/>
                <a:ea typeface="Arial"/>
                <a:cs typeface="Arial"/>
              </a:rPr>
              <a:t>Use demand and skill evidence to match development with selective hiring.</a:t>
            </a:r>
            <a:endParaRPr sz="1400" dirty="0">
              <a:solidFill>
                <a:srgbClr val="111111"/>
              </a:solidFill>
              <a:latin typeface="Arial"/>
              <a:ea typeface="Arial"/>
              <a:cs typeface="Arial"/>
            </a:endParaRPr>
          </a:p>
        </p:txBody>
      </p:sp>
      <p:sp>
        <p:nvSpPr>
          <p:cNvPr id="4" name="Fair recruitment and development">
            <a:extLst>
              <a:ext uri="{FF2B5EF4-FFF2-40B4-BE49-F238E27FC236}">
                <a16:creationId xmlns:a16="http://schemas.microsoft.com/office/drawing/2014/main" id="{A25D6787-6CBD-483F-8DE5-4EA89A694E32}"/>
              </a:ext>
            </a:extLst>
          </p:cNvPr>
          <p:cNvSpPr>
            <a:spLocks noGrp="1"/>
          </p:cNvSpPr>
          <p:nvPr/>
        </p:nvSpPr>
        <p:spPr>
          <a:xfrm>
            <a:off x="685800" y="1996147"/>
            <a:ext cx="10820400" cy="2286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marL="285750" indent="-285750" algn="l">
              <a:lnSpc>
                <a:spcPct val="125000"/>
              </a:lnSpc>
              <a:buFont typeface="Arial" panose="020B0604020202020204" pitchFamily="34" charset="0"/>
              <a:buChar char="•"/>
              <a:defRPr sz="1100" b="1">
                <a:solidFill>
                  <a:srgbClr val="111111"/>
                </a:solidFill>
                <a:latin typeface="Arial"/>
                <a:ea typeface="Arial"/>
                <a:cs typeface="Arial"/>
              </a:defRPr>
            </a:pPr>
            <a:r>
              <a:rPr sz="1400" b="1" dirty="0">
                <a:solidFill>
                  <a:srgbClr val="111111"/>
                </a:solidFill>
                <a:latin typeface="Arial"/>
                <a:ea typeface="Arial"/>
                <a:cs typeface="Arial"/>
              </a:rPr>
              <a:t>Fair recruitment and development</a:t>
            </a:r>
          </a:p>
        </p:txBody>
      </p:sp>
      <p:sp>
        <p:nvSpPr>
          <p:cNvPr id="5" name="Apply job-relevant assessment and protected learni">
            <a:extLst>
              <a:ext uri="{FF2B5EF4-FFF2-40B4-BE49-F238E27FC236}">
                <a16:creationId xmlns:a16="http://schemas.microsoft.com/office/drawing/2014/main" id="{4AA822F1-6988-4575-868A-ED924D0A6C94}"/>
              </a:ext>
            </a:extLst>
          </p:cNvPr>
          <p:cNvSpPr>
            <a:spLocks noGrp="1"/>
          </p:cNvSpPr>
          <p:nvPr/>
        </p:nvSpPr>
        <p:spPr>
          <a:xfrm>
            <a:off x="685800" y="2365937"/>
            <a:ext cx="10820400" cy="57150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nSpc>
                <a:spcPct val="125000"/>
              </a:lnSpc>
              <a:defRPr sz="1100" b="0">
                <a:solidFill>
                  <a:srgbClr val="111111"/>
                </a:solidFill>
                <a:latin typeface="Arial"/>
                <a:ea typeface="Arial"/>
                <a:cs typeface="Arial"/>
              </a:defRPr>
            </a:pPr>
            <a:r>
              <a:rPr lang="en-US" sz="1400" dirty="0"/>
              <a:t>Apply job-related assessment and protected learning to a defined role.</a:t>
            </a:r>
            <a:endParaRPr sz="1400" b="0" dirty="0">
              <a:solidFill>
                <a:srgbClr val="111111"/>
              </a:solidFill>
              <a:latin typeface="Arial"/>
              <a:ea typeface="Arial"/>
              <a:cs typeface="Arial"/>
            </a:endParaRPr>
          </a:p>
        </p:txBody>
      </p:sp>
      <p:sp>
        <p:nvSpPr>
          <p:cNvPr id="6" name="Retention and employee effectiveness">
            <a:extLst>
              <a:ext uri="{FF2B5EF4-FFF2-40B4-BE49-F238E27FC236}">
                <a16:creationId xmlns:a16="http://schemas.microsoft.com/office/drawing/2014/main" id="{6E897E25-499E-4388-A77F-57BBE577EFE3}"/>
              </a:ext>
            </a:extLst>
          </p:cNvPr>
          <p:cNvSpPr>
            <a:spLocks noGrp="1"/>
          </p:cNvSpPr>
          <p:nvPr/>
        </p:nvSpPr>
        <p:spPr>
          <a:xfrm>
            <a:off x="685800" y="2922710"/>
            <a:ext cx="10820400" cy="2286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marL="285750" indent="-285750" algn="l">
              <a:lnSpc>
                <a:spcPct val="125000"/>
              </a:lnSpc>
              <a:buFont typeface="Arial" panose="020B0604020202020204" pitchFamily="34" charset="0"/>
              <a:buChar char="•"/>
              <a:defRPr sz="1100" b="1">
                <a:solidFill>
                  <a:srgbClr val="111111"/>
                </a:solidFill>
                <a:latin typeface="Arial"/>
                <a:ea typeface="Arial"/>
                <a:cs typeface="Arial"/>
              </a:defRPr>
            </a:pPr>
            <a:r>
              <a:rPr sz="1400" b="1" dirty="0">
                <a:solidFill>
                  <a:srgbClr val="111111"/>
                </a:solidFill>
                <a:latin typeface="Arial"/>
                <a:ea typeface="Arial"/>
                <a:cs typeface="Arial"/>
              </a:rPr>
              <a:t>Retention and employee effectiveness</a:t>
            </a:r>
          </a:p>
        </p:txBody>
      </p:sp>
      <p:sp>
        <p:nvSpPr>
          <p:cNvPr id="7" name="Combine supportive performance management with fai">
            <a:extLst>
              <a:ext uri="{FF2B5EF4-FFF2-40B4-BE49-F238E27FC236}">
                <a16:creationId xmlns:a16="http://schemas.microsoft.com/office/drawing/2014/main" id="{36769717-62FC-47A6-BD77-2BB6937A868F}"/>
              </a:ext>
            </a:extLst>
          </p:cNvPr>
          <p:cNvSpPr>
            <a:spLocks noGrp="1"/>
          </p:cNvSpPr>
          <p:nvPr/>
        </p:nvSpPr>
        <p:spPr>
          <a:xfrm>
            <a:off x="685800" y="3266343"/>
            <a:ext cx="10820400" cy="57150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nSpc>
                <a:spcPct val="125000"/>
              </a:lnSpc>
              <a:defRPr sz="1100" b="0">
                <a:solidFill>
                  <a:srgbClr val="111111"/>
                </a:solidFill>
                <a:latin typeface="Arial"/>
                <a:ea typeface="Arial"/>
                <a:cs typeface="Arial"/>
              </a:defRPr>
            </a:pPr>
            <a:r>
              <a:rPr lang="en-US" sz="1400" dirty="0"/>
              <a:t>Combine supportive performance management with fair reward and manageable work.</a:t>
            </a:r>
            <a:endParaRPr sz="1400" b="0" dirty="0">
              <a:solidFill>
                <a:srgbClr val="111111"/>
              </a:solidFill>
              <a:latin typeface="Arial"/>
              <a:ea typeface="Arial"/>
              <a:cs typeface="Arial"/>
            </a:endParaRPr>
          </a:p>
        </p:txBody>
      </p:sp>
      <p:sp>
        <p:nvSpPr>
          <p:cNvPr id="8" name="Leadership and sustainable growth">
            <a:extLst>
              <a:ext uri="{FF2B5EF4-FFF2-40B4-BE49-F238E27FC236}">
                <a16:creationId xmlns:a16="http://schemas.microsoft.com/office/drawing/2014/main" id="{588EF020-4BA8-4217-A3DD-A49699888B0A}"/>
              </a:ext>
            </a:extLst>
          </p:cNvPr>
          <p:cNvSpPr>
            <a:spLocks noGrp="1"/>
          </p:cNvSpPr>
          <p:nvPr/>
        </p:nvSpPr>
        <p:spPr>
          <a:xfrm>
            <a:off x="685800" y="3731970"/>
            <a:ext cx="10820400" cy="2286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marL="285750" indent="-285750" algn="l">
              <a:lnSpc>
                <a:spcPct val="125000"/>
              </a:lnSpc>
              <a:buFont typeface="Arial" panose="020B0604020202020204" pitchFamily="34" charset="0"/>
              <a:buChar char="•"/>
              <a:defRPr sz="1100" b="1">
                <a:solidFill>
                  <a:srgbClr val="111111"/>
                </a:solidFill>
                <a:latin typeface="Arial"/>
                <a:ea typeface="Arial"/>
                <a:cs typeface="Arial"/>
              </a:defRPr>
            </a:pPr>
            <a:r>
              <a:rPr sz="1400" b="1" dirty="0">
                <a:solidFill>
                  <a:srgbClr val="111111"/>
                </a:solidFill>
                <a:latin typeface="Arial"/>
                <a:ea typeface="Arial"/>
                <a:cs typeface="Arial"/>
              </a:rPr>
              <a:t>Leadership and sustainable growth</a:t>
            </a:r>
          </a:p>
        </p:txBody>
      </p:sp>
      <p:sp>
        <p:nvSpPr>
          <p:cNvPr id="9" name="Strengthen coordination, clinical accountability a">
            <a:extLst>
              <a:ext uri="{FF2B5EF4-FFF2-40B4-BE49-F238E27FC236}">
                <a16:creationId xmlns:a16="http://schemas.microsoft.com/office/drawing/2014/main" id="{98454288-EA8C-4720-8791-A3F2724734BA}"/>
              </a:ext>
            </a:extLst>
          </p:cNvPr>
          <p:cNvSpPr>
            <a:spLocks noGrp="1"/>
          </p:cNvSpPr>
          <p:nvPr/>
        </p:nvSpPr>
        <p:spPr>
          <a:xfrm>
            <a:off x="685800" y="4061387"/>
            <a:ext cx="10820400" cy="57150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nSpc>
                <a:spcPct val="125000"/>
              </a:lnSpc>
              <a:defRPr sz="1100" b="0">
                <a:solidFill>
                  <a:srgbClr val="111111"/>
                </a:solidFill>
                <a:latin typeface="Arial"/>
                <a:ea typeface="Arial"/>
                <a:cs typeface="Arial"/>
              </a:defRPr>
            </a:pPr>
            <a:r>
              <a:rPr lang="en-US" sz="1400" dirty="0"/>
              <a:t>Strengthen coordination, clinical accountability and employee voice.</a:t>
            </a:r>
            <a:endParaRPr sz="1400" b="0" dirty="0">
              <a:solidFill>
                <a:srgbClr val="111111"/>
              </a:solidFill>
              <a:latin typeface="Arial"/>
              <a:ea typeface="Arial"/>
              <a:cs typeface="Arial"/>
            </a:endParaRPr>
          </a:p>
        </p:txBody>
      </p:sp>
      <p:sp>
        <p:nvSpPr>
          <p:cNvPr id="10" name="The practices work together through ability, motiv">
            <a:extLst>
              <a:ext uri="{FF2B5EF4-FFF2-40B4-BE49-F238E27FC236}">
                <a16:creationId xmlns:a16="http://schemas.microsoft.com/office/drawing/2014/main" id="{89E7AB18-D4A1-43D7-AC31-95E1119AE2D0}"/>
              </a:ext>
            </a:extLst>
          </p:cNvPr>
          <p:cNvSpPr>
            <a:spLocks noGrp="1"/>
          </p:cNvSpPr>
          <p:nvPr/>
        </p:nvSpPr>
        <p:spPr>
          <a:xfrm>
            <a:off x="685800" y="4520483"/>
            <a:ext cx="10820400" cy="2857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a:lnSpc>
                <a:spcPct val="125000"/>
              </a:lnSpc>
              <a:defRPr sz="1100" b="0">
                <a:solidFill>
                  <a:srgbClr val="555555"/>
                </a:solidFill>
                <a:latin typeface="Arial"/>
                <a:ea typeface="Arial"/>
                <a:cs typeface="Arial"/>
              </a:defRPr>
            </a:pPr>
            <a:r>
              <a:rPr lang="en-US" sz="1400" dirty="0"/>
              <a:t>These practices can be combined in many cases through ability, motivation and opportunity (</a:t>
            </a:r>
            <a:r>
              <a:rPr lang="en-US" sz="1400" dirty="0" err="1"/>
              <a:t>Bos-Nehles</a:t>
            </a:r>
            <a:r>
              <a:rPr lang="en-US" sz="1400" dirty="0"/>
              <a:t> et al., 2023). </a:t>
            </a:r>
            <a:br>
              <a:rPr lang="en-US" sz="1400" dirty="0"/>
            </a:br>
            <a:endParaRPr sz="1400" b="0" dirty="0">
              <a:solidFill>
                <a:srgbClr val="555555"/>
              </a:solidFill>
              <a:latin typeface="Arial"/>
              <a:ea typeface="Arial"/>
              <a:cs typeface="Arial"/>
            </a:endParaRPr>
          </a:p>
        </p:txBody>
      </p:sp>
      <p:sp>
        <p:nvSpPr>
          <p:cNvPr id="11" name="Board recommendation: authorise a costed six-month">
            <a:extLst>
              <a:ext uri="{FF2B5EF4-FFF2-40B4-BE49-F238E27FC236}">
                <a16:creationId xmlns:a16="http://schemas.microsoft.com/office/drawing/2014/main" id="{CDB2CCDA-8DDD-4C91-972A-1A57D0063B0E}"/>
              </a:ext>
            </a:extLst>
          </p:cNvPr>
          <p:cNvSpPr>
            <a:spLocks noGrp="1"/>
          </p:cNvSpPr>
          <p:nvPr/>
        </p:nvSpPr>
        <p:spPr>
          <a:xfrm>
            <a:off x="685800" y="4934125"/>
            <a:ext cx="10648950" cy="3810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marL="285750" indent="-285750">
              <a:lnSpc>
                <a:spcPct val="125000"/>
              </a:lnSpc>
              <a:buFont typeface="Arial" panose="020B0604020202020204" pitchFamily="34" charset="0"/>
              <a:buChar char="•"/>
              <a:defRPr sz="1100" b="1">
                <a:solidFill>
                  <a:srgbClr val="111111"/>
                </a:solidFill>
                <a:latin typeface="Arial"/>
                <a:ea typeface="Arial"/>
                <a:cs typeface="Arial"/>
              </a:defRPr>
            </a:pPr>
            <a:r>
              <a:rPr lang="en-US" sz="1400" dirty="0"/>
              <a:t>Board recommendation: approve a six-month trial (received monthly and to be reviewed at month six)                                                  and then make a decision on a broader roll-out at month six.</a:t>
            </a:r>
            <a:endParaRPr sz="1400" b="1" dirty="0">
              <a:solidFill>
                <a:srgbClr val="111111"/>
              </a:solidFill>
              <a:latin typeface="Arial"/>
              <a:ea typeface="Arial"/>
              <a:cs typeface="Arial"/>
            </a:endParaRPr>
          </a:p>
        </p:txBody>
      </p:sp>
      <p:sp>
        <p:nvSpPr>
          <p:cNvPr id="12" name="Expected benefits: more reliable staffing, improve">
            <a:extLst>
              <a:ext uri="{FF2B5EF4-FFF2-40B4-BE49-F238E27FC236}">
                <a16:creationId xmlns:a16="http://schemas.microsoft.com/office/drawing/2014/main" id="{86CEACC1-D803-48E4-ACDB-CBABDF89BD22}"/>
              </a:ext>
            </a:extLst>
          </p:cNvPr>
          <p:cNvSpPr>
            <a:spLocks noGrp="1"/>
          </p:cNvSpPr>
          <p:nvPr/>
        </p:nvSpPr>
        <p:spPr>
          <a:xfrm>
            <a:off x="685800" y="5679744"/>
            <a:ext cx="10648950" cy="4000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a:lnSpc>
                <a:spcPct val="125000"/>
              </a:lnSpc>
              <a:defRPr sz="1100" b="0">
                <a:solidFill>
                  <a:srgbClr val="555555"/>
                </a:solidFill>
                <a:latin typeface="Arial"/>
                <a:ea typeface="Arial"/>
                <a:cs typeface="Arial"/>
              </a:defRPr>
            </a:pPr>
            <a:r>
              <a:rPr lang="en-US" sz="1400" dirty="0"/>
              <a:t>Benefits to be expected: Workforce Reliability is increased, Capability and Engagement are enhanced, Service Continuity.                                       The following outcomes are assessed through local assessment.</a:t>
            </a:r>
            <a:endParaRPr sz="1400" dirty="0">
              <a:solidFill>
                <a:srgbClr val="555555"/>
              </a:solidFill>
              <a:latin typeface="Arial"/>
              <a:ea typeface="Arial"/>
              <a:cs typeface="Arial"/>
            </a:endParaRPr>
          </a:p>
        </p:txBody>
      </p:sp>
      <p:sp>
        <p:nvSpPr>
          <p:cNvPr id="13" name="Bos-Nehles et al. (2023)">
            <a:extLst>
              <a:ext uri="{FF2B5EF4-FFF2-40B4-BE49-F238E27FC236}">
                <a16:creationId xmlns:a16="http://schemas.microsoft.com/office/drawing/2014/main" id="{D55786D1-9B00-44D9-9B73-317566C11445}"/>
              </a:ext>
            </a:extLst>
          </p:cNvPr>
          <p:cNvSpPr>
            <a:spLocks noGrp="1"/>
          </p:cNvSpPr>
          <p:nvPr/>
        </p:nvSpPr>
        <p:spPr>
          <a:xfrm>
            <a:off x="685800" y="6429375"/>
            <a:ext cx="10191750" cy="2095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algn="l">
              <a:lnSpc>
                <a:spcPct val="125000"/>
              </a:lnSpc>
              <a:buNone/>
              <a:defRPr sz="1100" b="0">
                <a:solidFill>
                  <a:srgbClr val="555555"/>
                </a:solidFill>
                <a:latin typeface="Arial"/>
                <a:ea typeface="Arial"/>
                <a:cs typeface="Arial"/>
              </a:defRPr>
            </a:pPr>
            <a:r>
              <a:rPr sz="1400" b="0" dirty="0" err="1">
                <a:solidFill>
                  <a:srgbClr val="555555"/>
                </a:solidFill>
                <a:latin typeface="Arial"/>
                <a:ea typeface="Arial"/>
                <a:cs typeface="Arial"/>
              </a:rPr>
              <a:t>Bos-Nehles</a:t>
            </a:r>
            <a:r>
              <a:rPr sz="1400" b="0" dirty="0">
                <a:solidFill>
                  <a:srgbClr val="555555"/>
                </a:solidFill>
                <a:latin typeface="Arial"/>
                <a:ea typeface="Arial"/>
                <a:cs typeface="Arial"/>
              </a:rPr>
              <a:t> et al. (2023)</a:t>
            </a:r>
          </a:p>
        </p:txBody>
      </p:sp>
      <p:sp>
        <p:nvSpPr>
          <p:cNvPr id="14" name="11 / 12">
            <a:extLst>
              <a:ext uri="{FF2B5EF4-FFF2-40B4-BE49-F238E27FC236}">
                <a16:creationId xmlns:a16="http://schemas.microsoft.com/office/drawing/2014/main" id="{54EB78AA-02E5-472B-AFDC-3DB0B5A98F49}"/>
              </a:ext>
            </a:extLst>
          </p:cNvPr>
          <p:cNvSpPr>
            <a:spLocks noGrp="1"/>
          </p:cNvSpPr>
          <p:nvPr/>
        </p:nvSpPr>
        <p:spPr>
          <a:xfrm>
            <a:off x="10953750" y="6429375"/>
            <a:ext cx="552450" cy="209550"/>
          </a:xfrm>
          <a:prstGeom prst="rect">
            <a:avLst/>
          </a:prstGeom>
          <a:noFill/>
          <a:ln w="0">
            <a:noFill/>
          </a:ln>
        </p:spPr>
        <p:txBody>
          <a:bodyPr wrap="square" lIns="0" tIns="0" rIns="0" bIns="0" anchor="t">
            <a:noAutofit/>
          </a:bodyPr>
          <a:lstStyle>
            <a:defPPr algn="r">
              <a:defRPr sz="1100" b="0">
                <a:solidFill>
                  <a:srgbClr val="555555"/>
                </a:solidFill>
                <a:latin typeface="Arial"/>
                <a:ea typeface="Arial"/>
                <a:cs typeface="Arial"/>
              </a:defRPr>
            </a:defPPr>
          </a:lstStyle>
          <a:p>
            <a:pPr algn="r">
              <a:lnSpc>
                <a:spcPct val="125000"/>
              </a:lnSpc>
              <a:buNone/>
              <a:defRPr sz="1100" b="0">
                <a:solidFill>
                  <a:srgbClr val="555555"/>
                </a:solidFill>
                <a:latin typeface="Arial"/>
                <a:ea typeface="Arial"/>
                <a:cs typeface="Arial"/>
              </a:defRPr>
            </a:pPr>
            <a:r>
              <a:rPr sz="1400" b="0">
                <a:solidFill>
                  <a:srgbClr val="555555"/>
                </a:solidFill>
                <a:latin typeface="Arial"/>
                <a:ea typeface="Arial"/>
                <a:cs typeface="Arial"/>
              </a:rPr>
              <a:t>11 / 12</a:t>
            </a:r>
          </a:p>
        </p:txBody>
      </p:sp>
    </p:spTree>
    <p:extLst>
      <p:ext uri="{BB962C8B-B14F-4D97-AF65-F5344CB8AC3E}">
        <p14:creationId xmlns:p14="http://schemas.microsoft.com/office/powerpoint/2010/main" val="1472599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 name="References">
            <a:extLst>
              <a:ext uri="{FF2B5EF4-FFF2-40B4-BE49-F238E27FC236}">
                <a16:creationId xmlns:a16="http://schemas.microsoft.com/office/drawing/2014/main" id="{B9295CD2-B780-42AB-894D-8068C18A0150}"/>
              </a:ext>
            </a:extLst>
          </p:cNvPr>
          <p:cNvSpPr>
            <a:spLocks noGrp="1"/>
          </p:cNvSpPr>
          <p:nvPr/>
        </p:nvSpPr>
        <p:spPr>
          <a:xfrm>
            <a:off x="685800" y="495300"/>
            <a:ext cx="10668000" cy="266700"/>
          </a:xfrm>
          <a:prstGeom prst="rect">
            <a:avLst/>
          </a:prstGeom>
          <a:noFill/>
          <a:ln w="0">
            <a:noFill/>
          </a:ln>
        </p:spPr>
        <p:txBody>
          <a:bodyPr wrap="square" lIns="0" tIns="0" rIns="0" bIns="0" anchor="t">
            <a:noAutofit/>
          </a:bodyPr>
          <a:lstStyle>
            <a:defPPr algn="l">
              <a:defRPr sz="1100" b="1">
                <a:solidFill>
                  <a:srgbClr val="111111"/>
                </a:solidFill>
                <a:latin typeface="Arial"/>
                <a:ea typeface="Arial"/>
                <a:cs typeface="Arial"/>
              </a:defRPr>
            </a:defPPr>
          </a:lstStyle>
          <a:p>
            <a:pPr algn="l">
              <a:lnSpc>
                <a:spcPct val="125000"/>
              </a:lnSpc>
              <a:buNone/>
              <a:defRPr sz="1100" b="1">
                <a:solidFill>
                  <a:srgbClr val="111111"/>
                </a:solidFill>
                <a:latin typeface="Arial"/>
                <a:ea typeface="Arial"/>
                <a:cs typeface="Arial"/>
              </a:defRPr>
            </a:pPr>
            <a:r>
              <a:rPr sz="2400" b="1" dirty="0">
                <a:solidFill>
                  <a:srgbClr val="0070C0"/>
                </a:solidFill>
                <a:latin typeface="Arial"/>
                <a:ea typeface="Arial"/>
                <a:cs typeface="Arial"/>
              </a:rPr>
              <a:t>References</a:t>
            </a:r>
          </a:p>
        </p:txBody>
      </p:sp>
      <p:sp>
        <p:nvSpPr>
          <p:cNvPr id="2" name="Bakker, A.B., Demerouti, E. and Sanz-Vergel, A. (2">
            <a:extLst>
              <a:ext uri="{FF2B5EF4-FFF2-40B4-BE49-F238E27FC236}">
                <a16:creationId xmlns:a16="http://schemas.microsoft.com/office/drawing/2014/main" id="{A2AF640D-B85A-4E38-A7A0-263174F6D7A0}"/>
              </a:ext>
            </a:extLst>
          </p:cNvPr>
          <p:cNvSpPr>
            <a:spLocks noGrp="1"/>
          </p:cNvSpPr>
          <p:nvPr/>
        </p:nvSpPr>
        <p:spPr>
          <a:xfrm>
            <a:off x="685800" y="1318775"/>
            <a:ext cx="8345658" cy="83820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marL="285750" indent="-285750" algn="l">
              <a:lnSpc>
                <a:spcPct val="105000"/>
              </a:lnSpc>
              <a:buFont typeface="Arial" panose="020B0604020202020204" pitchFamily="34" charset="0"/>
              <a:buChar char="•"/>
              <a:defRPr sz="1100" b="0">
                <a:solidFill>
                  <a:srgbClr val="111111"/>
                </a:solidFill>
                <a:latin typeface="Arial"/>
                <a:ea typeface="Arial"/>
                <a:cs typeface="Arial"/>
              </a:defRPr>
            </a:pPr>
            <a:r>
              <a:rPr sz="1400" b="0" dirty="0">
                <a:solidFill>
                  <a:srgbClr val="111111"/>
                </a:solidFill>
                <a:latin typeface="Arial"/>
                <a:ea typeface="Arial"/>
                <a:cs typeface="Arial"/>
              </a:rPr>
              <a:t>Bakker, A.B., </a:t>
            </a:r>
            <a:r>
              <a:rPr sz="1400" b="0" dirty="0" err="1">
                <a:solidFill>
                  <a:srgbClr val="111111"/>
                </a:solidFill>
                <a:latin typeface="Arial"/>
                <a:ea typeface="Arial"/>
                <a:cs typeface="Arial"/>
              </a:rPr>
              <a:t>Demerouti</a:t>
            </a:r>
            <a:r>
              <a:rPr sz="1400" b="0" dirty="0">
                <a:solidFill>
                  <a:srgbClr val="111111"/>
                </a:solidFill>
                <a:latin typeface="Arial"/>
                <a:ea typeface="Arial"/>
                <a:cs typeface="Arial"/>
              </a:rPr>
              <a:t>, E. and </a:t>
            </a:r>
            <a:r>
              <a:rPr sz="1400" b="0" dirty="0" err="1">
                <a:solidFill>
                  <a:srgbClr val="111111"/>
                </a:solidFill>
                <a:latin typeface="Arial"/>
                <a:ea typeface="Arial"/>
                <a:cs typeface="Arial"/>
              </a:rPr>
              <a:t>Sanz-Vergel</a:t>
            </a:r>
            <a:r>
              <a:rPr sz="1400" b="0" dirty="0">
                <a:solidFill>
                  <a:srgbClr val="111111"/>
                </a:solidFill>
                <a:latin typeface="Arial"/>
                <a:ea typeface="Arial"/>
                <a:cs typeface="Arial"/>
              </a:rPr>
              <a:t>, A. (2023) ‘Job Demands–Resources Theory: Ten Years Later’, Annual Review of Organizational Psychology and Organizational Behavior, 10, pp. 25–53.</a:t>
            </a:r>
            <a:r>
              <a:rPr lang="en-US" sz="1400" b="0" dirty="0">
                <a:solidFill>
                  <a:srgbClr val="111111"/>
                </a:solidFill>
                <a:latin typeface="Arial"/>
                <a:ea typeface="Arial"/>
                <a:cs typeface="Arial"/>
              </a:rPr>
              <a:t> </a:t>
            </a:r>
          </a:p>
          <a:p>
            <a:pPr>
              <a:lnSpc>
                <a:spcPct val="105000"/>
              </a:lnSpc>
              <a:defRPr sz="1100" b="0">
                <a:solidFill>
                  <a:srgbClr val="111111"/>
                </a:solidFill>
                <a:latin typeface="Arial"/>
                <a:ea typeface="Arial"/>
                <a:cs typeface="Arial"/>
              </a:defRPr>
            </a:pPr>
            <a:r>
              <a:rPr lang="en-US" sz="1400" b="0" dirty="0">
                <a:solidFill>
                  <a:srgbClr val="111111"/>
                </a:solidFill>
                <a:latin typeface="Arial"/>
                <a:ea typeface="Arial"/>
                <a:cs typeface="Arial"/>
              </a:rPr>
              <a:t>      </a:t>
            </a:r>
            <a:r>
              <a:rPr sz="1400" b="0" dirty="0">
                <a:solidFill>
                  <a:srgbClr val="111111"/>
                </a:solidFill>
                <a:latin typeface="Arial"/>
                <a:ea typeface="Arial"/>
                <a:cs typeface="Arial"/>
              </a:rPr>
              <a:t>Available at:</a:t>
            </a:r>
            <a:r>
              <a:rPr lang="en-US" sz="1400" dirty="0">
                <a:solidFill>
                  <a:srgbClr val="111111"/>
                </a:solidFill>
                <a:latin typeface="Arial"/>
                <a:ea typeface="Arial"/>
                <a:cs typeface="Arial"/>
              </a:rPr>
              <a:t> </a:t>
            </a:r>
            <a:r>
              <a:rPr lang="en-US" sz="1400" u="sng" dirty="0">
                <a:solidFill>
                  <a:srgbClr val="0070C0"/>
                </a:solidFill>
                <a:latin typeface="Arial"/>
                <a:ea typeface="Arial"/>
                <a:cs typeface="Arial"/>
              </a:rPr>
              <a:t>https://doi.org/10.1111/ijmr.12332</a:t>
            </a:r>
            <a:endParaRPr sz="1400" u="sng" dirty="0">
              <a:solidFill>
                <a:srgbClr val="0070C0"/>
              </a:solidFill>
              <a:latin typeface="Arial"/>
              <a:ea typeface="Arial"/>
              <a:cs typeface="Arial"/>
              <a:hlinkClick r:id="rId3"/>
            </a:endParaRPr>
          </a:p>
        </p:txBody>
      </p:sp>
      <p:sp>
        <p:nvSpPr>
          <p:cNvPr id="3" name="Bos-Nehles, A., Townsend, K., Cafferkey, K. and Tr">
            <a:extLst>
              <a:ext uri="{FF2B5EF4-FFF2-40B4-BE49-F238E27FC236}">
                <a16:creationId xmlns:a16="http://schemas.microsoft.com/office/drawing/2014/main" id="{557200CB-CEED-4243-A3BF-FD9653BA013C}"/>
              </a:ext>
            </a:extLst>
          </p:cNvPr>
          <p:cNvSpPr>
            <a:spLocks noGrp="1"/>
          </p:cNvSpPr>
          <p:nvPr/>
        </p:nvSpPr>
        <p:spPr>
          <a:xfrm>
            <a:off x="685800" y="2213468"/>
            <a:ext cx="9032631" cy="99060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marL="285750" indent="-285750">
              <a:lnSpc>
                <a:spcPct val="105000"/>
              </a:lnSpc>
              <a:buFont typeface="Arial" panose="020B0604020202020204" pitchFamily="34" charset="0"/>
              <a:buChar char="•"/>
              <a:defRPr sz="1100" b="0">
                <a:solidFill>
                  <a:srgbClr val="111111"/>
                </a:solidFill>
                <a:latin typeface="Arial"/>
                <a:ea typeface="Arial"/>
                <a:cs typeface="Arial"/>
              </a:defRPr>
            </a:pPr>
            <a:r>
              <a:rPr sz="1400" b="0" dirty="0" err="1">
                <a:solidFill>
                  <a:srgbClr val="111111"/>
                </a:solidFill>
                <a:latin typeface="Arial"/>
                <a:ea typeface="Arial"/>
                <a:cs typeface="Arial"/>
              </a:rPr>
              <a:t>Bos-Nehles</a:t>
            </a:r>
            <a:r>
              <a:rPr sz="1400" b="0" dirty="0">
                <a:solidFill>
                  <a:srgbClr val="111111"/>
                </a:solidFill>
                <a:latin typeface="Arial"/>
                <a:ea typeface="Arial"/>
                <a:cs typeface="Arial"/>
              </a:rPr>
              <a:t>, A., Townsend, K., Cafferkey, K. and </a:t>
            </a:r>
            <a:r>
              <a:rPr sz="1400" b="0" dirty="0" err="1">
                <a:solidFill>
                  <a:srgbClr val="111111"/>
                </a:solidFill>
                <a:latin typeface="Arial"/>
                <a:ea typeface="Arial"/>
                <a:cs typeface="Arial"/>
              </a:rPr>
              <a:t>Trullen</a:t>
            </a:r>
            <a:r>
              <a:rPr sz="1400" b="0" dirty="0">
                <a:solidFill>
                  <a:srgbClr val="111111"/>
                </a:solidFill>
                <a:latin typeface="Arial"/>
                <a:ea typeface="Arial"/>
                <a:cs typeface="Arial"/>
              </a:rPr>
              <a:t>, J. (2023) ‘Examining the Ability, Motivation and Opportunity (AMO) framework in HRM research: Conceptualization, measurement and interactions’, International Journal of Management Reviews, 25(4), pp. 725–739.</a:t>
            </a:r>
            <a:r>
              <a:rPr lang="en-US" sz="1400" b="0" dirty="0">
                <a:solidFill>
                  <a:srgbClr val="111111"/>
                </a:solidFill>
                <a:latin typeface="Arial"/>
                <a:ea typeface="Arial"/>
                <a:cs typeface="Arial"/>
              </a:rPr>
              <a:t> </a:t>
            </a:r>
            <a:r>
              <a:rPr sz="1400" b="0" dirty="0">
                <a:solidFill>
                  <a:srgbClr val="111111"/>
                </a:solidFill>
                <a:latin typeface="Arial"/>
                <a:ea typeface="Arial"/>
                <a:cs typeface="Arial"/>
              </a:rPr>
              <a:t>Available at: </a:t>
            </a:r>
            <a:r>
              <a:rPr lang="en-US" sz="1400" u="sng" dirty="0">
                <a:solidFill>
                  <a:srgbClr val="0070C0"/>
                </a:solidFill>
                <a:latin typeface="Arial"/>
                <a:ea typeface="Arial"/>
                <a:cs typeface="Arial"/>
              </a:rPr>
              <a:t>https://doi.org/10.1111/ijmr.12332</a:t>
            </a:r>
            <a:endParaRPr sz="1400" u="sng" dirty="0">
              <a:solidFill>
                <a:srgbClr val="0070C0"/>
              </a:solidFill>
              <a:latin typeface="Arial"/>
              <a:ea typeface="Arial"/>
              <a:cs typeface="Arial"/>
              <a:hlinkClick r:id="rId4"/>
            </a:endParaRPr>
          </a:p>
        </p:txBody>
      </p:sp>
      <p:sp>
        <p:nvSpPr>
          <p:cNvPr id="4" name="CIPD (2025a) Learning needs analysis. Factsheet, 2">
            <a:extLst>
              <a:ext uri="{FF2B5EF4-FFF2-40B4-BE49-F238E27FC236}">
                <a16:creationId xmlns:a16="http://schemas.microsoft.com/office/drawing/2014/main" id="{B6D87FAA-7260-4859-9D32-F5603DB8E8F2}"/>
              </a:ext>
            </a:extLst>
          </p:cNvPr>
          <p:cNvSpPr>
            <a:spLocks noGrp="1"/>
          </p:cNvSpPr>
          <p:nvPr/>
        </p:nvSpPr>
        <p:spPr>
          <a:xfrm>
            <a:off x="685800" y="3341151"/>
            <a:ext cx="10267950" cy="676275"/>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marL="285750" indent="-285750" algn="l">
              <a:lnSpc>
                <a:spcPct val="105000"/>
              </a:lnSpc>
              <a:buFont typeface="Arial" panose="020B0604020202020204" pitchFamily="34" charset="0"/>
              <a:buChar char="•"/>
              <a:defRPr sz="1100" b="0">
                <a:solidFill>
                  <a:srgbClr val="111111"/>
                </a:solidFill>
                <a:latin typeface="Arial"/>
                <a:ea typeface="Arial"/>
                <a:cs typeface="Arial"/>
              </a:defRPr>
            </a:pPr>
            <a:r>
              <a:rPr sz="1400" b="0" dirty="0">
                <a:solidFill>
                  <a:srgbClr val="111111"/>
                </a:solidFill>
                <a:latin typeface="Arial"/>
                <a:ea typeface="Arial"/>
                <a:cs typeface="Arial"/>
              </a:rPr>
              <a:t>CIPD (2025a) Learning needs analysis. Factsheet, 20 August.</a:t>
            </a:r>
          </a:p>
          <a:p>
            <a:r>
              <a:rPr lang="en-US" sz="1400" b="0" dirty="0">
                <a:solidFill>
                  <a:srgbClr val="111111"/>
                </a:solidFill>
                <a:latin typeface="Arial"/>
                <a:ea typeface="Arial"/>
                <a:cs typeface="Arial"/>
              </a:rPr>
              <a:t>       </a:t>
            </a:r>
            <a:r>
              <a:rPr sz="1400" b="0" dirty="0">
                <a:solidFill>
                  <a:srgbClr val="111111"/>
                </a:solidFill>
                <a:latin typeface="Arial"/>
                <a:ea typeface="Arial"/>
                <a:cs typeface="Arial"/>
              </a:rPr>
              <a:t>Available at: </a:t>
            </a:r>
            <a:r>
              <a:rPr lang="en-US" sz="1400" dirty="0">
                <a:solidFill>
                  <a:srgbClr val="0070C0"/>
                </a:solidFill>
                <a:latin typeface="Arial" panose="020B0604020202020204" pitchFamily="34" charset="0"/>
                <a:cs typeface="Arial" panose="020B0604020202020204" pitchFamily="34" charset="0"/>
              </a:rPr>
              <a:t>https://www.cipd.org/en/knowledge/factsheets/learning-needs-factsheet/</a:t>
            </a:r>
          </a:p>
        </p:txBody>
      </p:sp>
      <p:sp>
        <p:nvSpPr>
          <p:cNvPr id="5" name="CIPD (2025b) Talent management. Factsheet, 26 Nove">
            <a:extLst>
              <a:ext uri="{FF2B5EF4-FFF2-40B4-BE49-F238E27FC236}">
                <a16:creationId xmlns:a16="http://schemas.microsoft.com/office/drawing/2014/main" id="{422CD36C-6511-4018-A288-938711E4F8BF}"/>
              </a:ext>
            </a:extLst>
          </p:cNvPr>
          <p:cNvSpPr>
            <a:spLocks noGrp="1"/>
          </p:cNvSpPr>
          <p:nvPr/>
        </p:nvSpPr>
        <p:spPr>
          <a:xfrm>
            <a:off x="711591" y="4110552"/>
            <a:ext cx="8981049" cy="53340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marL="285750" indent="-285750" algn="l">
              <a:lnSpc>
                <a:spcPct val="105000"/>
              </a:lnSpc>
              <a:buFont typeface="Arial" panose="020B0604020202020204" pitchFamily="34" charset="0"/>
              <a:buChar char="•"/>
              <a:defRPr sz="1100" b="0">
                <a:solidFill>
                  <a:srgbClr val="111111"/>
                </a:solidFill>
                <a:latin typeface="Arial"/>
                <a:ea typeface="Arial"/>
                <a:cs typeface="Arial"/>
              </a:defRPr>
            </a:pPr>
            <a:r>
              <a:rPr sz="1400" b="0" dirty="0">
                <a:solidFill>
                  <a:srgbClr val="111111"/>
                </a:solidFill>
                <a:latin typeface="Arial"/>
                <a:ea typeface="Arial"/>
                <a:cs typeface="Arial"/>
              </a:rPr>
              <a:t>CIPD (2025b) Talent management. Factsheet, 26 November.</a:t>
            </a:r>
          </a:p>
          <a:p>
            <a:r>
              <a:rPr lang="en-US" sz="1400" b="0" dirty="0">
                <a:solidFill>
                  <a:srgbClr val="111111"/>
                </a:solidFill>
                <a:latin typeface="Arial"/>
                <a:ea typeface="Arial"/>
                <a:cs typeface="Arial"/>
              </a:rPr>
              <a:t>       </a:t>
            </a:r>
            <a:r>
              <a:rPr sz="1400" b="0" dirty="0">
                <a:solidFill>
                  <a:srgbClr val="111111"/>
                </a:solidFill>
                <a:latin typeface="Arial"/>
                <a:ea typeface="Arial"/>
                <a:cs typeface="Arial"/>
              </a:rPr>
              <a:t>Available at: </a:t>
            </a:r>
            <a:r>
              <a:rPr lang="en-US" sz="1400" u="sng" dirty="0">
                <a:solidFill>
                  <a:srgbClr val="0070C0"/>
                </a:solidFill>
                <a:latin typeface="Arial" panose="020B0604020202020204" pitchFamily="34" charset="0"/>
                <a:cs typeface="Arial" panose="020B0604020202020204" pitchFamily="34" charset="0"/>
              </a:rPr>
              <a:t>https://www.cipd.org/en/knowledge/factsheets/talent-factsheet/ </a:t>
            </a:r>
          </a:p>
        </p:txBody>
      </p:sp>
      <p:sp>
        <p:nvSpPr>
          <p:cNvPr id="6" name="CIPD (2025c) Workforce planning. Factsheet, 29 Jul">
            <a:extLst>
              <a:ext uri="{FF2B5EF4-FFF2-40B4-BE49-F238E27FC236}">
                <a16:creationId xmlns:a16="http://schemas.microsoft.com/office/drawing/2014/main" id="{ED30A6F6-CDA0-42E2-81C5-40D9BA645F40}"/>
              </a:ext>
            </a:extLst>
          </p:cNvPr>
          <p:cNvSpPr>
            <a:spLocks noGrp="1"/>
          </p:cNvSpPr>
          <p:nvPr/>
        </p:nvSpPr>
        <p:spPr>
          <a:xfrm>
            <a:off x="685800" y="4827051"/>
            <a:ext cx="9006840" cy="66675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marL="285750" indent="-285750" algn="l">
              <a:lnSpc>
                <a:spcPct val="105000"/>
              </a:lnSpc>
              <a:buFont typeface="Arial" panose="020B0604020202020204" pitchFamily="34" charset="0"/>
              <a:buChar char="•"/>
              <a:defRPr sz="1100" b="0">
                <a:solidFill>
                  <a:srgbClr val="111111"/>
                </a:solidFill>
                <a:latin typeface="Arial"/>
                <a:ea typeface="Arial"/>
                <a:cs typeface="Arial"/>
              </a:defRPr>
            </a:pPr>
            <a:r>
              <a:rPr sz="1400" b="0" dirty="0">
                <a:solidFill>
                  <a:srgbClr val="111111"/>
                </a:solidFill>
                <a:latin typeface="Arial"/>
                <a:ea typeface="Arial"/>
                <a:cs typeface="Arial"/>
              </a:rPr>
              <a:t>CIPD (2025c) Workforce planning. Factsheet, 29 July.</a:t>
            </a:r>
          </a:p>
          <a:p>
            <a:r>
              <a:rPr lang="en-US" sz="1400" b="0" dirty="0">
                <a:solidFill>
                  <a:srgbClr val="111111"/>
                </a:solidFill>
                <a:latin typeface="Arial"/>
                <a:ea typeface="Arial"/>
                <a:cs typeface="Arial"/>
              </a:rPr>
              <a:t>       </a:t>
            </a:r>
            <a:r>
              <a:rPr sz="1400" b="0" dirty="0">
                <a:solidFill>
                  <a:srgbClr val="111111"/>
                </a:solidFill>
                <a:latin typeface="Arial"/>
                <a:ea typeface="Arial"/>
                <a:cs typeface="Arial"/>
              </a:rPr>
              <a:t>Available at: </a:t>
            </a:r>
            <a:r>
              <a:rPr lang="en-US" sz="1400" u="sng" dirty="0">
                <a:solidFill>
                  <a:srgbClr val="0070C0"/>
                </a:solidFill>
                <a:latin typeface="Arial" panose="020B0604020202020204" pitchFamily="34" charset="0"/>
                <a:cs typeface="Arial" panose="020B0604020202020204" pitchFamily="34" charset="0"/>
              </a:rPr>
              <a:t>https://www.cipd.org/en/knowledge/factsheets/workforce-planning-factsheet/</a:t>
            </a:r>
          </a:p>
        </p:txBody>
      </p:sp>
      <p:sp>
        <p:nvSpPr>
          <p:cNvPr id="7" name="CIPD (2026a) Performance management: An introducti">
            <a:extLst>
              <a:ext uri="{FF2B5EF4-FFF2-40B4-BE49-F238E27FC236}">
                <a16:creationId xmlns:a16="http://schemas.microsoft.com/office/drawing/2014/main" id="{0876C6D0-EB3C-41E5-B04D-1C20584C2EE3}"/>
              </a:ext>
            </a:extLst>
          </p:cNvPr>
          <p:cNvSpPr>
            <a:spLocks noGrp="1"/>
          </p:cNvSpPr>
          <p:nvPr/>
        </p:nvSpPr>
        <p:spPr>
          <a:xfrm>
            <a:off x="711591" y="5589050"/>
            <a:ext cx="9006840" cy="66675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marL="285750" indent="-285750">
              <a:lnSpc>
                <a:spcPct val="105000"/>
              </a:lnSpc>
              <a:buFont typeface="Arial" panose="020B0604020202020204" pitchFamily="34" charset="0"/>
              <a:buChar char="•"/>
              <a:defRPr sz="1100" b="0">
                <a:solidFill>
                  <a:srgbClr val="111111"/>
                </a:solidFill>
                <a:latin typeface="Arial"/>
                <a:ea typeface="Arial"/>
                <a:cs typeface="Arial"/>
              </a:defRPr>
            </a:pPr>
            <a:r>
              <a:rPr sz="1400" b="0" dirty="0">
                <a:solidFill>
                  <a:srgbClr val="111111"/>
                </a:solidFill>
                <a:latin typeface="Arial"/>
                <a:ea typeface="Arial"/>
                <a:cs typeface="Arial"/>
              </a:rPr>
              <a:t>CIPD (2026a) Performance management: An introduction. Factsheet, 29 January.</a:t>
            </a:r>
            <a:r>
              <a:rPr lang="en-US" sz="1400" b="0" dirty="0">
                <a:solidFill>
                  <a:srgbClr val="111111"/>
                </a:solidFill>
                <a:latin typeface="Arial"/>
                <a:ea typeface="Arial"/>
                <a:cs typeface="Arial"/>
              </a:rPr>
              <a:t>                                                                    </a:t>
            </a:r>
            <a:r>
              <a:rPr sz="1400" b="0" dirty="0">
                <a:solidFill>
                  <a:srgbClr val="111111"/>
                </a:solidFill>
                <a:latin typeface="Arial"/>
                <a:ea typeface="Arial"/>
                <a:cs typeface="Arial"/>
              </a:rPr>
              <a:t>Available at:</a:t>
            </a:r>
            <a:r>
              <a:rPr lang="en-US" sz="1400" b="0" dirty="0">
                <a:solidFill>
                  <a:srgbClr val="111111"/>
                </a:solidFill>
                <a:latin typeface="Arial"/>
                <a:ea typeface="Arial"/>
                <a:cs typeface="Arial"/>
              </a:rPr>
              <a:t> </a:t>
            </a:r>
            <a:r>
              <a:rPr lang="en-US" sz="1400" u="sng" dirty="0">
                <a:solidFill>
                  <a:srgbClr val="0070C0"/>
                </a:solidFill>
              </a:rPr>
              <a:t>https://www.cipd.org/en/knowledge/factsheets/performance-factsheet/</a:t>
            </a:r>
          </a:p>
          <a:p>
            <a:pPr marL="285750" indent="-285750" algn="l">
              <a:lnSpc>
                <a:spcPct val="105000"/>
              </a:lnSpc>
              <a:buFont typeface="Arial" panose="020B0604020202020204" pitchFamily="34" charset="0"/>
              <a:buChar char="•"/>
              <a:defRPr sz="1100" b="0">
                <a:solidFill>
                  <a:srgbClr val="111111"/>
                </a:solidFill>
                <a:latin typeface="Arial"/>
                <a:ea typeface="Arial"/>
                <a:cs typeface="Arial"/>
              </a:defRPr>
            </a:pPr>
            <a:endParaRPr sz="1400" b="0" dirty="0">
              <a:solidFill>
                <a:srgbClr val="234B61"/>
              </a:solidFill>
              <a:latin typeface="Arial"/>
              <a:ea typeface="Arial"/>
              <a:cs typeface="Arial"/>
              <a:hlinkClick r:id="rId5"/>
            </a:endParaRPr>
          </a:p>
        </p:txBody>
      </p:sp>
      <p:sp>
        <p:nvSpPr>
          <p:cNvPr id="9" name="CIPD (2026c) Resourcing and talent planning report">
            <a:extLst>
              <a:ext uri="{FF2B5EF4-FFF2-40B4-BE49-F238E27FC236}">
                <a16:creationId xmlns:a16="http://schemas.microsoft.com/office/drawing/2014/main" id="{088EBD8E-3A94-41C5-A92E-AB04D38B54A1}"/>
              </a:ext>
            </a:extLst>
          </p:cNvPr>
          <p:cNvSpPr>
            <a:spLocks noGrp="1"/>
          </p:cNvSpPr>
          <p:nvPr/>
        </p:nvSpPr>
        <p:spPr>
          <a:xfrm>
            <a:off x="6324600" y="1724025"/>
            <a:ext cx="5181600" cy="53340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gn="l">
              <a:lnSpc>
                <a:spcPct val="105000"/>
              </a:lnSpc>
              <a:buNone/>
              <a:defRPr sz="1100" b="0">
                <a:solidFill>
                  <a:srgbClr val="111111"/>
                </a:solidFill>
                <a:latin typeface="Arial"/>
                <a:ea typeface="Arial"/>
                <a:cs typeface="Arial"/>
              </a:defRPr>
            </a:pPr>
            <a:endParaRPr sz="1300" b="0" dirty="0">
              <a:solidFill>
                <a:srgbClr val="234B61"/>
              </a:solidFill>
              <a:latin typeface="Arial"/>
              <a:ea typeface="Arial"/>
              <a:cs typeface="Arial"/>
              <a:hlinkClick r:id="rId6"/>
            </a:endParaRPr>
          </a:p>
        </p:txBody>
      </p:sp>
      <p:sp>
        <p:nvSpPr>
          <p:cNvPr id="10" name="CIPD (2026d) Reward: An introduction. Factsheet, 1">
            <a:extLst>
              <a:ext uri="{FF2B5EF4-FFF2-40B4-BE49-F238E27FC236}">
                <a16:creationId xmlns:a16="http://schemas.microsoft.com/office/drawing/2014/main" id="{F5ECB1F7-0463-472E-A420-A937B4449D8A}"/>
              </a:ext>
            </a:extLst>
          </p:cNvPr>
          <p:cNvSpPr>
            <a:spLocks noGrp="1"/>
          </p:cNvSpPr>
          <p:nvPr/>
        </p:nvSpPr>
        <p:spPr>
          <a:xfrm>
            <a:off x="6324600" y="2352675"/>
            <a:ext cx="5181600" cy="53340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gn="l">
              <a:lnSpc>
                <a:spcPct val="105000"/>
              </a:lnSpc>
              <a:buNone/>
              <a:defRPr sz="1100" b="0">
                <a:solidFill>
                  <a:srgbClr val="111111"/>
                </a:solidFill>
                <a:latin typeface="Arial"/>
                <a:ea typeface="Arial"/>
                <a:cs typeface="Arial"/>
              </a:defRPr>
            </a:pPr>
            <a:endParaRPr sz="1300" b="0" dirty="0">
              <a:solidFill>
                <a:srgbClr val="234B61"/>
              </a:solidFill>
              <a:latin typeface="Arial"/>
              <a:ea typeface="Arial"/>
              <a:cs typeface="Arial"/>
              <a:hlinkClick r:id="rId7"/>
            </a:endParaRPr>
          </a:p>
        </p:txBody>
      </p:sp>
      <p:sp>
        <p:nvSpPr>
          <p:cNvPr id="11" name="Conroy, N., Patton, D., Moore, Z., O’Connor, T., N">
            <a:extLst>
              <a:ext uri="{FF2B5EF4-FFF2-40B4-BE49-F238E27FC236}">
                <a16:creationId xmlns:a16="http://schemas.microsoft.com/office/drawing/2014/main" id="{1F057BE2-722F-413B-B8FB-6A9A002FC6A7}"/>
              </a:ext>
            </a:extLst>
          </p:cNvPr>
          <p:cNvSpPr>
            <a:spLocks noGrp="1"/>
          </p:cNvSpPr>
          <p:nvPr/>
        </p:nvSpPr>
        <p:spPr>
          <a:xfrm>
            <a:off x="6324600" y="2981325"/>
            <a:ext cx="5181600" cy="100965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gn="l">
              <a:lnSpc>
                <a:spcPct val="105000"/>
              </a:lnSpc>
              <a:buNone/>
              <a:defRPr sz="1100" b="0">
                <a:solidFill>
                  <a:srgbClr val="111111"/>
                </a:solidFill>
                <a:latin typeface="Arial"/>
                <a:ea typeface="Arial"/>
                <a:cs typeface="Arial"/>
              </a:defRPr>
            </a:pPr>
            <a:endParaRPr sz="1300" b="0" dirty="0">
              <a:solidFill>
                <a:srgbClr val="234B61"/>
              </a:solidFill>
              <a:latin typeface="Arial"/>
              <a:ea typeface="Arial"/>
              <a:cs typeface="Arial"/>
              <a:hlinkClick r:id="rId8"/>
            </a:endParaRPr>
          </a:p>
        </p:txBody>
      </p:sp>
      <p:sp>
        <p:nvSpPr>
          <p:cNvPr id="12" name="Gagné, M., Parker, S.K., Griffin, M.A., Dunlop, P.">
            <a:extLst>
              <a:ext uri="{FF2B5EF4-FFF2-40B4-BE49-F238E27FC236}">
                <a16:creationId xmlns:a16="http://schemas.microsoft.com/office/drawing/2014/main" id="{308E1F18-80F6-449A-A180-8DA730F1CE9B}"/>
              </a:ext>
            </a:extLst>
          </p:cNvPr>
          <p:cNvSpPr>
            <a:spLocks noGrp="1"/>
          </p:cNvSpPr>
          <p:nvPr/>
        </p:nvSpPr>
        <p:spPr>
          <a:xfrm>
            <a:off x="6324600" y="4086225"/>
            <a:ext cx="5181600" cy="942975"/>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gn="l">
              <a:lnSpc>
                <a:spcPct val="105000"/>
              </a:lnSpc>
              <a:buNone/>
              <a:defRPr sz="1100" b="0">
                <a:solidFill>
                  <a:srgbClr val="111111"/>
                </a:solidFill>
                <a:latin typeface="Arial"/>
                <a:ea typeface="Arial"/>
                <a:cs typeface="Arial"/>
              </a:defRPr>
            </a:pPr>
            <a:endParaRPr sz="1300" b="0" dirty="0">
              <a:solidFill>
                <a:srgbClr val="234B61"/>
              </a:solidFill>
              <a:latin typeface="Arial"/>
              <a:ea typeface="Arial"/>
              <a:cs typeface="Arial"/>
              <a:hlinkClick r:id="rId9"/>
            </a:endParaRPr>
          </a:p>
        </p:txBody>
      </p:sp>
      <p:sp>
        <p:nvSpPr>
          <p:cNvPr id="13" name="Sackett, P.R., Zhang, C., Berry, C.M. and Lievens,">
            <a:extLst>
              <a:ext uri="{FF2B5EF4-FFF2-40B4-BE49-F238E27FC236}">
                <a16:creationId xmlns:a16="http://schemas.microsoft.com/office/drawing/2014/main" id="{E8694AD4-498B-4465-9028-B7A02ACF541D}"/>
              </a:ext>
            </a:extLst>
          </p:cNvPr>
          <p:cNvSpPr>
            <a:spLocks noGrp="1"/>
          </p:cNvSpPr>
          <p:nvPr/>
        </p:nvSpPr>
        <p:spPr>
          <a:xfrm>
            <a:off x="6324600" y="5124450"/>
            <a:ext cx="5181600" cy="885825"/>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algn="l">
              <a:lnSpc>
                <a:spcPct val="105000"/>
              </a:lnSpc>
              <a:buNone/>
              <a:defRPr sz="1100" b="0">
                <a:solidFill>
                  <a:srgbClr val="111111"/>
                </a:solidFill>
                <a:latin typeface="Arial"/>
                <a:ea typeface="Arial"/>
                <a:cs typeface="Arial"/>
              </a:defRPr>
            </a:pPr>
            <a:endParaRPr sz="1300" b="0" dirty="0">
              <a:solidFill>
                <a:srgbClr val="234B61"/>
              </a:solidFill>
              <a:latin typeface="Arial"/>
              <a:ea typeface="Arial"/>
              <a:cs typeface="Arial"/>
              <a:hlinkClick r:id="rId10"/>
            </a:endParaRPr>
          </a:p>
        </p:txBody>
      </p:sp>
      <p:sp>
        <p:nvSpPr>
          <p:cNvPr id="14" name="All sources accessed 11 October 2026. Full Harvard">
            <a:extLst>
              <a:ext uri="{FF2B5EF4-FFF2-40B4-BE49-F238E27FC236}">
                <a16:creationId xmlns:a16="http://schemas.microsoft.com/office/drawing/2014/main" id="{8177578C-919A-4BCB-A913-03D36DB4C198}"/>
              </a:ext>
            </a:extLst>
          </p:cNvPr>
          <p:cNvSpPr>
            <a:spLocks noGrp="1"/>
          </p:cNvSpPr>
          <p:nvPr/>
        </p:nvSpPr>
        <p:spPr>
          <a:xfrm>
            <a:off x="685800" y="6210300"/>
            <a:ext cx="10820400" cy="209550"/>
          </a:xfrm>
          <a:prstGeom prst="rect">
            <a:avLst/>
          </a:prstGeom>
          <a:noFill/>
          <a:ln w="0">
            <a:noFill/>
          </a:ln>
        </p:spPr>
        <p:txBody>
          <a:bodyPr wrap="square" lIns="0" tIns="0" rIns="0" bIns="0" anchor="t">
            <a:noAutofit/>
          </a:bodyPr>
          <a:lstStyle>
            <a:defPPr algn="l">
              <a:defRPr sz="1100" b="0">
                <a:solidFill>
                  <a:srgbClr val="555555"/>
                </a:solidFill>
                <a:latin typeface="Arial"/>
                <a:ea typeface="Arial"/>
                <a:cs typeface="Arial"/>
              </a:defRPr>
            </a:defPPr>
          </a:lstStyle>
          <a:p>
            <a:pPr algn="l">
              <a:lnSpc>
                <a:spcPct val="125000"/>
              </a:lnSpc>
              <a:buNone/>
              <a:defRPr sz="1100" b="0">
                <a:solidFill>
                  <a:srgbClr val="555555"/>
                </a:solidFill>
                <a:latin typeface="Arial"/>
                <a:ea typeface="Arial"/>
                <a:cs typeface="Arial"/>
              </a:defRPr>
            </a:pPr>
            <a:endParaRPr sz="1300" b="0" dirty="0">
              <a:solidFill>
                <a:srgbClr val="555555"/>
              </a:solidFill>
              <a:latin typeface="Arial"/>
              <a:ea typeface="Arial"/>
              <a:cs typeface="Arial"/>
            </a:endParaRPr>
          </a:p>
        </p:txBody>
      </p:sp>
      <p:sp>
        <p:nvSpPr>
          <p:cNvPr id="15" name="12 / 12">
            <a:extLst>
              <a:ext uri="{FF2B5EF4-FFF2-40B4-BE49-F238E27FC236}">
                <a16:creationId xmlns:a16="http://schemas.microsoft.com/office/drawing/2014/main" id="{2231D601-BA6B-4D3B-BED8-CD32B004C2BC}"/>
              </a:ext>
            </a:extLst>
          </p:cNvPr>
          <p:cNvSpPr>
            <a:spLocks noGrp="1"/>
          </p:cNvSpPr>
          <p:nvPr/>
        </p:nvSpPr>
        <p:spPr>
          <a:xfrm>
            <a:off x="10953750" y="6429375"/>
            <a:ext cx="552450" cy="209550"/>
          </a:xfrm>
          <a:prstGeom prst="rect">
            <a:avLst/>
          </a:prstGeom>
          <a:noFill/>
          <a:ln w="0">
            <a:noFill/>
          </a:ln>
        </p:spPr>
        <p:txBody>
          <a:bodyPr wrap="square" lIns="0" tIns="0" rIns="0" bIns="0" anchor="t">
            <a:noAutofit/>
          </a:bodyPr>
          <a:lstStyle>
            <a:defPPr algn="r">
              <a:defRPr sz="1100" b="0">
                <a:solidFill>
                  <a:srgbClr val="555555"/>
                </a:solidFill>
                <a:latin typeface="Arial"/>
                <a:ea typeface="Arial"/>
                <a:cs typeface="Arial"/>
              </a:defRPr>
            </a:defPPr>
          </a:lstStyle>
          <a:p>
            <a:pPr algn="r">
              <a:lnSpc>
                <a:spcPct val="125000"/>
              </a:lnSpc>
              <a:buNone/>
              <a:defRPr sz="1100" b="0">
                <a:solidFill>
                  <a:srgbClr val="555555"/>
                </a:solidFill>
                <a:latin typeface="Arial"/>
                <a:ea typeface="Arial"/>
                <a:cs typeface="Arial"/>
              </a:defRPr>
            </a:pPr>
            <a:r>
              <a:rPr sz="1300" b="0">
                <a:solidFill>
                  <a:srgbClr val="555555"/>
                </a:solidFill>
                <a:latin typeface="Arial"/>
                <a:ea typeface="Arial"/>
                <a:cs typeface="Arial"/>
              </a:rPr>
              <a:t>12 / 12</a:t>
            </a:r>
          </a:p>
        </p:txBody>
      </p:sp>
    </p:spTree>
    <p:extLst>
      <p:ext uri="{BB962C8B-B14F-4D97-AF65-F5344CB8AC3E}">
        <p14:creationId xmlns:p14="http://schemas.microsoft.com/office/powerpoint/2010/main" val="2027584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IPD (2026b) Recruitment: An introduction. Factshe">
            <a:extLst>
              <a:ext uri="{FF2B5EF4-FFF2-40B4-BE49-F238E27FC236}">
                <a16:creationId xmlns:a16="http://schemas.microsoft.com/office/drawing/2014/main" id="{70A0BB5B-8048-4DB0-B0C4-65E1F5D47F23}"/>
              </a:ext>
            </a:extLst>
          </p:cNvPr>
          <p:cNvSpPr>
            <a:spLocks noGrp="1"/>
          </p:cNvSpPr>
          <p:nvPr/>
        </p:nvSpPr>
        <p:spPr>
          <a:xfrm>
            <a:off x="655319" y="787426"/>
            <a:ext cx="7194452" cy="533400"/>
          </a:xfrm>
          <a:prstGeom prst="rect">
            <a:avLst/>
          </a:prstGeom>
          <a:noFill/>
          <a:ln w="0">
            <a:noFill/>
          </a:ln>
        </p:spPr>
        <p:txBody>
          <a:bodyPr wrap="square" lIns="0" tIns="0" rIns="0" bIns="0" anchor="t">
            <a:noAutofit/>
          </a:bodyPr>
          <a:lstStyle>
            <a:defPPr algn="l">
              <a:defRPr sz="1100" b="0">
                <a:solidFill>
                  <a:srgbClr val="111111"/>
                </a:solidFill>
                <a:latin typeface="Arial"/>
                <a:ea typeface="Arial"/>
                <a:cs typeface="Arial"/>
              </a:defRPr>
            </a:defPPr>
          </a:lstStyle>
          <a:p>
            <a:pPr marL="285750" indent="-285750" algn="l">
              <a:lnSpc>
                <a:spcPct val="105000"/>
              </a:lnSpc>
              <a:buFont typeface="Arial" panose="020B0604020202020204" pitchFamily="34" charset="0"/>
              <a:buChar char="•"/>
              <a:defRPr sz="1100" b="0">
                <a:solidFill>
                  <a:srgbClr val="111111"/>
                </a:solidFill>
                <a:latin typeface="Arial"/>
                <a:ea typeface="Arial"/>
                <a:cs typeface="Arial"/>
              </a:defRPr>
            </a:pPr>
            <a:r>
              <a:rPr sz="1400" b="0" dirty="0">
                <a:solidFill>
                  <a:srgbClr val="111111"/>
                </a:solidFill>
                <a:latin typeface="Arial"/>
                <a:ea typeface="Arial"/>
                <a:cs typeface="Arial"/>
              </a:rPr>
              <a:t>CIPD (2026b) Recruitment: An introduction. Factsheet, 28 May.</a:t>
            </a:r>
          </a:p>
          <a:p>
            <a:pPr>
              <a:lnSpc>
                <a:spcPct val="105000"/>
              </a:lnSpc>
              <a:defRPr sz="1100" b="0">
                <a:solidFill>
                  <a:srgbClr val="111111"/>
                </a:solidFill>
                <a:latin typeface="Arial"/>
                <a:ea typeface="Arial"/>
                <a:cs typeface="Arial"/>
              </a:defRPr>
            </a:pPr>
            <a:r>
              <a:rPr lang="en-US" sz="1400" b="0" dirty="0">
                <a:solidFill>
                  <a:srgbClr val="111111"/>
                </a:solidFill>
                <a:latin typeface="Arial"/>
                <a:ea typeface="Arial"/>
                <a:cs typeface="Arial"/>
              </a:rPr>
              <a:t>       </a:t>
            </a:r>
            <a:r>
              <a:rPr sz="1400" b="0" dirty="0">
                <a:solidFill>
                  <a:srgbClr val="111111"/>
                </a:solidFill>
                <a:latin typeface="Arial"/>
                <a:ea typeface="Arial"/>
                <a:cs typeface="Arial"/>
              </a:rPr>
              <a:t>Available at: </a:t>
            </a:r>
            <a:r>
              <a:rPr lang="en-US" sz="1400" u="sng" dirty="0">
                <a:solidFill>
                  <a:srgbClr val="0070C0"/>
                </a:solidFill>
              </a:rPr>
              <a:t>https://www.cipd.org/en/knowledge/factsheets/recruitment-factsheet/</a:t>
            </a:r>
            <a:endParaRPr sz="1400" b="0" u="sng" dirty="0">
              <a:solidFill>
                <a:srgbClr val="0070C0"/>
              </a:solidFill>
              <a:latin typeface="Arial"/>
              <a:ea typeface="Arial"/>
              <a:cs typeface="Arial"/>
              <a:hlinkClick r:id="rId2"/>
            </a:endParaRPr>
          </a:p>
        </p:txBody>
      </p:sp>
      <p:sp>
        <p:nvSpPr>
          <p:cNvPr id="3" name="Rectangle 2"/>
          <p:cNvSpPr/>
          <p:nvPr/>
        </p:nvSpPr>
        <p:spPr>
          <a:xfrm>
            <a:off x="655319" y="1584511"/>
            <a:ext cx="7897837" cy="544765"/>
          </a:xfrm>
          <a:prstGeom prst="rect">
            <a:avLst/>
          </a:prstGeom>
        </p:spPr>
        <p:txBody>
          <a:bodyPr wrap="square">
            <a:spAutoFit/>
          </a:bodyPr>
          <a:lstStyle/>
          <a:p>
            <a:pPr marL="285750" indent="-285750">
              <a:lnSpc>
                <a:spcPct val="105000"/>
              </a:lnSpc>
              <a:buFont typeface="Arial" panose="020B0604020202020204" pitchFamily="34" charset="0"/>
              <a:buChar char="•"/>
              <a:defRPr sz="1100" b="0">
                <a:solidFill>
                  <a:srgbClr val="111111"/>
                </a:solidFill>
                <a:latin typeface="Arial"/>
                <a:ea typeface="Arial"/>
                <a:cs typeface="Arial"/>
              </a:defRPr>
            </a:pPr>
            <a:r>
              <a:rPr lang="en-US" sz="1400" dirty="0">
                <a:solidFill>
                  <a:srgbClr val="111111"/>
                </a:solidFill>
                <a:latin typeface="Arial"/>
                <a:ea typeface="Arial"/>
                <a:cs typeface="Arial"/>
              </a:rPr>
              <a:t>CIPD (2026c) Resourcing and talent planning report 2026. Report, 22 September. </a:t>
            </a:r>
          </a:p>
          <a:p>
            <a:pPr>
              <a:lnSpc>
                <a:spcPct val="105000"/>
              </a:lnSpc>
              <a:defRPr sz="1100" b="0">
                <a:solidFill>
                  <a:srgbClr val="111111"/>
                </a:solidFill>
                <a:latin typeface="Arial"/>
                <a:ea typeface="Arial"/>
                <a:cs typeface="Arial"/>
              </a:defRPr>
            </a:pPr>
            <a:r>
              <a:rPr lang="en-US" sz="1400" dirty="0">
                <a:solidFill>
                  <a:srgbClr val="111111"/>
                </a:solidFill>
                <a:latin typeface="Arial"/>
                <a:ea typeface="Arial"/>
                <a:cs typeface="Arial"/>
              </a:rPr>
              <a:t>      Available at: </a:t>
            </a:r>
            <a:r>
              <a:rPr lang="en-US" sz="1400" u="sng" dirty="0">
                <a:solidFill>
                  <a:srgbClr val="0070C0"/>
                </a:solidFill>
                <a:latin typeface="Arial"/>
                <a:ea typeface="Arial"/>
                <a:cs typeface="Arial"/>
              </a:rPr>
              <a:t>https://www.cipd.org/uk/knowledge/reports/resourcing-surveys/ </a:t>
            </a:r>
            <a:endParaRPr lang="en-US" sz="1400" u="sng" dirty="0">
              <a:solidFill>
                <a:srgbClr val="0070C0"/>
              </a:solidFill>
              <a:latin typeface="Arial"/>
              <a:ea typeface="Arial"/>
              <a:cs typeface="Arial"/>
              <a:hlinkClick r:id="rId3"/>
            </a:endParaRPr>
          </a:p>
        </p:txBody>
      </p:sp>
      <p:sp>
        <p:nvSpPr>
          <p:cNvPr id="4" name="Rectangle 3"/>
          <p:cNvSpPr/>
          <p:nvPr/>
        </p:nvSpPr>
        <p:spPr>
          <a:xfrm>
            <a:off x="655318" y="2381105"/>
            <a:ext cx="7686823" cy="544765"/>
          </a:xfrm>
          <a:prstGeom prst="rect">
            <a:avLst/>
          </a:prstGeom>
        </p:spPr>
        <p:txBody>
          <a:bodyPr wrap="square">
            <a:spAutoFit/>
          </a:bodyPr>
          <a:lstStyle/>
          <a:p>
            <a:pPr marL="285750" indent="-285750">
              <a:lnSpc>
                <a:spcPct val="105000"/>
              </a:lnSpc>
              <a:buFont typeface="Arial" panose="020B0604020202020204" pitchFamily="34" charset="0"/>
              <a:buChar char="•"/>
              <a:defRPr sz="1100" b="0">
                <a:solidFill>
                  <a:srgbClr val="111111"/>
                </a:solidFill>
                <a:latin typeface="Arial"/>
                <a:ea typeface="Arial"/>
                <a:cs typeface="Arial"/>
              </a:defRPr>
            </a:pPr>
            <a:r>
              <a:rPr lang="en-US" sz="1400" dirty="0">
                <a:solidFill>
                  <a:srgbClr val="111111"/>
                </a:solidFill>
                <a:latin typeface="Arial"/>
                <a:ea typeface="Arial"/>
                <a:cs typeface="Arial"/>
              </a:rPr>
              <a:t>CIPD (2026d) Reward: An introduction. Factsheet, 1 October.</a:t>
            </a:r>
          </a:p>
          <a:p>
            <a:pPr>
              <a:lnSpc>
                <a:spcPct val="105000"/>
              </a:lnSpc>
              <a:defRPr sz="1100" b="0">
                <a:solidFill>
                  <a:srgbClr val="111111"/>
                </a:solidFill>
                <a:latin typeface="Arial"/>
                <a:ea typeface="Arial"/>
                <a:cs typeface="Arial"/>
              </a:defRPr>
            </a:pPr>
            <a:r>
              <a:rPr lang="en-US" sz="1400" dirty="0">
                <a:solidFill>
                  <a:srgbClr val="111111"/>
                </a:solidFill>
                <a:latin typeface="Arial"/>
                <a:ea typeface="Arial"/>
                <a:cs typeface="Arial"/>
              </a:rPr>
              <a:t>      Available at: </a:t>
            </a:r>
            <a:r>
              <a:rPr lang="en-US" sz="1400" u="sng" dirty="0">
                <a:solidFill>
                  <a:srgbClr val="0070C0"/>
                </a:solidFill>
                <a:latin typeface="Arial"/>
                <a:ea typeface="Arial"/>
                <a:cs typeface="Arial"/>
              </a:rPr>
              <a:t>https://www.cipd.org/en/knowledge/factsheets/reward-factsheet/</a:t>
            </a:r>
            <a:endParaRPr lang="en-US" sz="1400" u="sng" dirty="0">
              <a:solidFill>
                <a:srgbClr val="0070C0"/>
              </a:solidFill>
              <a:latin typeface="Arial"/>
              <a:ea typeface="Arial"/>
              <a:cs typeface="Arial"/>
              <a:hlinkClick r:id="rId4"/>
            </a:endParaRPr>
          </a:p>
        </p:txBody>
      </p:sp>
      <p:sp>
        <p:nvSpPr>
          <p:cNvPr id="5" name="Rectangle 4"/>
          <p:cNvSpPr/>
          <p:nvPr/>
        </p:nvSpPr>
        <p:spPr>
          <a:xfrm>
            <a:off x="644767" y="3222174"/>
            <a:ext cx="8741898" cy="981487"/>
          </a:xfrm>
          <a:prstGeom prst="rect">
            <a:avLst/>
          </a:prstGeom>
        </p:spPr>
        <p:txBody>
          <a:bodyPr wrap="square">
            <a:spAutoFit/>
          </a:bodyPr>
          <a:lstStyle/>
          <a:p>
            <a:pPr marL="285750" indent="-285750">
              <a:lnSpc>
                <a:spcPct val="105000"/>
              </a:lnSpc>
              <a:buFont typeface="Arial" panose="020B0604020202020204" pitchFamily="34" charset="0"/>
              <a:buChar char="•"/>
              <a:defRPr sz="1100" b="0">
                <a:solidFill>
                  <a:srgbClr val="111111"/>
                </a:solidFill>
                <a:latin typeface="Arial"/>
                <a:ea typeface="Arial"/>
                <a:cs typeface="Arial"/>
              </a:defRPr>
            </a:pPr>
            <a:r>
              <a:rPr lang="en-US" sz="1400" dirty="0">
                <a:solidFill>
                  <a:srgbClr val="111111"/>
                </a:solidFill>
                <a:latin typeface="Arial"/>
                <a:ea typeface="Arial"/>
                <a:cs typeface="Arial"/>
              </a:rPr>
              <a:t>Conroy, N., Patton, D., Moore, Z., O’Connor, T., Nugent, L. and </a:t>
            </a:r>
            <a:r>
              <a:rPr lang="en-US" sz="1400" dirty="0" err="1">
                <a:solidFill>
                  <a:srgbClr val="111111"/>
                </a:solidFill>
                <a:latin typeface="Arial"/>
                <a:ea typeface="Arial"/>
                <a:cs typeface="Arial"/>
              </a:rPr>
              <a:t>Derwin</a:t>
            </a:r>
            <a:r>
              <a:rPr lang="en-US" sz="1400" dirty="0">
                <a:solidFill>
                  <a:srgbClr val="111111"/>
                </a:solidFill>
                <a:latin typeface="Arial"/>
                <a:ea typeface="Arial"/>
                <a:cs typeface="Arial"/>
              </a:rPr>
              <a:t>, R. (2023) ‘The relationship between transformational leadership and staff nurse retention in hospital settings: A systematic review’, Journal of Nursing Management, 2023, article 9577200. Available at: </a:t>
            </a:r>
            <a:r>
              <a:rPr lang="en-US" sz="1400" u="sng" dirty="0">
                <a:solidFill>
                  <a:srgbClr val="0070C0"/>
                </a:solidFill>
                <a:latin typeface="Arial"/>
                <a:ea typeface="Arial"/>
                <a:cs typeface="Arial"/>
              </a:rPr>
              <a:t>https://onlinelibrary.wiley.com/doi/abs/10.1155/2023/9577200</a:t>
            </a:r>
            <a:endParaRPr lang="en-US" sz="1400" u="sng" dirty="0">
              <a:solidFill>
                <a:srgbClr val="0070C0"/>
              </a:solidFill>
              <a:latin typeface="Arial"/>
              <a:ea typeface="Arial"/>
              <a:cs typeface="Arial"/>
              <a:hlinkClick r:id="rId5"/>
            </a:endParaRPr>
          </a:p>
        </p:txBody>
      </p:sp>
      <p:sp>
        <p:nvSpPr>
          <p:cNvPr id="6" name="Rectangle 5"/>
          <p:cNvSpPr/>
          <p:nvPr/>
        </p:nvSpPr>
        <p:spPr>
          <a:xfrm>
            <a:off x="655319" y="4308241"/>
            <a:ext cx="8731345" cy="770980"/>
          </a:xfrm>
          <a:prstGeom prst="rect">
            <a:avLst/>
          </a:prstGeom>
        </p:spPr>
        <p:txBody>
          <a:bodyPr wrap="square">
            <a:spAutoFit/>
          </a:bodyPr>
          <a:lstStyle/>
          <a:p>
            <a:pPr marL="285750" indent="-285750">
              <a:lnSpc>
                <a:spcPct val="105000"/>
              </a:lnSpc>
              <a:buFont typeface="Arial" panose="020B0604020202020204" pitchFamily="34" charset="0"/>
              <a:buChar char="•"/>
              <a:defRPr sz="1100" b="0">
                <a:solidFill>
                  <a:srgbClr val="111111"/>
                </a:solidFill>
                <a:latin typeface="Arial"/>
                <a:ea typeface="Arial"/>
                <a:cs typeface="Arial"/>
              </a:defRPr>
            </a:pPr>
            <a:r>
              <a:rPr lang="en-US" sz="1400" dirty="0" err="1">
                <a:solidFill>
                  <a:srgbClr val="111111"/>
                </a:solidFill>
                <a:latin typeface="Arial"/>
                <a:ea typeface="Arial"/>
                <a:cs typeface="Arial"/>
              </a:rPr>
              <a:t>Gagné</a:t>
            </a:r>
            <a:r>
              <a:rPr lang="en-US" sz="1400" dirty="0">
                <a:solidFill>
                  <a:srgbClr val="111111"/>
                </a:solidFill>
                <a:latin typeface="Arial"/>
                <a:ea typeface="Arial"/>
                <a:cs typeface="Arial"/>
              </a:rPr>
              <a:t>, M., Parker, S.K., Griffin, M.A., Dunlop, P.D., Knight, C., </a:t>
            </a:r>
            <a:r>
              <a:rPr lang="en-US" sz="1400" dirty="0" err="1">
                <a:solidFill>
                  <a:srgbClr val="111111"/>
                </a:solidFill>
                <a:latin typeface="Arial"/>
                <a:ea typeface="Arial"/>
                <a:cs typeface="Arial"/>
              </a:rPr>
              <a:t>Klonek</a:t>
            </a:r>
            <a:r>
              <a:rPr lang="en-US" sz="1400" dirty="0">
                <a:solidFill>
                  <a:srgbClr val="111111"/>
                </a:solidFill>
                <a:latin typeface="Arial"/>
                <a:ea typeface="Arial"/>
                <a:cs typeface="Arial"/>
              </a:rPr>
              <a:t>, F.E. and Parent-</a:t>
            </a:r>
            <a:r>
              <a:rPr lang="en-US" sz="1400" dirty="0" err="1">
                <a:solidFill>
                  <a:srgbClr val="111111"/>
                </a:solidFill>
                <a:latin typeface="Arial"/>
                <a:ea typeface="Arial"/>
                <a:cs typeface="Arial"/>
              </a:rPr>
              <a:t>Rocheleau</a:t>
            </a:r>
            <a:r>
              <a:rPr lang="en-US" sz="1400" dirty="0">
                <a:solidFill>
                  <a:srgbClr val="111111"/>
                </a:solidFill>
                <a:latin typeface="Arial"/>
                <a:ea typeface="Arial"/>
                <a:cs typeface="Arial"/>
              </a:rPr>
              <a:t>, X. (2022) ‘Understanding and shaping the future of work with self-determination theory’, Nature Reviews Psychology, 1, pp. 378–392. Available at: </a:t>
            </a:r>
            <a:r>
              <a:rPr lang="en-US" sz="1400" u="sng" dirty="0">
                <a:solidFill>
                  <a:srgbClr val="0070C0"/>
                </a:solidFill>
                <a:latin typeface="Arial"/>
                <a:ea typeface="Arial"/>
                <a:cs typeface="Arial"/>
              </a:rPr>
              <a:t>https://www.nature.com/articles/s44159-022-00056-w</a:t>
            </a:r>
            <a:endParaRPr lang="en-US" sz="1400" u="sng" dirty="0">
              <a:solidFill>
                <a:srgbClr val="0070C0"/>
              </a:solidFill>
              <a:latin typeface="Arial"/>
              <a:ea typeface="Arial"/>
              <a:cs typeface="Arial"/>
              <a:hlinkClick r:id="rId6"/>
            </a:endParaRPr>
          </a:p>
        </p:txBody>
      </p:sp>
      <p:sp>
        <p:nvSpPr>
          <p:cNvPr id="7" name="Rectangle 6"/>
          <p:cNvSpPr/>
          <p:nvPr/>
        </p:nvSpPr>
        <p:spPr>
          <a:xfrm>
            <a:off x="655319" y="5394308"/>
            <a:ext cx="8080717" cy="755271"/>
          </a:xfrm>
          <a:prstGeom prst="rect">
            <a:avLst/>
          </a:prstGeom>
        </p:spPr>
        <p:txBody>
          <a:bodyPr wrap="square">
            <a:spAutoFit/>
          </a:bodyPr>
          <a:lstStyle/>
          <a:p>
            <a:pPr marL="285750" indent="-285750">
              <a:lnSpc>
                <a:spcPct val="105000"/>
              </a:lnSpc>
              <a:buFont typeface="Arial" panose="020B0604020202020204" pitchFamily="34" charset="0"/>
              <a:buChar char="•"/>
              <a:defRPr sz="1100" b="0">
                <a:solidFill>
                  <a:srgbClr val="111111"/>
                </a:solidFill>
                <a:latin typeface="Arial"/>
                <a:ea typeface="Arial"/>
                <a:cs typeface="Arial"/>
              </a:defRPr>
            </a:pPr>
            <a:r>
              <a:rPr lang="en-US" sz="1400" dirty="0" err="1">
                <a:solidFill>
                  <a:srgbClr val="111111"/>
                </a:solidFill>
                <a:latin typeface="Arial"/>
                <a:ea typeface="Arial"/>
                <a:cs typeface="Arial"/>
              </a:rPr>
              <a:t>Sackett</a:t>
            </a:r>
            <a:r>
              <a:rPr lang="en-US" sz="1400" dirty="0">
                <a:solidFill>
                  <a:srgbClr val="111111"/>
                </a:solidFill>
                <a:latin typeface="Arial"/>
                <a:ea typeface="Arial"/>
                <a:cs typeface="Arial"/>
              </a:rPr>
              <a:t>, P.R., Zhang, C., Berry, C.M. and </a:t>
            </a:r>
            <a:r>
              <a:rPr lang="en-US" sz="1400" dirty="0" err="1">
                <a:solidFill>
                  <a:srgbClr val="111111"/>
                </a:solidFill>
                <a:latin typeface="Arial"/>
                <a:ea typeface="Arial"/>
                <a:cs typeface="Arial"/>
              </a:rPr>
              <a:t>Lievens</a:t>
            </a:r>
            <a:r>
              <a:rPr lang="en-US" sz="1400" dirty="0">
                <a:solidFill>
                  <a:srgbClr val="111111"/>
                </a:solidFill>
                <a:latin typeface="Arial"/>
                <a:ea typeface="Arial"/>
                <a:cs typeface="Arial"/>
              </a:rPr>
              <a:t>, F. (2023) ‘Revisiting the design of selection systems in light of new findings regarding the validity of widely used predictors’, Industrial and Organizational Psychology, 16(3), pp. 283–300. Available at: </a:t>
            </a:r>
            <a:r>
              <a:rPr lang="en-US" sz="1400" u="sng" dirty="0">
                <a:solidFill>
                  <a:srgbClr val="0070C0"/>
                </a:solidFill>
                <a:latin typeface="Arial"/>
                <a:ea typeface="Arial"/>
                <a:cs typeface="Arial"/>
              </a:rPr>
              <a:t>https://doi.org/10.1017/iop.2023.24</a:t>
            </a:r>
            <a:endParaRPr lang="en-US" sz="1400" u="sng" dirty="0">
              <a:solidFill>
                <a:srgbClr val="0070C0"/>
              </a:solidFill>
              <a:latin typeface="Arial"/>
              <a:ea typeface="Arial"/>
              <a:cs typeface="Arial"/>
              <a:hlinkClick r:id="rId7"/>
            </a:endParaRPr>
          </a:p>
        </p:txBody>
      </p:sp>
    </p:spTree>
    <p:extLst>
      <p:ext uri="{BB962C8B-B14F-4D97-AF65-F5344CB8AC3E}">
        <p14:creationId xmlns:p14="http://schemas.microsoft.com/office/powerpoint/2010/main" val="41244819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415</TotalTime>
  <Words>6404</Words>
  <Application>Microsoft Office PowerPoint</Application>
  <DocSecurity>0</DocSecurity>
  <PresentationFormat>Widescreen</PresentationFormat>
  <Paragraphs>406</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-apple-system</vt:lpstr>
      <vt:lpstr>Aptos</vt:lpstr>
      <vt:lpstr>Arial</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Mohammed Mustafa Choudhry (2508098)</cp:lastModifiedBy>
  <cp:revision>42</cp:revision>
  <dcterms:created xsi:type="dcterms:W3CDTF">2026-10-10T20:01:53Z</dcterms:created>
  <dcterms:modified xsi:type="dcterms:W3CDTF">2026-10-16T22:01:43Z</dcterms:modified>
</cp:coreProperties>
</file>