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6"/>
  </p:notesMasterIdLst>
  <p:handoutMasterIdLst>
    <p:handoutMasterId r:id="rId17"/>
  </p:handoutMasterIdLst>
  <p:sldIdLst>
    <p:sldId id="317" r:id="rId5"/>
    <p:sldId id="310" r:id="rId6"/>
    <p:sldId id="314" r:id="rId7"/>
    <p:sldId id="311" r:id="rId8"/>
    <p:sldId id="316" r:id="rId9"/>
    <p:sldId id="309" r:id="rId10"/>
    <p:sldId id="318" r:id="rId11"/>
    <p:sldId id="320" r:id="rId12"/>
    <p:sldId id="319" r:id="rId13"/>
    <p:sldId id="322" r:id="rId14"/>
    <p:sldId id="32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36A58"/>
    <a:srgbClr val="505A47"/>
    <a:srgbClr val="D1D8B7"/>
    <a:srgbClr val="A09D79"/>
    <a:srgbClr val="AD5C4D"/>
    <a:srgbClr val="543E35"/>
    <a:srgbClr val="637700"/>
    <a:srgbClr val="FFF4ED"/>
    <a:srgbClr val="5E6A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528"/>
        <p:guide pos="3864"/>
        <p:guide orient="horz" pos="1272"/>
        <p:guide orient="horz" pos="2312"/>
        <p:guide orient="horz" pos="1944"/>
        <p:guide orient="horz" pos="2328"/>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10/12/26</a:t>
            </a:fld>
            <a:endParaRPr lang="en-US"/>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10/12/26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a:p>
        </p:txBody>
      </p:sp>
    </p:spTree>
    <p:extLst>
      <p:ext uri="{BB962C8B-B14F-4D97-AF65-F5344CB8AC3E}">
        <p14:creationId xmlns:p14="http://schemas.microsoft.com/office/powerpoint/2010/main" val="1026281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a:p>
        </p:txBody>
      </p:sp>
    </p:spTree>
    <p:extLst>
      <p:ext uri="{BB962C8B-B14F-4D97-AF65-F5344CB8AC3E}">
        <p14:creationId xmlns:p14="http://schemas.microsoft.com/office/powerpoint/2010/main" val="4209986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a:p>
        </p:txBody>
      </p:sp>
    </p:spTree>
    <p:extLst>
      <p:ext uri="{BB962C8B-B14F-4D97-AF65-F5344CB8AC3E}">
        <p14:creationId xmlns:p14="http://schemas.microsoft.com/office/powerpoint/2010/main" val="3210893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a:p>
        </p:txBody>
      </p:sp>
    </p:spTree>
    <p:extLst>
      <p:ext uri="{BB962C8B-B14F-4D97-AF65-F5344CB8AC3E}">
        <p14:creationId xmlns:p14="http://schemas.microsoft.com/office/powerpoint/2010/main" val="8736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GB"/>
              <a:t>Click icon to add picture</a:t>
            </a:r>
            <a:endParaRPr lang="en-US"/>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a:alphaModFix/>
            <a:extLst>
              <a:ext uri="{96DAC541-7B7A-43D3-8B79-37D633B846F1}">
                <asvg:svgBlip xmlns:asvg="http://schemas.microsoft.com/office/drawing/2016/SVG/main" r:embed="rId2"/>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endParaRPr lang="en-US"/>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GB"/>
              <a:t>Click icon to add picture</a:t>
            </a:r>
            <a:endParaRPr lang="en-US"/>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endParaRPr lang="en-US"/>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endParaRPr lang="en-US"/>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hyperlink" Target="https://www.flickr.com/photos/26880148@N03/4959964810/in/set-72157622118292914/" TargetMode="External"/><Relationship Id="rId5" Type="http://schemas.openxmlformats.org/officeDocument/2006/relationships/image" Target="../media/image5.jpg"/><Relationship Id="rId4" Type="http://schemas.openxmlformats.org/officeDocument/2006/relationships/hyperlink" Target="https://www.flickr.com/photos/161375043@N04/41749283632"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hyperlink" Target="https://www.rawpixel.com/image/148123/premium-photo-image-boys-bubble-bubble-wand"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pexels.com/photo/coffee-notebook-pen-writing-34587/" TargetMode="External"/><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hyperlink" Target="https://mappingignorance.org/2019/11/25/nature-versus-nurture-how-modern-science-is-rewriting-it/" TargetMode="External"/><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8" Type="http://schemas.openxmlformats.org/officeDocument/2006/relationships/hyperlink" Target="https://thevoiceofearlychildhood.com/introduction-jean-piaget/" TargetMode="External"/><Relationship Id="rId3" Type="http://schemas.openxmlformats.org/officeDocument/2006/relationships/hyperlink" Target="https://childcarestudies.co.uk/blog/jean-piaget/" TargetMode="External"/><Relationship Id="rId7" Type="http://schemas.openxmlformats.org/officeDocument/2006/relationships/hyperlink" Target="https://www.therapytrainings.com/pages/blog/piagets-stages-of-cognitive-development-implications-for-child-therapy" TargetMode="External"/><Relationship Id="rId2" Type="http://schemas.openxmlformats.org/officeDocument/2006/relationships/hyperlink" Target="https://schoolofacademics.co.uk/how-piaget-theory-of-cognitive-development-shapes-early-years-learning?srsltid=AU7gw4UORFeYysF0YF5mto8teue_VI4FzL1MibEOSnKQLl3kEOzH_c2t" TargetMode="External"/><Relationship Id="rId1" Type="http://schemas.openxmlformats.org/officeDocument/2006/relationships/slideLayout" Target="../slideLayouts/slideLayout1.xml"/><Relationship Id="rId6" Type="http://schemas.openxmlformats.org/officeDocument/2006/relationships/hyperlink" Target="https://mindsofwonder.com/2016/11/24/piagets-influence-educational-practices/" TargetMode="External"/><Relationship Id="rId5" Type="http://schemas.openxmlformats.org/officeDocument/2006/relationships/hyperlink" Target="https://www.myteachingcupboard.com/blog/piaget-and-play-based-learning-1" TargetMode="External"/><Relationship Id="rId4" Type="http://schemas.openxmlformats.org/officeDocument/2006/relationships/hyperlink" Target="https://www.simplypsychology.org/piage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915924" y="914400"/>
            <a:ext cx="10360152" cy="5029200"/>
          </a:xfrm>
        </p:spPr>
        <p:txBody>
          <a:bodyPr anchor="ctr"/>
          <a:lstStyle/>
          <a:p>
            <a:r>
              <a:rPr lang="en-GB" sz="3200">
                <a:latin typeface="Arial" panose="020B0604020202020204" pitchFamily="34" charset="0"/>
                <a:cs typeface="Arial" panose="020B0604020202020204" pitchFamily="34" charset="0"/>
              </a:rPr>
              <a:t>Jayla Imarni Russell</a:t>
            </a:r>
            <a:br>
              <a:rPr lang="en-GB" sz="3200">
                <a:latin typeface="Arial" panose="020B0604020202020204" pitchFamily="34" charset="0"/>
                <a:cs typeface="Arial" panose="020B0604020202020204" pitchFamily="34" charset="0"/>
              </a:rPr>
            </a:br>
            <a:r>
              <a:rPr lang="en-GB" sz="3200">
                <a:latin typeface="Arial" panose="020B0604020202020204" pitchFamily="34" charset="0"/>
                <a:cs typeface="Arial" panose="020B0604020202020204" pitchFamily="34" charset="0"/>
              </a:rPr>
              <a:t>Student ID number: 2518864</a:t>
            </a:r>
            <a:br>
              <a:rPr lang="en-GB" sz="3200">
                <a:latin typeface="Arial" panose="020B0604020202020204" pitchFamily="34" charset="0"/>
                <a:cs typeface="Arial" panose="020B0604020202020204" pitchFamily="34" charset="0"/>
              </a:rPr>
            </a:br>
            <a:r>
              <a:rPr lang="en-GB" sz="3200" dirty="0">
                <a:latin typeface="Arial" panose="020B0604020202020204" pitchFamily="34" charset="0"/>
                <a:cs typeface="Arial" panose="020B0604020202020204" pitchFamily="34" charset="0"/>
              </a:rPr>
              <a:t>Module code: LCHS4010</a:t>
            </a:r>
            <a:br>
              <a:rPr lang="en-GB" sz="3200" dirty="0">
                <a:latin typeface="Arial" panose="020B0604020202020204" pitchFamily="34" charset="0"/>
                <a:cs typeface="Arial" panose="020B0604020202020204" pitchFamily="34" charset="0"/>
              </a:rPr>
            </a:br>
            <a:r>
              <a:rPr lang="en-GB" sz="3200">
                <a:latin typeface="Arial" panose="020B0604020202020204" pitchFamily="34" charset="0"/>
                <a:cs typeface="Arial" panose="020B0604020202020204" pitchFamily="34" charset="0"/>
              </a:rPr>
              <a:t>Lecturer: Prabjot Kaur Sahota </a:t>
            </a:r>
            <a:br>
              <a:rPr lang="en-GB" sz="3200">
                <a:latin typeface="Arial" panose="020B0604020202020204" pitchFamily="34" charset="0"/>
                <a:cs typeface="Arial" panose="020B0604020202020204" pitchFamily="34" charset="0"/>
              </a:rPr>
            </a:br>
            <a:r>
              <a:rPr lang="en-GB" sz="3200">
                <a:latin typeface="Arial" panose="020B0604020202020204" pitchFamily="34" charset="0"/>
                <a:cs typeface="Arial" panose="020B0604020202020204" pitchFamily="34" charset="0"/>
              </a:rPr>
              <a:t>Component 1 – Presentation </a:t>
            </a:r>
            <a:endParaRPr lang="en-US" sz="3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p:txBody>
          <a:bodyPr/>
          <a:lstStyle/>
          <a:p>
            <a:r>
              <a:rPr lang="en-GB"/>
              <a:t>Introduction </a:t>
            </a:r>
            <a:endParaRPr lang="en-US"/>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1022554" y="2615381"/>
            <a:ext cx="4748981" cy="2514600"/>
          </a:xfrm>
        </p:spPr>
        <p:txBody>
          <a:bodyPr>
            <a:normAutofit/>
          </a:bodyPr>
          <a:lstStyle/>
          <a:p>
            <a:pPr>
              <a:lnSpc>
                <a:spcPct val="150000"/>
              </a:lnSpc>
            </a:pPr>
            <a:r>
              <a:rPr lang="en-GB" sz="1100">
                <a:latin typeface="Arial" panose="020B0604020202020204" pitchFamily="34" charset="0"/>
                <a:cs typeface="Arial" panose="020B0604020202020204" pitchFamily="34" charset="0"/>
              </a:rPr>
              <a:t>When psychology began</a:t>
            </a:r>
            <a:r>
              <a:rPr lang="en-GB" sz="1100" dirty="0">
                <a:latin typeface="Arial" panose="020B0604020202020204" pitchFamily="34" charset="0"/>
                <a:cs typeface="Arial" panose="020B0604020202020204" pitchFamily="34" charset="0"/>
              </a:rPr>
              <a:t>,</a:t>
            </a:r>
            <a:r>
              <a:rPr lang="en-GB" sz="1100">
                <a:latin typeface="Arial" panose="020B0604020202020204" pitchFamily="34" charset="0"/>
                <a:cs typeface="Arial" panose="020B0604020202020204" pitchFamily="34" charset="0"/>
              </a:rPr>
              <a:t> researchers were able to apply systematic and empirical scientific methods which produced reliable theories and data. Today there are many theories that can explain behaviour, cognitive and language development</a:t>
            </a:r>
            <a:r>
              <a:rPr lang="en-GB" sz="1100" dirty="0">
                <a:latin typeface="Arial" panose="020B0604020202020204" pitchFamily="34" charset="0"/>
                <a:cs typeface="Arial" panose="020B0604020202020204" pitchFamily="34" charset="0"/>
              </a:rPr>
              <a:t>.</a:t>
            </a:r>
            <a:r>
              <a:rPr lang="en-GB" sz="1100">
                <a:latin typeface="Arial" panose="020B0604020202020204" pitchFamily="34" charset="0"/>
                <a:cs typeface="Arial" panose="020B0604020202020204" pitchFamily="34" charset="0"/>
              </a:rPr>
              <a:t> Today we will be discussing 3-year-old Shona who has been introduced into early years education and has been showing signs of anxiety and limited interaction with her peers. We will be applying </a:t>
            </a:r>
            <a:r>
              <a:rPr lang="en-GB" sz="1100" dirty="0">
                <a:latin typeface="Arial" panose="020B0604020202020204" pitchFamily="34" charset="0"/>
                <a:cs typeface="Arial" panose="020B0604020202020204" pitchFamily="34" charset="0"/>
              </a:rPr>
              <a:t>one </a:t>
            </a:r>
            <a:r>
              <a:rPr lang="en-GB" sz="1100">
                <a:latin typeface="Arial" panose="020B0604020202020204" pitchFamily="34" charset="0"/>
                <a:cs typeface="Arial" panose="020B0604020202020204" pitchFamily="34" charset="0"/>
              </a:rPr>
              <a:t>of psychology’s</a:t>
            </a:r>
            <a:r>
              <a:rPr lang="en-GB" sz="1100" dirty="0">
                <a:latin typeface="Arial" panose="020B0604020202020204" pitchFamily="34" charset="0"/>
                <a:cs typeface="Arial" panose="020B0604020202020204" pitchFamily="34" charset="0"/>
              </a:rPr>
              <a:t> most influential</a:t>
            </a:r>
            <a:r>
              <a:rPr lang="en-GB" sz="1100">
                <a:latin typeface="Arial" panose="020B0604020202020204" pitchFamily="34" charset="0"/>
                <a:cs typeface="Arial" panose="020B0604020202020204" pitchFamily="34" charset="0"/>
              </a:rPr>
              <a:t> attachment theories to Shona and how it is affecting her interactions in society. </a:t>
            </a:r>
            <a:endParaRPr lang="en-US" sz="1100">
              <a:latin typeface="Arial" panose="020B0604020202020204" pitchFamily="34" charset="0"/>
              <a:cs typeface="Arial" panose="020B0604020202020204" pitchFamily="34" charset="0"/>
            </a:endParaRPr>
          </a:p>
        </p:txBody>
      </p:sp>
      <p:pic>
        <p:nvPicPr>
          <p:cNvPr id="3" name="Content Placeholder 2">
            <a:extLst>
              <a:ext uri="{FF2B5EF4-FFF2-40B4-BE49-F238E27FC236}">
                <a16:creationId xmlns:a16="http://schemas.microsoft.com/office/drawing/2014/main" id="{AC08C1DF-55A9-3A4D-95F4-7D34B267D338}"/>
              </a:ext>
            </a:extLst>
          </p:cNvPr>
          <p:cNvPicPr>
            <a:picLocks noGrp="1" noChangeAspect="1"/>
          </p:cNvPicPr>
          <p:nvPr>
            <p:ph sz="quarter" idx="12"/>
          </p:nvPr>
        </p:nvPicPr>
        <p:blipFill>
          <a:blip r:embed="rId3"/>
          <a:stretch>
            <a:fillRect/>
          </a:stretch>
        </p:blipFill>
        <p:spPr>
          <a:xfrm>
            <a:off x="7140748" y="2498780"/>
            <a:ext cx="4448599" cy="2957717"/>
          </a:xfrm>
          <a:prstGeom prst="rect">
            <a:avLst/>
          </a:prstGeom>
        </p:spPr>
      </p:pic>
      <p:sp>
        <p:nvSpPr>
          <p:cNvPr id="2" name="Slide Number Placeholder 1">
            <a:extLst>
              <a:ext uri="{FF2B5EF4-FFF2-40B4-BE49-F238E27FC236}">
                <a16:creationId xmlns:a16="http://schemas.microsoft.com/office/drawing/2014/main" id="{F35BAC3D-60A1-816B-5C79-2E8B6D9806E9}"/>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2</a:t>
            </a:fld>
            <a:endParaRPr lang="en-US"/>
          </a:p>
        </p:txBody>
      </p:sp>
    </p:spTree>
    <p:extLst>
      <p:ext uri="{BB962C8B-B14F-4D97-AF65-F5344CB8AC3E}">
        <p14:creationId xmlns:p14="http://schemas.microsoft.com/office/powerpoint/2010/main" val="4230106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B33A77B-664F-FFD3-D61A-0D344C269A12}"/>
              </a:ext>
            </a:extLst>
          </p:cNvPr>
          <p:cNvSpPr>
            <a:spLocks noGrp="1"/>
          </p:cNvSpPr>
          <p:nvPr>
            <p:ph type="title"/>
          </p:nvPr>
        </p:nvSpPr>
        <p:spPr>
          <a:xfrm>
            <a:off x="915924" y="53154"/>
            <a:ext cx="10360152" cy="744935"/>
          </a:xfrm>
        </p:spPr>
        <p:txBody>
          <a:bodyPr/>
          <a:lstStyle/>
          <a:p>
            <a:r>
              <a:rPr lang="en-GB"/>
              <a:t>Piaget’s theory of cognitive development </a:t>
            </a:r>
            <a:endParaRPr lang="en-US"/>
          </a:p>
        </p:txBody>
      </p:sp>
      <p:sp>
        <p:nvSpPr>
          <p:cNvPr id="4" name="Slide Number Placeholder 3">
            <a:extLst>
              <a:ext uri="{FF2B5EF4-FFF2-40B4-BE49-F238E27FC236}">
                <a16:creationId xmlns:a16="http://schemas.microsoft.com/office/drawing/2014/main" id="{AE59500A-4B75-29F9-CE37-C3E13D6A566A}"/>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3</a:t>
            </a:fld>
            <a:endParaRPr lang="en-US"/>
          </a:p>
        </p:txBody>
      </p:sp>
      <p:sp>
        <p:nvSpPr>
          <p:cNvPr id="2" name="TextBox 1">
            <a:extLst>
              <a:ext uri="{FF2B5EF4-FFF2-40B4-BE49-F238E27FC236}">
                <a16:creationId xmlns:a16="http://schemas.microsoft.com/office/drawing/2014/main" id="{3AA405B9-ADF8-86EF-35EA-685CE70B8EAA}"/>
              </a:ext>
            </a:extLst>
          </p:cNvPr>
          <p:cNvSpPr txBox="1"/>
          <p:nvPr/>
        </p:nvSpPr>
        <p:spPr>
          <a:xfrm>
            <a:off x="783746" y="753632"/>
            <a:ext cx="2641600" cy="6154955"/>
          </a:xfrm>
          <a:prstGeom prst="rect">
            <a:avLst/>
          </a:prstGeom>
          <a:noFill/>
        </p:spPr>
        <p:txBody>
          <a:bodyPr wrap="square" rtlCol="0">
            <a:spAutoFit/>
          </a:bodyPr>
          <a:lstStyle/>
          <a:p>
            <a:pPr algn="l">
              <a:lnSpc>
                <a:spcPct val="150000"/>
              </a:lnSpc>
            </a:pPr>
            <a:r>
              <a:rPr lang="en-GB" sz="1100">
                <a:latin typeface="Arial" panose="020B0604020202020204" pitchFamily="34" charset="0"/>
                <a:cs typeface="Arial" panose="020B0604020202020204" pitchFamily="34" charset="0"/>
              </a:rPr>
              <a:t>Jean Piaget (1972) has played a crucial role in psychology and childhood development. He theorised that children themselves  are active in their own learning process, (The Voice of Early Childhood, 2026). He believed that cognitive development occurs through a series of successful changes in cognitive structures. This </a:t>
            </a:r>
            <a:r>
              <a:rPr lang="en-GB" sz="1100" dirty="0">
                <a:latin typeface="Arial" panose="020B0604020202020204" pitchFamily="34" charset="0"/>
                <a:cs typeface="Arial" panose="020B0604020202020204" pitchFamily="34" charset="0"/>
              </a:rPr>
              <a:t>means that</a:t>
            </a:r>
            <a:r>
              <a:rPr lang="en-GB" sz="1100">
                <a:latin typeface="Arial" panose="020B0604020202020204" pitchFamily="34" charset="0"/>
                <a:cs typeface="Arial" panose="020B0604020202020204" pitchFamily="34" charset="0"/>
              </a:rPr>
              <a:t> older children are able to have thoughts that are simply beyond younger children. </a:t>
            </a:r>
          </a:p>
          <a:p>
            <a:pPr algn="l">
              <a:lnSpc>
                <a:spcPct val="150000"/>
              </a:lnSpc>
            </a:pPr>
            <a:endParaRPr lang="en-GB" sz="1100">
              <a:latin typeface="Arial" panose="020B0604020202020204" pitchFamily="34" charset="0"/>
              <a:cs typeface="Arial" panose="020B0604020202020204" pitchFamily="34" charset="0"/>
            </a:endParaRPr>
          </a:p>
          <a:p>
            <a:pPr algn="l">
              <a:lnSpc>
                <a:spcPct val="150000"/>
              </a:lnSpc>
            </a:pPr>
            <a:r>
              <a:rPr lang="en-GB" sz="1100">
                <a:latin typeface="Arial" panose="020B0604020202020204" pitchFamily="34" charset="0"/>
                <a:cs typeface="Arial" panose="020B0604020202020204" pitchFamily="34" charset="0"/>
              </a:rPr>
              <a:t>The basis of Piaget’s theory is that we learn as a direct result of our experiences. For example, young children interact with objects to build their understanding of shapes and colours rather than just being taught them. However, our age can reflect how we make sense of those shapes and colours and we all make sense of different experiences at different stages of our lives. </a:t>
            </a:r>
            <a:endParaRPr lang="en-US" sz="110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6160DF1-7BBD-1B34-FB7E-5258DBC46E04}"/>
              </a:ext>
            </a:extLst>
          </p:cNvPr>
          <p:cNvSpPr txBox="1"/>
          <p:nvPr/>
        </p:nvSpPr>
        <p:spPr>
          <a:xfrm>
            <a:off x="3968548" y="967007"/>
            <a:ext cx="3041852" cy="1330557"/>
          </a:xfrm>
          <a:prstGeom prst="rect">
            <a:avLst/>
          </a:prstGeom>
          <a:noFill/>
        </p:spPr>
        <p:txBody>
          <a:bodyPr wrap="square" rtlCol="0">
            <a:spAutoFit/>
          </a:bodyPr>
          <a:lstStyle/>
          <a:p>
            <a:pPr>
              <a:lnSpc>
                <a:spcPct val="150000"/>
              </a:lnSpc>
            </a:pPr>
            <a:r>
              <a:rPr lang="en-US" sz="1100">
                <a:latin typeface="Arial" panose="020B0604020202020204" pitchFamily="34" charset="0"/>
                <a:cs typeface="Arial" panose="020B0604020202020204" pitchFamily="34" charset="0"/>
              </a:rPr>
              <a:t>There are 3 components to Piaget’s theory that we will briefly discuss. </a:t>
            </a:r>
          </a:p>
          <a:p>
            <a:pPr marL="171450" indent="-171450">
              <a:lnSpc>
                <a:spcPct val="150000"/>
              </a:lnSpc>
              <a:buFont typeface="Arial" panose="020B0604020202020204" pitchFamily="34" charset="0"/>
              <a:buChar char="•"/>
            </a:pPr>
            <a:r>
              <a:rPr lang="en-US" sz="1100">
                <a:latin typeface="Arial" panose="020B0604020202020204" pitchFamily="34" charset="0"/>
                <a:cs typeface="Arial" panose="020B0604020202020204" pitchFamily="34" charset="0"/>
              </a:rPr>
              <a:t>Schemas </a:t>
            </a:r>
          </a:p>
          <a:p>
            <a:pPr marL="171450" indent="-171450">
              <a:lnSpc>
                <a:spcPct val="150000"/>
              </a:lnSpc>
              <a:buFont typeface="Arial" panose="020B0604020202020204" pitchFamily="34" charset="0"/>
              <a:buChar char="•"/>
            </a:pPr>
            <a:r>
              <a:rPr lang="en-US" sz="1100">
                <a:latin typeface="Arial" panose="020B0604020202020204" pitchFamily="34" charset="0"/>
                <a:cs typeface="Arial" panose="020B0604020202020204" pitchFamily="34" charset="0"/>
              </a:rPr>
              <a:t>Adaptation</a:t>
            </a:r>
          </a:p>
          <a:p>
            <a:pPr marL="171450" indent="-171450">
              <a:lnSpc>
                <a:spcPct val="150000"/>
              </a:lnSpc>
              <a:buFont typeface="Arial" panose="020B0604020202020204" pitchFamily="34" charset="0"/>
              <a:buChar char="•"/>
            </a:pPr>
            <a:r>
              <a:rPr lang="en-US" sz="1100">
                <a:latin typeface="Arial" panose="020B0604020202020204" pitchFamily="34" charset="0"/>
                <a:cs typeface="Arial" panose="020B0604020202020204" pitchFamily="34" charset="0"/>
              </a:rPr>
              <a:t>4 stages of development  </a:t>
            </a:r>
          </a:p>
        </p:txBody>
      </p:sp>
      <p:sp>
        <p:nvSpPr>
          <p:cNvPr id="10" name="TextBox 9">
            <a:extLst>
              <a:ext uri="{FF2B5EF4-FFF2-40B4-BE49-F238E27FC236}">
                <a16:creationId xmlns:a16="http://schemas.microsoft.com/office/drawing/2014/main" id="{EB308D85-762D-2FD3-96CD-B2101C2C3BF2}"/>
              </a:ext>
            </a:extLst>
          </p:cNvPr>
          <p:cNvSpPr txBox="1"/>
          <p:nvPr/>
        </p:nvSpPr>
        <p:spPr>
          <a:xfrm>
            <a:off x="3968548" y="2531043"/>
            <a:ext cx="3041852" cy="2600135"/>
          </a:xfrm>
          <a:prstGeom prst="rect">
            <a:avLst/>
          </a:prstGeom>
          <a:noFill/>
        </p:spPr>
        <p:txBody>
          <a:bodyPr wrap="square" rtlCol="0">
            <a:spAutoFit/>
          </a:bodyPr>
          <a:lstStyle/>
          <a:p>
            <a:pPr marL="171450" indent="-171450">
              <a:lnSpc>
                <a:spcPct val="150000"/>
              </a:lnSpc>
              <a:buFont typeface="Wingdings" pitchFamily="2" charset="2"/>
              <a:buChar char="v"/>
            </a:pPr>
            <a:r>
              <a:rPr lang="en-US" sz="1100">
                <a:latin typeface="Arial" panose="020B0604020202020204" pitchFamily="34" charset="0"/>
                <a:cs typeface="Arial" panose="020B0604020202020204" pitchFamily="34" charset="0"/>
              </a:rPr>
              <a:t>Schemas </a:t>
            </a:r>
            <a:endParaRPr lang="en-US" sz="1100" dirty="0">
              <a:latin typeface="Arial" panose="020B0604020202020204" pitchFamily="34" charset="0"/>
              <a:cs typeface="Arial" panose="020B0604020202020204" pitchFamily="34" charset="0"/>
            </a:endParaRPr>
          </a:p>
          <a:p>
            <a:pPr>
              <a:lnSpc>
                <a:spcPct val="150000"/>
              </a:lnSpc>
            </a:pPr>
            <a:r>
              <a:rPr lang="en-US" sz="1100">
                <a:latin typeface="Arial" panose="020B0604020202020204" pitchFamily="34" charset="0"/>
                <a:cs typeface="Arial" panose="020B0604020202020204" pitchFamily="34" charset="0"/>
              </a:rPr>
              <a:t>This is the mental framework used to </a:t>
            </a:r>
            <a:r>
              <a:rPr lang="en-US" sz="1100" err="1">
                <a:latin typeface="Arial" panose="020B0604020202020204" pitchFamily="34" charset="0"/>
                <a:cs typeface="Arial" panose="020B0604020202020204" pitchFamily="34" charset="0"/>
              </a:rPr>
              <a:t>organise</a:t>
            </a:r>
            <a:r>
              <a:rPr lang="en-US" sz="1100">
                <a:latin typeface="Arial" panose="020B0604020202020204" pitchFamily="34" charset="0"/>
                <a:cs typeface="Arial" panose="020B0604020202020204" pitchFamily="34" charset="0"/>
              </a:rPr>
              <a:t> and interpret information. </a:t>
            </a:r>
            <a:r>
              <a:rPr lang="en-US" sz="1100" dirty="0">
                <a:latin typeface="Arial" panose="020B0604020202020204" pitchFamily="34" charset="0"/>
                <a:cs typeface="Arial" panose="020B0604020202020204" pitchFamily="34" charset="0"/>
              </a:rPr>
              <a:t>It is what the individual groups in their mental understanding. </a:t>
            </a:r>
            <a:r>
              <a:rPr lang="en-US" sz="1100">
                <a:latin typeface="Arial" panose="020B0604020202020204" pitchFamily="34" charset="0"/>
                <a:cs typeface="Arial" panose="020B0604020202020204" pitchFamily="34" charset="0"/>
              </a:rPr>
              <a:t>Our schemata will grow through assimilation, accommodation and equilibration. </a:t>
            </a:r>
            <a:endParaRPr lang="en-US" sz="1100" dirty="0">
              <a:latin typeface="Arial" panose="020B0604020202020204" pitchFamily="34" charset="0"/>
              <a:cs typeface="Arial" panose="020B0604020202020204" pitchFamily="34" charset="0"/>
            </a:endParaRPr>
          </a:p>
          <a:p>
            <a:pPr>
              <a:lnSpc>
                <a:spcPct val="150000"/>
              </a:lnSpc>
            </a:pPr>
            <a:r>
              <a:rPr lang="en-US" sz="1100" dirty="0">
                <a:latin typeface="Arial" panose="020B0604020202020204" pitchFamily="34" charset="0"/>
                <a:cs typeface="Arial" panose="020B0604020202020204" pitchFamily="34" charset="0"/>
              </a:rPr>
              <a:t>Schemas are based on the understanding and interactions of the individuals with their environment.</a:t>
            </a:r>
            <a:endParaRPr lang="en-US" sz="110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DBA47A71-980D-5107-BBF7-B567CB4CF2B1}"/>
              </a:ext>
            </a:extLst>
          </p:cNvPr>
          <p:cNvSpPr txBox="1"/>
          <p:nvPr/>
        </p:nvSpPr>
        <p:spPr>
          <a:xfrm>
            <a:off x="7742584" y="2480585"/>
            <a:ext cx="3204816" cy="4324261"/>
          </a:xfrm>
          <a:prstGeom prst="rect">
            <a:avLst/>
          </a:prstGeom>
          <a:noFill/>
        </p:spPr>
        <p:txBody>
          <a:bodyPr wrap="square" rtlCol="0">
            <a:spAutoFit/>
          </a:bodyPr>
          <a:lstStyle/>
          <a:p>
            <a:pPr marL="171450" indent="-171450">
              <a:lnSpc>
                <a:spcPct val="150000"/>
              </a:lnSpc>
              <a:buFont typeface="Wingdings" pitchFamily="2" charset="2"/>
              <a:buChar char="v"/>
            </a:pPr>
            <a:r>
              <a:rPr lang="en-US" sz="1100">
                <a:latin typeface="Arial" panose="020B0604020202020204" pitchFamily="34" charset="0"/>
                <a:cs typeface="Arial" panose="020B0604020202020204" pitchFamily="34" charset="0"/>
              </a:rPr>
              <a:t>Adaptation </a:t>
            </a:r>
            <a:endParaRPr lang="en-US" sz="1100" dirty="0">
              <a:latin typeface="Arial" panose="020B0604020202020204" pitchFamily="34" charset="0"/>
              <a:cs typeface="Arial" panose="020B0604020202020204" pitchFamily="34" charset="0"/>
            </a:endParaRPr>
          </a:p>
          <a:p>
            <a:pPr>
              <a:lnSpc>
                <a:spcPct val="150000"/>
              </a:lnSpc>
            </a:pPr>
            <a:r>
              <a:rPr lang="en-US" sz="1100">
                <a:latin typeface="Arial" panose="020B0604020202020204" pitchFamily="34" charset="0"/>
                <a:cs typeface="Arial" panose="020B0604020202020204" pitchFamily="34" charset="0"/>
              </a:rPr>
              <a:t>There are 2 </a:t>
            </a:r>
            <a:r>
              <a:rPr lang="en-US" sz="1100" dirty="0">
                <a:latin typeface="Arial" panose="020B0604020202020204" pitchFamily="34" charset="0"/>
                <a:cs typeface="Arial" panose="020B0604020202020204" pitchFamily="34" charset="0"/>
              </a:rPr>
              <a:t>processes </a:t>
            </a:r>
            <a:r>
              <a:rPr lang="en-US" sz="1100">
                <a:latin typeface="Arial" panose="020B0604020202020204" pitchFamily="34" charset="0"/>
                <a:cs typeface="Arial" panose="020B0604020202020204" pitchFamily="34" charset="0"/>
              </a:rPr>
              <a:t>within adaptation</a:t>
            </a:r>
            <a:r>
              <a:rPr lang="en-US" sz="1100" dirty="0">
                <a:latin typeface="Arial" panose="020B0604020202020204" pitchFamily="34" charset="0"/>
                <a:cs typeface="Arial" panose="020B0604020202020204" pitchFamily="34" charset="0"/>
              </a:rPr>
              <a:t>,</a:t>
            </a:r>
            <a:r>
              <a:rPr lang="en-US" sz="1100">
                <a:latin typeface="Arial" panose="020B0604020202020204" pitchFamily="34" charset="0"/>
                <a:cs typeface="Arial" panose="020B0604020202020204" pitchFamily="34" charset="0"/>
              </a:rPr>
              <a:t> and </a:t>
            </a:r>
            <a:r>
              <a:rPr lang="en-US" sz="1100" dirty="0">
                <a:latin typeface="Arial" panose="020B0604020202020204" pitchFamily="34" charset="0"/>
                <a:cs typeface="Arial" panose="020B0604020202020204" pitchFamily="34" charset="0"/>
              </a:rPr>
              <a:t>they are</a:t>
            </a:r>
            <a:r>
              <a:rPr lang="en-US" sz="1100">
                <a:latin typeface="Arial" panose="020B0604020202020204" pitchFamily="34" charset="0"/>
                <a:cs typeface="Arial" panose="020B0604020202020204" pitchFamily="34" charset="0"/>
              </a:rPr>
              <a:t> assimilation and accommodation.</a:t>
            </a:r>
          </a:p>
          <a:p>
            <a:pPr marL="171450" indent="-171450">
              <a:lnSpc>
                <a:spcPct val="150000"/>
              </a:lnSpc>
              <a:buFont typeface="Arial" panose="020B0604020202020204" pitchFamily="34" charset="0"/>
              <a:buChar char="•"/>
            </a:pPr>
            <a:r>
              <a:rPr lang="en-US" sz="1100">
                <a:latin typeface="Arial" panose="020B0604020202020204" pitchFamily="34" charset="0"/>
                <a:cs typeface="Arial" panose="020B0604020202020204" pitchFamily="34" charset="0"/>
              </a:rPr>
              <a:t>Assimilation is where the child will process new objects, ideas or situations they have based in the information they have been given and retained </a:t>
            </a:r>
          </a:p>
          <a:p>
            <a:pPr marL="171450" indent="-171450">
              <a:lnSpc>
                <a:spcPct val="150000"/>
              </a:lnSpc>
              <a:buFont typeface="Arial" panose="020B0604020202020204" pitchFamily="34" charset="0"/>
              <a:buChar char="•"/>
            </a:pPr>
            <a:r>
              <a:rPr lang="en-US" sz="1100">
                <a:latin typeface="Arial" panose="020B0604020202020204" pitchFamily="34" charset="0"/>
                <a:cs typeface="Arial" panose="020B0604020202020204" pitchFamily="34" charset="0"/>
              </a:rPr>
              <a:t>Accommodation is where the child then modifies their existing schemata to accommodate the new situations, objects and information </a:t>
            </a:r>
          </a:p>
          <a:p>
            <a:pPr marL="171450" indent="-171450">
              <a:lnSpc>
                <a:spcPct val="150000"/>
              </a:lnSpc>
              <a:buFont typeface="Arial" panose="020B0604020202020204" pitchFamily="34" charset="0"/>
              <a:buChar char="•"/>
            </a:pPr>
            <a:endParaRPr lang="en-US" sz="1100">
              <a:latin typeface="Arial" panose="020B0604020202020204" pitchFamily="34" charset="0"/>
              <a:cs typeface="Arial" panose="020B0604020202020204" pitchFamily="34" charset="0"/>
            </a:endParaRPr>
          </a:p>
          <a:p>
            <a:pPr>
              <a:lnSpc>
                <a:spcPct val="150000"/>
              </a:lnSpc>
            </a:pPr>
            <a:r>
              <a:rPr lang="en-US" sz="1100">
                <a:latin typeface="Arial" panose="020B0604020202020204" pitchFamily="34" charset="0"/>
                <a:cs typeface="Arial" panose="020B0604020202020204" pitchFamily="34" charset="0"/>
              </a:rPr>
              <a:t>Now the equilibration is the child's internal motivation to maintain a balance between what they know and what they experience. </a:t>
            </a:r>
          </a:p>
          <a:p>
            <a:pPr marL="171450" indent="-171450">
              <a:lnSpc>
                <a:spcPct val="150000"/>
              </a:lnSpc>
              <a:buFont typeface="Arial" panose="020B0604020202020204" pitchFamily="34" charset="0"/>
              <a:buChar char="•"/>
            </a:pPr>
            <a:endParaRPr lang="en-US" sz="110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US" sz="11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61A3DE0-65BC-5264-0DE4-A04D1AF3A256}"/>
              </a:ext>
            </a:extLst>
          </p:cNvPr>
          <p:cNvSpPr txBox="1"/>
          <p:nvPr/>
        </p:nvSpPr>
        <p:spPr>
          <a:xfrm>
            <a:off x="10617200" y="-653274"/>
            <a:ext cx="6096000" cy="369332"/>
          </a:xfrm>
          <a:prstGeom prst="rect">
            <a:avLst/>
          </a:prstGeom>
          <a:noFill/>
        </p:spPr>
        <p:txBody>
          <a:bodyPr wrap="square">
            <a:spAutoFit/>
          </a:bodyPr>
          <a:lstStyle/>
          <a:p>
            <a:endParaRPr lang="en-US"/>
          </a:p>
        </p:txBody>
      </p:sp>
      <p:pic>
        <p:nvPicPr>
          <p:cNvPr id="7" name="Picture 6" descr="Preschool classroom | Montessori preschool classroom | Lisa Maruna | Flickr">
            <a:extLst>
              <a:ext uri="{FF2B5EF4-FFF2-40B4-BE49-F238E27FC236}">
                <a16:creationId xmlns:a16="http://schemas.microsoft.com/office/drawing/2014/main" id="{C7F336C7-8BDA-79AB-4047-6011155C575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flipV="1">
            <a:off x="-83161905" y="-319611842"/>
            <a:ext cx="397311456" cy="264615595"/>
          </a:xfrm>
          <a:prstGeom prst="rect">
            <a:avLst/>
          </a:prstGeom>
        </p:spPr>
      </p:pic>
      <p:pic>
        <p:nvPicPr>
          <p:cNvPr id="14" name="Picture 13" descr="Reading corner | Sunflower Lily | Flickr">
            <a:extLst>
              <a:ext uri="{FF2B5EF4-FFF2-40B4-BE49-F238E27FC236}">
                <a16:creationId xmlns:a16="http://schemas.microsoft.com/office/drawing/2014/main" id="{58B24BD0-418F-C562-F1D5-22AF538DB6E8}"/>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9550401" y="0"/>
            <a:ext cx="2641600" cy="1981200"/>
          </a:xfrm>
          <a:prstGeom prst="rect">
            <a:avLst/>
          </a:prstGeom>
        </p:spPr>
      </p:pic>
    </p:spTree>
    <p:extLst>
      <p:ext uri="{BB962C8B-B14F-4D97-AF65-F5344CB8AC3E}">
        <p14:creationId xmlns:p14="http://schemas.microsoft.com/office/powerpoint/2010/main" val="4132147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A49C0DA-C8AE-5ECC-149A-D60ECFF8C1EB}"/>
              </a:ext>
            </a:extLst>
          </p:cNvPr>
          <p:cNvSpPr>
            <a:spLocks noGrp="1"/>
          </p:cNvSpPr>
          <p:nvPr>
            <p:ph type="title"/>
          </p:nvPr>
        </p:nvSpPr>
        <p:spPr>
          <a:xfrm>
            <a:off x="826266" y="198304"/>
            <a:ext cx="10360152" cy="914400"/>
          </a:xfrm>
        </p:spPr>
        <p:txBody>
          <a:bodyPr/>
          <a:lstStyle/>
          <a:p>
            <a:r>
              <a:rPr lang="en-US" sz="3200"/>
              <a:t>The 4 stages of development</a:t>
            </a:r>
            <a:endParaRPr lang="en-US"/>
          </a:p>
        </p:txBody>
      </p:sp>
      <p:sp>
        <p:nvSpPr>
          <p:cNvPr id="12" name="Content Placeholder 11">
            <a:extLst>
              <a:ext uri="{FF2B5EF4-FFF2-40B4-BE49-F238E27FC236}">
                <a16:creationId xmlns:a16="http://schemas.microsoft.com/office/drawing/2014/main" id="{C6F2BA06-39BD-0413-D150-70F75EA6CC38}"/>
              </a:ext>
            </a:extLst>
          </p:cNvPr>
          <p:cNvSpPr>
            <a:spLocks noGrp="1"/>
          </p:cNvSpPr>
          <p:nvPr>
            <p:ph sz="quarter" idx="13"/>
          </p:nvPr>
        </p:nvSpPr>
        <p:spPr>
          <a:xfrm>
            <a:off x="914399" y="1233889"/>
            <a:ext cx="2148290" cy="5233011"/>
          </a:xfrm>
        </p:spPr>
        <p:txBody>
          <a:bodyPr>
            <a:normAutofit/>
          </a:bodyPr>
          <a:lstStyle/>
          <a:p>
            <a:pPr marL="0" indent="0">
              <a:lnSpc>
                <a:spcPct val="150000"/>
              </a:lnSpc>
              <a:buNone/>
            </a:pPr>
            <a:r>
              <a:rPr lang="en-US" sz="1100">
                <a:latin typeface="Arial" panose="020B0604020202020204" pitchFamily="34" charset="0"/>
                <a:cs typeface="Arial" panose="020B0604020202020204" pitchFamily="34" charset="0"/>
              </a:rPr>
              <a:t>According to </a:t>
            </a:r>
            <a:r>
              <a:rPr lang="en-US" sz="1100" dirty="0">
                <a:latin typeface="Arial" panose="020B0604020202020204" pitchFamily="34" charset="0"/>
                <a:cs typeface="Arial" panose="020B0604020202020204" pitchFamily="34" charset="0"/>
              </a:rPr>
              <a:t>McLeod, S </a:t>
            </a:r>
            <a:r>
              <a:rPr lang="en-US" sz="1100">
                <a:latin typeface="Arial" panose="020B0604020202020204" pitchFamily="34" charset="0"/>
                <a:cs typeface="Arial" panose="020B0604020202020204" pitchFamily="34" charset="0"/>
              </a:rPr>
              <a:t>(2026)</a:t>
            </a:r>
          </a:p>
          <a:p>
            <a:pPr marL="0" indent="0">
              <a:lnSpc>
                <a:spcPct val="150000"/>
              </a:lnSpc>
              <a:buNone/>
            </a:pPr>
            <a:r>
              <a:rPr lang="en-US" sz="1100">
                <a:latin typeface="Arial" panose="020B0604020202020204" pitchFamily="34" charset="0"/>
                <a:cs typeface="Arial" panose="020B0604020202020204" pitchFamily="34" charset="0"/>
              </a:rPr>
              <a:t>Sensorimotor stage (birth to </a:t>
            </a:r>
            <a:r>
              <a:rPr lang="en-US" sz="1100" dirty="0">
                <a:latin typeface="Arial" panose="020B0604020202020204" pitchFamily="34" charset="0"/>
                <a:cs typeface="Arial" panose="020B0604020202020204" pitchFamily="34" charset="0"/>
              </a:rPr>
              <a:t>2</a:t>
            </a:r>
            <a:r>
              <a:rPr lang="en-US" sz="1100">
                <a:latin typeface="Arial" panose="020B0604020202020204" pitchFamily="34" charset="0"/>
                <a:cs typeface="Arial" panose="020B0604020202020204" pitchFamily="34" charset="0"/>
              </a:rPr>
              <a:t> years)</a:t>
            </a:r>
          </a:p>
          <a:p>
            <a:pPr marL="0" indent="0">
              <a:lnSpc>
                <a:spcPct val="150000"/>
              </a:lnSpc>
              <a:buNone/>
            </a:pPr>
            <a:r>
              <a:rPr lang="en-US" sz="1100">
                <a:latin typeface="Arial" panose="020B0604020202020204" pitchFamily="34" charset="0"/>
                <a:cs typeface="Arial" panose="020B0604020202020204" pitchFamily="34" charset="0"/>
              </a:rPr>
              <a:t>This is the stage that the individual will learn through their senses and physical actions. By coordinating their sensory and motor experiences, they then begin to construct their basic knowledge. During this stage, the individual develops key concepts of object permeance; understanding that the object still exists even if its not currently in their view. </a:t>
            </a:r>
          </a:p>
          <a:p>
            <a:pPr marL="0" indent="0">
              <a:lnSpc>
                <a:spcPct val="150000"/>
              </a:lnSpc>
              <a:buNone/>
            </a:pPr>
            <a:endParaRPr lang="en-US" sz="110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AF012FDC-7484-2B3B-E496-144348256B81}"/>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4</a:t>
            </a:fld>
            <a:endParaRPr lang="en-US"/>
          </a:p>
        </p:txBody>
      </p:sp>
      <p:sp>
        <p:nvSpPr>
          <p:cNvPr id="4" name="TextBox 3">
            <a:extLst>
              <a:ext uri="{FF2B5EF4-FFF2-40B4-BE49-F238E27FC236}">
                <a16:creationId xmlns:a16="http://schemas.microsoft.com/office/drawing/2014/main" id="{CC86CD95-2409-EA3D-C7C7-577E4FCE3FFA}"/>
              </a:ext>
            </a:extLst>
          </p:cNvPr>
          <p:cNvSpPr txBox="1"/>
          <p:nvPr/>
        </p:nvSpPr>
        <p:spPr>
          <a:xfrm>
            <a:off x="3338111" y="2181340"/>
            <a:ext cx="184731" cy="7879080"/>
          </a:xfrm>
          <a:prstGeom prst="rect">
            <a:avLst/>
          </a:prstGeom>
          <a:noFill/>
        </p:spPr>
        <p:txBody>
          <a:bodyPr wrap="none" rtlCol="0">
            <a:spAutoFit/>
          </a:bodyPr>
          <a:lstStyle/>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4CD85194-CC9F-4219-0018-050F414746E8}"/>
              </a:ext>
            </a:extLst>
          </p:cNvPr>
          <p:cNvSpPr txBox="1"/>
          <p:nvPr/>
        </p:nvSpPr>
        <p:spPr>
          <a:xfrm>
            <a:off x="3430476" y="1839817"/>
            <a:ext cx="2434728" cy="3562514"/>
          </a:xfrm>
          <a:prstGeom prst="rect">
            <a:avLst/>
          </a:prstGeom>
          <a:noFill/>
        </p:spPr>
        <p:txBody>
          <a:bodyPr wrap="square" rtlCol="0">
            <a:spAutoFit/>
          </a:bodyPr>
          <a:lstStyle/>
          <a:p>
            <a:pPr>
              <a:lnSpc>
                <a:spcPct val="150000"/>
              </a:lnSpc>
            </a:pPr>
            <a:r>
              <a:rPr lang="en-US" sz="1100">
                <a:latin typeface="Arial" panose="020B0604020202020204" pitchFamily="34" charset="0"/>
                <a:cs typeface="Arial" panose="020B0604020202020204" pitchFamily="34" charset="0"/>
              </a:rPr>
              <a:t>Preoperational stage (2 to 7 years)</a:t>
            </a:r>
          </a:p>
          <a:p>
            <a:pPr>
              <a:lnSpc>
                <a:spcPct val="150000"/>
              </a:lnSpc>
            </a:pPr>
            <a:r>
              <a:rPr lang="en-US" sz="1100">
                <a:latin typeface="Arial" panose="020B0604020202020204" pitchFamily="34" charset="0"/>
                <a:cs typeface="Arial" panose="020B0604020202020204" pitchFamily="34" charset="0"/>
              </a:rPr>
              <a:t>In this stage the child then starts using language and symbols to communicate however they will struggle with ‘logical’ thinking. </a:t>
            </a:r>
          </a:p>
          <a:p>
            <a:pPr>
              <a:lnSpc>
                <a:spcPct val="150000"/>
              </a:lnSpc>
            </a:pPr>
            <a:r>
              <a:rPr lang="en-US" sz="1100">
                <a:latin typeface="Arial" panose="020B0604020202020204" pitchFamily="34" charset="0"/>
                <a:cs typeface="Arial" panose="020B0604020202020204" pitchFamily="34" charset="0"/>
              </a:rPr>
              <a:t>At this stage they are seen as egocentric as they cannot see from other perspectives but their own. </a:t>
            </a:r>
          </a:p>
          <a:p>
            <a:pPr>
              <a:lnSpc>
                <a:spcPct val="150000"/>
              </a:lnSpc>
            </a:pPr>
            <a:r>
              <a:rPr lang="en-US" sz="1100">
                <a:latin typeface="Arial" panose="020B0604020202020204" pitchFamily="34" charset="0"/>
                <a:cs typeface="Arial" panose="020B0604020202020204" pitchFamily="34" charset="0"/>
              </a:rPr>
              <a:t>They do not understand conservation, so for example they will see a tall, thin glass and believe it holds more water than a short, wider glass.</a:t>
            </a:r>
          </a:p>
          <a:p>
            <a:endParaRPr lang="en-US" sz="110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6831A0D-FE63-CE92-54DD-AA0C04A512F2}"/>
              </a:ext>
            </a:extLst>
          </p:cNvPr>
          <p:cNvSpPr txBox="1"/>
          <p:nvPr/>
        </p:nvSpPr>
        <p:spPr>
          <a:xfrm>
            <a:off x="6232991" y="1839817"/>
            <a:ext cx="2398007" cy="3107967"/>
          </a:xfrm>
          <a:prstGeom prst="rect">
            <a:avLst/>
          </a:prstGeom>
          <a:noFill/>
        </p:spPr>
        <p:txBody>
          <a:bodyPr wrap="square" rtlCol="0">
            <a:spAutoFit/>
          </a:bodyPr>
          <a:lstStyle/>
          <a:p>
            <a:pPr>
              <a:lnSpc>
                <a:spcPct val="150000"/>
              </a:lnSpc>
            </a:pPr>
            <a:r>
              <a:rPr lang="en-US" sz="1100">
                <a:latin typeface="Arial" panose="020B0604020202020204" pitchFamily="34" charset="0"/>
                <a:cs typeface="Arial" panose="020B0604020202020204" pitchFamily="34" charset="0"/>
              </a:rPr>
              <a:t>Concrete operational stage (7 to 11 years)</a:t>
            </a:r>
          </a:p>
          <a:p>
            <a:pPr>
              <a:lnSpc>
                <a:spcPct val="150000"/>
              </a:lnSpc>
            </a:pPr>
            <a:r>
              <a:rPr lang="en-US" sz="1100">
                <a:latin typeface="Arial" panose="020B0604020202020204" pitchFamily="34" charset="0"/>
                <a:cs typeface="Arial" panose="020B0604020202020204" pitchFamily="34" charset="0"/>
              </a:rPr>
              <a:t>This is the stage where children can start to have more ‘logical’ thinking; they can begin to understand conservation. </a:t>
            </a:r>
          </a:p>
          <a:p>
            <a:pPr>
              <a:lnSpc>
                <a:spcPct val="150000"/>
              </a:lnSpc>
            </a:pPr>
            <a:r>
              <a:rPr lang="en-US" sz="1100">
                <a:latin typeface="Arial" panose="020B0604020202020204" pitchFamily="34" charset="0"/>
                <a:cs typeface="Arial" panose="020B0604020202020204" pitchFamily="34" charset="0"/>
              </a:rPr>
              <a:t>This then allows them to mentally sort things into groups and mentally reverse actions. </a:t>
            </a:r>
          </a:p>
          <a:p>
            <a:pPr>
              <a:lnSpc>
                <a:spcPct val="150000"/>
              </a:lnSpc>
            </a:pPr>
            <a:r>
              <a:rPr lang="en-US" sz="1100">
                <a:latin typeface="Arial" panose="020B0604020202020204" pitchFamily="34" charset="0"/>
                <a:cs typeface="Arial" panose="020B0604020202020204" pitchFamily="34" charset="0"/>
              </a:rPr>
              <a:t>They can also start to think about others’ thoughts and feelings a nit more realistically.</a:t>
            </a:r>
          </a:p>
        </p:txBody>
      </p:sp>
      <p:sp>
        <p:nvSpPr>
          <p:cNvPr id="9" name="TextBox 8">
            <a:extLst>
              <a:ext uri="{FF2B5EF4-FFF2-40B4-BE49-F238E27FC236}">
                <a16:creationId xmlns:a16="http://schemas.microsoft.com/office/drawing/2014/main" id="{78785FA8-8840-5A59-38BD-327FDE278356}"/>
              </a:ext>
            </a:extLst>
          </p:cNvPr>
          <p:cNvSpPr txBox="1"/>
          <p:nvPr/>
        </p:nvSpPr>
        <p:spPr>
          <a:xfrm>
            <a:off x="8820525" y="1839817"/>
            <a:ext cx="2863983" cy="2854051"/>
          </a:xfrm>
          <a:prstGeom prst="rect">
            <a:avLst/>
          </a:prstGeom>
          <a:noFill/>
        </p:spPr>
        <p:txBody>
          <a:bodyPr wrap="square" rtlCol="0">
            <a:spAutoFit/>
          </a:bodyPr>
          <a:lstStyle/>
          <a:p>
            <a:pPr>
              <a:lnSpc>
                <a:spcPct val="150000"/>
              </a:lnSpc>
            </a:pPr>
            <a:r>
              <a:rPr lang="en-US" sz="1100">
                <a:latin typeface="Arial" panose="020B0604020202020204" pitchFamily="34" charset="0"/>
                <a:cs typeface="Arial" panose="020B0604020202020204" pitchFamily="34" charset="0"/>
              </a:rPr>
              <a:t>Formal operational stage (11+ years)</a:t>
            </a:r>
          </a:p>
          <a:p>
            <a:pPr>
              <a:lnSpc>
                <a:spcPct val="150000"/>
              </a:lnSpc>
            </a:pPr>
            <a:r>
              <a:rPr lang="en-US" sz="1100">
                <a:latin typeface="Arial" panose="020B0604020202020204" pitchFamily="34" charset="0"/>
                <a:cs typeface="Arial" panose="020B0604020202020204" pitchFamily="34" charset="0"/>
              </a:rPr>
              <a:t>The adolescents develop the ability to think more abstractly and solve hypothetical situations </a:t>
            </a:r>
          </a:p>
          <a:p>
            <a:pPr>
              <a:lnSpc>
                <a:spcPct val="150000"/>
              </a:lnSpc>
            </a:pPr>
            <a:r>
              <a:rPr lang="en-US" sz="1100">
                <a:latin typeface="Arial" panose="020B0604020202020204" pitchFamily="34" charset="0"/>
                <a:cs typeface="Arial" panose="020B0604020202020204" pitchFamily="34" charset="0"/>
              </a:rPr>
              <a:t>They can now begin to think systematically and form hypotheses</a:t>
            </a:r>
          </a:p>
          <a:p>
            <a:pPr>
              <a:lnSpc>
                <a:spcPct val="150000"/>
              </a:lnSpc>
            </a:pPr>
            <a:r>
              <a:rPr lang="en-US" sz="1100">
                <a:latin typeface="Arial" panose="020B0604020202020204" pitchFamily="34" charset="0"/>
                <a:cs typeface="Arial" panose="020B0604020202020204" pitchFamily="34" charset="0"/>
              </a:rPr>
              <a:t>They should now understand concepts that aren’t tied to physical reality and can reason complex concepts like ethics, mathematics and science. </a:t>
            </a:r>
          </a:p>
          <a:p>
            <a:pPr>
              <a:lnSpc>
                <a:spcPct val="150000"/>
              </a:lnSpc>
            </a:pPr>
            <a:r>
              <a:rPr lang="en-US" sz="110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48348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96E3FD31-D19A-BFEB-821F-C00103830DC9}"/>
              </a:ext>
            </a:extLst>
          </p:cNvPr>
          <p:cNvSpPr>
            <a:spLocks noGrp="1"/>
          </p:cNvSpPr>
          <p:nvPr>
            <p:ph type="title"/>
          </p:nvPr>
        </p:nvSpPr>
        <p:spPr>
          <a:xfrm>
            <a:off x="819486" y="478905"/>
            <a:ext cx="10360152" cy="914400"/>
          </a:xfrm>
        </p:spPr>
        <p:txBody>
          <a:bodyPr/>
          <a:lstStyle/>
          <a:p>
            <a:r>
              <a:rPr lang="en-US"/>
              <a:t>Why is Piaget’s theory important in early years?</a:t>
            </a:r>
          </a:p>
        </p:txBody>
      </p:sp>
      <p:sp>
        <p:nvSpPr>
          <p:cNvPr id="3" name="Content Placeholder 2">
            <a:extLst>
              <a:ext uri="{FF2B5EF4-FFF2-40B4-BE49-F238E27FC236}">
                <a16:creationId xmlns:a16="http://schemas.microsoft.com/office/drawing/2014/main" id="{CF3ADB94-FC21-07C5-1FC9-E729C5DEDFC6}"/>
              </a:ext>
            </a:extLst>
          </p:cNvPr>
          <p:cNvSpPr>
            <a:spLocks noGrp="1"/>
          </p:cNvSpPr>
          <p:nvPr>
            <p:ph sz="quarter" idx="12"/>
          </p:nvPr>
        </p:nvSpPr>
        <p:spPr>
          <a:xfrm>
            <a:off x="819486" y="1751623"/>
            <a:ext cx="4297133" cy="4128181"/>
          </a:xfrm>
        </p:spPr>
        <p:txBody>
          <a:bodyPr>
            <a:noAutofit/>
          </a:bodyPr>
          <a:lstStyle/>
          <a:p>
            <a:pPr>
              <a:lnSpc>
                <a:spcPct val="150000"/>
              </a:lnSpc>
            </a:pPr>
            <a:r>
              <a:rPr lang="en-US" sz="1100">
                <a:latin typeface="Arial" panose="020B0604020202020204" pitchFamily="34" charset="0"/>
                <a:cs typeface="Arial" panose="020B0604020202020204" pitchFamily="34" charset="0"/>
              </a:rPr>
              <a:t>Piaget’s theory is important in early childhood as it portray that children will learn based on hands-on experiences rather than just being taught. </a:t>
            </a:r>
            <a:endParaRPr lang="en-US" sz="1100" dirty="0">
              <a:latin typeface="Arial" panose="020B0604020202020204" pitchFamily="34" charset="0"/>
              <a:cs typeface="Arial" panose="020B0604020202020204" pitchFamily="34" charset="0"/>
            </a:endParaRPr>
          </a:p>
          <a:p>
            <a:pPr>
              <a:lnSpc>
                <a:spcPct val="150000"/>
              </a:lnSpc>
            </a:pPr>
            <a:r>
              <a:rPr lang="en-US" sz="1100">
                <a:latin typeface="Arial" panose="020B0604020202020204" pitchFamily="34" charset="0"/>
                <a:cs typeface="Arial" panose="020B0604020202020204" pitchFamily="34" charset="0"/>
              </a:rPr>
              <a:t>According to Britannia School of Academics, (2026), it can encourage carers and adults to push children into active learning allowing the child to express their own ideas and ask questions. </a:t>
            </a:r>
            <a:r>
              <a:rPr lang="en-US" sz="1100" dirty="0">
                <a:latin typeface="Arial" panose="020B0604020202020204" pitchFamily="34" charset="0"/>
                <a:cs typeface="Arial" panose="020B0604020202020204" pitchFamily="34" charset="0"/>
              </a:rPr>
              <a:t>They can also make sense of their environments by actually interacting with it and learning with trial and era. </a:t>
            </a:r>
          </a:p>
          <a:p>
            <a:pPr>
              <a:lnSpc>
                <a:spcPct val="150000"/>
              </a:lnSpc>
            </a:pPr>
            <a:r>
              <a:rPr lang="en-US" sz="1100" dirty="0">
                <a:latin typeface="Arial" panose="020B0604020202020204" pitchFamily="34" charset="0"/>
                <a:cs typeface="Arial" panose="020B0604020202020204" pitchFamily="34" charset="0"/>
              </a:rPr>
              <a:t>Furthermore, according to London School of Childcare Studies, (2026), Piaget’s explanation of the sensorimotor stage  covers the birth to the age of 2 which are the vital ages for object permeance where something can still exist without it being seen.</a:t>
            </a:r>
          </a:p>
        </p:txBody>
      </p:sp>
      <p:sp>
        <p:nvSpPr>
          <p:cNvPr id="5" name="Slide Number Placeholder 4">
            <a:extLst>
              <a:ext uri="{FF2B5EF4-FFF2-40B4-BE49-F238E27FC236}">
                <a16:creationId xmlns:a16="http://schemas.microsoft.com/office/drawing/2014/main" id="{7F576313-F1C8-57CB-82F6-54BC07D3B9F4}"/>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5</a:t>
            </a:fld>
            <a:endParaRPr lang="en-US"/>
          </a:p>
        </p:txBody>
      </p:sp>
      <p:sp>
        <p:nvSpPr>
          <p:cNvPr id="2" name="TextBox 1">
            <a:extLst>
              <a:ext uri="{FF2B5EF4-FFF2-40B4-BE49-F238E27FC236}">
                <a16:creationId xmlns:a16="http://schemas.microsoft.com/office/drawing/2014/main" id="{F4F9FA3F-DD12-F9D4-C4B1-ABA293988898}"/>
              </a:ext>
            </a:extLst>
          </p:cNvPr>
          <p:cNvSpPr txBox="1"/>
          <p:nvPr/>
        </p:nvSpPr>
        <p:spPr>
          <a:xfrm>
            <a:off x="3693746" y="4843585"/>
            <a:ext cx="3022600" cy="369332"/>
          </a:xfrm>
          <a:prstGeom prst="rect">
            <a:avLst/>
          </a:prstGeom>
          <a:noFill/>
        </p:spPr>
        <p:txBody>
          <a:bodyPr wrap="square" rtlCol="0">
            <a:spAutoFit/>
          </a:bodyPr>
          <a:lstStyle/>
          <a:p>
            <a:r>
              <a:rPr lang="en-US" dirty="0"/>
              <a:t>. </a:t>
            </a:r>
          </a:p>
        </p:txBody>
      </p:sp>
      <p:sp>
        <p:nvSpPr>
          <p:cNvPr id="7" name="TextBox 6">
            <a:extLst>
              <a:ext uri="{FF2B5EF4-FFF2-40B4-BE49-F238E27FC236}">
                <a16:creationId xmlns:a16="http://schemas.microsoft.com/office/drawing/2014/main" id="{427BB9C1-36E1-CA42-EDA0-3A5855776ED1}"/>
              </a:ext>
            </a:extLst>
          </p:cNvPr>
          <p:cNvSpPr txBox="1"/>
          <p:nvPr/>
        </p:nvSpPr>
        <p:spPr>
          <a:xfrm>
            <a:off x="5923574" y="2050513"/>
            <a:ext cx="4297133" cy="2908489"/>
          </a:xfrm>
          <a:prstGeom prst="rect">
            <a:avLst/>
          </a:prstGeom>
          <a:noFill/>
        </p:spPr>
        <p:txBody>
          <a:bodyPr wrap="square" rtlCol="0">
            <a:spAutoFit/>
          </a:bodyPr>
          <a:lstStyle/>
          <a:p>
            <a:pPr>
              <a:lnSpc>
                <a:spcPct val="150000"/>
              </a:lnSpc>
            </a:pPr>
            <a:r>
              <a:rPr lang="en-US" sz="1100" dirty="0" err="1">
                <a:latin typeface="Arial" panose="020B0604020202020204" pitchFamily="34" charset="0"/>
                <a:cs typeface="Arial" panose="020B0604020202020204" pitchFamily="34" charset="0"/>
              </a:rPr>
              <a:t>Kholic</a:t>
            </a:r>
            <a:r>
              <a:rPr lang="en-US" sz="1100" dirty="0">
                <a:latin typeface="Arial" panose="020B0604020202020204" pitchFamily="34" charset="0"/>
                <a:cs typeface="Arial" panose="020B0604020202020204" pitchFamily="34" charset="0"/>
              </a:rPr>
              <a:t>, A (2020), suggested that during the preoperational stage (2-7 years) children start to represent their world with words, images, etc. which the University of Indonesia conducted a study for in elementary/primary schools for. They also stated that symbolic thoughts are beyond simple connection of physical actions and sensory information for the children. </a:t>
            </a:r>
          </a:p>
          <a:p>
            <a:pPr>
              <a:lnSpc>
                <a:spcPct val="150000"/>
              </a:lnSpc>
            </a:pPr>
            <a:endParaRPr lang="en-US" sz="1100" dirty="0">
              <a:latin typeface="Arial" panose="020B0604020202020204" pitchFamily="34" charset="0"/>
              <a:cs typeface="Arial" panose="020B0604020202020204" pitchFamily="34" charset="0"/>
            </a:endParaRPr>
          </a:p>
          <a:p>
            <a:pPr>
              <a:lnSpc>
                <a:spcPct val="150000"/>
              </a:lnSpc>
            </a:pPr>
            <a:r>
              <a:rPr lang="en-US" sz="1100" dirty="0">
                <a:latin typeface="Arial" panose="020B0604020202020204" pitchFamily="34" charset="0"/>
                <a:cs typeface="Arial" panose="020B0604020202020204" pitchFamily="34" charset="0"/>
              </a:rPr>
              <a:t>Now these articles and studies back up Piaget’s Theory of the stages of cognitive development. Meaning that it is somewhat relevant to cognitive development of children, in psychology. </a:t>
            </a:r>
          </a:p>
          <a:p>
            <a:endParaRPr lang="en-US" dirty="0"/>
          </a:p>
        </p:txBody>
      </p:sp>
    </p:spTree>
    <p:extLst>
      <p:ext uri="{BB962C8B-B14F-4D97-AF65-F5344CB8AC3E}">
        <p14:creationId xmlns:p14="http://schemas.microsoft.com/office/powerpoint/2010/main" val="537809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A7BE12AD-D808-BDE0-3EB8-5BC50B1D8474}"/>
              </a:ext>
            </a:extLst>
          </p:cNvPr>
          <p:cNvSpPr>
            <a:spLocks noGrp="1"/>
          </p:cNvSpPr>
          <p:nvPr>
            <p:ph type="title"/>
          </p:nvPr>
        </p:nvSpPr>
        <p:spPr>
          <a:xfrm>
            <a:off x="914400" y="622300"/>
            <a:ext cx="8839200" cy="533400"/>
          </a:xfrm>
        </p:spPr>
        <p:txBody>
          <a:bodyPr/>
          <a:lstStyle/>
          <a:p>
            <a:r>
              <a:rPr lang="en-US" dirty="0"/>
              <a:t>How does Piaget’s Theory  apply to Shona ?</a:t>
            </a:r>
            <a:endParaRPr lang="en-US"/>
          </a:p>
        </p:txBody>
      </p:sp>
      <p:sp>
        <p:nvSpPr>
          <p:cNvPr id="8" name="Content Placeholder 7">
            <a:extLst>
              <a:ext uri="{FF2B5EF4-FFF2-40B4-BE49-F238E27FC236}">
                <a16:creationId xmlns:a16="http://schemas.microsoft.com/office/drawing/2014/main" id="{BCFDA37B-399A-B9F0-7A7D-2A891EB7FFA6}"/>
              </a:ext>
            </a:extLst>
          </p:cNvPr>
          <p:cNvSpPr>
            <a:spLocks noGrp="1"/>
          </p:cNvSpPr>
          <p:nvPr>
            <p:ph sz="quarter" idx="10"/>
          </p:nvPr>
        </p:nvSpPr>
        <p:spPr>
          <a:xfrm>
            <a:off x="647700" y="1531112"/>
            <a:ext cx="4483100" cy="3615798"/>
          </a:xfrm>
        </p:spPr>
        <p:txBody>
          <a:bodyPr>
            <a:normAutofit fontScale="92500" lnSpcReduction="20000"/>
          </a:bodyPr>
          <a:lstStyle/>
          <a:p>
            <a:pPr marL="0" indent="0">
              <a:lnSpc>
                <a:spcPct val="150000"/>
              </a:lnSpc>
              <a:buNone/>
            </a:pPr>
            <a:r>
              <a:rPr lang="en-US" sz="1100" dirty="0">
                <a:latin typeface="Arial" panose="020B0604020202020204" pitchFamily="34" charset="0"/>
                <a:cs typeface="Arial" panose="020B0604020202020204" pitchFamily="34" charset="0"/>
              </a:rPr>
              <a:t>Now if we were to apply Piaget’s Theory to Shona, we would find that as she is showing signs of anxiety, during the sensorimotor stage, maybe she had rarely been separated from her carers for long periods at a time. Therefore, she may not have went through the stage of object permeance; she has not had the opportunity to understand her carers still exist even when not in her sight. Hence why she isn’t comfortable and has anxiety once her carers leave. </a:t>
            </a:r>
          </a:p>
          <a:p>
            <a:pPr marL="0" indent="0">
              <a:lnSpc>
                <a:spcPct val="150000"/>
              </a:lnSpc>
              <a:buNone/>
            </a:pPr>
            <a:r>
              <a:rPr lang="en-US" sz="1100" dirty="0">
                <a:latin typeface="Arial" panose="020B0604020202020204" pitchFamily="34" charset="0"/>
                <a:cs typeface="Arial" panose="020B0604020202020204" pitchFamily="34" charset="0"/>
              </a:rPr>
              <a:t>Additionally, Piaget’s Theory also explains children interacting with their environment; including peers, will help with their cognitive development. Now let’s think back to the second component to the theory; adaptation. The process of assimilation is where the child starts to learn how to process new situations, objects, etc. and accommodation is where they start to modify the existing information they have and can accommodate new situations and ideas. Finally, the equilibration process has to come form the child themselves; they have to wants to process information and modify their schemata and accommodate new information. </a:t>
            </a:r>
          </a:p>
          <a:p>
            <a:pPr>
              <a:lnSpc>
                <a:spcPct val="150000"/>
              </a:lnSpc>
            </a:pPr>
            <a:endParaRPr lang="en-US" sz="1100" dirty="0">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50CD348E-9357-0442-4555-AF6B4AFE34B6}"/>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6</a:t>
            </a:fld>
            <a:endParaRPr lang="en-US"/>
          </a:p>
        </p:txBody>
      </p:sp>
      <p:sp>
        <p:nvSpPr>
          <p:cNvPr id="5" name="TextBox 4">
            <a:extLst>
              <a:ext uri="{FF2B5EF4-FFF2-40B4-BE49-F238E27FC236}">
                <a16:creationId xmlns:a16="http://schemas.microsoft.com/office/drawing/2014/main" id="{A6C1ABD3-4CCB-047B-8222-3CE543161849}"/>
              </a:ext>
            </a:extLst>
          </p:cNvPr>
          <p:cNvSpPr txBox="1"/>
          <p:nvPr/>
        </p:nvSpPr>
        <p:spPr>
          <a:xfrm>
            <a:off x="5588000" y="1335108"/>
            <a:ext cx="4330700" cy="3869714"/>
          </a:xfrm>
          <a:prstGeom prst="rect">
            <a:avLst/>
          </a:prstGeom>
          <a:noFill/>
        </p:spPr>
        <p:txBody>
          <a:bodyPr wrap="square" rtlCol="0">
            <a:spAutoFit/>
          </a:bodyPr>
          <a:lstStyle/>
          <a:p>
            <a:pPr>
              <a:lnSpc>
                <a:spcPct val="150000"/>
              </a:lnSpc>
            </a:pPr>
            <a:r>
              <a:rPr lang="en-US" sz="1100" dirty="0">
                <a:latin typeface="Arial" panose="020B0604020202020204" pitchFamily="34" charset="0"/>
                <a:cs typeface="Arial" panose="020B0604020202020204" pitchFamily="34" charset="0"/>
              </a:rPr>
              <a:t>This could mean that Shona may not have yet experienced the concept of adaptation as she is relatively new to the nursery setting. Moreover, this is the perfect time for Shona to interact with her environment and peers to start to process information, with enough time she will then be able to accommodate new information, ideas or relationships.  According to Therapy Trainings (2024), during the preoperational stage Shona should be expressing the use of magical thinking, and they are usually egocentric during this time; this has been described as the usual behavior for individuals ages 2-7. Furthermore, as stated before this is a new environment to Shona, therefore once she has </a:t>
            </a:r>
            <a:r>
              <a:rPr lang="en-US" sz="1100" dirty="0" err="1">
                <a:latin typeface="Arial" panose="020B0604020202020204" pitchFamily="34" charset="0"/>
                <a:cs typeface="Arial" panose="020B0604020202020204" pitchFamily="34" charset="0"/>
              </a:rPr>
              <a:t>familiarised</a:t>
            </a:r>
            <a:r>
              <a:rPr lang="en-US" sz="1100" dirty="0">
                <a:latin typeface="Arial" panose="020B0604020202020204" pitchFamily="34" charset="0"/>
                <a:cs typeface="Arial" panose="020B0604020202020204" pitchFamily="34" charset="0"/>
              </a:rPr>
              <a:t> her setting and the routine of consistently attending nursery and not seeing her carers, her schemata will group these things together and hopefully her anxiety will decrease, and she will learn how to engage in group play. </a:t>
            </a:r>
          </a:p>
        </p:txBody>
      </p:sp>
      <p:pic>
        <p:nvPicPr>
          <p:cNvPr id="10" name="Picture 9" descr="Group of Diverse Kids Playing at the Field Together | Royalty free ...">
            <a:extLst>
              <a:ext uri="{FF2B5EF4-FFF2-40B4-BE49-F238E27FC236}">
                <a16:creationId xmlns:a16="http://schemas.microsoft.com/office/drawing/2014/main" id="{5399860A-E751-1F4D-6114-FF866AC467F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0" y="4991100"/>
            <a:ext cx="2800350" cy="1866900"/>
          </a:xfrm>
          <a:prstGeom prst="rect">
            <a:avLst/>
          </a:prstGeom>
        </p:spPr>
      </p:pic>
    </p:spTree>
    <p:extLst>
      <p:ext uri="{BB962C8B-B14F-4D97-AF65-F5344CB8AC3E}">
        <p14:creationId xmlns:p14="http://schemas.microsoft.com/office/powerpoint/2010/main" val="1966913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6D990-A877-0156-9F5F-F332E0C23536}"/>
              </a:ext>
            </a:extLst>
          </p:cNvPr>
          <p:cNvSpPr>
            <a:spLocks noGrp="1"/>
          </p:cNvSpPr>
          <p:nvPr>
            <p:ph type="title"/>
          </p:nvPr>
        </p:nvSpPr>
        <p:spPr>
          <a:xfrm>
            <a:off x="2540698" y="0"/>
            <a:ext cx="7534656" cy="914400"/>
          </a:xfrm>
        </p:spPr>
        <p:txBody>
          <a:bodyPr anchor="b">
            <a:normAutofit/>
          </a:bodyPr>
          <a:lstStyle/>
          <a:p>
            <a:r>
              <a:rPr lang="en-US" dirty="0"/>
              <a:t>Strategies and Interventions </a:t>
            </a:r>
          </a:p>
        </p:txBody>
      </p:sp>
      <p:sp>
        <p:nvSpPr>
          <p:cNvPr id="10" name="Content Placeholder 2">
            <a:extLst>
              <a:ext uri="{FF2B5EF4-FFF2-40B4-BE49-F238E27FC236}">
                <a16:creationId xmlns:a16="http://schemas.microsoft.com/office/drawing/2014/main" id="{D9CE3F4A-A906-843C-3BAE-1790D4836361}"/>
              </a:ext>
            </a:extLst>
          </p:cNvPr>
          <p:cNvSpPr>
            <a:spLocks noGrp="1"/>
          </p:cNvSpPr>
          <p:nvPr>
            <p:ph sz="quarter" idx="12"/>
          </p:nvPr>
        </p:nvSpPr>
        <p:spPr>
          <a:xfrm>
            <a:off x="431800" y="1501754"/>
            <a:ext cx="7213599" cy="5610246"/>
          </a:xfrm>
        </p:spPr>
        <p:txBody>
          <a:bodyPr>
            <a:normAutofit/>
          </a:bodyPr>
          <a:lstStyle/>
          <a:p>
            <a:pPr>
              <a:lnSpc>
                <a:spcPct val="150000"/>
              </a:lnSpc>
            </a:pPr>
            <a:r>
              <a:rPr lang="en-US" sz="1100" dirty="0">
                <a:latin typeface="Arial" panose="020B0604020202020204" pitchFamily="34" charset="0"/>
                <a:cs typeface="Arial" panose="020B0604020202020204" pitchFamily="34" charset="0"/>
              </a:rPr>
              <a:t>According to My Teaching Cupboard (2021), when Piaget observed children during the preoperational stage, he had found that they learned best with hands on activities. Therefore, there are many ways that Shonas early years educators can encourage Shona to become more interactive during group play and hopefully evoke her to build the equilibration to learn more vocabulary. </a:t>
            </a:r>
          </a:p>
          <a:p>
            <a:pPr>
              <a:lnSpc>
                <a:spcPct val="150000"/>
              </a:lnSpc>
            </a:pPr>
            <a:r>
              <a:rPr lang="en-US" sz="1100" dirty="0">
                <a:latin typeface="Arial" panose="020B0604020202020204" pitchFamily="34" charset="0"/>
                <a:cs typeface="Arial" panose="020B0604020202020204" pitchFamily="34" charset="0"/>
              </a:rPr>
              <a:t>Things that they can do:</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They can get Shona to interact with her environment by putting things out that could pique her interest; this could also take her mind off the fact that her carers are not there but the things around her are</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As they are egocentric during this stage, they can do dress up activities and encourage dramatic play allowing the children to swap roles and start to begin thinking about others’ perspective </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For her speech they can explicitly tech new vocabulary and the meaning of word as during this stage children expect others to understand language that they have created – in Shonas case she may expect other understand her needs even though she is silent.</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Leatherbarrow, K, (2026), suggests that early years educators should place themselves at eye level with the child, this could make them less intimidating to Shona, and they can have a more softer approach, using softer tones </a:t>
            </a:r>
          </a:p>
          <a:p>
            <a:pPr>
              <a:lnSpc>
                <a:spcPct val="150000"/>
              </a:lnSpc>
            </a:pPr>
            <a:endParaRPr lang="en-US" sz="1100" dirty="0">
              <a:latin typeface="Arial" panose="020B0604020202020204" pitchFamily="34" charset="0"/>
              <a:cs typeface="Arial" panose="020B0604020202020204" pitchFamily="34" charset="0"/>
            </a:endParaRPr>
          </a:p>
          <a:p>
            <a:pPr>
              <a:lnSpc>
                <a:spcPct val="150000"/>
              </a:lnSpc>
            </a:pPr>
            <a:endParaRPr lang="en-US" sz="1100" dirty="0">
              <a:latin typeface="Arial" panose="020B0604020202020204" pitchFamily="34" charset="0"/>
              <a:cs typeface="Arial" panose="020B0604020202020204" pitchFamily="34" charset="0"/>
            </a:endParaRPr>
          </a:p>
        </p:txBody>
      </p:sp>
      <p:pic>
        <p:nvPicPr>
          <p:cNvPr id="5" name="Picture 4" descr="Pen on Notepad Paper · Free Stock Photo">
            <a:extLst>
              <a:ext uri="{FF2B5EF4-FFF2-40B4-BE49-F238E27FC236}">
                <a16:creationId xmlns:a16="http://schemas.microsoft.com/office/drawing/2014/main" id="{A971F627-FACF-0FF3-5AC9-357DC7D9DC91}"/>
              </a:ext>
            </a:extLst>
          </p:cNvPr>
          <p:cNvPicPr>
            <a:picLocks noChangeAspect="1"/>
          </p:cNvPicPr>
          <p:nvPr/>
        </p:nvPicPr>
        <p:blipFill>
          <a:blip r:embed="rId2">
            <a:extLst>
              <a:ext uri="{837473B0-CC2E-450A-ABE3-18F120FF3D39}">
                <a1611:picAttrSrcUrl xmlns:a1611="http://schemas.microsoft.com/office/drawing/2016/11/main" r:id="rId3"/>
              </a:ext>
            </a:extLst>
          </a:blip>
          <a:srcRect l="29167" r="20423" b="2"/>
          <a:stretch>
            <a:fillRect/>
          </a:stretch>
        </p:blipFill>
        <p:spPr>
          <a:xfrm>
            <a:off x="7958708" y="0"/>
            <a:ext cx="4233292" cy="6943662"/>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noFill/>
          <a:ln>
            <a:noFill/>
          </a:ln>
        </p:spPr>
      </p:pic>
      <p:sp>
        <p:nvSpPr>
          <p:cNvPr id="12" name="Slide Number Placeholder 4">
            <a:extLst>
              <a:ext uri="{FF2B5EF4-FFF2-40B4-BE49-F238E27FC236}">
                <a16:creationId xmlns:a16="http://schemas.microsoft.com/office/drawing/2014/main" id="{D327E02A-A447-3FBD-FD6E-C77850080F79}"/>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7</a:t>
            </a:fld>
            <a:endParaRPr lang="en-US"/>
          </a:p>
        </p:txBody>
      </p:sp>
    </p:spTree>
    <p:extLst>
      <p:ext uri="{BB962C8B-B14F-4D97-AF65-F5344CB8AC3E}">
        <p14:creationId xmlns:p14="http://schemas.microsoft.com/office/powerpoint/2010/main" val="426542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1">
            <a:extLst>
              <a:ext uri="{FF2B5EF4-FFF2-40B4-BE49-F238E27FC236}">
                <a16:creationId xmlns:a16="http://schemas.microsoft.com/office/drawing/2014/main" id="{738005AF-674A-9926-1378-2D2733356E57}"/>
              </a:ext>
            </a:extLst>
          </p:cNvPr>
          <p:cNvSpPr>
            <a:spLocks noGrp="1"/>
          </p:cNvSpPr>
          <p:nvPr>
            <p:ph type="title"/>
          </p:nvPr>
        </p:nvSpPr>
        <p:spPr>
          <a:xfrm>
            <a:off x="789272" y="182880"/>
            <a:ext cx="10360152" cy="914400"/>
          </a:xfrm>
        </p:spPr>
        <p:txBody>
          <a:bodyPr/>
          <a:lstStyle/>
          <a:p>
            <a:r>
              <a:rPr lang="en-US" dirty="0"/>
              <a:t>Is it nature or nurture? </a:t>
            </a:r>
          </a:p>
        </p:txBody>
      </p:sp>
      <p:pic>
        <p:nvPicPr>
          <p:cNvPr id="15" name="Picture Placeholder 14" descr="Nature versus nurture: how modern science is rewriting it - Mapping ...">
            <a:extLst>
              <a:ext uri="{FF2B5EF4-FFF2-40B4-BE49-F238E27FC236}">
                <a16:creationId xmlns:a16="http://schemas.microsoft.com/office/drawing/2014/main" id="{5A4FD1DD-5AD2-9FD1-F5B9-5DC436A79355}"/>
              </a:ext>
            </a:extLst>
          </p:cNvPr>
          <p:cNvPicPr>
            <a:picLocks noGrp="1" noChangeAspect="1"/>
          </p:cNvPicPr>
          <p:nvPr>
            <p:ph sz="quarter" idx="11"/>
          </p:nvPr>
        </p:nvPicPr>
        <p:blipFill>
          <a:blip r:embed="rId2">
            <a:extLst>
              <a:ext uri="{837473B0-CC2E-450A-ABE3-18F120FF3D39}">
                <a1611:picAttrSrcUrl xmlns:a1611="http://schemas.microsoft.com/office/drawing/2016/11/main" r:id="rId3"/>
              </a:ext>
            </a:extLst>
          </a:blip>
          <a:stretch>
            <a:fillRect/>
          </a:stretch>
        </p:blipFill>
        <p:spPr>
          <a:xfrm>
            <a:off x="695458" y="1326843"/>
            <a:ext cx="3877055" cy="3877055"/>
          </a:xfrm>
          <a:noFill/>
        </p:spPr>
      </p:pic>
      <p:sp>
        <p:nvSpPr>
          <p:cNvPr id="23" name="Content Placeholder 3">
            <a:extLst>
              <a:ext uri="{FF2B5EF4-FFF2-40B4-BE49-F238E27FC236}">
                <a16:creationId xmlns:a16="http://schemas.microsoft.com/office/drawing/2014/main" id="{B8AEE2A9-C518-8970-1886-3453181064E4}"/>
              </a:ext>
            </a:extLst>
          </p:cNvPr>
          <p:cNvSpPr>
            <a:spLocks noGrp="1"/>
          </p:cNvSpPr>
          <p:nvPr>
            <p:ph sz="quarter" idx="12"/>
          </p:nvPr>
        </p:nvSpPr>
        <p:spPr>
          <a:xfrm>
            <a:off x="5295901" y="1326843"/>
            <a:ext cx="5943600" cy="4045257"/>
          </a:xfrm>
        </p:spPr>
        <p:txBody>
          <a:bodyPr>
            <a:normAutofit/>
          </a:bodyPr>
          <a:lstStyle/>
          <a:p>
            <a:pPr>
              <a:lnSpc>
                <a:spcPct val="150000"/>
              </a:lnSpc>
            </a:pPr>
            <a:r>
              <a:rPr lang="en-US" sz="1100" dirty="0">
                <a:latin typeface="Arial" panose="020B0604020202020204" pitchFamily="34" charset="0"/>
                <a:cs typeface="Arial" panose="020B0604020202020204" pitchFamily="34" charset="0"/>
              </a:rPr>
              <a:t>The argument of nature vs nurture is one of psychology’s oldest debates but still a very popular topic of discussion even today. Baker, K (2021), suggests that philosophers like Plato believe that certain kinds of knowledge are innate. However, philosophers like Locke (1690) and </a:t>
            </a:r>
            <a:r>
              <a:rPr lang="en-US" sz="1100" dirty="0" err="1">
                <a:latin typeface="Arial" panose="020B0604020202020204" pitchFamily="34" charset="0"/>
                <a:cs typeface="Arial" panose="020B0604020202020204" pitchFamily="34" charset="0"/>
              </a:rPr>
              <a:t>Aristsotle</a:t>
            </a:r>
            <a:r>
              <a:rPr lang="en-US" sz="1100" dirty="0">
                <a:latin typeface="Arial" panose="020B0604020202020204" pitchFamily="34" charset="0"/>
                <a:cs typeface="Arial" panose="020B0604020202020204" pitchFamily="34" charset="0"/>
              </a:rPr>
              <a:t> believed that all knowledge was acquired through experience. Rather than certain knowledge being present, all individuals are born with a clean slate, empty brain and no experience.</a:t>
            </a:r>
          </a:p>
          <a:p>
            <a:pPr>
              <a:lnSpc>
                <a:spcPct val="150000"/>
              </a:lnSpc>
            </a:pPr>
            <a:r>
              <a:rPr lang="en-US" sz="1100" dirty="0">
                <a:latin typeface="Arial" panose="020B0604020202020204" pitchFamily="34" charset="0"/>
                <a:cs typeface="Arial" panose="020B0604020202020204" pitchFamily="34" charset="0"/>
              </a:rPr>
              <a:t>In Shona’s case, she is new into the nursery environment, therefore that will show how she is nurtured as these are the non-biological factors. Her not interacting during group play could be nurture as this may not be a common thing that Shona regularly does. Additionally, Shona not being very vocal during her age could be due to nature. Maybe it could be something genetic. Maybe her biological parents were the same way. In opinion, it could be either or it could be both. I believe that both nature and nurture can both influence how a individual is and how they develop.</a:t>
            </a:r>
          </a:p>
        </p:txBody>
      </p:sp>
      <p:sp>
        <p:nvSpPr>
          <p:cNvPr id="5" name="Slide Number Placeholder 4">
            <a:extLst>
              <a:ext uri="{FF2B5EF4-FFF2-40B4-BE49-F238E27FC236}">
                <a16:creationId xmlns:a16="http://schemas.microsoft.com/office/drawing/2014/main" id="{1F371CAE-8C08-07F4-C079-A53815DB8231}"/>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8</a:t>
            </a:fld>
            <a:endParaRPr lang="en-US"/>
          </a:p>
        </p:txBody>
      </p:sp>
    </p:spTree>
    <p:extLst>
      <p:ext uri="{BB962C8B-B14F-4D97-AF65-F5344CB8AC3E}">
        <p14:creationId xmlns:p14="http://schemas.microsoft.com/office/powerpoint/2010/main" val="2225727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D147D-511A-1638-2867-D7B26F30A6E2}"/>
              </a:ext>
            </a:extLst>
          </p:cNvPr>
          <p:cNvSpPr>
            <a:spLocks noGrp="1"/>
          </p:cNvSpPr>
          <p:nvPr>
            <p:ph type="title"/>
          </p:nvPr>
        </p:nvSpPr>
        <p:spPr>
          <a:xfrm>
            <a:off x="521111" y="2107259"/>
            <a:ext cx="5466710" cy="1321741"/>
          </a:xfrm>
        </p:spPr>
        <p:txBody>
          <a:bodyPr/>
          <a:lstStyle/>
          <a:p>
            <a:r>
              <a:rPr lang="en-US" dirty="0">
                <a:solidFill>
                  <a:srgbClr val="000000"/>
                </a:solidFill>
              </a:rPr>
              <a:t>Usefulness and limitations</a:t>
            </a:r>
            <a:br>
              <a:rPr lang="en-US" dirty="0">
                <a:solidFill>
                  <a:srgbClr val="000000"/>
                </a:solidFill>
              </a:rPr>
            </a:br>
            <a:r>
              <a:rPr lang="en-US" dirty="0">
                <a:solidFill>
                  <a:srgbClr val="000000"/>
                </a:solidFill>
              </a:rPr>
              <a:t>to Piaget’s Theory  </a:t>
            </a:r>
          </a:p>
        </p:txBody>
      </p:sp>
      <p:sp>
        <p:nvSpPr>
          <p:cNvPr id="8" name="TextBox 7">
            <a:extLst>
              <a:ext uri="{FF2B5EF4-FFF2-40B4-BE49-F238E27FC236}">
                <a16:creationId xmlns:a16="http://schemas.microsoft.com/office/drawing/2014/main" id="{94A968DF-9C57-FB6E-26F0-ECF008EFCBB5}"/>
              </a:ext>
            </a:extLst>
          </p:cNvPr>
          <p:cNvSpPr txBox="1"/>
          <p:nvPr/>
        </p:nvSpPr>
        <p:spPr>
          <a:xfrm>
            <a:off x="7049729" y="1946787"/>
            <a:ext cx="4699818" cy="1838388"/>
          </a:xfrm>
          <a:prstGeom prst="rect">
            <a:avLst/>
          </a:prstGeom>
          <a:noFill/>
        </p:spPr>
        <p:txBody>
          <a:bodyPr wrap="square" rtlCol="0">
            <a:spAutoFit/>
          </a:bodyPr>
          <a:lstStyle/>
          <a:p>
            <a:pPr>
              <a:lnSpc>
                <a:spcPct val="150000"/>
              </a:lnSpc>
            </a:pPr>
            <a:r>
              <a:rPr lang="en-US" sz="1100" dirty="0">
                <a:latin typeface="Arial" panose="020B0604020202020204" pitchFamily="34" charset="0"/>
                <a:cs typeface="Arial" panose="020B0604020202020204" pitchFamily="34" charset="0"/>
              </a:rPr>
              <a:t>With Piaget’s theory, it explains a lot about cognitive development and how children are active participants in their own learning and interact with their environment for their own mental understanding. There are many positives to his theory that can help with the understanding of individual’s development from birth. On the other hand, there are many limitations to Piaget’s theory that cannot be accurately applied to individuals today.</a:t>
            </a:r>
          </a:p>
        </p:txBody>
      </p:sp>
    </p:spTree>
    <p:extLst>
      <p:ext uri="{BB962C8B-B14F-4D97-AF65-F5344CB8AC3E}">
        <p14:creationId xmlns:p14="http://schemas.microsoft.com/office/powerpoint/2010/main" val="2521940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0DE53E42-7101-E4CA-FA56-67FEE50D6986}"/>
              </a:ext>
            </a:extLst>
          </p:cNvPr>
          <p:cNvGraphicFramePr>
            <a:graphicFrameLocks noGrp="1"/>
          </p:cNvGraphicFramePr>
          <p:nvPr>
            <p:ph sz="quarter" idx="13"/>
            <p:extLst>
              <p:ext uri="{D42A27DB-BD31-4B8C-83A1-F6EECF244321}">
                <p14:modId xmlns:p14="http://schemas.microsoft.com/office/powerpoint/2010/main" val="2001693782"/>
              </p:ext>
            </p:extLst>
          </p:nvPr>
        </p:nvGraphicFramePr>
        <p:xfrm>
          <a:off x="609600" y="1293965"/>
          <a:ext cx="10972800" cy="4480437"/>
        </p:xfrm>
        <a:graphic>
          <a:graphicData uri="http://schemas.openxmlformats.org/drawingml/2006/table">
            <a:tbl>
              <a:tblPr firstRow="1" bandRow="1">
                <a:tableStyleId>{2D5ABB26-0587-4C30-8999-92F81FD0307C}</a:tableStyleId>
              </a:tblPr>
              <a:tblGrid>
                <a:gridCol w="5486400">
                  <a:extLst>
                    <a:ext uri="{9D8B030D-6E8A-4147-A177-3AD203B41FA5}">
                      <a16:colId xmlns:a16="http://schemas.microsoft.com/office/drawing/2014/main" val="1244147431"/>
                    </a:ext>
                  </a:extLst>
                </a:gridCol>
                <a:gridCol w="5486400">
                  <a:extLst>
                    <a:ext uri="{9D8B030D-6E8A-4147-A177-3AD203B41FA5}">
                      <a16:colId xmlns:a16="http://schemas.microsoft.com/office/drawing/2014/main" val="1027268734"/>
                    </a:ext>
                  </a:extLst>
                </a:gridCol>
              </a:tblGrid>
              <a:tr h="630667">
                <a:tc>
                  <a:txBody>
                    <a:bodyPr/>
                    <a:lstStyle/>
                    <a:p>
                      <a:pPr algn="ctr"/>
                      <a:r>
                        <a:rPr lang="en-US" dirty="0"/>
                        <a:t>Usefulness </a:t>
                      </a:r>
                    </a:p>
                  </a:txBody>
                  <a:tcPr/>
                </a:tc>
                <a:tc>
                  <a:txBody>
                    <a:bodyPr/>
                    <a:lstStyle/>
                    <a:p>
                      <a:pPr algn="ctr"/>
                      <a:r>
                        <a:rPr lang="en-US" dirty="0"/>
                        <a:t>Limitations </a:t>
                      </a:r>
                    </a:p>
                  </a:txBody>
                  <a:tcPr/>
                </a:tc>
                <a:extLst>
                  <a:ext uri="{0D108BD9-81ED-4DB2-BD59-A6C34878D82A}">
                    <a16:rowId xmlns:a16="http://schemas.microsoft.com/office/drawing/2014/main" val="1325527699"/>
                  </a:ext>
                </a:extLst>
              </a:tr>
              <a:tr h="1394488">
                <a:tc>
                  <a:txBody>
                    <a:bodyPr/>
                    <a:lstStyle/>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Stated by Nicola, (2016), Piaget’s theory influence the crucial role that individuals play within their own learning and development; through spontaneous interactions rather than knowledge presented to them </a:t>
                      </a:r>
                    </a:p>
                  </a:txBody>
                  <a:tcPr/>
                </a:tc>
                <a:tc>
                  <a:txBody>
                    <a:bodyPr/>
                    <a:lstStyle/>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According to Jakobsen, K </a:t>
                      </a:r>
                      <a:r>
                        <a:rPr lang="en-US" sz="1100" i="1" dirty="0">
                          <a:latin typeface="Arial" panose="020B0604020202020204" pitchFamily="34" charset="0"/>
                          <a:cs typeface="Arial" panose="020B0604020202020204" pitchFamily="34" charset="0"/>
                        </a:rPr>
                        <a:t>et al </a:t>
                      </a:r>
                      <a:r>
                        <a:rPr lang="en-US" sz="1100" i="0" dirty="0">
                          <a:latin typeface="Arial" panose="020B0604020202020204" pitchFamily="34" charset="0"/>
                          <a:cs typeface="Arial" panose="020B0604020202020204" pitchFamily="34" charset="0"/>
                        </a:rPr>
                        <a:t>(2025), Piaget’s theory of stages suggest that all children reach the same level of cognitive development at the same time</a:t>
                      </a:r>
                      <a:endParaRPr lang="en-US" sz="1100" dirty="0"/>
                    </a:p>
                  </a:txBody>
                  <a:tcPr/>
                </a:tc>
                <a:extLst>
                  <a:ext uri="{0D108BD9-81ED-4DB2-BD59-A6C34878D82A}">
                    <a16:rowId xmlns:a16="http://schemas.microsoft.com/office/drawing/2014/main" val="2876283851"/>
                  </a:ext>
                </a:extLst>
              </a:tr>
              <a:tr h="1824615">
                <a:tc>
                  <a:txBody>
                    <a:bodyPr/>
                    <a:lstStyle/>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Piaget’s theory allows adults, carers and educators to look into the individuals thinking. Rather than just checking that they got an answer correct they see how the child’s thought process brought them to that answer. They can then build on the child’s level of cognitive functioning.</a:t>
                      </a:r>
                    </a:p>
                  </a:txBody>
                  <a:tcPr/>
                </a:tc>
                <a:tc>
                  <a:txBody>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100" dirty="0">
                          <a:latin typeface="Arial" panose="020B0604020202020204" pitchFamily="34" charset="0"/>
                          <a:cs typeface="Arial" panose="020B0604020202020204" pitchFamily="34" charset="0"/>
                        </a:rPr>
                        <a:t>As stated by </a:t>
                      </a:r>
                      <a:r>
                        <a:rPr lang="en-US" sz="1100" dirty="0" err="1">
                          <a:latin typeface="Arial" panose="020B0604020202020204" pitchFamily="34" charset="0"/>
                          <a:cs typeface="Arial" panose="020B0604020202020204" pitchFamily="34" charset="0"/>
                        </a:rPr>
                        <a:t>Babakr</a:t>
                      </a:r>
                      <a:r>
                        <a:rPr lang="en-US" sz="1100" dirty="0">
                          <a:latin typeface="Arial" panose="020B0604020202020204" pitchFamily="34" charset="0"/>
                          <a:cs typeface="Arial" panose="020B0604020202020204" pitchFamily="34" charset="0"/>
                        </a:rPr>
                        <a:t>, Z </a:t>
                      </a:r>
                      <a:r>
                        <a:rPr lang="en-US" sz="1100" i="1" dirty="0">
                          <a:latin typeface="Arial" panose="020B0604020202020204" pitchFamily="34" charset="0"/>
                          <a:cs typeface="Arial" panose="020B0604020202020204" pitchFamily="34" charset="0"/>
                        </a:rPr>
                        <a:t>et al </a:t>
                      </a:r>
                      <a:r>
                        <a:rPr lang="en-US" sz="1100" i="0" dirty="0">
                          <a:latin typeface="Arial" panose="020B0604020202020204" pitchFamily="34" charset="0"/>
                          <a:cs typeface="Arial" panose="020B0604020202020204" pitchFamily="34" charset="0"/>
                        </a:rPr>
                        <a:t>(2019), Piaget claims that individuals are egocentric during the preoperational stage. However, researchers have found that individuals experience egocentrism from an earlier stage.</a:t>
                      </a:r>
                      <a:endParaRPr lang="en-US" sz="1100" dirty="0">
                        <a:latin typeface="Arial" panose="020B0604020202020204" pitchFamily="34" charset="0"/>
                        <a:cs typeface="Arial" panose="020B0604020202020204" pitchFamily="34" charset="0"/>
                      </a:endParaRPr>
                    </a:p>
                    <a:p>
                      <a:pPr>
                        <a:lnSpc>
                          <a:spcPct val="150000"/>
                        </a:lnSpc>
                      </a:pPr>
                      <a:endParaRPr lang="en-US" sz="1100" dirty="0"/>
                    </a:p>
                  </a:txBody>
                  <a:tcPr/>
                </a:tc>
                <a:extLst>
                  <a:ext uri="{0D108BD9-81ED-4DB2-BD59-A6C34878D82A}">
                    <a16:rowId xmlns:a16="http://schemas.microsoft.com/office/drawing/2014/main" val="311374686"/>
                  </a:ext>
                </a:extLst>
              </a:tr>
              <a:tr h="630667">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62141128"/>
                  </a:ext>
                </a:extLst>
              </a:tr>
            </a:tbl>
          </a:graphicData>
        </a:graphic>
      </p:graphicFrame>
      <p:sp>
        <p:nvSpPr>
          <p:cNvPr id="5" name="Slide Number Placeholder 4">
            <a:extLst>
              <a:ext uri="{FF2B5EF4-FFF2-40B4-BE49-F238E27FC236}">
                <a16:creationId xmlns:a16="http://schemas.microsoft.com/office/drawing/2014/main" id="{47648C1D-5575-D6C0-6F87-5801807B21C2}"/>
              </a:ext>
            </a:extLst>
          </p:cNvPr>
          <p:cNvSpPr>
            <a:spLocks noGrp="1"/>
          </p:cNvSpPr>
          <p:nvPr>
            <p:ph type="sldNum" sz="quarter" idx="4"/>
          </p:nvPr>
        </p:nvSpPr>
        <p:spPr/>
        <p:txBody>
          <a:bodyPr/>
          <a:lstStyle/>
          <a:p>
            <a:fld id="{58FB4751-880F-D840-AAA9-3A15815CC996}" type="slidenum">
              <a:rPr lang="en-US" smtClean="0"/>
              <a:pPr/>
              <a:t>10</a:t>
            </a:fld>
            <a:endParaRPr lang="en-US"/>
          </a:p>
        </p:txBody>
      </p:sp>
    </p:spTree>
    <p:extLst>
      <p:ext uri="{BB962C8B-B14F-4D97-AF65-F5344CB8AC3E}">
        <p14:creationId xmlns:p14="http://schemas.microsoft.com/office/powerpoint/2010/main" val="1582993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32B21-E91F-105D-14E4-1018790C289F}"/>
              </a:ext>
            </a:extLst>
          </p:cNvPr>
          <p:cNvSpPr>
            <a:spLocks noGrp="1"/>
          </p:cNvSpPr>
          <p:nvPr>
            <p:ph type="ctrTitle"/>
          </p:nvPr>
        </p:nvSpPr>
        <p:spPr>
          <a:xfrm>
            <a:off x="743802" y="279700"/>
            <a:ext cx="10360152" cy="677731"/>
          </a:xfrm>
        </p:spPr>
        <p:txBody>
          <a:bodyPr/>
          <a:lstStyle/>
          <a:p>
            <a:r>
              <a:rPr lang="en-US" dirty="0"/>
              <a:t>Reference list </a:t>
            </a:r>
          </a:p>
        </p:txBody>
      </p:sp>
      <p:sp>
        <p:nvSpPr>
          <p:cNvPr id="4" name="TextBox 3">
            <a:extLst>
              <a:ext uri="{FF2B5EF4-FFF2-40B4-BE49-F238E27FC236}">
                <a16:creationId xmlns:a16="http://schemas.microsoft.com/office/drawing/2014/main" id="{023A068D-1466-2D7E-17F5-E8DEC6284A86}"/>
              </a:ext>
            </a:extLst>
          </p:cNvPr>
          <p:cNvSpPr txBox="1"/>
          <p:nvPr/>
        </p:nvSpPr>
        <p:spPr>
          <a:xfrm>
            <a:off x="210251" y="957431"/>
            <a:ext cx="11372149" cy="3361882"/>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Abdul </a:t>
            </a:r>
            <a:r>
              <a:rPr lang="en-US" sz="1100" dirty="0" err="1">
                <a:latin typeface="Arial" panose="020B0604020202020204" pitchFamily="34" charset="0"/>
                <a:cs typeface="Arial" panose="020B0604020202020204" pitchFamily="34" charset="0"/>
              </a:rPr>
              <a:t>Kholic</a:t>
            </a:r>
            <a:r>
              <a:rPr lang="en-US" sz="1100" dirty="0">
                <a:latin typeface="Arial" panose="020B0604020202020204" pitchFamily="34" charset="0"/>
                <a:cs typeface="Arial" panose="020B0604020202020204" pitchFamily="34" charset="0"/>
              </a:rPr>
              <a:t>, (2020). How is Piaget’s Theory Used to Test the Cognitive Readiness of Early Childhood in School? </a:t>
            </a:r>
            <a:r>
              <a:rPr lang="en-US" sz="1100" i="1" dirty="0">
                <a:latin typeface="Arial" panose="020B0604020202020204" pitchFamily="34" charset="0"/>
                <a:cs typeface="Arial" panose="020B0604020202020204" pitchFamily="34" charset="0"/>
              </a:rPr>
              <a:t>Indonesian Journal of Early Childhood Education Studies: </a:t>
            </a:r>
            <a:r>
              <a:rPr lang="en-US" sz="1100" dirty="0">
                <a:latin typeface="Arial" panose="020B0604020202020204" pitchFamily="34" charset="0"/>
                <a:cs typeface="Arial" panose="020B0604020202020204" pitchFamily="34" charset="0"/>
              </a:rPr>
              <a:t>Vol 9 NO 1 – Accessed: October  3</a:t>
            </a:r>
            <a:r>
              <a:rPr lang="en-US" sz="1100" baseline="30000" dirty="0">
                <a:latin typeface="Arial" panose="020B0604020202020204" pitchFamily="34" charset="0"/>
                <a:cs typeface="Arial" panose="020B0604020202020204" pitchFamily="34" charset="0"/>
              </a:rPr>
              <a:t>rd</a:t>
            </a:r>
            <a:r>
              <a:rPr lang="en-US" sz="1100" dirty="0">
                <a:latin typeface="Arial" panose="020B0604020202020204" pitchFamily="34" charset="0"/>
                <a:cs typeface="Arial" panose="020B0604020202020204" pitchFamily="34" charset="0"/>
              </a:rPr>
              <a:t> 2026 </a:t>
            </a:r>
          </a:p>
          <a:p>
            <a:pPr marL="171450" indent="-171450">
              <a:lnSpc>
                <a:spcPct val="150000"/>
              </a:lnSpc>
              <a:buFont typeface="Arial" panose="020B0604020202020204" pitchFamily="34" charset="0"/>
              <a:buChar char="•"/>
            </a:pPr>
            <a:r>
              <a:rPr lang="en-US" sz="1100" dirty="0" err="1">
                <a:latin typeface="Arial" panose="020B0604020202020204" pitchFamily="34" charset="0"/>
                <a:cs typeface="Arial" panose="020B0604020202020204" pitchFamily="34" charset="0"/>
              </a:rPr>
              <a:t>Babakr</a:t>
            </a:r>
            <a:r>
              <a:rPr lang="en-US" sz="1100" dirty="0">
                <a:latin typeface="Arial" panose="020B0604020202020204" pitchFamily="34" charset="0"/>
                <a:cs typeface="Arial" panose="020B0604020202020204" pitchFamily="34" charset="0"/>
              </a:rPr>
              <a:t>, Z, </a:t>
            </a:r>
            <a:r>
              <a:rPr lang="en-US" sz="1100" dirty="0" err="1">
                <a:latin typeface="Arial" panose="020B0604020202020204" pitchFamily="34" charset="0"/>
                <a:cs typeface="Arial" panose="020B0604020202020204" pitchFamily="34" charset="0"/>
              </a:rPr>
              <a:t>Mohamedin</a:t>
            </a:r>
            <a:r>
              <a:rPr lang="en-US" sz="1100" dirty="0">
                <a:latin typeface="Arial" panose="020B0604020202020204" pitchFamily="34" charset="0"/>
                <a:cs typeface="Arial" panose="020B0604020202020204" pitchFamily="34" charset="0"/>
              </a:rPr>
              <a:t>, P, </a:t>
            </a:r>
            <a:r>
              <a:rPr lang="en-US" sz="1100" dirty="0" err="1">
                <a:latin typeface="Arial" panose="020B0604020202020204" pitchFamily="34" charset="0"/>
                <a:cs typeface="Arial" panose="020B0604020202020204" pitchFamily="34" charset="0"/>
              </a:rPr>
              <a:t>Kakamad</a:t>
            </a:r>
            <a:r>
              <a:rPr lang="en-US" sz="1100" dirty="0">
                <a:latin typeface="Arial" panose="020B0604020202020204" pitchFamily="34" charset="0"/>
                <a:cs typeface="Arial" panose="020B0604020202020204" pitchFamily="34" charset="0"/>
              </a:rPr>
              <a:t>, K, (2019). </a:t>
            </a:r>
            <a:r>
              <a:rPr lang="en-US" sz="1100" dirty="0" err="1">
                <a:latin typeface="Arial" panose="020B0604020202020204" pitchFamily="34" charset="0"/>
                <a:cs typeface="Arial" panose="020B0604020202020204" pitchFamily="34" charset="0"/>
              </a:rPr>
              <a:t>Piagets</a:t>
            </a:r>
            <a:r>
              <a:rPr lang="en-US" sz="1100" dirty="0">
                <a:latin typeface="Arial" panose="020B0604020202020204" pitchFamily="34" charset="0"/>
                <a:cs typeface="Arial" panose="020B0604020202020204" pitchFamily="34" charset="0"/>
              </a:rPr>
              <a:t> Cognitive Developmental Theory: </a:t>
            </a:r>
            <a:r>
              <a:rPr lang="en-US" sz="1100" i="1" dirty="0">
                <a:latin typeface="Arial" panose="020B0604020202020204" pitchFamily="34" charset="0"/>
                <a:cs typeface="Arial" panose="020B0604020202020204" pitchFamily="34" charset="0"/>
              </a:rPr>
              <a:t>Critical Review in Education: Vol 2, no 3. – </a:t>
            </a:r>
            <a:r>
              <a:rPr lang="en-US" sz="1100" dirty="0">
                <a:latin typeface="Arial" panose="020B0604020202020204" pitchFamily="34" charset="0"/>
                <a:cs typeface="Arial" panose="020B0604020202020204" pitchFamily="34" charset="0"/>
              </a:rPr>
              <a:t>Accessed: October 3</a:t>
            </a:r>
            <a:r>
              <a:rPr lang="en-US" sz="1100" baseline="30000" dirty="0">
                <a:latin typeface="Arial" panose="020B0604020202020204" pitchFamily="34" charset="0"/>
                <a:cs typeface="Arial" panose="020B0604020202020204" pitchFamily="34" charset="0"/>
              </a:rPr>
              <a:t>rd, </a:t>
            </a:r>
            <a:r>
              <a:rPr lang="en-US" sz="1100" dirty="0">
                <a:latin typeface="Arial" panose="020B0604020202020204" pitchFamily="34" charset="0"/>
                <a:cs typeface="Arial" panose="020B0604020202020204" pitchFamily="34" charset="0"/>
              </a:rPr>
              <a:t>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Baker, K, (2021). History of Psychology: </a:t>
            </a:r>
            <a:r>
              <a:rPr lang="en-US" sz="1100" i="1" dirty="0">
                <a:latin typeface="Arial" panose="020B0604020202020204" pitchFamily="34" charset="0"/>
                <a:cs typeface="Arial" panose="020B0604020202020204" pitchFamily="34" charset="0"/>
              </a:rPr>
              <a:t>Nature vs Nurture. </a:t>
            </a:r>
            <a:r>
              <a:rPr lang="en-US" sz="1100" dirty="0">
                <a:latin typeface="Arial" panose="020B0604020202020204" pitchFamily="34" charset="0"/>
                <a:cs typeface="Arial" panose="020B0604020202020204" pitchFamily="34" charset="0"/>
              </a:rPr>
              <a:t>Accessed: October 4, 2026 </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Brittania School of Academics, (2026). How Piaget’s Theory of Cognitive Development Shapes Early Years Learning?  Available at: </a:t>
            </a:r>
            <a:r>
              <a:rPr lang="en-US" sz="1100" dirty="0">
                <a:latin typeface="Arial" panose="020B0604020202020204" pitchFamily="34" charset="0"/>
                <a:cs typeface="Arial" panose="020B0604020202020204" pitchFamily="34" charset="0"/>
                <a:hlinkClick r:id="rId2"/>
              </a:rPr>
              <a:t>https://schoolofacademics.co.uk/how-piaget-theory-of-cognitive-development-shapes-early-years-learning?srsltid=AU7gw4UORFeYysF0YF5mto8teue_VI4FzL1MibEOSnKQLl3kEOzH_c2t</a:t>
            </a:r>
            <a:r>
              <a:rPr lang="en-US" sz="1100" dirty="0">
                <a:latin typeface="Arial" panose="020B0604020202020204" pitchFamily="34" charset="0"/>
                <a:cs typeface="Arial" panose="020B0604020202020204" pitchFamily="34" charset="0"/>
              </a:rPr>
              <a:t> Accessed: October 7, 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Jakobsen, K and Fischer, P, (2025). Child an Adolescent Development: </a:t>
            </a:r>
            <a:r>
              <a:rPr lang="en-US" sz="1100" i="1" dirty="0">
                <a:latin typeface="Arial" panose="020B0604020202020204" pitchFamily="34" charset="0"/>
                <a:cs typeface="Arial" panose="020B0604020202020204" pitchFamily="34" charset="0"/>
              </a:rPr>
              <a:t>A Topic Discussion (2</a:t>
            </a:r>
            <a:r>
              <a:rPr lang="en-US" sz="1100" i="1" baseline="30000" dirty="0">
                <a:latin typeface="Arial" panose="020B0604020202020204" pitchFamily="34" charset="0"/>
                <a:cs typeface="Arial" panose="020B0604020202020204" pitchFamily="34" charset="0"/>
              </a:rPr>
              <a:t>nd</a:t>
            </a:r>
            <a:r>
              <a:rPr lang="en-US" sz="1100" i="1" dirty="0">
                <a:latin typeface="Arial" panose="020B0604020202020204" pitchFamily="34" charset="0"/>
                <a:cs typeface="Arial" panose="020B0604020202020204" pitchFamily="34" charset="0"/>
              </a:rPr>
              <a:t> edition). </a:t>
            </a:r>
            <a:r>
              <a:rPr lang="en-US" sz="1100" dirty="0">
                <a:latin typeface="Arial" panose="020B0604020202020204" pitchFamily="34" charset="0"/>
                <a:cs typeface="Arial" panose="020B0604020202020204" pitchFamily="34" charset="0"/>
              </a:rPr>
              <a:t>- Accessed October 5</a:t>
            </a:r>
            <a:r>
              <a:rPr lang="en-US" sz="1100" baseline="30000" dirty="0">
                <a:latin typeface="Arial" panose="020B0604020202020204" pitchFamily="34" charset="0"/>
                <a:cs typeface="Arial" panose="020B0604020202020204" pitchFamily="34" charset="0"/>
              </a:rPr>
              <a:t>th</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Leatherbarrow, K, (2026). Understanding Jean Piaget in the Early Years: </a:t>
            </a:r>
            <a:r>
              <a:rPr lang="en-US" sz="1100" i="1" dirty="0">
                <a:latin typeface="Arial" panose="020B0604020202020204" pitchFamily="34" charset="0"/>
                <a:cs typeface="Arial" panose="020B0604020202020204" pitchFamily="34" charset="0"/>
              </a:rPr>
              <a:t>A Practical Guide for Practitioners – </a:t>
            </a:r>
            <a:r>
              <a:rPr lang="en-US" sz="1100" dirty="0">
                <a:latin typeface="Arial" panose="020B0604020202020204" pitchFamily="34" charset="0"/>
                <a:cs typeface="Arial" panose="020B0604020202020204" pitchFamily="34" charset="0"/>
              </a:rPr>
              <a:t>Accessed October 5, 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London School of Childcare Studies, (2026). Jean Piaget: </a:t>
            </a:r>
            <a:r>
              <a:rPr lang="en-US" sz="1100" i="1" dirty="0">
                <a:latin typeface="Arial" panose="020B0604020202020204" pitchFamily="34" charset="0"/>
                <a:cs typeface="Arial" panose="020B0604020202020204" pitchFamily="34" charset="0"/>
              </a:rPr>
              <a:t>A Pioneer in Early Years Education. </a:t>
            </a:r>
            <a:r>
              <a:rPr lang="en-US" sz="1100" dirty="0">
                <a:latin typeface="Arial" panose="020B0604020202020204" pitchFamily="34" charset="0"/>
                <a:cs typeface="Arial" panose="020B0604020202020204" pitchFamily="34" charset="0"/>
              </a:rPr>
              <a:t>Available at: </a:t>
            </a:r>
            <a:r>
              <a:rPr lang="en-US" sz="1100" dirty="0">
                <a:latin typeface="Arial" panose="020B0604020202020204" pitchFamily="34" charset="0"/>
                <a:cs typeface="Arial" panose="020B0604020202020204" pitchFamily="34" charset="0"/>
                <a:hlinkClick r:id="rId3"/>
              </a:rPr>
              <a:t>https://childcarestudies.co.uk/blog/jean-piaget/</a:t>
            </a:r>
            <a:r>
              <a:rPr lang="en-US" sz="1100" dirty="0">
                <a:latin typeface="Arial" panose="020B0604020202020204" pitchFamily="34" charset="0"/>
                <a:cs typeface="Arial" panose="020B0604020202020204" pitchFamily="34" charset="0"/>
              </a:rPr>
              <a:t> Accessed: October 3</a:t>
            </a:r>
            <a:r>
              <a:rPr lang="en-US" sz="1100" baseline="30000" dirty="0">
                <a:latin typeface="Arial" panose="020B0604020202020204" pitchFamily="34" charset="0"/>
                <a:cs typeface="Arial" panose="020B0604020202020204" pitchFamily="34" charset="0"/>
              </a:rPr>
              <a:t>rd</a:t>
            </a:r>
            <a:r>
              <a:rPr lang="en-US" sz="1100" dirty="0">
                <a:latin typeface="Arial" panose="020B0604020202020204" pitchFamily="34" charset="0"/>
                <a:cs typeface="Arial" panose="020B0604020202020204" pitchFamily="34" charset="0"/>
              </a:rPr>
              <a:t> (2026)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McLeod, S, (2026). Piaget’s Theory and Stages of Cognitive Development. Available at: </a:t>
            </a:r>
            <a:r>
              <a:rPr lang="en-US" sz="1100" dirty="0">
                <a:latin typeface="Arial" panose="020B0604020202020204" pitchFamily="34" charset="0"/>
                <a:cs typeface="Arial" panose="020B0604020202020204" pitchFamily="34" charset="0"/>
                <a:hlinkClick r:id="rId4"/>
              </a:rPr>
              <a:t>https://www.simplypsychology.org/piaget.html</a:t>
            </a:r>
            <a:r>
              <a:rPr lang="en-US" sz="1100" dirty="0">
                <a:latin typeface="Arial" panose="020B0604020202020204" pitchFamily="34" charset="0"/>
                <a:cs typeface="Arial" panose="020B0604020202020204" pitchFamily="34" charset="0"/>
              </a:rPr>
              <a:t> Accessed: September 29</a:t>
            </a:r>
            <a:r>
              <a:rPr lang="en-US" sz="1100" baseline="30000" dirty="0">
                <a:latin typeface="Arial" panose="020B0604020202020204" pitchFamily="34" charset="0"/>
                <a:cs typeface="Arial" panose="020B0604020202020204" pitchFamily="34" charset="0"/>
              </a:rPr>
              <a:t>th</a:t>
            </a:r>
            <a:r>
              <a:rPr lang="en-US" sz="1100" dirty="0">
                <a:latin typeface="Arial" panose="020B0604020202020204" pitchFamily="34" charset="0"/>
                <a:cs typeface="Arial" panose="020B0604020202020204" pitchFamily="34" charset="0"/>
              </a:rPr>
              <a:t> 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My Teaching Cupboard, (2021). Piaget and Play Based Learning. Available at: </a:t>
            </a:r>
            <a:r>
              <a:rPr lang="en-US" sz="1100" dirty="0">
                <a:latin typeface="Arial" panose="020B0604020202020204" pitchFamily="34" charset="0"/>
                <a:cs typeface="Arial" panose="020B0604020202020204" pitchFamily="34" charset="0"/>
                <a:hlinkClick r:id="rId5"/>
              </a:rPr>
              <a:t>https://www.myteachingcupboard.com/blog/piaget-and-play-based-learning-1</a:t>
            </a:r>
            <a:r>
              <a:rPr lang="en-US" sz="1100" dirty="0">
                <a:latin typeface="Arial" panose="020B0604020202020204" pitchFamily="34" charset="0"/>
                <a:cs typeface="Arial" panose="020B0604020202020204" pitchFamily="34" charset="0"/>
              </a:rPr>
              <a:t> Accessed: October 4, (2026).</a:t>
            </a:r>
            <a:endParaRPr lang="en-US" sz="1100" baseline="300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336A9548-20FF-B303-5F0C-6590AAB2351D}"/>
              </a:ext>
            </a:extLst>
          </p:cNvPr>
          <p:cNvSpPr txBox="1"/>
          <p:nvPr/>
        </p:nvSpPr>
        <p:spPr>
          <a:xfrm>
            <a:off x="210251" y="4204807"/>
            <a:ext cx="10546498" cy="1584473"/>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Nicola, (2016). Piaget’s Influence on Educational Practices. Available at: </a:t>
            </a:r>
            <a:r>
              <a:rPr lang="en-US" sz="1100" dirty="0">
                <a:latin typeface="Arial" panose="020B0604020202020204" pitchFamily="34" charset="0"/>
                <a:cs typeface="Arial" panose="020B0604020202020204" pitchFamily="34" charset="0"/>
                <a:hlinkClick r:id="rId6"/>
              </a:rPr>
              <a:t>https://mindsofwonder.com/2016/11/24/piagets-influence-educational-practices/</a:t>
            </a:r>
            <a:r>
              <a:rPr lang="en-US" sz="1100" dirty="0">
                <a:latin typeface="Arial" panose="020B0604020202020204" pitchFamily="34" charset="0"/>
                <a:cs typeface="Arial" panose="020B0604020202020204" pitchFamily="34" charset="0"/>
              </a:rPr>
              <a:t> Accessed: October 9, 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Therapy Training, (2024). Piaget’s Stages of Cognitive Development: </a:t>
            </a:r>
            <a:r>
              <a:rPr lang="en-US" sz="1100" i="1" dirty="0">
                <a:latin typeface="Arial" panose="020B0604020202020204" pitchFamily="34" charset="0"/>
                <a:cs typeface="Arial" panose="020B0604020202020204" pitchFamily="34" charset="0"/>
              </a:rPr>
              <a:t>Implications for Child Therapy. </a:t>
            </a:r>
            <a:r>
              <a:rPr lang="en-US" sz="1100" dirty="0">
                <a:latin typeface="Arial" panose="020B0604020202020204" pitchFamily="34" charset="0"/>
                <a:cs typeface="Arial" panose="020B0604020202020204" pitchFamily="34" charset="0"/>
              </a:rPr>
              <a:t>Available at: </a:t>
            </a:r>
            <a:r>
              <a:rPr lang="en-US" sz="1100" dirty="0">
                <a:latin typeface="Arial" panose="020B0604020202020204" pitchFamily="34" charset="0"/>
                <a:cs typeface="Arial" panose="020B0604020202020204" pitchFamily="34" charset="0"/>
                <a:hlinkClick r:id="rId7"/>
              </a:rPr>
              <a:t>https://www.therapytrainings.com/pages/blog/piagets-stages-of-cognitive-development-implications-for-child-therapy</a:t>
            </a:r>
            <a:r>
              <a:rPr lang="en-US" sz="1100" dirty="0">
                <a:latin typeface="Arial" panose="020B0604020202020204" pitchFamily="34" charset="0"/>
                <a:cs typeface="Arial" panose="020B0604020202020204" pitchFamily="34" charset="0"/>
              </a:rPr>
              <a:t> .Accessed September 22</a:t>
            </a:r>
            <a:r>
              <a:rPr lang="en-US" sz="1100" baseline="30000" dirty="0">
                <a:latin typeface="Arial" panose="020B0604020202020204" pitchFamily="34" charset="0"/>
                <a:cs typeface="Arial" panose="020B0604020202020204" pitchFamily="34" charset="0"/>
              </a:rPr>
              <a:t>nd, </a:t>
            </a:r>
            <a:r>
              <a:rPr lang="en-US" sz="1100" dirty="0">
                <a:latin typeface="Arial" panose="020B0604020202020204" pitchFamily="34" charset="0"/>
                <a:cs typeface="Arial" panose="020B0604020202020204" pitchFamily="34" charset="0"/>
              </a:rPr>
              <a:t>2026</a:t>
            </a:r>
          </a:p>
          <a:p>
            <a:pPr marL="171450" indent="-171450">
              <a:lnSpc>
                <a:spcPct val="150000"/>
              </a:lnSpc>
              <a:buFont typeface="Arial" panose="020B0604020202020204" pitchFamily="34" charset="0"/>
              <a:buChar char="•"/>
            </a:pPr>
            <a:r>
              <a:rPr lang="en-US" sz="1100" dirty="0">
                <a:latin typeface="Arial" panose="020B0604020202020204" pitchFamily="34" charset="0"/>
                <a:cs typeface="Arial" panose="020B0604020202020204" pitchFamily="34" charset="0"/>
              </a:rPr>
              <a:t>  The Voice of Early Childhood, (2026). An Introduction to Jean Piaget. Available at: </a:t>
            </a:r>
            <a:r>
              <a:rPr lang="en-US" sz="1100" dirty="0">
                <a:latin typeface="Arial" panose="020B0604020202020204" pitchFamily="34" charset="0"/>
                <a:cs typeface="Arial" panose="020B0604020202020204" pitchFamily="34" charset="0"/>
                <a:hlinkClick r:id="rId8"/>
              </a:rPr>
              <a:t>https://thevoiceofearlychildhood.com/introduction-jean-piaget/</a:t>
            </a:r>
            <a:r>
              <a:rPr lang="en-US" sz="1100" dirty="0">
                <a:latin typeface="Arial" panose="020B0604020202020204" pitchFamily="34" charset="0"/>
                <a:cs typeface="Arial" panose="020B0604020202020204" pitchFamily="34" charset="0"/>
              </a:rPr>
              <a:t> Accessed: October 3, 2026</a:t>
            </a:r>
          </a:p>
        </p:txBody>
      </p:sp>
    </p:spTree>
    <p:extLst>
      <p:ext uri="{BB962C8B-B14F-4D97-AF65-F5344CB8AC3E}">
        <p14:creationId xmlns:p14="http://schemas.microsoft.com/office/powerpoint/2010/main" val="34751409"/>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2.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3.xml><?xml version="1.0" encoding="utf-8"?>
<ds:datastoreItem xmlns:ds="http://schemas.openxmlformats.org/officeDocument/2006/customXml" ds:itemID="{85DF9CEC-52C2-4D14-B2F5-11176002A8B6}">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11</Slides>
  <Notes>5</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Custom</vt:lpstr>
      <vt:lpstr>Jayla Imarni Russell Student ID number: 2518864 Module code: LCHS4010 Lecturer: Prabjot Kaur Sahota  Component 1 – Presentation </vt:lpstr>
      <vt:lpstr>Introduction </vt:lpstr>
      <vt:lpstr>Piaget’s theory of cognitive development </vt:lpstr>
      <vt:lpstr>The 4 stages of development</vt:lpstr>
      <vt:lpstr>Why is Piaget’s theory important in early years?</vt:lpstr>
      <vt:lpstr>How does Piaget’s Theory  apply to Shona ?</vt:lpstr>
      <vt:lpstr>Strategies and Interventions </vt:lpstr>
      <vt:lpstr>Is it nature or nurture? </vt:lpstr>
      <vt:lpstr>Usefulness and limitations to Piaget’s Theory  </vt:lpstr>
      <vt:lpstr>PowerPoint Presentation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Jayla Imarni Russell Student ID number: 251864 Lecurer: Prabjot Kaur Sahota  Component 1 – Presentation </dc:title>
  <dc:creator>Jayla Imarni Russell (2518864)</dc:creator>
  <cp:lastModifiedBy>Jayla Imarni Russell (2518864)</cp:lastModifiedBy>
  <cp:revision>1</cp:revision>
  <dcterms:created xsi:type="dcterms:W3CDTF">2026-10-03T20:32:47Z</dcterms:created>
  <dcterms:modified xsi:type="dcterms:W3CDTF">2026-10-11T23:13:45Z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