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3" r:id="rId1"/>
  </p:sldMasterIdLst>
  <p:sldIdLst>
    <p:sldId id="256" r:id="rId2"/>
    <p:sldId id="259" r:id="rId3"/>
    <p:sldId id="282" r:id="rId4"/>
    <p:sldId id="258" r:id="rId5"/>
    <p:sldId id="257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98" r:id="rId17"/>
    <p:sldId id="271" r:id="rId18"/>
    <p:sldId id="272" r:id="rId19"/>
    <p:sldId id="277" r:id="rId20"/>
    <p:sldId id="273" r:id="rId21"/>
    <p:sldId id="278" r:id="rId22"/>
    <p:sldId id="274" r:id="rId23"/>
    <p:sldId id="275" r:id="rId24"/>
    <p:sldId id="276" r:id="rId25"/>
    <p:sldId id="280" r:id="rId26"/>
    <p:sldId id="281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6" r:id="rId37"/>
    <p:sldId id="292" r:id="rId38"/>
    <p:sldId id="293" r:id="rId39"/>
    <p:sldId id="294" r:id="rId40"/>
    <p:sldId id="295" r:id="rId41"/>
    <p:sldId id="297" r:id="rId42"/>
    <p:sldId id="299" r:id="rId43"/>
    <p:sldId id="300" r:id="rId44"/>
    <p:sldId id="301" r:id="rId45"/>
    <p:sldId id="302" r:id="rId46"/>
    <p:sldId id="303" r:id="rId47"/>
    <p:sldId id="304" r:id="rId48"/>
    <p:sldId id="305" r:id="rId4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C8E946-559C-EEAE-3CA6-BFD3E244587D}" v="1" dt="2022-10-31T10:16:07.339"/>
    <p1510:client id="{34444883-3318-2105-5943-C39DCF314911}" v="7" dt="2022-10-31T10:35:35.986"/>
    <p1510:client id="{D3E76C5D-85E2-4B18-B726-15A3C0E3AFBE}" v="3" dt="2022-10-31T10:34:52.0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4" Type="http://schemas.openxmlformats.org/officeDocument/2006/relationships/image" Target="../media/image5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4" Type="http://schemas.openxmlformats.org/officeDocument/2006/relationships/image" Target="../media/image5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EB754F-884A-4232-8641-4BD476228277}" type="doc">
      <dgm:prSet loTypeId="urn:microsoft.com/office/officeart/2005/8/layout/default" loCatId="list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8A3FC18-79C5-4184-9472-24320285FA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Methods to collecting data- qualitative and quantitative</a:t>
          </a:r>
          <a:endParaRPr lang="en-US"/>
        </a:p>
      </dgm:t>
    </dgm:pt>
    <dgm:pt modelId="{ED0EC794-A89C-4109-80A9-07439835B54B}" type="parTrans" cxnId="{856CA17D-E406-4545-9569-9E98798F35FF}">
      <dgm:prSet/>
      <dgm:spPr/>
      <dgm:t>
        <a:bodyPr/>
        <a:lstStyle/>
        <a:p>
          <a:endParaRPr lang="en-US"/>
        </a:p>
      </dgm:t>
    </dgm:pt>
    <dgm:pt modelId="{49985D43-E05C-47FA-B3AF-282ED5F8C2F4}" type="sibTrans" cxnId="{856CA17D-E406-4545-9569-9E98798F35FF}">
      <dgm:prSet/>
      <dgm:spPr/>
      <dgm:t>
        <a:bodyPr/>
        <a:lstStyle/>
        <a:p>
          <a:endParaRPr lang="en-US"/>
        </a:p>
      </dgm:t>
    </dgm:pt>
    <dgm:pt modelId="{0100ED08-9396-4487-8A25-7CD5B83E7D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Types of research</a:t>
          </a:r>
          <a:endParaRPr lang="en-US"/>
        </a:p>
      </dgm:t>
    </dgm:pt>
    <dgm:pt modelId="{FD7D7129-B74B-464C-8A51-C27302E348F7}" type="parTrans" cxnId="{5F00DBC9-75AF-42EF-9B0E-78BD322BE306}">
      <dgm:prSet/>
      <dgm:spPr/>
      <dgm:t>
        <a:bodyPr/>
        <a:lstStyle/>
        <a:p>
          <a:endParaRPr lang="en-US"/>
        </a:p>
      </dgm:t>
    </dgm:pt>
    <dgm:pt modelId="{A362192C-287F-4296-828C-8BBD60C97BAB}" type="sibTrans" cxnId="{5F00DBC9-75AF-42EF-9B0E-78BD322BE306}">
      <dgm:prSet/>
      <dgm:spPr/>
      <dgm:t>
        <a:bodyPr/>
        <a:lstStyle/>
        <a:p>
          <a:endParaRPr lang="en-US"/>
        </a:p>
      </dgm:t>
    </dgm:pt>
    <dgm:pt modelId="{99B707B7-135E-49A9-872C-A923B75628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Effective techniques for generating solution- Brick activity</a:t>
          </a:r>
          <a:endParaRPr lang="en-US"/>
        </a:p>
      </dgm:t>
    </dgm:pt>
    <dgm:pt modelId="{FB4D087B-199A-4F74-9890-963100911BA6}" type="parTrans" cxnId="{25F2771F-ACD4-4179-8C48-92FB562A9F86}">
      <dgm:prSet/>
      <dgm:spPr/>
      <dgm:t>
        <a:bodyPr/>
        <a:lstStyle/>
        <a:p>
          <a:endParaRPr lang="en-US"/>
        </a:p>
      </dgm:t>
    </dgm:pt>
    <dgm:pt modelId="{BCE155DD-C53B-4984-8CEB-5DB48FD0AE13}" type="sibTrans" cxnId="{25F2771F-ACD4-4179-8C48-92FB562A9F86}">
      <dgm:prSet/>
      <dgm:spPr/>
      <dgm:t>
        <a:bodyPr/>
        <a:lstStyle/>
        <a:p>
          <a:endParaRPr lang="en-US"/>
        </a:p>
      </dgm:t>
    </dgm:pt>
    <dgm:pt modelId="{7CD63CE6-9764-4BA9-A7B7-EA3CF062C2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Different ways of thinking- Convergent and divergent </a:t>
          </a:r>
          <a:endParaRPr lang="en-US"/>
        </a:p>
      </dgm:t>
    </dgm:pt>
    <dgm:pt modelId="{5E210020-F9D5-4240-83F2-B66D4F3273B2}" type="parTrans" cxnId="{2999C032-C85C-4C68-A254-F519EB77A3AE}">
      <dgm:prSet/>
      <dgm:spPr/>
      <dgm:t>
        <a:bodyPr/>
        <a:lstStyle/>
        <a:p>
          <a:endParaRPr lang="en-US"/>
        </a:p>
      </dgm:t>
    </dgm:pt>
    <dgm:pt modelId="{6BCDA844-6C9F-44D2-89A2-E2C1E5B3C239}" type="sibTrans" cxnId="{2999C032-C85C-4C68-A254-F519EB77A3AE}">
      <dgm:prSet/>
      <dgm:spPr/>
      <dgm:t>
        <a:bodyPr/>
        <a:lstStyle/>
        <a:p>
          <a:endParaRPr lang="en-US"/>
        </a:p>
      </dgm:t>
    </dgm:pt>
    <dgm:pt modelId="{3DC0E793-6896-4563-A90C-69A1EBAA40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Defining the problem- The 4 "W"s task- </a:t>
          </a:r>
          <a:r>
            <a:rPr lang="en-GB" b="1" i="1"/>
            <a:t>Who, what, where, why</a:t>
          </a:r>
          <a:endParaRPr lang="en-US"/>
        </a:p>
      </dgm:t>
    </dgm:pt>
    <dgm:pt modelId="{395CC4DD-81DA-4EDE-8B4D-B388B044771B}" type="parTrans" cxnId="{55FB2F91-31F6-4AE8-88E0-0F1D42ADE7EE}">
      <dgm:prSet/>
      <dgm:spPr/>
      <dgm:t>
        <a:bodyPr/>
        <a:lstStyle/>
        <a:p>
          <a:endParaRPr lang="en-US"/>
        </a:p>
      </dgm:t>
    </dgm:pt>
    <dgm:pt modelId="{98FAAD65-8F26-4DFE-9D6B-C61490ADE24A}" type="sibTrans" cxnId="{55FB2F91-31F6-4AE8-88E0-0F1D42ADE7EE}">
      <dgm:prSet/>
      <dgm:spPr/>
      <dgm:t>
        <a:bodyPr/>
        <a:lstStyle/>
        <a:p>
          <a:endParaRPr lang="en-US"/>
        </a:p>
      </dgm:t>
    </dgm:pt>
    <dgm:pt modelId="{4D90222D-2189-4BAF-A4FD-BD544137FA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Value- How to add value, overcome entropy issues</a:t>
          </a:r>
          <a:endParaRPr lang="en-US" b="0" i="0"/>
        </a:p>
      </dgm:t>
    </dgm:pt>
    <dgm:pt modelId="{CBED9667-14EB-46BD-AD54-E9D6C62D9361}" type="parTrans" cxnId="{F413C509-07D9-425B-8C13-622EE5E6C84A}">
      <dgm:prSet/>
      <dgm:spPr/>
      <dgm:t>
        <a:bodyPr/>
        <a:lstStyle/>
        <a:p>
          <a:endParaRPr lang="en-US"/>
        </a:p>
      </dgm:t>
    </dgm:pt>
    <dgm:pt modelId="{B1171A0B-F322-40A1-873C-4F83B5933C9D}" type="sibTrans" cxnId="{F413C509-07D9-425B-8C13-622EE5E6C84A}">
      <dgm:prSet/>
      <dgm:spPr/>
      <dgm:t>
        <a:bodyPr/>
        <a:lstStyle/>
        <a:p>
          <a:endParaRPr lang="en-US"/>
        </a:p>
      </dgm:t>
    </dgm:pt>
    <dgm:pt modelId="{02246B0B-14BF-4C60-8B33-83E1F2BB6493}" type="pres">
      <dgm:prSet presAssocID="{60EB754F-884A-4232-8641-4BD476228277}" presName="diagram" presStyleCnt="0">
        <dgm:presLayoutVars>
          <dgm:dir/>
          <dgm:resizeHandles val="exact"/>
        </dgm:presLayoutVars>
      </dgm:prSet>
      <dgm:spPr/>
    </dgm:pt>
    <dgm:pt modelId="{CDF47945-2F35-44BB-AC33-FC5A90BD3EB4}" type="pres">
      <dgm:prSet presAssocID="{98A3FC18-79C5-4184-9472-24320285FABC}" presName="node" presStyleLbl="node1" presStyleIdx="0" presStyleCnt="6">
        <dgm:presLayoutVars>
          <dgm:bulletEnabled val="1"/>
        </dgm:presLayoutVars>
      </dgm:prSet>
      <dgm:spPr/>
    </dgm:pt>
    <dgm:pt modelId="{4A05A440-3AAF-4753-886A-05165CFF9379}" type="pres">
      <dgm:prSet presAssocID="{49985D43-E05C-47FA-B3AF-282ED5F8C2F4}" presName="sibTrans" presStyleCnt="0"/>
      <dgm:spPr/>
    </dgm:pt>
    <dgm:pt modelId="{0E1302B0-AD8F-474A-B36B-2AE9E3C46FE0}" type="pres">
      <dgm:prSet presAssocID="{0100ED08-9396-4487-8A25-7CD5B83E7D44}" presName="node" presStyleLbl="node1" presStyleIdx="1" presStyleCnt="6">
        <dgm:presLayoutVars>
          <dgm:bulletEnabled val="1"/>
        </dgm:presLayoutVars>
      </dgm:prSet>
      <dgm:spPr/>
    </dgm:pt>
    <dgm:pt modelId="{E3F4D7F9-553C-425A-8580-3960EF042B8B}" type="pres">
      <dgm:prSet presAssocID="{A362192C-287F-4296-828C-8BBD60C97BAB}" presName="sibTrans" presStyleCnt="0"/>
      <dgm:spPr/>
    </dgm:pt>
    <dgm:pt modelId="{0E401CFA-E225-4308-89F4-15C8F695F498}" type="pres">
      <dgm:prSet presAssocID="{99B707B7-135E-49A9-872C-A923B7562809}" presName="node" presStyleLbl="node1" presStyleIdx="2" presStyleCnt="6">
        <dgm:presLayoutVars>
          <dgm:bulletEnabled val="1"/>
        </dgm:presLayoutVars>
      </dgm:prSet>
      <dgm:spPr/>
    </dgm:pt>
    <dgm:pt modelId="{5E5C94EC-4F1D-4F27-B928-46FD69527C6D}" type="pres">
      <dgm:prSet presAssocID="{BCE155DD-C53B-4984-8CEB-5DB48FD0AE13}" presName="sibTrans" presStyleCnt="0"/>
      <dgm:spPr/>
    </dgm:pt>
    <dgm:pt modelId="{1BFC1EBE-9D15-4AFC-B61C-DC9732CCD994}" type="pres">
      <dgm:prSet presAssocID="{7CD63CE6-9764-4BA9-A7B7-EA3CF062C292}" presName="node" presStyleLbl="node1" presStyleIdx="3" presStyleCnt="6">
        <dgm:presLayoutVars>
          <dgm:bulletEnabled val="1"/>
        </dgm:presLayoutVars>
      </dgm:prSet>
      <dgm:spPr/>
    </dgm:pt>
    <dgm:pt modelId="{5EEA8EFE-0049-4819-A544-2774869F80AD}" type="pres">
      <dgm:prSet presAssocID="{6BCDA844-6C9F-44D2-89A2-E2C1E5B3C239}" presName="sibTrans" presStyleCnt="0"/>
      <dgm:spPr/>
    </dgm:pt>
    <dgm:pt modelId="{5F6E5BBA-C8F3-46B4-939B-CD3D83A2FD16}" type="pres">
      <dgm:prSet presAssocID="{3DC0E793-6896-4563-A90C-69A1EBAA4006}" presName="node" presStyleLbl="node1" presStyleIdx="4" presStyleCnt="6">
        <dgm:presLayoutVars>
          <dgm:bulletEnabled val="1"/>
        </dgm:presLayoutVars>
      </dgm:prSet>
      <dgm:spPr/>
    </dgm:pt>
    <dgm:pt modelId="{2E371366-BA1C-4576-9FEC-AFE02F0FE8EF}" type="pres">
      <dgm:prSet presAssocID="{98FAAD65-8F26-4DFE-9D6B-C61490ADE24A}" presName="sibTrans" presStyleCnt="0"/>
      <dgm:spPr/>
    </dgm:pt>
    <dgm:pt modelId="{4983E70B-130B-4A09-B059-880A81784886}" type="pres">
      <dgm:prSet presAssocID="{4D90222D-2189-4BAF-A4FD-BD544137FAAF}" presName="node" presStyleLbl="node1" presStyleIdx="5" presStyleCnt="6">
        <dgm:presLayoutVars>
          <dgm:bulletEnabled val="1"/>
        </dgm:presLayoutVars>
      </dgm:prSet>
      <dgm:spPr/>
    </dgm:pt>
  </dgm:ptLst>
  <dgm:cxnLst>
    <dgm:cxn modelId="{D4449D07-304F-420A-A94C-05B3475D9AEB}" type="presOf" srcId="{60EB754F-884A-4232-8641-4BD476228277}" destId="{02246B0B-14BF-4C60-8B33-83E1F2BB6493}" srcOrd="0" destOrd="0" presId="urn:microsoft.com/office/officeart/2005/8/layout/default"/>
    <dgm:cxn modelId="{F413C509-07D9-425B-8C13-622EE5E6C84A}" srcId="{60EB754F-884A-4232-8641-4BD476228277}" destId="{4D90222D-2189-4BAF-A4FD-BD544137FAAF}" srcOrd="5" destOrd="0" parTransId="{CBED9667-14EB-46BD-AD54-E9D6C62D9361}" sibTransId="{B1171A0B-F322-40A1-873C-4F83B5933C9D}"/>
    <dgm:cxn modelId="{738F281D-2031-42F3-B45B-D9E02BB208A4}" type="presOf" srcId="{3DC0E793-6896-4563-A90C-69A1EBAA4006}" destId="{5F6E5BBA-C8F3-46B4-939B-CD3D83A2FD16}" srcOrd="0" destOrd="0" presId="urn:microsoft.com/office/officeart/2005/8/layout/default"/>
    <dgm:cxn modelId="{25F2771F-ACD4-4179-8C48-92FB562A9F86}" srcId="{60EB754F-884A-4232-8641-4BD476228277}" destId="{99B707B7-135E-49A9-872C-A923B7562809}" srcOrd="2" destOrd="0" parTransId="{FB4D087B-199A-4F74-9890-963100911BA6}" sibTransId="{BCE155DD-C53B-4984-8CEB-5DB48FD0AE13}"/>
    <dgm:cxn modelId="{2999C032-C85C-4C68-A254-F519EB77A3AE}" srcId="{60EB754F-884A-4232-8641-4BD476228277}" destId="{7CD63CE6-9764-4BA9-A7B7-EA3CF062C292}" srcOrd="3" destOrd="0" parTransId="{5E210020-F9D5-4240-83F2-B66D4F3273B2}" sibTransId="{6BCDA844-6C9F-44D2-89A2-E2C1E5B3C239}"/>
    <dgm:cxn modelId="{78AEF150-9AE1-4D25-8C2A-AF50F0FA3F0F}" type="presOf" srcId="{0100ED08-9396-4487-8A25-7CD5B83E7D44}" destId="{0E1302B0-AD8F-474A-B36B-2AE9E3C46FE0}" srcOrd="0" destOrd="0" presId="urn:microsoft.com/office/officeart/2005/8/layout/default"/>
    <dgm:cxn modelId="{ED01327A-2CB0-4E7F-BA85-B9860877AB74}" type="presOf" srcId="{99B707B7-135E-49A9-872C-A923B7562809}" destId="{0E401CFA-E225-4308-89F4-15C8F695F498}" srcOrd="0" destOrd="0" presId="urn:microsoft.com/office/officeart/2005/8/layout/default"/>
    <dgm:cxn modelId="{856CA17D-E406-4545-9569-9E98798F35FF}" srcId="{60EB754F-884A-4232-8641-4BD476228277}" destId="{98A3FC18-79C5-4184-9472-24320285FABC}" srcOrd="0" destOrd="0" parTransId="{ED0EC794-A89C-4109-80A9-07439835B54B}" sibTransId="{49985D43-E05C-47FA-B3AF-282ED5F8C2F4}"/>
    <dgm:cxn modelId="{626CDF83-A9D0-4604-9F21-69445DBBF7C6}" type="presOf" srcId="{4D90222D-2189-4BAF-A4FD-BD544137FAAF}" destId="{4983E70B-130B-4A09-B059-880A81784886}" srcOrd="0" destOrd="0" presId="urn:microsoft.com/office/officeart/2005/8/layout/default"/>
    <dgm:cxn modelId="{55FB2F91-31F6-4AE8-88E0-0F1D42ADE7EE}" srcId="{60EB754F-884A-4232-8641-4BD476228277}" destId="{3DC0E793-6896-4563-A90C-69A1EBAA4006}" srcOrd="4" destOrd="0" parTransId="{395CC4DD-81DA-4EDE-8B4D-B388B044771B}" sibTransId="{98FAAD65-8F26-4DFE-9D6B-C61490ADE24A}"/>
    <dgm:cxn modelId="{044D3EA6-40D6-4B42-A36D-0EC22F6D712C}" type="presOf" srcId="{98A3FC18-79C5-4184-9472-24320285FABC}" destId="{CDF47945-2F35-44BB-AC33-FC5A90BD3EB4}" srcOrd="0" destOrd="0" presId="urn:microsoft.com/office/officeart/2005/8/layout/default"/>
    <dgm:cxn modelId="{5F00DBC9-75AF-42EF-9B0E-78BD322BE306}" srcId="{60EB754F-884A-4232-8641-4BD476228277}" destId="{0100ED08-9396-4487-8A25-7CD5B83E7D44}" srcOrd="1" destOrd="0" parTransId="{FD7D7129-B74B-464C-8A51-C27302E348F7}" sibTransId="{A362192C-287F-4296-828C-8BBD60C97BAB}"/>
    <dgm:cxn modelId="{A7D9D5DB-03F9-4947-98DD-6699D5A8283D}" type="presOf" srcId="{7CD63CE6-9764-4BA9-A7B7-EA3CF062C292}" destId="{1BFC1EBE-9D15-4AFC-B61C-DC9732CCD994}" srcOrd="0" destOrd="0" presId="urn:microsoft.com/office/officeart/2005/8/layout/default"/>
    <dgm:cxn modelId="{88CE7C7B-DBE0-41C2-980F-C7E292DFEAB9}" type="presParOf" srcId="{02246B0B-14BF-4C60-8B33-83E1F2BB6493}" destId="{CDF47945-2F35-44BB-AC33-FC5A90BD3EB4}" srcOrd="0" destOrd="0" presId="urn:microsoft.com/office/officeart/2005/8/layout/default"/>
    <dgm:cxn modelId="{60B1C1DA-C60C-4D5E-B468-C32602BA2AC6}" type="presParOf" srcId="{02246B0B-14BF-4C60-8B33-83E1F2BB6493}" destId="{4A05A440-3AAF-4753-886A-05165CFF9379}" srcOrd="1" destOrd="0" presId="urn:microsoft.com/office/officeart/2005/8/layout/default"/>
    <dgm:cxn modelId="{D0818F46-BECE-45E7-AF30-F654CC39DD0B}" type="presParOf" srcId="{02246B0B-14BF-4C60-8B33-83E1F2BB6493}" destId="{0E1302B0-AD8F-474A-B36B-2AE9E3C46FE0}" srcOrd="2" destOrd="0" presId="urn:microsoft.com/office/officeart/2005/8/layout/default"/>
    <dgm:cxn modelId="{B0323F81-73D2-46CA-8809-741C374FBC4D}" type="presParOf" srcId="{02246B0B-14BF-4C60-8B33-83E1F2BB6493}" destId="{E3F4D7F9-553C-425A-8580-3960EF042B8B}" srcOrd="3" destOrd="0" presId="urn:microsoft.com/office/officeart/2005/8/layout/default"/>
    <dgm:cxn modelId="{789A917C-7A21-4E0F-858C-1E510DD2AA7B}" type="presParOf" srcId="{02246B0B-14BF-4C60-8B33-83E1F2BB6493}" destId="{0E401CFA-E225-4308-89F4-15C8F695F498}" srcOrd="4" destOrd="0" presId="urn:microsoft.com/office/officeart/2005/8/layout/default"/>
    <dgm:cxn modelId="{DD8C562F-5273-45CD-8CF3-56C6BEE348B3}" type="presParOf" srcId="{02246B0B-14BF-4C60-8B33-83E1F2BB6493}" destId="{5E5C94EC-4F1D-4F27-B928-46FD69527C6D}" srcOrd="5" destOrd="0" presId="urn:microsoft.com/office/officeart/2005/8/layout/default"/>
    <dgm:cxn modelId="{8B0794F9-0A76-4673-850D-A7973F3CA758}" type="presParOf" srcId="{02246B0B-14BF-4C60-8B33-83E1F2BB6493}" destId="{1BFC1EBE-9D15-4AFC-B61C-DC9732CCD994}" srcOrd="6" destOrd="0" presId="urn:microsoft.com/office/officeart/2005/8/layout/default"/>
    <dgm:cxn modelId="{D9462DDE-AB15-44BE-A89B-16391226EEE5}" type="presParOf" srcId="{02246B0B-14BF-4C60-8B33-83E1F2BB6493}" destId="{5EEA8EFE-0049-4819-A544-2774869F80AD}" srcOrd="7" destOrd="0" presId="urn:microsoft.com/office/officeart/2005/8/layout/default"/>
    <dgm:cxn modelId="{D5DDB4C7-8B7E-4047-AD4A-7C0A6E560FB7}" type="presParOf" srcId="{02246B0B-14BF-4C60-8B33-83E1F2BB6493}" destId="{5F6E5BBA-C8F3-46B4-939B-CD3D83A2FD16}" srcOrd="8" destOrd="0" presId="urn:microsoft.com/office/officeart/2005/8/layout/default"/>
    <dgm:cxn modelId="{1D6E80DB-FB2E-4681-B819-4AE6EACD9760}" type="presParOf" srcId="{02246B0B-14BF-4C60-8B33-83E1F2BB6493}" destId="{2E371366-BA1C-4576-9FEC-AFE02F0FE8EF}" srcOrd="9" destOrd="0" presId="urn:microsoft.com/office/officeart/2005/8/layout/default"/>
    <dgm:cxn modelId="{0ACD799C-1BCD-4476-B36D-5FC45D6DE7B9}" type="presParOf" srcId="{02246B0B-14BF-4C60-8B33-83E1F2BB6493}" destId="{4983E70B-130B-4A09-B059-880A8178488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62BD89-99CD-4E28-A936-AA84ABA66D4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AD24D7F-7D35-46A9-BC7A-A787EB9F011A}">
      <dgm:prSet/>
      <dgm:spPr/>
      <dgm:t>
        <a:bodyPr/>
        <a:lstStyle/>
        <a:p>
          <a:pPr>
            <a:defRPr cap="all"/>
          </a:pPr>
          <a:r>
            <a:rPr lang="en-GB"/>
            <a:t>The power of networks</a:t>
          </a:r>
          <a:endParaRPr lang="en-US"/>
        </a:p>
      </dgm:t>
    </dgm:pt>
    <dgm:pt modelId="{97B0CC80-96A8-4172-B1AC-943877CE2F29}" type="parTrans" cxnId="{A282C582-3C50-486D-8352-052AE0F1D9F6}">
      <dgm:prSet/>
      <dgm:spPr/>
      <dgm:t>
        <a:bodyPr/>
        <a:lstStyle/>
        <a:p>
          <a:endParaRPr lang="en-US"/>
        </a:p>
      </dgm:t>
    </dgm:pt>
    <dgm:pt modelId="{531CA05D-7D47-4D1D-82E0-B40E039E887B}" type="sibTrans" cxnId="{A282C582-3C50-486D-8352-052AE0F1D9F6}">
      <dgm:prSet/>
      <dgm:spPr/>
      <dgm:t>
        <a:bodyPr/>
        <a:lstStyle/>
        <a:p>
          <a:endParaRPr lang="en-US"/>
        </a:p>
      </dgm:t>
    </dgm:pt>
    <dgm:pt modelId="{36988587-9568-4F75-BFB9-8781E4FC4273}">
      <dgm:prSet/>
      <dgm:spPr/>
      <dgm:t>
        <a:bodyPr/>
        <a:lstStyle/>
        <a:p>
          <a:pPr>
            <a:defRPr cap="all"/>
          </a:pPr>
          <a:r>
            <a:rPr lang="en-GB"/>
            <a:t>Show me the money</a:t>
          </a:r>
          <a:endParaRPr lang="en-US"/>
        </a:p>
      </dgm:t>
    </dgm:pt>
    <dgm:pt modelId="{D940F2DE-0029-4E8C-BA3E-2A8118D66B28}" type="parTrans" cxnId="{D76CC4C9-4AC8-42AD-ADDD-FD9F061B928E}">
      <dgm:prSet/>
      <dgm:spPr/>
      <dgm:t>
        <a:bodyPr/>
        <a:lstStyle/>
        <a:p>
          <a:endParaRPr lang="en-US"/>
        </a:p>
      </dgm:t>
    </dgm:pt>
    <dgm:pt modelId="{E6C1E290-EA0E-4F81-82FC-35E8EE17217D}" type="sibTrans" cxnId="{D76CC4C9-4AC8-42AD-ADDD-FD9F061B928E}">
      <dgm:prSet/>
      <dgm:spPr/>
      <dgm:t>
        <a:bodyPr/>
        <a:lstStyle/>
        <a:p>
          <a:endParaRPr lang="en-US"/>
        </a:p>
      </dgm:t>
    </dgm:pt>
    <dgm:pt modelId="{ED197E60-188A-42F4-B9D2-3BD6EACD920B}">
      <dgm:prSet/>
      <dgm:spPr/>
      <dgm:t>
        <a:bodyPr/>
        <a:lstStyle/>
        <a:p>
          <a:pPr>
            <a:defRPr cap="all"/>
          </a:pPr>
          <a:r>
            <a:rPr lang="en-GB"/>
            <a:t>What's the story</a:t>
          </a:r>
          <a:endParaRPr lang="en-US"/>
        </a:p>
      </dgm:t>
    </dgm:pt>
    <dgm:pt modelId="{7FCEAA32-47A9-462D-9762-A2D096C2D4F0}" type="parTrans" cxnId="{BCC6F1F3-2D8F-4B30-9064-96CE166D3FE9}">
      <dgm:prSet/>
      <dgm:spPr/>
      <dgm:t>
        <a:bodyPr/>
        <a:lstStyle/>
        <a:p>
          <a:endParaRPr lang="en-US"/>
        </a:p>
      </dgm:t>
    </dgm:pt>
    <dgm:pt modelId="{3C43D66F-6E66-4E64-82A0-BA577A712F72}" type="sibTrans" cxnId="{BCC6F1F3-2D8F-4B30-9064-96CE166D3FE9}">
      <dgm:prSet/>
      <dgm:spPr/>
      <dgm:t>
        <a:bodyPr/>
        <a:lstStyle/>
        <a:p>
          <a:endParaRPr lang="en-US"/>
        </a:p>
      </dgm:t>
    </dgm:pt>
    <dgm:pt modelId="{47287060-AD89-4017-8535-861FDDEAFCE0}">
      <dgm:prSet/>
      <dgm:spPr/>
      <dgm:t>
        <a:bodyPr/>
        <a:lstStyle/>
        <a:p>
          <a:pPr>
            <a:defRPr cap="all"/>
          </a:pPr>
          <a:r>
            <a:rPr lang="en-GB"/>
            <a:t>Bringing your idea to life</a:t>
          </a:r>
          <a:endParaRPr lang="en-US"/>
        </a:p>
      </dgm:t>
    </dgm:pt>
    <dgm:pt modelId="{7830BF24-075D-4FC6-B764-5368A65D6982}" type="parTrans" cxnId="{60872990-4871-4B6A-8A87-7A85577CC235}">
      <dgm:prSet/>
      <dgm:spPr/>
      <dgm:t>
        <a:bodyPr/>
        <a:lstStyle/>
        <a:p>
          <a:endParaRPr lang="en-US"/>
        </a:p>
      </dgm:t>
    </dgm:pt>
    <dgm:pt modelId="{FF947E9A-21E4-44D7-AD99-4C0601D2DBD6}" type="sibTrans" cxnId="{60872990-4871-4B6A-8A87-7A85577CC235}">
      <dgm:prSet/>
      <dgm:spPr/>
      <dgm:t>
        <a:bodyPr/>
        <a:lstStyle/>
        <a:p>
          <a:endParaRPr lang="en-US"/>
        </a:p>
      </dgm:t>
    </dgm:pt>
    <dgm:pt modelId="{1F611723-126B-4383-AF41-42E4C0FB95FC}" type="pres">
      <dgm:prSet presAssocID="{6C62BD89-99CD-4E28-A936-AA84ABA66D40}" presName="root" presStyleCnt="0">
        <dgm:presLayoutVars>
          <dgm:dir/>
          <dgm:resizeHandles val="exact"/>
        </dgm:presLayoutVars>
      </dgm:prSet>
      <dgm:spPr/>
    </dgm:pt>
    <dgm:pt modelId="{F338BBD3-3CE6-4944-9C60-2008DD5AEED3}" type="pres">
      <dgm:prSet presAssocID="{7AD24D7F-7D35-46A9-BC7A-A787EB9F011A}" presName="compNode" presStyleCnt="0"/>
      <dgm:spPr/>
    </dgm:pt>
    <dgm:pt modelId="{B7D5A654-BA85-45EF-8622-EC757CA93EE2}" type="pres">
      <dgm:prSet presAssocID="{7AD24D7F-7D35-46A9-BC7A-A787EB9F011A}" presName="iconBgRect" presStyleLbl="bgShp" presStyleIdx="0" presStyleCnt="4"/>
      <dgm:spPr/>
    </dgm:pt>
    <dgm:pt modelId="{1073440E-EEE2-4FEE-84AC-89FFEBF702F0}" type="pres">
      <dgm:prSet presAssocID="{7AD24D7F-7D35-46A9-BC7A-A787EB9F011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BA4C7B47-51C9-416B-919C-E0EB91FF900D}" type="pres">
      <dgm:prSet presAssocID="{7AD24D7F-7D35-46A9-BC7A-A787EB9F011A}" presName="spaceRect" presStyleCnt="0"/>
      <dgm:spPr/>
    </dgm:pt>
    <dgm:pt modelId="{FBE784A6-0BE8-449D-8DA8-CA93C6763D12}" type="pres">
      <dgm:prSet presAssocID="{7AD24D7F-7D35-46A9-BC7A-A787EB9F011A}" presName="textRect" presStyleLbl="revTx" presStyleIdx="0" presStyleCnt="4">
        <dgm:presLayoutVars>
          <dgm:chMax val="1"/>
          <dgm:chPref val="1"/>
        </dgm:presLayoutVars>
      </dgm:prSet>
      <dgm:spPr/>
    </dgm:pt>
    <dgm:pt modelId="{0C011A61-0907-4738-B6FF-50890205FD1E}" type="pres">
      <dgm:prSet presAssocID="{531CA05D-7D47-4D1D-82E0-B40E039E887B}" presName="sibTrans" presStyleCnt="0"/>
      <dgm:spPr/>
    </dgm:pt>
    <dgm:pt modelId="{2D90DCEF-8631-4744-A4F0-1A3CB9244282}" type="pres">
      <dgm:prSet presAssocID="{36988587-9568-4F75-BFB9-8781E4FC4273}" presName="compNode" presStyleCnt="0"/>
      <dgm:spPr/>
    </dgm:pt>
    <dgm:pt modelId="{A930262B-AD01-4877-A55E-CB8ACB71F12D}" type="pres">
      <dgm:prSet presAssocID="{36988587-9568-4F75-BFB9-8781E4FC4273}" presName="iconBgRect" presStyleLbl="bgShp" presStyleIdx="1" presStyleCnt="4"/>
      <dgm:spPr/>
    </dgm:pt>
    <dgm:pt modelId="{8ADA9DF1-23C9-4842-80D4-4555FDAED627}" type="pres">
      <dgm:prSet presAssocID="{36988587-9568-4F75-BFB9-8781E4FC427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44BB256-35A3-46F4-9393-F3F6D2382BC7}" type="pres">
      <dgm:prSet presAssocID="{36988587-9568-4F75-BFB9-8781E4FC4273}" presName="spaceRect" presStyleCnt="0"/>
      <dgm:spPr/>
    </dgm:pt>
    <dgm:pt modelId="{DF41301C-147C-4423-8154-D897938AD92B}" type="pres">
      <dgm:prSet presAssocID="{36988587-9568-4F75-BFB9-8781E4FC4273}" presName="textRect" presStyleLbl="revTx" presStyleIdx="1" presStyleCnt="4">
        <dgm:presLayoutVars>
          <dgm:chMax val="1"/>
          <dgm:chPref val="1"/>
        </dgm:presLayoutVars>
      </dgm:prSet>
      <dgm:spPr/>
    </dgm:pt>
    <dgm:pt modelId="{9C3CC205-5702-4FCC-A4EE-C6D3F44974EC}" type="pres">
      <dgm:prSet presAssocID="{E6C1E290-EA0E-4F81-82FC-35E8EE17217D}" presName="sibTrans" presStyleCnt="0"/>
      <dgm:spPr/>
    </dgm:pt>
    <dgm:pt modelId="{2FD9642C-4DE2-431B-BAAA-742B2A7D0857}" type="pres">
      <dgm:prSet presAssocID="{ED197E60-188A-42F4-B9D2-3BD6EACD920B}" presName="compNode" presStyleCnt="0"/>
      <dgm:spPr/>
    </dgm:pt>
    <dgm:pt modelId="{E3BE9E6F-C460-4915-9EC5-93DBE1EE602E}" type="pres">
      <dgm:prSet presAssocID="{ED197E60-188A-42F4-B9D2-3BD6EACD920B}" presName="iconBgRect" presStyleLbl="bgShp" presStyleIdx="2" presStyleCnt="4"/>
      <dgm:spPr/>
    </dgm:pt>
    <dgm:pt modelId="{7A8AA1E9-89FB-4C35-8A03-4A21B63FAC72}" type="pres">
      <dgm:prSet presAssocID="{ED197E60-188A-42F4-B9D2-3BD6EACD920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869C4766-7B46-48EF-AF03-FF98DE46B75B}" type="pres">
      <dgm:prSet presAssocID="{ED197E60-188A-42F4-B9D2-3BD6EACD920B}" presName="spaceRect" presStyleCnt="0"/>
      <dgm:spPr/>
    </dgm:pt>
    <dgm:pt modelId="{1852784C-E845-4CC3-8B28-2A257DA3B93C}" type="pres">
      <dgm:prSet presAssocID="{ED197E60-188A-42F4-B9D2-3BD6EACD920B}" presName="textRect" presStyleLbl="revTx" presStyleIdx="2" presStyleCnt="4">
        <dgm:presLayoutVars>
          <dgm:chMax val="1"/>
          <dgm:chPref val="1"/>
        </dgm:presLayoutVars>
      </dgm:prSet>
      <dgm:spPr/>
    </dgm:pt>
    <dgm:pt modelId="{93029360-0CA8-4FA5-B83D-2F001E26EDE6}" type="pres">
      <dgm:prSet presAssocID="{3C43D66F-6E66-4E64-82A0-BA577A712F72}" presName="sibTrans" presStyleCnt="0"/>
      <dgm:spPr/>
    </dgm:pt>
    <dgm:pt modelId="{A7398B53-F75B-4156-90C1-A02ED795338C}" type="pres">
      <dgm:prSet presAssocID="{47287060-AD89-4017-8535-861FDDEAFCE0}" presName="compNode" presStyleCnt="0"/>
      <dgm:spPr/>
    </dgm:pt>
    <dgm:pt modelId="{F2B39F22-1D9D-47B8-9AC7-E3623C36A665}" type="pres">
      <dgm:prSet presAssocID="{47287060-AD89-4017-8535-861FDDEAFCE0}" presName="iconBgRect" presStyleLbl="bgShp" presStyleIdx="3" presStyleCnt="4"/>
      <dgm:spPr/>
    </dgm:pt>
    <dgm:pt modelId="{3999BA24-6188-4F54-89F1-FABDD10B4A24}" type="pres">
      <dgm:prSet presAssocID="{47287060-AD89-4017-8535-861FDDEAFCE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2AA16D6E-3265-403E-922F-A59A841CFC32}" type="pres">
      <dgm:prSet presAssocID="{47287060-AD89-4017-8535-861FDDEAFCE0}" presName="spaceRect" presStyleCnt="0"/>
      <dgm:spPr/>
    </dgm:pt>
    <dgm:pt modelId="{23E948B1-07E3-4384-8FDE-E2E1DBABEAA7}" type="pres">
      <dgm:prSet presAssocID="{47287060-AD89-4017-8535-861FDDEAFCE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B62F32E-7180-466A-B0E9-F5D0089BD360}" type="presOf" srcId="{7AD24D7F-7D35-46A9-BC7A-A787EB9F011A}" destId="{FBE784A6-0BE8-449D-8DA8-CA93C6763D12}" srcOrd="0" destOrd="0" presId="urn:microsoft.com/office/officeart/2018/5/layout/IconCircleLabelList"/>
    <dgm:cxn modelId="{47430164-9EAC-40B7-ABB0-55390A6BD588}" type="presOf" srcId="{36988587-9568-4F75-BFB9-8781E4FC4273}" destId="{DF41301C-147C-4423-8154-D897938AD92B}" srcOrd="0" destOrd="0" presId="urn:microsoft.com/office/officeart/2018/5/layout/IconCircleLabelList"/>
    <dgm:cxn modelId="{E1D5F24D-E5A6-49A6-B9D3-3337A0A12842}" type="presOf" srcId="{47287060-AD89-4017-8535-861FDDEAFCE0}" destId="{23E948B1-07E3-4384-8FDE-E2E1DBABEAA7}" srcOrd="0" destOrd="0" presId="urn:microsoft.com/office/officeart/2018/5/layout/IconCircleLabelList"/>
    <dgm:cxn modelId="{BC0DCB7B-E478-4C42-992C-42666DA92B30}" type="presOf" srcId="{ED197E60-188A-42F4-B9D2-3BD6EACD920B}" destId="{1852784C-E845-4CC3-8B28-2A257DA3B93C}" srcOrd="0" destOrd="0" presId="urn:microsoft.com/office/officeart/2018/5/layout/IconCircleLabelList"/>
    <dgm:cxn modelId="{F90C6F82-62E7-4EEC-A3D7-5331CB0B0EB0}" type="presOf" srcId="{6C62BD89-99CD-4E28-A936-AA84ABA66D40}" destId="{1F611723-126B-4383-AF41-42E4C0FB95FC}" srcOrd="0" destOrd="0" presId="urn:microsoft.com/office/officeart/2018/5/layout/IconCircleLabelList"/>
    <dgm:cxn modelId="{A282C582-3C50-486D-8352-052AE0F1D9F6}" srcId="{6C62BD89-99CD-4E28-A936-AA84ABA66D40}" destId="{7AD24D7F-7D35-46A9-BC7A-A787EB9F011A}" srcOrd="0" destOrd="0" parTransId="{97B0CC80-96A8-4172-B1AC-943877CE2F29}" sibTransId="{531CA05D-7D47-4D1D-82E0-B40E039E887B}"/>
    <dgm:cxn modelId="{60872990-4871-4B6A-8A87-7A85577CC235}" srcId="{6C62BD89-99CD-4E28-A936-AA84ABA66D40}" destId="{47287060-AD89-4017-8535-861FDDEAFCE0}" srcOrd="3" destOrd="0" parTransId="{7830BF24-075D-4FC6-B764-5368A65D6982}" sibTransId="{FF947E9A-21E4-44D7-AD99-4C0601D2DBD6}"/>
    <dgm:cxn modelId="{D76CC4C9-4AC8-42AD-ADDD-FD9F061B928E}" srcId="{6C62BD89-99CD-4E28-A936-AA84ABA66D40}" destId="{36988587-9568-4F75-BFB9-8781E4FC4273}" srcOrd="1" destOrd="0" parTransId="{D940F2DE-0029-4E8C-BA3E-2A8118D66B28}" sibTransId="{E6C1E290-EA0E-4F81-82FC-35E8EE17217D}"/>
    <dgm:cxn modelId="{BCC6F1F3-2D8F-4B30-9064-96CE166D3FE9}" srcId="{6C62BD89-99CD-4E28-A936-AA84ABA66D40}" destId="{ED197E60-188A-42F4-B9D2-3BD6EACD920B}" srcOrd="2" destOrd="0" parTransId="{7FCEAA32-47A9-462D-9762-A2D096C2D4F0}" sibTransId="{3C43D66F-6E66-4E64-82A0-BA577A712F72}"/>
    <dgm:cxn modelId="{3105925D-F3BA-4DD4-BA6E-686DE38DBD2E}" type="presParOf" srcId="{1F611723-126B-4383-AF41-42E4C0FB95FC}" destId="{F338BBD3-3CE6-4944-9C60-2008DD5AEED3}" srcOrd="0" destOrd="0" presId="urn:microsoft.com/office/officeart/2018/5/layout/IconCircleLabelList"/>
    <dgm:cxn modelId="{A14C4C5F-83F2-478B-966A-E47AAD16A1FF}" type="presParOf" srcId="{F338BBD3-3CE6-4944-9C60-2008DD5AEED3}" destId="{B7D5A654-BA85-45EF-8622-EC757CA93EE2}" srcOrd="0" destOrd="0" presId="urn:microsoft.com/office/officeart/2018/5/layout/IconCircleLabelList"/>
    <dgm:cxn modelId="{75706F36-1872-4203-B0B4-BD8B6F9D5962}" type="presParOf" srcId="{F338BBD3-3CE6-4944-9C60-2008DD5AEED3}" destId="{1073440E-EEE2-4FEE-84AC-89FFEBF702F0}" srcOrd="1" destOrd="0" presId="urn:microsoft.com/office/officeart/2018/5/layout/IconCircleLabelList"/>
    <dgm:cxn modelId="{D4657B5A-D95B-475E-93FF-578467FA8160}" type="presParOf" srcId="{F338BBD3-3CE6-4944-9C60-2008DD5AEED3}" destId="{BA4C7B47-51C9-416B-919C-E0EB91FF900D}" srcOrd="2" destOrd="0" presId="urn:microsoft.com/office/officeart/2018/5/layout/IconCircleLabelList"/>
    <dgm:cxn modelId="{DB0D6C59-21A3-44B9-A4F1-4802EA7A479D}" type="presParOf" srcId="{F338BBD3-3CE6-4944-9C60-2008DD5AEED3}" destId="{FBE784A6-0BE8-449D-8DA8-CA93C6763D12}" srcOrd="3" destOrd="0" presId="urn:microsoft.com/office/officeart/2018/5/layout/IconCircleLabelList"/>
    <dgm:cxn modelId="{4F2B69B1-E0A5-44C1-8C65-7EAF94B3C4A6}" type="presParOf" srcId="{1F611723-126B-4383-AF41-42E4C0FB95FC}" destId="{0C011A61-0907-4738-B6FF-50890205FD1E}" srcOrd="1" destOrd="0" presId="urn:microsoft.com/office/officeart/2018/5/layout/IconCircleLabelList"/>
    <dgm:cxn modelId="{7A2A7D65-C205-4095-8972-3EEAB437B9A8}" type="presParOf" srcId="{1F611723-126B-4383-AF41-42E4C0FB95FC}" destId="{2D90DCEF-8631-4744-A4F0-1A3CB9244282}" srcOrd="2" destOrd="0" presId="urn:microsoft.com/office/officeart/2018/5/layout/IconCircleLabelList"/>
    <dgm:cxn modelId="{7DFB7715-6A56-45AC-8846-35EE9B32FA85}" type="presParOf" srcId="{2D90DCEF-8631-4744-A4F0-1A3CB9244282}" destId="{A930262B-AD01-4877-A55E-CB8ACB71F12D}" srcOrd="0" destOrd="0" presId="urn:microsoft.com/office/officeart/2018/5/layout/IconCircleLabelList"/>
    <dgm:cxn modelId="{8135960C-21A3-4FA1-A57E-E3F741EE61EA}" type="presParOf" srcId="{2D90DCEF-8631-4744-A4F0-1A3CB9244282}" destId="{8ADA9DF1-23C9-4842-80D4-4555FDAED627}" srcOrd="1" destOrd="0" presId="urn:microsoft.com/office/officeart/2018/5/layout/IconCircleLabelList"/>
    <dgm:cxn modelId="{0673B296-B978-453E-8681-1FC923D5DAC5}" type="presParOf" srcId="{2D90DCEF-8631-4744-A4F0-1A3CB9244282}" destId="{A44BB256-35A3-46F4-9393-F3F6D2382BC7}" srcOrd="2" destOrd="0" presId="urn:microsoft.com/office/officeart/2018/5/layout/IconCircleLabelList"/>
    <dgm:cxn modelId="{3B45D41C-D4EC-4E6B-B780-956181964CAF}" type="presParOf" srcId="{2D90DCEF-8631-4744-A4F0-1A3CB9244282}" destId="{DF41301C-147C-4423-8154-D897938AD92B}" srcOrd="3" destOrd="0" presId="urn:microsoft.com/office/officeart/2018/5/layout/IconCircleLabelList"/>
    <dgm:cxn modelId="{FE6B8A9C-384E-4368-ABE5-143B762F3936}" type="presParOf" srcId="{1F611723-126B-4383-AF41-42E4C0FB95FC}" destId="{9C3CC205-5702-4FCC-A4EE-C6D3F44974EC}" srcOrd="3" destOrd="0" presId="urn:microsoft.com/office/officeart/2018/5/layout/IconCircleLabelList"/>
    <dgm:cxn modelId="{4FAD9B95-C2E7-4057-9B66-98C765EC1525}" type="presParOf" srcId="{1F611723-126B-4383-AF41-42E4C0FB95FC}" destId="{2FD9642C-4DE2-431B-BAAA-742B2A7D0857}" srcOrd="4" destOrd="0" presId="urn:microsoft.com/office/officeart/2018/5/layout/IconCircleLabelList"/>
    <dgm:cxn modelId="{7C27C847-3D41-4982-BB1D-B393B239559E}" type="presParOf" srcId="{2FD9642C-4DE2-431B-BAAA-742B2A7D0857}" destId="{E3BE9E6F-C460-4915-9EC5-93DBE1EE602E}" srcOrd="0" destOrd="0" presId="urn:microsoft.com/office/officeart/2018/5/layout/IconCircleLabelList"/>
    <dgm:cxn modelId="{E9A478BB-B41D-4A7E-82B1-E69157417757}" type="presParOf" srcId="{2FD9642C-4DE2-431B-BAAA-742B2A7D0857}" destId="{7A8AA1E9-89FB-4C35-8A03-4A21B63FAC72}" srcOrd="1" destOrd="0" presId="urn:microsoft.com/office/officeart/2018/5/layout/IconCircleLabelList"/>
    <dgm:cxn modelId="{7A94DEE3-4723-4C63-9FD6-9D6F226BB12B}" type="presParOf" srcId="{2FD9642C-4DE2-431B-BAAA-742B2A7D0857}" destId="{869C4766-7B46-48EF-AF03-FF98DE46B75B}" srcOrd="2" destOrd="0" presId="urn:microsoft.com/office/officeart/2018/5/layout/IconCircleLabelList"/>
    <dgm:cxn modelId="{A86DE494-8ED5-4129-BB08-9C8FB0904F3D}" type="presParOf" srcId="{2FD9642C-4DE2-431B-BAAA-742B2A7D0857}" destId="{1852784C-E845-4CC3-8B28-2A257DA3B93C}" srcOrd="3" destOrd="0" presId="urn:microsoft.com/office/officeart/2018/5/layout/IconCircleLabelList"/>
    <dgm:cxn modelId="{E993D14A-A56A-4EC4-9475-8B086A2453B0}" type="presParOf" srcId="{1F611723-126B-4383-AF41-42E4C0FB95FC}" destId="{93029360-0CA8-4FA5-B83D-2F001E26EDE6}" srcOrd="5" destOrd="0" presId="urn:microsoft.com/office/officeart/2018/5/layout/IconCircleLabelList"/>
    <dgm:cxn modelId="{E7BDE9CE-D4A7-48B8-8E20-E37EA7BA4DFD}" type="presParOf" srcId="{1F611723-126B-4383-AF41-42E4C0FB95FC}" destId="{A7398B53-F75B-4156-90C1-A02ED795338C}" srcOrd="6" destOrd="0" presId="urn:microsoft.com/office/officeart/2018/5/layout/IconCircleLabelList"/>
    <dgm:cxn modelId="{BCBBB5C3-F74D-4D9F-8173-30C0C8651457}" type="presParOf" srcId="{A7398B53-F75B-4156-90C1-A02ED795338C}" destId="{F2B39F22-1D9D-47B8-9AC7-E3623C36A665}" srcOrd="0" destOrd="0" presId="urn:microsoft.com/office/officeart/2018/5/layout/IconCircleLabelList"/>
    <dgm:cxn modelId="{2A9241E2-9D36-4FFD-BA9C-3870062DD383}" type="presParOf" srcId="{A7398B53-F75B-4156-90C1-A02ED795338C}" destId="{3999BA24-6188-4F54-89F1-FABDD10B4A24}" srcOrd="1" destOrd="0" presId="urn:microsoft.com/office/officeart/2018/5/layout/IconCircleLabelList"/>
    <dgm:cxn modelId="{19AD15EF-52CC-41A1-84F3-D27796B1D976}" type="presParOf" srcId="{A7398B53-F75B-4156-90C1-A02ED795338C}" destId="{2AA16D6E-3265-403E-922F-A59A841CFC32}" srcOrd="2" destOrd="0" presId="urn:microsoft.com/office/officeart/2018/5/layout/IconCircleLabelList"/>
    <dgm:cxn modelId="{7E0368C5-9D76-4D6E-82A7-D1B5468EE4BC}" type="presParOf" srcId="{A7398B53-F75B-4156-90C1-A02ED795338C}" destId="{23E948B1-07E3-4384-8FDE-E2E1DBABEAA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BF1F61-DE35-46A5-B72B-35E828E6004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9C58F89-CA72-4C1D-B41F-2A26F3D51A77}">
      <dgm:prSet/>
      <dgm:spPr/>
      <dgm:t>
        <a:bodyPr/>
        <a:lstStyle/>
        <a:p>
          <a:pPr>
            <a:defRPr cap="all"/>
          </a:pPr>
          <a:r>
            <a:rPr lang="en-GB"/>
            <a:t>Narrative coherence</a:t>
          </a:r>
          <a:endParaRPr lang="en-US"/>
        </a:p>
      </dgm:t>
    </dgm:pt>
    <dgm:pt modelId="{5441826D-27E6-4705-B6DF-4EF1A7180EDB}" type="parTrans" cxnId="{716B77A0-8B81-4901-9836-C137B051F0BD}">
      <dgm:prSet/>
      <dgm:spPr/>
      <dgm:t>
        <a:bodyPr/>
        <a:lstStyle/>
        <a:p>
          <a:endParaRPr lang="en-US"/>
        </a:p>
      </dgm:t>
    </dgm:pt>
    <dgm:pt modelId="{27739BEA-274F-49E1-A40C-06884C21C80D}" type="sibTrans" cxnId="{716B77A0-8B81-4901-9836-C137B051F0BD}">
      <dgm:prSet/>
      <dgm:spPr/>
      <dgm:t>
        <a:bodyPr/>
        <a:lstStyle/>
        <a:p>
          <a:endParaRPr lang="en-US"/>
        </a:p>
      </dgm:t>
    </dgm:pt>
    <dgm:pt modelId="{ECB2FC00-810E-4957-9004-3E73873AD8D7}">
      <dgm:prSet/>
      <dgm:spPr/>
      <dgm:t>
        <a:bodyPr/>
        <a:lstStyle/>
        <a:p>
          <a:pPr>
            <a:defRPr cap="all"/>
          </a:pPr>
          <a:r>
            <a:rPr lang="en-GB"/>
            <a:t>Narrative fidelity</a:t>
          </a:r>
          <a:endParaRPr lang="en-US"/>
        </a:p>
      </dgm:t>
    </dgm:pt>
    <dgm:pt modelId="{034D7427-7DA7-4BB7-8D90-44624A541A32}" type="parTrans" cxnId="{F4762F54-6C24-4411-8289-5D1FD2C283B6}">
      <dgm:prSet/>
      <dgm:spPr/>
      <dgm:t>
        <a:bodyPr/>
        <a:lstStyle/>
        <a:p>
          <a:endParaRPr lang="en-US"/>
        </a:p>
      </dgm:t>
    </dgm:pt>
    <dgm:pt modelId="{96450C37-CBA3-4790-89D4-7DC2559C31AE}" type="sibTrans" cxnId="{F4762F54-6C24-4411-8289-5D1FD2C283B6}">
      <dgm:prSet/>
      <dgm:spPr/>
      <dgm:t>
        <a:bodyPr/>
        <a:lstStyle/>
        <a:p>
          <a:endParaRPr lang="en-US"/>
        </a:p>
      </dgm:t>
    </dgm:pt>
    <dgm:pt modelId="{F0337554-1051-407F-9C43-CA0A5E86DFBB}" type="pres">
      <dgm:prSet presAssocID="{6EBF1F61-DE35-46A5-B72B-35E828E60043}" presName="root" presStyleCnt="0">
        <dgm:presLayoutVars>
          <dgm:dir/>
          <dgm:resizeHandles val="exact"/>
        </dgm:presLayoutVars>
      </dgm:prSet>
      <dgm:spPr/>
    </dgm:pt>
    <dgm:pt modelId="{D8753976-7D99-49B4-86B5-4B12BFF44020}" type="pres">
      <dgm:prSet presAssocID="{C9C58F89-CA72-4C1D-B41F-2A26F3D51A77}" presName="compNode" presStyleCnt="0"/>
      <dgm:spPr/>
    </dgm:pt>
    <dgm:pt modelId="{FA7599EB-4289-4BC4-BCCA-F69D54E08B6E}" type="pres">
      <dgm:prSet presAssocID="{C9C58F89-CA72-4C1D-B41F-2A26F3D51A77}" presName="iconBgRect" presStyleLbl="bgShp" presStyleIdx="0" presStyleCnt="2"/>
      <dgm:spPr/>
    </dgm:pt>
    <dgm:pt modelId="{25C6C575-C0AC-4F61-BFC8-F88AB3993D08}" type="pres">
      <dgm:prSet presAssocID="{C9C58F89-CA72-4C1D-B41F-2A26F3D51A7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0899E5B-1B2A-45E3-ACFC-467853114E8C}" type="pres">
      <dgm:prSet presAssocID="{C9C58F89-CA72-4C1D-B41F-2A26F3D51A77}" presName="spaceRect" presStyleCnt="0"/>
      <dgm:spPr/>
    </dgm:pt>
    <dgm:pt modelId="{CEFCD74A-32F1-4F75-A863-4E9126D12E62}" type="pres">
      <dgm:prSet presAssocID="{C9C58F89-CA72-4C1D-B41F-2A26F3D51A77}" presName="textRect" presStyleLbl="revTx" presStyleIdx="0" presStyleCnt="2">
        <dgm:presLayoutVars>
          <dgm:chMax val="1"/>
          <dgm:chPref val="1"/>
        </dgm:presLayoutVars>
      </dgm:prSet>
      <dgm:spPr/>
    </dgm:pt>
    <dgm:pt modelId="{DFE6C040-89AD-4332-9E50-F71148437DA5}" type="pres">
      <dgm:prSet presAssocID="{27739BEA-274F-49E1-A40C-06884C21C80D}" presName="sibTrans" presStyleCnt="0"/>
      <dgm:spPr/>
    </dgm:pt>
    <dgm:pt modelId="{DB8AFE7B-1831-4924-A260-75016F737758}" type="pres">
      <dgm:prSet presAssocID="{ECB2FC00-810E-4957-9004-3E73873AD8D7}" presName="compNode" presStyleCnt="0"/>
      <dgm:spPr/>
    </dgm:pt>
    <dgm:pt modelId="{AD3A24B9-CA28-478C-B3B0-477AA51CF8A4}" type="pres">
      <dgm:prSet presAssocID="{ECB2FC00-810E-4957-9004-3E73873AD8D7}" presName="iconBgRect" presStyleLbl="bgShp" presStyleIdx="1" presStyleCnt="2"/>
      <dgm:spPr/>
    </dgm:pt>
    <dgm:pt modelId="{4837964E-9A94-4812-AE65-6240BB8DEBCA}" type="pres">
      <dgm:prSet presAssocID="{ECB2FC00-810E-4957-9004-3E73873AD8D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F584648D-9A8D-4793-9A79-3D0A3E6B5AA3}" type="pres">
      <dgm:prSet presAssocID="{ECB2FC00-810E-4957-9004-3E73873AD8D7}" presName="spaceRect" presStyleCnt="0"/>
      <dgm:spPr/>
    </dgm:pt>
    <dgm:pt modelId="{AE9E3EAB-66F4-4E42-8253-47989FCBBF59}" type="pres">
      <dgm:prSet presAssocID="{ECB2FC00-810E-4957-9004-3E73873AD8D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CDA4010-E897-4318-B41B-DA47AF3390FE}" type="presOf" srcId="{C9C58F89-CA72-4C1D-B41F-2A26F3D51A77}" destId="{CEFCD74A-32F1-4F75-A863-4E9126D12E62}" srcOrd="0" destOrd="0" presId="urn:microsoft.com/office/officeart/2018/5/layout/IconCircleLabelList"/>
    <dgm:cxn modelId="{A58F0D45-B9DE-4067-AE61-9DD5BF719195}" type="presOf" srcId="{6EBF1F61-DE35-46A5-B72B-35E828E60043}" destId="{F0337554-1051-407F-9C43-CA0A5E86DFBB}" srcOrd="0" destOrd="0" presId="urn:microsoft.com/office/officeart/2018/5/layout/IconCircleLabelList"/>
    <dgm:cxn modelId="{E07CD665-78B9-4766-889A-F56CDF884A4D}" type="presOf" srcId="{ECB2FC00-810E-4957-9004-3E73873AD8D7}" destId="{AE9E3EAB-66F4-4E42-8253-47989FCBBF59}" srcOrd="0" destOrd="0" presId="urn:microsoft.com/office/officeart/2018/5/layout/IconCircleLabelList"/>
    <dgm:cxn modelId="{F4762F54-6C24-4411-8289-5D1FD2C283B6}" srcId="{6EBF1F61-DE35-46A5-B72B-35E828E60043}" destId="{ECB2FC00-810E-4957-9004-3E73873AD8D7}" srcOrd="1" destOrd="0" parTransId="{034D7427-7DA7-4BB7-8D90-44624A541A32}" sibTransId="{96450C37-CBA3-4790-89D4-7DC2559C31AE}"/>
    <dgm:cxn modelId="{716B77A0-8B81-4901-9836-C137B051F0BD}" srcId="{6EBF1F61-DE35-46A5-B72B-35E828E60043}" destId="{C9C58F89-CA72-4C1D-B41F-2A26F3D51A77}" srcOrd="0" destOrd="0" parTransId="{5441826D-27E6-4705-B6DF-4EF1A7180EDB}" sibTransId="{27739BEA-274F-49E1-A40C-06884C21C80D}"/>
    <dgm:cxn modelId="{9607AC54-829F-4FE5-BAF6-95E98280A4E3}" type="presParOf" srcId="{F0337554-1051-407F-9C43-CA0A5E86DFBB}" destId="{D8753976-7D99-49B4-86B5-4B12BFF44020}" srcOrd="0" destOrd="0" presId="urn:microsoft.com/office/officeart/2018/5/layout/IconCircleLabelList"/>
    <dgm:cxn modelId="{AE441FD1-8BC0-47D7-A463-90BCF0D07BB5}" type="presParOf" srcId="{D8753976-7D99-49B4-86B5-4B12BFF44020}" destId="{FA7599EB-4289-4BC4-BCCA-F69D54E08B6E}" srcOrd="0" destOrd="0" presId="urn:microsoft.com/office/officeart/2018/5/layout/IconCircleLabelList"/>
    <dgm:cxn modelId="{0D081C90-D5F0-4D97-93CE-672409F55967}" type="presParOf" srcId="{D8753976-7D99-49B4-86B5-4B12BFF44020}" destId="{25C6C575-C0AC-4F61-BFC8-F88AB3993D08}" srcOrd="1" destOrd="0" presId="urn:microsoft.com/office/officeart/2018/5/layout/IconCircleLabelList"/>
    <dgm:cxn modelId="{A9D4BE8B-4363-4F17-A941-E74CB0E37023}" type="presParOf" srcId="{D8753976-7D99-49B4-86B5-4B12BFF44020}" destId="{B0899E5B-1B2A-45E3-ACFC-467853114E8C}" srcOrd="2" destOrd="0" presId="urn:microsoft.com/office/officeart/2018/5/layout/IconCircleLabelList"/>
    <dgm:cxn modelId="{10DF4AB6-BEDF-42EF-B877-C871EE2EFFF1}" type="presParOf" srcId="{D8753976-7D99-49B4-86B5-4B12BFF44020}" destId="{CEFCD74A-32F1-4F75-A863-4E9126D12E62}" srcOrd="3" destOrd="0" presId="urn:microsoft.com/office/officeart/2018/5/layout/IconCircleLabelList"/>
    <dgm:cxn modelId="{0679B84C-A369-4C65-964A-E411BC4E04C9}" type="presParOf" srcId="{F0337554-1051-407F-9C43-CA0A5E86DFBB}" destId="{DFE6C040-89AD-4332-9E50-F71148437DA5}" srcOrd="1" destOrd="0" presId="urn:microsoft.com/office/officeart/2018/5/layout/IconCircleLabelList"/>
    <dgm:cxn modelId="{D8529D6D-B8EB-49DD-AA00-1342B3801DE6}" type="presParOf" srcId="{F0337554-1051-407F-9C43-CA0A5E86DFBB}" destId="{DB8AFE7B-1831-4924-A260-75016F737758}" srcOrd="2" destOrd="0" presId="urn:microsoft.com/office/officeart/2018/5/layout/IconCircleLabelList"/>
    <dgm:cxn modelId="{DDA4E312-6C37-4314-8FC9-B89F7052A682}" type="presParOf" srcId="{DB8AFE7B-1831-4924-A260-75016F737758}" destId="{AD3A24B9-CA28-478C-B3B0-477AA51CF8A4}" srcOrd="0" destOrd="0" presId="urn:microsoft.com/office/officeart/2018/5/layout/IconCircleLabelList"/>
    <dgm:cxn modelId="{381AF4FE-8044-4028-A940-929EC70F019D}" type="presParOf" srcId="{DB8AFE7B-1831-4924-A260-75016F737758}" destId="{4837964E-9A94-4812-AE65-6240BB8DEBCA}" srcOrd="1" destOrd="0" presId="urn:microsoft.com/office/officeart/2018/5/layout/IconCircleLabelList"/>
    <dgm:cxn modelId="{E8926869-D4EC-40CE-9FCA-B7889D01702A}" type="presParOf" srcId="{DB8AFE7B-1831-4924-A260-75016F737758}" destId="{F584648D-9A8D-4793-9A79-3D0A3E6B5AA3}" srcOrd="2" destOrd="0" presId="urn:microsoft.com/office/officeart/2018/5/layout/IconCircleLabelList"/>
    <dgm:cxn modelId="{D0E375E0-541D-4F40-A37F-A60DB33DE05B}" type="presParOf" srcId="{DB8AFE7B-1831-4924-A260-75016F737758}" destId="{AE9E3EAB-66F4-4E42-8253-47989FCBBF5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F47945-2F35-44BB-AC33-FC5A90BD3EB4}">
      <dsp:nvSpPr>
        <dsp:cNvPr id="0" name=""/>
        <dsp:cNvSpPr/>
      </dsp:nvSpPr>
      <dsp:spPr>
        <a:xfrm>
          <a:off x="656094" y="491"/>
          <a:ext cx="1943787" cy="11662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Methods to collecting data- qualitative and quantitative</a:t>
          </a:r>
          <a:endParaRPr lang="en-US" sz="1600" kern="1200"/>
        </a:p>
      </dsp:txBody>
      <dsp:txXfrm>
        <a:off x="656094" y="491"/>
        <a:ext cx="1943787" cy="1166272"/>
      </dsp:txXfrm>
    </dsp:sp>
    <dsp:sp modelId="{0E1302B0-AD8F-474A-B36B-2AE9E3C46FE0}">
      <dsp:nvSpPr>
        <dsp:cNvPr id="0" name=""/>
        <dsp:cNvSpPr/>
      </dsp:nvSpPr>
      <dsp:spPr>
        <a:xfrm>
          <a:off x="2794259" y="491"/>
          <a:ext cx="1943787" cy="11662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Types of research</a:t>
          </a:r>
          <a:endParaRPr lang="en-US" sz="1600" kern="1200"/>
        </a:p>
      </dsp:txBody>
      <dsp:txXfrm>
        <a:off x="2794259" y="491"/>
        <a:ext cx="1943787" cy="1166272"/>
      </dsp:txXfrm>
    </dsp:sp>
    <dsp:sp modelId="{0E401CFA-E225-4308-89F4-15C8F695F498}">
      <dsp:nvSpPr>
        <dsp:cNvPr id="0" name=""/>
        <dsp:cNvSpPr/>
      </dsp:nvSpPr>
      <dsp:spPr>
        <a:xfrm>
          <a:off x="656094" y="1361142"/>
          <a:ext cx="1943787" cy="11662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Effective techniques for generating solution- Brick activity</a:t>
          </a:r>
          <a:endParaRPr lang="en-US" sz="1600" kern="1200"/>
        </a:p>
      </dsp:txBody>
      <dsp:txXfrm>
        <a:off x="656094" y="1361142"/>
        <a:ext cx="1943787" cy="1166272"/>
      </dsp:txXfrm>
    </dsp:sp>
    <dsp:sp modelId="{1BFC1EBE-9D15-4AFC-B61C-DC9732CCD994}">
      <dsp:nvSpPr>
        <dsp:cNvPr id="0" name=""/>
        <dsp:cNvSpPr/>
      </dsp:nvSpPr>
      <dsp:spPr>
        <a:xfrm>
          <a:off x="2794259" y="1361142"/>
          <a:ext cx="1943787" cy="11662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Different ways of thinking- Convergent and divergent </a:t>
          </a:r>
          <a:endParaRPr lang="en-US" sz="1600" kern="1200"/>
        </a:p>
      </dsp:txBody>
      <dsp:txXfrm>
        <a:off x="2794259" y="1361142"/>
        <a:ext cx="1943787" cy="1166272"/>
      </dsp:txXfrm>
    </dsp:sp>
    <dsp:sp modelId="{5F6E5BBA-C8F3-46B4-939B-CD3D83A2FD16}">
      <dsp:nvSpPr>
        <dsp:cNvPr id="0" name=""/>
        <dsp:cNvSpPr/>
      </dsp:nvSpPr>
      <dsp:spPr>
        <a:xfrm>
          <a:off x="656094" y="2721793"/>
          <a:ext cx="1943787" cy="116627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Defining the problem- The 4 "W"s task- </a:t>
          </a:r>
          <a:r>
            <a:rPr lang="en-GB" sz="1600" b="1" i="1" kern="1200"/>
            <a:t>Who, what, where, why</a:t>
          </a:r>
          <a:endParaRPr lang="en-US" sz="1600" kern="1200"/>
        </a:p>
      </dsp:txBody>
      <dsp:txXfrm>
        <a:off x="656094" y="2721793"/>
        <a:ext cx="1943787" cy="1166272"/>
      </dsp:txXfrm>
    </dsp:sp>
    <dsp:sp modelId="{4983E70B-130B-4A09-B059-880A81784886}">
      <dsp:nvSpPr>
        <dsp:cNvPr id="0" name=""/>
        <dsp:cNvSpPr/>
      </dsp:nvSpPr>
      <dsp:spPr>
        <a:xfrm>
          <a:off x="2794259" y="2721793"/>
          <a:ext cx="1943787" cy="11662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Value- How to add value, overcome entropy issues</a:t>
          </a:r>
          <a:endParaRPr lang="en-US" sz="1600" b="0" i="0" kern="1200"/>
        </a:p>
      </dsp:txBody>
      <dsp:txXfrm>
        <a:off x="2794259" y="2721793"/>
        <a:ext cx="1943787" cy="11662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5A654-BA85-45EF-8622-EC757CA93EE2}">
      <dsp:nvSpPr>
        <dsp:cNvPr id="0" name=""/>
        <dsp:cNvSpPr/>
      </dsp:nvSpPr>
      <dsp:spPr>
        <a:xfrm>
          <a:off x="643038" y="76259"/>
          <a:ext cx="1454235" cy="14542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73440E-EEE2-4FEE-84AC-89FFEBF702F0}">
      <dsp:nvSpPr>
        <dsp:cNvPr id="0" name=""/>
        <dsp:cNvSpPr/>
      </dsp:nvSpPr>
      <dsp:spPr>
        <a:xfrm>
          <a:off x="952957" y="386178"/>
          <a:ext cx="834397" cy="8343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E784A6-0BE8-449D-8DA8-CA93C6763D12}">
      <dsp:nvSpPr>
        <dsp:cNvPr id="0" name=""/>
        <dsp:cNvSpPr/>
      </dsp:nvSpPr>
      <dsp:spPr>
        <a:xfrm>
          <a:off x="178159" y="1983453"/>
          <a:ext cx="238399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The power of networks</a:t>
          </a:r>
          <a:endParaRPr lang="en-US" sz="2300" kern="1200"/>
        </a:p>
      </dsp:txBody>
      <dsp:txXfrm>
        <a:off x="178159" y="1983453"/>
        <a:ext cx="2383992" cy="720000"/>
      </dsp:txXfrm>
    </dsp:sp>
    <dsp:sp modelId="{A930262B-AD01-4877-A55E-CB8ACB71F12D}">
      <dsp:nvSpPr>
        <dsp:cNvPr id="0" name=""/>
        <dsp:cNvSpPr/>
      </dsp:nvSpPr>
      <dsp:spPr>
        <a:xfrm>
          <a:off x="3444229" y="76259"/>
          <a:ext cx="1454235" cy="145423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DA9DF1-23C9-4842-80D4-4555FDAED627}">
      <dsp:nvSpPr>
        <dsp:cNvPr id="0" name=""/>
        <dsp:cNvSpPr/>
      </dsp:nvSpPr>
      <dsp:spPr>
        <a:xfrm>
          <a:off x="3754148" y="386178"/>
          <a:ext cx="834397" cy="8343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41301C-147C-4423-8154-D897938AD92B}">
      <dsp:nvSpPr>
        <dsp:cNvPr id="0" name=""/>
        <dsp:cNvSpPr/>
      </dsp:nvSpPr>
      <dsp:spPr>
        <a:xfrm>
          <a:off x="2979351" y="1983453"/>
          <a:ext cx="238399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Show me the money</a:t>
          </a:r>
          <a:endParaRPr lang="en-US" sz="2300" kern="1200"/>
        </a:p>
      </dsp:txBody>
      <dsp:txXfrm>
        <a:off x="2979351" y="1983453"/>
        <a:ext cx="2383992" cy="720000"/>
      </dsp:txXfrm>
    </dsp:sp>
    <dsp:sp modelId="{E3BE9E6F-C460-4915-9EC5-93DBE1EE602E}">
      <dsp:nvSpPr>
        <dsp:cNvPr id="0" name=""/>
        <dsp:cNvSpPr/>
      </dsp:nvSpPr>
      <dsp:spPr>
        <a:xfrm>
          <a:off x="6245421" y="76259"/>
          <a:ext cx="1454235" cy="145423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8AA1E9-89FB-4C35-8A03-4A21B63FAC72}">
      <dsp:nvSpPr>
        <dsp:cNvPr id="0" name=""/>
        <dsp:cNvSpPr/>
      </dsp:nvSpPr>
      <dsp:spPr>
        <a:xfrm>
          <a:off x="6555340" y="386178"/>
          <a:ext cx="834397" cy="8343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2784C-E845-4CC3-8B28-2A257DA3B93C}">
      <dsp:nvSpPr>
        <dsp:cNvPr id="0" name=""/>
        <dsp:cNvSpPr/>
      </dsp:nvSpPr>
      <dsp:spPr>
        <a:xfrm>
          <a:off x="5780542" y="1983453"/>
          <a:ext cx="238399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What's the story</a:t>
          </a:r>
          <a:endParaRPr lang="en-US" sz="2300" kern="1200"/>
        </a:p>
      </dsp:txBody>
      <dsp:txXfrm>
        <a:off x="5780542" y="1983453"/>
        <a:ext cx="2383992" cy="720000"/>
      </dsp:txXfrm>
    </dsp:sp>
    <dsp:sp modelId="{F2B39F22-1D9D-47B8-9AC7-E3623C36A665}">
      <dsp:nvSpPr>
        <dsp:cNvPr id="0" name=""/>
        <dsp:cNvSpPr/>
      </dsp:nvSpPr>
      <dsp:spPr>
        <a:xfrm>
          <a:off x="9046613" y="76259"/>
          <a:ext cx="1454235" cy="145423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99BA24-6188-4F54-89F1-FABDD10B4A24}">
      <dsp:nvSpPr>
        <dsp:cNvPr id="0" name=""/>
        <dsp:cNvSpPr/>
      </dsp:nvSpPr>
      <dsp:spPr>
        <a:xfrm>
          <a:off x="9356532" y="386178"/>
          <a:ext cx="834397" cy="8343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948B1-07E3-4384-8FDE-E2E1DBABEAA7}">
      <dsp:nvSpPr>
        <dsp:cNvPr id="0" name=""/>
        <dsp:cNvSpPr/>
      </dsp:nvSpPr>
      <dsp:spPr>
        <a:xfrm>
          <a:off x="8581734" y="1983453"/>
          <a:ext cx="238399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Bringing your idea to life</a:t>
          </a:r>
          <a:endParaRPr lang="en-US" sz="2300" kern="1200"/>
        </a:p>
      </dsp:txBody>
      <dsp:txXfrm>
        <a:off x="8581734" y="1983453"/>
        <a:ext cx="238399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7599EB-4289-4BC4-BCCA-F69D54E08B6E}">
      <dsp:nvSpPr>
        <dsp:cNvPr id="0" name=""/>
        <dsp:cNvSpPr/>
      </dsp:nvSpPr>
      <dsp:spPr>
        <a:xfrm>
          <a:off x="3312802" y="17356"/>
          <a:ext cx="1544062" cy="15440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C6C575-C0AC-4F61-BFC8-F88AB3993D08}">
      <dsp:nvSpPr>
        <dsp:cNvPr id="0" name=""/>
        <dsp:cNvSpPr/>
      </dsp:nvSpPr>
      <dsp:spPr>
        <a:xfrm>
          <a:off x="3641865" y="346419"/>
          <a:ext cx="885937" cy="885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CD74A-32F1-4F75-A863-4E9126D12E62}">
      <dsp:nvSpPr>
        <dsp:cNvPr id="0" name=""/>
        <dsp:cNvSpPr/>
      </dsp:nvSpPr>
      <dsp:spPr>
        <a:xfrm>
          <a:off x="2819209" y="2042356"/>
          <a:ext cx="25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Narrative coherence</a:t>
          </a:r>
          <a:endParaRPr lang="en-US" sz="2400" kern="1200"/>
        </a:p>
      </dsp:txBody>
      <dsp:txXfrm>
        <a:off x="2819209" y="2042356"/>
        <a:ext cx="2531250" cy="720000"/>
      </dsp:txXfrm>
    </dsp:sp>
    <dsp:sp modelId="{AD3A24B9-CA28-478C-B3B0-477AA51CF8A4}">
      <dsp:nvSpPr>
        <dsp:cNvPr id="0" name=""/>
        <dsp:cNvSpPr/>
      </dsp:nvSpPr>
      <dsp:spPr>
        <a:xfrm>
          <a:off x="6287021" y="17356"/>
          <a:ext cx="1544062" cy="15440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37964E-9A94-4812-AE65-6240BB8DEBCA}">
      <dsp:nvSpPr>
        <dsp:cNvPr id="0" name=""/>
        <dsp:cNvSpPr/>
      </dsp:nvSpPr>
      <dsp:spPr>
        <a:xfrm>
          <a:off x="6616084" y="346419"/>
          <a:ext cx="885937" cy="885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E3EAB-66F4-4E42-8253-47989FCBBF59}">
      <dsp:nvSpPr>
        <dsp:cNvPr id="0" name=""/>
        <dsp:cNvSpPr/>
      </dsp:nvSpPr>
      <dsp:spPr>
        <a:xfrm>
          <a:off x="5793427" y="2042356"/>
          <a:ext cx="25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Narrative fidelity</a:t>
          </a:r>
          <a:endParaRPr lang="en-US" sz="2400" kern="1200"/>
        </a:p>
      </dsp:txBody>
      <dsp:txXfrm>
        <a:off x="5793427" y="2042356"/>
        <a:ext cx="253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21T13:54:32.8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19685 8043 16383 0 0,'5'0'0'0'0,"1"0"0"0"0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21T13:54:32.81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19740 8074 16383 0 0,'5'0'0'0'0,"5"0"0"0"0,7 0 0 0 0,4 0 0 0 0,9 0 0 0 0,7 0 0 0 0,12 0 0 0 0,21 0 0 0 0,21 4 0 0 0,41 7 0 0 0,22 1 0 0 0,21 3 0 0 0,18 0 0 0 0,22 0 0 0 0,-6 0 0 0 0,-17 0 0 0 0,-13-2 0 0 0,-22-3 0 0 0,-25-3 0 0 0,-21 2 0 0 0,-25-1 0 0 0,-21-2 0 0 0,-19-1 0 0 0,-11-3 0 0 0,-8 0 0 0 0,-3-2 0 0 0,-2 0 0 0 0,5 0 0 0 0,7 0 0 0 0,17-1 0 0 0,8 1 0 0 0,8 0 0 0 0,16 0 0 0 0,21 0 0 0 0,12 0 0 0 0,9 0 0 0 0,2 4 0 0 0,11 2 0 0 0,-3 0 0 0 0,-7-1 0 0 0,-11-2 0 0 0,-12-1 0 0 0,-14 0 0 0 0,-14-2 0 0 0,-5 0 0 0 0,-11 0 0 0 0,-12 0 0 0 0,-8-1 0 0 0,-3 1 0 0 0,-3 0 0 0 0,-3 0 0 0 0,3 0 0 0 0,4 0 0 0 0,0 0 0 0 0,8 0 0 0 0,9 0 0 0 0,4 0 0 0 0,11 0 0 0 0,12 0 0 0 0,24 0 0 0 0,7 0 0 0 0,3 0 0 0 0,-4 0 0 0 0,-8 0 0 0 0,-8 0 0 0 0,-2 0 0 0 0,-26 0 0 0 0,-44 0 0 0 0,-39 0 0 0 0,-36 0 0 0 0,-38 0 0 0 0,-21-5 0 0 0,-26-1 0 0 0,-21-4 0 0 0,-7-6 0 0 0,0-4 0 0 0,6 1 0 0 0,15 0 0 0 0,18 2 0 0 0,21 5 0 0 0,18 3 0 0 0,20 5 0 0 0,16 2 0 0 0,11 1 0 0 0,8-3 0 0 0,5-1 0 0 0,1 0 0 0 0,-8-4 0 0 0,-9 0 0 0 0,-11 2 0 0 0,-10 1 0 0 0,-13 2 0 0 0,-4 2 0 0 0,-6 1 0 0 0,2 1 0 0 0,6 0 0 0 0,2 1 0 0 0,9-1 0 0 0,12-4 0 0 0,9-2 0 0 0,9 0 0 0 0,1 2 0 0 0,1-4 0 0 0,-6-5 0 0 0,-11-5 0 0 0,-11 1 0 0 0,-4 3 0 0 0,-4-1 0 0 0,0 3 0 0 0,8 3 0 0 0,9 3 0 0 0,10 2 0 0 0,7 3 0 0 0,5 0 0 0 0,3 2 0 0 0,-2-1 0 0 0,-7 1 0 0 0,-4-1 0 0 0,-6 1 0 0 0,-4-6 0 0 0,-2-1 0 0 0,-2 1 0 0 0,5 0 0 0 0,5 2 0 0 0,15 0 0 0 0,27 7 0 0 0,46 2 0 0 0,35 4 0 0 0,40 1 0 0 0,37-1 0 0 0,29 1 0 0 0,35 0 0 0 0,16-2 0 0 0,5-3 0 0 0,-10-3 0 0 0,-26-1 0 0 0,-24-1 0 0 0,-30-1 0 0 0,-35-1 0 0 0,-23 1 0 0 0,-14-1 0 0 0,-11 1 0 0 0,-2 0 0 0 0,1-1 0 0 0,3 1 0 0 0,-1 0 0 0 0,2 0 0 0 0,-2 0 0 0 0,-3 0 0 0 0,-3 0 0 0 0,-4 0 0 0 0,3 0 0 0 0,1 0 0 0 0,-3 0 0 0 0,0 0 0 0 0,-7 0 0 0 0,-7 0 0 0 0,3 0 0 0 0,2 0 0 0 0,-3 0 0 0 0,-5 0 0 0 0,1 0 0 0 0,1 0 0 0 0,2-4 0 0 0,-1-2 0 0 0,-4 0 0 0 0,-5 1 0 0 0,-3 2 0 0 0,1 1 0 0 0,0 1 0 0 0,4 0 0 0 0,-1 1 0 0 0,3 0 0 0 0,4 1 0 0 0,-1-1 0 0 0,-3 0 0 0 0,1 0 0 0 0,2 0 0 0 0,-1 0 0 0 0,-3 0 0 0 0,-4 0 0 0 0,-3 0 0 0 0,-2 0 0 0 0,-2 0 0 0 0,-1 0 0 0 0,-1 0 0 0 0,1 0 0 0 0,-1 0 0 0 0,6 0 0 0 0,0 0 0 0 0,1 0 0 0 0,-1 0 0 0 0,-2 0 0 0 0,9 0 0 0 0,1 0 0 0 0,0 0 0 0 0,-4 0 0 0 0,3 0 0 0 0,-2 0 0 0 0,-2 0 0 0 0,-3 0 0 0 0,-6 5 0 0 0,-3 1 0 0 0,-2 0 0 0 0,6-1 0 0 0,12-2 0 0 0,8 4 0 0 0,11 0 0 0 0,4-1 0 0 0,1 4 0 0 0,-2-1 0 0 0,4-1 0 0 0,-1-3 0 0 0,-6-1 0 0 0,1 2 0 0 0,-1 1 0 0 0,-5-1 0 0 0,2-1 0 0 0,1-2 0 0 0,0 3 0 0 0,4 1 0 0 0,7-1 0 0 0,4 3 0 0 0,5 0 0 0 0,-1-1 0 0 0,-5-3 0 0 0,-4-1 0 0 0,-5-2 0 0 0,-3 3 0 0 0,2 2 0 0 0,0-2 0 0 0,-5 0 0 0 0,2-2 0 0 0,0-2 0 0 0,-1 5 0 0 0,1 0 0 0 0,3 0 0 0 0,6-2 0 0 0,5 0 0 0 0,9-3 0 0 0,6 0 0 0 0,-4 0 0 0 0,-11-1 0 0 0,-17 4 0 0 0,-14 2 0 0 0,-8-1 0 0 0,-6 0 0 0 0,-2-2 0 0 0,4-1 0 0 0,2-1 0 0 0,9 0 0 0 0,13-1 0 0 0,10-1 0 0 0,19 1 0 0 0,22 0 0 0 0,18 0 0 0 0,-4 0 0 0 0,-7 0 0 0 0,-13 0 0 0 0,-9-1 0 0 0,-15 1 0 0 0,-11 0 0 0 0,-11 1 0 0 0,-6-1 0 0 0,0 0 0 0 0,1 0 0 0 0,2 0 0 0 0,2 0 0 0 0,-3 0 0 0 0,-5 0 0 0 0,-5 0 0 0 0,-4 0 0 0 0,-3 0 0 0 0,-2 0 0 0 0,-1 0 0 0 0,-1 0 0 0 0,5-5 0 0 0,6-1 0 0 0,11 0 0 0 0,15 1 0 0 0,7 2 0 0 0,-5 1 0 0 0,-3 1 0 0 0,-8-4 0 0 0,-4-2 0 0 0,-6-3 0 0 0,-6 0 0 0 0,-4 1 0 0 0,0 2 0 0 0,5 3 0 0 0,-1-3 0 0 0,-1-1 0 0 0,-3 2 0 0 0,-2 2 0 0 0,-3 1 0 0 0,-1 1 0 0 0,4-3 0 0 0,6-1 0 0 0,5 0 0 0 0,5 2 0 0 0,-1 1 0 0 0,-4 1 0 0 0,-5 1 0 0 0,-4 1 0 0 0,-3 0 0 0 0,-3 0 0 0 0,-1 0 0 0 0,-5-4 0 0 0,-2-2 0 0 0,1 0 0 0 0,-9 2 0 0 0,-10 0 0 0 0,-15 2 0 0 0,-15 1 0 0 0,-20 1 0 0 0,-21 0 0 0 0,-22 0 0 0 0,-9 0 0 0 0,-6 0 0 0 0,-4 0 0 0 0,13 1 0 0 0,4-1 0 0 0,8 0 0 0 0,15 0 0 0 0,10 0 0 0 0,10 0 0 0 0,9 0 0 0 0,2 0 0 0 0,4 0 0 0 0,-11 0 0 0 0,-12 0 0 0 0,-19 0 0 0 0,-24 0 0 0 0,-31 0 0 0 0,-8 0 0 0 0,-3 0 0 0 0,14 0 0 0 0,15 0 0 0 0,17 0 0 0 0,21 0 0 0 0,19 0 0 0 0,14 0 0 0 0,10 0 0 0 0,-3 0 0 0 0,-19 0 0 0 0,-14 0 0 0 0,-18 0 0 0 0,-22 0 0 0 0,-29 0 0 0 0,-10 0 0 0 0,2 0 0 0 0,12 0 0 0 0,24 0 0 0 0,26 0 0 0 0,18 0 0 0 0,16 0 0 0 0,12 0 0 0 0,7 0 0 0 0,0 0 0 0 0,-13 0 0 0 0,-13 0 0 0 0,-15 0 0 0 0,-23 0 0 0 0,-24 0 0 0 0,-4 0 0 0 0,-5 0 0 0 0,-18 0 0 0 0,12 0 0 0 0,19 0 0 0 0,15 0 0 0 0,16 0 0 0 0,17 0 0 0 0,11 0 0 0 0,11 0 0 0 0,3 0 0 0 0,4 0 0 0 0,4 0 0 0 0,-5 0 0 0 0,-7 0 0 0 0,-3 0 0 0 0,-4 0 0 0 0,-20 0 0 0 0,-6 0 0 0 0,-5 0 0 0 0,-1 0 0 0 0,0 0 0 0 0,5 0 0 0 0,2 0 0 0 0,1 0 0 0 0,9 0 0 0 0,11 0 0 0 0,1 0 0 0 0,2 0 0 0 0,5 0 0 0 0,-4 0 0 0 0,-1 0 0 0 0,-1 0 0 0 0,-4 0 0 0 0,-3 0 0 0 0,-4 0 0 0 0,1 0 0 0 0,-4 0 0 0 0,2 0 0 0 0,-7 0 0 0 0,0 0 0 0 0,-6 0 0 0 0,-2 0 0 0 0,-7 0 0 0 0,3 0 0 0 0,-3 0 0 0 0,-4 0 0 0 0,0 0 0 0 0,-8 0 0 0 0,-23 0 0 0 0,0 0 0 0 0,7 0 0 0 0,1 0 0 0 0,-3 0 0 0 0,0 0 0 0 0,6 0 0 0 0,5 0 0 0 0,6 0 0 0 0,11 0 0 0 0,3 0 0 0 0,-2 0 0 0 0,-4 0 0 0 0,-1 0 0 0 0,-1 0 0 0 0,-4 0 0 0 0,2 0 0 0 0,-2 0 0 0 0,4 0 0 0 0,-2 0 0 0 0,8 0 0 0 0,9 0 0 0 0,9 0 0 0 0,4 0 0 0 0,3 0 0 0 0,4 0 0 0 0,3 0 0 0 0,3 0 0 0 0,-5 4 0 0 0,-4 2 0 0 0,-2 0 0 0 0,2-1 0 0 0,-2-2 0 0 0,1-1 0 0 0,6 0 0 0 0,10-2 0 0 0,3 0 0 0 0,5 0 0 0 0,4 0 0 0 0,1-1 0 0 0,-4 1 0 0 0,-5 0 0 0 0,2 0 0 0 0,-6 0 0 0 0,-4 0 0 0 0,2 0 0 0 0,-4 0 0 0 0,3 0 0 0 0,6 0 0 0 0,5 0 0 0 0,6 0 0 0 0,4 0 0 0 0,-2-5 0 0 0,0-1 0 0 0,1 0 0 0 0,6-3 0 0 0,3-1 0 0 0,0 2 0 0 0,-4 3 0 0 0,2-4 0 0 0,0 1 0 0 0,0 1 0 0 0,-4 2 0 0 0,-3 2 0 0 0,0 2 0 0 0,0 0 0 0 0,2 1 0 0 0,1 0 0 0 0,1 0 0 0 0,0 1 0 0 0,1-1 0 0 0,0 0 0 0 0,0 0 0 0 0,0 0 0 0 0,0 1 0 0 0,0-1 0 0 0,0 0 0 0 0,0-1 0 0 0,0 1 0 0 0,-5 0 0 0 0,-1 0 0 0 0,0 0 0 0 0,1 0 0 0 0,6 5 0 0 0,7 6 0 0 0,8 5 0 0 0,4 6 0 0 0,5 2 0 0 0,2 3 0 0 0,1 1 0 0 0,0 0 0 0 0,1 1 0 0 0,-1-1 0 0 0,0 0 0 0 0,-1-1 0 0 0,0 1 0 0 0,-4-6 0 0 0,-2-1 0 0 0,-5 1 0 0 0,-4 0 0 0 0,-5 2 0 0 0,1 1 0 0 0,4 1 0 0 0,4 0 0 0 0,5 1 0 0 0,2 1 0 0 0,3-1 0 0 0,1 1 0 0 0,0-1 0 0 0,1 0 0 0 0,0 0 0 0 0,4-4 0 0 0,2-2 0 0 0,-1 0 0 0 0,-1 2 0 0 0,-2 1 0 0 0,0 1 0 0 0,-2 1 0 0 0,-1 0 0 0 0,5-3 0 0 0,1-2 0 0 0,-1 0 0 0 0,4-2 0 0 0,0-2 0 0 0,-1 3 0 0 0,3-3 0 0 0,12-5 0 0 0,17-3 0 0 0,21-4 0 0 0,12-3 0 0 0,14-2 0 0 0,4 0 0 0 0,-2-1 0 0 0,-13 0 0 0 0,-15 1 0 0 0,-12-1 0 0 0,-6 1 0 0 0,-1 0 0 0 0,11 0 0 0 0,24-1 0 0 0,13 1 0 0 0,5 1 0 0 0,9-1 0 0 0,1 0 0 0 0,-13 0 0 0 0,-17 0 0 0 0,-12 0 0 0 0,-13 0 0 0 0,-5 0 0 0 0,3 0 0 0 0,13 4 0 0 0,27 2 0 0 0,27 0 0 0 0,13-1 0 0 0,2-2 0 0 0,-2-1 0 0 0,-14 4 0 0 0,-21 1 0 0 0,-22-1 0 0 0,-19-2 0 0 0,-13-1 0 0 0,-9-1 0 0 0,-5-1 0 0 0,-2-1 0 0 0,5 0 0 0 0,1 0 0 0 0,6 0 0 0 0,1-1 0 0 0,4 1 0 0 0,8 0 0 0 0,7 0 0 0 0,2 0 0 0 0,-4 0 0 0 0,-6 0 0 0 0,2 0 0 0 0,-1 0 0 0 0,-1 0 0 0 0,-4 0 0 0 0,-3 0 0 0 0,-5 0 0 0 0,-4 0 0 0 0,2 0 0 0 0,1 0 0 0 0,3 0 0 0 0,0 0 0 0 0,3 0 0 0 0,9 0 0 0 0,5 0 0 0 0,7 0 0 0 0,2 0 0 0 0,5 0 0 0 0,9 0 0 0 0,5 0 0 0 0,3 0 0 0 0,-4 0 0 0 0,-2 0 0 0 0,-5 0 0 0 0,-2 0 0 0 0,-8 0 0 0 0,-10 0 0 0 0,-5 0 0 0 0,-2 0 0 0 0,0 0 0 0 0,6 0 0 0 0,-1 0 0 0 0,-5 0 0 0 0,-1 0 0 0 0,1 0 0 0 0,1 0 0 0 0,-2 0 0 0 0,-1 0 0 0 0,3 0 0 0 0,1 0 0 0 0,6 0 0 0 0,4 0 0 0 0,5 0 0 0 0,6 0 0 0 0,4 0 0 0 0,-1 0 0 0 0,-3 0 0 0 0,-5 0 0 0 0,-4 0 0 0 0,-3 0 0 0 0,-2 0 0 0 0,-2 0 0 0 0,0 0 0 0 0,4 0 0 0 0,-3 0 0 0 0,-2 0 0 0 0,0 0 0 0 0,-1 0 0 0 0,-3 0 0 0 0,-7 0 0 0 0,4 0 0 0 0,-1 0 0 0 0,-4 0 0 0 0,1 0 0 0 0,2 0 0 0 0,3 0 0 0 0,7 0 0 0 0,8 0 0 0 0,8 0 0 0 0,6 0 0 0 0,8 0 0 0 0,8 0 0 0 0,-2 0 0 0 0,2 0 0 0 0,4 0 0 0 0,-5 0 0 0 0,4 0 0 0 0,1 0 0 0 0,-2 0 0 0 0,-9 0 0 0 0,-8 0 0 0 0,-5 0 0 0 0,-4 0 0 0 0,-10 0 0 0 0,-10 0 0 0 0,-8 0 0 0 0,-7 0 0 0 0,5 0 0 0 0,1 0 0 0 0,8 0 0 0 0,4 0 0 0 0,8 0 0 0 0,8 0 0 0 0,15 0 0 0 0,8 0 0 0 0,2 0 0 0 0,0 0 0 0 0,-3 0 0 0 0,-11 0 0 0 0,-10 0 0 0 0,-11 0 0 0 0,-12 0 0 0 0,-8 0 0 0 0,-2 0 0 0 0,8 0 0 0 0,10 0 0 0 0,9 0 0 0 0,19 0 0 0 0,21 0 0 0 0,14 0 0 0 0,8 0 0 0 0,13 0 0 0 0,0 0 0 0 0,-9 0 0 0 0,-13 0 0 0 0,-6 0 0 0 0,-9 0 0 0 0,-12 0 0 0 0,-12 0 0 0 0,-14 0 0 0 0,-13 0 0 0 0,-10 0 0 0 0,-7 0 0 0 0,-5 0 0 0 0,-2 0 0 0 0,9 0 0 0 0,7 0 0 0 0,2 0 0 0 0,-2 0 0 0 0,1 0 0 0 0,3 0 0 0 0,-2 0 0 0 0,-3 0 0 0 0,-4 0 0 0 0,-4 0 0 0 0,2 0 0 0 0,1 0 0 0 0,-3 0 0 0 0,0 0 0 0 0,7 0 0 0 0,1 0 0 0 0,4 0 0 0 0,-1 0 0 0 0,-3 0 0 0 0,-5 0 0 0 0,-2 0 0 0 0,-3 0 0 0 0,2 0 0 0 0,1 0 0 0 0,4 0 0 0 0,10 0 0 0 0,10 0 0 0 0,10 0 0 0 0,2 0 0 0 0,-6 0 0 0 0,-8 0 0 0 0,-10 0 0 0 0,-8 0 0 0 0,-5 0 0 0 0,-3 0 0 0 0,-3 0 0 0 0,-5-5 0 0 0,-2-1 0 0 0,-4-4 0 0 0,-5-6 0 0 0,-3-4 0 0 0,-4-3 0 0 0,-2-3 0 0 0,-1-1 0 0 0,-1-1 0 0 0,1 0 0 0 0,-1 0 0 0 0,0 0 0 0 0,1 0 0 0 0,-1 1 0 0 0,1 0 0 0 0,0-1 0 0 0,0 1 0 0 0,0 0 0 0 0,0 0 0 0 0,0 0 0 0 0,0 0 0 0 0,0 0 0 0 0,0 0 0 0 0,0-1 0 0 0,-4 6 0 0 0,-3 1 0 0 0,2 0 0 0 0,-5-2 0 0 0,1-1 0 0 0,-4 4 0 0 0,-8 5 0 0 0,-15 5 0 0 0,-5 4 0 0 0,-10 12 0 0 0,-20 11 0 0 0,-11 1 0 0 0,-15 3 0 0 0,-9-3 0 0 0,4 1 0 0 0,6-3 0 0 0,4 0 0 0 0,15-2 0 0 0,10-4 0 0 0,3-3 0 0 0,-15-4 0 0 0,-23-1 0 0 0,-16-2 0 0 0,-11 0 0 0 0,-16-1 0 0 0,-2 0 0 0 0,19 1 0 0 0,41 4 0 0 0,49 7 0 0 0,36 0 0 0 0,31 0 0 0 0,26-3 0 0 0,16 2 0 0 0,25-1 0 0 0,13-1 0 0 0,13-3 0 0 0,2-2 0 0 0,-4-1 0 0 0,-20-2 0 0 0,-20 0 0 0 0,-21 0 0 0 0,-15 0 0 0 0,-11-1 0 0 0,-5 1 0 0 0,-4 0 0 0 0,-2-1 0 0 0,2 1 0 0 0,4 0 0 0 0,3 0 0 0 0,1 0 0 0 0,-1 0 0 0 0,-1 0 0 0 0,-1 0 0 0 0,-1 0 0 0 0,0 0 0 0 0,4 0 0 0 0,1 0 0 0 0,0 0 0 0 0,-1 0 0 0 0,-2 0 0 0 0,-1 0 0 0 0,-1 0 0 0 0,0 0 0 0 0,-1 0 0 0 0,0 0 0 0 0,0 0 0 0 0,0 0 0 0 0,0 0 0 0 0,0 5 0 0 0,0 1 0 0 0,-5 5 0 0 0,-1 0 0 0 0,-4 2 0 0 0,-5 5 0 0 0,-10-2 0 0 0,-9-3 0 0 0,-13-3 0 0 0,-12-5 0 0 0,-14-2 0 0 0,-5 3 0 0 0,-16 0 0 0 0,-6-1 0 0 0,-5-1 0 0 0,3-1 0 0 0,3-2 0 0 0,2 0 0 0 0,7-1 0 0 0,5 0 0 0 0,8 0 0 0 0,8 0 0 0 0,-3-1 0 0 0,-3 1 0 0 0,-2 0 0 0 0,-3-4 0 0 0,-10-3 0 0 0,-17-3 0 0 0,-19-6 0 0 0,-24-8 0 0 0,-43-10 0 0 0,-24-4 0 0 0,-18 0 0 0 0,-42-2 0 0 0,7 5 0 0 0,27 8 0 0 0,31 10 0 0 0,34 2 0 0 0,28 4 0 0 0,27 4 0 0 0,24 3 0 0 0,15 2 0 0 0,18-3 0 0 0,6 0 0 0 0,-15 0 0 0 0,-17 1 0 0 0,-21 1 0 0 0,-19 1 0 0 0,-23 1 0 0 0,-5 1 0 0 0,3 0 0 0 0,4 1 0 0 0,1-1 0 0 0,8 0 0 0 0,14 0 0 0 0,11 0 0 0 0,12 0 0 0 0,6 0 0 0 0,-3 0 0 0 0,-12 0 0 0 0,-4 0 0 0 0,-5 0 0 0 0,-9 0 0 0 0,-9 0 0 0 0,-4 0 0 0 0,-3 0 0 0 0,-6 0 0 0 0,7 0 0 0 0,10 0 0 0 0,5 0 0 0 0,2-4 0 0 0,6-2 0 0 0,1 0 0 0 0,-1 1 0 0 0,2 2 0 0 0,3 1 0 0 0,10 0 0 0 0,13 2 0 0 0,15 0 0 0 0,12 0 0 0 0,9 0 0 0 0,15 1 0 0 0,20 4 0 0 0,15 1 0 0 0,18 0 0 0 0,18-1 0 0 0,23-2 0 0 0,36-1 0 0 0,36-1 0 0 0,21 0 0 0 0,10-1 0 0 0,2-1 0 0 0,-5 1 0 0 0,-25 0 0 0 0,-22 0 0 0 0,-29-1 0 0 0,-26 1 0 0 0,-21 0 0 0 0,-15 0 0 0 0,10 5 0 0 0,11 1 0 0 0,19 5 0 0 0,20 4 0 0 0,16 5 0 0 0,7 3 0 0 0,-2-1 0 0 0,-7-1 0 0 0,-13 1 0 0 0,-19 1 0 0 0,-18-3 0 0 0,-14-5 0 0 0,-11 0 0 0 0,-6-3 0 0 0,1 5 0 0 0,4 1 0 0 0,11 1 0 0 0,11-2 0 0 0,15 0 0 0 0,13 2 0 0 0,12 3 0 0 0,16-3 0 0 0,13 0 0 0 0,22-3 0 0 0,-1-4 0 0 0,-10-5 0 0 0,-16-3 0 0 0,-18-2 0 0 0,-17-2 0 0 0,-15 0 0 0 0,-22-1 0 0 0,-30 0 0 0 0,-36 1 0 0 0,-34-6 0 0 0,-44 0 0 0 0,-43-5 0 0 0,-44 0 0 0 0,-19 2 0 0 0,-21 2 0 0 0,0 3 0 0 0,10-3 0 0 0,4 0 0 0 0,20 0 0 0 0,27 3 0 0 0,37 1 0 0 0,31 2 0 0 0,27 0 0 0 0,14 1 0 0 0,9 0 0 0 0,1 0 0 0 0,-19 0 0 0 0,-8 1 0 0 0,-11-1 0 0 0,-10 0 0 0 0,-18 0 0 0 0,-8 0 0 0 0,-16 0 0 0 0,-5 0 0 0 0,-1 0 0 0 0,8 0 0 0 0,4 0 0 0 0,-4 0 0 0 0,2 0 0 0 0,8 0 0 0 0,17 0 0 0 0,11 0 0 0 0,12 0 0 0 0,16-4 0 0 0,10-3 0 0 0,4 2 0 0 0,7 0 0 0 0,6 1 0 0 0,0 2 0 0 0,2 1 0 0 0,3 1 0 0 0,-3 0 0 0 0,-4 0 0 0 0,0 0 0 0 0,-7 1 0 0 0,-9-1 0 0 0,-5 0 0 0 0,4 0 0 0 0,2 0 0 0 0,2 0 0 0 0,4 0 0 0 0,2-5 0 0 0,0-1 0 0 0,-7-4 0 0 0,-2-1 0 0 0,-11-3 0 0 0,-13 1 0 0 0,-5 3 0 0 0,-4 3 0 0 0,-3-7 0 0 0,-6-1 0 0 0,0 3 0 0 0,3-2 0 0 0,9 1 0 0 0,4 4 0 0 0,13-2 0 0 0,8 1 0 0 0,5 2 0 0 0,-2 3 0 0 0,5 2 0 0 0,7 1 0 0 0,6-3 0 0 0,1-1 0 0 0,2 1 0 0 0,3 1 0 0 0,-2 1 0 0 0,1 1 0 0 0,-3 1 0 0 0,-10 1 0 0 0,-4 0 0 0 0,-9 0 0 0 0,-7 0 0 0 0,-5 1 0 0 0,-1-1 0 0 0,4 0 0 0 0,9 0 0 0 0,10 0 0 0 0,0 0 0 0 0,0 0 0 0 0,-2 0 0 0 0,-4 0 0 0 0,-12 0 0 0 0,-8 0 0 0 0,0 0 0 0 0,0 0 0 0 0,-7 0 0 0 0,8 0 0 0 0,2 0 0 0 0,4 0 0 0 0,6 0 0 0 0,4 0 0 0 0,7 0 0 0 0,9 0 0 0 0,2 0 0 0 0,3 0 0 0 0,5 0 0 0 0,2 0 0 0 0,-1 0 0 0 0,-1 0 0 0 0,1 0 0 0 0,2 0 0 0 0,-3 0 0 0 0,-1 0 0 0 0,2 0 0 0 0,1 0 0 0 0,-3 0 0 0 0,-5 0 0 0 0,0 0 0 0 0,2 0 0 0 0,3 0 0 0 0,3 0 0 0 0,2 0 0 0 0,-3 0 0 0 0,-1 0 0 0 0,-3 0 0 0 0,0 0 0 0 0,-4 0 0 0 0,2 5 0 0 0,1 1 0 0 0,4 0 0 0 0,3-2 0 0 0,1 0 0 0 0,2-2 0 0 0,1-1 0 0 0,1-1 0 0 0,-1 0 0 0 0,10 0 0 0 0,11-5 0 0 0,17-1 0 0 0,7-5 0 0 0,4 0 0 0 0,3 2 0 0 0,-2-3 0 0 0,-1 2 0 0 0,-4-3 0 0 0,-1 1 0 0 0,2 2 0 0 0,2 4 0 0 0,2 2 0 0 0,2 2 0 0 0,1-4 0 0 0,6 0 0 0 0,1 1 0 0 0,1 1 0 0 0,3 1 0 0 0,0 1 0 0 0,-2 1 0 0 0,3 1 0 0 0,-1 0 0 0 0,-2 0 0 0 0,-2 1 0 0 0,-3-1 0 0 0,-1 0 0 0 0,-5 5 0 0 0,-13 6 0 0 0,-16 5 0 0 0,-12 6 0 0 0,-18 2 0 0 0,-15-2 0 0 0,-10 0 0 0 0,1 1 0 0 0,2 0 0 0 0,-4-3 0 0 0,5-5 0 0 0,10 0 0 0 0,10 1 0 0 0,11 3 0 0 0,4-1 0 0 0,6 4 0 0 0,6 5 0 0 0,0 1 0 0 0,1 0 0 0 0,-3 1 0 0 0,1 0 0 0 0,-2-5 0 0 0,0-3 0 0 0,-2-4 0 0 0,1 0 0 0 0,3 1 0 0 0,-1-2 0 0 0,1 0 0 0 0,2 3 0 0 0,2 2 0 0 0,3 2 0 0 0,-3-2 0 0 0,-1-1 0 0 0,-3-3 0 0 0,-5-5 0 0 0,0 0 0 0 0,-2-1 0 0 0,-2-4 0 0 0,1 3 0 0 0,0-1 0 0 0,-2-2 0 0 0,7-2 0 0 0,24-2 0 0 0,24-2 0 0 0,29 0 0 0 0,55-1 0 0 0,58 4 0 0 0,39 2 0 0 0,40-1 0 0 0,31 0 0 0 0,3-2 0 0 0,-28-1 0 0 0,-41 4 0 0 0,-35 0 0 0 0,-44 0 0 0 0,-42-1 0 0 0,-29-2 0 0 0,-21-1 0 0 0,-10-2 0 0 0,10 1 0 0 0,26-1 0 0 0,13-1 0 0 0,5 1 0 0 0,5 0 0 0 0,-5 0 0 0 0,-13 0 0 0 0,-17-1 0 0 0,-14 1 0 0 0,-11 0 0 0 0,-8 0 0 0 0,-4 0 0 0 0,-2-4 0 0 0,-1-7 0 0 0,9-1 0 0 0,9 2 0 0 0,6-3 0 0 0,4 1 0 0 0,-2 3 0 0 0,0-2 0 0 0,-5 1 0 0 0,-4 3 0 0 0,-5 1 0 0 0,0 3 0 0 0,4 1 0 0 0,-1 2 0 0 0,3 0 0 0 0,3 0 0 0 0,8 1 0 0 0,4-1 0 0 0,-3 1 0 0 0,-2-1 0 0 0,-4 0 0 0 0,2 0 0 0 0,-1 0 0 0 0,-6-5 0 0 0,-4-1 0 0 0,4 0 0 0 0,4 2 0 0 0,4 0 0 0 0,2 2 0 0 0,6 1 0 0 0,6 1 0 0 0,7 0 0 0 0,9 0 0 0 0,5 0 0 0 0,11 0 0 0 0,2 1 0 0 0,-1-1 0 0 0,1 0 0 0 0,2 0 0 0 0,-7 0 0 0 0,-10 0 0 0 0,-6 0 0 0 0,-7 0 0 0 0,-1 0 0 0 0,1 0 0 0 0,2 0 0 0 0,-1 0 0 0 0,4 0 0 0 0,9 0 0 0 0,3 0 0 0 0,10 0 0 0 0,6 0 0 0 0,19 0 0 0 0,1 0 0 0 0,8 0 0 0 0,5 0 0 0 0,6 0 0 0 0,-3 0 0 0 0,8 0 0 0 0,1 0 0 0 0,-6 0 0 0 0,-9 0 0 0 0,-8 0 0 0 0,-13 0 0 0 0,-11 0 0 0 0,-9 0 0 0 0,-2 0 0 0 0,-3 0 0 0 0,-2 0 0 0 0,-7 0 0 0 0,-2 0 0 0 0,-6 0 0 0 0,-1 0 0 0 0,2 0 0 0 0,-3 0 0 0 0,-3 0 0 0 0,1 0 0 0 0,2 0 0 0 0,-1 0 0 0 0,3 0 0 0 0,1 0 0 0 0,9 0 0 0 0,-2 0 0 0 0,5 0 0 0 0,2 0 0 0 0,5 0 0 0 0,-4 0 0 0 0,-3 0 0 0 0,-6 0 0 0 0,-4 0 0 0 0,-3 0 0 0 0,-6 0 0 0 0,-5 0 0 0 0,-7 0 0 0 0,1 0 0 0 0,5 0 0 0 0,11 0 0 0 0,7 0 0 0 0,9 0 0 0 0,18 0 0 0 0,5 0 0 0 0,2 0 0 0 0,-8 0 0 0 0,-17 0 0 0 0,-19 0 0 0 0,-20 0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9044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291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4386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731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297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1486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009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000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778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0832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666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882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06" r:id="rId6"/>
    <p:sldLayoutId id="2147483802" r:id="rId7"/>
    <p:sldLayoutId id="2147483803" r:id="rId8"/>
    <p:sldLayoutId id="2147483804" r:id="rId9"/>
    <p:sldLayoutId id="2147483805" r:id="rId10"/>
    <p:sldLayoutId id="21474838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eCX9LDQVKw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cycaonline.org/business-competition/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N2yunRynks" TargetMode="Externa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9zKfF40jeCA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_3agBWqGfRo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hyperlink" Target="https://youtu.be/MkE-5XCJn_4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1007" y="702870"/>
            <a:ext cx="5614993" cy="309346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>
                <a:cs typeface="Calibri Light"/>
              </a:rPr>
              <a:t>Changemakers: Creativity and </a:t>
            </a:r>
            <a:r>
              <a:rPr lang="en-GB" sz="4100">
                <a:ea typeface="+mj-lt"/>
                <a:cs typeface="+mj-lt"/>
              </a:rPr>
              <a:t>value creation </a:t>
            </a:r>
            <a:br>
              <a:rPr lang="en-GB" sz="4100">
                <a:ea typeface="+mj-lt"/>
                <a:cs typeface="+mj-lt"/>
              </a:rPr>
            </a:br>
            <a:r>
              <a:rPr lang="en-GB" sz="4100">
                <a:cs typeface="Calibri Light"/>
              </a:rPr>
              <a:t>BMPS5011</a:t>
            </a:r>
            <a:br>
              <a:rPr lang="en-GB" sz="4100">
                <a:cs typeface="Calibri Light"/>
              </a:rPr>
            </a:br>
            <a:endParaRPr lang="en-GB" sz="41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1006" y="4067746"/>
            <a:ext cx="5614993" cy="216341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SADIE FRANCE</a:t>
            </a:r>
          </a:p>
          <a:p>
            <a:r>
              <a:rPr lang="en-GB">
                <a:cs typeface="Calibri"/>
              </a:rPr>
              <a:t>s.france@uwtsd.ac.uk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6ABDA-49FC-36AA-3E27-629415981B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4267" r="18392"/>
          <a:stretch/>
        </p:blipFill>
        <p:spPr>
          <a:xfrm>
            <a:off x="6280340" y="489856"/>
            <a:ext cx="5349331" cy="5878282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C84CC28-1690-471E-9AE2-3198EB863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26E6137-4B85-4A65-BCC4-9BAB3D0D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89A077-4C13-53A4-AE4F-6FDF9AB23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702870"/>
            <a:ext cx="5614993" cy="30934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Scheme of work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2A1AB15-495E-4EE0-98F0-89DD89CD1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04AE30E7-9D30-135E-C099-5D40FB12B1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</a:blip>
          <a:stretch>
            <a:fillRect/>
          </a:stretch>
        </p:blipFill>
        <p:spPr>
          <a:xfrm>
            <a:off x="6634090" y="1157530"/>
            <a:ext cx="5019817" cy="4542933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4EEBF2A-B7AF-4EC9-B6F7-BF425E70A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99B56AF-E21D-74B8-FDF4-7D166E167F38}"/>
                  </a:ext>
                </a:extLst>
              </p14:cNvPr>
              <p14:cNvContentPartPr/>
              <p14:nvPr/>
            </p14:nvContentPartPr>
            <p14:xfrm>
              <a:off x="6818922" y="2862384"/>
              <a:ext cx="9769" cy="9769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99B56AF-E21D-74B8-FDF4-7D166E167F3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696809" y="-68316"/>
                <a:ext cx="253180" cy="586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959E3B1-10F5-C7A3-416D-061EC3113EB0}"/>
                  </a:ext>
                </a:extLst>
              </p14:cNvPr>
              <p14:cNvContentPartPr/>
              <p14:nvPr/>
            </p14:nvContentPartPr>
            <p14:xfrm>
              <a:off x="6807778" y="2813704"/>
              <a:ext cx="4545513" cy="459445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959E3B1-10F5-C7A3-416D-061EC3113EB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753780" y="2705853"/>
                <a:ext cx="4653148" cy="674787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50745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C217B25D-31CC-5C71-D140-09973758EE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5" r="-2" b="-2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504D3B-68CA-5D18-2045-8B91B76BB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122363"/>
            <a:ext cx="563880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Assignment Q&amp;A's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D02D326-F829-4915-A540-3A4D5ADFC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528E080-CC35-4F6C-9D3C-949904DC4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2740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3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33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B9F972-E5F0-CC26-08E0-E064B115F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/>
          </a:p>
        </p:txBody>
      </p:sp>
      <p:cxnSp>
        <p:nvCxnSpPr>
          <p:cNvPr id="53" name="Straight Connector 35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7" name="Picture 27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82E082AC-1EF0-2AA2-DD2E-D5B7E559E3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6394" r="9505" b="-2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54" name="Straight Connector 37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Connector 39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B7D1D8-C754-E23D-F73A-3A1AFA8E51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8292039"/>
              </p:ext>
            </p:extLst>
          </p:nvPr>
        </p:nvGraphicFramePr>
        <p:xfrm>
          <a:off x="6216171" y="2247497"/>
          <a:ext cx="5394141" cy="38885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36967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24B70-EC53-FADC-C568-B47858093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5024920"/>
          </a:xfrm>
        </p:spPr>
        <p:txBody>
          <a:bodyPr anchor="ctr">
            <a:normAutofit/>
          </a:bodyPr>
          <a:lstStyle/>
          <a:p>
            <a:r>
              <a:rPr lang="en-GB"/>
              <a:t>Aims for today's session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14F7EC0-B8AC-4E93-A415-71AF71B12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760AB-6E16-4A5D-5CD9-9340BB136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7624" y="976158"/>
            <a:ext cx="4440589" cy="50249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/>
              <a:t>Cover unit 3, topics:-</a:t>
            </a:r>
          </a:p>
          <a:p>
            <a:pPr marL="342900" indent="-342900">
              <a:buChar char="•"/>
            </a:pPr>
            <a:r>
              <a:rPr lang="en-GB"/>
              <a:t>Networks</a:t>
            </a:r>
          </a:p>
          <a:p>
            <a:pPr marL="342900" indent="-342900">
              <a:buChar char="•"/>
            </a:pPr>
            <a:r>
              <a:rPr lang="en-GB"/>
              <a:t>Stakeholders</a:t>
            </a:r>
          </a:p>
          <a:p>
            <a:pPr marL="342900" indent="-342900">
              <a:buChar char="•"/>
            </a:pPr>
            <a:r>
              <a:rPr lang="en-GB"/>
              <a:t>Sources of funding</a:t>
            </a:r>
          </a:p>
          <a:p>
            <a:pPr marL="342900" indent="-342900">
              <a:buChar char="•"/>
            </a:pPr>
            <a:r>
              <a:rPr lang="en-GB"/>
              <a:t>Adding value to your business</a:t>
            </a:r>
          </a:p>
          <a:p>
            <a:pPr marL="342900" indent="-342900">
              <a:buChar char="•"/>
            </a:pPr>
            <a:r>
              <a:rPr lang="en-GB"/>
              <a:t>Storytelling</a:t>
            </a:r>
          </a:p>
          <a:p>
            <a:endParaRPr lang="en-GB" sz="20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F0AD64-835F-42E2-B4C7-47A77348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9178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E18D5F1-911E-4BCF-9AF0-F3A54D7C0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C84EE41-863A-4DE9-9A51-4F014D681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85369"/>
            <a:ext cx="11147071" cy="246083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A3EF68-6A62-AE18-C765-B500355D7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10361960" cy="1493871"/>
          </a:xfrm>
        </p:spPr>
        <p:txBody>
          <a:bodyPr>
            <a:normAutofit/>
          </a:bodyPr>
          <a:lstStyle/>
          <a:p>
            <a:r>
              <a:rPr lang="en-GB"/>
              <a:t>UNIT 3- Making it happen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0850E05-3320-4817-99CE-D56547FCA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DA9946C-C93A-4350-AC54-937723F6B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4DC4E27-E288-6A96-D7C9-745D18CE36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7001101"/>
              </p:ext>
            </p:extLst>
          </p:nvPr>
        </p:nvGraphicFramePr>
        <p:xfrm>
          <a:off x="482600" y="3098800"/>
          <a:ext cx="11143887" cy="2779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0756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6E54F-C35B-2A8B-4103-E0C295D17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The powers of networks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3D rendering of game pieces tied together with a rope">
            <a:extLst>
              <a:ext uri="{FF2B5EF4-FFF2-40B4-BE49-F238E27FC236}">
                <a16:creationId xmlns:a16="http://schemas.microsoft.com/office/drawing/2014/main" id="{CF191BF9-0BCE-A2E0-19A3-89CFC0486EC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5506" b="-1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45465-4F54-B9D7-8DCC-17DBF276FD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/>
              <a:t>What does the word "network" mean to you?</a:t>
            </a:r>
          </a:p>
          <a:p>
            <a:r>
              <a:rPr lang="en-GB" sz="2800"/>
              <a:t>Do you network? </a:t>
            </a:r>
          </a:p>
          <a:p>
            <a:r>
              <a:rPr lang="en-GB" sz="2800"/>
              <a:t>Why is it important?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98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6A3DA-D1CC-A81D-F9CA-23D09200C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5189964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/>
              <a:t>Personal contact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CDC18-3429-37FB-F427-84E4547D6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2704870"/>
            <a:ext cx="5189963" cy="358372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1300"/>
              <a:t> </a:t>
            </a:r>
            <a:r>
              <a:rPr lang="en-GB" sz="2000" i="1"/>
              <a:t>Relatives, friends, business associates, colleagues</a:t>
            </a:r>
            <a:endParaRPr lang="en-US" sz="2000" i="1"/>
          </a:p>
          <a:p>
            <a:pPr>
              <a:lnSpc>
                <a:spcPct val="90000"/>
              </a:lnSpc>
            </a:pPr>
            <a:r>
              <a:rPr lang="en-GB" sz="2000"/>
              <a:t>Add value in aiding us to be </a:t>
            </a:r>
            <a:r>
              <a:rPr lang="en-GB" sz="2000" b="1"/>
              <a:t>resilient</a:t>
            </a:r>
            <a:r>
              <a:rPr lang="en-GB" sz="2000"/>
              <a:t> and provide </a:t>
            </a:r>
            <a:r>
              <a:rPr lang="en-GB" sz="2000" b="1"/>
              <a:t>emotional support </a:t>
            </a:r>
            <a:r>
              <a:rPr lang="en-GB" sz="2000"/>
              <a:t>as well as </a:t>
            </a:r>
            <a:r>
              <a:rPr lang="en-GB" sz="2000" b="1"/>
              <a:t>creating opportunities</a:t>
            </a:r>
            <a:r>
              <a:rPr lang="en-GB" sz="2000"/>
              <a:t> through avenues such as:-</a:t>
            </a:r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2000" i="1"/>
              <a:t>Support and advice</a:t>
            </a:r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2000" i="1"/>
              <a:t>New ideas</a:t>
            </a:r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2000" i="1"/>
              <a:t>Specialist skills</a:t>
            </a:r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2000" i="1"/>
              <a:t>Financial resources</a:t>
            </a:r>
          </a:p>
          <a:p>
            <a:pPr marL="342900" indent="-342900">
              <a:lnSpc>
                <a:spcPct val="90000"/>
              </a:lnSpc>
              <a:buChar char="•"/>
            </a:pPr>
            <a:r>
              <a:rPr lang="en-GB" sz="2000" i="1"/>
              <a:t>Believing in you- Motivating you to achieve</a:t>
            </a:r>
          </a:p>
          <a:p>
            <a:pPr marL="342900" indent="-342900">
              <a:lnSpc>
                <a:spcPct val="90000"/>
              </a:lnSpc>
              <a:buChar char="•"/>
            </a:pPr>
            <a:endParaRPr lang="en-GB" sz="1300"/>
          </a:p>
          <a:p>
            <a:pPr>
              <a:lnSpc>
                <a:spcPct val="90000"/>
              </a:lnSpc>
            </a:pPr>
            <a:endParaRPr lang="en-GB" sz="1300"/>
          </a:p>
        </p:txBody>
      </p:sp>
      <p:pic>
        <p:nvPicPr>
          <p:cNvPr id="25" name="Picture 25" descr="Two women looking at a laptop screen in an office">
            <a:extLst>
              <a:ext uri="{FF2B5EF4-FFF2-40B4-BE49-F238E27FC236}">
                <a16:creationId xmlns:a16="http://schemas.microsoft.com/office/drawing/2014/main" id="{99ECFEF7-A4DA-B368-137C-2CC99ACE2B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9878" r="19378"/>
          <a:stretch/>
        </p:blipFill>
        <p:spPr>
          <a:xfrm>
            <a:off x="6280340" y="489856"/>
            <a:ext cx="5349331" cy="5878282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BE13636-D998-4A75-8C1B-EDBD9E57D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6672E4D5-7CCB-4D76-86FF-83359027D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9457C932-1B7D-2B7A-9260-1A859511A01B}"/>
              </a:ext>
            </a:extLst>
          </p:cNvPr>
          <p:cNvSpPr txBox="1"/>
          <p:nvPr/>
        </p:nvSpPr>
        <p:spPr>
          <a:xfrm>
            <a:off x="771769" y="6535615"/>
            <a:ext cx="76004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  <a:hlinkClick r:id="rId3"/>
              </a:rPr>
              <a:t>https://www.youtube.com/watch?v=reCX9LDQVKw</a:t>
            </a:r>
            <a:r>
              <a:rPr lang="en-GB">
                <a:ea typeface="+mn-lt"/>
                <a:cs typeface="+mn-lt"/>
              </a:rPr>
              <a:t>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419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EE066-2917-E278-F3C6-30E730BCB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370215"/>
          </a:xfrm>
        </p:spPr>
        <p:txBody>
          <a:bodyPr/>
          <a:lstStyle/>
          <a:p>
            <a:r>
              <a:rPr lang="en-GB"/>
              <a:t>Types of network</a:t>
            </a:r>
          </a:p>
        </p:txBody>
      </p:sp>
      <p:pic>
        <p:nvPicPr>
          <p:cNvPr id="5" name="Picture 5" descr="Chart, radar chart&#10;&#10;Description automatically generated">
            <a:extLst>
              <a:ext uri="{FF2B5EF4-FFF2-40B4-BE49-F238E27FC236}">
                <a16:creationId xmlns:a16="http://schemas.microsoft.com/office/drawing/2014/main" id="{C029FFB1-B1B3-02EC-58D6-D8C7FB432E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55521" y="1440949"/>
            <a:ext cx="6233533" cy="454610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72D069-3567-F2A4-2853-38D2EC5AB6A0}"/>
              </a:ext>
            </a:extLst>
          </p:cNvPr>
          <p:cNvSpPr txBox="1"/>
          <p:nvPr/>
        </p:nvSpPr>
        <p:spPr>
          <a:xfrm>
            <a:off x="420077" y="5949461"/>
            <a:ext cx="112639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+mn-lt"/>
                <a:cs typeface="+mn-lt"/>
              </a:rPr>
              <a:t>https://uwtsd.hosted.panopto.com/Panopto/Pages/Viewer.aspx?id=85f87d5a-81a9-4ebb-b1df-af010082fc6c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34D783-BC74-01B2-985D-868CF6062525}"/>
              </a:ext>
            </a:extLst>
          </p:cNvPr>
          <p:cNvSpPr txBox="1"/>
          <p:nvPr/>
        </p:nvSpPr>
        <p:spPr>
          <a:xfrm>
            <a:off x="371230" y="1260230"/>
            <a:ext cx="600807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sz="2400" b="1"/>
          </a:p>
          <a:p>
            <a:r>
              <a:rPr lang="en-GB" sz="2400" b="1"/>
              <a:t>Direct link-</a:t>
            </a:r>
            <a:r>
              <a:rPr lang="en-GB" sz="2400"/>
              <a:t> Julie has some strong ties, </a:t>
            </a:r>
          </a:p>
          <a:p>
            <a:r>
              <a:rPr lang="en-GB" sz="2400"/>
              <a:t>this is within her </a:t>
            </a:r>
            <a:r>
              <a:rPr lang="en-GB" sz="2400" i="1"/>
              <a:t>active network</a:t>
            </a:r>
            <a:endParaRPr lang="en-GB" i="1"/>
          </a:p>
          <a:p>
            <a:endParaRPr lang="en-GB" sz="2400"/>
          </a:p>
          <a:p>
            <a:r>
              <a:rPr lang="en-GB" sz="2400" b="1"/>
              <a:t>Indirect link- </a:t>
            </a:r>
            <a:r>
              <a:rPr lang="en-GB" sz="2400"/>
              <a:t>Julie has some weak ties,</a:t>
            </a:r>
          </a:p>
          <a:p>
            <a:r>
              <a:rPr lang="en-GB" sz="2400"/>
              <a:t>which are </a:t>
            </a:r>
            <a:r>
              <a:rPr lang="en-GB" sz="2400" i="1"/>
              <a:t>latent ties in her network</a:t>
            </a:r>
            <a:endParaRPr lang="en-GB" i="1"/>
          </a:p>
        </p:txBody>
      </p:sp>
    </p:spTree>
    <p:extLst>
      <p:ext uri="{BB962C8B-B14F-4D97-AF65-F5344CB8AC3E}">
        <p14:creationId xmlns:p14="http://schemas.microsoft.com/office/powerpoint/2010/main" val="3981631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07C61-B758-B31E-5FAE-6959CBAE7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5189964" cy="2237925"/>
          </a:xfrm>
        </p:spPr>
        <p:txBody>
          <a:bodyPr>
            <a:normAutofit/>
          </a:bodyPr>
          <a:lstStyle/>
          <a:p>
            <a:r>
              <a:rPr lang="en-GB"/>
              <a:t>Active networks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63059-C24F-AEA1-B215-AD49F9070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5189963" cy="24700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/>
              <a:t>Reciprocity-</a:t>
            </a:r>
            <a:r>
              <a:rPr lang="en-GB" sz="2000"/>
              <a:t> Notable give and take with mutual benefits.</a:t>
            </a:r>
          </a:p>
          <a:p>
            <a:r>
              <a:rPr lang="en-GB" sz="2000" b="1"/>
              <a:t>Intimacy/ trust-</a:t>
            </a:r>
            <a:r>
              <a:rPr lang="en-GB" sz="2000"/>
              <a:t>High levels of trust and disclosure with strong commitments.</a:t>
            </a:r>
          </a:p>
          <a:p>
            <a:r>
              <a:rPr lang="en-GB" sz="2000" b="1"/>
              <a:t>Frequency- </a:t>
            </a:r>
            <a:r>
              <a:rPr lang="en-GB" sz="2000"/>
              <a:t>Regular or ongoing contact.</a:t>
            </a:r>
          </a:p>
          <a:p>
            <a:endParaRPr lang="en-GB" sz="2000"/>
          </a:p>
        </p:txBody>
      </p:sp>
      <p:pic>
        <p:nvPicPr>
          <p:cNvPr id="4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F80A6CD-2141-80E1-8324-F183EA3A7D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8199" r="14925" b="-1"/>
          <a:stretch/>
        </p:blipFill>
        <p:spPr>
          <a:xfrm>
            <a:off x="6280340" y="489856"/>
            <a:ext cx="5349331" cy="587828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E13636-D998-4A75-8C1B-EDBD9E57D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672E4D5-7CCB-4D76-86FF-83359027D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768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01F24-61DB-825E-E938-FE8A3E3B6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5189964" cy="2237925"/>
          </a:xfrm>
        </p:spPr>
        <p:txBody>
          <a:bodyPr>
            <a:normAutofit/>
          </a:bodyPr>
          <a:lstStyle/>
          <a:p>
            <a:r>
              <a:rPr lang="en-GB"/>
              <a:t>Latent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1B2F4-D8A9-D504-CC96-3B02CA824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5189963" cy="247003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Reciprocity-</a:t>
            </a:r>
            <a:r>
              <a:rPr lang="en-GB" sz="2000">
                <a:ea typeface="+mn-lt"/>
                <a:cs typeface="+mn-lt"/>
              </a:rPr>
              <a:t> Little or no give and take. One- sided relationship</a:t>
            </a:r>
            <a:endParaRPr lang="en-US" sz="2000">
              <a:ea typeface="+mn-lt"/>
              <a:cs typeface="+mn-lt"/>
            </a:endParaRPr>
          </a:p>
          <a:p>
            <a:r>
              <a:rPr lang="en-GB" sz="2000" b="1">
                <a:ea typeface="+mn-lt"/>
                <a:cs typeface="+mn-lt"/>
              </a:rPr>
              <a:t>Intimacy/ trust-</a:t>
            </a:r>
            <a:r>
              <a:rPr lang="en-GB" sz="2000">
                <a:ea typeface="+mn-lt"/>
                <a:cs typeface="+mn-lt"/>
              </a:rPr>
              <a:t>Low levels of trust and disclosure with loose commitments.</a:t>
            </a:r>
            <a:endParaRPr lang="en-US" sz="2000">
              <a:ea typeface="+mn-lt"/>
              <a:cs typeface="+mn-lt"/>
            </a:endParaRPr>
          </a:p>
          <a:p>
            <a:r>
              <a:rPr lang="en-GB" sz="2000" b="1">
                <a:ea typeface="+mn-lt"/>
                <a:cs typeface="+mn-lt"/>
              </a:rPr>
              <a:t>Frequency-</a:t>
            </a:r>
            <a:r>
              <a:rPr lang="en-GB" sz="2000">
                <a:ea typeface="+mn-lt"/>
                <a:cs typeface="+mn-lt"/>
              </a:rPr>
              <a:t> Sporadic contact</a:t>
            </a:r>
          </a:p>
          <a:p>
            <a:endParaRPr lang="en-GB" sz="2000">
              <a:ea typeface="+mn-lt"/>
              <a:cs typeface="+mn-lt"/>
            </a:endParaRPr>
          </a:p>
          <a:p>
            <a:endParaRPr lang="en-GB" sz="2000"/>
          </a:p>
        </p:txBody>
      </p:sp>
      <p:pic>
        <p:nvPicPr>
          <p:cNvPr id="4" name="Picture 4" descr="A picture containing person, car, outdoor, sport&#10;&#10;Description automatically generated">
            <a:extLst>
              <a:ext uri="{FF2B5EF4-FFF2-40B4-BE49-F238E27FC236}">
                <a16:creationId xmlns:a16="http://schemas.microsoft.com/office/drawing/2014/main" id="{015CC9E6-9EE8-8669-C492-ABD47D7014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3528" r="15728"/>
          <a:stretch/>
        </p:blipFill>
        <p:spPr>
          <a:xfrm>
            <a:off x="6280340" y="489856"/>
            <a:ext cx="5349331" cy="5878282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BE13636-D998-4A75-8C1B-EDBD9E57D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672E4D5-7CCB-4D76-86FF-83359027D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35743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ED59C-CE9D-EB07-3108-84348B7D0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Network quality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EBB01-84C2-9FBB-FDAB-A0543103B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According to Willburn &amp; Cullen (2014) the three qualities that make up a good network are those that are:-</a:t>
            </a:r>
          </a:p>
          <a:p>
            <a:r>
              <a:rPr lang="en-GB" b="1"/>
              <a:t>Open</a:t>
            </a:r>
          </a:p>
          <a:p>
            <a:r>
              <a:rPr lang="en-GB" b="1"/>
              <a:t>Diverse</a:t>
            </a:r>
          </a:p>
          <a:p>
            <a:r>
              <a:rPr lang="en-GB" b="1"/>
              <a:t>Deep</a:t>
            </a:r>
          </a:p>
        </p:txBody>
      </p:sp>
    </p:spTree>
    <p:extLst>
      <p:ext uri="{BB962C8B-B14F-4D97-AF65-F5344CB8AC3E}">
        <p14:creationId xmlns:p14="http://schemas.microsoft.com/office/powerpoint/2010/main" val="2059317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672AC-88E1-6566-458E-E4F4CC4E8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57232-334E-BC42-99A1-616B072EF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Large networks are not always a good thing. The larger a network is the more draining it is to receive the information. Quality and good structure is more important. </a:t>
            </a:r>
          </a:p>
          <a:p>
            <a:r>
              <a:rPr lang="en-GB" b="1"/>
              <a:t>Open networks </a:t>
            </a:r>
            <a:r>
              <a:rPr lang="en-GB"/>
              <a:t>are where people you know aren't all connected to each other. This creates structural diversity in the network which provides a path to which new information can be shared.</a:t>
            </a:r>
          </a:p>
        </p:txBody>
      </p:sp>
    </p:spTree>
    <p:extLst>
      <p:ext uri="{BB962C8B-B14F-4D97-AF65-F5344CB8AC3E}">
        <p14:creationId xmlns:p14="http://schemas.microsoft.com/office/powerpoint/2010/main" val="25593037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9E2EB-FC53-566A-63E0-F97C9017C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Diverse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4A512-34BE-BFAA-458D-8331650D94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Diverse networks are good. Cultural diversity, differences in age, sex, life experience provides the network with a wealth of diverse understanding.</a:t>
            </a:r>
          </a:p>
          <a:p>
            <a:r>
              <a:rPr lang="en-GB"/>
              <a:t>When working with stakeholders, it is crucial to understand different perspectives</a:t>
            </a:r>
          </a:p>
        </p:txBody>
      </p:sp>
    </p:spTree>
    <p:extLst>
      <p:ext uri="{BB962C8B-B14F-4D97-AF65-F5344CB8AC3E}">
        <p14:creationId xmlns:p14="http://schemas.microsoft.com/office/powerpoint/2010/main" val="16225745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FD6D5-6942-8523-CBEF-C91FCEFE1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Deep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EB2D8-62A9-9738-F03C-A332F3064C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Good networks are deep. Building deep and good quality relationships with people in your network provide paths for information to exchange, resources to be shared and skills to learn from.</a:t>
            </a:r>
          </a:p>
        </p:txBody>
      </p:sp>
    </p:spTree>
    <p:extLst>
      <p:ext uri="{BB962C8B-B14F-4D97-AF65-F5344CB8AC3E}">
        <p14:creationId xmlns:p14="http://schemas.microsoft.com/office/powerpoint/2010/main" val="1628432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CDEB1-2D7F-57C8-D9A3-61B4A511F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971976"/>
          </a:xfrm>
        </p:spPr>
        <p:txBody>
          <a:bodyPr>
            <a:normAutofit/>
          </a:bodyPr>
          <a:lstStyle/>
          <a:p>
            <a:r>
              <a:rPr lang="en-GB"/>
              <a:t>Task.....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C54B948-69AE-475C-AAD4-0166D4730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9C07C-9E36-B8D5-6FF0-1E7D019E6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3282330"/>
            <a:ext cx="5189963" cy="280089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Using Mindmeister, make a network map of your personal network or the network for your chosen idea for your assignment.</a:t>
            </a:r>
          </a:p>
        </p:txBody>
      </p:sp>
      <p:pic>
        <p:nvPicPr>
          <p:cNvPr id="6" name="Picture 5" descr="Chart, radar chart&#10;&#10;Description automatically generated">
            <a:extLst>
              <a:ext uri="{FF2B5EF4-FFF2-40B4-BE49-F238E27FC236}">
                <a16:creationId xmlns:a16="http://schemas.microsoft.com/office/drawing/2014/main" id="{293F7B0C-59CA-8BCF-1EE3-7965F87235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-1" b="12008"/>
          <a:stretch/>
        </p:blipFill>
        <p:spPr>
          <a:xfrm>
            <a:off x="6096000" y="2939138"/>
            <a:ext cx="5533671" cy="3432728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9279127-238C-4975-A7B6-222B28A80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956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1D05C-84B0-6A5F-2194-9681346D3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UNIT 3, Who is at stake?</a:t>
            </a:r>
          </a:p>
        </p:txBody>
      </p:sp>
      <p:cxnSp>
        <p:nvCxnSpPr>
          <p:cNvPr id="19" name="Straight Connector 12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Gavel resting on block">
            <a:extLst>
              <a:ext uri="{FF2B5EF4-FFF2-40B4-BE49-F238E27FC236}">
                <a16:creationId xmlns:a16="http://schemas.microsoft.com/office/drawing/2014/main" id="{1D18853E-2F7C-BE44-E71B-388C277C26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5901" r="-2" b="-2"/>
          <a:stretch/>
        </p:blipFill>
        <p:spPr>
          <a:xfrm>
            <a:off x="481007" y="1993515"/>
            <a:ext cx="5511628" cy="4374624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2A9F3-DCE1-86C9-2A05-AFBDA12B7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6171" y="2247497"/>
            <a:ext cx="5394141" cy="388855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What is a stakeholder?</a:t>
            </a:r>
          </a:p>
          <a:p>
            <a:r>
              <a:rPr lang="en-GB" sz="2000"/>
              <a:t>Stakeholder within the CJS?</a:t>
            </a:r>
          </a:p>
          <a:p>
            <a:r>
              <a:rPr lang="en-GB" sz="2000"/>
              <a:t>Internal stakeholders (responsible for enforcing the law)- Police, Judges, Lawyers, Court personnel.</a:t>
            </a:r>
          </a:p>
          <a:p>
            <a:r>
              <a:rPr lang="en-GB" sz="2000"/>
              <a:t>External stakeholders- victims of crime, the media, businesses, families.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836A340-77CB-8F07-4B66-CFC0B0CF8430}"/>
              </a:ext>
            </a:extLst>
          </p:cNvPr>
          <p:cNvSpPr txBox="1"/>
          <p:nvPr/>
        </p:nvSpPr>
        <p:spPr>
          <a:xfrm>
            <a:off x="6300439" y="3744950"/>
            <a:ext cx="4990170" cy="2007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481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22EA2-A461-3726-B6B4-84A6442B6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Identifying stakeholders</a:t>
            </a:r>
          </a:p>
        </p:txBody>
      </p:sp>
      <p:pic>
        <p:nvPicPr>
          <p:cNvPr id="4" name="Picture 4" descr="Chart, bubble chart&#10;&#10;Description automatically generated">
            <a:extLst>
              <a:ext uri="{FF2B5EF4-FFF2-40B4-BE49-F238E27FC236}">
                <a16:creationId xmlns:a16="http://schemas.microsoft.com/office/drawing/2014/main" id="{2E794C60-B384-9E32-D24A-4F2A72A1E5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04807" y="2832944"/>
            <a:ext cx="3093111" cy="2795745"/>
          </a:xfrm>
        </p:spPr>
      </p:pic>
      <p:pic>
        <p:nvPicPr>
          <p:cNvPr id="5" name="Picture 5" descr="A picture containing icon&#10;&#10;Description automatically generated">
            <a:extLst>
              <a:ext uri="{FF2B5EF4-FFF2-40B4-BE49-F238E27FC236}">
                <a16:creationId xmlns:a16="http://schemas.microsoft.com/office/drawing/2014/main" id="{AF4407D3-5511-7D41-BE9B-4C9B85B819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546" y="2551525"/>
            <a:ext cx="5772612" cy="37528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C153C5-4B6A-B923-017F-9DB5A11BCF69}"/>
              </a:ext>
            </a:extLst>
          </p:cNvPr>
          <p:cNvSpPr txBox="1"/>
          <p:nvPr/>
        </p:nvSpPr>
        <p:spPr>
          <a:xfrm>
            <a:off x="7176767" y="5749918"/>
            <a:ext cx="41445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              Stakeholder mapping</a:t>
            </a:r>
          </a:p>
        </p:txBody>
      </p:sp>
    </p:spTree>
    <p:extLst>
      <p:ext uri="{BB962C8B-B14F-4D97-AF65-F5344CB8AC3E}">
        <p14:creationId xmlns:p14="http://schemas.microsoft.com/office/powerpoint/2010/main" val="12016737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B99816-F6D3-8DFC-E0C3-8C8AD596E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/>
              <a:t>Understand your stakeholders 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90514A8-04A1-CF9E-21B7-0A81B63A7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endParaRPr lang="en-US" sz="2000"/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91EAF3D7-5EB5-EBBE-108D-3648BC8FDD9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040694" y="1007552"/>
            <a:ext cx="6588977" cy="4842898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41575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BE2F7-A28C-5B51-7F27-CE5CA531C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234847AA-97CE-6082-55FB-DDBE41FE6A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9403" y="714212"/>
            <a:ext cx="10779235" cy="5499915"/>
          </a:xfrm>
        </p:spPr>
      </p:pic>
      <p:pic>
        <p:nvPicPr>
          <p:cNvPr id="3" name="Picture 3" descr="Text, letter&#10;&#10;Description automatically generated">
            <a:extLst>
              <a:ext uri="{FF2B5EF4-FFF2-40B4-BE49-F238E27FC236}">
                <a16:creationId xmlns:a16="http://schemas.microsoft.com/office/drawing/2014/main" id="{6414A1B1-DB57-D95E-6194-AADEE3E9B5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6324" y="718624"/>
            <a:ext cx="6279661" cy="5430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7674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6F055289-9596-640A-01CC-0C74D9CA1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1772513"/>
          </a:xfrm>
        </p:spPr>
        <p:txBody>
          <a:bodyPr anchor="ctr">
            <a:normAutofit/>
          </a:bodyPr>
          <a:lstStyle/>
          <a:p>
            <a:endParaRPr lang="en-GB"/>
          </a:p>
        </p:txBody>
      </p:sp>
      <p:cxnSp>
        <p:nvCxnSpPr>
          <p:cNvPr id="27" name="Straight Connector 12">
            <a:extLst>
              <a:ext uri="{FF2B5EF4-FFF2-40B4-BE49-F238E27FC236}">
                <a16:creationId xmlns:a16="http://schemas.microsoft.com/office/drawing/2014/main" id="{F00AD4F8-E8E5-4783-B7A9-DBB6EF261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0F18F56-72E3-8CF3-E8B7-93EBC8262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144" y="976158"/>
            <a:ext cx="5114069" cy="1772517"/>
          </a:xfrm>
        </p:spPr>
        <p:txBody>
          <a:bodyPr anchor="ctr">
            <a:normAutofit/>
          </a:bodyPr>
          <a:lstStyle/>
          <a:p>
            <a:endParaRPr lang="en-US" sz="2000"/>
          </a:p>
        </p:txBody>
      </p:sp>
      <p:cxnSp>
        <p:nvCxnSpPr>
          <p:cNvPr id="28" name="Straight Connector 14">
            <a:extLst>
              <a:ext uri="{FF2B5EF4-FFF2-40B4-BE49-F238E27FC236}">
                <a16:creationId xmlns:a16="http://schemas.microsoft.com/office/drawing/2014/main" id="{4105C5B1-BB24-4A5C-87B3-3B75CD259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40693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F7CE7E9E-8B1F-6BE9-8A78-15F042C6D0B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807" y="599640"/>
            <a:ext cx="12195923" cy="5656283"/>
          </a:xfrm>
          <a:prstGeom prst="rect">
            <a:avLst/>
          </a:prstGeom>
        </p:spPr>
      </p:pic>
      <p:cxnSp>
        <p:nvCxnSpPr>
          <p:cNvPr id="29" name="Straight Connector 16">
            <a:extLst>
              <a:ext uri="{FF2B5EF4-FFF2-40B4-BE49-F238E27FC236}">
                <a16:creationId xmlns:a16="http://schemas.microsoft.com/office/drawing/2014/main" id="{30B47AB4-2CE5-448F-8623-C07F28D2C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80824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A9D11-75CE-A4EA-DF32-E8B3DC588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DBF5989-C8A1-34BC-F106-6163AE98AA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935" y="546943"/>
            <a:ext cx="11437198" cy="5667183"/>
          </a:xfrm>
        </p:spPr>
      </p:pic>
    </p:spTree>
    <p:extLst>
      <p:ext uri="{BB962C8B-B14F-4D97-AF65-F5344CB8AC3E}">
        <p14:creationId xmlns:p14="http://schemas.microsoft.com/office/powerpoint/2010/main" val="37176042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2DBA9-D543-FF49-9EB1-47A0ED262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1772513"/>
          </a:xfrm>
        </p:spPr>
        <p:txBody>
          <a:bodyPr anchor="ctr">
            <a:normAutofit/>
          </a:bodyPr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DBF65D3-ED5E-BE10-5037-A86FEC7A6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144" y="976158"/>
            <a:ext cx="5114069" cy="1772517"/>
          </a:xfrm>
        </p:spPr>
        <p:txBody>
          <a:bodyPr anchor="ctr">
            <a:normAutofit/>
          </a:bodyPr>
          <a:lstStyle/>
          <a:p>
            <a:endParaRPr lang="en-US" sz="20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105C5B1-BB24-4A5C-87B3-3B75CD259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9074" y="2940693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0FA5D814-FBE9-4201-41EC-8062AC7A768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31915" y="2100516"/>
            <a:ext cx="3474463" cy="3066214"/>
          </a:xfrm>
          <a:prstGeom prst="rect">
            <a:avLst/>
          </a:prstGeom>
        </p:spPr>
      </p:pic>
      <p:pic>
        <p:nvPicPr>
          <p:cNvPr id="4" name="Picture 4" descr="A picture containing text, grass, screenshot&#10;&#10;Description automatically generated">
            <a:extLst>
              <a:ext uri="{FF2B5EF4-FFF2-40B4-BE49-F238E27FC236}">
                <a16:creationId xmlns:a16="http://schemas.microsoft.com/office/drawing/2014/main" id="{C714E26B-8152-9C49-434F-9EF41ED489A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18620" y="1397694"/>
            <a:ext cx="7343148" cy="4673143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51670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1BA91-24AE-DB5C-A915-805AC73B9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F68BDC2-5C04-8201-0A0C-0BB1BFDFC8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8996" y="639870"/>
            <a:ext cx="11186905" cy="5657891"/>
          </a:xfrm>
        </p:spPr>
      </p:pic>
    </p:spTree>
    <p:extLst>
      <p:ext uri="{BB962C8B-B14F-4D97-AF65-F5344CB8AC3E}">
        <p14:creationId xmlns:p14="http://schemas.microsoft.com/office/powerpoint/2010/main" val="36460544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B02F9-182E-F1D1-6861-352BD3EA9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TASK.....</a:t>
            </a:r>
          </a:p>
        </p:txBody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885D82DC-64C4-2A6F-F8AC-D756CC9837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6293" y="2414774"/>
            <a:ext cx="4561580" cy="3864402"/>
          </a:xfrm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EEAB05C4-C26C-87F3-4994-EB404DEEA9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4546" y="2512477"/>
            <a:ext cx="4834053" cy="3923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0731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AC158-6B4E-C655-C0D7-B7373E30B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97197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Sources of funding (Unit 3, topic 2)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6EF3C03-9B4D-45EB-B96C-994DBE3FE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88DDF-4CBB-BC75-6B53-F93C784BE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3282330"/>
            <a:ext cx="5189963" cy="280089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Funding bodies:-</a:t>
            </a:r>
            <a:endParaRPr lang="en-US" sz="2000"/>
          </a:p>
          <a:p>
            <a:pPr marL="342900" indent="-342900">
              <a:buChar char="•"/>
            </a:pPr>
            <a:r>
              <a:rPr lang="en-GB" sz="2000"/>
              <a:t>UK research councils</a:t>
            </a:r>
          </a:p>
          <a:p>
            <a:pPr marL="342900" indent="-342900">
              <a:buChar char="•"/>
            </a:pPr>
            <a:r>
              <a:rPr lang="en-GB" sz="2000"/>
              <a:t>Government departments</a:t>
            </a:r>
          </a:p>
          <a:p>
            <a:pPr marL="342900" indent="-342900">
              <a:buChar char="•"/>
            </a:pPr>
            <a:r>
              <a:rPr lang="en-GB" sz="2000"/>
              <a:t>Non- departmental public bodies</a:t>
            </a:r>
          </a:p>
          <a:p>
            <a:pPr marL="342900" indent="-342900">
              <a:buChar char="•"/>
            </a:pPr>
            <a:r>
              <a:rPr lang="en-GB" sz="2000"/>
              <a:t>UK charities </a:t>
            </a:r>
          </a:p>
        </p:txBody>
      </p:sp>
      <p:pic>
        <p:nvPicPr>
          <p:cNvPr id="4" name="Picture 4" descr="Stacks of gold coins">
            <a:extLst>
              <a:ext uri="{FF2B5EF4-FFF2-40B4-BE49-F238E27FC236}">
                <a16:creationId xmlns:a16="http://schemas.microsoft.com/office/drawing/2014/main" id="{130ED3BF-73A6-B112-1056-6D2748A64AF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592337" y="3104938"/>
            <a:ext cx="4540996" cy="303111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EA91AC-9CE2-4425-BF6B-E2FCBA1A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08088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D7BE3-E0C8-CDB6-9874-B5F955EC2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/>
              <a:t>UK Research councils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589F45D-7609-7251-B5C1-46157E44A3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endParaRPr lang="en-US" sz="20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CC209A5-502F-CAB2-CC46-D37B47F7B4F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223249" y="659381"/>
            <a:ext cx="6223866" cy="553924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70171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A6121CF-969E-99EB-F29E-C8A3AF454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endParaRPr lang="en-US" sz="2000"/>
          </a:p>
        </p:txBody>
      </p:sp>
      <p:pic>
        <p:nvPicPr>
          <p:cNvPr id="4" name="Picture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7BBF6DCB-635D-35AA-8570-68CA0178C4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249254" y="659381"/>
            <a:ext cx="6171856" cy="553924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BC1C94E1-ACEE-4D84-A9DB-F73961778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Government</a:t>
            </a:r>
            <a:br>
              <a:rPr lang="en-GB"/>
            </a:br>
            <a:r>
              <a:rPr lang="en-GB"/>
              <a:t>Departments</a:t>
            </a:r>
          </a:p>
        </p:txBody>
      </p:sp>
    </p:spTree>
    <p:extLst>
      <p:ext uri="{BB962C8B-B14F-4D97-AF65-F5344CB8AC3E}">
        <p14:creationId xmlns:p14="http://schemas.microsoft.com/office/powerpoint/2010/main" val="25676804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16D794-F70D-209A-FE6D-288471528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4744836" cy="2237925"/>
          </a:xfrm>
        </p:spPr>
        <p:txBody>
          <a:bodyPr>
            <a:normAutofit fontScale="90000"/>
          </a:bodyPr>
          <a:lstStyle/>
          <a:p>
            <a:r>
              <a:rPr lang="en-GB"/>
              <a:t>Non- departmental public bodies 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9AA826E-820E-9C85-B64B-CE20390B4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endParaRPr lang="en-US" sz="2000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FB143196-71A8-65F6-1BF8-56E2241A0E0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332885" y="659381"/>
            <a:ext cx="6004595" cy="553924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0973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9CD65-3CAB-07D0-B395-416281B6D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r>
              <a:rPr lang="en-GB"/>
              <a:t>Charities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CFFA61-CFBA-9CEE-6043-CA2B4173D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/>
          </a:p>
        </p:txBody>
      </p:sp>
      <p:pic>
        <p:nvPicPr>
          <p:cNvPr id="4" name="Picture 4" descr="A picture containing text, arthropod, invertebrate&#10;&#10;Description automatically generated">
            <a:extLst>
              <a:ext uri="{FF2B5EF4-FFF2-40B4-BE49-F238E27FC236}">
                <a16:creationId xmlns:a16="http://schemas.microsoft.com/office/drawing/2014/main" id="{C5E5BAB0-1C51-3882-DD8A-6BA9316E02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-3" b="4069"/>
          <a:stretch/>
        </p:blipFill>
        <p:spPr>
          <a:xfrm>
            <a:off x="5040694" y="489856"/>
            <a:ext cx="6588977" cy="5878282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12194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C910EB-BFA3-4C5F-AECA-B06DE3A6D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3"/>
            <a:ext cx="11147071" cy="587828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8C834955-D64D-C301-E6C1-0691AEB735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7204" b="-1"/>
          <a:stretch/>
        </p:blipFill>
        <p:spPr>
          <a:xfrm>
            <a:off x="482600" y="703706"/>
            <a:ext cx="11127712" cy="545622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C01B689-CFCF-21C5-6821-4DE927E14228}"/>
              </a:ext>
            </a:extLst>
          </p:cNvPr>
          <p:cNvSpPr txBox="1"/>
          <p:nvPr/>
        </p:nvSpPr>
        <p:spPr>
          <a:xfrm>
            <a:off x="1189463" y="6467706"/>
            <a:ext cx="70438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+mn-lt"/>
                <a:cs typeface="+mn-lt"/>
                <a:hlinkClick r:id="rId3"/>
              </a:rPr>
              <a:t>https://cycaonline.org/business-competition/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9145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C5BD51-B230-547B-5715-754448BE1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52"/>
            <a:ext cx="5613399" cy="5024920"/>
          </a:xfrm>
        </p:spPr>
        <p:txBody>
          <a:bodyPr anchor="ctr">
            <a:normAutofit/>
          </a:bodyPr>
          <a:lstStyle/>
          <a:p>
            <a:r>
              <a:rPr lang="en-GB"/>
              <a:t>Traditional funding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14F7EC0-B8AC-4E93-A415-71AF71B12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77B6A-F0F7-EF35-7201-471A887B9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7624" y="976158"/>
            <a:ext cx="4440589" cy="50249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/>
              <a:t>Loans-</a:t>
            </a:r>
            <a:r>
              <a:rPr lang="en-GB" sz="2000"/>
              <a:t> Small business loan is a convenient way of starting your business</a:t>
            </a:r>
            <a:endParaRPr lang="en-US" sz="2000"/>
          </a:p>
          <a:p>
            <a:r>
              <a:rPr lang="en-GB" sz="2000" b="1"/>
              <a:t>Bootstrapping- </a:t>
            </a:r>
            <a:r>
              <a:rPr lang="en-GB" sz="2000"/>
              <a:t>funding the business from personal funds/ credit cards</a:t>
            </a:r>
          </a:p>
          <a:p>
            <a:r>
              <a:rPr lang="en-GB" sz="2000" b="1"/>
              <a:t>Venture capital-</a:t>
            </a:r>
            <a:r>
              <a:rPr lang="en-GB" sz="2000"/>
              <a:t> Investors, normally during the later stages of development</a:t>
            </a:r>
          </a:p>
          <a:p>
            <a:r>
              <a:rPr lang="en-GB" sz="2000" b="1"/>
              <a:t>Angel investors- </a:t>
            </a:r>
            <a:r>
              <a:rPr lang="en-GB" sz="2000"/>
              <a:t>People who invest at the early stages of growth</a:t>
            </a:r>
          </a:p>
          <a:p>
            <a:endParaRPr lang="en-GB" sz="20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F0AD64-835F-42E2-B4C7-47A77348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14280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420A40-0254-2843-3881-523C31FE5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971976"/>
          </a:xfrm>
        </p:spPr>
        <p:txBody>
          <a:bodyPr>
            <a:normAutofit/>
          </a:bodyPr>
          <a:lstStyle/>
          <a:p>
            <a:r>
              <a:rPr lang="en-GB"/>
              <a:t>Who funds the CPS?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6EF3C03-9B4D-45EB-B96C-994DBE3FE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9A8F6-21F4-0C73-3494-6A079366D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3282330"/>
            <a:ext cx="5189963" cy="280089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Where do the CPS get their funding from?</a:t>
            </a:r>
            <a:endParaRPr lang="en-US" sz="2000"/>
          </a:p>
          <a:p>
            <a:r>
              <a:rPr lang="en-GB" sz="2000"/>
              <a:t>How much was allocated to the CPS during 2020/21?</a:t>
            </a:r>
          </a:p>
          <a:p>
            <a:endParaRPr lang="en-GB" sz="2000"/>
          </a:p>
          <a:p>
            <a:endParaRPr lang="en-GB" sz="2000"/>
          </a:p>
        </p:txBody>
      </p:sp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A656DC00-7028-45B4-A4C1-EF8F6EFA9B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2066" b="-3"/>
          <a:stretch/>
        </p:blipFill>
        <p:spPr>
          <a:xfrm>
            <a:off x="6419705" y="3104938"/>
            <a:ext cx="4886260" cy="3031115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9EA91AC-9CE2-4425-BF6B-E2FCBA1A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4834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A205E-082C-DF79-59AA-28CE11F43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Emerging options of funding...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719474-4C1D-38B7-0EF8-C0F678BAEC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b="1"/>
              <a:t>Venture </a:t>
            </a:r>
            <a:r>
              <a:rPr lang="en-GB" b="1" err="1"/>
              <a:t>Philantropy</a:t>
            </a:r>
            <a:r>
              <a:rPr lang="en-GB" b="1"/>
              <a:t> (VP)- </a:t>
            </a:r>
            <a:r>
              <a:rPr lang="en-GB"/>
              <a:t>An approach to funding charities or social enterprises.</a:t>
            </a:r>
          </a:p>
          <a:p>
            <a:r>
              <a:rPr lang="en-GB" b="1"/>
              <a:t>Accelerators- </a:t>
            </a:r>
            <a:r>
              <a:rPr lang="en-GB"/>
              <a:t>A short but essential period of mentoring along with small seed investments.</a:t>
            </a:r>
          </a:p>
          <a:p>
            <a:r>
              <a:rPr lang="en-GB" b="1"/>
              <a:t>Incubators- </a:t>
            </a:r>
            <a:r>
              <a:rPr lang="en-GB"/>
              <a:t>environments where entrepreneurs can create ideas to make business's out of it. Often places such as universities, governments and eco environment organisations.</a:t>
            </a:r>
          </a:p>
          <a:p>
            <a:r>
              <a:rPr lang="en-GB" b="1"/>
              <a:t>Crowdfunding-</a:t>
            </a:r>
            <a:r>
              <a:rPr lang="en-GB"/>
              <a:t> An interactive online platform of raising funds for a given project/ business idea.</a:t>
            </a:r>
          </a:p>
        </p:txBody>
      </p:sp>
    </p:spTree>
    <p:extLst>
      <p:ext uri="{BB962C8B-B14F-4D97-AF65-F5344CB8AC3E}">
        <p14:creationId xmlns:p14="http://schemas.microsoft.com/office/powerpoint/2010/main" val="34153743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48242E-7F7A-2EE2-B533-03B28418A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r>
              <a:rPr lang="en-GB" sz="4600"/>
              <a:t>Crowdfunding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357D26B-99A7-0BF7-755E-1D81D5EC9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>
            <a:normAutofit/>
          </a:bodyPr>
          <a:lstStyle/>
          <a:p>
            <a:endParaRPr lang="en-US" sz="20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7E61D24-AFC5-72FB-F224-A2EBA30611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040694" y="694576"/>
            <a:ext cx="6588977" cy="546884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33837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68124-04A5-684B-1156-279158283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143" y="976160"/>
            <a:ext cx="5526527" cy="2237925"/>
          </a:xfrm>
        </p:spPr>
        <p:txBody>
          <a:bodyPr>
            <a:normAutofit/>
          </a:bodyPr>
          <a:lstStyle/>
          <a:p>
            <a:r>
              <a:rPr lang="en-GB" sz="6100"/>
              <a:t>Crowdfunding </a:t>
            </a:r>
          </a:p>
        </p:txBody>
      </p:sp>
      <p:cxnSp>
        <p:nvCxnSpPr>
          <p:cNvPr id="22" name="Straight Connector 12">
            <a:extLst>
              <a:ext uri="{FF2B5EF4-FFF2-40B4-BE49-F238E27FC236}">
                <a16:creationId xmlns:a16="http://schemas.microsoft.com/office/drawing/2014/main" id="{5971AF9D-C565-4DF8-BDC9-EE1451B02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12835660-D149-B4D5-C958-A441D1A027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17368" y="659194"/>
            <a:ext cx="4833138" cy="5539414"/>
          </a:xfrm>
          <a:prstGeom prst="rect">
            <a:avLst/>
          </a:prstGeom>
        </p:spPr>
      </p:pic>
      <p:sp>
        <p:nvSpPr>
          <p:cNvPr id="23" name="Content Placeholder 7">
            <a:extLst>
              <a:ext uri="{FF2B5EF4-FFF2-40B4-BE49-F238E27FC236}">
                <a16:creationId xmlns:a16="http://schemas.microsoft.com/office/drawing/2014/main" id="{BC985F81-39CB-EC15-659F-9061A97FD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145" y="3408254"/>
            <a:ext cx="5526526" cy="24700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 b="1"/>
              <a:t>Strategies</a:t>
            </a:r>
            <a:endParaRPr lang="en-US"/>
          </a:p>
        </p:txBody>
      </p:sp>
      <p:cxnSp>
        <p:nvCxnSpPr>
          <p:cNvPr id="24" name="Straight Connector 14">
            <a:extLst>
              <a:ext uri="{FF2B5EF4-FFF2-40B4-BE49-F238E27FC236}">
                <a16:creationId xmlns:a16="http://schemas.microsoft.com/office/drawing/2014/main" id="{E1661F5C-3018-4F57-B263-B9267D4DE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100085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B523E-BF7B-E67A-1A2B-DF48F857E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/>
              <a:t>Adding value to your business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2A504-7C2F-7A10-59E3-9A32A4661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3964250" cy="247003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Demonstrate to investors what your business can bring to them to attract them to buy into your business.</a:t>
            </a:r>
          </a:p>
          <a:p>
            <a:pPr>
              <a:lnSpc>
                <a:spcPct val="90000"/>
              </a:lnSpc>
            </a:pPr>
            <a:r>
              <a:rPr lang="en-GB" sz="1900" b="1"/>
              <a:t>Benchmarking</a:t>
            </a:r>
            <a:r>
              <a:rPr lang="en-GB" sz="1900"/>
              <a:t>- a method to compare to other businesses alike to measure the success, quality and performance of your business.</a:t>
            </a:r>
          </a:p>
        </p:txBody>
      </p:sp>
      <p:pic>
        <p:nvPicPr>
          <p:cNvPr id="7" name="Graphic 6" descr="Bar Graph with Upward Trend">
            <a:extLst>
              <a:ext uri="{FF2B5EF4-FFF2-40B4-BE49-F238E27FC236}">
                <a16:creationId xmlns:a16="http://schemas.microsoft.com/office/drawing/2014/main" id="{E7F4204C-D6D5-9F2D-7913-0555ECD8CCD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65562" y="659381"/>
            <a:ext cx="5539240" cy="553924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27148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C910EB-BFA3-4C5F-AECA-B06DE3A6D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3"/>
            <a:ext cx="11147071" cy="587828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91EAA648-2EF1-0E8E-28AA-5090A3BAD1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106" r="1" b="1"/>
          <a:stretch/>
        </p:blipFill>
        <p:spPr>
          <a:xfrm>
            <a:off x="482600" y="703706"/>
            <a:ext cx="11127712" cy="545622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304092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7359F-B843-FF2C-20D5-D18A4382F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Benchmarking the police</a:t>
            </a:r>
          </a:p>
        </p:txBody>
      </p:sp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CDC56491-0D37-411D-719B-4739CE1DCA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55111" y="2897885"/>
            <a:ext cx="6563054" cy="2982215"/>
          </a:xfrm>
        </p:spPr>
      </p:pic>
    </p:spTree>
    <p:extLst>
      <p:ext uri="{BB962C8B-B14F-4D97-AF65-F5344CB8AC3E}">
        <p14:creationId xmlns:p14="http://schemas.microsoft.com/office/powerpoint/2010/main" val="38138393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6C7FA-5CAE-4A0B-13AF-CA8AC2025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added value?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1038D-AF2C-4326-76BE-C936D5A76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Process-</a:t>
            </a:r>
            <a:r>
              <a:rPr lang="en-GB"/>
              <a:t> this is the difference between purchase price of a product and retail price (profit).</a:t>
            </a:r>
            <a:endParaRPr lang="en-US"/>
          </a:p>
          <a:p>
            <a:r>
              <a:rPr lang="en-GB" b="1"/>
              <a:t>Financial-</a:t>
            </a:r>
            <a:r>
              <a:rPr lang="en-GB"/>
              <a:t> this is the difference between "business as unusual" and using benchmarking to be more competitive and drive success.</a:t>
            </a:r>
          </a:p>
          <a:p>
            <a:r>
              <a:rPr lang="en-GB"/>
              <a:t>In research sense- this is adding new knowledge to a subject area.</a:t>
            </a:r>
          </a:p>
        </p:txBody>
      </p:sp>
    </p:spTree>
    <p:extLst>
      <p:ext uri="{BB962C8B-B14F-4D97-AF65-F5344CB8AC3E}">
        <p14:creationId xmlns:p14="http://schemas.microsoft.com/office/powerpoint/2010/main" val="41005690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48F1A-8E56-6915-A0A5-FD6724BC5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1144485"/>
            <a:ext cx="10634472" cy="2157984"/>
          </a:xfrm>
        </p:spPr>
        <p:txBody>
          <a:bodyPr/>
          <a:lstStyle/>
          <a:p>
            <a:r>
              <a:rPr lang="en-GB"/>
              <a:t>What's the story? </a:t>
            </a:r>
            <a:r>
              <a:rPr lang="en-GB" sz="2800"/>
              <a:t>(unit3, topic 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31E03-2FA7-8F1F-AB79-26F7134F7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Use storytelling as a form of engagement with your audience (create and inspire).</a:t>
            </a:r>
          </a:p>
          <a:p>
            <a:pPr marL="342900" indent="-342900">
              <a:buChar char="•"/>
            </a:pPr>
            <a:r>
              <a:rPr lang="en-GB" b="1"/>
              <a:t>Creativity- </a:t>
            </a:r>
            <a:r>
              <a:rPr lang="en-GB"/>
              <a:t>Can help us see the bigger picture, motivates us, helps us to build self confidence and enhances problem solving skills.</a:t>
            </a:r>
          </a:p>
          <a:p>
            <a:pPr marL="342900" indent="-342900">
              <a:buChar char="•"/>
            </a:pPr>
            <a:r>
              <a:rPr lang="en-GB" b="1"/>
              <a:t>Empathy-</a:t>
            </a:r>
            <a:r>
              <a:rPr lang="en-GB"/>
              <a:t> Allows us to build social connections with others</a:t>
            </a:r>
          </a:p>
          <a:p>
            <a:pPr marL="342900" indent="-342900">
              <a:buChar char="•"/>
            </a:pPr>
            <a:r>
              <a:rPr lang="en-GB" b="1"/>
              <a:t>Reflection-</a:t>
            </a:r>
            <a:r>
              <a:rPr lang="en-GB"/>
              <a:t> Helps with self awareness and to gain greater insight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232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C910EB-BFA3-4C5F-AECA-B06DE3A6D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3"/>
            <a:ext cx="11147071" cy="587828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C00E6A0-947B-64BC-43A7-81D966FE9C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598" b="2"/>
          <a:stretch/>
        </p:blipFill>
        <p:spPr>
          <a:xfrm>
            <a:off x="482600" y="703706"/>
            <a:ext cx="11127712" cy="545622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284544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C910EB-BFA3-4C5F-AECA-B06DE3A6D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3"/>
            <a:ext cx="11147071" cy="587828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350514FC-7C84-7FB3-9184-6C3C36BB9C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617" b="1"/>
          <a:stretch/>
        </p:blipFill>
        <p:spPr>
          <a:xfrm>
            <a:off x="482600" y="703706"/>
            <a:ext cx="11127712" cy="545622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951520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C910EB-BFA3-4C5F-AECA-B06DE3A6D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3"/>
            <a:ext cx="11147071" cy="587828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7A24807-1B99-5CB5-516A-DC55894DE4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617" b="1"/>
          <a:stretch/>
        </p:blipFill>
        <p:spPr>
          <a:xfrm>
            <a:off x="482600" y="703706"/>
            <a:ext cx="11127712" cy="545622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DAD9BD1-BE2E-7C3A-3F71-BC19FDFAE9F1}"/>
              </a:ext>
            </a:extLst>
          </p:cNvPr>
          <p:cNvSpPr txBox="1"/>
          <p:nvPr/>
        </p:nvSpPr>
        <p:spPr>
          <a:xfrm>
            <a:off x="5167923" y="5578230"/>
            <a:ext cx="61448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+mn-lt"/>
                <a:cs typeface="+mn-lt"/>
                <a:hlinkClick r:id="rId3"/>
              </a:rPr>
              <a:t>https://youtu.be/KN2yunRynks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  <a:hlinkClick r:id="rId4"/>
              </a:rPr>
              <a:t>https://youtu.be/9zKfF40jeCA</a:t>
            </a: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https://youtu.be/9zKfF40jeCA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6444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71459-F75C-7A72-1828-6C3F487B2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769F9-8E25-50A9-FBB5-CCB7DED102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38" y="4871"/>
            <a:ext cx="12703406" cy="628502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F3486F-A284-9B6F-553F-E381430D9544}"/>
              </a:ext>
            </a:extLst>
          </p:cNvPr>
          <p:cNvSpPr txBox="1"/>
          <p:nvPr/>
        </p:nvSpPr>
        <p:spPr>
          <a:xfrm>
            <a:off x="5265615" y="5197230"/>
            <a:ext cx="43961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hlinkClick r:id="rId3"/>
              </a:rPr>
              <a:t>https://youtu.be/_3agBWqGfRo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20691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C910EB-BFA3-4C5F-AECA-B06DE3A6D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3"/>
            <a:ext cx="11147071" cy="587828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08E8034-2990-D341-DFD0-476224A4A8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3636"/>
          <a:stretch/>
        </p:blipFill>
        <p:spPr>
          <a:xfrm>
            <a:off x="482600" y="703706"/>
            <a:ext cx="11127712" cy="545622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665886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18D5F1-911E-4BCF-9AF0-F3A54D7C0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84EE41-863A-4DE9-9A51-4F014D681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85369"/>
            <a:ext cx="11147071" cy="246083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A3CF8-79C2-DA9B-3D92-B1FB33734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10361960" cy="149387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/>
              <a:t>How to persuade people using stories......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0850E05-3320-4817-99CE-D56547FCA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DA9946C-C93A-4350-AC54-937723F6B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8FAAB9-6FF9-7AD1-5FAC-E63DBF6DEA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3868479"/>
              </p:ext>
            </p:extLst>
          </p:nvPr>
        </p:nvGraphicFramePr>
        <p:xfrm>
          <a:off x="482600" y="3098800"/>
          <a:ext cx="11143887" cy="2779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834295F1-096F-DF04-9B13-DBF3110F2F30}"/>
              </a:ext>
            </a:extLst>
          </p:cNvPr>
          <p:cNvSpPr txBox="1"/>
          <p:nvPr/>
        </p:nvSpPr>
        <p:spPr>
          <a:xfrm>
            <a:off x="4054230" y="5920153"/>
            <a:ext cx="51581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  <a:hlinkClick r:id="rId7"/>
              </a:rPr>
              <a:t>https://youtu.be/MkE-5XCJn_4</a:t>
            </a:r>
            <a:r>
              <a:rPr lang="en-GB">
                <a:ea typeface="+mn-lt"/>
                <a:cs typeface="+mn-lt"/>
              </a:rPr>
              <a:t>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31029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DA568B4-06BE-42A6-A5B6-A0FC251DA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CC85BFE-0D03-41B5-87E4-5FA667FA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C910EB-BFA3-4C5F-AECA-B06DE3A6D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3"/>
            <a:ext cx="11147071" cy="587828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671880F-643A-E1DA-5757-DD4992A1AE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158" r="-1" b="-1"/>
          <a:stretch/>
        </p:blipFill>
        <p:spPr>
          <a:xfrm>
            <a:off x="482600" y="703706"/>
            <a:ext cx="11127712" cy="545622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7619907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49" baseType="lpstr">
      <vt:lpstr>LevelVTI</vt:lpstr>
      <vt:lpstr>Changemakers: Creativity and value creation  BMPS5011 </vt:lpstr>
      <vt:lpstr>Scheme of work</vt:lpstr>
      <vt:lpstr>Assignment Q&amp;A's</vt:lpstr>
      <vt:lpstr>PowerPoint Presentation</vt:lpstr>
      <vt:lpstr>Aims for today's session</vt:lpstr>
      <vt:lpstr>UNIT 3- Making it happen</vt:lpstr>
      <vt:lpstr>The powers of networks</vt:lpstr>
      <vt:lpstr>Personal contact network</vt:lpstr>
      <vt:lpstr>Types of network</vt:lpstr>
      <vt:lpstr>Active networks </vt:lpstr>
      <vt:lpstr>Latent network</vt:lpstr>
      <vt:lpstr>Network quality </vt:lpstr>
      <vt:lpstr>Open</vt:lpstr>
      <vt:lpstr>Diverse</vt:lpstr>
      <vt:lpstr>Deep</vt:lpstr>
      <vt:lpstr>Task.....</vt:lpstr>
      <vt:lpstr>UNIT 3, Who is at stake?</vt:lpstr>
      <vt:lpstr>Identifying stakeholders</vt:lpstr>
      <vt:lpstr>Understand your stakeholders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TASK.....</vt:lpstr>
      <vt:lpstr>Sources of funding (Unit 3, topic 2)</vt:lpstr>
      <vt:lpstr>UK Research councils</vt:lpstr>
      <vt:lpstr>Government Departments</vt:lpstr>
      <vt:lpstr>Non- departmental public bodies </vt:lpstr>
      <vt:lpstr>Charities</vt:lpstr>
      <vt:lpstr>PowerPoint Presentation</vt:lpstr>
      <vt:lpstr>Traditional funding</vt:lpstr>
      <vt:lpstr>Who funds the CPS?</vt:lpstr>
      <vt:lpstr>Emerging options of funding...</vt:lpstr>
      <vt:lpstr>Crowdfunding</vt:lpstr>
      <vt:lpstr>Crowdfunding </vt:lpstr>
      <vt:lpstr>Adding value to your business</vt:lpstr>
      <vt:lpstr>PowerPoint Presentation</vt:lpstr>
      <vt:lpstr>Benchmarking the police</vt:lpstr>
      <vt:lpstr>What is added value?</vt:lpstr>
      <vt:lpstr>What's the story? (unit3, topic 3)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to persuade people using stories......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2022-10-21T12:51:12Z</dcterms:created>
  <dcterms:modified xsi:type="dcterms:W3CDTF">2022-10-31T16:24:29Z</dcterms:modified>
</cp:coreProperties>
</file>