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363" r:id="rId2"/>
    <p:sldId id="422" r:id="rId3"/>
    <p:sldId id="423" r:id="rId4"/>
    <p:sldId id="424" r:id="rId5"/>
    <p:sldId id="425" r:id="rId6"/>
    <p:sldId id="426" r:id="rId7"/>
    <p:sldId id="427" r:id="rId8"/>
    <p:sldId id="428" r:id="rId9"/>
    <p:sldId id="429" r:id="rId10"/>
    <p:sldId id="431" r:id="rId11"/>
    <p:sldId id="430" r:id="rId12"/>
    <p:sldId id="432" r:id="rId13"/>
    <p:sldId id="433" r:id="rId14"/>
    <p:sldId id="434" r:id="rId15"/>
    <p:sldId id="435" r:id="rId16"/>
    <p:sldId id="436" r:id="rId17"/>
    <p:sldId id="437" r:id="rId18"/>
    <p:sldId id="438" r:id="rId19"/>
    <p:sldId id="439" r:id="rId2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102" d="100"/>
          <a:sy n="102" d="100"/>
        </p:scale>
        <p:origin x="774" y="9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28/06/2021</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28/06/2021</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28/06/2021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28/06/2021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28/06/2021</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28/06/2021</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28/06/2021</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28/06/2021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28/06/2021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28/06/2021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28/06/2021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28/06/2021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healthknowledge.org.uk/public-health-textbook/research-methods/1a-epidemiology/methods-of-sampling-population"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scribbr.com/tips/how-do-you-incorporate-an-interview-into-a-dissertation/"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76672"/>
            <a:ext cx="7772400" cy="1512888"/>
          </a:xfrm>
        </p:spPr>
        <p:txBody>
          <a:bodyPr/>
          <a:lstStyle/>
          <a:p>
            <a:pPr eaLnBrk="1" hangingPunct="1"/>
            <a:r>
              <a:rPr lang="en-GB" b="1" dirty="0"/>
              <a:t>LCBB6000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4004344"/>
            <a:ext cx="9649072" cy="108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5400" dirty="0">
                <a:solidFill>
                  <a:srgbClr val="FFFF00"/>
                </a:solidFill>
              </a:rPr>
              <a:t>Research Methodology</a:t>
            </a:r>
            <a:endParaRPr lang="en-GB" altLang="en-US" sz="44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623392" y="2564904"/>
            <a:ext cx="10945216" cy="86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Dissertation</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AC713-1586-4C1C-B486-CE0FC846E826}"/>
              </a:ext>
            </a:extLst>
          </p:cNvPr>
          <p:cNvSpPr>
            <a:spLocks noGrp="1"/>
          </p:cNvSpPr>
          <p:nvPr>
            <p:ph type="title"/>
          </p:nvPr>
        </p:nvSpPr>
        <p:spPr/>
        <p:txBody>
          <a:bodyPr/>
          <a:lstStyle/>
          <a:p>
            <a:r>
              <a:rPr lang="en-GB" dirty="0"/>
              <a:t>What is a Research Methodology?</a:t>
            </a:r>
          </a:p>
        </p:txBody>
      </p:sp>
      <p:sp>
        <p:nvSpPr>
          <p:cNvPr id="3" name="Content Placeholder 2">
            <a:extLst>
              <a:ext uri="{FF2B5EF4-FFF2-40B4-BE49-F238E27FC236}">
                <a16:creationId xmlns:a16="http://schemas.microsoft.com/office/drawing/2014/main" id="{1BE5D9F3-0C02-41B1-BAC5-924A74B24CC7}"/>
              </a:ext>
            </a:extLst>
          </p:cNvPr>
          <p:cNvSpPr>
            <a:spLocks noGrp="1"/>
          </p:cNvSpPr>
          <p:nvPr>
            <p:ph idx="1"/>
          </p:nvPr>
        </p:nvSpPr>
        <p:spPr/>
        <p:txBody>
          <a:bodyPr/>
          <a:lstStyle/>
          <a:p>
            <a:r>
              <a:rPr lang="en-GB" b="1" i="0" dirty="0">
                <a:solidFill>
                  <a:srgbClr val="202124"/>
                </a:solidFill>
                <a:effectLst/>
                <a:latin typeface="arial" panose="020B0604020202020204" pitchFamily="34" charset="0"/>
              </a:rPr>
              <a:t>Research methodology</a:t>
            </a:r>
            <a:r>
              <a:rPr lang="en-GB" b="0" i="0" dirty="0">
                <a:solidFill>
                  <a:srgbClr val="202124"/>
                </a:solidFill>
                <a:effectLst/>
                <a:latin typeface="arial" panose="020B0604020202020204" pitchFamily="34" charset="0"/>
              </a:rPr>
              <a:t> is the specific procedures or techniques used to identify, select, process, and analyse information about a topic. In a </a:t>
            </a:r>
            <a:r>
              <a:rPr lang="en-GB" b="1" i="0" dirty="0">
                <a:solidFill>
                  <a:srgbClr val="202124"/>
                </a:solidFill>
                <a:effectLst/>
                <a:latin typeface="arial" panose="020B0604020202020204" pitchFamily="34" charset="0"/>
              </a:rPr>
              <a:t>research</a:t>
            </a:r>
            <a:r>
              <a:rPr lang="en-GB" b="0" i="0" dirty="0">
                <a:solidFill>
                  <a:srgbClr val="202124"/>
                </a:solidFill>
                <a:effectLst/>
                <a:latin typeface="arial" panose="020B0604020202020204" pitchFamily="34" charset="0"/>
              </a:rPr>
              <a:t> paper, the </a:t>
            </a:r>
            <a:r>
              <a:rPr lang="en-GB" b="1" i="0" dirty="0">
                <a:solidFill>
                  <a:srgbClr val="202124"/>
                </a:solidFill>
                <a:effectLst/>
                <a:latin typeface="arial" panose="020B0604020202020204" pitchFamily="34" charset="0"/>
              </a:rPr>
              <a:t>methodology</a:t>
            </a:r>
            <a:r>
              <a:rPr lang="en-GB" b="0" i="0" dirty="0">
                <a:solidFill>
                  <a:srgbClr val="202124"/>
                </a:solidFill>
                <a:effectLst/>
                <a:latin typeface="arial" panose="020B0604020202020204" pitchFamily="34" charset="0"/>
              </a:rPr>
              <a:t> section allows the reader to critically evaluate a </a:t>
            </a:r>
            <a:r>
              <a:rPr lang="en-GB" b="1" i="0" dirty="0">
                <a:solidFill>
                  <a:srgbClr val="202124"/>
                </a:solidFill>
                <a:effectLst/>
                <a:latin typeface="arial" panose="020B0604020202020204" pitchFamily="34" charset="0"/>
              </a:rPr>
              <a:t>study's</a:t>
            </a:r>
            <a:r>
              <a:rPr lang="en-GB" b="0" i="0" dirty="0">
                <a:solidFill>
                  <a:srgbClr val="202124"/>
                </a:solidFill>
                <a:effectLst/>
                <a:latin typeface="arial" panose="020B0604020202020204" pitchFamily="34" charset="0"/>
              </a:rPr>
              <a:t> overall validity and reliability.</a:t>
            </a:r>
            <a:endParaRPr lang="en-GB" dirty="0"/>
          </a:p>
        </p:txBody>
      </p:sp>
    </p:spTree>
    <p:extLst>
      <p:ext uri="{BB962C8B-B14F-4D97-AF65-F5344CB8AC3E}">
        <p14:creationId xmlns:p14="http://schemas.microsoft.com/office/powerpoint/2010/main" val="611765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B7B4-E9AE-4880-AF1E-7DB127F97861}"/>
              </a:ext>
            </a:extLst>
          </p:cNvPr>
          <p:cNvSpPr>
            <a:spLocks noGrp="1"/>
          </p:cNvSpPr>
          <p:nvPr>
            <p:ph type="title"/>
          </p:nvPr>
        </p:nvSpPr>
        <p:spPr/>
        <p:txBody>
          <a:bodyPr/>
          <a:lstStyle/>
          <a:p>
            <a:r>
              <a:rPr lang="en-GB" dirty="0"/>
              <a:t>The Research Onion</a:t>
            </a:r>
          </a:p>
        </p:txBody>
      </p:sp>
      <p:sp>
        <p:nvSpPr>
          <p:cNvPr id="3" name="Content Placeholder 2">
            <a:extLst>
              <a:ext uri="{FF2B5EF4-FFF2-40B4-BE49-F238E27FC236}">
                <a16:creationId xmlns:a16="http://schemas.microsoft.com/office/drawing/2014/main" id="{93FAF2C9-4618-4FAA-8AF9-BB01446A56E8}"/>
              </a:ext>
            </a:extLst>
          </p:cNvPr>
          <p:cNvSpPr>
            <a:spLocks noGrp="1"/>
          </p:cNvSpPr>
          <p:nvPr>
            <p:ph idx="1"/>
          </p:nvPr>
        </p:nvSpPr>
        <p:spPr/>
        <p:txBody>
          <a:bodyPr/>
          <a:lstStyle/>
          <a:p>
            <a:r>
              <a:rPr lang="en-GB" b="0" i="0" dirty="0">
                <a:solidFill>
                  <a:srgbClr val="202124"/>
                </a:solidFill>
                <a:effectLst/>
                <a:latin typeface="arial" panose="020B0604020202020204" pitchFamily="34" charset="0"/>
              </a:rPr>
              <a:t> The </a:t>
            </a:r>
            <a:r>
              <a:rPr lang="en-GB" b="1" i="0" dirty="0">
                <a:solidFill>
                  <a:srgbClr val="202124"/>
                </a:solidFill>
                <a:effectLst/>
                <a:latin typeface="arial" panose="020B0604020202020204" pitchFamily="34" charset="0"/>
              </a:rPr>
              <a:t>research onion</a:t>
            </a:r>
            <a:r>
              <a:rPr lang="en-GB" b="0" i="0" dirty="0">
                <a:solidFill>
                  <a:srgbClr val="202124"/>
                </a:solidFill>
                <a:effectLst/>
                <a:latin typeface="arial" panose="020B0604020202020204" pitchFamily="34" charset="0"/>
              </a:rPr>
              <a:t> was developed by Saunders et al in 2007 to describe the stages through which a </a:t>
            </a:r>
            <a:r>
              <a:rPr lang="en-GB" b="1" i="0" dirty="0">
                <a:solidFill>
                  <a:srgbClr val="202124"/>
                </a:solidFill>
                <a:effectLst/>
                <a:latin typeface="arial" panose="020B0604020202020204" pitchFamily="34" charset="0"/>
              </a:rPr>
              <a:t>researcher</a:t>
            </a:r>
            <a:r>
              <a:rPr lang="en-GB" b="0" i="0" dirty="0">
                <a:solidFill>
                  <a:srgbClr val="202124"/>
                </a:solidFill>
                <a:effectLst/>
                <a:latin typeface="arial" panose="020B0604020202020204" pitchFamily="34" charset="0"/>
              </a:rPr>
              <a:t> must pass when developing an effective methodology.</a:t>
            </a:r>
            <a:endParaRPr lang="en-GB" dirty="0"/>
          </a:p>
        </p:txBody>
      </p:sp>
    </p:spTree>
    <p:extLst>
      <p:ext uri="{BB962C8B-B14F-4D97-AF65-F5344CB8AC3E}">
        <p14:creationId xmlns:p14="http://schemas.microsoft.com/office/powerpoint/2010/main" val="3679474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E351D-E9C3-49C7-B18D-7CFA53334BE1}"/>
              </a:ext>
            </a:extLst>
          </p:cNvPr>
          <p:cNvSpPr>
            <a:spLocks noGrp="1"/>
          </p:cNvSpPr>
          <p:nvPr>
            <p:ph type="title"/>
          </p:nvPr>
        </p:nvSpPr>
        <p:spPr/>
        <p:txBody>
          <a:bodyPr/>
          <a:lstStyle/>
          <a:p>
            <a:r>
              <a:rPr lang="en-GB" dirty="0"/>
              <a:t>The Research Onion</a:t>
            </a:r>
          </a:p>
        </p:txBody>
      </p:sp>
      <p:pic>
        <p:nvPicPr>
          <p:cNvPr id="1026" name="Picture 2" descr="Understanding the Research Onion | Writing Guides | 15 Writers">
            <a:extLst>
              <a:ext uri="{FF2B5EF4-FFF2-40B4-BE49-F238E27FC236}">
                <a16:creationId xmlns:a16="http://schemas.microsoft.com/office/drawing/2014/main" id="{CD5A3191-59F0-4008-8116-2845D78362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31604" y="1140807"/>
            <a:ext cx="7128792" cy="4576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6340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04FFD-C508-4A47-AB0D-0856829E655E}"/>
              </a:ext>
            </a:extLst>
          </p:cNvPr>
          <p:cNvSpPr>
            <a:spLocks noGrp="1"/>
          </p:cNvSpPr>
          <p:nvPr>
            <p:ph type="title"/>
          </p:nvPr>
        </p:nvSpPr>
        <p:spPr/>
        <p:txBody>
          <a:bodyPr/>
          <a:lstStyle/>
          <a:p>
            <a:r>
              <a:rPr lang="en-GB" dirty="0"/>
              <a:t>Philosophy</a:t>
            </a:r>
          </a:p>
        </p:txBody>
      </p:sp>
      <p:sp>
        <p:nvSpPr>
          <p:cNvPr id="3" name="Content Placeholder 2">
            <a:extLst>
              <a:ext uri="{FF2B5EF4-FFF2-40B4-BE49-F238E27FC236}">
                <a16:creationId xmlns:a16="http://schemas.microsoft.com/office/drawing/2014/main" id="{5FB27255-DBE4-445F-A981-C3BF3E01DF6A}"/>
              </a:ext>
            </a:extLst>
          </p:cNvPr>
          <p:cNvSpPr>
            <a:spLocks noGrp="1"/>
          </p:cNvSpPr>
          <p:nvPr>
            <p:ph idx="1"/>
          </p:nvPr>
        </p:nvSpPr>
        <p:spPr/>
        <p:txBody>
          <a:bodyPr/>
          <a:lstStyle/>
          <a:p>
            <a:r>
              <a:rPr lang="en-GB" b="0" i="0" dirty="0">
                <a:solidFill>
                  <a:srgbClr val="333333"/>
                </a:solidFill>
                <a:effectLst/>
                <a:latin typeface="proxima-nova"/>
              </a:rPr>
              <a:t>It refers to the set of principles concerning the worldview or stance from which the research is conducted. </a:t>
            </a:r>
          </a:p>
          <a:p>
            <a:pPr marL="0" indent="0">
              <a:buNone/>
            </a:pPr>
            <a:endParaRPr lang="en-GB" b="0" i="0" dirty="0">
              <a:solidFill>
                <a:srgbClr val="333333"/>
              </a:solidFill>
              <a:effectLst/>
              <a:latin typeface="proxima-nova"/>
            </a:endParaRPr>
          </a:p>
          <a:p>
            <a:r>
              <a:rPr lang="en-GB" b="0" i="0" dirty="0">
                <a:effectLst/>
                <a:latin typeface="Nunito"/>
              </a:rPr>
              <a:t>Research philosophy refers to the set of beliefs concerning the nature of the reality being investigated.</a:t>
            </a:r>
            <a:endParaRPr lang="en-GB" dirty="0"/>
          </a:p>
        </p:txBody>
      </p:sp>
    </p:spTree>
    <p:extLst>
      <p:ext uri="{BB962C8B-B14F-4D97-AF65-F5344CB8AC3E}">
        <p14:creationId xmlns:p14="http://schemas.microsoft.com/office/powerpoint/2010/main" val="683615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ED3C0-BD5B-4800-A165-6A4E097DB2EB}"/>
              </a:ext>
            </a:extLst>
          </p:cNvPr>
          <p:cNvSpPr>
            <a:spLocks noGrp="1"/>
          </p:cNvSpPr>
          <p:nvPr>
            <p:ph type="title"/>
          </p:nvPr>
        </p:nvSpPr>
        <p:spPr>
          <a:xfrm>
            <a:off x="609600" y="274638"/>
            <a:ext cx="10972800" cy="1143000"/>
          </a:xfrm>
        </p:spPr>
        <p:txBody>
          <a:bodyPr wrap="square" anchor="ctr">
            <a:normAutofit/>
          </a:bodyPr>
          <a:lstStyle/>
          <a:p>
            <a:r>
              <a:rPr lang="en-GB" dirty="0"/>
              <a:t>Philosophy</a:t>
            </a:r>
          </a:p>
        </p:txBody>
      </p:sp>
      <p:pic>
        <p:nvPicPr>
          <p:cNvPr id="2050" name="Picture 2">
            <a:extLst>
              <a:ext uri="{FF2B5EF4-FFF2-40B4-BE49-F238E27FC236}">
                <a16:creationId xmlns:a16="http://schemas.microsoft.com/office/drawing/2014/main" id="{79D752E3-6135-423C-B3BA-6851223C74B0}"/>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tretch>
            <a:fillRect/>
          </a:stretch>
        </p:blipFill>
        <p:spPr bwMode="auto">
          <a:xfrm>
            <a:off x="1415480" y="255745"/>
            <a:ext cx="3013423" cy="5333496"/>
          </a:xfrm>
          <a:prstGeom prst="rect">
            <a:avLst/>
          </a:prstGeom>
          <a:solidFill>
            <a:srgbClr val="FFFFFF"/>
          </a:solidFill>
        </p:spPr>
      </p:pic>
      <p:sp>
        <p:nvSpPr>
          <p:cNvPr id="71" name="Content Placeholder 3">
            <a:extLst>
              <a:ext uri="{FF2B5EF4-FFF2-40B4-BE49-F238E27FC236}">
                <a16:creationId xmlns:a16="http://schemas.microsoft.com/office/drawing/2014/main" id="{3B14466A-95C2-4A1D-95C8-8433911ED031}"/>
              </a:ext>
            </a:extLst>
          </p:cNvPr>
          <p:cNvSpPr>
            <a:spLocks noGrp="1"/>
          </p:cNvSpPr>
          <p:nvPr>
            <p:ph sz="half" idx="2"/>
          </p:nvPr>
        </p:nvSpPr>
        <p:spPr>
          <a:xfrm>
            <a:off x="6197600" y="1600201"/>
            <a:ext cx="5384800" cy="3989040"/>
          </a:xfrm>
        </p:spPr>
        <p:txBody>
          <a:bodyPr/>
          <a:lstStyle/>
          <a:p>
            <a:r>
              <a:rPr lang="en-US" b="1" dirty="0">
                <a:solidFill>
                  <a:srgbClr val="0070C0"/>
                </a:solidFill>
              </a:rPr>
              <a:t>Positivism</a:t>
            </a:r>
          </a:p>
          <a:p>
            <a:pPr marL="0" indent="0">
              <a:buNone/>
            </a:pPr>
            <a:r>
              <a:rPr lang="en-GB" b="0" i="0" dirty="0">
                <a:solidFill>
                  <a:srgbClr val="0070C0"/>
                </a:solidFill>
                <a:effectLst/>
                <a:latin typeface="-apple-system"/>
              </a:rPr>
              <a:t>Positivism comes up with the research questions and hypotheses that you can test. With positivism, you can find the explanations measuring the accepted knowledge of the world</a:t>
            </a:r>
            <a:r>
              <a:rPr lang="en-US" b="0" i="0" dirty="0">
                <a:solidFill>
                  <a:srgbClr val="0070C0"/>
                </a:solidFill>
                <a:effectLst/>
                <a:latin typeface="-apple-system"/>
              </a:rPr>
              <a:t>.</a:t>
            </a:r>
            <a:endParaRPr lang="en-US" dirty="0">
              <a:solidFill>
                <a:srgbClr val="0070C0"/>
              </a:solidFill>
            </a:endParaRPr>
          </a:p>
        </p:txBody>
      </p:sp>
    </p:spTree>
    <p:extLst>
      <p:ext uri="{BB962C8B-B14F-4D97-AF65-F5344CB8AC3E}">
        <p14:creationId xmlns:p14="http://schemas.microsoft.com/office/powerpoint/2010/main" val="3063253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04FFD-C508-4A47-AB0D-0856829E655E}"/>
              </a:ext>
            </a:extLst>
          </p:cNvPr>
          <p:cNvSpPr>
            <a:spLocks noGrp="1"/>
          </p:cNvSpPr>
          <p:nvPr>
            <p:ph type="title"/>
          </p:nvPr>
        </p:nvSpPr>
        <p:spPr/>
        <p:txBody>
          <a:bodyPr/>
          <a:lstStyle/>
          <a:p>
            <a:r>
              <a:rPr lang="en-GB" dirty="0"/>
              <a:t>Research Approach</a:t>
            </a:r>
          </a:p>
        </p:txBody>
      </p:sp>
      <p:sp>
        <p:nvSpPr>
          <p:cNvPr id="3" name="Content Placeholder 2">
            <a:extLst>
              <a:ext uri="{FF2B5EF4-FFF2-40B4-BE49-F238E27FC236}">
                <a16:creationId xmlns:a16="http://schemas.microsoft.com/office/drawing/2014/main" id="{5FB27255-DBE4-445F-A981-C3BF3E01DF6A}"/>
              </a:ext>
            </a:extLst>
          </p:cNvPr>
          <p:cNvSpPr>
            <a:spLocks noGrp="1"/>
          </p:cNvSpPr>
          <p:nvPr>
            <p:ph idx="1"/>
          </p:nvPr>
        </p:nvSpPr>
        <p:spPr/>
        <p:txBody>
          <a:bodyPr/>
          <a:lstStyle/>
          <a:p>
            <a:pPr marL="0" indent="0" algn="just">
              <a:buNone/>
            </a:pPr>
            <a:r>
              <a:rPr lang="en-GB" sz="2400" b="1" i="0" dirty="0">
                <a:solidFill>
                  <a:srgbClr val="0070C0"/>
                </a:solidFill>
                <a:effectLst/>
                <a:latin typeface="-apple-system"/>
              </a:rPr>
              <a:t>Deductive</a:t>
            </a:r>
          </a:p>
          <a:p>
            <a:pPr marL="0" indent="0" algn="just">
              <a:buNone/>
            </a:pPr>
            <a:r>
              <a:rPr lang="en-GB" sz="2400" b="0" i="0" dirty="0">
                <a:solidFill>
                  <a:srgbClr val="0070C0"/>
                </a:solidFill>
                <a:effectLst/>
                <a:latin typeface="-apple-system"/>
              </a:rPr>
              <a:t>In the deductive method, your aim is to find the answer to the question that you have at the start of the research. Your premier objective is to come up with the yes or no answer in response to the research question. Your research questions may vary from statements to informed speculation.</a:t>
            </a:r>
          </a:p>
          <a:p>
            <a:pPr marL="0" indent="0" algn="just">
              <a:buNone/>
            </a:pPr>
            <a:r>
              <a:rPr lang="en-GB" sz="2400" b="1" i="0" dirty="0">
                <a:solidFill>
                  <a:srgbClr val="28303D"/>
                </a:solidFill>
                <a:effectLst/>
                <a:latin typeface="-apple-system"/>
              </a:rPr>
              <a:t>Inductive</a:t>
            </a:r>
          </a:p>
          <a:p>
            <a:pPr algn="just"/>
            <a:r>
              <a:rPr lang="en-GB" sz="2400" b="0" i="0" dirty="0">
                <a:solidFill>
                  <a:srgbClr val="28303D"/>
                </a:solidFill>
                <a:effectLst/>
                <a:latin typeface="-apple-system"/>
              </a:rPr>
              <a:t>If you want to create your own theory, then you use the inductive method. So, this point in the research onion works in the opposite way of the deductive method. </a:t>
            </a:r>
          </a:p>
          <a:p>
            <a:pPr marL="0" indent="0" algn="just">
              <a:buNone/>
            </a:pPr>
            <a:endParaRPr lang="en-GB" b="0" i="0" dirty="0">
              <a:solidFill>
                <a:srgbClr val="28303D"/>
              </a:solidFill>
              <a:effectLst/>
              <a:latin typeface="-apple-system"/>
            </a:endParaRPr>
          </a:p>
          <a:p>
            <a:endParaRPr lang="en-GB" dirty="0"/>
          </a:p>
        </p:txBody>
      </p:sp>
    </p:spTree>
    <p:extLst>
      <p:ext uri="{BB962C8B-B14F-4D97-AF65-F5344CB8AC3E}">
        <p14:creationId xmlns:p14="http://schemas.microsoft.com/office/powerpoint/2010/main" val="3195885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ED3C0-BD5B-4800-A165-6A4E097DB2EB}"/>
              </a:ext>
            </a:extLst>
          </p:cNvPr>
          <p:cNvSpPr>
            <a:spLocks noGrp="1"/>
          </p:cNvSpPr>
          <p:nvPr>
            <p:ph type="title"/>
          </p:nvPr>
        </p:nvSpPr>
        <p:spPr>
          <a:xfrm>
            <a:off x="609600" y="274638"/>
            <a:ext cx="10972800" cy="1143000"/>
          </a:xfrm>
        </p:spPr>
        <p:txBody>
          <a:bodyPr wrap="square" anchor="ctr">
            <a:normAutofit/>
          </a:bodyPr>
          <a:lstStyle/>
          <a:p>
            <a:r>
              <a:rPr lang="en-GB" dirty="0"/>
              <a:t>Research Strategies</a:t>
            </a:r>
          </a:p>
        </p:txBody>
      </p:sp>
      <p:sp>
        <p:nvSpPr>
          <p:cNvPr id="71" name="Content Placeholder 3">
            <a:extLst>
              <a:ext uri="{FF2B5EF4-FFF2-40B4-BE49-F238E27FC236}">
                <a16:creationId xmlns:a16="http://schemas.microsoft.com/office/drawing/2014/main" id="{3B14466A-95C2-4A1D-95C8-8433911ED031}"/>
              </a:ext>
            </a:extLst>
          </p:cNvPr>
          <p:cNvSpPr>
            <a:spLocks noGrp="1"/>
          </p:cNvSpPr>
          <p:nvPr>
            <p:ph sz="half" idx="2"/>
          </p:nvPr>
        </p:nvSpPr>
        <p:spPr>
          <a:xfrm>
            <a:off x="6197600" y="1600201"/>
            <a:ext cx="5384800" cy="3989040"/>
          </a:xfrm>
        </p:spPr>
        <p:txBody>
          <a:bodyPr/>
          <a:lstStyle/>
          <a:p>
            <a:r>
              <a:rPr lang="en-GB" sz="2400" b="1" i="0" dirty="0">
                <a:solidFill>
                  <a:srgbClr val="0070C0"/>
                </a:solidFill>
                <a:effectLst/>
                <a:latin typeface="-apple-system"/>
              </a:rPr>
              <a:t>Survey strategy </a:t>
            </a:r>
            <a:r>
              <a:rPr lang="en-GB" sz="2400" b="0" i="0" dirty="0">
                <a:solidFill>
                  <a:srgbClr val="0070C0"/>
                </a:solidFill>
                <a:effectLst/>
                <a:latin typeface="-apple-system"/>
              </a:rPr>
              <a:t>of the research onion is often linked with the deductive approach. It is one of the finest and economical research strategy. It allows you to gather huge data to answers the who, what, where, when and how of your research. You can collect rich and reliable data through this method.</a:t>
            </a:r>
          </a:p>
        </p:txBody>
      </p:sp>
      <p:pic>
        <p:nvPicPr>
          <p:cNvPr id="3074" name="Picture 2" descr="Research onion">
            <a:extLst>
              <a:ext uri="{FF2B5EF4-FFF2-40B4-BE49-F238E27FC236}">
                <a16:creationId xmlns:a16="http://schemas.microsoft.com/office/drawing/2014/main" id="{8A29F18D-80F2-4A5B-AB0D-3AC744DA5C0B}"/>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695400" y="274638"/>
            <a:ext cx="2952328" cy="5343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9219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04FFD-C508-4A47-AB0D-0856829E655E}"/>
              </a:ext>
            </a:extLst>
          </p:cNvPr>
          <p:cNvSpPr>
            <a:spLocks noGrp="1"/>
          </p:cNvSpPr>
          <p:nvPr>
            <p:ph type="title"/>
          </p:nvPr>
        </p:nvSpPr>
        <p:spPr/>
        <p:txBody>
          <a:bodyPr/>
          <a:lstStyle/>
          <a:p>
            <a:r>
              <a:rPr lang="en-GB" dirty="0"/>
              <a:t>Type of Investigation</a:t>
            </a:r>
          </a:p>
        </p:txBody>
      </p:sp>
      <p:sp>
        <p:nvSpPr>
          <p:cNvPr id="3" name="Content Placeholder 2">
            <a:extLst>
              <a:ext uri="{FF2B5EF4-FFF2-40B4-BE49-F238E27FC236}">
                <a16:creationId xmlns:a16="http://schemas.microsoft.com/office/drawing/2014/main" id="{5FB27255-DBE4-445F-A981-C3BF3E01DF6A}"/>
              </a:ext>
            </a:extLst>
          </p:cNvPr>
          <p:cNvSpPr>
            <a:spLocks noGrp="1"/>
          </p:cNvSpPr>
          <p:nvPr>
            <p:ph idx="1"/>
          </p:nvPr>
        </p:nvSpPr>
        <p:spPr/>
        <p:txBody>
          <a:bodyPr/>
          <a:lstStyle/>
          <a:p>
            <a:pPr marL="0" indent="0">
              <a:buNone/>
            </a:pPr>
            <a:r>
              <a:rPr lang="en-GB" sz="2400" b="1" dirty="0"/>
              <a:t>Primary Research</a:t>
            </a:r>
          </a:p>
          <a:p>
            <a:pPr marL="0" indent="0">
              <a:buNone/>
            </a:pPr>
            <a:r>
              <a:rPr lang="en-GB" sz="2400" b="0" i="0" dirty="0">
                <a:effectLst/>
                <a:latin typeface="Fira Sans"/>
              </a:rPr>
              <a:t>Primary research is defined as a methodology used by researchers to collect data directly, rather than depending on data collected from previously done research.</a:t>
            </a:r>
          </a:p>
          <a:p>
            <a:pPr marL="0" indent="0">
              <a:buNone/>
            </a:pPr>
            <a:r>
              <a:rPr lang="en-GB" sz="2400" b="1" dirty="0">
                <a:latin typeface="Fira Sans"/>
              </a:rPr>
              <a:t>Secondary Research</a:t>
            </a:r>
          </a:p>
          <a:p>
            <a:pPr marL="0" indent="0">
              <a:buNone/>
            </a:pPr>
            <a:r>
              <a:rPr lang="en-GB" sz="2400" b="0" i="0" dirty="0">
                <a:solidFill>
                  <a:srgbClr val="000000"/>
                </a:solidFill>
                <a:effectLst/>
                <a:latin typeface="Inter"/>
              </a:rPr>
              <a:t>Secondary quantitative research is also known as desk research. In this research method, researchers use the already existing data also known as secondary data. This existing data is then summarised and arranged to increase the overall efficacy of the research. This research method involves collecting data from the internet, government documents or resources, libraries, and other conducted research, etc. </a:t>
            </a:r>
          </a:p>
          <a:p>
            <a:pPr marL="0" indent="0">
              <a:buNone/>
            </a:pPr>
            <a:r>
              <a:rPr lang="en-GB" sz="2400" b="1" dirty="0">
                <a:solidFill>
                  <a:srgbClr val="0070C0"/>
                </a:solidFill>
                <a:latin typeface="Inter"/>
              </a:rPr>
              <a:t>Relate to your own research</a:t>
            </a:r>
            <a:endParaRPr lang="en-GB" b="1" dirty="0"/>
          </a:p>
        </p:txBody>
      </p:sp>
    </p:spTree>
    <p:extLst>
      <p:ext uri="{BB962C8B-B14F-4D97-AF65-F5344CB8AC3E}">
        <p14:creationId xmlns:p14="http://schemas.microsoft.com/office/powerpoint/2010/main" val="3373539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BFF7C-A2B1-4ED0-9C2C-B1C584636D66}"/>
              </a:ext>
            </a:extLst>
          </p:cNvPr>
          <p:cNvSpPr>
            <a:spLocks noGrp="1"/>
          </p:cNvSpPr>
          <p:nvPr>
            <p:ph type="title"/>
          </p:nvPr>
        </p:nvSpPr>
        <p:spPr/>
        <p:txBody>
          <a:bodyPr/>
          <a:lstStyle/>
          <a:p>
            <a:r>
              <a:rPr lang="en-GB" dirty="0"/>
              <a:t>Choices</a:t>
            </a:r>
          </a:p>
        </p:txBody>
      </p:sp>
      <p:sp>
        <p:nvSpPr>
          <p:cNvPr id="3" name="Content Placeholder 2">
            <a:extLst>
              <a:ext uri="{FF2B5EF4-FFF2-40B4-BE49-F238E27FC236}">
                <a16:creationId xmlns:a16="http://schemas.microsoft.com/office/drawing/2014/main" id="{E7299A9E-3C83-415D-B996-3705B052C2D0}"/>
              </a:ext>
            </a:extLst>
          </p:cNvPr>
          <p:cNvSpPr>
            <a:spLocks noGrp="1"/>
          </p:cNvSpPr>
          <p:nvPr>
            <p:ph idx="1"/>
          </p:nvPr>
        </p:nvSpPr>
        <p:spPr/>
        <p:txBody>
          <a:bodyPr/>
          <a:lstStyle/>
          <a:p>
            <a:r>
              <a:rPr lang="en-GB" dirty="0"/>
              <a:t>Quantitative Research</a:t>
            </a:r>
          </a:p>
          <a:p>
            <a:endParaRPr lang="en-GB" dirty="0"/>
          </a:p>
          <a:p>
            <a:endParaRPr lang="en-GB" dirty="0"/>
          </a:p>
          <a:p>
            <a:r>
              <a:rPr lang="en-GB" dirty="0"/>
              <a:t>Qualitative Research </a:t>
            </a:r>
          </a:p>
          <a:p>
            <a:endParaRPr lang="en-GB" dirty="0"/>
          </a:p>
          <a:p>
            <a:pPr marL="0" indent="0">
              <a:buNone/>
            </a:pPr>
            <a:r>
              <a:rPr lang="en-GB" sz="2000" dirty="0">
                <a:solidFill>
                  <a:srgbClr val="0070C0"/>
                </a:solidFill>
              </a:rPr>
              <a:t>https://www.open.edu/openlearn/money-management/understanding-different-research-perspectives/content-section-8</a:t>
            </a:r>
          </a:p>
        </p:txBody>
      </p:sp>
    </p:spTree>
    <p:extLst>
      <p:ext uri="{BB962C8B-B14F-4D97-AF65-F5344CB8AC3E}">
        <p14:creationId xmlns:p14="http://schemas.microsoft.com/office/powerpoint/2010/main" val="3620973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D4575-DE5D-4256-A535-26AE98F52C2E}"/>
              </a:ext>
            </a:extLst>
          </p:cNvPr>
          <p:cNvSpPr>
            <a:spLocks noGrp="1"/>
          </p:cNvSpPr>
          <p:nvPr>
            <p:ph type="title"/>
          </p:nvPr>
        </p:nvSpPr>
        <p:spPr/>
        <p:txBody>
          <a:bodyPr/>
          <a:lstStyle/>
          <a:p>
            <a:r>
              <a:rPr lang="en-GB" dirty="0"/>
              <a:t>Choices</a:t>
            </a:r>
          </a:p>
        </p:txBody>
      </p:sp>
      <p:sp>
        <p:nvSpPr>
          <p:cNvPr id="3" name="Content Placeholder 2">
            <a:extLst>
              <a:ext uri="{FF2B5EF4-FFF2-40B4-BE49-F238E27FC236}">
                <a16:creationId xmlns:a16="http://schemas.microsoft.com/office/drawing/2014/main" id="{7618EBB9-AC8A-4799-AD14-118CFC7AA03C}"/>
              </a:ext>
            </a:extLst>
          </p:cNvPr>
          <p:cNvSpPr>
            <a:spLocks noGrp="1"/>
          </p:cNvSpPr>
          <p:nvPr>
            <p:ph idx="1"/>
          </p:nvPr>
        </p:nvSpPr>
        <p:spPr/>
        <p:txBody>
          <a:bodyPr/>
          <a:lstStyle/>
          <a:p>
            <a:pPr algn="l" fontAlgn="base"/>
            <a:r>
              <a:rPr lang="en-GB" sz="2400" b="0" i="0" dirty="0">
                <a:solidFill>
                  <a:srgbClr val="0070C0"/>
                </a:solidFill>
                <a:effectLst/>
                <a:latin typeface="Georgia" panose="02040502050405020303" pitchFamily="18" charset="0"/>
              </a:rPr>
              <a:t>Choosing to use a </a:t>
            </a:r>
            <a:r>
              <a:rPr lang="en-GB" sz="2400" b="1" i="0" dirty="0">
                <a:solidFill>
                  <a:srgbClr val="0070C0"/>
                </a:solidFill>
                <a:effectLst/>
                <a:latin typeface="Georgia" panose="02040502050405020303" pitchFamily="18" charset="0"/>
              </a:rPr>
              <a:t>mono method</a:t>
            </a:r>
            <a:r>
              <a:rPr lang="en-GB" sz="2400" b="0" i="0" dirty="0">
                <a:solidFill>
                  <a:srgbClr val="0070C0"/>
                </a:solidFill>
                <a:effectLst/>
                <a:latin typeface="Georgia" panose="02040502050405020303" pitchFamily="18" charset="0"/>
              </a:rPr>
              <a:t> means that you’ll only make use of one data type – either qualitative or quantitative. For example, if you were to conduct a study investigating a community’s opinions on a specific pizza restaurant, you could make use of a qualitative approach only, so that you can analyse participants’ views and opinions of the restaurant.</a:t>
            </a:r>
          </a:p>
          <a:p>
            <a:pPr algn="l" fontAlgn="base"/>
            <a:r>
              <a:rPr lang="en-GB" sz="2400" b="0" i="0" dirty="0">
                <a:solidFill>
                  <a:srgbClr val="0070C0"/>
                </a:solidFill>
                <a:effectLst/>
                <a:latin typeface="Georgia" panose="02040502050405020303" pitchFamily="18" charset="0"/>
              </a:rPr>
              <a:t>If you were to make use of both quantitative and qualitative data, you’d be taking a </a:t>
            </a:r>
            <a:r>
              <a:rPr lang="en-GB" sz="2400" b="1" i="0" dirty="0">
                <a:solidFill>
                  <a:srgbClr val="0070C0"/>
                </a:solidFill>
                <a:effectLst/>
                <a:latin typeface="Georgia" panose="02040502050405020303" pitchFamily="18" charset="0"/>
              </a:rPr>
              <a:t>mixed-methods</a:t>
            </a:r>
            <a:r>
              <a:rPr lang="en-GB" sz="2400" b="0" i="0" dirty="0">
                <a:solidFill>
                  <a:srgbClr val="0070C0"/>
                </a:solidFill>
                <a:effectLst/>
                <a:latin typeface="Georgia" panose="02040502050405020303" pitchFamily="18" charset="0"/>
              </a:rPr>
              <a:t> approach. Keeping with the previous example, you may also want to assess how many people in a community eat specific types of pizza. For this, you could make use of a survey to collect quantitative data and then analyse the results statistically, producing quantitative results in addition to your qualitative ones.</a:t>
            </a:r>
          </a:p>
          <a:p>
            <a:endParaRPr lang="en-GB" dirty="0"/>
          </a:p>
        </p:txBody>
      </p:sp>
    </p:spTree>
    <p:extLst>
      <p:ext uri="{BB962C8B-B14F-4D97-AF65-F5344CB8AC3E}">
        <p14:creationId xmlns:p14="http://schemas.microsoft.com/office/powerpoint/2010/main" val="2999703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CAD8C-B358-4020-943E-4473F6626C68}"/>
              </a:ext>
            </a:extLst>
          </p:cNvPr>
          <p:cNvSpPr>
            <a:spLocks noGrp="1"/>
          </p:cNvSpPr>
          <p:nvPr>
            <p:ph type="title"/>
          </p:nvPr>
        </p:nvSpPr>
        <p:spPr/>
        <p:txBody>
          <a:bodyPr/>
          <a:lstStyle/>
          <a:p>
            <a:r>
              <a:rPr lang="en-GB" dirty="0"/>
              <a:t>Time Horizons</a:t>
            </a:r>
          </a:p>
        </p:txBody>
      </p:sp>
      <p:sp>
        <p:nvSpPr>
          <p:cNvPr id="3" name="Content Placeholder 2">
            <a:extLst>
              <a:ext uri="{FF2B5EF4-FFF2-40B4-BE49-F238E27FC236}">
                <a16:creationId xmlns:a16="http://schemas.microsoft.com/office/drawing/2014/main" id="{322D66D9-0F0C-494D-87F4-BE71E91D6903}"/>
              </a:ext>
            </a:extLst>
          </p:cNvPr>
          <p:cNvSpPr>
            <a:spLocks noGrp="1"/>
          </p:cNvSpPr>
          <p:nvPr>
            <p:ph idx="1"/>
          </p:nvPr>
        </p:nvSpPr>
        <p:spPr/>
        <p:txBody>
          <a:bodyPr/>
          <a:lstStyle/>
          <a:p>
            <a:pPr marL="0" indent="0" algn="just">
              <a:buNone/>
            </a:pPr>
            <a:r>
              <a:rPr lang="en-GB" sz="2400" b="1" i="0" dirty="0">
                <a:solidFill>
                  <a:srgbClr val="0070C0"/>
                </a:solidFill>
                <a:effectLst/>
                <a:latin typeface="-apple-system"/>
              </a:rPr>
              <a:t>Cross-sectional</a:t>
            </a:r>
          </a:p>
          <a:p>
            <a:pPr algn="just"/>
            <a:r>
              <a:rPr lang="en-GB" sz="2400" b="0" i="0" dirty="0">
                <a:solidFill>
                  <a:srgbClr val="0070C0"/>
                </a:solidFill>
                <a:effectLst/>
                <a:latin typeface="-apple-system"/>
              </a:rPr>
              <a:t>You can use qualitative and quantitative research in the cross-sectional method. It may help you in observing the behaviour of a group of people or an aspect. You can also use the same method to do study on an individual at one point of time. Longitudinal</a:t>
            </a:r>
          </a:p>
          <a:p>
            <a:pPr marL="0" indent="0" algn="just">
              <a:buNone/>
            </a:pPr>
            <a:r>
              <a:rPr lang="en-GB" sz="2400" b="1" i="0" dirty="0">
                <a:effectLst/>
                <a:latin typeface="-apple-system"/>
              </a:rPr>
              <a:t>Longitudinal</a:t>
            </a:r>
          </a:p>
          <a:p>
            <a:pPr algn="just"/>
            <a:r>
              <a:rPr lang="en-GB" sz="2400" b="0" i="0" dirty="0">
                <a:effectLst/>
                <a:latin typeface="-apple-system"/>
              </a:rPr>
              <a:t>Longitudinal method also allows you to use qualitative and quantitative research methods. But, you use this method to study behaviour and events with focused samples over a longer time.</a:t>
            </a:r>
          </a:p>
          <a:p>
            <a:pPr marL="0" indent="0">
              <a:buNone/>
            </a:pPr>
            <a:endParaRPr lang="en-GB" dirty="0"/>
          </a:p>
        </p:txBody>
      </p:sp>
    </p:spTree>
    <p:extLst>
      <p:ext uri="{BB962C8B-B14F-4D97-AF65-F5344CB8AC3E}">
        <p14:creationId xmlns:p14="http://schemas.microsoft.com/office/powerpoint/2010/main" val="2216606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3C0B0-17B2-43D9-ADEB-69CA920D8071}"/>
              </a:ext>
            </a:extLst>
          </p:cNvPr>
          <p:cNvSpPr>
            <a:spLocks noGrp="1"/>
          </p:cNvSpPr>
          <p:nvPr>
            <p:ph type="title"/>
          </p:nvPr>
        </p:nvSpPr>
        <p:spPr/>
        <p:txBody>
          <a:bodyPr/>
          <a:lstStyle/>
          <a:p>
            <a:r>
              <a:rPr lang="en-GB" dirty="0"/>
              <a:t>Data Collection and Analysis</a:t>
            </a:r>
          </a:p>
        </p:txBody>
      </p:sp>
      <p:sp>
        <p:nvSpPr>
          <p:cNvPr id="3" name="Content Placeholder 2">
            <a:extLst>
              <a:ext uri="{FF2B5EF4-FFF2-40B4-BE49-F238E27FC236}">
                <a16:creationId xmlns:a16="http://schemas.microsoft.com/office/drawing/2014/main" id="{BE53FFED-6931-4BCA-B8B6-3F3471E4085E}"/>
              </a:ext>
            </a:extLst>
          </p:cNvPr>
          <p:cNvSpPr>
            <a:spLocks noGrp="1"/>
          </p:cNvSpPr>
          <p:nvPr>
            <p:ph idx="1"/>
          </p:nvPr>
        </p:nvSpPr>
        <p:spPr/>
        <p:txBody>
          <a:bodyPr/>
          <a:lstStyle/>
          <a:p>
            <a:r>
              <a:rPr lang="en-GB" b="0" i="0" dirty="0">
                <a:effectLst/>
                <a:latin typeface="-apple-system"/>
              </a:rPr>
              <a:t>In this section of the research onion, you decide the questionnaire content and sample groups. You also give a thought to the questions you will ask in the interviews/ include in a survey. It is a must for you to make sure that all the decisions and tools you use sync with the philosophies.</a:t>
            </a:r>
            <a:endParaRPr lang="en-GB" dirty="0"/>
          </a:p>
        </p:txBody>
      </p:sp>
    </p:spTree>
    <p:extLst>
      <p:ext uri="{BB962C8B-B14F-4D97-AF65-F5344CB8AC3E}">
        <p14:creationId xmlns:p14="http://schemas.microsoft.com/office/powerpoint/2010/main" val="21802325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DF4A8-C2F2-4605-905B-65859D667313}"/>
              </a:ext>
            </a:extLst>
          </p:cNvPr>
          <p:cNvSpPr>
            <a:spLocks noGrp="1"/>
          </p:cNvSpPr>
          <p:nvPr>
            <p:ph type="title"/>
          </p:nvPr>
        </p:nvSpPr>
        <p:spPr/>
        <p:txBody>
          <a:bodyPr/>
          <a:lstStyle/>
          <a:p>
            <a:r>
              <a:rPr lang="en-GB" dirty="0"/>
              <a:t>Sampling</a:t>
            </a:r>
          </a:p>
        </p:txBody>
      </p:sp>
      <p:sp>
        <p:nvSpPr>
          <p:cNvPr id="3" name="Content Placeholder 2">
            <a:extLst>
              <a:ext uri="{FF2B5EF4-FFF2-40B4-BE49-F238E27FC236}">
                <a16:creationId xmlns:a16="http://schemas.microsoft.com/office/drawing/2014/main" id="{2DF8D45E-1640-46F8-AFE0-818B48FB3AA5}"/>
              </a:ext>
            </a:extLst>
          </p:cNvPr>
          <p:cNvSpPr>
            <a:spLocks noGrp="1"/>
          </p:cNvSpPr>
          <p:nvPr>
            <p:ph idx="1"/>
          </p:nvPr>
        </p:nvSpPr>
        <p:spPr/>
        <p:txBody>
          <a:bodyPr/>
          <a:lstStyle/>
          <a:p>
            <a:r>
              <a:rPr lang="en-GB" dirty="0"/>
              <a:t>Sample Size</a:t>
            </a:r>
          </a:p>
          <a:p>
            <a:endParaRPr lang="en-GB" dirty="0"/>
          </a:p>
          <a:p>
            <a:r>
              <a:rPr lang="en-GB" dirty="0"/>
              <a:t>Sample Type</a:t>
            </a:r>
          </a:p>
          <a:p>
            <a:endParaRPr lang="en-GB" dirty="0"/>
          </a:p>
          <a:p>
            <a:r>
              <a:rPr lang="en-GB" dirty="0"/>
              <a:t>Sampling Method</a:t>
            </a:r>
          </a:p>
          <a:p>
            <a:pPr marL="0" indent="0">
              <a:buNone/>
            </a:pP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https://www.healthknowledge.org.uk/public-health-textbook/research-methods/1a-epidemiology/methods-of-sampling-population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990676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67CDC-F009-49F4-B5CE-0862D17FBA23}"/>
              </a:ext>
            </a:extLst>
          </p:cNvPr>
          <p:cNvSpPr>
            <a:spLocks noGrp="1"/>
          </p:cNvSpPr>
          <p:nvPr>
            <p:ph type="title"/>
          </p:nvPr>
        </p:nvSpPr>
        <p:spPr/>
        <p:txBody>
          <a:bodyPr/>
          <a:lstStyle/>
          <a:p>
            <a:r>
              <a:rPr lang="en-GB" dirty="0"/>
              <a:t>Data Collection Method</a:t>
            </a:r>
          </a:p>
        </p:txBody>
      </p:sp>
      <p:sp>
        <p:nvSpPr>
          <p:cNvPr id="3" name="Content Placeholder 2">
            <a:extLst>
              <a:ext uri="{FF2B5EF4-FFF2-40B4-BE49-F238E27FC236}">
                <a16:creationId xmlns:a16="http://schemas.microsoft.com/office/drawing/2014/main" id="{1D313457-FDB8-4DC2-BFA5-BC3F564D4A2C}"/>
              </a:ext>
            </a:extLst>
          </p:cNvPr>
          <p:cNvSpPr>
            <a:spLocks noGrp="1"/>
          </p:cNvSpPr>
          <p:nvPr>
            <p:ph idx="1"/>
          </p:nvPr>
        </p:nvSpPr>
        <p:spPr/>
        <p:txBody>
          <a:bodyPr/>
          <a:lstStyle/>
          <a:p>
            <a:pPr marL="0" indent="0">
              <a:buNone/>
            </a:pPr>
            <a:r>
              <a:rPr lang="en-GB" sz="2800" b="1" dirty="0"/>
              <a:t>Questionnaires</a:t>
            </a:r>
          </a:p>
          <a:p>
            <a:pPr algn="l"/>
            <a:r>
              <a:rPr lang="en-GB" sz="2800" b="0" i="0" dirty="0">
                <a:solidFill>
                  <a:srgbClr val="0D405F"/>
                </a:solidFill>
                <a:effectLst/>
                <a:latin typeface="Noto Sans"/>
              </a:rPr>
              <a:t>Describe where, when and how the survey will be conducted.</a:t>
            </a:r>
          </a:p>
          <a:p>
            <a:pPr algn="l">
              <a:buFont typeface="Arial" panose="020B0604020202020204" pitchFamily="34" charset="0"/>
              <a:buChar char="•"/>
            </a:pPr>
            <a:r>
              <a:rPr lang="en-GB" sz="2800" b="0" i="0" dirty="0">
                <a:solidFill>
                  <a:srgbClr val="0D405F"/>
                </a:solidFill>
                <a:effectLst/>
                <a:latin typeface="Noto Sans"/>
              </a:rPr>
              <a:t>How did you design the questions and what form did they take (e.g. multiple choice, rating scale)?</a:t>
            </a:r>
          </a:p>
          <a:p>
            <a:pPr algn="l">
              <a:buFont typeface="Arial" panose="020B0604020202020204" pitchFamily="34" charset="0"/>
              <a:buChar char="•"/>
            </a:pPr>
            <a:r>
              <a:rPr lang="en-GB" sz="2800" b="0" i="0" dirty="0">
                <a:solidFill>
                  <a:srgbClr val="0D405F"/>
                </a:solidFill>
                <a:effectLst/>
                <a:latin typeface="Noto Sans"/>
              </a:rPr>
              <a:t>How will you find and select participants?</a:t>
            </a:r>
          </a:p>
          <a:p>
            <a:pPr algn="l">
              <a:buFont typeface="Arial" panose="020B0604020202020204" pitchFamily="34" charset="0"/>
              <a:buChar char="•"/>
            </a:pPr>
            <a:r>
              <a:rPr lang="en-GB" sz="2800" b="0" i="0" dirty="0">
                <a:solidFill>
                  <a:srgbClr val="0D405F"/>
                </a:solidFill>
                <a:effectLst/>
                <a:latin typeface="Noto Sans"/>
              </a:rPr>
              <a:t>Will you conduct surveys by phone, mail, online or in person, and how long will participants have to respond?</a:t>
            </a:r>
          </a:p>
          <a:p>
            <a:pPr marL="0" indent="0">
              <a:buNone/>
            </a:pPr>
            <a:endParaRPr lang="en-GB" dirty="0"/>
          </a:p>
        </p:txBody>
      </p:sp>
    </p:spTree>
    <p:extLst>
      <p:ext uri="{BB962C8B-B14F-4D97-AF65-F5344CB8AC3E}">
        <p14:creationId xmlns:p14="http://schemas.microsoft.com/office/powerpoint/2010/main" val="950659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DF968-C204-4A80-818A-A9B6A75ABFEE}"/>
              </a:ext>
            </a:extLst>
          </p:cNvPr>
          <p:cNvSpPr>
            <a:spLocks noGrp="1"/>
          </p:cNvSpPr>
          <p:nvPr>
            <p:ph type="title"/>
          </p:nvPr>
        </p:nvSpPr>
        <p:spPr/>
        <p:txBody>
          <a:bodyPr/>
          <a:lstStyle/>
          <a:p>
            <a:r>
              <a:rPr lang="en-GB" dirty="0"/>
              <a:t>Questionnaire Example</a:t>
            </a:r>
          </a:p>
        </p:txBody>
      </p:sp>
      <p:sp>
        <p:nvSpPr>
          <p:cNvPr id="3" name="Content Placeholder 2">
            <a:extLst>
              <a:ext uri="{FF2B5EF4-FFF2-40B4-BE49-F238E27FC236}">
                <a16:creationId xmlns:a16="http://schemas.microsoft.com/office/drawing/2014/main" id="{6B3750D9-23DB-4446-9630-33DD4F9B2748}"/>
              </a:ext>
            </a:extLst>
          </p:cNvPr>
          <p:cNvSpPr>
            <a:spLocks noGrp="1"/>
          </p:cNvSpPr>
          <p:nvPr>
            <p:ph idx="1"/>
          </p:nvPr>
        </p:nvSpPr>
        <p:spPr/>
        <p:txBody>
          <a:bodyPr/>
          <a:lstStyle/>
          <a:p>
            <a:r>
              <a:rPr lang="en-GB" sz="2800" b="0" i="0" dirty="0">
                <a:solidFill>
                  <a:srgbClr val="0D405F"/>
                </a:solidFill>
                <a:effectLst/>
                <a:latin typeface="Noto Sans"/>
              </a:rPr>
              <a:t>The survey  will consist of 5 multiple-choice questions and 10 questions that the respondents have to answer with a 7-point </a:t>
            </a:r>
            <a:r>
              <a:rPr lang="en-GB" sz="2800" b="0" i="0" dirty="0" err="1">
                <a:solidFill>
                  <a:srgbClr val="0D405F"/>
                </a:solidFill>
                <a:effectLst/>
                <a:latin typeface="Noto Sans"/>
              </a:rPr>
              <a:t>Lickert</a:t>
            </a:r>
            <a:r>
              <a:rPr lang="en-GB" sz="2800" b="0" i="0" dirty="0">
                <a:solidFill>
                  <a:srgbClr val="0D405F"/>
                </a:solidFill>
                <a:effectLst/>
                <a:latin typeface="Noto Sans"/>
              </a:rPr>
              <a:t> scale. The aim </a:t>
            </a:r>
            <a:r>
              <a:rPr lang="en-GB" sz="2800" dirty="0">
                <a:solidFill>
                  <a:srgbClr val="0D405F"/>
                </a:solidFill>
                <a:latin typeface="Noto Sans"/>
              </a:rPr>
              <a:t>is</a:t>
            </a:r>
            <a:r>
              <a:rPr lang="en-GB" sz="2800" b="0" i="0" dirty="0">
                <a:solidFill>
                  <a:srgbClr val="0D405F"/>
                </a:solidFill>
                <a:effectLst/>
                <a:latin typeface="Noto Sans"/>
              </a:rPr>
              <a:t> to conduct the survey with 350 customers of Company X on the company premises in The Hague from 4-8 July 2017 between 11:00 and 15:00. A customer is defined as a person who has purchased a product from Company X on the day of questioning. Participants will be given 5 minutes to fill in the survey anonymously</a:t>
            </a:r>
            <a:r>
              <a:rPr lang="en-GB" sz="2800" dirty="0">
                <a:solidFill>
                  <a:srgbClr val="0D405F"/>
                </a:solidFill>
                <a:latin typeface="Noto Sans"/>
              </a:rPr>
              <a:t>.</a:t>
            </a:r>
            <a:endParaRPr lang="en-GB" dirty="0"/>
          </a:p>
        </p:txBody>
      </p:sp>
    </p:spTree>
    <p:extLst>
      <p:ext uri="{BB962C8B-B14F-4D97-AF65-F5344CB8AC3E}">
        <p14:creationId xmlns:p14="http://schemas.microsoft.com/office/powerpoint/2010/main" val="3071854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E2AE2-14AA-4233-877F-7B1ECCB2F0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27CF108-240C-43A8-8637-9914548D78D2}"/>
              </a:ext>
            </a:extLst>
          </p:cNvPr>
          <p:cNvSpPr>
            <a:spLocks noGrp="1"/>
          </p:cNvSpPr>
          <p:nvPr>
            <p:ph idx="1"/>
          </p:nvPr>
        </p:nvSpPr>
        <p:spPr/>
        <p:txBody>
          <a:bodyPr/>
          <a:lstStyle/>
          <a:p>
            <a:pPr marL="0" indent="0" algn="l">
              <a:buNone/>
            </a:pPr>
            <a:r>
              <a:rPr lang="en-GB" b="1" i="0" dirty="0">
                <a:effectLst/>
                <a:latin typeface="Noto Sans"/>
              </a:rPr>
              <a:t>Interviews or focus groups</a:t>
            </a:r>
            <a:br>
              <a:rPr lang="en-GB" b="0" i="0" dirty="0">
                <a:solidFill>
                  <a:srgbClr val="0D405F"/>
                </a:solidFill>
                <a:effectLst/>
                <a:latin typeface="Noto Sans"/>
              </a:rPr>
            </a:br>
            <a:r>
              <a:rPr lang="en-GB" b="0" i="0" dirty="0">
                <a:solidFill>
                  <a:srgbClr val="0D405F"/>
                </a:solidFill>
                <a:effectLst/>
                <a:latin typeface="Noto Sans"/>
              </a:rPr>
              <a:t>Describe where, when and how the </a:t>
            </a:r>
            <a:r>
              <a:rPr lang="en-GB" b="0" i="0" strike="noStrike" dirty="0">
                <a:effectLst/>
                <a:latin typeface="Noto Sans"/>
                <a:hlinkClick r:id="rId2">
                  <a:extLst>
                    <a:ext uri="{A12FA001-AC4F-418D-AE19-62706E023703}">
                      <ahyp:hlinkClr xmlns:ahyp="http://schemas.microsoft.com/office/drawing/2018/hyperlinkcolor" val="tx"/>
                    </a:ext>
                  </a:extLst>
                </a:hlinkClick>
              </a:rPr>
              <a:t>interviews</a:t>
            </a:r>
            <a:r>
              <a:rPr lang="en-GB" b="0" i="0" dirty="0">
                <a:effectLst/>
                <a:latin typeface="Noto Sans"/>
              </a:rPr>
              <a:t> </a:t>
            </a:r>
            <a:r>
              <a:rPr lang="en-GB" b="0" i="0" dirty="0">
                <a:solidFill>
                  <a:srgbClr val="0D405F"/>
                </a:solidFill>
                <a:effectLst/>
                <a:latin typeface="Noto Sans"/>
              </a:rPr>
              <a:t>will be conducted.</a:t>
            </a:r>
          </a:p>
          <a:p>
            <a:pPr algn="l">
              <a:buFont typeface="Arial" panose="020B0604020202020204" pitchFamily="34" charset="0"/>
              <a:buChar char="•"/>
            </a:pPr>
            <a:r>
              <a:rPr lang="en-GB" b="0" i="0" dirty="0">
                <a:solidFill>
                  <a:srgbClr val="0D405F"/>
                </a:solidFill>
                <a:effectLst/>
                <a:latin typeface="Noto Sans"/>
              </a:rPr>
              <a:t>How </a:t>
            </a:r>
            <a:r>
              <a:rPr lang="en-GB" dirty="0">
                <a:solidFill>
                  <a:srgbClr val="0D405F"/>
                </a:solidFill>
                <a:latin typeface="Noto Sans"/>
              </a:rPr>
              <a:t>will</a:t>
            </a:r>
            <a:r>
              <a:rPr lang="en-GB" b="0" i="0" dirty="0">
                <a:solidFill>
                  <a:srgbClr val="0D405F"/>
                </a:solidFill>
                <a:effectLst/>
                <a:latin typeface="Noto Sans"/>
              </a:rPr>
              <a:t> you find and select participants?</a:t>
            </a:r>
          </a:p>
          <a:p>
            <a:pPr algn="l">
              <a:buFont typeface="Arial" panose="020B0604020202020204" pitchFamily="34" charset="0"/>
              <a:buChar char="•"/>
            </a:pPr>
            <a:r>
              <a:rPr lang="en-GB" b="0" i="0" dirty="0">
                <a:solidFill>
                  <a:srgbClr val="0D405F"/>
                </a:solidFill>
                <a:effectLst/>
                <a:latin typeface="Noto Sans"/>
              </a:rPr>
              <a:t>How many people will take part?</a:t>
            </a:r>
          </a:p>
          <a:p>
            <a:pPr algn="l">
              <a:buFont typeface="Arial" panose="020B0604020202020204" pitchFamily="34" charset="0"/>
              <a:buChar char="•"/>
            </a:pPr>
            <a:r>
              <a:rPr lang="en-GB" b="0" i="0" dirty="0">
                <a:solidFill>
                  <a:srgbClr val="0D405F"/>
                </a:solidFill>
                <a:effectLst/>
                <a:latin typeface="Noto Sans"/>
              </a:rPr>
              <a:t>What form will the interviews take (structured, semi-structured, unstructured)?</a:t>
            </a:r>
          </a:p>
          <a:p>
            <a:pPr algn="l">
              <a:buFont typeface="Arial" panose="020B0604020202020204" pitchFamily="34" charset="0"/>
              <a:buChar char="•"/>
            </a:pPr>
            <a:r>
              <a:rPr lang="en-GB" b="0" i="0" dirty="0">
                <a:solidFill>
                  <a:srgbClr val="0D405F"/>
                </a:solidFill>
                <a:effectLst/>
                <a:latin typeface="Noto Sans"/>
              </a:rPr>
              <a:t>How long will the interviews be and how were they recorded?</a:t>
            </a:r>
          </a:p>
          <a:p>
            <a:endParaRPr lang="en-GB" dirty="0"/>
          </a:p>
        </p:txBody>
      </p:sp>
    </p:spTree>
    <p:extLst>
      <p:ext uri="{BB962C8B-B14F-4D97-AF65-F5344CB8AC3E}">
        <p14:creationId xmlns:p14="http://schemas.microsoft.com/office/powerpoint/2010/main" val="1629505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933C3-310A-42A1-B85E-D5CE6AB9A7B1}"/>
              </a:ext>
            </a:extLst>
          </p:cNvPr>
          <p:cNvSpPr>
            <a:spLocks noGrp="1"/>
          </p:cNvSpPr>
          <p:nvPr>
            <p:ph type="title"/>
          </p:nvPr>
        </p:nvSpPr>
        <p:spPr/>
        <p:txBody>
          <a:bodyPr/>
          <a:lstStyle/>
          <a:p>
            <a:r>
              <a:rPr lang="en-GB" dirty="0"/>
              <a:t>Interview Example</a:t>
            </a:r>
          </a:p>
        </p:txBody>
      </p:sp>
      <p:sp>
        <p:nvSpPr>
          <p:cNvPr id="3" name="Content Placeholder 2">
            <a:extLst>
              <a:ext uri="{FF2B5EF4-FFF2-40B4-BE49-F238E27FC236}">
                <a16:creationId xmlns:a16="http://schemas.microsoft.com/office/drawing/2014/main" id="{4673B9FB-07C6-42AB-A77D-6CCB1D44CB24}"/>
              </a:ext>
            </a:extLst>
          </p:cNvPr>
          <p:cNvSpPr>
            <a:spLocks noGrp="1"/>
          </p:cNvSpPr>
          <p:nvPr>
            <p:ph idx="1"/>
          </p:nvPr>
        </p:nvSpPr>
        <p:spPr/>
        <p:txBody>
          <a:bodyPr/>
          <a:lstStyle/>
          <a:p>
            <a:pPr marL="0" indent="0">
              <a:buNone/>
            </a:pPr>
            <a:r>
              <a:rPr lang="en-GB" sz="2400" b="0" i="0" dirty="0">
                <a:solidFill>
                  <a:srgbClr val="0D405F"/>
                </a:solidFill>
                <a:effectLst/>
                <a:latin typeface="Noto Sans"/>
              </a:rPr>
              <a:t>In order to gain a better insight into the possibilities for improvement of the product range, semi-structured interviews will be conducted with 8 returning customers from the main target group of Company X. A returning customer is defined as someone who usually bought products at least twice a week from Company X. The surveys will be used to select returning customer participants who belong to the target group (20-45 years old). Interviews will be conducted in a small office next to the cash register, and last approximately 20 minutes each. Answers will be recorded by note-taking, and also filmed with consent. </a:t>
            </a:r>
            <a:endParaRPr lang="en-GB" sz="2400" dirty="0"/>
          </a:p>
        </p:txBody>
      </p:sp>
    </p:spTree>
    <p:extLst>
      <p:ext uri="{BB962C8B-B14F-4D97-AF65-F5344CB8AC3E}">
        <p14:creationId xmlns:p14="http://schemas.microsoft.com/office/powerpoint/2010/main" val="1151332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66ADC-9627-45DB-A9D7-F027C056B15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95AB26A-3321-4DF9-BF7D-E97054B93EC1}"/>
              </a:ext>
            </a:extLst>
          </p:cNvPr>
          <p:cNvSpPr>
            <a:spLocks noGrp="1"/>
          </p:cNvSpPr>
          <p:nvPr>
            <p:ph idx="1"/>
          </p:nvPr>
        </p:nvSpPr>
        <p:spPr/>
        <p:txBody>
          <a:bodyPr/>
          <a:lstStyle/>
          <a:p>
            <a:pPr marL="0" indent="0">
              <a:buNone/>
            </a:pPr>
            <a:r>
              <a:rPr lang="en-GB" sz="2800" b="1" dirty="0">
                <a:effectLst/>
                <a:latin typeface="-apple-system"/>
                <a:ea typeface="Calibri" panose="020F0502020204030204" pitchFamily="34" charset="0"/>
              </a:rPr>
              <a:t>Analysis of Data</a:t>
            </a:r>
          </a:p>
          <a:p>
            <a:r>
              <a:rPr lang="en-GB" sz="2800" dirty="0">
                <a:effectLst/>
                <a:latin typeface="-apple-system"/>
                <a:ea typeface="Calibri" panose="020F0502020204030204" pitchFamily="34" charset="0"/>
              </a:rPr>
              <a:t>State how the data will be analysed e.g. Microsoft Excel or SPSS.</a:t>
            </a:r>
          </a:p>
          <a:p>
            <a:pPr marL="0" indent="0" algn="l">
              <a:buNone/>
            </a:pPr>
            <a:endParaRPr lang="en-GB" sz="2400" dirty="0">
              <a:latin typeface="-apple-system"/>
            </a:endParaRPr>
          </a:p>
          <a:p>
            <a:pPr algn="l"/>
            <a:r>
              <a:rPr lang="en-GB" sz="2800" b="1" i="0" dirty="0">
                <a:effectLst/>
                <a:latin typeface="-apple-system"/>
              </a:rPr>
              <a:t>Research Ethics</a:t>
            </a:r>
          </a:p>
          <a:p>
            <a:pPr marL="0" indent="0" algn="l">
              <a:buNone/>
            </a:pPr>
            <a:r>
              <a:rPr lang="en-GB" sz="2800" dirty="0">
                <a:latin typeface="-apple-system"/>
              </a:rPr>
              <a:t>Include a definition of Research Ethics and state that any primary data collected will be kept private and confidential. </a:t>
            </a:r>
            <a:endParaRPr lang="en-GB" sz="2800" i="0" dirty="0">
              <a:effectLst/>
              <a:latin typeface="-apple-system"/>
            </a:endParaRPr>
          </a:p>
          <a:p>
            <a:endParaRPr lang="en-GB" sz="2800" dirty="0"/>
          </a:p>
        </p:txBody>
      </p:sp>
    </p:spTree>
    <p:extLst>
      <p:ext uri="{BB962C8B-B14F-4D97-AF65-F5344CB8AC3E}">
        <p14:creationId xmlns:p14="http://schemas.microsoft.com/office/powerpoint/2010/main" val="38053154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3251</TotalTime>
  <Words>1121</Words>
  <Application>Microsoft Office PowerPoint</Application>
  <PresentationFormat>Widescreen</PresentationFormat>
  <Paragraphs>72</Paragraphs>
  <Slides>19</Slides>
  <Notes>0</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19</vt:i4>
      </vt:variant>
    </vt:vector>
  </HeadingPairs>
  <TitlesOfParts>
    <vt:vector size="34" baseType="lpstr">
      <vt:lpstr>Aharoni</vt:lpstr>
      <vt:lpstr>-apple-system</vt:lpstr>
      <vt:lpstr>Arial</vt:lpstr>
      <vt:lpstr>Arial</vt:lpstr>
      <vt:lpstr>Calibri</vt:lpstr>
      <vt:lpstr>Fira Sans</vt:lpstr>
      <vt:lpstr>Georgia</vt:lpstr>
      <vt:lpstr>Inter</vt:lpstr>
      <vt:lpstr>Myriad Pro</vt:lpstr>
      <vt:lpstr>Noto Sans</vt:lpstr>
      <vt:lpstr>Nunito</vt:lpstr>
      <vt:lpstr>proxima-nova</vt:lpstr>
      <vt:lpstr>Times New Roman</vt:lpstr>
      <vt:lpstr>Verdana</vt:lpstr>
      <vt:lpstr>20140311PresentationUWTSDTemplate</vt:lpstr>
      <vt:lpstr>LCBB6000 </vt:lpstr>
      <vt:lpstr>What is a Research Methodology?</vt:lpstr>
      <vt:lpstr>The Research Onion</vt:lpstr>
      <vt:lpstr>The Research Onion</vt:lpstr>
      <vt:lpstr>Philosophy</vt:lpstr>
      <vt:lpstr>Philosophy</vt:lpstr>
      <vt:lpstr>Research Approach</vt:lpstr>
      <vt:lpstr>Research Strategies</vt:lpstr>
      <vt:lpstr>Type of Investigation</vt:lpstr>
      <vt:lpstr>Choices</vt:lpstr>
      <vt:lpstr>Choices</vt:lpstr>
      <vt:lpstr>Time Horizons</vt:lpstr>
      <vt:lpstr>Data Collection and Analysis</vt:lpstr>
      <vt:lpstr>Sampling</vt:lpstr>
      <vt:lpstr>Data Collection Method</vt:lpstr>
      <vt:lpstr>Questionnaire Example</vt:lpstr>
      <vt:lpstr>PowerPoint Presentation</vt:lpstr>
      <vt:lpstr>Interview Example</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cp:lastModifiedBy>
  <cp:revision>239</cp:revision>
  <cp:lastPrinted>2018-07-09T15:27:01Z</cp:lastPrinted>
  <dcterms:created xsi:type="dcterms:W3CDTF">2002-10-07T19:43:58Z</dcterms:created>
  <dcterms:modified xsi:type="dcterms:W3CDTF">2021-06-28T10:09:53Z</dcterms:modified>
</cp:coreProperties>
</file>