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4"/>
  </p:sldMasterIdLst>
  <p:notesMasterIdLst>
    <p:notesMasterId r:id="rId14"/>
  </p:notesMasterIdLst>
  <p:sldIdLst>
    <p:sldId id="256" r:id="rId5"/>
    <p:sldId id="257" r:id="rId6"/>
    <p:sldId id="258" r:id="rId7"/>
    <p:sldId id="263" r:id="rId8"/>
    <p:sldId id="264" r:id="rId9"/>
    <p:sldId id="259" r:id="rId10"/>
    <p:sldId id="262" r:id="rId11"/>
    <p:sldId id="261"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82" d="100"/>
          <a:sy n="82" d="100"/>
        </p:scale>
        <p:origin x="629"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lka Paneva" userId="aaf1613d21c3ee8b" providerId="LiveId" clId="{3B57BDC9-8F1B-4DA9-AD92-BB7FEFBED58E}"/>
    <pc:docChg chg="custSel addSld delSld modSld">
      <pc:chgData name="Velka Paneva" userId="aaf1613d21c3ee8b" providerId="LiveId" clId="{3B57BDC9-8F1B-4DA9-AD92-BB7FEFBED58E}" dt="2020-12-02T09:38:16.439" v="2518" actId="20577"/>
      <pc:docMkLst>
        <pc:docMk/>
      </pc:docMkLst>
      <pc:sldChg chg="modTransition modAnim">
        <pc:chgData name="Velka Paneva" userId="aaf1613d21c3ee8b" providerId="LiveId" clId="{3B57BDC9-8F1B-4DA9-AD92-BB7FEFBED58E}" dt="2020-11-22T12:21:18.742" v="8"/>
        <pc:sldMkLst>
          <pc:docMk/>
          <pc:sldMk cId="548699067" sldId="256"/>
        </pc:sldMkLst>
      </pc:sldChg>
      <pc:sldChg chg="modSp new mod modTransition modAnim">
        <pc:chgData name="Velka Paneva" userId="aaf1613d21c3ee8b" providerId="LiveId" clId="{3B57BDC9-8F1B-4DA9-AD92-BB7FEFBED58E}" dt="2020-12-02T09:29:08.674" v="2513" actId="20577"/>
        <pc:sldMkLst>
          <pc:docMk/>
          <pc:sldMk cId="1186750033" sldId="257"/>
        </pc:sldMkLst>
        <pc:spChg chg="mod">
          <ac:chgData name="Velka Paneva" userId="aaf1613d21c3ee8b" providerId="LiveId" clId="{3B57BDC9-8F1B-4DA9-AD92-BB7FEFBED58E}" dt="2020-11-22T12:22:41.730" v="27" actId="255"/>
          <ac:spMkLst>
            <pc:docMk/>
            <pc:sldMk cId="1186750033" sldId="257"/>
            <ac:spMk id="2" creationId="{8A5698F3-7C86-4F36-8D44-DBDB60B78B88}"/>
          </ac:spMkLst>
        </pc:spChg>
        <pc:spChg chg="mod">
          <ac:chgData name="Velka Paneva" userId="aaf1613d21c3ee8b" providerId="LiveId" clId="{3B57BDC9-8F1B-4DA9-AD92-BB7FEFBED58E}" dt="2020-12-02T09:29:08.674" v="2513" actId="20577"/>
          <ac:spMkLst>
            <pc:docMk/>
            <pc:sldMk cId="1186750033" sldId="257"/>
            <ac:spMk id="3" creationId="{88D4CFC5-1E2D-4DF1-B712-F5638CE16E2B}"/>
          </ac:spMkLst>
        </pc:spChg>
      </pc:sldChg>
      <pc:sldChg chg="new modTransition modAnim modNotesTx">
        <pc:chgData name="Velka Paneva" userId="aaf1613d21c3ee8b" providerId="LiveId" clId="{3B57BDC9-8F1B-4DA9-AD92-BB7FEFBED58E}" dt="2020-12-02T09:38:16.439" v="2518" actId="20577"/>
        <pc:sldMkLst>
          <pc:docMk/>
          <pc:sldMk cId="3428816172" sldId="258"/>
        </pc:sldMkLst>
      </pc:sldChg>
      <pc:sldChg chg="addSp modSp new mod modTransition modAnim modNotesTx">
        <pc:chgData name="Velka Paneva" userId="aaf1613d21c3ee8b" providerId="LiveId" clId="{3B57BDC9-8F1B-4DA9-AD92-BB7FEFBED58E}" dt="2020-12-02T00:10:05.388" v="2344" actId="313"/>
        <pc:sldMkLst>
          <pc:docMk/>
          <pc:sldMk cId="2730186186" sldId="259"/>
        </pc:sldMkLst>
        <pc:spChg chg="mod">
          <ac:chgData name="Velka Paneva" userId="aaf1613d21c3ee8b" providerId="LiveId" clId="{3B57BDC9-8F1B-4DA9-AD92-BB7FEFBED58E}" dt="2020-11-30T22:25:59.669" v="358" actId="20577"/>
          <ac:spMkLst>
            <pc:docMk/>
            <pc:sldMk cId="2730186186" sldId="259"/>
            <ac:spMk id="2" creationId="{D7BF1440-74B4-477E-BC08-F6DF1167FF87}"/>
          </ac:spMkLst>
        </pc:spChg>
        <pc:spChg chg="mod">
          <ac:chgData name="Velka Paneva" userId="aaf1613d21c3ee8b" providerId="LiveId" clId="{3B57BDC9-8F1B-4DA9-AD92-BB7FEFBED58E}" dt="2020-12-02T00:10:05.388" v="2344" actId="313"/>
          <ac:spMkLst>
            <pc:docMk/>
            <pc:sldMk cId="2730186186" sldId="259"/>
            <ac:spMk id="3" creationId="{D743A9B9-B4B8-4E6C-AD3C-2565198D9A5E}"/>
          </ac:spMkLst>
        </pc:spChg>
        <pc:picChg chg="add mod">
          <ac:chgData name="Velka Paneva" userId="aaf1613d21c3ee8b" providerId="LiveId" clId="{3B57BDC9-8F1B-4DA9-AD92-BB7FEFBED58E}" dt="2020-11-23T21:11:41.789" v="30" actId="1076"/>
          <ac:picMkLst>
            <pc:docMk/>
            <pc:sldMk cId="2730186186" sldId="259"/>
            <ac:picMk id="7" creationId="{7DDA8892-3A06-4420-8C2D-448DE7F8E5DA}"/>
          </ac:picMkLst>
        </pc:picChg>
      </pc:sldChg>
      <pc:sldChg chg="modSp mod">
        <pc:chgData name="Velka Paneva" userId="aaf1613d21c3ee8b" providerId="LiveId" clId="{3B57BDC9-8F1B-4DA9-AD92-BB7FEFBED58E}" dt="2020-12-02T00:21:57.447" v="2357" actId="27636"/>
        <pc:sldMkLst>
          <pc:docMk/>
          <pc:sldMk cId="3784026214" sldId="260"/>
        </pc:sldMkLst>
        <pc:spChg chg="mod">
          <ac:chgData name="Velka Paneva" userId="aaf1613d21c3ee8b" providerId="LiveId" clId="{3B57BDC9-8F1B-4DA9-AD92-BB7FEFBED58E}" dt="2020-12-02T00:21:57.447" v="2357" actId="27636"/>
          <ac:spMkLst>
            <pc:docMk/>
            <pc:sldMk cId="3784026214" sldId="260"/>
            <ac:spMk id="3" creationId="{AEF7D107-0C9A-42FB-9D13-6094E55F07A8}"/>
          </ac:spMkLst>
        </pc:spChg>
      </pc:sldChg>
      <pc:sldChg chg="addSp modSp mod modAnim modNotesTx">
        <pc:chgData name="Velka Paneva" userId="aaf1613d21c3ee8b" providerId="LiveId" clId="{3B57BDC9-8F1B-4DA9-AD92-BB7FEFBED58E}" dt="2020-11-30T23:07:35.940" v="2338"/>
        <pc:sldMkLst>
          <pc:docMk/>
          <pc:sldMk cId="1916992093" sldId="261"/>
        </pc:sldMkLst>
        <pc:spChg chg="mod">
          <ac:chgData name="Velka Paneva" userId="aaf1613d21c3ee8b" providerId="LiveId" clId="{3B57BDC9-8F1B-4DA9-AD92-BB7FEFBED58E}" dt="2020-11-30T22:52:57.454" v="1588" actId="20577"/>
          <ac:spMkLst>
            <pc:docMk/>
            <pc:sldMk cId="1916992093" sldId="261"/>
            <ac:spMk id="3" creationId="{839D2839-05FF-47E7-ACE5-C6C83B6AA95B}"/>
          </ac:spMkLst>
        </pc:spChg>
        <pc:picChg chg="add mod">
          <ac:chgData name="Velka Paneva" userId="aaf1613d21c3ee8b" providerId="LiveId" clId="{3B57BDC9-8F1B-4DA9-AD92-BB7FEFBED58E}" dt="2020-11-30T23:06:26.291" v="2334" actId="1076"/>
          <ac:picMkLst>
            <pc:docMk/>
            <pc:sldMk cId="1916992093" sldId="261"/>
            <ac:picMk id="5" creationId="{15136285-886A-41A2-9D8D-9D161DD4E7AC}"/>
          </ac:picMkLst>
        </pc:picChg>
      </pc:sldChg>
      <pc:sldChg chg="addSp delSp modSp new mod modClrScheme modAnim chgLayout modNotesTx">
        <pc:chgData name="Velka Paneva" userId="aaf1613d21c3ee8b" providerId="LiveId" clId="{3B57BDC9-8F1B-4DA9-AD92-BB7FEFBED58E}" dt="2020-11-30T22:50:36.573" v="1516"/>
        <pc:sldMkLst>
          <pc:docMk/>
          <pc:sldMk cId="479303579" sldId="262"/>
        </pc:sldMkLst>
        <pc:spChg chg="mod ord">
          <ac:chgData name="Velka Paneva" userId="aaf1613d21c3ee8b" providerId="LiveId" clId="{3B57BDC9-8F1B-4DA9-AD92-BB7FEFBED58E}" dt="2020-11-30T22:34:15.427" v="909" actId="700"/>
          <ac:spMkLst>
            <pc:docMk/>
            <pc:sldMk cId="479303579" sldId="262"/>
            <ac:spMk id="2" creationId="{021619AB-1741-4FFD-854D-AE93F6BC15F7}"/>
          </ac:spMkLst>
        </pc:spChg>
        <pc:spChg chg="mod ord">
          <ac:chgData name="Velka Paneva" userId="aaf1613d21c3ee8b" providerId="LiveId" clId="{3B57BDC9-8F1B-4DA9-AD92-BB7FEFBED58E}" dt="2020-11-30T22:45:42.373" v="1466" actId="1076"/>
          <ac:spMkLst>
            <pc:docMk/>
            <pc:sldMk cId="479303579" sldId="262"/>
            <ac:spMk id="3" creationId="{A1EA023E-94C3-4BC2-921A-36728031A6C9}"/>
          </ac:spMkLst>
        </pc:spChg>
        <pc:spChg chg="add del mod">
          <ac:chgData name="Velka Paneva" userId="aaf1613d21c3ee8b" providerId="LiveId" clId="{3B57BDC9-8F1B-4DA9-AD92-BB7FEFBED58E}" dt="2020-11-30T22:33:59.909" v="908"/>
          <ac:spMkLst>
            <pc:docMk/>
            <pc:sldMk cId="479303579" sldId="262"/>
            <ac:spMk id="6" creationId="{AED77403-DFE2-42F6-8A17-2F313A72E893}"/>
          </ac:spMkLst>
        </pc:spChg>
        <pc:spChg chg="add mod ord">
          <ac:chgData name="Velka Paneva" userId="aaf1613d21c3ee8b" providerId="LiveId" clId="{3B57BDC9-8F1B-4DA9-AD92-BB7FEFBED58E}" dt="2020-11-30T22:34:15.427" v="909" actId="700"/>
          <ac:spMkLst>
            <pc:docMk/>
            <pc:sldMk cId="479303579" sldId="262"/>
            <ac:spMk id="7" creationId="{42E092F2-5459-4BB1-9A2C-F011DA2567F7}"/>
          </ac:spMkLst>
        </pc:spChg>
        <pc:spChg chg="add mod ord">
          <ac:chgData name="Velka Paneva" userId="aaf1613d21c3ee8b" providerId="LiveId" clId="{3B57BDC9-8F1B-4DA9-AD92-BB7FEFBED58E}" dt="2020-11-30T22:38:48.263" v="1418" actId="14100"/>
          <ac:spMkLst>
            <pc:docMk/>
            <pc:sldMk cId="479303579" sldId="262"/>
            <ac:spMk id="8" creationId="{F200C960-C899-4930-B23A-430031EB87E3}"/>
          </ac:spMkLst>
        </pc:spChg>
        <pc:spChg chg="add mod ord">
          <ac:chgData name="Velka Paneva" userId="aaf1613d21c3ee8b" providerId="LiveId" clId="{3B57BDC9-8F1B-4DA9-AD92-BB7FEFBED58E}" dt="2020-11-30T22:45:29.902" v="1460" actId="1076"/>
          <ac:spMkLst>
            <pc:docMk/>
            <pc:sldMk cId="479303579" sldId="262"/>
            <ac:spMk id="9" creationId="{48DBBA52-4269-414F-A38E-699AEDD23937}"/>
          </ac:spMkLst>
        </pc:spChg>
        <pc:picChg chg="add mod">
          <ac:chgData name="Velka Paneva" userId="aaf1613d21c3ee8b" providerId="LiveId" clId="{3B57BDC9-8F1B-4DA9-AD92-BB7FEFBED58E}" dt="2020-11-30T22:45:45.373" v="1467" actId="1076"/>
          <ac:picMkLst>
            <pc:docMk/>
            <pc:sldMk cId="479303579" sldId="262"/>
            <ac:picMk id="5" creationId="{F67B89B0-C5FE-4FCB-B989-F96D1D35CAAA}"/>
          </ac:picMkLst>
        </pc:picChg>
        <pc:picChg chg="add mod">
          <ac:chgData name="Velka Paneva" userId="aaf1613d21c3ee8b" providerId="LiveId" clId="{3B57BDC9-8F1B-4DA9-AD92-BB7FEFBED58E}" dt="2020-11-30T22:45:31.841" v="1461" actId="1076"/>
          <ac:picMkLst>
            <pc:docMk/>
            <pc:sldMk cId="479303579" sldId="262"/>
            <ac:picMk id="11" creationId="{BD3FB029-22BE-4137-ADAC-870F4D693C94}"/>
          </ac:picMkLst>
        </pc:picChg>
      </pc:sldChg>
      <pc:sldChg chg="addSp delSp modSp new del mod">
        <pc:chgData name="Velka Paneva" userId="aaf1613d21c3ee8b" providerId="LiveId" clId="{3B57BDC9-8F1B-4DA9-AD92-BB7FEFBED58E}" dt="2020-12-02T09:13:29.508" v="2401" actId="47"/>
        <pc:sldMkLst>
          <pc:docMk/>
          <pc:sldMk cId="2687833599" sldId="263"/>
        </pc:sldMkLst>
        <pc:spChg chg="del">
          <ac:chgData name="Velka Paneva" userId="aaf1613d21c3ee8b" providerId="LiveId" clId="{3B57BDC9-8F1B-4DA9-AD92-BB7FEFBED58E}" dt="2020-12-02T09:11:35.688" v="2359" actId="931"/>
          <ac:spMkLst>
            <pc:docMk/>
            <pc:sldMk cId="2687833599" sldId="263"/>
            <ac:spMk id="3" creationId="{21B3B651-A93C-40A2-9297-A773D67A130E}"/>
          </ac:spMkLst>
        </pc:spChg>
        <pc:spChg chg="del">
          <ac:chgData name="Velka Paneva" userId="aaf1613d21c3ee8b" providerId="LiveId" clId="{3B57BDC9-8F1B-4DA9-AD92-BB7FEFBED58E}" dt="2020-12-02T09:11:54.836" v="2368" actId="931"/>
          <ac:spMkLst>
            <pc:docMk/>
            <pc:sldMk cId="2687833599" sldId="263"/>
            <ac:spMk id="4" creationId="{818115C2-D239-47D3-BB7A-D66165407A64}"/>
          </ac:spMkLst>
        </pc:spChg>
        <pc:picChg chg="add mod">
          <ac:chgData name="Velka Paneva" userId="aaf1613d21c3ee8b" providerId="LiveId" clId="{3B57BDC9-8F1B-4DA9-AD92-BB7FEFBED58E}" dt="2020-12-02T09:12:29.678" v="2380" actId="1076"/>
          <ac:picMkLst>
            <pc:docMk/>
            <pc:sldMk cId="2687833599" sldId="263"/>
            <ac:picMk id="6" creationId="{8D8EDA59-4ACB-4655-A43A-774DF9B48023}"/>
          </ac:picMkLst>
        </pc:picChg>
        <pc:picChg chg="add mod">
          <ac:chgData name="Velka Paneva" userId="aaf1613d21c3ee8b" providerId="LiveId" clId="{3B57BDC9-8F1B-4DA9-AD92-BB7FEFBED58E}" dt="2020-12-02T09:12:16.968" v="2378" actId="14100"/>
          <ac:picMkLst>
            <pc:docMk/>
            <pc:sldMk cId="2687833599" sldId="263"/>
            <ac:picMk id="8" creationId="{B93DB136-F391-4E3A-9931-A4645DA2D3A4}"/>
          </ac:picMkLst>
        </pc:picChg>
      </pc:sldChg>
      <pc:sldChg chg="addSp delSp modSp new mod">
        <pc:chgData name="Velka Paneva" userId="aaf1613d21c3ee8b" providerId="LiveId" clId="{3B57BDC9-8F1B-4DA9-AD92-BB7FEFBED58E}" dt="2020-12-02T09:26:48.204" v="2488" actId="1076"/>
        <pc:sldMkLst>
          <pc:docMk/>
          <pc:sldMk cId="2753568112" sldId="263"/>
        </pc:sldMkLst>
        <pc:spChg chg="mod">
          <ac:chgData name="Velka Paneva" userId="aaf1613d21c3ee8b" providerId="LiveId" clId="{3B57BDC9-8F1B-4DA9-AD92-BB7FEFBED58E}" dt="2020-12-02T09:24:22.509" v="2473" actId="14100"/>
          <ac:spMkLst>
            <pc:docMk/>
            <pc:sldMk cId="2753568112" sldId="263"/>
            <ac:spMk id="2" creationId="{C25AB0E2-8312-4536-A8E6-CA7EC03B0911}"/>
          </ac:spMkLst>
        </pc:spChg>
        <pc:spChg chg="del">
          <ac:chgData name="Velka Paneva" userId="aaf1613d21c3ee8b" providerId="LiveId" clId="{3B57BDC9-8F1B-4DA9-AD92-BB7FEFBED58E}" dt="2020-12-02T09:22:45.681" v="2455" actId="931"/>
          <ac:spMkLst>
            <pc:docMk/>
            <pc:sldMk cId="2753568112" sldId="263"/>
            <ac:spMk id="3" creationId="{7956BE5C-7F82-4597-8D83-7E80F94CE252}"/>
          </ac:spMkLst>
        </pc:spChg>
        <pc:spChg chg="del">
          <ac:chgData name="Velka Paneva" userId="aaf1613d21c3ee8b" providerId="LiveId" clId="{3B57BDC9-8F1B-4DA9-AD92-BB7FEFBED58E}" dt="2020-12-02T09:23:04.480" v="2460" actId="931"/>
          <ac:spMkLst>
            <pc:docMk/>
            <pc:sldMk cId="2753568112" sldId="263"/>
            <ac:spMk id="4" creationId="{E09A5BC5-994E-4F72-B906-7D5E11BBCCC3}"/>
          </ac:spMkLst>
        </pc:spChg>
        <pc:picChg chg="add mod">
          <ac:chgData name="Velka Paneva" userId="aaf1613d21c3ee8b" providerId="LiveId" clId="{3B57BDC9-8F1B-4DA9-AD92-BB7FEFBED58E}" dt="2020-12-02T09:24:08.025" v="2471" actId="1076"/>
          <ac:picMkLst>
            <pc:docMk/>
            <pc:sldMk cId="2753568112" sldId="263"/>
            <ac:picMk id="6" creationId="{4250B6A9-E23E-4658-A62E-F1D8C8774AE7}"/>
          </ac:picMkLst>
        </pc:picChg>
        <pc:picChg chg="add mod">
          <ac:chgData name="Velka Paneva" userId="aaf1613d21c3ee8b" providerId="LiveId" clId="{3B57BDC9-8F1B-4DA9-AD92-BB7FEFBED58E}" dt="2020-12-02T09:26:48.204" v="2488" actId="1076"/>
          <ac:picMkLst>
            <pc:docMk/>
            <pc:sldMk cId="2753568112" sldId="263"/>
            <ac:picMk id="8" creationId="{D4FE3AE0-1D00-49C9-9648-3D4FD89B46A7}"/>
          </ac:picMkLst>
        </pc:picChg>
      </pc:sldChg>
      <pc:sldChg chg="addSp delSp modSp new mod">
        <pc:chgData name="Velka Paneva" userId="aaf1613d21c3ee8b" providerId="LiveId" clId="{3B57BDC9-8F1B-4DA9-AD92-BB7FEFBED58E}" dt="2020-12-02T09:26:13.745" v="2487" actId="1076"/>
        <pc:sldMkLst>
          <pc:docMk/>
          <pc:sldMk cId="3590923324" sldId="264"/>
        </pc:sldMkLst>
        <pc:spChg chg="mod">
          <ac:chgData name="Velka Paneva" userId="aaf1613d21c3ee8b" providerId="LiveId" clId="{3B57BDC9-8F1B-4DA9-AD92-BB7FEFBED58E}" dt="2020-12-02T09:25:53.417" v="2479" actId="14100"/>
          <ac:spMkLst>
            <pc:docMk/>
            <pc:sldMk cId="3590923324" sldId="264"/>
            <ac:spMk id="2" creationId="{B74E8B41-8B2F-43A2-ABD4-8AEDE8462B80}"/>
          </ac:spMkLst>
        </pc:spChg>
        <pc:spChg chg="del">
          <ac:chgData name="Velka Paneva" userId="aaf1613d21c3ee8b" providerId="LiveId" clId="{3B57BDC9-8F1B-4DA9-AD92-BB7FEFBED58E}" dt="2020-12-02T09:25:46.687" v="2475" actId="931"/>
          <ac:spMkLst>
            <pc:docMk/>
            <pc:sldMk cId="3590923324" sldId="264"/>
            <ac:spMk id="3" creationId="{85E58B65-3F58-403E-A235-4A96B93ABC6A}"/>
          </ac:spMkLst>
        </pc:spChg>
        <pc:spChg chg="del mod">
          <ac:chgData name="Velka Paneva" userId="aaf1613d21c3ee8b" providerId="LiveId" clId="{3B57BDC9-8F1B-4DA9-AD92-BB7FEFBED58E}" dt="2020-12-02T09:26:10.977" v="2486" actId="478"/>
          <ac:spMkLst>
            <pc:docMk/>
            <pc:sldMk cId="3590923324" sldId="264"/>
            <ac:spMk id="4" creationId="{13D5C540-FF6A-43FB-9DBB-791DE5A3B63A}"/>
          </ac:spMkLst>
        </pc:spChg>
        <pc:picChg chg="add mod">
          <ac:chgData name="Velka Paneva" userId="aaf1613d21c3ee8b" providerId="LiveId" clId="{3B57BDC9-8F1B-4DA9-AD92-BB7FEFBED58E}" dt="2020-12-02T09:26:13.745" v="2487" actId="1076"/>
          <ac:picMkLst>
            <pc:docMk/>
            <pc:sldMk cId="3590923324" sldId="264"/>
            <ac:picMk id="6" creationId="{9BAEB2A9-76CD-4158-BFF3-DF4CACBF5385}"/>
          </ac:picMkLst>
        </pc:picChg>
      </pc:sldChg>
      <pc:sldChg chg="modSp new del mod">
        <pc:chgData name="Velka Paneva" userId="aaf1613d21c3ee8b" providerId="LiveId" clId="{3B57BDC9-8F1B-4DA9-AD92-BB7FEFBED58E}" dt="2020-12-02T09:33:02.067" v="2514" actId="47"/>
        <pc:sldMkLst>
          <pc:docMk/>
          <pc:sldMk cId="1977805497" sldId="265"/>
        </pc:sldMkLst>
        <pc:spChg chg="mod">
          <ac:chgData name="Velka Paneva" userId="aaf1613d21c3ee8b" providerId="LiveId" clId="{3B57BDC9-8F1B-4DA9-AD92-BB7FEFBED58E}" dt="2020-12-02T09:27:45.791" v="2500" actId="122"/>
          <ac:spMkLst>
            <pc:docMk/>
            <pc:sldMk cId="1977805497" sldId="265"/>
            <ac:spMk id="2" creationId="{1D603DF4-C0D4-48F9-B9A5-98DD7418EEC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07AF00-4C8F-4A3E-BB09-AACB8065E069}" type="datetimeFigureOut">
              <a:rPr lang="en-GB" smtClean="0"/>
              <a:t>02/12/2020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939192-7A65-40EF-86A1-1E114D6CAECE}" type="slidenum">
              <a:rPr lang="en-GB" smtClean="0"/>
              <a:t>‹#›</a:t>
            </a:fld>
            <a:endParaRPr lang="en-GB"/>
          </a:p>
        </p:txBody>
      </p:sp>
    </p:spTree>
    <p:extLst>
      <p:ext uri="{BB962C8B-B14F-4D97-AF65-F5344CB8AC3E}">
        <p14:creationId xmlns:p14="http://schemas.microsoft.com/office/powerpoint/2010/main" val="922196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thebalancecareers.com/list-of-general-skills-2063753"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multiple definitions of the term most of them very similar to each </a:t>
            </a:r>
            <a:r>
              <a:rPr lang="en-US" dirty="0" err="1"/>
              <a:t>other.The</a:t>
            </a:r>
            <a:r>
              <a:rPr lang="en-US" dirty="0"/>
              <a:t> term that I found and considered the closest to the meaning of the term was through The Balance </a:t>
            </a:r>
            <a:r>
              <a:rPr lang="en-US" dirty="0" err="1"/>
              <a:t>carreer</a:t>
            </a:r>
            <a:r>
              <a:rPr lang="en-US" dirty="0"/>
              <a:t> website which </a:t>
            </a:r>
            <a:r>
              <a:rPr lang="en-US" dirty="0" err="1"/>
              <a:t>states:“</a:t>
            </a:r>
            <a:r>
              <a:rPr lang="en-US" b="0" i="0" dirty="0" err="1">
                <a:solidFill>
                  <a:srgbClr val="222222"/>
                </a:solidFill>
                <a:effectLst/>
                <a:latin typeface="Rubik"/>
              </a:rPr>
              <a:t>Employability</a:t>
            </a:r>
            <a:r>
              <a:rPr lang="en-US" b="0" i="0" dirty="0">
                <a:solidFill>
                  <a:srgbClr val="222222"/>
                </a:solidFill>
                <a:effectLst/>
                <a:latin typeface="Rubik"/>
              </a:rPr>
              <a:t> skills are the core skills and traits needed in nearly every job. These are the </a:t>
            </a:r>
            <a:r>
              <a:rPr lang="en-US" b="0" i="0" u="none" strike="noStrike" dirty="0">
                <a:solidFill>
                  <a:srgbClr val="246FC8"/>
                </a:solidFill>
                <a:effectLst/>
                <a:latin typeface="Rubik"/>
                <a:hlinkClick r:id="rId3"/>
              </a:rPr>
              <a:t>general skills</a:t>
            </a:r>
            <a:r>
              <a:rPr lang="en-US" b="0" i="0" dirty="0">
                <a:solidFill>
                  <a:srgbClr val="222222"/>
                </a:solidFill>
                <a:effectLst/>
                <a:latin typeface="Rubik"/>
              </a:rPr>
              <a:t> that make someone desirable to an organization. Hiring managers almost always look for employees with these skills.” This skills are the ones all recruiters are looking for when hiring </a:t>
            </a:r>
            <a:r>
              <a:rPr lang="en-US" b="0" i="0" dirty="0" err="1">
                <a:solidFill>
                  <a:srgbClr val="222222"/>
                </a:solidFill>
                <a:effectLst/>
                <a:latin typeface="Rubik"/>
              </a:rPr>
              <a:t>someone.Normally</a:t>
            </a:r>
            <a:r>
              <a:rPr lang="en-US" b="0" i="0" dirty="0">
                <a:solidFill>
                  <a:srgbClr val="222222"/>
                </a:solidFill>
                <a:effectLst/>
                <a:latin typeface="Rubik"/>
              </a:rPr>
              <a:t> the one who possesses the most out of them is the one in favor of getting the </a:t>
            </a:r>
            <a:r>
              <a:rPr lang="en-US" b="0" i="0" dirty="0" err="1">
                <a:solidFill>
                  <a:srgbClr val="222222"/>
                </a:solidFill>
                <a:effectLst/>
                <a:latin typeface="Rubik"/>
              </a:rPr>
              <a:t>job.They</a:t>
            </a:r>
            <a:r>
              <a:rPr lang="en-US" b="0" i="0" dirty="0">
                <a:solidFill>
                  <a:srgbClr val="222222"/>
                </a:solidFill>
                <a:effectLst/>
                <a:latin typeface="Rubik"/>
              </a:rPr>
              <a:t> are transferable meaning you can use them at any case.</a:t>
            </a:r>
            <a:endParaRPr lang="en-GB" dirty="0"/>
          </a:p>
        </p:txBody>
      </p:sp>
      <p:sp>
        <p:nvSpPr>
          <p:cNvPr id="4" name="Slide Number Placeholder 3"/>
          <p:cNvSpPr>
            <a:spLocks noGrp="1"/>
          </p:cNvSpPr>
          <p:nvPr>
            <p:ph type="sldNum" sz="quarter" idx="5"/>
          </p:nvPr>
        </p:nvSpPr>
        <p:spPr/>
        <p:txBody>
          <a:bodyPr/>
          <a:lstStyle/>
          <a:p>
            <a:fld id="{78939192-7A65-40EF-86A1-1E114D6CAECE}" type="slidenum">
              <a:rPr lang="en-GB" smtClean="0"/>
              <a:t>3</a:t>
            </a:fld>
            <a:endParaRPr lang="en-GB"/>
          </a:p>
        </p:txBody>
      </p:sp>
    </p:spTree>
    <p:extLst>
      <p:ext uri="{BB962C8B-B14F-4D97-AF65-F5344CB8AC3E}">
        <p14:creationId xmlns:p14="http://schemas.microsoft.com/office/powerpoint/2010/main" val="1027461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succeed nowadays you have to have multiple skills in different departments so that recruiters will be able to spot </a:t>
            </a:r>
            <a:r>
              <a:rPr lang="en-US" dirty="0" err="1"/>
              <a:t>you.Doing</a:t>
            </a:r>
            <a:r>
              <a:rPr lang="en-US" dirty="0"/>
              <a:t> so you have to be flexible and able to react in all cases even in pressured situations if you want to achieve what you </a:t>
            </a:r>
            <a:r>
              <a:rPr lang="en-US" dirty="0" err="1"/>
              <a:t>desire.Being</a:t>
            </a:r>
            <a:r>
              <a:rPr lang="en-US" dirty="0"/>
              <a:t> able to manage your time wisely is a skills all recruiters are looking for when hiring </a:t>
            </a:r>
            <a:r>
              <a:rPr lang="en-US" dirty="0" err="1"/>
              <a:t>anyone.Being</a:t>
            </a:r>
            <a:r>
              <a:rPr lang="en-US" dirty="0"/>
              <a:t> able to work within a team is something all job providers are considering when choosing a particular person as it’s something you will be having to face often in the </a:t>
            </a:r>
            <a:r>
              <a:rPr lang="en-US" dirty="0" err="1"/>
              <a:t>workplace.Thirdly</a:t>
            </a:r>
            <a:r>
              <a:rPr lang="en-US" dirty="0"/>
              <a:t> all recruiters are looking for someone who will be able to adapt in all situations so that they will be able to react at any given </a:t>
            </a:r>
            <a:r>
              <a:rPr lang="en-US" dirty="0" err="1"/>
              <a:t>moment.An</a:t>
            </a:r>
            <a:r>
              <a:rPr lang="en-US" dirty="0"/>
              <a:t> example may be if you have a busy day at the office and suddenly your boss comes up and tells you that you need to start from all over again as the topic of the project was changed.</a:t>
            </a:r>
            <a:endParaRPr lang="en-GB" dirty="0"/>
          </a:p>
        </p:txBody>
      </p:sp>
      <p:sp>
        <p:nvSpPr>
          <p:cNvPr id="4" name="Slide Number Placeholder 3"/>
          <p:cNvSpPr>
            <a:spLocks noGrp="1"/>
          </p:cNvSpPr>
          <p:nvPr>
            <p:ph type="sldNum" sz="quarter" idx="5"/>
          </p:nvPr>
        </p:nvSpPr>
        <p:spPr/>
        <p:txBody>
          <a:bodyPr/>
          <a:lstStyle/>
          <a:p>
            <a:fld id="{78939192-7A65-40EF-86A1-1E114D6CAECE}" type="slidenum">
              <a:rPr lang="en-GB" smtClean="0"/>
              <a:t>6</a:t>
            </a:fld>
            <a:endParaRPr lang="en-GB"/>
          </a:p>
        </p:txBody>
      </p:sp>
    </p:spTree>
    <p:extLst>
      <p:ext uri="{BB962C8B-B14F-4D97-AF65-F5344CB8AC3E}">
        <p14:creationId xmlns:p14="http://schemas.microsoft.com/office/powerpoint/2010/main" val="1689809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Whenever job agencies look for a someone suitable for a particular job they consider variety of employability skills which apply in all </a:t>
            </a:r>
            <a:r>
              <a:rPr lang="en-GB" dirty="0" err="1"/>
              <a:t>cases.The</a:t>
            </a:r>
            <a:r>
              <a:rPr lang="en-GB" dirty="0"/>
              <a:t> way those </a:t>
            </a:r>
            <a:r>
              <a:rPr lang="en-GB" dirty="0" err="1"/>
              <a:t>agenices</a:t>
            </a:r>
            <a:r>
              <a:rPr lang="en-GB" dirty="0"/>
              <a:t> work is by looking at their database to find matching </a:t>
            </a:r>
            <a:r>
              <a:rPr lang="en-GB" dirty="0" err="1"/>
              <a:t>candidates.Whenever</a:t>
            </a:r>
            <a:r>
              <a:rPr lang="en-GB" dirty="0"/>
              <a:t> they have sourced the right </a:t>
            </a:r>
            <a:r>
              <a:rPr lang="en-GB" dirty="0" err="1"/>
              <a:t>canidadetes</a:t>
            </a:r>
            <a:r>
              <a:rPr lang="en-GB" dirty="0"/>
              <a:t> they send them to the company for </a:t>
            </a:r>
            <a:r>
              <a:rPr lang="en-GB" dirty="0" err="1"/>
              <a:t>approval.For</a:t>
            </a:r>
            <a:r>
              <a:rPr lang="en-GB" dirty="0"/>
              <a:t> higher chance of succeeding people attend more than one agency simply for security in case one of the agency accepts </a:t>
            </a:r>
            <a:r>
              <a:rPr lang="en-GB" dirty="0" err="1"/>
              <a:t>them.Employability</a:t>
            </a:r>
            <a:r>
              <a:rPr lang="en-GB" dirty="0"/>
              <a:t> skills also play a crucial role in the way we communicate and behave around </a:t>
            </a:r>
            <a:r>
              <a:rPr lang="en-GB" dirty="0" err="1"/>
              <a:t>others.Simply</a:t>
            </a:r>
            <a:r>
              <a:rPr lang="en-GB" dirty="0"/>
              <a:t> said they show what type of character we possess at the workplace.</a:t>
            </a:r>
          </a:p>
        </p:txBody>
      </p:sp>
      <p:sp>
        <p:nvSpPr>
          <p:cNvPr id="4" name="Slide Number Placeholder 3"/>
          <p:cNvSpPr>
            <a:spLocks noGrp="1"/>
          </p:cNvSpPr>
          <p:nvPr>
            <p:ph type="sldNum" sz="quarter" idx="5"/>
          </p:nvPr>
        </p:nvSpPr>
        <p:spPr/>
        <p:txBody>
          <a:bodyPr/>
          <a:lstStyle/>
          <a:p>
            <a:fld id="{78939192-7A65-40EF-86A1-1E114D6CAECE}" type="slidenum">
              <a:rPr lang="en-GB" smtClean="0"/>
              <a:t>7</a:t>
            </a:fld>
            <a:endParaRPr lang="en-GB"/>
          </a:p>
        </p:txBody>
      </p:sp>
    </p:spTree>
    <p:extLst>
      <p:ext uri="{BB962C8B-B14F-4D97-AF65-F5344CB8AC3E}">
        <p14:creationId xmlns:p14="http://schemas.microsoft.com/office/powerpoint/2010/main" val="2026628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key skills I think I possess are the following.</a:t>
            </a:r>
          </a:p>
          <a:p>
            <a:r>
              <a:rPr lang="en-GB" dirty="0"/>
              <a:t>1.Patience-whenever something is happening slow I always try to stay calm and collected without showing any sign of </a:t>
            </a:r>
            <a:r>
              <a:rPr lang="en-GB" dirty="0" err="1"/>
              <a:t>unpatience</a:t>
            </a:r>
            <a:r>
              <a:rPr lang="en-GB" dirty="0"/>
              <a:t>.</a:t>
            </a:r>
          </a:p>
          <a:p>
            <a:r>
              <a:rPr lang="en-GB" dirty="0"/>
              <a:t>2.Adaptability-I consider being able to adapt to any environment pretty quickly no matter the circumstances.</a:t>
            </a:r>
          </a:p>
          <a:p>
            <a:r>
              <a:rPr lang="en-GB" dirty="0"/>
              <a:t>3.Good communication-I always try to be wide open to everyone in any theme.</a:t>
            </a:r>
          </a:p>
          <a:p>
            <a:r>
              <a:rPr lang="en-GB" dirty="0"/>
              <a:t>4.Team Work-whenever you are in the workplace you are never alone thus team work is the most appliable skill while working.</a:t>
            </a:r>
          </a:p>
          <a:p>
            <a:r>
              <a:rPr lang="en-GB" dirty="0"/>
              <a:t>5.Emotional Control-being able to control your emotion in all situation is key in making good impression to your boss.</a:t>
            </a:r>
          </a:p>
        </p:txBody>
      </p:sp>
      <p:sp>
        <p:nvSpPr>
          <p:cNvPr id="4" name="Slide Number Placeholder 3"/>
          <p:cNvSpPr>
            <a:spLocks noGrp="1"/>
          </p:cNvSpPr>
          <p:nvPr>
            <p:ph type="sldNum" sz="quarter" idx="5"/>
          </p:nvPr>
        </p:nvSpPr>
        <p:spPr/>
        <p:txBody>
          <a:bodyPr/>
          <a:lstStyle/>
          <a:p>
            <a:fld id="{78939192-7A65-40EF-86A1-1E114D6CAECE}" type="slidenum">
              <a:rPr lang="en-GB" smtClean="0"/>
              <a:t>8</a:t>
            </a:fld>
            <a:endParaRPr lang="en-GB"/>
          </a:p>
        </p:txBody>
      </p:sp>
    </p:spTree>
    <p:extLst>
      <p:ext uri="{BB962C8B-B14F-4D97-AF65-F5344CB8AC3E}">
        <p14:creationId xmlns:p14="http://schemas.microsoft.com/office/powerpoint/2010/main" val="25659471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78350E-3BB4-496F-BD3C-63FD650F4A34}"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3079209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78350E-3BB4-496F-BD3C-63FD650F4A34}"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988364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78350E-3BB4-496F-BD3C-63FD650F4A34}"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1410710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78350E-3BB4-496F-BD3C-63FD650F4A34}"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1071630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78350E-3BB4-496F-BD3C-63FD650F4A34}" type="datetimeFigureOut">
              <a:rPr lang="en-GB" smtClean="0"/>
              <a:t>02/12/2020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4154931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B78350E-3BB4-496F-BD3C-63FD650F4A34}" type="datetimeFigureOut">
              <a:rPr lang="en-GB" smtClean="0"/>
              <a:t>02/12/2020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2156297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B78350E-3BB4-496F-BD3C-63FD650F4A34}" type="datetimeFigureOut">
              <a:rPr lang="en-GB" smtClean="0"/>
              <a:t>02/12/2020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2132074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B78350E-3BB4-496F-BD3C-63FD650F4A34}" type="datetimeFigureOut">
              <a:rPr lang="en-GB" smtClean="0"/>
              <a:t>02/12/2020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652276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78350E-3BB4-496F-BD3C-63FD650F4A34}"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876021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78350E-3BB4-496F-BD3C-63FD650F4A34}"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3046510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B78350E-3BB4-496F-BD3C-63FD650F4A34}"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1727722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B78350E-3BB4-496F-BD3C-63FD650F4A34}"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0A2E72-6F20-48E1-8F16-078BD7F013C8}"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837409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78350E-3BB4-496F-BD3C-63FD650F4A34}"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3025538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B78350E-3BB4-496F-BD3C-63FD650F4A34}" type="datetimeFigureOut">
              <a:rPr lang="en-GB" smtClean="0"/>
              <a:t>02/12/2020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7772835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B78350E-3BB4-496F-BD3C-63FD650F4A34}" type="datetimeFigureOut">
              <a:rPr lang="en-GB" smtClean="0"/>
              <a:t>02/12/2020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11067067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78350E-3BB4-496F-BD3C-63FD650F4A34}"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24602381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78350E-3BB4-496F-BD3C-63FD650F4A34}"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0A2E72-6F20-48E1-8F16-078BD7F013C8}" type="slidenum">
              <a:rPr lang="en-GB" smtClean="0"/>
              <a:t>‹#›</a:t>
            </a:fld>
            <a:endParaRPr lang="en-GB"/>
          </a:p>
        </p:txBody>
      </p:sp>
    </p:spTree>
    <p:extLst>
      <p:ext uri="{BB962C8B-B14F-4D97-AF65-F5344CB8AC3E}">
        <p14:creationId xmlns:p14="http://schemas.microsoft.com/office/powerpoint/2010/main" val="1895507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B78350E-3BB4-496F-BD3C-63FD650F4A34}" type="datetimeFigureOut">
              <a:rPr lang="en-GB" smtClean="0"/>
              <a:t>02/12/2020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80A2E72-6F20-48E1-8F16-078BD7F013C8}" type="slidenum">
              <a:rPr lang="en-GB" smtClean="0"/>
              <a:t>‹#›</a:t>
            </a:fld>
            <a:endParaRPr lang="en-GB"/>
          </a:p>
        </p:txBody>
      </p:sp>
    </p:spTree>
    <p:extLst>
      <p:ext uri="{BB962C8B-B14F-4D97-AF65-F5344CB8AC3E}">
        <p14:creationId xmlns:p14="http://schemas.microsoft.com/office/powerpoint/2010/main" val="740176871"/>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6000"/>
          </a:stretch>
        </a:blip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344380E-5B42-42E7-8611-DF43EA69E67B}"/>
              </a:ext>
            </a:extLst>
          </p:cNvPr>
          <p:cNvSpPr>
            <a:spLocks noGrp="1"/>
          </p:cNvSpPr>
          <p:nvPr>
            <p:ph type="subTitle" idx="1"/>
          </p:nvPr>
        </p:nvSpPr>
        <p:spPr/>
        <p:txBody>
          <a:bodyPr/>
          <a:lstStyle/>
          <a:p>
            <a:r>
              <a:rPr lang="en-GB" dirty="0">
                <a:solidFill>
                  <a:schemeClr val="tx1"/>
                </a:solidFill>
              </a:rPr>
              <a:t>By Ivaylo Tabandzhov(2010424)</a:t>
            </a:r>
          </a:p>
        </p:txBody>
      </p:sp>
    </p:spTree>
    <p:extLst>
      <p:ext uri="{BB962C8B-B14F-4D97-AF65-F5344CB8AC3E}">
        <p14:creationId xmlns:p14="http://schemas.microsoft.com/office/powerpoint/2010/main" val="548699067"/>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698F3-7C86-4F36-8D44-DBDB60B78B88}"/>
              </a:ext>
            </a:extLst>
          </p:cNvPr>
          <p:cNvSpPr>
            <a:spLocks noGrp="1"/>
          </p:cNvSpPr>
          <p:nvPr>
            <p:ph type="title"/>
          </p:nvPr>
        </p:nvSpPr>
        <p:spPr/>
        <p:txBody>
          <a:bodyPr/>
          <a:lstStyle/>
          <a:p>
            <a:pPr algn="ctr"/>
            <a:r>
              <a:rPr lang="en-GB" sz="5400" dirty="0"/>
              <a:t>Content</a:t>
            </a:r>
          </a:p>
        </p:txBody>
      </p:sp>
      <p:sp>
        <p:nvSpPr>
          <p:cNvPr id="3" name="Content Placeholder 2">
            <a:extLst>
              <a:ext uri="{FF2B5EF4-FFF2-40B4-BE49-F238E27FC236}">
                <a16:creationId xmlns:a16="http://schemas.microsoft.com/office/drawing/2014/main" id="{88D4CFC5-1E2D-4DF1-B712-F5638CE16E2B}"/>
              </a:ext>
            </a:extLst>
          </p:cNvPr>
          <p:cNvSpPr>
            <a:spLocks noGrp="1"/>
          </p:cNvSpPr>
          <p:nvPr>
            <p:ph idx="1"/>
          </p:nvPr>
        </p:nvSpPr>
        <p:spPr>
          <a:xfrm>
            <a:off x="5348472" y="1669460"/>
            <a:ext cx="6133230" cy="4195481"/>
          </a:xfrm>
        </p:spPr>
        <p:txBody>
          <a:bodyPr/>
          <a:lstStyle/>
          <a:p>
            <a:r>
              <a:rPr lang="en-US" dirty="0"/>
              <a:t>Definition</a:t>
            </a:r>
          </a:p>
          <a:p>
            <a:endParaRPr lang="en-US" dirty="0"/>
          </a:p>
          <a:p>
            <a:r>
              <a:rPr lang="en-US" dirty="0"/>
              <a:t>PDP and SWOT analysis</a:t>
            </a:r>
          </a:p>
          <a:p>
            <a:endParaRPr lang="en-US" dirty="0"/>
          </a:p>
          <a:p>
            <a:r>
              <a:rPr lang="en-US" dirty="0"/>
              <a:t>The significance of employability skills and academic skills in the recruitment and competition within the workplace</a:t>
            </a:r>
          </a:p>
          <a:p>
            <a:endParaRPr lang="en-US" dirty="0"/>
          </a:p>
          <a:p>
            <a:r>
              <a:rPr lang="en-US" dirty="0"/>
              <a:t>My set of academic and employability skills that I think I possess</a:t>
            </a:r>
          </a:p>
          <a:p>
            <a:endParaRPr lang="en-US" dirty="0"/>
          </a:p>
          <a:p>
            <a:pPr marL="0" indent="0">
              <a:buNone/>
            </a:pPr>
            <a:endParaRPr lang="en-US" dirty="0"/>
          </a:p>
          <a:p>
            <a:endParaRPr lang="en-US" dirty="0"/>
          </a:p>
          <a:p>
            <a:endParaRPr lang="en-GB" dirty="0"/>
          </a:p>
        </p:txBody>
      </p:sp>
      <p:pic>
        <p:nvPicPr>
          <p:cNvPr id="5" name="Picture 4">
            <a:extLst>
              <a:ext uri="{FF2B5EF4-FFF2-40B4-BE49-F238E27FC236}">
                <a16:creationId xmlns:a16="http://schemas.microsoft.com/office/drawing/2014/main" id="{0475E9E8-4B8F-4ACF-AB9D-2820DCA730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8766" y="1669460"/>
            <a:ext cx="4372898" cy="3151505"/>
          </a:xfrm>
          <a:prstGeom prst="rect">
            <a:avLst/>
          </a:prstGeom>
        </p:spPr>
      </p:pic>
    </p:spTree>
    <p:extLst>
      <p:ext uri="{BB962C8B-B14F-4D97-AF65-F5344CB8AC3E}">
        <p14:creationId xmlns:p14="http://schemas.microsoft.com/office/powerpoint/2010/main" val="11867500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0" fill="hold">
                            <p:stCondLst>
                              <p:cond delay="2500"/>
                            </p:stCondLst>
                            <p:childTnLst>
                              <p:par>
                                <p:cTn id="21" presetID="42" presetClass="entr" presetSubtype="0" fill="hold" nodeType="after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1000"/>
                                        <p:tgtEl>
                                          <p:spTgt spid="3">
                                            <p:txEl>
                                              <p:pRg st="6" end="6"/>
                                            </p:txEl>
                                          </p:spTgt>
                                        </p:tgtEl>
                                      </p:cBhvr>
                                    </p:animEffect>
                                    <p:anim calcmode="lin" valueType="num">
                                      <p:cBhvr>
                                        <p:cTn id="2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26" fill="hold">
                            <p:stCondLst>
                              <p:cond delay="3500"/>
                            </p:stCondLst>
                            <p:childTnLst>
                              <p:par>
                                <p:cTn id="27" presetID="42" presetClass="entr" presetSubtype="0" fill="hold" nodeType="after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2" fill="hold">
                            <p:stCondLst>
                              <p:cond delay="4500"/>
                            </p:stCondLst>
                            <p:childTnLst>
                              <p:par>
                                <p:cTn id="33" presetID="16" presetClass="entr" presetSubtype="21" fill="hold" nodeType="after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barn(inVertical)">
                                      <p:cBhvr>
                                        <p:cTn id="3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6ED15-028A-46FA-B5A4-72B466FB44C9}"/>
              </a:ext>
            </a:extLst>
          </p:cNvPr>
          <p:cNvSpPr>
            <a:spLocks noGrp="1"/>
          </p:cNvSpPr>
          <p:nvPr>
            <p:ph type="title"/>
          </p:nvPr>
        </p:nvSpPr>
        <p:spPr/>
        <p:txBody>
          <a:bodyPr/>
          <a:lstStyle/>
          <a:p>
            <a:pPr algn="ctr"/>
            <a:r>
              <a:rPr lang="en-US" dirty="0"/>
              <a:t>Definition</a:t>
            </a:r>
            <a:endParaRPr lang="en-GB" dirty="0"/>
          </a:p>
        </p:txBody>
      </p:sp>
      <p:pic>
        <p:nvPicPr>
          <p:cNvPr id="5" name="Content Placeholder 4">
            <a:extLst>
              <a:ext uri="{FF2B5EF4-FFF2-40B4-BE49-F238E27FC236}">
                <a16:creationId xmlns:a16="http://schemas.microsoft.com/office/drawing/2014/main" id="{890C39E9-4CD2-43AD-98A3-1DF4FA817F49}"/>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573029" y="1410481"/>
            <a:ext cx="2955610" cy="2910178"/>
          </a:xfrm>
        </p:spPr>
      </p:pic>
      <p:sp>
        <p:nvSpPr>
          <p:cNvPr id="9" name="Content Placeholder 8">
            <a:extLst>
              <a:ext uri="{FF2B5EF4-FFF2-40B4-BE49-F238E27FC236}">
                <a16:creationId xmlns:a16="http://schemas.microsoft.com/office/drawing/2014/main" id="{0D8B1A6B-BD9E-41EE-97CE-9C68E5162862}"/>
              </a:ext>
            </a:extLst>
          </p:cNvPr>
          <p:cNvSpPr>
            <a:spLocks noGrp="1"/>
          </p:cNvSpPr>
          <p:nvPr>
            <p:ph sz="half" idx="2"/>
          </p:nvPr>
        </p:nvSpPr>
        <p:spPr>
          <a:xfrm>
            <a:off x="445273" y="3954162"/>
            <a:ext cx="7140271" cy="2099331"/>
          </a:xfrm>
        </p:spPr>
        <p:txBody>
          <a:bodyPr>
            <a:normAutofit/>
          </a:bodyPr>
          <a:lstStyle/>
          <a:p>
            <a:r>
              <a:rPr lang="en-US" sz="2000" b="0" i="0" dirty="0">
                <a:effectLst/>
                <a:latin typeface="Century Gothic" panose="020B0502020202020204" pitchFamily="34" charset="0"/>
              </a:rPr>
              <a:t>“Employability skills are the core skills and traits needed in nearly every job. These are the </a:t>
            </a:r>
            <a:r>
              <a:rPr lang="en-US" sz="2000" b="0" i="0" u="none" strike="noStrike" dirty="0">
                <a:effectLst/>
                <a:latin typeface="Century Gothic" panose="020B0502020202020204" pitchFamily="34" charset="0"/>
              </a:rPr>
              <a:t>general skills</a:t>
            </a:r>
            <a:r>
              <a:rPr lang="en-US" sz="2000" b="0" i="0" dirty="0">
                <a:effectLst/>
                <a:latin typeface="Century Gothic" panose="020B0502020202020204" pitchFamily="34" charset="0"/>
              </a:rPr>
              <a:t> that make someone desirable to an organization. Hiring managers almost always look for employees with these skills.”(</a:t>
            </a:r>
            <a:r>
              <a:rPr lang="en-US" sz="2000" dirty="0">
                <a:effectLst/>
              </a:rPr>
              <a:t>Doyle, Alison)</a:t>
            </a:r>
          </a:p>
          <a:p>
            <a:endParaRPr lang="en-US" sz="2000" dirty="0">
              <a:effectLst/>
            </a:endParaRPr>
          </a:p>
          <a:p>
            <a:endParaRPr lang="en-US" sz="2000" dirty="0">
              <a:effectLst/>
            </a:endParaRPr>
          </a:p>
          <a:p>
            <a:endParaRPr lang="en-US" sz="2000" dirty="0">
              <a:effectLst/>
            </a:endParaRPr>
          </a:p>
          <a:p>
            <a:endParaRPr lang="en-US" sz="2000" dirty="0">
              <a:effectLst/>
            </a:endParaRPr>
          </a:p>
        </p:txBody>
      </p:sp>
      <p:sp>
        <p:nvSpPr>
          <p:cNvPr id="10" name="TextBox 9">
            <a:extLst>
              <a:ext uri="{FF2B5EF4-FFF2-40B4-BE49-F238E27FC236}">
                <a16:creationId xmlns:a16="http://schemas.microsoft.com/office/drawing/2014/main" id="{09D358DB-FB60-495C-A5D1-7719BEE8BB66}"/>
              </a:ext>
            </a:extLst>
          </p:cNvPr>
          <p:cNvSpPr txBox="1"/>
          <p:nvPr/>
        </p:nvSpPr>
        <p:spPr>
          <a:xfrm>
            <a:off x="8496562" y="4464908"/>
            <a:ext cx="3250165" cy="1200329"/>
          </a:xfrm>
          <a:prstGeom prst="rect">
            <a:avLst/>
          </a:prstGeom>
          <a:noFill/>
        </p:spPr>
        <p:txBody>
          <a:bodyPr wrap="square" rtlCol="0">
            <a:spAutoFit/>
          </a:bodyPr>
          <a:lstStyle/>
          <a:p>
            <a:pPr marL="285750" indent="-285750">
              <a:buFont typeface="Wingdings" panose="05000000000000000000" pitchFamily="2" charset="2"/>
              <a:buChar char="Ø"/>
            </a:pPr>
            <a:r>
              <a:rPr lang="en-US" dirty="0">
                <a:solidFill>
                  <a:srgbClr val="FFFF00"/>
                </a:solidFill>
              </a:rPr>
              <a:t>Transferable</a:t>
            </a:r>
          </a:p>
          <a:p>
            <a:pPr marL="285750" indent="-285750">
              <a:buFont typeface="Wingdings" panose="05000000000000000000" pitchFamily="2" charset="2"/>
              <a:buChar char="Ø"/>
            </a:pPr>
            <a:r>
              <a:rPr lang="en-US" dirty="0">
                <a:solidFill>
                  <a:srgbClr val="FFFF00"/>
                </a:solidFill>
              </a:rPr>
              <a:t>Do not come naturally</a:t>
            </a:r>
          </a:p>
          <a:p>
            <a:pPr marL="285750" indent="-285750">
              <a:buFont typeface="Wingdings" panose="05000000000000000000" pitchFamily="2" charset="2"/>
              <a:buChar char="Ø"/>
            </a:pPr>
            <a:r>
              <a:rPr lang="en-US" dirty="0">
                <a:solidFill>
                  <a:srgbClr val="FFFF00"/>
                </a:solidFill>
              </a:rPr>
              <a:t>Can be used in variety of cases</a:t>
            </a:r>
            <a:endParaRPr lang="en-GB" dirty="0">
              <a:solidFill>
                <a:srgbClr val="FFFF00"/>
              </a:solidFill>
            </a:endParaRPr>
          </a:p>
        </p:txBody>
      </p:sp>
      <p:pic>
        <p:nvPicPr>
          <p:cNvPr id="12" name="Picture 11">
            <a:extLst>
              <a:ext uri="{FF2B5EF4-FFF2-40B4-BE49-F238E27FC236}">
                <a16:creationId xmlns:a16="http://schemas.microsoft.com/office/drawing/2014/main" id="{EBA51091-A84F-43F3-BEC5-F8307433BF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23742" y="1269055"/>
            <a:ext cx="3990460" cy="2535116"/>
          </a:xfrm>
          <a:prstGeom prst="rect">
            <a:avLst/>
          </a:prstGeom>
        </p:spPr>
      </p:pic>
    </p:spTree>
    <p:extLst>
      <p:ext uri="{BB962C8B-B14F-4D97-AF65-F5344CB8AC3E}">
        <p14:creationId xmlns:p14="http://schemas.microsoft.com/office/powerpoint/2010/main" val="342881617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22" presetClass="entr" presetSubtype="4" fill="hold" nodeType="after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wipe(down)">
                                      <p:cBhvr>
                                        <p:cTn id="17" dur="500"/>
                                        <p:tgtEl>
                                          <p:spTgt spid="9">
                                            <p:txEl>
                                              <p:pRg st="0" end="0"/>
                                            </p:txEl>
                                          </p:spTgt>
                                        </p:tgtEl>
                                      </p:cBhvr>
                                    </p:animEffect>
                                  </p:childTnLst>
                                </p:cTn>
                              </p:par>
                            </p:childTnLst>
                          </p:cTn>
                        </p:par>
                        <p:par>
                          <p:cTn id="18" fill="hold">
                            <p:stCondLst>
                              <p:cond delay="2000"/>
                            </p:stCondLst>
                            <p:childTnLst>
                              <p:par>
                                <p:cTn id="19" presetID="14" presetClass="entr" presetSubtype="1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randombar(horizontal)">
                                      <p:cBhvr>
                                        <p:cTn id="21" dur="500"/>
                                        <p:tgtEl>
                                          <p:spTgt spid="5"/>
                                        </p:tgtEl>
                                      </p:cBhvr>
                                    </p:animEffect>
                                  </p:childTnLst>
                                </p:cTn>
                              </p:par>
                            </p:childTnLst>
                          </p:cTn>
                        </p:par>
                        <p:par>
                          <p:cTn id="22" fill="hold">
                            <p:stCondLst>
                              <p:cond delay="2500"/>
                            </p:stCondLst>
                            <p:childTnLst>
                              <p:par>
                                <p:cTn id="23" presetID="14" presetClass="entr" presetSubtype="10" fill="hold" nodeType="afterEffect">
                                  <p:stCondLst>
                                    <p:cond delay="0"/>
                                  </p:stCondLst>
                                  <p:childTnLst>
                                    <p:set>
                                      <p:cBhvr>
                                        <p:cTn id="24" dur="1" fill="hold">
                                          <p:stCondLst>
                                            <p:cond delay="0"/>
                                          </p:stCondLst>
                                        </p:cTn>
                                        <p:tgtEl>
                                          <p:spTgt spid="10">
                                            <p:txEl>
                                              <p:pRg st="0" end="0"/>
                                            </p:txEl>
                                          </p:spTgt>
                                        </p:tgtEl>
                                        <p:attrNameLst>
                                          <p:attrName>style.visibility</p:attrName>
                                        </p:attrNameLst>
                                      </p:cBhvr>
                                      <p:to>
                                        <p:strVal val="visible"/>
                                      </p:to>
                                    </p:set>
                                    <p:animEffect transition="in" filter="randombar(horizontal)">
                                      <p:cBhvr>
                                        <p:cTn id="25" dur="500"/>
                                        <p:tgtEl>
                                          <p:spTgt spid="10">
                                            <p:txEl>
                                              <p:pRg st="0" end="0"/>
                                            </p:txEl>
                                          </p:spTgt>
                                        </p:tgtEl>
                                      </p:cBhvr>
                                    </p:animEffect>
                                  </p:childTnLst>
                                </p:cTn>
                              </p:par>
                            </p:childTnLst>
                          </p:cTn>
                        </p:par>
                        <p:par>
                          <p:cTn id="26" fill="hold">
                            <p:stCondLst>
                              <p:cond delay="3000"/>
                            </p:stCondLst>
                            <p:childTnLst>
                              <p:par>
                                <p:cTn id="27" presetID="14" presetClass="entr" presetSubtype="10" fill="hold" nodeType="afterEffect">
                                  <p:stCondLst>
                                    <p:cond delay="0"/>
                                  </p:stCondLst>
                                  <p:childTnLst>
                                    <p:set>
                                      <p:cBhvr>
                                        <p:cTn id="28" dur="1" fill="hold">
                                          <p:stCondLst>
                                            <p:cond delay="0"/>
                                          </p:stCondLst>
                                        </p:cTn>
                                        <p:tgtEl>
                                          <p:spTgt spid="10">
                                            <p:txEl>
                                              <p:pRg st="1" end="1"/>
                                            </p:txEl>
                                          </p:spTgt>
                                        </p:tgtEl>
                                        <p:attrNameLst>
                                          <p:attrName>style.visibility</p:attrName>
                                        </p:attrNameLst>
                                      </p:cBhvr>
                                      <p:to>
                                        <p:strVal val="visible"/>
                                      </p:to>
                                    </p:set>
                                    <p:animEffect transition="in" filter="randombar(horizontal)">
                                      <p:cBhvr>
                                        <p:cTn id="29" dur="500"/>
                                        <p:tgtEl>
                                          <p:spTgt spid="10">
                                            <p:txEl>
                                              <p:pRg st="1" end="1"/>
                                            </p:txEl>
                                          </p:spTgt>
                                        </p:tgtEl>
                                      </p:cBhvr>
                                    </p:animEffect>
                                  </p:childTnLst>
                                </p:cTn>
                              </p:par>
                            </p:childTnLst>
                          </p:cTn>
                        </p:par>
                        <p:par>
                          <p:cTn id="30" fill="hold">
                            <p:stCondLst>
                              <p:cond delay="3500"/>
                            </p:stCondLst>
                            <p:childTnLst>
                              <p:par>
                                <p:cTn id="31" presetID="14" presetClass="entr" presetSubtype="10" fill="hold" nodeType="afterEffect">
                                  <p:stCondLst>
                                    <p:cond delay="0"/>
                                  </p:stCondLst>
                                  <p:childTnLst>
                                    <p:set>
                                      <p:cBhvr>
                                        <p:cTn id="32" dur="1" fill="hold">
                                          <p:stCondLst>
                                            <p:cond delay="0"/>
                                          </p:stCondLst>
                                        </p:cTn>
                                        <p:tgtEl>
                                          <p:spTgt spid="10">
                                            <p:txEl>
                                              <p:pRg st="2" end="2"/>
                                            </p:txEl>
                                          </p:spTgt>
                                        </p:tgtEl>
                                        <p:attrNameLst>
                                          <p:attrName>style.visibility</p:attrName>
                                        </p:attrNameLst>
                                      </p:cBhvr>
                                      <p:to>
                                        <p:strVal val="visible"/>
                                      </p:to>
                                    </p:set>
                                    <p:animEffect transition="in" filter="randombar(horizontal)">
                                      <p:cBhvr>
                                        <p:cTn id="33"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AB0E2-8312-4536-A8E6-CA7EC03B0911}"/>
              </a:ext>
            </a:extLst>
          </p:cNvPr>
          <p:cNvSpPr>
            <a:spLocks noGrp="1"/>
          </p:cNvSpPr>
          <p:nvPr>
            <p:ph type="title"/>
          </p:nvPr>
        </p:nvSpPr>
        <p:spPr>
          <a:xfrm>
            <a:off x="1203648" y="452718"/>
            <a:ext cx="8847185" cy="1400530"/>
          </a:xfrm>
        </p:spPr>
        <p:txBody>
          <a:bodyPr/>
          <a:lstStyle/>
          <a:p>
            <a:endParaRPr lang="en-GB" dirty="0"/>
          </a:p>
        </p:txBody>
      </p:sp>
      <p:pic>
        <p:nvPicPr>
          <p:cNvPr id="6" name="Content Placeholder 5">
            <a:extLst>
              <a:ext uri="{FF2B5EF4-FFF2-40B4-BE49-F238E27FC236}">
                <a16:creationId xmlns:a16="http://schemas.microsoft.com/office/drawing/2014/main" id="{4250B6A9-E23E-4658-A62E-F1D8C8774AE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03648" y="452718"/>
            <a:ext cx="8847185" cy="4396554"/>
          </a:xfrm>
        </p:spPr>
      </p:pic>
      <p:pic>
        <p:nvPicPr>
          <p:cNvPr id="8" name="Content Placeholder 7">
            <a:extLst>
              <a:ext uri="{FF2B5EF4-FFF2-40B4-BE49-F238E27FC236}">
                <a16:creationId xmlns:a16="http://schemas.microsoft.com/office/drawing/2014/main" id="{D4FE3AE0-1D00-49C9-9648-3D4FD89B46A7}"/>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203648" y="4849272"/>
            <a:ext cx="8847185" cy="1741223"/>
          </a:xfrm>
        </p:spPr>
      </p:pic>
    </p:spTree>
    <p:extLst>
      <p:ext uri="{BB962C8B-B14F-4D97-AF65-F5344CB8AC3E}">
        <p14:creationId xmlns:p14="http://schemas.microsoft.com/office/powerpoint/2010/main" val="2753568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E8B41-8B2F-43A2-ABD4-8AEDE8462B80}"/>
              </a:ext>
            </a:extLst>
          </p:cNvPr>
          <p:cNvSpPr>
            <a:spLocks noGrp="1"/>
          </p:cNvSpPr>
          <p:nvPr>
            <p:ph type="title"/>
          </p:nvPr>
        </p:nvSpPr>
        <p:spPr>
          <a:xfrm>
            <a:off x="3261312" y="452718"/>
            <a:ext cx="5490802" cy="1400530"/>
          </a:xfrm>
        </p:spPr>
        <p:txBody>
          <a:bodyPr/>
          <a:lstStyle/>
          <a:p>
            <a:endParaRPr lang="en-GB" dirty="0"/>
          </a:p>
        </p:txBody>
      </p:sp>
      <p:pic>
        <p:nvPicPr>
          <p:cNvPr id="6" name="Content Placeholder 5">
            <a:extLst>
              <a:ext uri="{FF2B5EF4-FFF2-40B4-BE49-F238E27FC236}">
                <a16:creationId xmlns:a16="http://schemas.microsoft.com/office/drawing/2014/main" id="{9BAEB2A9-76CD-4158-BFF3-DF4CACBF538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458040" y="452718"/>
            <a:ext cx="9097346" cy="5447348"/>
          </a:xfrm>
        </p:spPr>
      </p:pic>
    </p:spTree>
    <p:extLst>
      <p:ext uri="{BB962C8B-B14F-4D97-AF65-F5344CB8AC3E}">
        <p14:creationId xmlns:p14="http://schemas.microsoft.com/office/powerpoint/2010/main" val="3590923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F1440-74B4-477E-BC08-F6DF1167FF87}"/>
              </a:ext>
            </a:extLst>
          </p:cNvPr>
          <p:cNvSpPr>
            <a:spLocks noGrp="1"/>
          </p:cNvSpPr>
          <p:nvPr>
            <p:ph type="title"/>
          </p:nvPr>
        </p:nvSpPr>
        <p:spPr/>
        <p:txBody>
          <a:bodyPr/>
          <a:lstStyle/>
          <a:p>
            <a:pPr algn="ctr"/>
            <a:r>
              <a:rPr lang="en-US" dirty="0"/>
              <a:t>Significance of employability skills</a:t>
            </a:r>
            <a:br>
              <a:rPr lang="en-US" dirty="0"/>
            </a:br>
            <a:endParaRPr lang="en-GB" dirty="0"/>
          </a:p>
        </p:txBody>
      </p:sp>
      <p:sp>
        <p:nvSpPr>
          <p:cNvPr id="3" name="Content Placeholder 2">
            <a:extLst>
              <a:ext uri="{FF2B5EF4-FFF2-40B4-BE49-F238E27FC236}">
                <a16:creationId xmlns:a16="http://schemas.microsoft.com/office/drawing/2014/main" id="{D743A9B9-B4B8-4E6C-AD3C-2565198D9A5E}"/>
              </a:ext>
            </a:extLst>
          </p:cNvPr>
          <p:cNvSpPr>
            <a:spLocks noGrp="1"/>
          </p:cNvSpPr>
          <p:nvPr>
            <p:ph idx="1"/>
          </p:nvPr>
        </p:nvSpPr>
        <p:spPr>
          <a:xfrm>
            <a:off x="946794" y="1771135"/>
            <a:ext cx="4992688" cy="3315729"/>
          </a:xfrm>
        </p:spPr>
        <p:txBody>
          <a:bodyPr/>
          <a:lstStyle/>
          <a:p>
            <a:r>
              <a:rPr lang="en-US" dirty="0"/>
              <a:t>“In today’s job market you should be able to stand out if you want to obtain a particular </a:t>
            </a:r>
            <a:r>
              <a:rPr lang="en-US" dirty="0" err="1"/>
              <a:t>job.In</a:t>
            </a:r>
            <a:r>
              <a:rPr lang="en-US" dirty="0"/>
              <a:t> order to do so you have to multiple skills in key areas so that the recruiter is able to spot you.”</a:t>
            </a:r>
            <a:r>
              <a:rPr lang="en-US" dirty="0">
                <a:effectLst/>
              </a:rPr>
              <a:t>(</a:t>
            </a:r>
            <a:r>
              <a:rPr lang="en-US" dirty="0" err="1">
                <a:effectLst/>
              </a:rPr>
              <a:t>Homden,Barni</a:t>
            </a:r>
            <a:r>
              <a:rPr lang="en-US" dirty="0">
                <a:effectLst/>
              </a:rPr>
              <a:t>)</a:t>
            </a:r>
            <a:endParaRPr lang="en-GB" dirty="0"/>
          </a:p>
        </p:txBody>
      </p:sp>
      <p:pic>
        <p:nvPicPr>
          <p:cNvPr id="5" name="Picture 4">
            <a:extLst>
              <a:ext uri="{FF2B5EF4-FFF2-40B4-BE49-F238E27FC236}">
                <a16:creationId xmlns:a16="http://schemas.microsoft.com/office/drawing/2014/main" id="{1386BDC0-F89C-4854-A410-CF6C0D6148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6877" y="1771135"/>
            <a:ext cx="3665838" cy="2463379"/>
          </a:xfrm>
          <a:prstGeom prst="rect">
            <a:avLst/>
          </a:prstGeom>
        </p:spPr>
      </p:pic>
      <p:sp>
        <p:nvSpPr>
          <p:cNvPr id="6" name="TextBox 5">
            <a:extLst>
              <a:ext uri="{FF2B5EF4-FFF2-40B4-BE49-F238E27FC236}">
                <a16:creationId xmlns:a16="http://schemas.microsoft.com/office/drawing/2014/main" id="{80C50F88-9CDD-46D8-9328-F7B36B632E8B}"/>
              </a:ext>
            </a:extLst>
          </p:cNvPr>
          <p:cNvSpPr txBox="1"/>
          <p:nvPr/>
        </p:nvSpPr>
        <p:spPr>
          <a:xfrm>
            <a:off x="6853881" y="4489622"/>
            <a:ext cx="4201297" cy="1200329"/>
          </a:xfrm>
          <a:prstGeom prst="rect">
            <a:avLst/>
          </a:prstGeom>
          <a:noFill/>
        </p:spPr>
        <p:txBody>
          <a:bodyPr wrap="square" rtlCol="0">
            <a:spAutoFit/>
          </a:bodyPr>
          <a:lstStyle/>
          <a:p>
            <a:r>
              <a:rPr lang="en-US" dirty="0">
                <a:solidFill>
                  <a:srgbClr val="FFFF00"/>
                </a:solidFill>
              </a:rPr>
              <a:t>Key Skills</a:t>
            </a:r>
          </a:p>
          <a:p>
            <a:pPr marL="285750" indent="-285750">
              <a:buFont typeface="Wingdings" panose="05000000000000000000" pitchFamily="2" charset="2"/>
              <a:buChar char="Ø"/>
            </a:pPr>
            <a:r>
              <a:rPr lang="en-GB" dirty="0">
                <a:solidFill>
                  <a:srgbClr val="FFFF00"/>
                </a:solidFill>
              </a:rPr>
              <a:t>Time Management</a:t>
            </a:r>
          </a:p>
          <a:p>
            <a:pPr marL="285750" indent="-285750">
              <a:buFont typeface="Wingdings" panose="05000000000000000000" pitchFamily="2" charset="2"/>
              <a:buChar char="Ø"/>
            </a:pPr>
            <a:r>
              <a:rPr lang="en-GB" dirty="0">
                <a:solidFill>
                  <a:srgbClr val="FFFF00"/>
                </a:solidFill>
              </a:rPr>
              <a:t>Team Work</a:t>
            </a:r>
          </a:p>
          <a:p>
            <a:pPr marL="285750" indent="-285750">
              <a:buFont typeface="Wingdings" panose="05000000000000000000" pitchFamily="2" charset="2"/>
              <a:buChar char="Ø"/>
            </a:pPr>
            <a:r>
              <a:rPr lang="en-GB" dirty="0">
                <a:solidFill>
                  <a:srgbClr val="FFFF00"/>
                </a:solidFill>
              </a:rPr>
              <a:t>Adaptability</a:t>
            </a:r>
          </a:p>
        </p:txBody>
      </p:sp>
      <p:pic>
        <p:nvPicPr>
          <p:cNvPr id="7" name="Picture 6">
            <a:extLst>
              <a:ext uri="{FF2B5EF4-FFF2-40B4-BE49-F238E27FC236}">
                <a16:creationId xmlns:a16="http://schemas.microsoft.com/office/drawing/2014/main" id="{7DDA8892-3A06-4420-8C2D-448DE7F8E5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95627" y="3855174"/>
            <a:ext cx="4310915" cy="2463380"/>
          </a:xfrm>
          <a:prstGeom prst="rect">
            <a:avLst/>
          </a:prstGeom>
        </p:spPr>
      </p:pic>
    </p:spTree>
    <p:extLst>
      <p:ext uri="{BB962C8B-B14F-4D97-AF65-F5344CB8AC3E}">
        <p14:creationId xmlns:p14="http://schemas.microsoft.com/office/powerpoint/2010/main" val="273018618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par>
                                <p:cTn id="8" presetID="2"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42" presetClass="entr" presetSubtype="0" fill="hold"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6" presetClass="entr" presetSubtype="16"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par>
                                <p:cTn id="20" presetID="53" presetClass="entr" presetSubtype="16" fill="hold" nodeType="with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 calcmode="lin" valueType="num">
                                      <p:cBhvr>
                                        <p:cTn id="22"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23" dur="500" fill="hold"/>
                                        <p:tgtEl>
                                          <p:spTgt spid="6">
                                            <p:txEl>
                                              <p:pRg st="0" end="0"/>
                                            </p:txEl>
                                          </p:spTgt>
                                        </p:tgtEl>
                                        <p:attrNameLst>
                                          <p:attrName>ppt_h</p:attrName>
                                        </p:attrNameLst>
                                      </p:cBhvr>
                                      <p:tavLst>
                                        <p:tav tm="0">
                                          <p:val>
                                            <p:fltVal val="0"/>
                                          </p:val>
                                        </p:tav>
                                        <p:tav tm="100000">
                                          <p:val>
                                            <p:strVal val="#ppt_h"/>
                                          </p:val>
                                        </p:tav>
                                      </p:tavLst>
                                    </p:anim>
                                    <p:animEffect transition="in" filter="fade">
                                      <p:cBhvr>
                                        <p:cTn id="24" dur="500"/>
                                        <p:tgtEl>
                                          <p:spTgt spid="6">
                                            <p:txEl>
                                              <p:pRg st="0" end="0"/>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 calcmode="lin" valueType="num">
                                      <p:cBhvr>
                                        <p:cTn id="27" dur="500" fill="hold"/>
                                        <p:tgtEl>
                                          <p:spTgt spid="6">
                                            <p:txEl>
                                              <p:pRg st="1" end="1"/>
                                            </p:txEl>
                                          </p:spTgt>
                                        </p:tgtEl>
                                        <p:attrNameLst>
                                          <p:attrName>ppt_w</p:attrName>
                                        </p:attrNameLst>
                                      </p:cBhvr>
                                      <p:tavLst>
                                        <p:tav tm="0">
                                          <p:val>
                                            <p:fltVal val="0"/>
                                          </p:val>
                                        </p:tav>
                                        <p:tav tm="100000">
                                          <p:val>
                                            <p:strVal val="#ppt_w"/>
                                          </p:val>
                                        </p:tav>
                                      </p:tavLst>
                                    </p:anim>
                                    <p:anim calcmode="lin" valueType="num">
                                      <p:cBhvr>
                                        <p:cTn id="28" dur="500" fill="hold"/>
                                        <p:tgtEl>
                                          <p:spTgt spid="6">
                                            <p:txEl>
                                              <p:pRg st="1" end="1"/>
                                            </p:txEl>
                                          </p:spTgt>
                                        </p:tgtEl>
                                        <p:attrNameLst>
                                          <p:attrName>ppt_h</p:attrName>
                                        </p:attrNameLst>
                                      </p:cBhvr>
                                      <p:tavLst>
                                        <p:tav tm="0">
                                          <p:val>
                                            <p:fltVal val="0"/>
                                          </p:val>
                                        </p:tav>
                                        <p:tav tm="100000">
                                          <p:val>
                                            <p:strVal val="#ppt_h"/>
                                          </p:val>
                                        </p:tav>
                                      </p:tavLst>
                                    </p:anim>
                                    <p:animEffect transition="in" filter="fade">
                                      <p:cBhvr>
                                        <p:cTn id="29" dur="500"/>
                                        <p:tgtEl>
                                          <p:spTgt spid="6">
                                            <p:txEl>
                                              <p:pRg st="1" end="1"/>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 calcmode="lin" valueType="num">
                                      <p:cBhvr>
                                        <p:cTn id="32" dur="500" fill="hold"/>
                                        <p:tgtEl>
                                          <p:spTgt spid="6">
                                            <p:txEl>
                                              <p:pRg st="2" end="2"/>
                                            </p:txEl>
                                          </p:spTgt>
                                        </p:tgtEl>
                                        <p:attrNameLst>
                                          <p:attrName>ppt_w</p:attrName>
                                        </p:attrNameLst>
                                      </p:cBhvr>
                                      <p:tavLst>
                                        <p:tav tm="0">
                                          <p:val>
                                            <p:fltVal val="0"/>
                                          </p:val>
                                        </p:tav>
                                        <p:tav tm="100000">
                                          <p:val>
                                            <p:strVal val="#ppt_w"/>
                                          </p:val>
                                        </p:tav>
                                      </p:tavLst>
                                    </p:anim>
                                    <p:anim calcmode="lin" valueType="num">
                                      <p:cBhvr>
                                        <p:cTn id="33" dur="500" fill="hold"/>
                                        <p:tgtEl>
                                          <p:spTgt spid="6">
                                            <p:txEl>
                                              <p:pRg st="2" end="2"/>
                                            </p:txEl>
                                          </p:spTgt>
                                        </p:tgtEl>
                                        <p:attrNameLst>
                                          <p:attrName>ppt_h</p:attrName>
                                        </p:attrNameLst>
                                      </p:cBhvr>
                                      <p:tavLst>
                                        <p:tav tm="0">
                                          <p:val>
                                            <p:fltVal val="0"/>
                                          </p:val>
                                        </p:tav>
                                        <p:tav tm="100000">
                                          <p:val>
                                            <p:strVal val="#ppt_h"/>
                                          </p:val>
                                        </p:tav>
                                      </p:tavLst>
                                    </p:anim>
                                    <p:animEffect transition="in" filter="fade">
                                      <p:cBhvr>
                                        <p:cTn id="34" dur="500"/>
                                        <p:tgtEl>
                                          <p:spTgt spid="6">
                                            <p:txEl>
                                              <p:pRg st="2" end="2"/>
                                            </p:txEl>
                                          </p:spTgt>
                                        </p:tgtEl>
                                      </p:cBhvr>
                                    </p:animEffect>
                                  </p:childTnLst>
                                </p:cTn>
                              </p:par>
                              <p:par>
                                <p:cTn id="35" presetID="53" presetClass="entr" presetSubtype="16" fill="hold" nodeType="with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 calcmode="lin" valueType="num">
                                      <p:cBhvr>
                                        <p:cTn id="37" dur="500" fill="hold"/>
                                        <p:tgtEl>
                                          <p:spTgt spid="6">
                                            <p:txEl>
                                              <p:pRg st="3" end="3"/>
                                            </p:txEl>
                                          </p:spTgt>
                                        </p:tgtEl>
                                        <p:attrNameLst>
                                          <p:attrName>ppt_w</p:attrName>
                                        </p:attrNameLst>
                                      </p:cBhvr>
                                      <p:tavLst>
                                        <p:tav tm="0">
                                          <p:val>
                                            <p:fltVal val="0"/>
                                          </p:val>
                                        </p:tav>
                                        <p:tav tm="100000">
                                          <p:val>
                                            <p:strVal val="#ppt_w"/>
                                          </p:val>
                                        </p:tav>
                                      </p:tavLst>
                                    </p:anim>
                                    <p:anim calcmode="lin" valueType="num">
                                      <p:cBhvr>
                                        <p:cTn id="38" dur="500" fill="hold"/>
                                        <p:tgtEl>
                                          <p:spTgt spid="6">
                                            <p:txEl>
                                              <p:pRg st="3" end="3"/>
                                            </p:txEl>
                                          </p:spTgt>
                                        </p:tgtEl>
                                        <p:attrNameLst>
                                          <p:attrName>ppt_h</p:attrName>
                                        </p:attrNameLst>
                                      </p:cBhvr>
                                      <p:tavLst>
                                        <p:tav tm="0">
                                          <p:val>
                                            <p:fltVal val="0"/>
                                          </p:val>
                                        </p:tav>
                                        <p:tav tm="100000">
                                          <p:val>
                                            <p:strVal val="#ppt_h"/>
                                          </p:val>
                                        </p:tav>
                                      </p:tavLst>
                                    </p:anim>
                                    <p:animEffect transition="in" filter="fade">
                                      <p:cBhvr>
                                        <p:cTn id="39"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619AB-1741-4FFD-854D-AE93F6BC15F7}"/>
              </a:ext>
            </a:extLst>
          </p:cNvPr>
          <p:cNvSpPr>
            <a:spLocks noGrp="1"/>
          </p:cNvSpPr>
          <p:nvPr>
            <p:ph type="title"/>
          </p:nvPr>
        </p:nvSpPr>
        <p:spPr/>
        <p:txBody>
          <a:bodyPr/>
          <a:lstStyle/>
          <a:p>
            <a:pPr algn="ctr"/>
            <a:r>
              <a:rPr lang="en-GB" dirty="0"/>
              <a:t>Significance of employability skills</a:t>
            </a:r>
            <a:br>
              <a:rPr lang="en-GB" dirty="0"/>
            </a:br>
            <a:r>
              <a:rPr lang="en-GB" dirty="0"/>
              <a:t>Continue</a:t>
            </a:r>
          </a:p>
        </p:txBody>
      </p:sp>
      <p:sp>
        <p:nvSpPr>
          <p:cNvPr id="7" name="Text Placeholder 6">
            <a:extLst>
              <a:ext uri="{FF2B5EF4-FFF2-40B4-BE49-F238E27FC236}">
                <a16:creationId xmlns:a16="http://schemas.microsoft.com/office/drawing/2014/main" id="{42E092F2-5459-4BB1-9A2C-F011DA2567F7}"/>
              </a:ext>
            </a:extLst>
          </p:cNvPr>
          <p:cNvSpPr>
            <a:spLocks noGrp="1"/>
          </p:cNvSpPr>
          <p:nvPr>
            <p:ph type="body" idx="1"/>
          </p:nvPr>
        </p:nvSpPr>
        <p:spPr/>
        <p:txBody>
          <a:bodyPr/>
          <a:lstStyle/>
          <a:p>
            <a:endParaRPr lang="en-GB" dirty="0"/>
          </a:p>
        </p:txBody>
      </p:sp>
      <p:sp>
        <p:nvSpPr>
          <p:cNvPr id="3" name="Content Placeholder 2">
            <a:extLst>
              <a:ext uri="{FF2B5EF4-FFF2-40B4-BE49-F238E27FC236}">
                <a16:creationId xmlns:a16="http://schemas.microsoft.com/office/drawing/2014/main" id="{A1EA023E-94C3-4BC2-921A-36728031A6C9}"/>
              </a:ext>
            </a:extLst>
          </p:cNvPr>
          <p:cNvSpPr>
            <a:spLocks noGrp="1"/>
          </p:cNvSpPr>
          <p:nvPr>
            <p:ph sz="half" idx="2"/>
          </p:nvPr>
        </p:nvSpPr>
        <p:spPr>
          <a:xfrm>
            <a:off x="767410" y="4987131"/>
            <a:ext cx="4396339" cy="3741738"/>
          </a:xfrm>
        </p:spPr>
        <p:txBody>
          <a:bodyPr/>
          <a:lstStyle/>
          <a:p>
            <a:r>
              <a:rPr lang="en-GB" dirty="0"/>
              <a:t>Employability skills play key role in recruiting agencies choice as well.</a:t>
            </a:r>
          </a:p>
        </p:txBody>
      </p:sp>
      <p:sp>
        <p:nvSpPr>
          <p:cNvPr id="8" name="Text Placeholder 7">
            <a:extLst>
              <a:ext uri="{FF2B5EF4-FFF2-40B4-BE49-F238E27FC236}">
                <a16:creationId xmlns:a16="http://schemas.microsoft.com/office/drawing/2014/main" id="{F200C960-C899-4930-B23A-430031EB87E3}"/>
              </a:ext>
            </a:extLst>
          </p:cNvPr>
          <p:cNvSpPr>
            <a:spLocks noGrp="1"/>
          </p:cNvSpPr>
          <p:nvPr>
            <p:ph type="body" sz="quarter" idx="3"/>
          </p:nvPr>
        </p:nvSpPr>
        <p:spPr>
          <a:xfrm>
            <a:off x="7996335" y="1853248"/>
            <a:ext cx="2054499" cy="628014"/>
          </a:xfrm>
        </p:spPr>
        <p:txBody>
          <a:bodyPr/>
          <a:lstStyle/>
          <a:p>
            <a:endParaRPr lang="en-GB" dirty="0"/>
          </a:p>
        </p:txBody>
      </p:sp>
      <p:sp>
        <p:nvSpPr>
          <p:cNvPr id="9" name="Content Placeholder 8">
            <a:extLst>
              <a:ext uri="{FF2B5EF4-FFF2-40B4-BE49-F238E27FC236}">
                <a16:creationId xmlns:a16="http://schemas.microsoft.com/office/drawing/2014/main" id="{48DBBA52-4269-414F-A38E-699AEDD23937}"/>
              </a:ext>
            </a:extLst>
          </p:cNvPr>
          <p:cNvSpPr>
            <a:spLocks noGrp="1"/>
          </p:cNvSpPr>
          <p:nvPr>
            <p:ph sz="quarter" idx="4"/>
          </p:nvPr>
        </p:nvSpPr>
        <p:spPr>
          <a:xfrm>
            <a:off x="6692351" y="4534413"/>
            <a:ext cx="4396339" cy="3741738"/>
          </a:xfrm>
        </p:spPr>
        <p:txBody>
          <a:bodyPr/>
          <a:lstStyle/>
          <a:p>
            <a:r>
              <a:rPr lang="en-GB" dirty="0"/>
              <a:t>They also play a crucial role in they way we communicate with others and behave in difficult situations.</a:t>
            </a:r>
          </a:p>
        </p:txBody>
      </p:sp>
      <p:pic>
        <p:nvPicPr>
          <p:cNvPr id="5" name="Picture 4">
            <a:extLst>
              <a:ext uri="{FF2B5EF4-FFF2-40B4-BE49-F238E27FC236}">
                <a16:creationId xmlns:a16="http://schemas.microsoft.com/office/drawing/2014/main" id="{F67B89B0-C5FE-4FCB-B989-F96D1D35CA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3634" y="1776767"/>
            <a:ext cx="4959724" cy="2834128"/>
          </a:xfrm>
          <a:prstGeom prst="rect">
            <a:avLst/>
          </a:prstGeom>
        </p:spPr>
      </p:pic>
      <p:pic>
        <p:nvPicPr>
          <p:cNvPr id="11" name="Picture 10">
            <a:extLst>
              <a:ext uri="{FF2B5EF4-FFF2-40B4-BE49-F238E27FC236}">
                <a16:creationId xmlns:a16="http://schemas.microsoft.com/office/drawing/2014/main" id="{BD3FB029-22BE-4137-ADAC-870F4D693C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37341" y="1716995"/>
            <a:ext cx="4572486" cy="2668474"/>
          </a:xfrm>
          <a:prstGeom prst="rect">
            <a:avLst/>
          </a:prstGeom>
        </p:spPr>
      </p:pic>
    </p:spTree>
    <p:extLst>
      <p:ext uri="{BB962C8B-B14F-4D97-AF65-F5344CB8AC3E}">
        <p14:creationId xmlns:p14="http://schemas.microsoft.com/office/powerpoint/2010/main" val="479303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2" presetClass="entr" presetSubtype="4"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wipe(down)">
                                      <p:cBhvr>
                                        <p:cTn id="11" dur="500"/>
                                        <p:tgtEl>
                                          <p:spTgt spid="11"/>
                                        </p:tgtEl>
                                      </p:cBhvr>
                                    </p:animEffect>
                                  </p:childTnLst>
                                </p:cTn>
                              </p:par>
                              <p:par>
                                <p:cTn id="12" presetID="2" presetClass="entr" presetSubtype="4" fill="hold" nodeType="with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9">
                                            <p:txEl>
                                              <p:pRg st="0" end="0"/>
                                            </p:txEl>
                                          </p:spTgt>
                                        </p:tgtEl>
                                        <p:attrNameLst>
                                          <p:attrName>style.visibility</p:attrName>
                                        </p:attrNameLst>
                                      </p:cBhvr>
                                      <p:to>
                                        <p:strVal val="visible"/>
                                      </p:to>
                                    </p:set>
                                    <p:animEffect transition="in" filter="fade">
                                      <p:cBhvr>
                                        <p:cTn id="18" dur="1000"/>
                                        <p:tgtEl>
                                          <p:spTgt spid="9">
                                            <p:txEl>
                                              <p:pRg st="0" end="0"/>
                                            </p:txEl>
                                          </p:spTgt>
                                        </p:tgtEl>
                                      </p:cBhvr>
                                    </p:animEffect>
                                    <p:anim calcmode="lin" valueType="num">
                                      <p:cBhvr>
                                        <p:cTn id="19"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9">
                                            <p:txEl>
                                              <p:pRg st="0" end="0"/>
                                            </p:txEl>
                                          </p:spTgt>
                                        </p:tgtEl>
                                        <p:attrNameLst>
                                          <p:attrName>ppt_y</p:attrName>
                                        </p:attrNameLst>
                                      </p:cBhvr>
                                      <p:tavLst>
                                        <p:tav tm="0">
                                          <p:val>
                                            <p:strVal val="#ppt_y+.1"/>
                                          </p:val>
                                        </p:tav>
                                        <p:tav tm="100000">
                                          <p:val>
                                            <p:strVal val="#ppt_y"/>
                                          </p:val>
                                        </p:tav>
                                      </p:tavLst>
                                    </p:anim>
                                  </p:childTnLst>
                                </p:cTn>
                              </p:par>
                              <p:par>
                                <p:cTn id="21" presetID="16" presetClass="entr" presetSubtype="21" fill="hold"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barn(inVertical)">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3BD3D-6765-48C5-8DEF-5F0CE9E71D88}"/>
              </a:ext>
            </a:extLst>
          </p:cNvPr>
          <p:cNvSpPr>
            <a:spLocks noGrp="1"/>
          </p:cNvSpPr>
          <p:nvPr>
            <p:ph type="title"/>
          </p:nvPr>
        </p:nvSpPr>
        <p:spPr/>
        <p:txBody>
          <a:bodyPr/>
          <a:lstStyle/>
          <a:p>
            <a:pPr algn="ctr"/>
            <a:r>
              <a:rPr lang="en-US" dirty="0"/>
              <a:t>My set of employability and academic skills</a:t>
            </a:r>
            <a:endParaRPr lang="en-GB" dirty="0"/>
          </a:p>
        </p:txBody>
      </p:sp>
      <p:sp>
        <p:nvSpPr>
          <p:cNvPr id="3" name="Content Placeholder 2">
            <a:extLst>
              <a:ext uri="{FF2B5EF4-FFF2-40B4-BE49-F238E27FC236}">
                <a16:creationId xmlns:a16="http://schemas.microsoft.com/office/drawing/2014/main" id="{839D2839-05FF-47E7-ACE5-C6C83B6AA95B}"/>
              </a:ext>
            </a:extLst>
          </p:cNvPr>
          <p:cNvSpPr>
            <a:spLocks noGrp="1"/>
          </p:cNvSpPr>
          <p:nvPr>
            <p:ph idx="1"/>
          </p:nvPr>
        </p:nvSpPr>
        <p:spPr/>
        <p:txBody>
          <a:bodyPr/>
          <a:lstStyle/>
          <a:p>
            <a:r>
              <a:rPr lang="en-GB" dirty="0"/>
              <a:t>Patience</a:t>
            </a:r>
          </a:p>
          <a:p>
            <a:endParaRPr lang="en-GB" dirty="0"/>
          </a:p>
          <a:p>
            <a:r>
              <a:rPr lang="en-GB" dirty="0"/>
              <a:t>Adaptability</a:t>
            </a:r>
          </a:p>
          <a:p>
            <a:endParaRPr lang="en-GB" dirty="0"/>
          </a:p>
          <a:p>
            <a:r>
              <a:rPr lang="en-GB" dirty="0"/>
              <a:t>Good communication</a:t>
            </a:r>
          </a:p>
          <a:p>
            <a:endParaRPr lang="en-GB" dirty="0"/>
          </a:p>
          <a:p>
            <a:r>
              <a:rPr lang="en-GB" dirty="0"/>
              <a:t>Team Work</a:t>
            </a:r>
          </a:p>
          <a:p>
            <a:endParaRPr lang="en-GB" dirty="0"/>
          </a:p>
          <a:p>
            <a:r>
              <a:rPr lang="en-GB" dirty="0"/>
              <a:t>Emotional Control</a:t>
            </a:r>
          </a:p>
        </p:txBody>
      </p:sp>
      <p:pic>
        <p:nvPicPr>
          <p:cNvPr id="5" name="Picture 4">
            <a:extLst>
              <a:ext uri="{FF2B5EF4-FFF2-40B4-BE49-F238E27FC236}">
                <a16:creationId xmlns:a16="http://schemas.microsoft.com/office/drawing/2014/main" id="{15136285-886A-41A2-9D8D-9D161DD4E7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42599" y="1452466"/>
            <a:ext cx="3220861" cy="4795933"/>
          </a:xfrm>
          <a:prstGeom prst="rect">
            <a:avLst/>
          </a:prstGeom>
        </p:spPr>
      </p:pic>
    </p:spTree>
    <p:extLst>
      <p:ext uri="{BB962C8B-B14F-4D97-AF65-F5344CB8AC3E}">
        <p14:creationId xmlns:p14="http://schemas.microsoft.com/office/powerpoint/2010/main" val="1916992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par>
                                <p:cTn id="8" presetID="42"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anim calcmode="lin" valueType="num">
                                      <p:cBhvr>
                                        <p:cTn id="1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2"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3" presetID="42"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anim calcmode="lin" valueType="num">
                                      <p:cBhvr>
                                        <p:cTn id="1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1000"/>
                                        <p:tgtEl>
                                          <p:spTgt spid="3">
                                            <p:txEl>
                                              <p:pRg st="4" end="4"/>
                                            </p:txEl>
                                          </p:spTgt>
                                        </p:tgtEl>
                                      </p:cBhvr>
                                    </p:animEffect>
                                    <p:anim calcmode="lin" valueType="num">
                                      <p:cBhvr>
                                        <p:cTn id="2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1000"/>
                                        <p:tgtEl>
                                          <p:spTgt spid="3">
                                            <p:txEl>
                                              <p:pRg st="6" end="6"/>
                                            </p:txEl>
                                          </p:spTgt>
                                        </p:tgtEl>
                                      </p:cBhvr>
                                    </p:animEffect>
                                    <p:anim calcmode="lin" valueType="num">
                                      <p:cBhvr>
                                        <p:cTn id="2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1000"/>
                                        <p:tgtEl>
                                          <p:spTgt spid="3">
                                            <p:txEl>
                                              <p:pRg st="8" end="8"/>
                                            </p:txEl>
                                          </p:spTgt>
                                        </p:tgtEl>
                                      </p:cBhvr>
                                    </p:animEffect>
                                    <p:anim calcmode="lin" valueType="num">
                                      <p:cBhvr>
                                        <p:cTn id="3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wheel(1)">
                                      <p:cBhvr>
                                        <p:cTn id="3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AD05-52FF-46A2-A54F-964B15ED3EF0}"/>
              </a:ext>
            </a:extLst>
          </p:cNvPr>
          <p:cNvSpPr>
            <a:spLocks noGrp="1"/>
          </p:cNvSpPr>
          <p:nvPr>
            <p:ph type="title"/>
          </p:nvPr>
        </p:nvSpPr>
        <p:spPr/>
        <p:txBody>
          <a:bodyPr/>
          <a:lstStyle/>
          <a:p>
            <a:pPr algn="ctr"/>
            <a:r>
              <a:rPr lang="en-US" dirty="0"/>
              <a:t>Reference list</a:t>
            </a:r>
            <a:endParaRPr lang="en-GB" dirty="0"/>
          </a:p>
        </p:txBody>
      </p:sp>
      <p:sp>
        <p:nvSpPr>
          <p:cNvPr id="3" name="Content Placeholder 2">
            <a:extLst>
              <a:ext uri="{FF2B5EF4-FFF2-40B4-BE49-F238E27FC236}">
                <a16:creationId xmlns:a16="http://schemas.microsoft.com/office/drawing/2014/main" id="{AEF7D107-0C9A-42FB-9D13-6094E55F07A8}"/>
              </a:ext>
            </a:extLst>
          </p:cNvPr>
          <p:cNvSpPr>
            <a:spLocks noGrp="1"/>
          </p:cNvSpPr>
          <p:nvPr>
            <p:ph idx="1"/>
          </p:nvPr>
        </p:nvSpPr>
        <p:spPr>
          <a:xfrm>
            <a:off x="1103312" y="1586204"/>
            <a:ext cx="8946541" cy="4662195"/>
          </a:xfrm>
        </p:spPr>
        <p:txBody>
          <a:bodyPr>
            <a:normAutofit fontScale="85000" lnSpcReduction="10000"/>
          </a:bodyPr>
          <a:lstStyle/>
          <a:p>
            <a:r>
              <a:rPr lang="en-US" dirty="0">
                <a:effectLst/>
              </a:rPr>
              <a:t>Doyle, Alison. “Important Employability Skills For Workplace Success.” </a:t>
            </a:r>
            <a:r>
              <a:rPr lang="en-US" i="1" dirty="0">
                <a:effectLst/>
              </a:rPr>
              <a:t>The Balance Careers</a:t>
            </a:r>
            <a:r>
              <a:rPr lang="en-US" dirty="0">
                <a:effectLst/>
              </a:rPr>
              <a:t>, www.thebalancecareers.com/employability-skills-list-and-examples-4143571. </a:t>
            </a:r>
          </a:p>
          <a:p>
            <a:r>
              <a:rPr lang="en-US" dirty="0" err="1">
                <a:effectLst/>
              </a:rPr>
              <a:t>Homden</a:t>
            </a:r>
            <a:r>
              <a:rPr lang="en-US" dirty="0">
                <a:effectLst/>
              </a:rPr>
              <a:t>, </a:t>
            </a:r>
            <a:r>
              <a:rPr lang="en-US" dirty="0" err="1">
                <a:effectLst/>
              </a:rPr>
              <a:t>Barni</a:t>
            </a:r>
            <a:r>
              <a:rPr lang="en-US" dirty="0">
                <a:effectLst/>
              </a:rPr>
              <a:t>. “What Are Employability Skills? Why Are They Needed?” </a:t>
            </a:r>
            <a:r>
              <a:rPr lang="en-US" i="1" dirty="0">
                <a:effectLst/>
              </a:rPr>
              <a:t>Kaplan Pathways</a:t>
            </a:r>
            <a:r>
              <a:rPr lang="en-US" dirty="0">
                <a:effectLst/>
              </a:rPr>
              <a:t>, Kaplan Pathways, 30 Oct. 2020, www.kaplanpathways.com/about/news/what-are-employability-skills-and-why-are-they-needed/. </a:t>
            </a:r>
          </a:p>
          <a:p>
            <a:r>
              <a:rPr lang="en-US" dirty="0">
                <a:effectLst/>
              </a:rPr>
              <a:t>Knowles, Written by Emma. “Recruitment Agencies.” </a:t>
            </a:r>
            <a:r>
              <a:rPr lang="en-US" i="1" dirty="0">
                <a:effectLst/>
              </a:rPr>
              <a:t>Prospects.ac.uk</a:t>
            </a:r>
            <a:r>
              <a:rPr lang="en-US" dirty="0">
                <a:effectLst/>
              </a:rPr>
              <a:t>, www.prospects.ac.uk/careers-advice/getting-a-job/recruitment-agencies. </a:t>
            </a:r>
          </a:p>
          <a:p>
            <a:r>
              <a:rPr lang="en-US" dirty="0" err="1">
                <a:effectLst/>
              </a:rPr>
              <a:t>Cheary</a:t>
            </a:r>
            <a:r>
              <a:rPr lang="en-US" dirty="0">
                <a:effectLst/>
              </a:rPr>
              <a:t>, Michael. “How Do Recruitment Agencies Work?” </a:t>
            </a:r>
            <a:r>
              <a:rPr lang="en-US" i="1" dirty="0">
                <a:effectLst/>
              </a:rPr>
              <a:t>Reed.co.uk</a:t>
            </a:r>
            <a:r>
              <a:rPr lang="en-US" dirty="0">
                <a:effectLst/>
              </a:rPr>
              <a:t>, 27 July 2016, www.reed.co.uk/career-advice/how-recruitment-agencies-work/. </a:t>
            </a:r>
          </a:p>
          <a:p>
            <a:r>
              <a:rPr lang="en-US" dirty="0">
                <a:effectLst/>
              </a:rPr>
              <a:t> </a:t>
            </a:r>
            <a:r>
              <a:rPr lang="en-US" dirty="0" err="1">
                <a:effectLst/>
              </a:rPr>
              <a:t>Lerman</a:t>
            </a:r>
            <a:r>
              <a:rPr lang="en-US" dirty="0">
                <a:effectLst/>
              </a:rPr>
              <a:t>, R. I. (2013). Are employability skills learned in U.S. youth education and training programs? IZA Journal of Labor Policy, 2(Art. 6), 20–2:Art. 6</a:t>
            </a:r>
          </a:p>
          <a:p>
            <a:r>
              <a:rPr lang="en-US" dirty="0">
                <a:effectLst/>
              </a:rPr>
              <a:t>  Di Gregorio, Angelo, </a:t>
            </a:r>
            <a:r>
              <a:rPr lang="en-US" dirty="0" err="1">
                <a:effectLst/>
              </a:rPr>
              <a:t>Maggioni</a:t>
            </a:r>
            <a:r>
              <a:rPr lang="en-US" dirty="0">
                <a:effectLst/>
              </a:rPr>
              <a:t>, Isabella, Mauri, Chiara, &amp; </a:t>
            </a:r>
            <a:r>
              <a:rPr lang="en-US" dirty="0" err="1">
                <a:effectLst/>
              </a:rPr>
              <a:t>Mazzucchelli</a:t>
            </a:r>
            <a:r>
              <a:rPr lang="en-US" dirty="0">
                <a:effectLst/>
              </a:rPr>
              <a:t>, Alice. (2019). Employability skills for future marketing professionals. European Management Journal, 37(3), 251–258. https://doi.org/10.1016/j.emj.2019.03.004</a:t>
            </a:r>
          </a:p>
          <a:p>
            <a:endParaRPr lang="en-US" dirty="0">
              <a:effectLst/>
            </a:endParaRPr>
          </a:p>
          <a:p>
            <a:endParaRPr lang="en-US" dirty="0">
              <a:effectLst/>
            </a:endParaRPr>
          </a:p>
          <a:p>
            <a:endParaRPr lang="en-US" dirty="0">
              <a:effectLst/>
            </a:endParaRPr>
          </a:p>
          <a:p>
            <a:endParaRPr lang="en-GB" dirty="0"/>
          </a:p>
        </p:txBody>
      </p:sp>
    </p:spTree>
    <p:extLst>
      <p:ext uri="{BB962C8B-B14F-4D97-AF65-F5344CB8AC3E}">
        <p14:creationId xmlns:p14="http://schemas.microsoft.com/office/powerpoint/2010/main" val="37840262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8E20122F4455F4B9575FBE79886672E" ma:contentTypeVersion="0" ma:contentTypeDescription="Create a new document." ma:contentTypeScope="" ma:versionID="023d80bd2688c28b528c55d343b963c7">
  <xsd:schema xmlns:xsd="http://www.w3.org/2001/XMLSchema" xmlns:xs="http://www.w3.org/2001/XMLSchema" xmlns:p="http://schemas.microsoft.com/office/2006/metadata/properties" targetNamespace="http://schemas.microsoft.com/office/2006/metadata/properties" ma:root="true" ma:fieldsID="4e233798a1ded8fc3326bb23402e7c77">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632DC3C-4309-457C-AC33-81734A5D174B}">
  <ds:schemaRefs>
    <ds:schemaRef ds:uri="http://schemas.microsoft.com/sharepoint/v3/contenttype/forms"/>
  </ds:schemaRefs>
</ds:datastoreItem>
</file>

<file path=customXml/itemProps2.xml><?xml version="1.0" encoding="utf-8"?>
<ds:datastoreItem xmlns:ds="http://schemas.openxmlformats.org/officeDocument/2006/customXml" ds:itemID="{31CA5F00-9964-4347-829D-4371700FDA0F}">
  <ds:schemaRefs>
    <ds:schemaRef ds:uri="http://schemas.openxmlformats.org/package/2006/metadata/core-properties"/>
    <ds:schemaRef ds:uri="http://purl.org/dc/terms/"/>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3BE67CF5-E4CC-421B-BDA1-A892BDEA9F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Ion</Template>
  <TotalTime>226</TotalTime>
  <Words>952</Words>
  <Application>Microsoft Office PowerPoint</Application>
  <PresentationFormat>Widescreen</PresentationFormat>
  <Paragraphs>59</Paragraphs>
  <Slides>9</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Rubik</vt:lpstr>
      <vt:lpstr>Wingdings</vt:lpstr>
      <vt:lpstr>Wingdings 3</vt:lpstr>
      <vt:lpstr>Ion</vt:lpstr>
      <vt:lpstr>PowerPoint Presentation</vt:lpstr>
      <vt:lpstr>Content</vt:lpstr>
      <vt:lpstr>Definition</vt:lpstr>
      <vt:lpstr>PowerPoint Presentation</vt:lpstr>
      <vt:lpstr>PowerPoint Presentation</vt:lpstr>
      <vt:lpstr>Significance of employability skills </vt:lpstr>
      <vt:lpstr>Significance of employability skills Continue</vt:lpstr>
      <vt:lpstr>My set of employability and academic skills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Velka Paneva</dc:creator>
  <cp:lastModifiedBy>Ivaylo Tabandzhov (2010424)</cp:lastModifiedBy>
  <cp:revision>19</cp:revision>
  <dcterms:created xsi:type="dcterms:W3CDTF">2020-11-22T12:15:38Z</dcterms:created>
  <dcterms:modified xsi:type="dcterms:W3CDTF">2020-12-02T09:42:01Z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0x010100A8E20122F4455F4B9575FBE79886672E</vt:lpwstr>
  </property>
</Properties>
</file>