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3"/>
  </p:notesMasterIdLst>
  <p:sldIdLst>
    <p:sldId id="256" r:id="rId2"/>
    <p:sldId id="257" r:id="rId3"/>
    <p:sldId id="260" r:id="rId4"/>
    <p:sldId id="262" r:id="rId5"/>
    <p:sldId id="261" r:id="rId6"/>
    <p:sldId id="259" r:id="rId7"/>
    <p:sldId id="264" r:id="rId8"/>
    <p:sldId id="265" r:id="rId9"/>
    <p:sldId id="267" r:id="rId10"/>
    <p:sldId id="266"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1" clrIdx="0">
    <p:extLst>
      <p:ext uri="{19B8F6BF-5375-455C-9EA6-DF929625EA0E}">
        <p15:presenceInfo xmlns:p15="http://schemas.microsoft.com/office/powerpoint/2012/main" userId="Autho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4D0AB"/>
    <a:srgbClr val="E7D4A5"/>
    <a:srgbClr val="ADCACB"/>
    <a:srgbClr val="C4BDB6"/>
    <a:srgbClr val="BCAD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15" autoAdjust="0"/>
    <p:restoredTop sz="73198" autoAdjust="0"/>
  </p:normalViewPr>
  <p:slideViewPr>
    <p:cSldViewPr snapToGrid="0">
      <p:cViewPr varScale="1">
        <p:scale>
          <a:sx n="46" d="100"/>
          <a:sy n="46" d="100"/>
        </p:scale>
        <p:origin x="160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3BB2D-FFBE-4A6C-BDC0-2C1A71C537E6}"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E506C-CDF6-4140-B7D7-258B96B1F322}" type="slidenum">
              <a:rPr lang="en-US" smtClean="0"/>
              <a:t>‹#›</a:t>
            </a:fld>
            <a:endParaRPr lang="en-US"/>
          </a:p>
        </p:txBody>
      </p:sp>
    </p:spTree>
    <p:extLst>
      <p:ext uri="{BB962C8B-B14F-4D97-AF65-F5344CB8AC3E}">
        <p14:creationId xmlns:p14="http://schemas.microsoft.com/office/powerpoint/2010/main" val="2618252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publications/health-profile-for-england/chapter-5-inequality-in-health"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sdgs.un.org/goal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well-being are not just outcomes but are also powerful enablers of sustainable development (Winston, 2022). The key issues of health care include the rising population, the rising chronic disease, and inequalities in healthcare access and the negative effects of climate change and other environmental issues (Bayram et al., 2023). Such concerns are also brand indicators of the shift to policies and clinical practise that are not only focused on treatment but on longevity, prevention, and resilience, as well. In the current presentation, the nexus of health, wellbeing and sustainable development in the industry will be discussed critically.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2</a:t>
            </a:fld>
            <a:endParaRPr lang="en-US"/>
          </a:p>
        </p:txBody>
      </p:sp>
    </p:spTree>
    <p:extLst>
      <p:ext uri="{BB962C8B-B14F-4D97-AF65-F5344CB8AC3E}">
        <p14:creationId xmlns:p14="http://schemas.microsoft.com/office/powerpoint/2010/main" val="1262247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Definition and Discussion of Key Concepts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traditional understanding of health identifies the concept as a state of complete physical, mental and social well-being and not only the absence of disease or weakness (Wilcock and Hocking, 2024). </a:t>
            </a:r>
            <a:r>
              <a:rPr lang="en-GB" sz="1200" kern="1200" dirty="0" err="1">
                <a:solidFill>
                  <a:schemeClr val="tx1"/>
                </a:solidFill>
                <a:effectLst/>
                <a:latin typeface="+mn-lt"/>
                <a:ea typeface="+mn-ea"/>
                <a:cs typeface="+mn-cs"/>
              </a:rPr>
              <a:t>Menassa</a:t>
            </a:r>
            <a:r>
              <a:rPr lang="en-GB" sz="1200" kern="1200" dirty="0">
                <a:solidFill>
                  <a:schemeClr val="tx1"/>
                </a:solidFill>
                <a:effectLst/>
                <a:latin typeface="+mn-lt"/>
                <a:ea typeface="+mn-ea"/>
                <a:cs typeface="+mn-cs"/>
              </a:rPr>
              <a:t> et al. (2023) suggest a different conceptualisation, defining the notions of health as the capacity to adapt and manage the self amid social, physical, and emotional distress as a feasible and more realistic phenomenon and metric. Similarly, Well-being refers to quality of life and the ability of people and societies to contribute to the world with a sense of meaning and purpose (Diener and Sim, 2024).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Lastly, sustainable development is meeting the needs of the present without impairing the ability of future generations to meet their own (Mhlanga, 2023). In health, this reaches out to sustainable resource usage, minimising the sector's impact on the environment, and incorporating green approaches into service provision (Le et al., 2024). All these concepts are increasingly embraced in contemporary policy documents: the NHS Long Term Plan puts prevention, mental health care, and planetary sustainability at the fore, while Sustainable Development Goals (SDGs) require mainstreamed interventions to address inequalities and safeguard planetary health (NHS,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3</a:t>
            </a:fld>
            <a:endParaRPr lang="en-US"/>
          </a:p>
        </p:txBody>
      </p:sp>
    </p:spTree>
    <p:extLst>
      <p:ext uri="{BB962C8B-B14F-4D97-AF65-F5344CB8AC3E}">
        <p14:creationId xmlns:p14="http://schemas.microsoft.com/office/powerpoint/2010/main" val="3388664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Integration of Health and Wellbeing Approaches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adoption of holistic health and wellbeing models in medical services highlights person centred care which recognises the interrelation of physical, mental, emotional and social aspects of health. Holistic paradigms aim at improving the general quality of life and enable people to play an active role in their care including prevention and lifestyle interventions, psychological and emotional support, and community-based interventions. In the National Health Service (NHS), the idea of social prescribing, enabling patients to receive non-clinical services, such as the arts, volunteering, or debt advice, and integrated care partnerships, which bring healthcare providers, social services, and voluntary organisations together to deal with wider determinants of health.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the strategy of the WHO, called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compels governments to consider health outcomes in every area of their policies, including transport and housing, thereby promoting sustainable and equitable outcomes (World Health Organisation, 2021). For example, the Air pollution control policies will be accompanied by actual benefits to the health of the population and reduce environmental degradation in favour of SDG 3 (Good Health and Well-being) and 13 (Climate Action) (Das, 2021). The health sector is also becoming more open to a wider approach of viewing disease as wellness and preventative; in the same breath, the structural and other inequalities via the incorporation of health-for-all models and sustainable policy alternatives are also on the agenda.</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4</a:t>
            </a:fld>
            <a:endParaRPr lang="en-US"/>
          </a:p>
        </p:txBody>
      </p:sp>
    </p:spTree>
    <p:extLst>
      <p:ext uri="{BB962C8B-B14F-4D97-AF65-F5344CB8AC3E}">
        <p14:creationId xmlns:p14="http://schemas.microsoft.com/office/powerpoint/2010/main" val="1801643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Perspectives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Theoretical approaches to health provide health care frameworks that drive sustainable and efficient care delivery. The Western conceptualisation of the biomedical model that prevailed in Western medicine in the twentieth century views health as disease absence and focuses on biological pathology, diagnosis, and treatment (</a:t>
            </a:r>
            <a:r>
              <a:rPr lang="en-GB" sz="1200" kern="1200" dirty="0" err="1">
                <a:solidFill>
                  <a:schemeClr val="tx1"/>
                </a:solidFill>
                <a:effectLst/>
                <a:latin typeface="+mn-lt"/>
                <a:ea typeface="+mn-ea"/>
                <a:cs typeface="+mn-cs"/>
              </a:rPr>
              <a:t>Jayawickrama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Madhanagopal</a:t>
            </a:r>
            <a:r>
              <a:rPr lang="en-GB" sz="1200" kern="1200" dirty="0">
                <a:solidFill>
                  <a:schemeClr val="tx1"/>
                </a:solidFill>
                <a:effectLst/>
                <a:latin typeface="+mn-lt"/>
                <a:ea typeface="+mn-ea"/>
                <a:cs typeface="+mn-cs"/>
              </a:rPr>
              <a:t>, 2025). This model assumes that diseases may be described as causes of physical dysfunction, and treated through medical or surgical intervention, such as the surgical treatment of appendicitis or antibiotic treatment of infections.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is the biopsychosocial model which proposed that health outcomes are determined by interactions between biological, psychological, and social factors (</a:t>
            </a:r>
            <a:r>
              <a:rPr lang="en-GB" sz="1200" kern="1200" dirty="0" err="1">
                <a:solidFill>
                  <a:schemeClr val="tx1"/>
                </a:solidFill>
                <a:effectLst/>
                <a:latin typeface="+mn-lt"/>
                <a:ea typeface="+mn-ea"/>
                <a:cs typeface="+mn-cs"/>
              </a:rPr>
              <a:t>Gidner</a:t>
            </a:r>
            <a:r>
              <a:rPr lang="en-GB" sz="1200" kern="1200" dirty="0">
                <a:solidFill>
                  <a:schemeClr val="tx1"/>
                </a:solidFill>
                <a:effectLst/>
                <a:latin typeface="+mn-lt"/>
                <a:ea typeface="+mn-ea"/>
                <a:cs typeface="+mn-cs"/>
              </a:rPr>
              <a:t>, 2022). The model promotes the view that treatment goes beyond the physical condition to cover behaviour, mental condition and social conditions.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Lastly, the </a:t>
            </a:r>
            <a:r>
              <a:rPr lang="en-GB" sz="1200" kern="1200" dirty="0" err="1">
                <a:solidFill>
                  <a:schemeClr val="tx1"/>
                </a:solidFill>
                <a:effectLst/>
                <a:latin typeface="+mn-lt"/>
                <a:ea typeface="+mn-ea"/>
                <a:cs typeface="+mn-cs"/>
              </a:rPr>
              <a:t>salutogenic</a:t>
            </a:r>
            <a:r>
              <a:rPr lang="en-GB" sz="1200" kern="1200" dirty="0">
                <a:solidFill>
                  <a:schemeClr val="tx1"/>
                </a:solidFill>
                <a:effectLst/>
                <a:latin typeface="+mn-lt"/>
                <a:ea typeface="+mn-ea"/>
                <a:cs typeface="+mn-cs"/>
              </a:rPr>
              <a:t> model proposed by </a:t>
            </a:r>
            <a:r>
              <a:rPr lang="en-GB" sz="1200" kern="1200" dirty="0" err="1">
                <a:solidFill>
                  <a:schemeClr val="tx1"/>
                </a:solidFill>
                <a:effectLst/>
                <a:latin typeface="+mn-lt"/>
                <a:ea typeface="+mn-ea"/>
                <a:cs typeface="+mn-cs"/>
              </a:rPr>
              <a:t>Antonovsky</a:t>
            </a:r>
            <a:r>
              <a:rPr lang="en-GB" sz="1200" kern="1200" dirty="0">
                <a:solidFill>
                  <a:schemeClr val="tx1"/>
                </a:solidFill>
                <a:effectLst/>
                <a:latin typeface="+mn-lt"/>
                <a:ea typeface="+mn-ea"/>
                <a:cs typeface="+mn-cs"/>
              </a:rPr>
              <a:t> also shifted the emphasis to the health and resilience promoting factors (</a:t>
            </a:r>
            <a:r>
              <a:rPr lang="en-GB" sz="1200" kern="1200" dirty="0" err="1">
                <a:solidFill>
                  <a:schemeClr val="tx1"/>
                </a:solidFill>
                <a:effectLst/>
                <a:latin typeface="+mn-lt"/>
                <a:ea typeface="+mn-ea"/>
                <a:cs typeface="+mn-cs"/>
              </a:rPr>
              <a:t>Cannemeijer</a:t>
            </a:r>
            <a:r>
              <a:rPr lang="en-GB" sz="1200" kern="1200" dirty="0">
                <a:solidFill>
                  <a:schemeClr val="tx1"/>
                </a:solidFill>
                <a:effectLst/>
                <a:latin typeface="+mn-lt"/>
                <a:ea typeface="+mn-ea"/>
                <a:cs typeface="+mn-cs"/>
              </a:rPr>
              <a:t>, 2023). It argues that wellbeing is characterised by the presence of protective resources and sense of coherence, which is the ability to understand challenges and exploit resources. Collectively, these views support preventive action, mental health promotion, and self-management of chronic diseases.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5</a:t>
            </a:fld>
            <a:endParaRPr lang="en-US"/>
          </a:p>
        </p:txBody>
      </p:sp>
    </p:spTree>
    <p:extLst>
      <p:ext uri="{BB962C8B-B14F-4D97-AF65-F5344CB8AC3E}">
        <p14:creationId xmlns:p14="http://schemas.microsoft.com/office/powerpoint/2010/main" val="1789503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Policy and governance are key drivers in influencing how health, well-being, and sustainability are embedded in practice. The UK's NHS Long Term Plan (2019) strongly focuses on prevention, early intervention, and mental health, and appreciates that addressing the wider determinants of health is crucial to alleviating future pressures on services. Globally, the World Health Organisation's Sustainable Development Goals (SDGs), and specifically SDG 3 Good Health and Well-being, and the vision for Universal Health Coverage (UHC), offer a system for guaranteeing fair access to services and incorporating sustainability throughout health systems (</a:t>
            </a:r>
            <a:r>
              <a:rPr lang="en-GB" sz="1200" kern="1200" dirty="0" err="1">
                <a:solidFill>
                  <a:schemeClr val="tx1"/>
                </a:solidFill>
                <a:effectLst/>
                <a:latin typeface="+mn-lt"/>
                <a:ea typeface="+mn-ea"/>
                <a:cs typeface="+mn-cs"/>
              </a:rPr>
              <a:t>Lakioti</a:t>
            </a:r>
            <a:r>
              <a:rPr lang="en-GB" sz="1200" kern="1200" dirty="0">
                <a:solidFill>
                  <a:schemeClr val="tx1"/>
                </a:solidFill>
                <a:effectLst/>
                <a:latin typeface="+mn-lt"/>
                <a:ea typeface="+mn-ea"/>
                <a:cs typeface="+mn-cs"/>
              </a:rPr>
              <a:t> et al., 2025). Policies increasingly acknowledge the interconnections between climate and health, with climate-health approaches dealing with areas like air pollution, sustainable transport, and green healthcare infrastructure.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adoption of new care models is often hindered by economic, political and governance restrictions. A prime example of this is the long-term underinvestment in mental-health services: despite the regular prioritisation of mental-health parity in policy environments. Additionally, there remains a mismatch between demand and supply of children mental-health services, with a lot of young people taking months before they can receive assistance (Parihar and Birman, 2024). Lastly, community-based counselling programmes are often closed because of budget reduction resulting in long waiting hours and unequal access (Martinez Jr, 2024). All these governance gaps are good examples of how good policy intentions and the reality of implementation come into conflict (World Health Organisation, 2024).</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6</a:t>
            </a:fld>
            <a:endParaRPr lang="en-US"/>
          </a:p>
        </p:txBody>
      </p:sp>
    </p:spTree>
    <p:extLst>
      <p:ext uri="{BB962C8B-B14F-4D97-AF65-F5344CB8AC3E}">
        <p14:creationId xmlns:p14="http://schemas.microsoft.com/office/powerpoint/2010/main" val="2020907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Service Delivery</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Wellness programs are being introduced in hospitals and community-based settings to tackle lifestyle issues like diet, physical activity, and stress management, promoting prevention as well as long-term health benefits (Thompson, 2024). Telemedicine and online interventions have been at the forefront of this change, especially catalysed by the COVID-19 pandemic, forcing the need for remote consultations and follow-ups. The digital-first strategy of the NHS provided continuity of care in lockdown situations, minimising infection risk while maximising accessibility, particularly for people with mobility or geographical constraints (Humphrey,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Aside from digital transformation, comprehensive hospital models illustrate how service provision can make wellbeing an integral part of clinical treatment. For example, Guy's and St. Thomas' NHS Foundation Trust integrates wellbeing services including counselling, social prescribing, and community activity to tackle social determinants of health and enhance recovery outcomes (NHS, 2025). Community-health models enable integration of medical care, housing, employment, and social care services in such a way that they tackle the underlying factors of poor health (Ahmed et al., 2022).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7</a:t>
            </a:fld>
            <a:endParaRPr lang="en-US"/>
          </a:p>
        </p:txBody>
      </p:sp>
    </p:spTree>
    <p:extLst>
      <p:ext uri="{BB962C8B-B14F-4D97-AF65-F5344CB8AC3E}">
        <p14:creationId xmlns:p14="http://schemas.microsoft.com/office/powerpoint/2010/main" val="3095107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Public Health Initiatives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Institutions of public health policies need to be established to enhance healthier living, mitigate against the detrimental environmental factors, and to minimise the unnecessary disease burden. For example, in the case of tobacco use, smoking-cessation programmes that include indoor smoking prohibitions, like those enforced in the United Kingdom helped reduce the prevalence of smoking by 27% in 1993 to 14% in 2019 (</a:t>
            </a:r>
            <a:r>
              <a:rPr lang="en-GB" sz="1200" kern="1200" dirty="0" err="1">
                <a:solidFill>
                  <a:schemeClr val="tx1"/>
                </a:solidFill>
                <a:effectLst/>
                <a:latin typeface="+mn-lt"/>
                <a:ea typeface="+mn-ea"/>
                <a:cs typeface="+mn-cs"/>
              </a:rPr>
              <a:t>Mabhala</a:t>
            </a:r>
            <a:r>
              <a:rPr lang="en-GB" sz="1200" kern="1200" dirty="0">
                <a:solidFill>
                  <a:schemeClr val="tx1"/>
                </a:solidFill>
                <a:effectLst/>
                <a:latin typeface="+mn-lt"/>
                <a:ea typeface="+mn-ea"/>
                <a:cs typeface="+mn-cs"/>
              </a:rPr>
              <a:t> et al., 2025). Similarly, the creation of the Soft-Drink-Industry Levy has lowered the sugar level in soft drinks by about 30%, thus reducing obesity (Jensen et al., 2025). Additionally, public-health campaigns such as mass vaccination drive during the COVID-19 pandemic serve as an example of global solidarity and equity, as the COVAX programme was created to make populations in low- and middle-income countries equally access the vaccines (</a:t>
            </a:r>
            <a:r>
              <a:rPr lang="en-GB" sz="1200" kern="1200" dirty="0" err="1">
                <a:solidFill>
                  <a:schemeClr val="tx1"/>
                </a:solidFill>
                <a:effectLst/>
                <a:latin typeface="+mn-lt"/>
                <a:ea typeface="+mn-ea"/>
                <a:cs typeface="+mn-cs"/>
              </a:rPr>
              <a:t>Alanazi</a:t>
            </a:r>
            <a:r>
              <a:rPr lang="en-GB" sz="1200" kern="1200" dirty="0">
                <a:solidFill>
                  <a:schemeClr val="tx1"/>
                </a:solidFill>
                <a:effectLst/>
                <a:latin typeface="+mn-lt"/>
                <a:ea typeface="+mn-ea"/>
                <a:cs typeface="+mn-cs"/>
              </a:rPr>
              <a:t> et al., 2024). In general, these campaigns and movements demonstrate that preventive measures and community-based efforts are part of a strategy that encourages health, well-being, and sustainable development, therefore, fitting properly in the WHO framework of the Sustainable Development Goals.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8</a:t>
            </a:fld>
            <a:endParaRPr lang="en-US"/>
          </a:p>
        </p:txBody>
      </p:sp>
    </p:spTree>
    <p:extLst>
      <p:ext uri="{BB962C8B-B14F-4D97-AF65-F5344CB8AC3E}">
        <p14:creationId xmlns:p14="http://schemas.microsoft.com/office/powerpoint/2010/main" val="3263239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Equity and Access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Inequity and access continue to remain fundamental issues to realisation of sustainable health and well-being outcomes. Small communities, like Scottish Highlands, often face the problem of inaccessibility of health facilities, long walks to receive treatment, and lack of special services, and urban communities have to face different issues, including overcrowding, pollution, and environmental disasters (Thelma et al., 2024). The growth of the digital health services also brings with its novel forms of inequality because digital exclusion is projected to be more prevalent among older adults, low-income families, and those with lower digital literacy or limited access to the internet (Yao et al., 2022). The difference in socio-economic status and class also complicates matters with regard to health outcomes, such as </a:t>
            </a:r>
            <a:r>
              <a:rPr lang="en-GB" sz="1200" kern="1200" dirty="0" err="1">
                <a:solidFill>
                  <a:schemeClr val="tx1"/>
                </a:solidFill>
                <a:effectLst/>
                <a:latin typeface="+mn-lt"/>
                <a:ea typeface="+mn-ea"/>
                <a:cs typeface="+mn-cs"/>
              </a:rPr>
              <a:t>Kraftman</a:t>
            </a:r>
            <a:r>
              <a:rPr lang="en-GB" sz="1200" kern="1200" dirty="0">
                <a:solidFill>
                  <a:schemeClr val="tx1"/>
                </a:solidFill>
                <a:effectLst/>
                <a:latin typeface="+mn-lt"/>
                <a:ea typeface="+mn-ea"/>
                <a:cs typeface="+mn-cs"/>
              </a:rPr>
              <a:t> et al. (2021) reported that a difference of 10 years in the ongoing life-expectancy between the least and most deprived groups in England.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inequity and healthcare access gap require a system-level intervention to address social determinants of health, including housing, education, and employment. The concept of universal coverage of healthcare, as offered by the NHS, is a major source of equal access, but specific interventions are needed to bridge the remaining gaps: mobile clinics, culturally-sensitive outreach programmes, and investments in the deprived communities (Johnson et al., 2025). Through structural inequities and accessibility of the marginalised communities, the public health systems will be aligned to the principles of sustainability more effectively and the WHO-led mission to leave no one behind (</a:t>
            </a:r>
            <a:r>
              <a:rPr lang="en-GB" sz="1200" kern="1200" dirty="0" err="1">
                <a:solidFill>
                  <a:schemeClr val="tx1"/>
                </a:solidFill>
                <a:effectLst/>
                <a:latin typeface="+mn-lt"/>
                <a:ea typeface="+mn-ea"/>
                <a:cs typeface="+mn-cs"/>
              </a:rPr>
              <a:t>Glušac</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9</a:t>
            </a:fld>
            <a:endParaRPr lang="en-US"/>
          </a:p>
        </p:txBody>
      </p:sp>
    </p:spTree>
    <p:extLst>
      <p:ext uri="{BB962C8B-B14F-4D97-AF65-F5344CB8AC3E}">
        <p14:creationId xmlns:p14="http://schemas.microsoft.com/office/powerpoint/2010/main" val="1606548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well-being are interdependent on sustainable development because developing a strong health care system requires the ability to change itself to address the existing and future needs. It is suggested in the report that a complete shift of an entirely bio-medical approach should be transferred to more holistic approaches where the physical, mental and social determinants of health are taken into consideration. These efforts must be upheld in practice and the implementation of the public-health programmes and activities will necessitate a further search of equity.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10</a:t>
            </a:fld>
            <a:endParaRPr lang="en-US"/>
          </a:p>
        </p:txBody>
      </p:sp>
    </p:spTree>
    <p:extLst>
      <p:ext uri="{BB962C8B-B14F-4D97-AF65-F5344CB8AC3E}">
        <p14:creationId xmlns:p14="http://schemas.microsoft.com/office/powerpoint/2010/main" val="2679228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Ahmed, S., Chase, L.E., </a:t>
            </a:r>
            <a:r>
              <a:rPr lang="en-GB" sz="1200" kern="1200" dirty="0" err="1">
                <a:solidFill>
                  <a:schemeClr val="tx1"/>
                </a:solidFill>
                <a:effectLst/>
                <a:latin typeface="+mn-lt"/>
                <a:ea typeface="+mn-ea"/>
                <a:cs typeface="+mn-cs"/>
              </a:rPr>
              <a:t>Wagnild</a:t>
            </a:r>
            <a:r>
              <a:rPr lang="en-GB" sz="1200" kern="1200" dirty="0">
                <a:solidFill>
                  <a:schemeClr val="tx1"/>
                </a:solidFill>
                <a:effectLst/>
                <a:latin typeface="+mn-lt"/>
                <a:ea typeface="+mn-ea"/>
                <a:cs typeface="+mn-cs"/>
              </a:rPr>
              <a:t>, J., Akhter, N., Sturridge, S., Clarke, A., Chowdhary, P., </a:t>
            </a:r>
            <a:r>
              <a:rPr lang="en-GB" sz="1200" kern="1200" dirty="0" err="1">
                <a:solidFill>
                  <a:schemeClr val="tx1"/>
                </a:solidFill>
                <a:effectLst/>
                <a:latin typeface="+mn-lt"/>
                <a:ea typeface="+mn-ea"/>
                <a:cs typeface="+mn-cs"/>
              </a:rPr>
              <a:t>Mukami</a:t>
            </a:r>
            <a:r>
              <a:rPr lang="en-GB" sz="1200" kern="1200" dirty="0">
                <a:solidFill>
                  <a:schemeClr val="tx1"/>
                </a:solidFill>
                <a:effectLst/>
                <a:latin typeface="+mn-lt"/>
                <a:ea typeface="+mn-ea"/>
                <a:cs typeface="+mn-cs"/>
              </a:rPr>
              <a:t>, D., Kasim, A., and Hampshire, K., (2022). Community health workers and health equity in low-and middle-income countries: systematic review and recommendations for policy and practice. </a:t>
            </a:r>
            <a:r>
              <a:rPr lang="en-GB" sz="1200" i="1" kern="1200" dirty="0">
                <a:solidFill>
                  <a:schemeClr val="tx1"/>
                </a:solidFill>
                <a:effectLst/>
                <a:latin typeface="+mn-lt"/>
                <a:ea typeface="+mn-ea"/>
                <a:cs typeface="+mn-cs"/>
              </a:rPr>
              <a:t>International Journal for Equity in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a:t>
            </a:r>
            <a:r>
              <a:rPr lang="en-GB" sz="1200" kern="1200" dirty="0">
                <a:solidFill>
                  <a:schemeClr val="tx1"/>
                </a:solidFill>
                <a:effectLst/>
                <a:latin typeface="+mn-lt"/>
                <a:ea typeface="+mn-ea"/>
                <a:cs typeface="+mn-cs"/>
              </a:rPr>
              <a:t>(1), p.49.</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Alanazi</a:t>
            </a:r>
            <a:r>
              <a:rPr lang="en-GB" sz="1200" kern="1200" dirty="0">
                <a:solidFill>
                  <a:schemeClr val="tx1"/>
                </a:solidFill>
                <a:effectLst/>
                <a:latin typeface="+mn-lt"/>
                <a:ea typeface="+mn-ea"/>
                <a:cs typeface="+mn-cs"/>
              </a:rPr>
              <a:t>, F.T.H., </a:t>
            </a:r>
            <a:r>
              <a:rPr lang="en-GB" sz="1200" kern="1200" dirty="0" err="1">
                <a:solidFill>
                  <a:schemeClr val="tx1"/>
                </a:solidFill>
                <a:effectLst/>
                <a:latin typeface="+mn-lt"/>
                <a:ea typeface="+mn-ea"/>
                <a:cs typeface="+mn-cs"/>
              </a:rPr>
              <a:t>Alharbi</a:t>
            </a:r>
            <a:r>
              <a:rPr lang="en-GB" sz="1200" kern="1200" dirty="0">
                <a:solidFill>
                  <a:schemeClr val="tx1"/>
                </a:solidFill>
                <a:effectLst/>
                <a:latin typeface="+mn-lt"/>
                <a:ea typeface="+mn-ea"/>
                <a:cs typeface="+mn-cs"/>
              </a:rPr>
              <a:t>, B.N., </a:t>
            </a:r>
            <a:r>
              <a:rPr lang="en-GB" sz="1200" kern="1200" dirty="0" err="1">
                <a:solidFill>
                  <a:schemeClr val="tx1"/>
                </a:solidFill>
                <a:effectLst/>
                <a:latin typeface="+mn-lt"/>
                <a:ea typeface="+mn-ea"/>
                <a:cs typeface="+mn-cs"/>
              </a:rPr>
              <a:t>Aljuaid</a:t>
            </a:r>
            <a:r>
              <a:rPr lang="en-GB" sz="1200" kern="1200" dirty="0">
                <a:solidFill>
                  <a:schemeClr val="tx1"/>
                </a:solidFill>
                <a:effectLst/>
                <a:latin typeface="+mn-lt"/>
                <a:ea typeface="+mn-ea"/>
                <a:cs typeface="+mn-cs"/>
              </a:rPr>
              <a:t>, T.H., </a:t>
            </a:r>
            <a:r>
              <a:rPr lang="en-GB" sz="1200" kern="1200" dirty="0" err="1">
                <a:solidFill>
                  <a:schemeClr val="tx1"/>
                </a:solidFill>
                <a:effectLst/>
                <a:latin typeface="+mn-lt"/>
                <a:ea typeface="+mn-ea"/>
                <a:cs typeface="+mn-cs"/>
              </a:rPr>
              <a:t>Alammar</a:t>
            </a:r>
            <a:r>
              <a:rPr lang="en-GB" sz="1200" kern="1200" dirty="0">
                <a:solidFill>
                  <a:schemeClr val="tx1"/>
                </a:solidFill>
                <a:effectLst/>
                <a:latin typeface="+mn-lt"/>
                <a:ea typeface="+mn-ea"/>
                <a:cs typeface="+mn-cs"/>
              </a:rPr>
              <a:t>, F.A., </a:t>
            </a:r>
            <a:r>
              <a:rPr lang="en-GB" sz="1200" kern="1200" dirty="0" err="1">
                <a:solidFill>
                  <a:schemeClr val="tx1"/>
                </a:solidFill>
                <a:effectLst/>
                <a:latin typeface="+mn-lt"/>
                <a:ea typeface="+mn-ea"/>
                <a:cs typeface="+mn-cs"/>
              </a:rPr>
              <a:t>Almarzouq</a:t>
            </a:r>
            <a:r>
              <a:rPr lang="en-GB" sz="1200" kern="1200" dirty="0">
                <a:solidFill>
                  <a:schemeClr val="tx1"/>
                </a:solidFill>
                <a:effectLst/>
                <a:latin typeface="+mn-lt"/>
                <a:ea typeface="+mn-ea"/>
                <a:cs typeface="+mn-cs"/>
              </a:rPr>
              <a:t>, Y.F., </a:t>
            </a:r>
            <a:r>
              <a:rPr lang="en-GB" sz="1200" kern="1200" dirty="0" err="1">
                <a:solidFill>
                  <a:schemeClr val="tx1"/>
                </a:solidFill>
                <a:effectLst/>
                <a:latin typeface="+mn-lt"/>
                <a:ea typeface="+mn-ea"/>
                <a:cs typeface="+mn-cs"/>
              </a:rPr>
              <a:t>Albalawi</a:t>
            </a:r>
            <a:r>
              <a:rPr lang="en-GB" sz="1200" kern="1200" dirty="0">
                <a:solidFill>
                  <a:schemeClr val="tx1"/>
                </a:solidFill>
                <a:effectLst/>
                <a:latin typeface="+mn-lt"/>
                <a:ea typeface="+mn-ea"/>
                <a:cs typeface="+mn-cs"/>
              </a:rPr>
              <a:t>, I., Almutairi, M.N., </a:t>
            </a:r>
            <a:r>
              <a:rPr lang="en-GB" sz="1200" kern="1200" dirty="0" err="1">
                <a:solidFill>
                  <a:schemeClr val="tx1"/>
                </a:solidFill>
                <a:effectLst/>
                <a:latin typeface="+mn-lt"/>
                <a:ea typeface="+mn-ea"/>
                <a:cs typeface="+mn-cs"/>
              </a:rPr>
              <a:t>Alshaghroud</a:t>
            </a:r>
            <a:r>
              <a:rPr lang="en-GB" sz="1200" kern="1200" dirty="0">
                <a:solidFill>
                  <a:schemeClr val="tx1"/>
                </a:solidFill>
                <a:effectLst/>
                <a:latin typeface="+mn-lt"/>
                <a:ea typeface="+mn-ea"/>
                <a:cs typeface="+mn-cs"/>
              </a:rPr>
              <a:t>, S.M., </a:t>
            </a:r>
            <a:r>
              <a:rPr lang="en-GB" sz="1200" kern="1200" dirty="0" err="1">
                <a:solidFill>
                  <a:schemeClr val="tx1"/>
                </a:solidFill>
                <a:effectLst/>
                <a:latin typeface="+mn-lt"/>
                <a:ea typeface="+mn-ea"/>
                <a:cs typeface="+mn-cs"/>
              </a:rPr>
              <a:t>Alhaosawi</a:t>
            </a:r>
            <a:r>
              <a:rPr lang="en-GB" sz="1200" kern="1200" dirty="0">
                <a:solidFill>
                  <a:schemeClr val="tx1"/>
                </a:solidFill>
                <a:effectLst/>
                <a:latin typeface="+mn-lt"/>
                <a:ea typeface="+mn-ea"/>
                <a:cs typeface="+mn-cs"/>
              </a:rPr>
              <a:t>, M.E., </a:t>
            </a:r>
            <a:r>
              <a:rPr lang="en-GB" sz="1200" kern="1200" dirty="0" err="1">
                <a:solidFill>
                  <a:schemeClr val="tx1"/>
                </a:solidFill>
                <a:effectLst/>
                <a:latin typeface="+mn-lt"/>
                <a:ea typeface="+mn-ea"/>
                <a:cs typeface="+mn-cs"/>
              </a:rPr>
              <a:t>Albalawi</a:t>
            </a:r>
            <a:r>
              <a:rPr lang="en-GB" sz="1200" kern="1200" dirty="0">
                <a:solidFill>
                  <a:schemeClr val="tx1"/>
                </a:solidFill>
                <a:effectLst/>
                <a:latin typeface="+mn-lt"/>
                <a:ea typeface="+mn-ea"/>
                <a:cs typeface="+mn-cs"/>
              </a:rPr>
              <a:t>, M.A.S. and </a:t>
            </a:r>
            <a:r>
              <a:rPr lang="en-GB" sz="1200" kern="1200" dirty="0" err="1">
                <a:solidFill>
                  <a:schemeClr val="tx1"/>
                </a:solidFill>
                <a:effectLst/>
                <a:latin typeface="+mn-lt"/>
                <a:ea typeface="+mn-ea"/>
                <a:cs typeface="+mn-cs"/>
              </a:rPr>
              <a:t>Alorf</a:t>
            </a:r>
            <a:r>
              <a:rPr lang="en-GB" sz="1200" kern="1200" dirty="0">
                <a:solidFill>
                  <a:schemeClr val="tx1"/>
                </a:solidFill>
                <a:effectLst/>
                <a:latin typeface="+mn-lt"/>
                <a:ea typeface="+mn-ea"/>
                <a:cs typeface="+mn-cs"/>
              </a:rPr>
              <a:t>, A.A., (2024). The impact of vaccinations on disease prevention: A comprehensive analysis of their role in enhancing global public health and reducing morbidity and mortality rates. International journal of health sciences, 8(S1), pp.1885-1907.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Bayram, H., Rice, M.B., </a:t>
            </a:r>
            <a:r>
              <a:rPr lang="en-GB" sz="1200" kern="1200" dirty="0" err="1">
                <a:solidFill>
                  <a:schemeClr val="tx1"/>
                </a:solidFill>
                <a:effectLst/>
                <a:latin typeface="+mn-lt"/>
                <a:ea typeface="+mn-ea"/>
                <a:cs typeface="+mn-cs"/>
              </a:rPr>
              <a:t>Abdalati</a:t>
            </a:r>
            <a:r>
              <a:rPr lang="en-GB" sz="1200" kern="1200" dirty="0">
                <a:solidFill>
                  <a:schemeClr val="tx1"/>
                </a:solidFill>
                <a:effectLst/>
                <a:latin typeface="+mn-lt"/>
                <a:ea typeface="+mn-ea"/>
                <a:cs typeface="+mn-cs"/>
              </a:rPr>
              <a:t>, W., </a:t>
            </a:r>
            <a:r>
              <a:rPr lang="en-GB" sz="1200" kern="1200" dirty="0" err="1">
                <a:solidFill>
                  <a:schemeClr val="tx1"/>
                </a:solidFill>
                <a:effectLst/>
                <a:latin typeface="+mn-lt"/>
                <a:ea typeface="+mn-ea"/>
                <a:cs typeface="+mn-cs"/>
              </a:rPr>
              <a:t>Akpinar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Elci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Mirsaeidi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Annesi-Maesano</a:t>
            </a:r>
            <a:r>
              <a:rPr lang="en-GB" sz="1200" kern="1200" dirty="0">
                <a:solidFill>
                  <a:schemeClr val="tx1"/>
                </a:solidFill>
                <a:effectLst/>
                <a:latin typeface="+mn-lt"/>
                <a:ea typeface="+mn-ea"/>
                <a:cs typeface="+mn-cs"/>
              </a:rPr>
              <a:t>, I., Pinkerton, K.E. and </a:t>
            </a:r>
            <a:r>
              <a:rPr lang="en-GB" sz="1200" kern="1200" dirty="0" err="1">
                <a:solidFill>
                  <a:schemeClr val="tx1"/>
                </a:solidFill>
                <a:effectLst/>
                <a:latin typeface="+mn-lt"/>
                <a:ea typeface="+mn-ea"/>
                <a:cs typeface="+mn-cs"/>
              </a:rPr>
              <a:t>Balmes</a:t>
            </a:r>
            <a:r>
              <a:rPr lang="en-GB" sz="1200" kern="1200" dirty="0">
                <a:solidFill>
                  <a:schemeClr val="tx1"/>
                </a:solidFill>
                <a:effectLst/>
                <a:latin typeface="+mn-lt"/>
                <a:ea typeface="+mn-ea"/>
                <a:cs typeface="+mn-cs"/>
              </a:rPr>
              <a:t>, J.R., (2023). Impact of global climate change on pulmonary health: susceptible and vulnerable populations. </a:t>
            </a:r>
            <a:r>
              <a:rPr lang="en-GB" sz="1200" i="1" kern="1200" dirty="0">
                <a:solidFill>
                  <a:schemeClr val="tx1"/>
                </a:solidFill>
                <a:effectLst/>
                <a:latin typeface="+mn-lt"/>
                <a:ea typeface="+mn-ea"/>
                <a:cs typeface="+mn-cs"/>
              </a:rPr>
              <a:t>Annals of the American Thoracic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(8), pp.1088-1095.</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Bungau</a:t>
            </a:r>
            <a:r>
              <a:rPr lang="en-GB" sz="1200" kern="1200" dirty="0">
                <a:solidFill>
                  <a:schemeClr val="tx1"/>
                </a:solidFill>
                <a:effectLst/>
                <a:latin typeface="+mn-lt"/>
                <a:ea typeface="+mn-ea"/>
                <a:cs typeface="+mn-cs"/>
              </a:rPr>
              <a:t>, C.C., </a:t>
            </a:r>
            <a:r>
              <a:rPr lang="en-GB" sz="1200" kern="1200" dirty="0" err="1">
                <a:solidFill>
                  <a:schemeClr val="tx1"/>
                </a:solidFill>
                <a:effectLst/>
                <a:latin typeface="+mn-lt"/>
                <a:ea typeface="+mn-ea"/>
                <a:cs typeface="+mn-cs"/>
              </a:rPr>
              <a:t>Bungau</a:t>
            </a:r>
            <a:r>
              <a:rPr lang="en-GB" sz="1200" kern="1200" dirty="0">
                <a:solidFill>
                  <a:schemeClr val="tx1"/>
                </a:solidFill>
                <a:effectLst/>
                <a:latin typeface="+mn-lt"/>
                <a:ea typeface="+mn-ea"/>
                <a:cs typeface="+mn-cs"/>
              </a:rPr>
              <a:t>, T., Prada, I.F. and Prada, M.F., (2022). Green buildings as a necessity for sustainable environment development: dilemmas and challenges.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(20), p.13121.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Cannemeijer</a:t>
            </a:r>
            <a:r>
              <a:rPr lang="en-GB" sz="1200" kern="1200" dirty="0">
                <a:solidFill>
                  <a:schemeClr val="tx1"/>
                </a:solidFill>
                <a:effectLst/>
                <a:latin typeface="+mn-lt"/>
                <a:ea typeface="+mn-ea"/>
                <a:cs typeface="+mn-cs"/>
              </a:rPr>
              <a:t>, V.G.S., (2023). </a:t>
            </a:r>
            <a:r>
              <a:rPr lang="en-GB" sz="1200" i="1" kern="1200" dirty="0">
                <a:solidFill>
                  <a:schemeClr val="tx1"/>
                </a:solidFill>
                <a:effectLst/>
                <a:latin typeface="+mn-lt"/>
                <a:ea typeface="+mn-ea"/>
                <a:cs typeface="+mn-cs"/>
              </a:rPr>
              <a:t>A </a:t>
            </a:r>
            <a:r>
              <a:rPr lang="en-GB" sz="1200" i="1" kern="1200" dirty="0" err="1">
                <a:solidFill>
                  <a:schemeClr val="tx1"/>
                </a:solidFill>
                <a:effectLst/>
                <a:latin typeface="+mn-lt"/>
                <a:ea typeface="+mn-ea"/>
                <a:cs typeface="+mn-cs"/>
              </a:rPr>
              <a:t>Salutogenic</a:t>
            </a:r>
            <a:r>
              <a:rPr lang="en-GB" sz="1200" i="1" kern="1200" dirty="0">
                <a:solidFill>
                  <a:schemeClr val="tx1"/>
                </a:solidFill>
                <a:effectLst/>
                <a:latin typeface="+mn-lt"/>
                <a:ea typeface="+mn-ea"/>
                <a:cs typeface="+mn-cs"/>
              </a:rPr>
              <a:t> Perspective on Nature-Based Solutions in Ljubljana-Developing the Concept of Collective Sense of Coherence</a:t>
            </a:r>
            <a:r>
              <a:rPr lang="en-GB" sz="1200" kern="1200" dirty="0">
                <a:solidFill>
                  <a:schemeClr val="tx1"/>
                </a:solidFill>
                <a:effectLst/>
                <a:latin typeface="+mn-lt"/>
                <a:ea typeface="+mn-ea"/>
                <a:cs typeface="+mn-cs"/>
              </a:rPr>
              <a:t> (Master's thesis, The University of Bergen).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Das, T., Holland, P., Ahmed, M., Husain, L., Ahmed, M. and Husain, L., (2021). Sustainable development goal 3: Good health and well-being. In </a:t>
            </a:r>
            <a:r>
              <a:rPr lang="en-GB" sz="1200" i="1" kern="1200" dirty="0">
                <a:solidFill>
                  <a:schemeClr val="tx1"/>
                </a:solidFill>
                <a:effectLst/>
                <a:latin typeface="+mn-lt"/>
                <a:ea typeface="+mn-ea"/>
                <a:cs typeface="+mn-cs"/>
              </a:rPr>
              <a:t>South-East Asia Eye Health: Systems, Practices, and Challenges</a:t>
            </a:r>
            <a:r>
              <a:rPr lang="en-GB" sz="1200" kern="1200" dirty="0">
                <a:solidFill>
                  <a:schemeClr val="tx1"/>
                </a:solidFill>
                <a:effectLst/>
                <a:latin typeface="+mn-lt"/>
                <a:ea typeface="+mn-ea"/>
                <a:cs typeface="+mn-cs"/>
              </a:rPr>
              <a:t> (pp. 61-78). Singapore: Springer Singapore.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Diener, E. and Sim, J.H., (2024). Happiness/Subjective well-being. In </a:t>
            </a:r>
            <a:r>
              <a:rPr lang="en-GB" sz="1200" i="1" kern="1200" dirty="0">
                <a:solidFill>
                  <a:schemeClr val="tx1"/>
                </a:solidFill>
                <a:effectLst/>
                <a:latin typeface="+mn-lt"/>
                <a:ea typeface="+mn-ea"/>
                <a:cs typeface="+mn-cs"/>
              </a:rPr>
              <a:t>Emotion theory: The </a:t>
            </a:r>
            <a:r>
              <a:rPr lang="en-GB" sz="1200" i="1" kern="1200" dirty="0" err="1">
                <a:solidFill>
                  <a:schemeClr val="tx1"/>
                </a:solidFill>
                <a:effectLst/>
                <a:latin typeface="+mn-lt"/>
                <a:ea typeface="+mn-ea"/>
                <a:cs typeface="+mn-cs"/>
              </a:rPr>
              <a:t>routledge</a:t>
            </a:r>
            <a:r>
              <a:rPr lang="en-GB" sz="1200" i="1" kern="1200" dirty="0">
                <a:solidFill>
                  <a:schemeClr val="tx1"/>
                </a:solidFill>
                <a:effectLst/>
                <a:latin typeface="+mn-lt"/>
                <a:ea typeface="+mn-ea"/>
                <a:cs typeface="+mn-cs"/>
              </a:rPr>
              <a:t> comprehensive guide</a:t>
            </a:r>
            <a:r>
              <a:rPr lang="en-GB" sz="1200" kern="1200" dirty="0">
                <a:solidFill>
                  <a:schemeClr val="tx1"/>
                </a:solidFill>
                <a:effectLst/>
                <a:latin typeface="+mn-lt"/>
                <a:ea typeface="+mn-ea"/>
                <a:cs typeface="+mn-cs"/>
              </a:rPr>
              <a:t> (pp. 199-217). Routledge.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Gidner</a:t>
            </a:r>
            <a:r>
              <a:rPr lang="en-GB" sz="1200" kern="1200" dirty="0">
                <a:solidFill>
                  <a:schemeClr val="tx1"/>
                </a:solidFill>
                <a:effectLst/>
                <a:latin typeface="+mn-lt"/>
                <a:ea typeface="+mn-ea"/>
                <a:cs typeface="+mn-cs"/>
              </a:rPr>
              <a:t>, B.A., (2022). </a:t>
            </a:r>
            <a:r>
              <a:rPr lang="en-GB" sz="1200" i="1" kern="1200" dirty="0">
                <a:solidFill>
                  <a:schemeClr val="tx1"/>
                </a:solidFill>
                <a:effectLst/>
                <a:latin typeface="+mn-lt"/>
                <a:ea typeface="+mn-ea"/>
                <a:cs typeface="+mn-cs"/>
              </a:rPr>
              <a:t>Biopsychosocial Approach to Understanding Infertility Knowledge and Risk in Young Adults</a:t>
            </a:r>
            <a:r>
              <a:rPr lang="en-GB" sz="1200" kern="1200" dirty="0">
                <a:solidFill>
                  <a:schemeClr val="tx1"/>
                </a:solidFill>
                <a:effectLst/>
                <a:latin typeface="+mn-lt"/>
                <a:ea typeface="+mn-ea"/>
                <a:cs typeface="+mn-cs"/>
              </a:rPr>
              <a:t>. University of La Verne.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Glušac</a:t>
            </a:r>
            <a:r>
              <a:rPr lang="en-GB" sz="1200" kern="1200" dirty="0">
                <a:solidFill>
                  <a:schemeClr val="tx1"/>
                </a:solidFill>
                <a:effectLst/>
                <a:latin typeface="+mn-lt"/>
                <a:ea typeface="+mn-ea"/>
                <a:cs typeface="+mn-cs"/>
              </a:rPr>
              <a:t>, L., (2023). </a:t>
            </a:r>
            <a:r>
              <a:rPr lang="en-GB" sz="1200" i="1" kern="1200" dirty="0">
                <a:solidFill>
                  <a:schemeClr val="tx1"/>
                </a:solidFill>
                <a:effectLst/>
                <a:latin typeface="+mn-lt"/>
                <a:ea typeface="+mn-ea"/>
                <a:cs typeface="+mn-cs"/>
              </a:rPr>
              <a:t>Leaving No One Behind, Leaving No One Unaccountable</a:t>
            </a:r>
            <a:r>
              <a:rPr lang="en-GB" sz="1200" kern="1200" dirty="0">
                <a:solidFill>
                  <a:schemeClr val="tx1"/>
                </a:solidFill>
                <a:effectLst/>
                <a:latin typeface="+mn-lt"/>
                <a:ea typeface="+mn-ea"/>
                <a:cs typeface="+mn-cs"/>
              </a:rPr>
              <a:t>. Ubiquity Press.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Humphrey, A., (2023). </a:t>
            </a:r>
            <a:r>
              <a:rPr lang="en-GB" sz="1200" i="1" kern="1200" dirty="0">
                <a:solidFill>
                  <a:schemeClr val="tx1"/>
                </a:solidFill>
                <a:effectLst/>
                <a:latin typeface="+mn-lt"/>
                <a:ea typeface="+mn-ea"/>
                <a:cs typeface="+mn-cs"/>
              </a:rPr>
              <a:t>Remote primary healthcare in the UK: How does marginalisation shape experiences of healthcare?</a:t>
            </a:r>
            <a:r>
              <a:rPr lang="en-GB" sz="1200" kern="1200" dirty="0">
                <a:solidFill>
                  <a:schemeClr val="tx1"/>
                </a:solidFill>
                <a:effectLst/>
                <a:latin typeface="+mn-lt"/>
                <a:ea typeface="+mn-ea"/>
                <a:cs typeface="+mn-cs"/>
              </a:rPr>
              <a:t> (Doctoral dissertation, London School of Hygiene &amp; Tropical Medicine).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Jayawickrama</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Madhanagopal</a:t>
            </a:r>
            <a:r>
              <a:rPr lang="en-GB" sz="1200" kern="1200" dirty="0">
                <a:solidFill>
                  <a:schemeClr val="tx1"/>
                </a:solidFill>
                <a:effectLst/>
                <a:latin typeface="+mn-lt"/>
                <a:ea typeface="+mn-ea"/>
                <a:cs typeface="+mn-cs"/>
              </a:rPr>
              <a:t>, D., (2025). The Problem of Biomedical Definitions of Health and Wellbeing. In </a:t>
            </a:r>
            <a:r>
              <a:rPr lang="en-GB" sz="1200" i="1" kern="1200" dirty="0">
                <a:solidFill>
                  <a:schemeClr val="tx1"/>
                </a:solidFill>
                <a:effectLst/>
                <a:latin typeface="+mn-lt"/>
                <a:ea typeface="+mn-ea"/>
                <a:cs typeface="+mn-cs"/>
              </a:rPr>
              <a:t>Reintroducing Nature into Health and Wellbeing: Learnings from Ancient South Asia</a:t>
            </a:r>
            <a:r>
              <a:rPr lang="en-GB" sz="1200" kern="1200" dirty="0">
                <a:solidFill>
                  <a:schemeClr val="tx1"/>
                </a:solidFill>
                <a:effectLst/>
                <a:latin typeface="+mn-lt"/>
                <a:ea typeface="+mn-ea"/>
                <a:cs typeface="+mn-cs"/>
              </a:rPr>
              <a:t> (pp. 25-50). Singapore: Springer Nature Singapore.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Jensen, H.T., Keogh-Brown, M.R., </a:t>
            </a:r>
            <a:r>
              <a:rPr lang="en-GB" sz="1200" kern="1200" dirty="0" err="1">
                <a:solidFill>
                  <a:schemeClr val="tx1"/>
                </a:solidFill>
                <a:effectLst/>
                <a:latin typeface="+mn-lt"/>
                <a:ea typeface="+mn-ea"/>
                <a:cs typeface="+mn-cs"/>
              </a:rPr>
              <a:t>Cobiac</a:t>
            </a:r>
            <a:r>
              <a:rPr lang="en-GB" sz="1200" kern="1200" dirty="0">
                <a:solidFill>
                  <a:schemeClr val="tx1"/>
                </a:solidFill>
                <a:effectLst/>
                <a:latin typeface="+mn-lt"/>
                <a:ea typeface="+mn-ea"/>
                <a:cs typeface="+mn-cs"/>
              </a:rPr>
              <a:t>, L.J., Law, C., Rogers, N.T., Rutter, H., White, M. and Smith, R.D., (2025). The impact of fiscal food policies on the macro-economy: the case of the UK Soft Drinks Industry Levy. </a:t>
            </a:r>
            <a:r>
              <a:rPr lang="en-GB" sz="1200" i="1" kern="1200" dirty="0" err="1">
                <a:solidFill>
                  <a:schemeClr val="tx1"/>
                </a:solidFill>
                <a:effectLst/>
                <a:latin typeface="+mn-lt"/>
                <a:ea typeface="+mn-ea"/>
                <a:cs typeface="+mn-cs"/>
              </a:rPr>
              <a:t>medRxiv</a:t>
            </a:r>
            <a:r>
              <a:rPr lang="en-GB" sz="1200" kern="1200" dirty="0">
                <a:solidFill>
                  <a:schemeClr val="tx1"/>
                </a:solidFill>
                <a:effectLst/>
                <a:latin typeface="+mn-lt"/>
                <a:ea typeface="+mn-ea"/>
                <a:cs typeface="+mn-cs"/>
              </a:rPr>
              <a:t>, pp.2025-04.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Johnson, L., Gaber, S.N., </a:t>
            </a:r>
            <a:r>
              <a:rPr lang="en-GB" sz="1200" kern="1200" dirty="0" err="1">
                <a:solidFill>
                  <a:schemeClr val="tx1"/>
                </a:solidFill>
                <a:effectLst/>
                <a:latin typeface="+mn-lt"/>
                <a:ea typeface="+mn-ea"/>
                <a:cs typeface="+mn-cs"/>
              </a:rPr>
              <a:t>Langella</a:t>
            </a:r>
            <a:r>
              <a:rPr lang="en-GB" sz="1200" kern="1200" dirty="0">
                <a:solidFill>
                  <a:schemeClr val="tx1"/>
                </a:solidFill>
                <a:effectLst/>
                <a:latin typeface="+mn-lt"/>
                <a:ea typeface="+mn-ea"/>
                <a:cs typeface="+mn-cs"/>
              </a:rPr>
              <a:t>, R., Turner-Moss, E., </a:t>
            </a:r>
            <a:r>
              <a:rPr lang="en-GB" sz="1200" kern="1200" dirty="0" err="1">
                <a:solidFill>
                  <a:schemeClr val="tx1"/>
                </a:solidFill>
                <a:effectLst/>
                <a:latin typeface="+mn-lt"/>
                <a:ea typeface="+mn-ea"/>
                <a:cs typeface="+mn-cs"/>
              </a:rPr>
              <a:t>Weleff</a:t>
            </a:r>
            <a:r>
              <a:rPr lang="en-GB" sz="1200" kern="1200" dirty="0">
                <a:solidFill>
                  <a:schemeClr val="tx1"/>
                </a:solidFill>
                <a:effectLst/>
                <a:latin typeface="+mn-lt"/>
                <a:ea typeface="+mn-ea"/>
                <a:cs typeface="+mn-cs"/>
              </a:rPr>
              <a:t>, J., Brothers, T., </a:t>
            </a:r>
            <a:r>
              <a:rPr lang="en-GB" sz="1200" kern="1200" dirty="0" err="1">
                <a:solidFill>
                  <a:schemeClr val="tx1"/>
                </a:solidFill>
                <a:effectLst/>
                <a:latin typeface="+mn-lt"/>
                <a:ea typeface="+mn-ea"/>
                <a:cs typeface="+mn-cs"/>
              </a:rPr>
              <a:t>Koay</a:t>
            </a:r>
            <a:r>
              <a:rPr lang="en-GB" sz="1200" kern="1200" dirty="0">
                <a:solidFill>
                  <a:schemeClr val="tx1"/>
                </a:solidFill>
                <a:effectLst/>
                <a:latin typeface="+mn-lt"/>
                <a:ea typeface="+mn-ea"/>
                <a:cs typeface="+mn-cs"/>
              </a:rPr>
              <a:t>, A., Hayward, A.C., </a:t>
            </a:r>
            <a:r>
              <a:rPr lang="en-GB" sz="1200" kern="1200" dirty="0" err="1">
                <a:solidFill>
                  <a:schemeClr val="tx1"/>
                </a:solidFill>
                <a:effectLst/>
                <a:latin typeface="+mn-lt"/>
                <a:ea typeface="+mn-ea"/>
                <a:cs typeface="+mn-cs"/>
              </a:rPr>
              <a:t>Luchenski</a:t>
            </a:r>
            <a:r>
              <a:rPr lang="en-GB" sz="1200" kern="1200" dirty="0">
                <a:solidFill>
                  <a:schemeClr val="tx1"/>
                </a:solidFill>
                <a:effectLst/>
                <a:latin typeface="+mn-lt"/>
                <a:ea typeface="+mn-ea"/>
                <a:cs typeface="+mn-cs"/>
              </a:rPr>
              <a:t>, S., Perri, P. and Story, A., (2025). Outreach health-care services for people experiencing exclusion in high-income countries. </a:t>
            </a:r>
            <a:r>
              <a:rPr lang="en-GB" sz="1200" i="1" kern="1200" dirty="0">
                <a:solidFill>
                  <a:schemeClr val="tx1"/>
                </a:solidFill>
                <a:effectLst/>
                <a:latin typeface="+mn-lt"/>
                <a:ea typeface="+mn-ea"/>
                <a:cs typeface="+mn-cs"/>
              </a:rPr>
              <a:t>The Lancet Public Health</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Kraftman</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Hardelid</a:t>
            </a:r>
            <a:r>
              <a:rPr lang="en-GB" sz="1200" kern="1200" dirty="0">
                <a:solidFill>
                  <a:schemeClr val="tx1"/>
                </a:solidFill>
                <a:effectLst/>
                <a:latin typeface="+mn-lt"/>
                <a:ea typeface="+mn-ea"/>
                <a:cs typeface="+mn-cs"/>
              </a:rPr>
              <a:t>, P. and Banks, J., (2021). Age specific trends in mortality disparities by socio-economic deprivation in small geographical areas of England, 2002-2018: a retrospective registry study. </a:t>
            </a:r>
            <a:r>
              <a:rPr lang="en-GB" sz="1200" i="1" kern="1200" dirty="0">
                <a:solidFill>
                  <a:schemeClr val="tx1"/>
                </a:solidFill>
                <a:effectLst/>
                <a:latin typeface="+mn-lt"/>
                <a:ea typeface="+mn-ea"/>
                <a:cs typeface="+mn-cs"/>
              </a:rPr>
              <a:t>The Lancet Regional Health–Europe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Lakioti</a:t>
            </a:r>
            <a:r>
              <a:rPr lang="en-GB" sz="1200" kern="1200" dirty="0">
                <a:solidFill>
                  <a:schemeClr val="tx1"/>
                </a:solidFill>
                <a:effectLst/>
                <a:latin typeface="+mn-lt"/>
                <a:ea typeface="+mn-ea"/>
                <a:cs typeface="+mn-cs"/>
              </a:rPr>
              <a:t>, E., Pagonis, N., </a:t>
            </a:r>
            <a:r>
              <a:rPr lang="en-GB" sz="1200" kern="1200" dirty="0" err="1">
                <a:solidFill>
                  <a:schemeClr val="tx1"/>
                </a:solidFill>
                <a:effectLst/>
                <a:latin typeface="+mn-lt"/>
                <a:ea typeface="+mn-ea"/>
                <a:cs typeface="+mn-cs"/>
              </a:rPr>
              <a:t>Flegkas</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Itziou</a:t>
            </a:r>
            <a:r>
              <a:rPr lang="en-GB" sz="1200" kern="1200" dirty="0">
                <a:solidFill>
                  <a:schemeClr val="tx1"/>
                </a:solidFill>
                <a:effectLst/>
                <a:latin typeface="+mn-lt"/>
                <a:ea typeface="+mn-ea"/>
                <a:cs typeface="+mn-cs"/>
              </a:rPr>
              <a:t>, A., Moustakas, K. and </a:t>
            </a:r>
            <a:r>
              <a:rPr lang="en-GB" sz="1200" kern="1200" dirty="0" err="1">
                <a:solidFill>
                  <a:schemeClr val="tx1"/>
                </a:solidFill>
                <a:effectLst/>
                <a:latin typeface="+mn-lt"/>
                <a:ea typeface="+mn-ea"/>
                <a:cs typeface="+mn-cs"/>
              </a:rPr>
              <a:t>Karayannis</a:t>
            </a:r>
            <a:r>
              <a:rPr lang="en-GB" sz="1200" kern="1200" dirty="0">
                <a:solidFill>
                  <a:schemeClr val="tx1"/>
                </a:solidFill>
                <a:effectLst/>
                <a:latin typeface="+mn-lt"/>
                <a:ea typeface="+mn-ea"/>
                <a:cs typeface="+mn-cs"/>
              </a:rPr>
              <a:t>, V., (2025). Social Factors and Policies Promoting Good Health and Well-Being as a Sustainable Development Goal: Current Achievements and Future Pathways.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(11), p.5063.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 T.T., Tran, P.Q., Lam, N.P., </a:t>
            </a:r>
            <a:r>
              <a:rPr lang="en-GB" sz="1200" kern="1200" dirty="0" err="1">
                <a:solidFill>
                  <a:schemeClr val="tx1"/>
                </a:solidFill>
                <a:effectLst/>
                <a:latin typeface="+mn-lt"/>
                <a:ea typeface="+mn-ea"/>
                <a:cs typeface="+mn-cs"/>
              </a:rPr>
              <a:t>Tra</a:t>
            </a:r>
            <a:r>
              <a:rPr lang="en-GB" sz="1200" kern="1200" dirty="0">
                <a:solidFill>
                  <a:schemeClr val="tx1"/>
                </a:solidFill>
                <a:effectLst/>
                <a:latin typeface="+mn-lt"/>
                <a:ea typeface="+mn-ea"/>
                <a:cs typeface="+mn-cs"/>
              </a:rPr>
              <a:t>, M.N.L. and </a:t>
            </a:r>
            <a:r>
              <a:rPr lang="en-GB" sz="1200" kern="1200" dirty="0" err="1">
                <a:solidFill>
                  <a:schemeClr val="tx1"/>
                </a:solidFill>
                <a:effectLst/>
                <a:latin typeface="+mn-lt"/>
                <a:ea typeface="+mn-ea"/>
                <a:cs typeface="+mn-cs"/>
              </a:rPr>
              <a:t>Uyen</a:t>
            </a:r>
            <a:r>
              <a:rPr lang="en-GB" sz="1200" kern="1200" dirty="0">
                <a:solidFill>
                  <a:schemeClr val="tx1"/>
                </a:solidFill>
                <a:effectLst/>
                <a:latin typeface="+mn-lt"/>
                <a:ea typeface="+mn-ea"/>
                <a:cs typeface="+mn-cs"/>
              </a:rPr>
              <a:t>, P.H.P., (2024). Corporate social responsibility, green innovation, environment strategy and corporate sustainable development. </a:t>
            </a:r>
            <a:r>
              <a:rPr lang="en-GB" sz="1200" i="1" kern="1200" dirty="0">
                <a:solidFill>
                  <a:schemeClr val="tx1"/>
                </a:solidFill>
                <a:effectLst/>
                <a:latin typeface="+mn-lt"/>
                <a:ea typeface="+mn-ea"/>
                <a:cs typeface="+mn-cs"/>
              </a:rPr>
              <a:t>Operations Management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(1), pp.114-134.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Lugg, W., (2022). The biopsychosocial model–history, controversy and Engel. </a:t>
            </a:r>
            <a:r>
              <a:rPr lang="en-GB" sz="1200" i="1" kern="1200" dirty="0">
                <a:solidFill>
                  <a:schemeClr val="tx1"/>
                </a:solidFill>
                <a:effectLst/>
                <a:latin typeface="+mn-lt"/>
                <a:ea typeface="+mn-ea"/>
                <a:cs typeface="+mn-cs"/>
              </a:rPr>
              <a:t>Australasian Psychiatry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pp.55-59.</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Mabhala</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Esealuka</a:t>
            </a:r>
            <a:r>
              <a:rPr lang="en-GB" sz="1200" kern="1200" dirty="0">
                <a:solidFill>
                  <a:schemeClr val="tx1"/>
                </a:solidFill>
                <a:effectLst/>
                <a:latin typeface="+mn-lt"/>
                <a:ea typeface="+mn-ea"/>
                <a:cs typeface="+mn-cs"/>
              </a:rPr>
              <a:t>, W.A., </a:t>
            </a:r>
            <a:r>
              <a:rPr lang="en-GB" sz="1200" kern="1200" dirty="0" err="1">
                <a:solidFill>
                  <a:schemeClr val="tx1"/>
                </a:solidFill>
                <a:effectLst/>
                <a:latin typeface="+mn-lt"/>
                <a:ea typeface="+mn-ea"/>
                <a:cs typeface="+mn-cs"/>
              </a:rPr>
              <a:t>Yohannes</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Nwufo</a:t>
            </a:r>
            <a:r>
              <a:rPr lang="en-GB" sz="1200" kern="1200" dirty="0">
                <a:solidFill>
                  <a:schemeClr val="tx1"/>
                </a:solidFill>
                <a:effectLst/>
                <a:latin typeface="+mn-lt"/>
                <a:ea typeface="+mn-ea"/>
                <a:cs typeface="+mn-cs"/>
              </a:rPr>
              <a:t>, A.N., Paulus, L., Tefera, M. and Keeling, J., (2025). Exploring the social context of smoking behaviours: insights from stop-smoking advisors in deprived communities in Northwest of England UK.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(1), p.1914.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Martinez Jr, O.N., (2024). Health Inequalities in the Mental Health System. </a:t>
            </a:r>
            <a:r>
              <a:rPr lang="en-GB" sz="1200" i="1" kern="1200" dirty="0">
                <a:solidFill>
                  <a:schemeClr val="tx1"/>
                </a:solidFill>
                <a:effectLst/>
                <a:latin typeface="+mn-lt"/>
                <a:ea typeface="+mn-ea"/>
                <a:cs typeface="+mn-cs"/>
              </a:rPr>
              <a:t>Redesigning the US Mental Health Care System; Oxford University Press: Oxford, UK</a:t>
            </a:r>
            <a:r>
              <a:rPr lang="en-GB" sz="1200" kern="1200" dirty="0">
                <a:solidFill>
                  <a:schemeClr val="tx1"/>
                </a:solidFill>
                <a:effectLst/>
                <a:latin typeface="+mn-lt"/>
                <a:ea typeface="+mn-ea"/>
                <a:cs typeface="+mn-cs"/>
              </a:rPr>
              <a:t>, p.217.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Melam</a:t>
            </a:r>
            <a:r>
              <a:rPr lang="en-GB" sz="1200" kern="1200" dirty="0">
                <a:solidFill>
                  <a:schemeClr val="tx1"/>
                </a:solidFill>
                <a:effectLst/>
                <a:latin typeface="+mn-lt"/>
                <a:ea typeface="+mn-ea"/>
                <a:cs typeface="+mn-cs"/>
              </a:rPr>
              <a:t>, C., Dyson, J. and Thomson, K., (2025). The role of social prescribing interventions in addressing health inequalities in the United Kingdom: a narrative review. </a:t>
            </a:r>
            <a:r>
              <a:rPr lang="en-GB" sz="1200" i="1" kern="1200" dirty="0">
                <a:solidFill>
                  <a:schemeClr val="tx1"/>
                </a:solidFill>
                <a:effectLst/>
                <a:latin typeface="+mn-lt"/>
                <a:ea typeface="+mn-ea"/>
                <a:cs typeface="+mn-cs"/>
              </a:rPr>
              <a:t>Health &amp; Social Care in the Community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2025</a:t>
            </a:r>
            <a:r>
              <a:rPr lang="en-GB" sz="1200" kern="1200" dirty="0">
                <a:solidFill>
                  <a:schemeClr val="tx1"/>
                </a:solidFill>
                <a:effectLst/>
                <a:latin typeface="+mn-lt"/>
                <a:ea typeface="+mn-ea"/>
                <a:cs typeface="+mn-cs"/>
              </a:rPr>
              <a:t>(1), p.6613809.</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Menassa</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Stronks</a:t>
            </a:r>
            <a:r>
              <a:rPr lang="en-GB" sz="1200" kern="1200" dirty="0">
                <a:solidFill>
                  <a:schemeClr val="tx1"/>
                </a:solidFill>
                <a:effectLst/>
                <a:latin typeface="+mn-lt"/>
                <a:ea typeface="+mn-ea"/>
                <a:cs typeface="+mn-cs"/>
              </a:rPr>
              <a:t>, K., Khatami, F., Díaz, Z.M.R., </a:t>
            </a:r>
            <a:r>
              <a:rPr lang="en-GB" sz="1200" kern="1200" dirty="0" err="1">
                <a:solidFill>
                  <a:schemeClr val="tx1"/>
                </a:solidFill>
                <a:effectLst/>
                <a:latin typeface="+mn-lt"/>
                <a:ea typeface="+mn-ea"/>
                <a:cs typeface="+mn-cs"/>
              </a:rPr>
              <a:t>Espinola</a:t>
            </a:r>
            <a:r>
              <a:rPr lang="en-GB" sz="1200" kern="1200" dirty="0">
                <a:solidFill>
                  <a:schemeClr val="tx1"/>
                </a:solidFill>
                <a:effectLst/>
                <a:latin typeface="+mn-lt"/>
                <a:ea typeface="+mn-ea"/>
                <a:cs typeface="+mn-cs"/>
              </a:rPr>
              <a:t>, O.P., </a:t>
            </a:r>
            <a:r>
              <a:rPr lang="en-GB" sz="1200" kern="1200" dirty="0" err="1">
                <a:solidFill>
                  <a:schemeClr val="tx1"/>
                </a:solidFill>
                <a:effectLst/>
                <a:latin typeface="+mn-lt"/>
                <a:ea typeface="+mn-ea"/>
                <a:cs typeface="+mn-cs"/>
              </a:rPr>
              <a:t>Gamba</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Itodo</a:t>
            </a:r>
            <a:r>
              <a:rPr lang="en-GB" sz="1200" kern="1200" dirty="0">
                <a:solidFill>
                  <a:schemeClr val="tx1"/>
                </a:solidFill>
                <a:effectLst/>
                <a:latin typeface="+mn-lt"/>
                <a:ea typeface="+mn-ea"/>
                <a:cs typeface="+mn-cs"/>
              </a:rPr>
              <a:t>, O.A., </a:t>
            </a:r>
            <a:r>
              <a:rPr lang="en-GB" sz="1200" kern="1200" dirty="0" err="1">
                <a:solidFill>
                  <a:schemeClr val="tx1"/>
                </a:solidFill>
                <a:effectLst/>
                <a:latin typeface="+mn-lt"/>
                <a:ea typeface="+mn-ea"/>
                <a:cs typeface="+mn-cs"/>
              </a:rPr>
              <a:t>Buttia</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Wehrli</a:t>
            </a:r>
            <a:r>
              <a:rPr lang="en-GB" sz="1200" kern="1200" dirty="0">
                <a:solidFill>
                  <a:schemeClr val="tx1"/>
                </a:solidFill>
                <a:effectLst/>
                <a:latin typeface="+mn-lt"/>
                <a:ea typeface="+mn-ea"/>
                <a:cs typeface="+mn-cs"/>
              </a:rPr>
              <a:t>, F., Minder, B. and Velarde, M.R., (2023). Concepts and definitions of healthy ageing: a systematic review and synthesis of theoretical models. </a:t>
            </a:r>
            <a:r>
              <a:rPr lang="en-GB" sz="1200" i="1" kern="1200" dirty="0" err="1">
                <a:solidFill>
                  <a:schemeClr val="tx1"/>
                </a:solidFill>
                <a:effectLst/>
                <a:latin typeface="+mn-lt"/>
                <a:ea typeface="+mn-ea"/>
                <a:cs typeface="+mn-cs"/>
              </a:rPr>
              <a:t>EClinicalMedicine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56</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Mhlanga, D., (2023). A historical perspective on sustainable development and the sustainable development goals. In </a:t>
            </a:r>
            <a:r>
              <a:rPr lang="en-GB" sz="1200" i="1" kern="1200" dirty="0">
                <a:solidFill>
                  <a:schemeClr val="tx1"/>
                </a:solidFill>
                <a:effectLst/>
                <a:latin typeface="+mn-lt"/>
                <a:ea typeface="+mn-ea"/>
                <a:cs typeface="+mn-cs"/>
              </a:rPr>
              <a:t>FinTech and Artificial Intelligence for Sustainable Development: The Role of Smart Technologies in Achieving Development Goals</a:t>
            </a:r>
            <a:r>
              <a:rPr lang="en-GB" sz="1200" kern="1200" dirty="0">
                <a:solidFill>
                  <a:schemeClr val="tx1"/>
                </a:solidFill>
                <a:effectLst/>
                <a:latin typeface="+mn-lt"/>
                <a:ea typeface="+mn-ea"/>
                <a:cs typeface="+mn-cs"/>
              </a:rPr>
              <a:t> (pp. 67-86). Cham: Springer Nature Switzerland.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NHS. (2019). Retrieved from https://www.longtermplan.nhs.uk/ </a:t>
            </a:r>
          </a:p>
          <a:p>
            <a:r>
              <a:rPr lang="en-US" sz="1200" kern="1200" dirty="0">
                <a:solidFill>
                  <a:schemeClr val="tx1"/>
                </a:solidFill>
                <a:effectLst/>
                <a:latin typeface="+mn-lt"/>
                <a:ea typeface="+mn-ea"/>
                <a:cs typeface="+mn-cs"/>
              </a:rPr>
              <a:t>NHS. (2025). Retrieved from https://www.stthomas.nhs.uk/services/adult-social-prescribing/ </a:t>
            </a:r>
          </a:p>
          <a:p>
            <a:r>
              <a:rPr lang="en-GB" sz="1200" kern="1200" dirty="0">
                <a:solidFill>
                  <a:schemeClr val="tx1"/>
                </a:solidFill>
                <a:effectLst/>
                <a:latin typeface="+mn-lt"/>
                <a:ea typeface="+mn-ea"/>
                <a:cs typeface="+mn-cs"/>
              </a:rPr>
              <a:t>Parihar, J. and Birman, S., (2024). Heat resilience in urban environments: strategies for sustainable city climate management. In </a:t>
            </a:r>
            <a:r>
              <a:rPr lang="en-GB" sz="1200" i="1" kern="1200" dirty="0">
                <a:solidFill>
                  <a:schemeClr val="tx1"/>
                </a:solidFill>
                <a:effectLst/>
                <a:latin typeface="+mn-lt"/>
                <a:ea typeface="+mn-ea"/>
                <a:cs typeface="+mn-cs"/>
              </a:rPr>
              <a:t>The Climate-Health-Sustainability Nexus: Understanding the Interconnected Impact on Populations and the Environment</a:t>
            </a:r>
            <a:r>
              <a:rPr lang="en-GB" sz="1200" kern="1200" dirty="0">
                <a:solidFill>
                  <a:schemeClr val="tx1"/>
                </a:solidFill>
                <a:effectLst/>
                <a:latin typeface="+mn-lt"/>
                <a:ea typeface="+mn-ea"/>
                <a:cs typeface="+mn-cs"/>
              </a:rPr>
              <a:t> (pp. 305-324). Cham: Springer Nature Switzerland.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Park, C.L., </a:t>
            </a:r>
            <a:r>
              <a:rPr lang="en-GB" sz="1200" kern="1200" dirty="0" err="1">
                <a:solidFill>
                  <a:schemeClr val="tx1"/>
                </a:solidFill>
                <a:effectLst/>
                <a:latin typeface="+mn-lt"/>
                <a:ea typeface="+mn-ea"/>
                <a:cs typeface="+mn-cs"/>
              </a:rPr>
              <a:t>Kubzansky</a:t>
            </a:r>
            <a:r>
              <a:rPr lang="en-GB" sz="1200" kern="1200" dirty="0">
                <a:solidFill>
                  <a:schemeClr val="tx1"/>
                </a:solidFill>
                <a:effectLst/>
                <a:latin typeface="+mn-lt"/>
                <a:ea typeface="+mn-ea"/>
                <a:cs typeface="+mn-cs"/>
              </a:rPr>
              <a:t>, L.D., </a:t>
            </a:r>
            <a:r>
              <a:rPr lang="en-GB" sz="1200" kern="1200" dirty="0" err="1">
                <a:solidFill>
                  <a:schemeClr val="tx1"/>
                </a:solidFill>
                <a:effectLst/>
                <a:latin typeface="+mn-lt"/>
                <a:ea typeface="+mn-ea"/>
                <a:cs typeface="+mn-cs"/>
              </a:rPr>
              <a:t>Chafouleas</a:t>
            </a:r>
            <a:r>
              <a:rPr lang="en-GB" sz="1200" kern="1200" dirty="0">
                <a:solidFill>
                  <a:schemeClr val="tx1"/>
                </a:solidFill>
                <a:effectLst/>
                <a:latin typeface="+mn-lt"/>
                <a:ea typeface="+mn-ea"/>
                <a:cs typeface="+mn-cs"/>
              </a:rPr>
              <a:t>, S.M., Davidson, R.J., Keltner, D., </a:t>
            </a:r>
            <a:r>
              <a:rPr lang="en-GB" sz="1200" kern="1200" dirty="0" err="1">
                <a:solidFill>
                  <a:schemeClr val="tx1"/>
                </a:solidFill>
                <a:effectLst/>
                <a:latin typeface="+mn-lt"/>
                <a:ea typeface="+mn-ea"/>
                <a:cs typeface="+mn-cs"/>
              </a:rPr>
              <a:t>Parsafar</a:t>
            </a:r>
            <a:r>
              <a:rPr lang="en-GB" sz="1200" kern="1200" dirty="0">
                <a:solidFill>
                  <a:schemeClr val="tx1"/>
                </a:solidFill>
                <a:effectLst/>
                <a:latin typeface="+mn-lt"/>
                <a:ea typeface="+mn-ea"/>
                <a:cs typeface="+mn-cs"/>
              </a:rPr>
              <a:t>, P., Conwell, Y., Martin, M.Y., </a:t>
            </a:r>
            <a:r>
              <a:rPr lang="en-GB" sz="1200" kern="1200" dirty="0" err="1">
                <a:solidFill>
                  <a:schemeClr val="tx1"/>
                </a:solidFill>
                <a:effectLst/>
                <a:latin typeface="+mn-lt"/>
                <a:ea typeface="+mn-ea"/>
                <a:cs typeface="+mn-cs"/>
              </a:rPr>
              <a:t>Hanmer</a:t>
            </a:r>
            <a:r>
              <a:rPr lang="en-GB" sz="1200" kern="1200" dirty="0">
                <a:solidFill>
                  <a:schemeClr val="tx1"/>
                </a:solidFill>
                <a:effectLst/>
                <a:latin typeface="+mn-lt"/>
                <a:ea typeface="+mn-ea"/>
                <a:cs typeface="+mn-cs"/>
              </a:rPr>
              <a:t>, J. and Wang, K.H., (2023). Emotional well-being: What it is and why it matters. </a:t>
            </a:r>
            <a:r>
              <a:rPr lang="en-GB" sz="1200" i="1" kern="1200" dirty="0">
                <a:solidFill>
                  <a:schemeClr val="tx1"/>
                </a:solidFill>
                <a:effectLst/>
                <a:latin typeface="+mn-lt"/>
                <a:ea typeface="+mn-ea"/>
                <a:cs typeface="+mn-cs"/>
              </a:rPr>
              <a:t>Affective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(1), pp.10-20.</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Public Health England (2017). </a:t>
            </a:r>
            <a:r>
              <a:rPr lang="en-US" sz="1200" i="1" kern="1200" dirty="0">
                <a:solidFill>
                  <a:schemeClr val="tx1"/>
                </a:solidFill>
                <a:effectLst/>
                <a:latin typeface="+mn-lt"/>
                <a:ea typeface="+mn-ea"/>
                <a:cs typeface="+mn-cs"/>
              </a:rPr>
              <a:t>Chapter 5: inequality in health</a:t>
            </a:r>
            <a:r>
              <a:rPr lang="en-US" sz="1200" kern="1200" dirty="0">
                <a:solidFill>
                  <a:schemeClr val="tx1"/>
                </a:solidFill>
                <a:effectLst/>
                <a:latin typeface="+mn-lt"/>
                <a:ea typeface="+mn-ea"/>
                <a:cs typeface="+mn-cs"/>
              </a:rPr>
              <a:t>. [online] GOV.UK. Available at: </a:t>
            </a:r>
            <a:r>
              <a:rPr lang="en-US" sz="1200" u="sng" kern="1200" dirty="0">
                <a:solidFill>
                  <a:schemeClr val="tx1"/>
                </a:solidFill>
                <a:effectLst/>
                <a:latin typeface="+mn-lt"/>
                <a:ea typeface="+mn-ea"/>
                <a:cs typeface="+mn-cs"/>
                <a:hlinkClick r:id="rId3"/>
              </a:rPr>
              <a:t>https://www.gov.uk/government/publications/health-profile-for-england/chapter-5-inequality-in-health</a:t>
            </a:r>
            <a:r>
              <a:rPr lang="en-US" sz="1200" kern="1200" dirty="0">
                <a:solidFill>
                  <a:schemeClr val="tx1"/>
                </a:solidFill>
                <a:effectLst/>
                <a:latin typeface="+mn-lt"/>
                <a:ea typeface="+mn-ea"/>
                <a:cs typeface="+mn-cs"/>
              </a:rPr>
              <a:t> [Accessed 18 Sep. 2025].</a:t>
            </a:r>
          </a:p>
          <a:p>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T., (2023). Health as complete well-being: The WHO definition and beyond. </a:t>
            </a:r>
            <a:r>
              <a:rPr lang="en-GB" sz="1200" i="1" kern="1200" dirty="0">
                <a:solidFill>
                  <a:schemeClr val="tx1"/>
                </a:solidFill>
                <a:effectLst/>
                <a:latin typeface="+mn-lt"/>
                <a:ea typeface="+mn-ea"/>
                <a:cs typeface="+mn-cs"/>
              </a:rPr>
              <a:t>Public Health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(3), pp.210-218.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Thelma, C.C., Patrick, M., Sylvester, C., Mulenga, D.M., Gilbert, M.M. and Phiri, E.V., (2024). The impact of educational leadership on student achievement: A comparative analysis of urban and rural schools. </a:t>
            </a:r>
            <a:r>
              <a:rPr lang="en-GB" sz="1200" i="1" kern="1200" dirty="0">
                <a:solidFill>
                  <a:schemeClr val="tx1"/>
                </a:solidFill>
                <a:effectLst/>
                <a:latin typeface="+mn-lt"/>
                <a:ea typeface="+mn-ea"/>
                <a:cs typeface="+mn-cs"/>
              </a:rPr>
              <a:t>Asian Journal of Education and Social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50</a:t>
            </a:r>
            <a:r>
              <a:rPr lang="en-GB" sz="1200" kern="1200" dirty="0">
                <a:solidFill>
                  <a:schemeClr val="tx1"/>
                </a:solidFill>
                <a:effectLst/>
                <a:latin typeface="+mn-lt"/>
                <a:ea typeface="+mn-ea"/>
                <a:cs typeface="+mn-cs"/>
              </a:rPr>
              <a:t>(8), pp.444-461.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Thompson, C.R., (2024). </a:t>
            </a:r>
            <a:r>
              <a:rPr lang="en-GB" sz="1200" i="1" kern="1200" dirty="0">
                <a:solidFill>
                  <a:schemeClr val="tx1"/>
                </a:solidFill>
                <a:effectLst/>
                <a:latin typeface="+mn-lt"/>
                <a:ea typeface="+mn-ea"/>
                <a:cs typeface="+mn-cs"/>
              </a:rPr>
              <a:t>Prevention practice and health promotion: A health care professional’s guide to health, fitness, and wellness</a:t>
            </a:r>
            <a:r>
              <a:rPr lang="en-GB" sz="1200" kern="1200" dirty="0">
                <a:solidFill>
                  <a:schemeClr val="tx1"/>
                </a:solidFill>
                <a:effectLst/>
                <a:latin typeface="+mn-lt"/>
                <a:ea typeface="+mn-ea"/>
                <a:cs typeface="+mn-cs"/>
              </a:rPr>
              <a:t>. Taylor &amp; Francis.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 (2025b). The 17 goals | sustainable development. Retrieved from </a:t>
            </a:r>
            <a:r>
              <a:rPr lang="en-US" sz="1200" u="sng" kern="1200" dirty="0">
                <a:solidFill>
                  <a:schemeClr val="tx1"/>
                </a:solidFill>
                <a:effectLst/>
                <a:latin typeface="+mn-lt"/>
                <a:ea typeface="+mn-ea"/>
                <a:cs typeface="+mn-cs"/>
                <a:hlinkClick r:id="rId4"/>
              </a:rPr>
              <a:t>https://sdgs.un.org/goals</a:t>
            </a:r>
            <a:r>
              <a:rPr lang="en-US"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Wilcock, A. and Hocking, C., (2024). </a:t>
            </a:r>
            <a:r>
              <a:rPr lang="en-GB" sz="1200" i="1" kern="1200" dirty="0">
                <a:solidFill>
                  <a:schemeClr val="tx1"/>
                </a:solidFill>
                <a:effectLst/>
                <a:latin typeface="+mn-lt"/>
                <a:ea typeface="+mn-ea"/>
                <a:cs typeface="+mn-cs"/>
              </a:rPr>
              <a:t>An occupational perspective of health</a:t>
            </a:r>
            <a:r>
              <a:rPr lang="en-GB" sz="1200" kern="1200" dirty="0">
                <a:solidFill>
                  <a:schemeClr val="tx1"/>
                </a:solidFill>
                <a:effectLst/>
                <a:latin typeface="+mn-lt"/>
                <a:ea typeface="+mn-ea"/>
                <a:cs typeface="+mn-cs"/>
              </a:rPr>
              <a:t>. Routledge.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Winston, N., (2022). Sustainable community development: Integrating social and environmental sustainability for sustainable housing and communities. </a:t>
            </a:r>
            <a:r>
              <a:rPr lang="en-GB" sz="1200" i="1" kern="1200" dirty="0">
                <a:solidFill>
                  <a:schemeClr val="tx1"/>
                </a:solidFill>
                <a:effectLst/>
                <a:latin typeface="+mn-lt"/>
                <a:ea typeface="+mn-ea"/>
                <a:cs typeface="+mn-cs"/>
              </a:rPr>
              <a:t>Sustainable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pp.191-202.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World Health Organisation, (2021). Health in all policies: Helsinki statement. Framework for country action.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World Health Organisation, (2024). </a:t>
            </a:r>
            <a:r>
              <a:rPr lang="en-GB" sz="1200" i="1" kern="1200" dirty="0">
                <a:solidFill>
                  <a:schemeClr val="tx1"/>
                </a:solidFill>
                <a:effectLst/>
                <a:latin typeface="+mn-lt"/>
                <a:ea typeface="+mn-ea"/>
                <a:cs typeface="+mn-cs"/>
              </a:rPr>
              <a:t>Achieving well-being: a global framework for integrating well-being into public health utilising a health promotion approach</a:t>
            </a:r>
            <a:r>
              <a:rPr lang="en-GB" sz="1200" kern="1200" dirty="0">
                <a:solidFill>
                  <a:schemeClr val="tx1"/>
                </a:solidFill>
                <a:effectLst/>
                <a:latin typeface="+mn-lt"/>
                <a:ea typeface="+mn-ea"/>
                <a:cs typeface="+mn-cs"/>
              </a:rPr>
              <a:t>. World Health Organisation.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Yao, R., Zhang, W., Evans, R., Cao, G., Rui, T. and Shen, L., (2022). Inequities in health care services caused by the adoption of digital health technologies: scoping review.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(3), p.e34144.</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34E506C-CDF6-4140-B7D7-258B96B1F322}" type="slidenum">
              <a:rPr lang="en-US" smtClean="0"/>
              <a:t>11</a:t>
            </a:fld>
            <a:endParaRPr lang="en-US"/>
          </a:p>
        </p:txBody>
      </p:sp>
    </p:spTree>
    <p:extLst>
      <p:ext uri="{BB962C8B-B14F-4D97-AF65-F5344CB8AC3E}">
        <p14:creationId xmlns:p14="http://schemas.microsoft.com/office/powerpoint/2010/main" val="1360534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10/12/2025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10/12/2025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10/12/2025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0"/>
            <a:lum/>
          </a:blip>
          <a:srcRect/>
          <a:stretch>
            <a:fillRect l="-13000" t="-4000" r="-13000" b="-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10/12/2025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600200" y="363198"/>
            <a:ext cx="8991600" cy="3113314"/>
          </a:xfrm>
          <a:solidFill>
            <a:srgbClr val="A4D0AB"/>
          </a:solidFill>
        </p:spPr>
        <p:txBody>
          <a:bodyPr>
            <a:normAutofit/>
          </a:bodyPr>
          <a:lstStyle/>
          <a:p>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BMHP6030</a:t>
            </a:r>
            <a:b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BSC (HONS) HEALTH AND SOCIAL CARE</a:t>
            </a:r>
            <a:b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Well-being and Sustainable Development</a:t>
            </a:r>
          </a:p>
        </p:txBody>
      </p:sp>
      <p:sp>
        <p:nvSpPr>
          <p:cNvPr id="5" name="TextBox 4">
            <a:extLst>
              <a:ext uri="{FF2B5EF4-FFF2-40B4-BE49-F238E27FC236}">
                <a16:creationId xmlns:a16="http://schemas.microsoft.com/office/drawing/2014/main" id="{A83D3622-A205-4958-93A7-A59D561B06F6}"/>
              </a:ext>
            </a:extLst>
          </p:cNvPr>
          <p:cNvSpPr txBox="1"/>
          <p:nvPr/>
        </p:nvSpPr>
        <p:spPr>
          <a:xfrm>
            <a:off x="1600200" y="3796146"/>
            <a:ext cx="8991600" cy="1384995"/>
          </a:xfrm>
          <a:prstGeom prst="rect">
            <a:avLst/>
          </a:prstGeom>
          <a:solidFill>
            <a:srgbClr val="E7D4A5"/>
          </a:solidFill>
          <a:ln>
            <a:solidFill>
              <a:schemeClr val="tx1"/>
            </a:solidFill>
          </a:ln>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[Student name: Aqila Khan]</a:t>
            </a:r>
          </a:p>
          <a:p>
            <a:pPr algn="ctr"/>
            <a:r>
              <a:rPr lang="en-US" sz="2800" b="1" dirty="0">
                <a:latin typeface="Times New Roman" panose="02020603050405020304" pitchFamily="18" charset="0"/>
                <a:cs typeface="Times New Roman" panose="02020603050405020304" pitchFamily="18" charset="0"/>
              </a:rPr>
              <a:t>[Student ID: 2224595]</a:t>
            </a:r>
          </a:p>
          <a:p>
            <a:pPr algn="ctr"/>
            <a:r>
              <a:rPr lang="en-US" sz="2800" b="1" dirty="0">
                <a:latin typeface="Times New Roman" panose="02020603050405020304" pitchFamily="18" charset="0"/>
                <a:cs typeface="Times New Roman" panose="02020603050405020304" pitchFamily="18" charset="0"/>
              </a:rPr>
              <a:t>[Tutor: Parese Ahmed]</a:t>
            </a: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06403"/>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48386" y="1118870"/>
            <a:ext cx="7186269" cy="5373370"/>
          </a:xfrm>
          <a:solidFill>
            <a:srgbClr val="E7D4A5"/>
          </a:solidFill>
          <a:ln>
            <a:solidFill>
              <a:srgbClr val="C4BDB6"/>
            </a:solidFill>
          </a:ln>
        </p:spPr>
        <p:txBody>
          <a:bodyPr>
            <a:normAutofit/>
          </a:bodyPr>
          <a:lstStyle/>
          <a:p>
            <a:r>
              <a:rPr lang="en-US" sz="2000" dirty="0">
                <a:latin typeface="Times New Roman" panose="02020603050405020304" pitchFamily="18" charset="0"/>
                <a:cs typeface="Times New Roman" panose="02020603050405020304" pitchFamily="18" charset="0"/>
              </a:rPr>
              <a:t>Health and well-being are not just outcomes but are also powerful enablers of sustainable development </a:t>
            </a:r>
            <a:r>
              <a:rPr lang="en-GB" sz="2000" dirty="0">
                <a:latin typeface="Times New Roman" panose="02020603050405020304" pitchFamily="18" charset="0"/>
                <a:cs typeface="Times New Roman" panose="02020603050405020304" pitchFamily="18" charset="0"/>
              </a:rPr>
              <a:t>(Winston, 2022).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key issues of health care include the rising population, the rising chronic disease, and inequalities in healthcare access and the negative effects of climate change and other environmental issues </a:t>
            </a:r>
            <a:r>
              <a:rPr lang="en-GB" sz="2000" dirty="0">
                <a:latin typeface="Times New Roman" panose="02020603050405020304" pitchFamily="18" charset="0"/>
                <a:cs typeface="Times New Roman" panose="02020603050405020304" pitchFamily="18" charset="0"/>
              </a:rPr>
              <a:t>(Bayram et al., 2023)</a:t>
            </a:r>
            <a:r>
              <a:rPr lang="en-US" sz="2000" dirty="0">
                <a:latin typeface="Times New Roman" panose="02020603050405020304" pitchFamily="18" charset="0"/>
                <a:cs typeface="Times New Roman" panose="02020603050405020304" pitchFamily="18" charset="0"/>
              </a:rPr>
              <a:t>. </a:t>
            </a:r>
          </a:p>
          <a:p>
            <a:r>
              <a:rPr lang="en-US" sz="2000" dirty="0">
                <a:latin typeface="Times New Roman" panose="02020603050405020304" pitchFamily="18" charset="0"/>
                <a:cs typeface="Times New Roman" panose="02020603050405020304" pitchFamily="18" charset="0"/>
              </a:rPr>
              <a:t>Such concerns are also brand indicators of the shift to policies and clinical practise that are not only focused on treatment but on longevity, prevention, and resilience, as well. </a:t>
            </a:r>
          </a:p>
          <a:p>
            <a:r>
              <a:rPr lang="en-US" sz="2000" dirty="0">
                <a:latin typeface="Times New Roman" panose="02020603050405020304" pitchFamily="18" charset="0"/>
                <a:cs typeface="Times New Roman" panose="02020603050405020304" pitchFamily="18" charset="0"/>
              </a:rPr>
              <a:t>In the current presentation, the nexus of health, wellbeing and sustainable development in the industry will be discussed critically.</a:t>
            </a:r>
          </a:p>
        </p:txBody>
      </p:sp>
      <p:pic>
        <p:nvPicPr>
          <p:cNvPr id="5" name="Picture 4">
            <a:extLst>
              <a:ext uri="{FF2B5EF4-FFF2-40B4-BE49-F238E27FC236}">
                <a16:creationId xmlns:a16="http://schemas.microsoft.com/office/drawing/2014/main" id="{BA76BBDF-BA36-47DA-BE33-37423CA6F437}"/>
              </a:ext>
            </a:extLst>
          </p:cNvPr>
          <p:cNvPicPr>
            <a:picLocks noChangeAspect="1"/>
          </p:cNvPicPr>
          <p:nvPr/>
        </p:nvPicPr>
        <p:blipFill>
          <a:blip r:embed="rId3"/>
          <a:stretch>
            <a:fillRect/>
          </a:stretch>
        </p:blipFill>
        <p:spPr>
          <a:xfrm>
            <a:off x="7715194" y="1118870"/>
            <a:ext cx="4128419" cy="2924987"/>
          </a:xfrm>
          <a:prstGeom prst="rect">
            <a:avLst/>
          </a:prstGeom>
        </p:spPr>
      </p:pic>
      <p:pic>
        <p:nvPicPr>
          <p:cNvPr id="6" name="Picture 5">
            <a:extLst>
              <a:ext uri="{FF2B5EF4-FFF2-40B4-BE49-F238E27FC236}">
                <a16:creationId xmlns:a16="http://schemas.microsoft.com/office/drawing/2014/main" id="{99A92D39-C2FB-4286-9520-2FE5A042F99C}"/>
              </a:ext>
            </a:extLst>
          </p:cNvPr>
          <p:cNvPicPr>
            <a:picLocks noChangeAspect="1"/>
          </p:cNvPicPr>
          <p:nvPr/>
        </p:nvPicPr>
        <p:blipFill>
          <a:blip r:embed="rId4"/>
          <a:stretch>
            <a:fillRect/>
          </a:stretch>
        </p:blipFill>
        <p:spPr>
          <a:xfrm>
            <a:off x="7715194" y="4043857"/>
            <a:ext cx="4128419" cy="2448383"/>
          </a:xfrm>
          <a:prstGeom prst="rect">
            <a:avLst/>
          </a:prstGeom>
        </p:spPr>
      </p:pic>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65438"/>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 and Discussion of Key Concepts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52144"/>
            <a:ext cx="6218770" cy="5335742"/>
          </a:xfrm>
          <a:solidFill>
            <a:srgbClr val="E7D4A5"/>
          </a:solidFill>
          <a:ln>
            <a:solidFill>
              <a:srgbClr val="C4BDB6"/>
            </a:solidFill>
          </a:ln>
        </p:spPr>
        <p:txBody>
          <a:bodyPr>
            <a:normAutofit/>
          </a:bodyPr>
          <a:lstStyle/>
          <a:p>
            <a:r>
              <a:rPr lang="en-US" sz="2000" dirty="0">
                <a:solidFill>
                  <a:srgbClr val="0F1115"/>
                </a:solidFill>
                <a:latin typeface="Times New Roman" panose="02020603050405020304" pitchFamily="18" charset="0"/>
                <a:cs typeface="Times New Roman" panose="02020603050405020304" pitchFamily="18" charset="0"/>
              </a:rPr>
              <a:t>Health: Traditionally, complete physical, mental, and social well-being </a:t>
            </a:r>
            <a:r>
              <a:rPr lang="en-GB" sz="2000" dirty="0">
                <a:solidFill>
                  <a:srgbClr val="0F1115"/>
                </a:solidFill>
                <a:latin typeface="Times New Roman" panose="02020603050405020304" pitchFamily="18" charset="0"/>
                <a:cs typeface="Times New Roman" panose="02020603050405020304" pitchFamily="18" charset="0"/>
              </a:rPr>
              <a:t>(Wilcock and Hocking, 2024)</a:t>
            </a:r>
            <a:r>
              <a:rPr lang="en-US" sz="2000" dirty="0">
                <a:solidFill>
                  <a:srgbClr val="0F1115"/>
                </a:solidFill>
                <a:latin typeface="Times New Roman" panose="02020603050405020304" pitchFamily="18" charset="0"/>
                <a:cs typeface="Times New Roman" panose="02020603050405020304" pitchFamily="18" charset="0"/>
              </a:rPr>
              <a:t>.</a:t>
            </a:r>
          </a:p>
          <a:p>
            <a:r>
              <a:rPr lang="en-US" sz="2000" dirty="0">
                <a:solidFill>
                  <a:srgbClr val="0F1115"/>
                </a:solidFill>
                <a:latin typeface="Times New Roman" panose="02020603050405020304" pitchFamily="18" charset="0"/>
                <a:cs typeface="Times New Roman" panose="02020603050405020304" pitchFamily="18" charset="0"/>
              </a:rPr>
              <a:t>A modern view defines health as the ability to adapt and self-manage.</a:t>
            </a:r>
          </a:p>
          <a:p>
            <a:r>
              <a:rPr lang="en-US" sz="2000" dirty="0">
                <a:solidFill>
                  <a:srgbClr val="0F1115"/>
                </a:solidFill>
                <a:latin typeface="Times New Roman" panose="02020603050405020304" pitchFamily="18" charset="0"/>
                <a:cs typeface="Times New Roman" panose="02020603050405020304" pitchFamily="18" charset="0"/>
              </a:rPr>
              <a:t>Well-being: A quality of life with a sense of meaning and purpose </a:t>
            </a:r>
            <a:r>
              <a:rPr lang="en-GB" sz="2000" dirty="0">
                <a:solidFill>
                  <a:srgbClr val="0F1115"/>
                </a:solidFill>
                <a:latin typeface="Times New Roman" panose="02020603050405020304" pitchFamily="18" charset="0"/>
                <a:cs typeface="Times New Roman" panose="02020603050405020304" pitchFamily="18" charset="0"/>
              </a:rPr>
              <a:t>(Diener and Sim, 2024)</a:t>
            </a:r>
            <a:r>
              <a:rPr lang="en-US" sz="2000" dirty="0">
                <a:solidFill>
                  <a:srgbClr val="0F1115"/>
                </a:solidFill>
                <a:latin typeface="Times New Roman" panose="02020603050405020304" pitchFamily="18" charset="0"/>
                <a:cs typeface="Times New Roman" panose="02020603050405020304" pitchFamily="18" charset="0"/>
              </a:rPr>
              <a:t>.</a:t>
            </a:r>
          </a:p>
          <a:p>
            <a:r>
              <a:rPr lang="en-US" sz="2000" dirty="0">
                <a:solidFill>
                  <a:srgbClr val="0F1115"/>
                </a:solidFill>
                <a:latin typeface="Times New Roman" panose="02020603050405020304" pitchFamily="18" charset="0"/>
                <a:cs typeface="Times New Roman" panose="02020603050405020304" pitchFamily="18" charset="0"/>
              </a:rPr>
              <a:t>Sustainable Development: Meeting present needs without harming future generations.</a:t>
            </a:r>
          </a:p>
          <a:p>
            <a:r>
              <a:rPr lang="en-US" sz="2000" dirty="0">
                <a:solidFill>
                  <a:srgbClr val="0F1115"/>
                </a:solidFill>
                <a:latin typeface="Times New Roman" panose="02020603050405020304" pitchFamily="18" charset="0"/>
                <a:cs typeface="Times New Roman" panose="02020603050405020304" pitchFamily="18" charset="0"/>
              </a:rPr>
              <a:t>These concepts are central to modern policies like the NHS Long Term Plan.</a:t>
            </a:r>
          </a:p>
          <a:p>
            <a:r>
              <a:rPr lang="en-US" sz="2000" dirty="0">
                <a:solidFill>
                  <a:srgbClr val="0F1115"/>
                </a:solidFill>
                <a:latin typeface="Times New Roman" panose="02020603050405020304" pitchFamily="18" charset="0"/>
                <a:cs typeface="Times New Roman" panose="02020603050405020304" pitchFamily="18" charset="0"/>
              </a:rPr>
              <a:t>Also, key to global goals (SDGs) addressing inequality and planetary health </a:t>
            </a:r>
            <a:r>
              <a:rPr lang="en-GB" sz="2000" dirty="0">
                <a:solidFill>
                  <a:srgbClr val="0F1115"/>
                </a:solidFill>
                <a:latin typeface="Times New Roman" panose="02020603050405020304" pitchFamily="18" charset="0"/>
                <a:cs typeface="Times New Roman" panose="02020603050405020304" pitchFamily="18" charset="0"/>
              </a:rPr>
              <a:t>(NHS, 2019).</a:t>
            </a:r>
            <a:endParaRPr lang="en-US" sz="2000" dirty="0">
              <a:solidFill>
                <a:srgbClr val="0F1115"/>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BCF7F71-E460-4060-B75B-99BBCB68A326}"/>
              </a:ext>
            </a:extLst>
          </p:cNvPr>
          <p:cNvPicPr>
            <a:picLocks noChangeAspect="1"/>
          </p:cNvPicPr>
          <p:nvPr/>
        </p:nvPicPr>
        <p:blipFill>
          <a:blip r:embed="rId3"/>
          <a:stretch>
            <a:fillRect/>
          </a:stretch>
        </p:blipFill>
        <p:spPr>
          <a:xfrm>
            <a:off x="6639451" y="1152143"/>
            <a:ext cx="5352231" cy="5335742"/>
          </a:xfrm>
          <a:prstGeom prst="rect">
            <a:avLst/>
          </a:prstGeom>
        </p:spPr>
      </p:pic>
    </p:spTree>
    <p:extLst>
      <p:ext uri="{BB962C8B-B14F-4D97-AF65-F5344CB8AC3E}">
        <p14:creationId xmlns:p14="http://schemas.microsoft.com/office/powerpoint/2010/main" val="961834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1444752" y="167250"/>
            <a:ext cx="9582912" cy="838590"/>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Integration of Health and Wellbeing Approaches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49681" y="1243636"/>
            <a:ext cx="6598591" cy="5447114"/>
          </a:xfrm>
          <a:solidFill>
            <a:srgbClr val="E7D4A5"/>
          </a:solidFill>
          <a:ln>
            <a:solidFill>
              <a:srgbClr val="C4BDB6"/>
            </a:solidFill>
          </a:ln>
        </p:spPr>
        <p:txBody>
          <a:bodyPr>
            <a:normAutofit/>
          </a:bodyPr>
          <a:lstStyle/>
          <a:p>
            <a:r>
              <a:rPr lang="en-US" sz="2000" dirty="0">
                <a:solidFill>
                  <a:srgbClr val="0F1115"/>
                </a:solidFill>
                <a:latin typeface="Times New Roman" panose="02020603050405020304" pitchFamily="18" charset="0"/>
                <a:cs typeface="Times New Roman" panose="02020603050405020304" pitchFamily="18" charset="0"/>
              </a:rPr>
              <a:t>Integrates care across health, social, and voluntary sectors.</a:t>
            </a:r>
          </a:p>
          <a:p>
            <a:r>
              <a:rPr lang="en-US" sz="2000" dirty="0">
                <a:solidFill>
                  <a:srgbClr val="0F1115"/>
                </a:solidFill>
                <a:latin typeface="Times New Roman" panose="02020603050405020304" pitchFamily="18" charset="0"/>
                <a:cs typeface="Times New Roman" panose="02020603050405020304" pitchFamily="18" charset="0"/>
              </a:rPr>
              <a:t>Shifting towards holistic, person-centred care models.</a:t>
            </a:r>
          </a:p>
          <a:p>
            <a:r>
              <a:rPr lang="en-US" sz="2000" dirty="0">
                <a:solidFill>
                  <a:srgbClr val="0F1115"/>
                </a:solidFill>
                <a:latin typeface="Times New Roman" panose="02020603050405020304" pitchFamily="18" charset="0"/>
                <a:cs typeface="Times New Roman" panose="02020603050405020304" pitchFamily="18" charset="0"/>
              </a:rPr>
              <a:t>Addresses the interconnection of physical, mental, and social health.</a:t>
            </a:r>
          </a:p>
          <a:p>
            <a:r>
              <a:rPr lang="en-US" sz="2000" dirty="0">
                <a:solidFill>
                  <a:srgbClr val="0F1115"/>
                </a:solidFill>
                <a:latin typeface="Times New Roman" panose="02020603050405020304" pitchFamily="18" charset="0"/>
                <a:cs typeface="Times New Roman" panose="02020603050405020304" pitchFamily="18" charset="0"/>
              </a:rPr>
              <a:t>Empowers individuals in their own care through prevention and lifestyle support.</a:t>
            </a:r>
          </a:p>
          <a:p>
            <a:r>
              <a:rPr lang="en-US" sz="2000" dirty="0">
                <a:solidFill>
                  <a:srgbClr val="0F1115"/>
                </a:solidFill>
                <a:latin typeface="Times New Roman" panose="02020603050405020304" pitchFamily="18" charset="0"/>
                <a:cs typeface="Times New Roman" panose="02020603050405020304" pitchFamily="18" charset="0"/>
              </a:rPr>
              <a:t>Uses social prescribing to connect patients with non-clinical community services.</a:t>
            </a:r>
          </a:p>
          <a:p>
            <a:r>
              <a:rPr lang="en-US" sz="2000" dirty="0">
                <a:solidFill>
                  <a:srgbClr val="0F1115"/>
                </a:solidFill>
                <a:latin typeface="Times New Roman" panose="02020603050405020304" pitchFamily="18" charset="0"/>
                <a:cs typeface="Times New Roman" panose="02020603050405020304" pitchFamily="18" charset="0"/>
              </a:rPr>
              <a:t>Employs "Health in All Policies" to consider health in transport, housing, etc. </a:t>
            </a:r>
            <a:r>
              <a:rPr lang="en-GB" sz="2000" dirty="0">
                <a:solidFill>
                  <a:srgbClr val="0F1115"/>
                </a:solidFill>
                <a:latin typeface="Times New Roman" panose="02020603050405020304" pitchFamily="18" charset="0"/>
                <a:cs typeface="Times New Roman" panose="02020603050405020304" pitchFamily="18" charset="0"/>
              </a:rPr>
              <a:t>(World Health Organisation, 2021). </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Creates co-benefits, like cleaner air improving health and aiding climate goals </a:t>
            </a:r>
            <a:r>
              <a:rPr lang="en-GB" sz="2000" dirty="0">
                <a:solidFill>
                  <a:srgbClr val="0F1115"/>
                </a:solidFill>
                <a:latin typeface="Times New Roman" panose="02020603050405020304" pitchFamily="18" charset="0"/>
                <a:cs typeface="Times New Roman" panose="02020603050405020304" pitchFamily="18" charset="0"/>
              </a:rPr>
              <a:t>(Das, 2021). </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Focuses on wellness, prevention, and tackling structural inequalities.</a:t>
            </a:r>
          </a:p>
        </p:txBody>
      </p:sp>
      <p:pic>
        <p:nvPicPr>
          <p:cNvPr id="4" name="Picture 3">
            <a:extLst>
              <a:ext uri="{FF2B5EF4-FFF2-40B4-BE49-F238E27FC236}">
                <a16:creationId xmlns:a16="http://schemas.microsoft.com/office/drawing/2014/main" id="{2E5D32EF-9318-476F-9234-7893A18C324D}"/>
              </a:ext>
            </a:extLst>
          </p:cNvPr>
          <p:cNvPicPr>
            <a:picLocks noChangeAspect="1"/>
          </p:cNvPicPr>
          <p:nvPr/>
        </p:nvPicPr>
        <p:blipFill>
          <a:blip r:embed="rId3"/>
          <a:stretch>
            <a:fillRect/>
          </a:stretch>
        </p:blipFill>
        <p:spPr>
          <a:xfrm>
            <a:off x="6931152" y="1243637"/>
            <a:ext cx="5111167" cy="5447114"/>
          </a:xfrm>
          <a:prstGeom prst="rect">
            <a:avLst/>
          </a:prstGeom>
        </p:spPr>
      </p:pic>
    </p:spTree>
    <p:extLst>
      <p:ext uri="{BB962C8B-B14F-4D97-AF65-F5344CB8AC3E}">
        <p14:creationId xmlns:p14="http://schemas.microsoft.com/office/powerpoint/2010/main" val="286283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75166"/>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Perspectives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9" y="1389312"/>
            <a:ext cx="5103201" cy="3958543"/>
          </a:xfrm>
          <a:solidFill>
            <a:srgbClr val="E7D4A5"/>
          </a:solidFill>
          <a:ln>
            <a:solidFill>
              <a:srgbClr val="C4BDB6"/>
            </a:solidFill>
          </a:ln>
        </p:spPr>
        <p:txBody>
          <a:bodyPr>
            <a:normAutofit/>
          </a:bodyPr>
          <a:lstStyle/>
          <a:p>
            <a:r>
              <a:rPr lang="en-US" sz="2000" b="1" dirty="0">
                <a:solidFill>
                  <a:srgbClr val="0F1115"/>
                </a:solidFill>
                <a:latin typeface="Times New Roman" panose="02020603050405020304" pitchFamily="18" charset="0"/>
                <a:cs typeface="Times New Roman" panose="02020603050405020304" pitchFamily="18" charset="0"/>
              </a:rPr>
              <a:t>Biomedical Model:</a:t>
            </a:r>
            <a:r>
              <a:rPr lang="en-US" sz="2000" dirty="0">
                <a:solidFill>
                  <a:srgbClr val="0F1115"/>
                </a:solidFill>
                <a:latin typeface="Times New Roman" panose="02020603050405020304" pitchFamily="18" charset="0"/>
                <a:cs typeface="Times New Roman" panose="02020603050405020304" pitchFamily="18" charset="0"/>
              </a:rPr>
              <a:t> Focuses on disease absence, biological causes, and medical treatments.</a:t>
            </a:r>
          </a:p>
          <a:p>
            <a:r>
              <a:rPr lang="en-US" sz="2000" b="1" dirty="0">
                <a:solidFill>
                  <a:srgbClr val="0F1115"/>
                </a:solidFill>
                <a:latin typeface="Times New Roman" panose="02020603050405020304" pitchFamily="18" charset="0"/>
                <a:cs typeface="Times New Roman" panose="02020603050405020304" pitchFamily="18" charset="0"/>
              </a:rPr>
              <a:t>Biopsychosocial Model:</a:t>
            </a:r>
            <a:r>
              <a:rPr lang="en-US" sz="2000" dirty="0">
                <a:solidFill>
                  <a:srgbClr val="0F1115"/>
                </a:solidFill>
                <a:latin typeface="Times New Roman" panose="02020603050405020304" pitchFamily="18" charset="0"/>
                <a:cs typeface="Times New Roman" panose="02020603050405020304" pitchFamily="18" charset="0"/>
              </a:rPr>
              <a:t> Views health through biological, psychological, and social factor interactions.</a:t>
            </a:r>
          </a:p>
          <a:p>
            <a:r>
              <a:rPr lang="en-US" sz="2000" b="1" dirty="0" err="1">
                <a:solidFill>
                  <a:srgbClr val="0F1115"/>
                </a:solidFill>
                <a:latin typeface="Times New Roman" panose="02020603050405020304" pitchFamily="18" charset="0"/>
                <a:cs typeface="Times New Roman" panose="02020603050405020304" pitchFamily="18" charset="0"/>
              </a:rPr>
              <a:t>Salutogenic</a:t>
            </a:r>
            <a:r>
              <a:rPr lang="en-US" sz="2000" b="1" dirty="0">
                <a:solidFill>
                  <a:srgbClr val="0F1115"/>
                </a:solidFill>
                <a:latin typeface="Times New Roman" panose="02020603050405020304" pitchFamily="18" charset="0"/>
                <a:cs typeface="Times New Roman" panose="02020603050405020304" pitchFamily="18" charset="0"/>
              </a:rPr>
              <a:t> Model:</a:t>
            </a:r>
            <a:r>
              <a:rPr lang="en-US" sz="2000" dirty="0">
                <a:solidFill>
                  <a:srgbClr val="0F1115"/>
                </a:solidFill>
                <a:latin typeface="Times New Roman" panose="02020603050405020304" pitchFamily="18" charset="0"/>
                <a:cs typeface="Times New Roman" panose="02020603050405020304" pitchFamily="18" charset="0"/>
              </a:rPr>
              <a:t> Shifts focus to factors that promote health and resilience.</a:t>
            </a:r>
          </a:p>
          <a:p>
            <a:r>
              <a:rPr lang="en-US" sz="2000" dirty="0">
                <a:solidFill>
                  <a:srgbClr val="0F1115"/>
                </a:solidFill>
                <a:latin typeface="Times New Roman" panose="02020603050405020304" pitchFamily="18" charset="0"/>
                <a:cs typeface="Times New Roman" panose="02020603050405020304" pitchFamily="18" charset="0"/>
              </a:rPr>
              <a:t>Emphasizes protective resources and a "sense of coherence" to manage challenges.</a:t>
            </a:r>
          </a:p>
        </p:txBody>
      </p:sp>
      <p:pic>
        <p:nvPicPr>
          <p:cNvPr id="4" name="Picture 3">
            <a:extLst>
              <a:ext uri="{FF2B5EF4-FFF2-40B4-BE49-F238E27FC236}">
                <a16:creationId xmlns:a16="http://schemas.microsoft.com/office/drawing/2014/main" id="{6F6FF87F-4A30-439C-8347-8C55A446669F}"/>
              </a:ext>
            </a:extLst>
          </p:cNvPr>
          <p:cNvPicPr>
            <a:picLocks noChangeAspect="1"/>
          </p:cNvPicPr>
          <p:nvPr/>
        </p:nvPicPr>
        <p:blipFill rotWithShape="1">
          <a:blip r:embed="rId3"/>
          <a:srcRect l="4227" t="6662" r="3988" b="7808"/>
          <a:stretch/>
        </p:blipFill>
        <p:spPr>
          <a:xfrm>
            <a:off x="9043884" y="1389312"/>
            <a:ext cx="2947797" cy="4972552"/>
          </a:xfrm>
          <a:prstGeom prst="rect">
            <a:avLst/>
          </a:prstGeom>
        </p:spPr>
      </p:pic>
      <p:pic>
        <p:nvPicPr>
          <p:cNvPr id="5" name="Picture 4">
            <a:extLst>
              <a:ext uri="{FF2B5EF4-FFF2-40B4-BE49-F238E27FC236}">
                <a16:creationId xmlns:a16="http://schemas.microsoft.com/office/drawing/2014/main" id="{563CF722-61CC-40C4-9A16-171B65FAD6D4}"/>
              </a:ext>
            </a:extLst>
          </p:cNvPr>
          <p:cNvPicPr>
            <a:picLocks noChangeAspect="1"/>
          </p:cNvPicPr>
          <p:nvPr/>
        </p:nvPicPr>
        <p:blipFill>
          <a:blip r:embed="rId4"/>
          <a:stretch>
            <a:fillRect/>
          </a:stretch>
        </p:blipFill>
        <p:spPr>
          <a:xfrm>
            <a:off x="5605742" y="1389312"/>
            <a:ext cx="3355378" cy="2740032"/>
          </a:xfrm>
          <a:prstGeom prst="rect">
            <a:avLst/>
          </a:prstGeom>
        </p:spPr>
      </p:pic>
      <p:pic>
        <p:nvPicPr>
          <p:cNvPr id="6" name="Picture 5">
            <a:extLst>
              <a:ext uri="{FF2B5EF4-FFF2-40B4-BE49-F238E27FC236}">
                <a16:creationId xmlns:a16="http://schemas.microsoft.com/office/drawing/2014/main" id="{480925DE-5611-43ED-A508-F5ECE0854097}"/>
              </a:ext>
            </a:extLst>
          </p:cNvPr>
          <p:cNvPicPr>
            <a:picLocks noChangeAspect="1"/>
          </p:cNvPicPr>
          <p:nvPr/>
        </p:nvPicPr>
        <p:blipFill>
          <a:blip r:embed="rId5"/>
          <a:stretch>
            <a:fillRect/>
          </a:stretch>
        </p:blipFill>
        <p:spPr>
          <a:xfrm>
            <a:off x="5605741" y="4129345"/>
            <a:ext cx="3355378" cy="2561406"/>
          </a:xfrm>
          <a:prstGeom prst="rect">
            <a:avLst/>
          </a:prstGeom>
        </p:spPr>
      </p:pic>
    </p:spTree>
    <p:extLst>
      <p:ext uri="{BB962C8B-B14F-4D97-AF65-F5344CB8AC3E}">
        <p14:creationId xmlns:p14="http://schemas.microsoft.com/office/powerpoint/2010/main" val="3636289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692286"/>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49936" y="1078992"/>
            <a:ext cx="6425183" cy="5611757"/>
          </a:xfrm>
          <a:solidFill>
            <a:srgbClr val="E7D4A5"/>
          </a:solidFill>
          <a:ln>
            <a:solidFill>
              <a:srgbClr val="C4BDB6"/>
            </a:solidFill>
          </a:ln>
        </p:spPr>
        <p:txBody>
          <a:bodyPr>
            <a:normAutofit lnSpcReduction="10000"/>
          </a:bodyPr>
          <a:lstStyle/>
          <a:p>
            <a:r>
              <a:rPr lang="en-US" sz="2000" dirty="0">
                <a:solidFill>
                  <a:srgbClr val="0F1115"/>
                </a:solidFill>
                <a:latin typeface="Times New Roman" panose="02020603050405020304" pitchFamily="18" charset="0"/>
                <a:cs typeface="Times New Roman" panose="02020603050405020304" pitchFamily="18" charset="0"/>
              </a:rPr>
              <a:t>Policy shapes the integration of health, well-being, and sustainability.</a:t>
            </a:r>
          </a:p>
          <a:p>
            <a:r>
              <a:rPr lang="en-US" sz="2000" dirty="0">
                <a:solidFill>
                  <a:srgbClr val="0F1115"/>
                </a:solidFill>
                <a:latin typeface="Times New Roman" panose="02020603050405020304" pitchFamily="18" charset="0"/>
                <a:cs typeface="Times New Roman" panose="02020603050405020304" pitchFamily="18" charset="0"/>
              </a:rPr>
              <a:t>The NHS Long Term </a:t>
            </a:r>
            <a:r>
              <a:rPr lang="en-US" sz="2000">
                <a:solidFill>
                  <a:srgbClr val="0F1115"/>
                </a:solidFill>
                <a:latin typeface="Times New Roman" panose="02020603050405020304" pitchFamily="18" charset="0"/>
                <a:cs typeface="Times New Roman" panose="02020603050405020304" pitchFamily="18" charset="0"/>
              </a:rPr>
              <a:t>Plan (2019) focuses </a:t>
            </a:r>
            <a:r>
              <a:rPr lang="en-US" sz="2000" dirty="0">
                <a:solidFill>
                  <a:srgbClr val="0F1115"/>
                </a:solidFill>
                <a:latin typeface="Times New Roman" panose="02020603050405020304" pitchFamily="18" charset="0"/>
                <a:cs typeface="Times New Roman" panose="02020603050405020304" pitchFamily="18" charset="0"/>
              </a:rPr>
              <a:t>on prevention and mental health.</a:t>
            </a:r>
          </a:p>
          <a:p>
            <a:r>
              <a:rPr lang="en-US" sz="2000" dirty="0">
                <a:solidFill>
                  <a:srgbClr val="0F1115"/>
                </a:solidFill>
                <a:latin typeface="Times New Roman" panose="02020603050405020304" pitchFamily="18" charset="0"/>
                <a:cs typeface="Times New Roman" panose="02020603050405020304" pitchFamily="18" charset="0"/>
              </a:rPr>
              <a:t>Global frameworks like the SDG 3 and Universal Health Coverage guide action (</a:t>
            </a:r>
            <a:r>
              <a:rPr lang="en-GB" sz="2000" dirty="0" err="1">
                <a:solidFill>
                  <a:srgbClr val="0F1115"/>
                </a:solidFill>
                <a:latin typeface="Times New Roman" panose="02020603050405020304" pitchFamily="18" charset="0"/>
                <a:cs typeface="Times New Roman" panose="02020603050405020304" pitchFamily="18" charset="0"/>
              </a:rPr>
              <a:t>Lakioti</a:t>
            </a:r>
            <a:r>
              <a:rPr lang="en-GB" sz="2000" dirty="0">
                <a:solidFill>
                  <a:srgbClr val="0F1115"/>
                </a:solidFill>
                <a:latin typeface="Times New Roman" panose="02020603050405020304" pitchFamily="18" charset="0"/>
                <a:cs typeface="Times New Roman" panose="02020603050405020304" pitchFamily="18" charset="0"/>
              </a:rPr>
              <a:t> et al., 2025).</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Climate-health policies address air pollution and sustainable infrastructure.</a:t>
            </a:r>
          </a:p>
          <a:p>
            <a:r>
              <a:rPr lang="en-US" sz="2000" dirty="0">
                <a:solidFill>
                  <a:srgbClr val="0F1115"/>
                </a:solidFill>
                <a:latin typeface="Times New Roman" panose="02020603050405020304" pitchFamily="18" charset="0"/>
                <a:cs typeface="Times New Roman" panose="02020603050405020304" pitchFamily="18" charset="0"/>
              </a:rPr>
              <a:t>Implementation faces barriers like funding and political constraints.</a:t>
            </a:r>
          </a:p>
          <a:p>
            <a:r>
              <a:rPr lang="en-US" sz="2000" dirty="0">
                <a:solidFill>
                  <a:srgbClr val="0F1115"/>
                </a:solidFill>
                <a:latin typeface="Times New Roman" panose="02020603050405020304" pitchFamily="18" charset="0"/>
                <a:cs typeface="Times New Roman" panose="02020603050405020304" pitchFamily="18" charset="0"/>
              </a:rPr>
              <a:t>Chronic underinvestment creates gaps, especially in mental health services.</a:t>
            </a:r>
          </a:p>
          <a:p>
            <a:r>
              <a:rPr lang="en-US" sz="2000" dirty="0">
                <a:solidFill>
                  <a:srgbClr val="0F1115"/>
                </a:solidFill>
                <a:latin typeface="Times New Roman" panose="02020603050405020304" pitchFamily="18" charset="0"/>
                <a:cs typeface="Times New Roman" panose="02020603050405020304" pitchFamily="18" charset="0"/>
              </a:rPr>
              <a:t>Long waiting lists and service cuts reveal a policy-practice mismatch </a:t>
            </a:r>
            <a:r>
              <a:rPr lang="en-GB" sz="2000" dirty="0">
                <a:solidFill>
                  <a:srgbClr val="0F1115"/>
                </a:solidFill>
                <a:latin typeface="Times New Roman" panose="02020603050405020304" pitchFamily="18" charset="0"/>
                <a:cs typeface="Times New Roman" panose="02020603050405020304" pitchFamily="18" charset="0"/>
              </a:rPr>
              <a:t>(Parihar and Birman, 2024). </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These gaps highlight the challenge of turning policy goals into reality </a:t>
            </a:r>
            <a:r>
              <a:rPr lang="en-GB" sz="2000" dirty="0">
                <a:solidFill>
                  <a:srgbClr val="0F1115"/>
                </a:solidFill>
                <a:latin typeface="Times New Roman" panose="02020603050405020304" pitchFamily="18" charset="0"/>
                <a:cs typeface="Times New Roman" panose="02020603050405020304" pitchFamily="18" charset="0"/>
              </a:rPr>
              <a:t>(World Health Organisation, 2024).</a:t>
            </a:r>
            <a:endParaRPr lang="en-US" sz="2000" dirty="0">
              <a:solidFill>
                <a:srgbClr val="0F1115"/>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7A94ADC-9CE9-4A31-8E09-7A443073CDE2}"/>
              </a:ext>
            </a:extLst>
          </p:cNvPr>
          <p:cNvPicPr>
            <a:picLocks noChangeAspect="1"/>
          </p:cNvPicPr>
          <p:nvPr/>
        </p:nvPicPr>
        <p:blipFill rotWithShape="1">
          <a:blip r:embed="rId3"/>
          <a:srcRect r="2622"/>
          <a:stretch/>
        </p:blipFill>
        <p:spPr>
          <a:xfrm>
            <a:off x="6848432" y="1078992"/>
            <a:ext cx="5093632" cy="5611756"/>
          </a:xfrm>
          <a:prstGeom prst="rect">
            <a:avLst/>
          </a:prstGeom>
        </p:spPr>
      </p:pic>
    </p:spTree>
    <p:extLst>
      <p:ext uri="{BB962C8B-B14F-4D97-AF65-F5344CB8AC3E}">
        <p14:creationId xmlns:p14="http://schemas.microsoft.com/office/powerpoint/2010/main" val="2510498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83726"/>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Service Delivery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94971" y="1276101"/>
            <a:ext cx="6508165" cy="5414649"/>
          </a:xfrm>
          <a:solidFill>
            <a:srgbClr val="E7D4A5"/>
          </a:solidFill>
          <a:ln>
            <a:solidFill>
              <a:srgbClr val="C4BDB6"/>
            </a:solidFill>
          </a:ln>
        </p:spPr>
        <p:txBody>
          <a:bodyPr>
            <a:normAutofit/>
          </a:bodyPr>
          <a:lstStyle/>
          <a:p>
            <a:r>
              <a:rPr lang="en-US" sz="2000" dirty="0">
                <a:solidFill>
                  <a:srgbClr val="0F1115"/>
                </a:solidFill>
                <a:latin typeface="Times New Roman" panose="02020603050405020304" pitchFamily="18" charset="0"/>
                <a:cs typeface="Times New Roman" panose="02020603050405020304" pitchFamily="18" charset="0"/>
              </a:rPr>
              <a:t>Wellness programs in hospitals promote prevention and long-term health.</a:t>
            </a:r>
          </a:p>
          <a:p>
            <a:r>
              <a:rPr lang="en-US" sz="2000" dirty="0">
                <a:solidFill>
                  <a:srgbClr val="0F1115"/>
                </a:solidFill>
                <a:latin typeface="Times New Roman" panose="02020603050405020304" pitchFamily="18" charset="0"/>
                <a:cs typeface="Times New Roman" panose="02020603050405020304" pitchFamily="18" charset="0"/>
              </a:rPr>
              <a:t>Telemedicine and digital tools provide remote, accessible care.</a:t>
            </a:r>
          </a:p>
          <a:p>
            <a:r>
              <a:rPr lang="en-US" sz="2000" dirty="0">
                <a:solidFill>
                  <a:srgbClr val="0F1115"/>
                </a:solidFill>
                <a:latin typeface="Times New Roman" panose="02020603050405020304" pitchFamily="18" charset="0"/>
                <a:cs typeface="Times New Roman" panose="02020603050405020304" pitchFamily="18" charset="0"/>
              </a:rPr>
              <a:t>The NHS's digital-first approach improved access and safety during the pandemic.</a:t>
            </a:r>
          </a:p>
          <a:p>
            <a:r>
              <a:rPr lang="en-US" sz="2000" dirty="0">
                <a:solidFill>
                  <a:srgbClr val="0F1115"/>
                </a:solidFill>
                <a:latin typeface="Times New Roman" panose="02020603050405020304" pitchFamily="18" charset="0"/>
                <a:cs typeface="Times New Roman" panose="02020603050405020304" pitchFamily="18" charset="0"/>
              </a:rPr>
              <a:t>Hospitals are integrating wellbeing services like counseling and social prescribing.</a:t>
            </a:r>
          </a:p>
          <a:p>
            <a:r>
              <a:rPr lang="en-US" sz="2000" dirty="0">
                <a:solidFill>
                  <a:srgbClr val="0F1115"/>
                </a:solidFill>
                <a:latin typeface="Times New Roman" panose="02020603050405020304" pitchFamily="18" charset="0"/>
                <a:cs typeface="Times New Roman" panose="02020603050405020304" pitchFamily="18" charset="0"/>
              </a:rPr>
              <a:t>These models address social determinants of health to improve recovery.</a:t>
            </a:r>
          </a:p>
          <a:p>
            <a:r>
              <a:rPr lang="en-US" sz="2000" dirty="0">
                <a:solidFill>
                  <a:srgbClr val="0F1115"/>
                </a:solidFill>
                <a:latin typeface="Times New Roman" panose="02020603050405020304" pitchFamily="18" charset="0"/>
                <a:cs typeface="Times New Roman" panose="02020603050405020304" pitchFamily="18" charset="0"/>
              </a:rPr>
              <a:t>Community-health integrates medical care with housing, employment, and social services.</a:t>
            </a:r>
          </a:p>
          <a:p>
            <a:r>
              <a:rPr lang="en-US" sz="2000" dirty="0">
                <a:solidFill>
                  <a:srgbClr val="0F1115"/>
                </a:solidFill>
                <a:latin typeface="Times New Roman" panose="02020603050405020304" pitchFamily="18" charset="0"/>
                <a:cs typeface="Times New Roman" panose="02020603050405020304" pitchFamily="18" charset="0"/>
              </a:rPr>
              <a:t>Focus on tackling the underlying root causes of poor health.</a:t>
            </a:r>
          </a:p>
        </p:txBody>
      </p:sp>
      <p:pic>
        <p:nvPicPr>
          <p:cNvPr id="5" name="Picture 4">
            <a:extLst>
              <a:ext uri="{FF2B5EF4-FFF2-40B4-BE49-F238E27FC236}">
                <a16:creationId xmlns:a16="http://schemas.microsoft.com/office/drawing/2014/main" id="{867A0C5B-852A-4B38-8915-E310EC8265BD}"/>
              </a:ext>
            </a:extLst>
          </p:cNvPr>
          <p:cNvPicPr>
            <a:picLocks noChangeAspect="1"/>
          </p:cNvPicPr>
          <p:nvPr/>
        </p:nvPicPr>
        <p:blipFill rotWithShape="1">
          <a:blip r:embed="rId3"/>
          <a:srcRect l="5386" t="13196" r="4916" b="2439"/>
          <a:stretch/>
        </p:blipFill>
        <p:spPr>
          <a:xfrm>
            <a:off x="6803136" y="2724881"/>
            <a:ext cx="4889383" cy="2517087"/>
          </a:xfrm>
          <a:prstGeom prst="rect">
            <a:avLst/>
          </a:prstGeom>
        </p:spPr>
      </p:pic>
    </p:spTree>
    <p:extLst>
      <p:ext uri="{BB962C8B-B14F-4D97-AF65-F5344CB8AC3E}">
        <p14:creationId xmlns:p14="http://schemas.microsoft.com/office/powerpoint/2010/main" val="4208811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36987"/>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Public Health Initiatives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65069" y="1209273"/>
            <a:ext cx="6318611" cy="5423658"/>
          </a:xfrm>
          <a:solidFill>
            <a:srgbClr val="E7D4A5"/>
          </a:solidFill>
          <a:ln>
            <a:solidFill>
              <a:srgbClr val="C4BDB6"/>
            </a:solidFill>
          </a:ln>
        </p:spPr>
        <p:txBody>
          <a:bodyPr>
            <a:normAutofit/>
          </a:bodyPr>
          <a:lstStyle/>
          <a:p>
            <a:r>
              <a:rPr lang="en-US" sz="2000" dirty="0">
                <a:solidFill>
                  <a:srgbClr val="0F1115"/>
                </a:solidFill>
                <a:latin typeface="Times New Roman" panose="02020603050405020304" pitchFamily="18" charset="0"/>
                <a:cs typeface="Times New Roman" panose="02020603050405020304" pitchFamily="18" charset="0"/>
              </a:rPr>
              <a:t>Public health policies promote healthier living and reduce disease.</a:t>
            </a:r>
          </a:p>
          <a:p>
            <a:r>
              <a:rPr lang="en-US" sz="2000" dirty="0">
                <a:solidFill>
                  <a:srgbClr val="0F1115"/>
                </a:solidFill>
                <a:latin typeface="Times New Roman" panose="02020603050405020304" pitchFamily="18" charset="0"/>
                <a:cs typeface="Times New Roman" panose="02020603050405020304" pitchFamily="18" charset="0"/>
              </a:rPr>
              <a:t>Smoking bans and cessation programs cut UK smoking rates significantly.</a:t>
            </a:r>
          </a:p>
          <a:p>
            <a:r>
              <a:rPr lang="en-US" sz="2000" dirty="0">
                <a:solidFill>
                  <a:srgbClr val="0F1115"/>
                </a:solidFill>
                <a:latin typeface="Times New Roman" panose="02020603050405020304" pitchFamily="18" charset="0"/>
                <a:cs typeface="Times New Roman" panose="02020603050405020304" pitchFamily="18" charset="0"/>
              </a:rPr>
              <a:t>Mass vaccination campaigns, like for COVID-19, are key initiatives.</a:t>
            </a:r>
          </a:p>
          <a:p>
            <a:r>
              <a:rPr lang="en-US" sz="2000" dirty="0">
                <a:solidFill>
                  <a:srgbClr val="0F1115"/>
                </a:solidFill>
                <a:latin typeface="Times New Roman" panose="02020603050405020304" pitchFamily="18" charset="0"/>
                <a:cs typeface="Times New Roman" panose="02020603050405020304" pitchFamily="18" charset="0"/>
              </a:rPr>
              <a:t>Programs like COVAX aimed to ensure global vaccine equity.</a:t>
            </a:r>
          </a:p>
          <a:p>
            <a:r>
              <a:rPr lang="en-US" sz="2000" dirty="0">
                <a:solidFill>
                  <a:srgbClr val="0F1115"/>
                </a:solidFill>
                <a:latin typeface="Times New Roman" panose="02020603050405020304" pitchFamily="18" charset="0"/>
                <a:cs typeface="Times New Roman" panose="02020603050405020304" pitchFamily="18" charset="0"/>
              </a:rPr>
              <a:t>These efforts show the effectiveness of prevention and community-based strategies.</a:t>
            </a:r>
          </a:p>
          <a:p>
            <a:r>
              <a:rPr lang="en-US" sz="2000" dirty="0">
                <a:solidFill>
                  <a:srgbClr val="0F1115"/>
                </a:solidFill>
                <a:latin typeface="Times New Roman" panose="02020603050405020304" pitchFamily="18" charset="0"/>
                <a:cs typeface="Times New Roman" panose="02020603050405020304" pitchFamily="18" charset="0"/>
              </a:rPr>
              <a:t>They align with the WHO's Sustainable Development Goals framework.</a:t>
            </a:r>
          </a:p>
        </p:txBody>
      </p:sp>
      <p:pic>
        <p:nvPicPr>
          <p:cNvPr id="5" name="Picture 4">
            <a:extLst>
              <a:ext uri="{FF2B5EF4-FFF2-40B4-BE49-F238E27FC236}">
                <a16:creationId xmlns:a16="http://schemas.microsoft.com/office/drawing/2014/main" id="{2655E41D-3181-49C0-9D0C-D7CEB65970E3}"/>
              </a:ext>
            </a:extLst>
          </p:cNvPr>
          <p:cNvPicPr>
            <a:picLocks noChangeAspect="1"/>
          </p:cNvPicPr>
          <p:nvPr/>
        </p:nvPicPr>
        <p:blipFill>
          <a:blip r:embed="rId3"/>
          <a:stretch>
            <a:fillRect/>
          </a:stretch>
        </p:blipFill>
        <p:spPr>
          <a:xfrm>
            <a:off x="6729983" y="2573798"/>
            <a:ext cx="5196948" cy="2694607"/>
          </a:xfrm>
          <a:prstGeom prst="rect">
            <a:avLst/>
          </a:prstGeom>
        </p:spPr>
      </p:pic>
    </p:spTree>
    <p:extLst>
      <p:ext uri="{BB962C8B-B14F-4D97-AF65-F5344CB8AC3E}">
        <p14:creationId xmlns:p14="http://schemas.microsoft.com/office/powerpoint/2010/main" val="4096262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637"/>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49935" y="1197592"/>
            <a:ext cx="6461760" cy="5493158"/>
          </a:xfrm>
          <a:solidFill>
            <a:srgbClr val="E7D4A5"/>
          </a:solidFill>
          <a:ln>
            <a:solidFill>
              <a:srgbClr val="C4BDB6"/>
            </a:solidFill>
          </a:ln>
        </p:spPr>
        <p:txBody>
          <a:bodyPr>
            <a:normAutofit/>
          </a:bodyPr>
          <a:lstStyle/>
          <a:p>
            <a:r>
              <a:rPr lang="en-US" sz="2000" dirty="0">
                <a:solidFill>
                  <a:srgbClr val="0F1115"/>
                </a:solidFill>
                <a:latin typeface="Times New Roman" panose="02020603050405020304" pitchFamily="18" charset="0"/>
                <a:cs typeface="Times New Roman" panose="02020603050405020304" pitchFamily="18" charset="0"/>
              </a:rPr>
              <a:t>Geographic inequity: rural areas lack service; urban areas face pollution and overcrowding </a:t>
            </a:r>
            <a:r>
              <a:rPr lang="en-GB" sz="2000" dirty="0">
                <a:solidFill>
                  <a:srgbClr val="0F1115"/>
                </a:solidFill>
                <a:latin typeface="Times New Roman" panose="02020603050405020304" pitchFamily="18" charset="0"/>
                <a:cs typeface="Times New Roman" panose="02020603050405020304" pitchFamily="18" charset="0"/>
              </a:rPr>
              <a:t>(Thelma et al., 2024). </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Digital health tools create new barriers for the elderly, poor, and digitally excluded.</a:t>
            </a:r>
          </a:p>
          <a:p>
            <a:r>
              <a:rPr lang="en-US" sz="2000" dirty="0">
                <a:solidFill>
                  <a:srgbClr val="0F1115"/>
                </a:solidFill>
                <a:latin typeface="Times New Roman" panose="02020603050405020304" pitchFamily="18" charset="0"/>
                <a:cs typeface="Times New Roman" panose="02020603050405020304" pitchFamily="18" charset="0"/>
              </a:rPr>
              <a:t>A 10-year life expectancy gap exists between the most and least deprived in England </a:t>
            </a:r>
            <a:r>
              <a:rPr lang="en-GB" sz="2000" dirty="0">
                <a:solidFill>
                  <a:srgbClr val="0F1115"/>
                </a:solidFill>
                <a:latin typeface="Times New Roman" panose="02020603050405020304" pitchFamily="18" charset="0"/>
                <a:cs typeface="Times New Roman" panose="02020603050405020304" pitchFamily="18" charset="0"/>
              </a:rPr>
              <a:t>(Yao et al., 2022). </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Solving this requires tackling social determinants like housing, education, and employment.</a:t>
            </a:r>
          </a:p>
          <a:p>
            <a:r>
              <a:rPr lang="en-US" sz="2000" dirty="0">
                <a:solidFill>
                  <a:srgbClr val="0F1115"/>
                </a:solidFill>
                <a:latin typeface="Times New Roman" panose="02020603050405020304" pitchFamily="18" charset="0"/>
                <a:cs typeface="Times New Roman" panose="02020603050405020304" pitchFamily="18" charset="0"/>
              </a:rPr>
              <a:t>Universal healthcare is foundational, but targeted interventions are also needed.</a:t>
            </a:r>
          </a:p>
          <a:p>
            <a:r>
              <a:rPr lang="en-US" sz="2000" dirty="0">
                <a:solidFill>
                  <a:srgbClr val="0F1115"/>
                </a:solidFill>
                <a:latin typeface="Times New Roman" panose="02020603050405020304" pitchFamily="18" charset="0"/>
                <a:cs typeface="Times New Roman" panose="02020603050405020304" pitchFamily="18" charset="0"/>
              </a:rPr>
              <a:t>Solutions include mobile clinics, culturally-sensitive outreach, and community investment </a:t>
            </a:r>
            <a:r>
              <a:rPr lang="en-GB" sz="2000" dirty="0">
                <a:solidFill>
                  <a:srgbClr val="0F1115"/>
                </a:solidFill>
                <a:latin typeface="Times New Roman" panose="02020603050405020304" pitchFamily="18" charset="0"/>
                <a:cs typeface="Times New Roman" panose="02020603050405020304" pitchFamily="18" charset="0"/>
              </a:rPr>
              <a:t>(Johnson et al., 2025). </a:t>
            </a:r>
            <a:endParaRPr lang="en-US" sz="2000" dirty="0">
              <a:solidFill>
                <a:srgbClr val="0F1115"/>
              </a:solidFill>
              <a:latin typeface="Times New Roman" panose="02020603050405020304" pitchFamily="18" charset="0"/>
              <a:cs typeface="Times New Roman" panose="02020603050405020304" pitchFamily="18" charset="0"/>
            </a:endParaRPr>
          </a:p>
          <a:p>
            <a:r>
              <a:rPr lang="en-US" sz="2000" dirty="0">
                <a:solidFill>
                  <a:srgbClr val="0F1115"/>
                </a:solidFill>
                <a:latin typeface="Times New Roman" panose="02020603050405020304" pitchFamily="18" charset="0"/>
                <a:cs typeface="Times New Roman" panose="02020603050405020304" pitchFamily="18" charset="0"/>
              </a:rPr>
              <a:t>Goal is to address structural inequities and ensure no one is left behind </a:t>
            </a:r>
            <a:r>
              <a:rPr lang="en-GB" sz="2000" dirty="0">
                <a:solidFill>
                  <a:srgbClr val="0F1115"/>
                </a:solidFill>
                <a:latin typeface="Times New Roman" panose="02020603050405020304" pitchFamily="18" charset="0"/>
                <a:cs typeface="Times New Roman" panose="02020603050405020304" pitchFamily="18" charset="0"/>
              </a:rPr>
              <a:t>(</a:t>
            </a:r>
            <a:r>
              <a:rPr lang="en-GB" sz="2000" dirty="0" err="1">
                <a:solidFill>
                  <a:srgbClr val="0F1115"/>
                </a:solidFill>
                <a:latin typeface="Times New Roman" panose="02020603050405020304" pitchFamily="18" charset="0"/>
                <a:cs typeface="Times New Roman" panose="02020603050405020304" pitchFamily="18" charset="0"/>
              </a:rPr>
              <a:t>Glušac</a:t>
            </a:r>
            <a:r>
              <a:rPr lang="en-GB" sz="2000" dirty="0">
                <a:solidFill>
                  <a:srgbClr val="0F1115"/>
                </a:solidFill>
                <a:latin typeface="Times New Roman" panose="02020603050405020304" pitchFamily="18" charset="0"/>
                <a:cs typeface="Times New Roman" panose="02020603050405020304" pitchFamily="18" charset="0"/>
              </a:rPr>
              <a:t>, 2023).</a:t>
            </a:r>
            <a:endParaRPr lang="en-US" sz="2000" dirty="0">
              <a:solidFill>
                <a:srgbClr val="0F1115"/>
              </a:solidFill>
              <a:latin typeface="Times New Roman" panose="02020603050405020304" pitchFamily="18" charset="0"/>
              <a:cs typeface="Times New Roman" panose="02020603050405020304" pitchFamily="18" charset="0"/>
            </a:endParaRPr>
          </a:p>
        </p:txBody>
      </p:sp>
      <p:pic>
        <p:nvPicPr>
          <p:cNvPr id="4" name="Picture 3" descr="Chapter 5: inequality in health - GOV.UK">
            <a:extLst>
              <a:ext uri="{FF2B5EF4-FFF2-40B4-BE49-F238E27FC236}">
                <a16:creationId xmlns:a16="http://schemas.microsoft.com/office/drawing/2014/main" id="{CBD70226-929E-42BC-AC89-B5226A170993}"/>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2593" y="1197592"/>
            <a:ext cx="4919472" cy="2360730"/>
          </a:xfrm>
          <a:prstGeom prst="rect">
            <a:avLst/>
          </a:prstGeom>
          <a:noFill/>
          <a:ln>
            <a:noFill/>
          </a:ln>
        </p:spPr>
      </p:pic>
      <p:pic>
        <p:nvPicPr>
          <p:cNvPr id="5" name="Picture 4">
            <a:extLst>
              <a:ext uri="{FF2B5EF4-FFF2-40B4-BE49-F238E27FC236}">
                <a16:creationId xmlns:a16="http://schemas.microsoft.com/office/drawing/2014/main" id="{70A43972-F742-4AED-A937-6FC886E6C683}"/>
              </a:ext>
            </a:extLst>
          </p:cNvPr>
          <p:cNvPicPr>
            <a:picLocks noChangeAspect="1"/>
          </p:cNvPicPr>
          <p:nvPr/>
        </p:nvPicPr>
        <p:blipFill rotWithShape="1">
          <a:blip r:embed="rId4"/>
          <a:srcRect l="7738" r="9480"/>
          <a:stretch/>
        </p:blipFill>
        <p:spPr>
          <a:xfrm>
            <a:off x="7022593" y="3719026"/>
            <a:ext cx="4919472" cy="2971723"/>
          </a:xfrm>
          <a:prstGeom prst="rect">
            <a:avLst/>
          </a:prstGeom>
        </p:spPr>
      </p:pic>
    </p:spTree>
    <p:extLst>
      <p:ext uri="{BB962C8B-B14F-4D97-AF65-F5344CB8AC3E}">
        <p14:creationId xmlns:p14="http://schemas.microsoft.com/office/powerpoint/2010/main" val="188180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20302"/>
          </a:xfrm>
          <a:solidFill>
            <a:srgbClr val="A4D0AB"/>
          </a:solidFill>
          <a:ln>
            <a:solidFill>
              <a:srgbClr val="BCADB1"/>
            </a:solidFill>
          </a:ln>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208831"/>
            <a:ext cx="7729728" cy="4842673"/>
          </a:xfrm>
          <a:solidFill>
            <a:srgbClr val="E7D4A5"/>
          </a:solidFill>
          <a:ln>
            <a:solidFill>
              <a:srgbClr val="C4BDB6"/>
            </a:solidFill>
          </a:ln>
        </p:spPr>
        <p:txBody>
          <a:bodyPr>
            <a:normAutofit/>
          </a:bodyPr>
          <a:lstStyle/>
          <a:p>
            <a:r>
              <a:rPr lang="en-US" sz="2000" dirty="0">
                <a:latin typeface="Times New Roman" panose="02020603050405020304" pitchFamily="18" charset="0"/>
                <a:cs typeface="Times New Roman" panose="02020603050405020304" pitchFamily="18" charset="0"/>
              </a:rPr>
              <a:t>Health and well-being depend on sustainable development to meet present and future needs. </a:t>
            </a:r>
          </a:p>
          <a:p>
            <a:r>
              <a:rPr lang="en-US" sz="2000" dirty="0">
                <a:latin typeface="Times New Roman" panose="02020603050405020304" pitchFamily="18" charset="0"/>
                <a:cs typeface="Times New Roman" panose="02020603050405020304" pitchFamily="18" charset="0"/>
              </a:rPr>
              <a:t>A shift from a purely biomedical model to holistic approaches is required. </a:t>
            </a:r>
          </a:p>
          <a:p>
            <a:r>
              <a:rPr lang="en-US" sz="2000" dirty="0">
                <a:latin typeface="Times New Roman" panose="02020603050405020304" pitchFamily="18" charset="0"/>
                <a:cs typeface="Times New Roman" panose="02020603050405020304" pitchFamily="18" charset="0"/>
              </a:rPr>
              <a:t>Physical, mental, and social determinants of health must be considered in care models. </a:t>
            </a:r>
          </a:p>
          <a:p>
            <a:r>
              <a:rPr lang="en-US" sz="2000" dirty="0">
                <a:latin typeface="Times New Roman" panose="02020603050405020304" pitchFamily="18" charset="0"/>
                <a:cs typeface="Times New Roman" panose="02020603050405020304" pitchFamily="18" charset="0"/>
              </a:rPr>
              <a:t>Public health programmes must </a:t>
            </a:r>
            <a:r>
              <a:rPr lang="en-US" sz="2000" dirty="0" err="1">
                <a:latin typeface="Times New Roman" panose="02020603050405020304" pitchFamily="18" charset="0"/>
                <a:cs typeface="Times New Roman" panose="02020603050405020304" pitchFamily="18" charset="0"/>
              </a:rPr>
              <a:t>prioritise</a:t>
            </a:r>
            <a:r>
              <a:rPr lang="en-US" sz="2000" dirty="0">
                <a:latin typeface="Times New Roman" panose="02020603050405020304" pitchFamily="18" charset="0"/>
                <a:cs typeface="Times New Roman" panose="02020603050405020304" pitchFamily="18" charset="0"/>
              </a:rPr>
              <a:t> equity in design and implementation. </a:t>
            </a:r>
          </a:p>
          <a:p>
            <a:r>
              <a:rPr lang="en-US" sz="2000" dirty="0">
                <a:latin typeface="Times New Roman" panose="02020603050405020304" pitchFamily="18" charset="0"/>
                <a:cs typeface="Times New Roman" panose="02020603050405020304" pitchFamily="18" charset="0"/>
              </a:rPr>
              <a:t>Sustainable success in rural and remote settings requires integrating sustainability and well-being into services and policies. </a:t>
            </a:r>
          </a:p>
          <a:p>
            <a:r>
              <a:rPr lang="en-US" sz="2000" dirty="0">
                <a:latin typeface="Times New Roman" panose="02020603050405020304" pitchFamily="18" charset="0"/>
                <a:cs typeface="Times New Roman" panose="02020603050405020304" pitchFamily="18" charset="0"/>
              </a:rPr>
              <a:t>Equitable, inclusive, and sustainable care strengthens the overall health system. </a:t>
            </a:r>
          </a:p>
        </p:txBody>
      </p:sp>
    </p:spTree>
    <p:extLst>
      <p:ext uri="{BB962C8B-B14F-4D97-AF65-F5344CB8AC3E}">
        <p14:creationId xmlns:p14="http://schemas.microsoft.com/office/powerpoint/2010/main" val="3666465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0" y="0"/>
            <a:ext cx="12192000" cy="744279"/>
          </a:xfrm>
          <a:solidFill>
            <a:srgbClr val="A4D0AB"/>
          </a:solidFill>
          <a:ln>
            <a:solidFill>
              <a:srgbClr val="BCADB1"/>
            </a:solidFill>
          </a:ln>
        </p:spPr>
        <p:txBody>
          <a:bodyPr>
            <a:normAutofit/>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744279"/>
            <a:ext cx="12191999" cy="6113721"/>
          </a:xfrm>
          <a:solidFill>
            <a:srgbClr val="E7D4A5"/>
          </a:solidFill>
          <a:ln>
            <a:solidFill>
              <a:srgbClr val="C4BDB6"/>
            </a:solidFill>
          </a:ln>
        </p:spPr>
        <p:txBody>
          <a:bodyPr>
            <a:normAutofit fontScale="92500"/>
          </a:bodyPr>
          <a:lstStyle/>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Ahmed, S., Chase, L.E., </a:t>
            </a:r>
            <a:r>
              <a:rPr lang="en-US" sz="900" dirty="0" err="1">
                <a:latin typeface="Times New Roman" panose="02020603050405020304" pitchFamily="18" charset="0"/>
                <a:cs typeface="Times New Roman" panose="02020603050405020304" pitchFamily="18" charset="0"/>
              </a:rPr>
              <a:t>Wagnild</a:t>
            </a:r>
            <a:r>
              <a:rPr lang="en-US" sz="900" dirty="0">
                <a:latin typeface="Times New Roman" panose="02020603050405020304" pitchFamily="18" charset="0"/>
                <a:cs typeface="Times New Roman" panose="02020603050405020304" pitchFamily="18" charset="0"/>
              </a:rPr>
              <a:t>, J., Akhter, N., Sturridge, S., Clarke, A., Chowdhary, P., </a:t>
            </a:r>
            <a:r>
              <a:rPr lang="en-US" sz="900" dirty="0" err="1">
                <a:latin typeface="Times New Roman" panose="02020603050405020304" pitchFamily="18" charset="0"/>
                <a:cs typeface="Times New Roman" panose="02020603050405020304" pitchFamily="18" charset="0"/>
              </a:rPr>
              <a:t>Mukami</a:t>
            </a:r>
            <a:r>
              <a:rPr lang="en-US" sz="900" dirty="0">
                <a:latin typeface="Times New Roman" panose="02020603050405020304" pitchFamily="18" charset="0"/>
                <a:cs typeface="Times New Roman" panose="02020603050405020304" pitchFamily="18" charset="0"/>
              </a:rPr>
              <a:t>, D., Kasim, A., and Hampshire, K., (2022). Community health workers and health equity in low-and middle-income countries: systematic review and recommendations for policy and practice. International Journal for Equity in Health, 21(1), p.49.</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Alanazi</a:t>
            </a:r>
            <a:r>
              <a:rPr lang="en-US" sz="900" dirty="0">
                <a:latin typeface="Times New Roman" panose="02020603050405020304" pitchFamily="18" charset="0"/>
                <a:cs typeface="Times New Roman" panose="02020603050405020304" pitchFamily="18" charset="0"/>
              </a:rPr>
              <a:t>, F.T.H., </a:t>
            </a:r>
            <a:r>
              <a:rPr lang="en-US" sz="900" dirty="0" err="1">
                <a:latin typeface="Times New Roman" panose="02020603050405020304" pitchFamily="18" charset="0"/>
                <a:cs typeface="Times New Roman" panose="02020603050405020304" pitchFamily="18" charset="0"/>
              </a:rPr>
              <a:t>Alharbi</a:t>
            </a:r>
            <a:r>
              <a:rPr lang="en-US" sz="900" dirty="0">
                <a:latin typeface="Times New Roman" panose="02020603050405020304" pitchFamily="18" charset="0"/>
                <a:cs typeface="Times New Roman" panose="02020603050405020304" pitchFamily="18" charset="0"/>
              </a:rPr>
              <a:t>, B.N., </a:t>
            </a:r>
            <a:r>
              <a:rPr lang="en-US" sz="900" dirty="0" err="1">
                <a:latin typeface="Times New Roman" panose="02020603050405020304" pitchFamily="18" charset="0"/>
                <a:cs typeface="Times New Roman" panose="02020603050405020304" pitchFamily="18" charset="0"/>
              </a:rPr>
              <a:t>Aljuaid</a:t>
            </a:r>
            <a:r>
              <a:rPr lang="en-US" sz="900" dirty="0">
                <a:latin typeface="Times New Roman" panose="02020603050405020304" pitchFamily="18" charset="0"/>
                <a:cs typeface="Times New Roman" panose="02020603050405020304" pitchFamily="18" charset="0"/>
              </a:rPr>
              <a:t>, T.H., </a:t>
            </a:r>
            <a:r>
              <a:rPr lang="en-US" sz="900" dirty="0" err="1">
                <a:latin typeface="Times New Roman" panose="02020603050405020304" pitchFamily="18" charset="0"/>
                <a:cs typeface="Times New Roman" panose="02020603050405020304" pitchFamily="18" charset="0"/>
              </a:rPr>
              <a:t>Alammar</a:t>
            </a:r>
            <a:r>
              <a:rPr lang="en-US" sz="900" dirty="0">
                <a:latin typeface="Times New Roman" panose="02020603050405020304" pitchFamily="18" charset="0"/>
                <a:cs typeface="Times New Roman" panose="02020603050405020304" pitchFamily="18" charset="0"/>
              </a:rPr>
              <a:t>, F.A., </a:t>
            </a:r>
            <a:r>
              <a:rPr lang="en-US" sz="900" dirty="0" err="1">
                <a:latin typeface="Times New Roman" panose="02020603050405020304" pitchFamily="18" charset="0"/>
                <a:cs typeface="Times New Roman" panose="02020603050405020304" pitchFamily="18" charset="0"/>
              </a:rPr>
              <a:t>Almarzouq</a:t>
            </a:r>
            <a:r>
              <a:rPr lang="en-US" sz="900" dirty="0">
                <a:latin typeface="Times New Roman" panose="02020603050405020304" pitchFamily="18" charset="0"/>
                <a:cs typeface="Times New Roman" panose="02020603050405020304" pitchFamily="18" charset="0"/>
              </a:rPr>
              <a:t>, Y.F., </a:t>
            </a:r>
            <a:r>
              <a:rPr lang="en-US" sz="900" dirty="0" err="1">
                <a:latin typeface="Times New Roman" panose="02020603050405020304" pitchFamily="18" charset="0"/>
                <a:cs typeface="Times New Roman" panose="02020603050405020304" pitchFamily="18" charset="0"/>
              </a:rPr>
              <a:t>Albalawi</a:t>
            </a:r>
            <a:r>
              <a:rPr lang="en-US" sz="900" dirty="0">
                <a:latin typeface="Times New Roman" panose="02020603050405020304" pitchFamily="18" charset="0"/>
                <a:cs typeface="Times New Roman" panose="02020603050405020304" pitchFamily="18" charset="0"/>
              </a:rPr>
              <a:t>, I., Almutairi, M.N., </a:t>
            </a:r>
            <a:r>
              <a:rPr lang="en-US" sz="900" dirty="0" err="1">
                <a:latin typeface="Times New Roman" panose="02020603050405020304" pitchFamily="18" charset="0"/>
                <a:cs typeface="Times New Roman" panose="02020603050405020304" pitchFamily="18" charset="0"/>
              </a:rPr>
              <a:t>Alshaghroud</a:t>
            </a:r>
            <a:r>
              <a:rPr lang="en-US" sz="900" dirty="0">
                <a:latin typeface="Times New Roman" panose="02020603050405020304" pitchFamily="18" charset="0"/>
                <a:cs typeface="Times New Roman" panose="02020603050405020304" pitchFamily="18" charset="0"/>
              </a:rPr>
              <a:t>, S.M., </a:t>
            </a:r>
            <a:r>
              <a:rPr lang="en-US" sz="900" dirty="0" err="1">
                <a:latin typeface="Times New Roman" panose="02020603050405020304" pitchFamily="18" charset="0"/>
                <a:cs typeface="Times New Roman" panose="02020603050405020304" pitchFamily="18" charset="0"/>
              </a:rPr>
              <a:t>Alhaosawi</a:t>
            </a:r>
            <a:r>
              <a:rPr lang="en-US" sz="900" dirty="0">
                <a:latin typeface="Times New Roman" panose="02020603050405020304" pitchFamily="18" charset="0"/>
                <a:cs typeface="Times New Roman" panose="02020603050405020304" pitchFamily="18" charset="0"/>
              </a:rPr>
              <a:t>, M.E., </a:t>
            </a:r>
            <a:r>
              <a:rPr lang="en-US" sz="900" dirty="0" err="1">
                <a:latin typeface="Times New Roman" panose="02020603050405020304" pitchFamily="18" charset="0"/>
                <a:cs typeface="Times New Roman" panose="02020603050405020304" pitchFamily="18" charset="0"/>
              </a:rPr>
              <a:t>Albalawi</a:t>
            </a:r>
            <a:r>
              <a:rPr lang="en-US" sz="900" dirty="0">
                <a:latin typeface="Times New Roman" panose="02020603050405020304" pitchFamily="18" charset="0"/>
                <a:cs typeface="Times New Roman" panose="02020603050405020304" pitchFamily="18" charset="0"/>
              </a:rPr>
              <a:t>, M.A.S. and </a:t>
            </a:r>
            <a:r>
              <a:rPr lang="en-US" sz="900" dirty="0" err="1">
                <a:latin typeface="Times New Roman" panose="02020603050405020304" pitchFamily="18" charset="0"/>
                <a:cs typeface="Times New Roman" panose="02020603050405020304" pitchFamily="18" charset="0"/>
              </a:rPr>
              <a:t>Alorf</a:t>
            </a:r>
            <a:r>
              <a:rPr lang="en-US" sz="900" dirty="0">
                <a:latin typeface="Times New Roman" panose="02020603050405020304" pitchFamily="18" charset="0"/>
                <a:cs typeface="Times New Roman" panose="02020603050405020304" pitchFamily="18" charset="0"/>
              </a:rPr>
              <a:t>, A.A., (2024). The impact of vaccinations on disease prevention: A comprehensive analysis of their role in enhancing global public health and reducing morbidity and mortality rates. International journal of health sciences, 8(S1), pp.1885-1907. </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Bayram, H., Rice, M.B., </a:t>
            </a:r>
            <a:r>
              <a:rPr lang="en-US" sz="900" dirty="0" err="1">
                <a:latin typeface="Times New Roman" panose="02020603050405020304" pitchFamily="18" charset="0"/>
                <a:cs typeface="Times New Roman" panose="02020603050405020304" pitchFamily="18" charset="0"/>
              </a:rPr>
              <a:t>Abdalati</a:t>
            </a:r>
            <a:r>
              <a:rPr lang="en-US" sz="900" dirty="0">
                <a:latin typeface="Times New Roman" panose="02020603050405020304" pitchFamily="18" charset="0"/>
                <a:cs typeface="Times New Roman" panose="02020603050405020304" pitchFamily="18" charset="0"/>
              </a:rPr>
              <a:t>, W., </a:t>
            </a:r>
            <a:r>
              <a:rPr lang="en-US" sz="900" dirty="0" err="1">
                <a:latin typeface="Times New Roman" panose="02020603050405020304" pitchFamily="18" charset="0"/>
                <a:cs typeface="Times New Roman" panose="02020603050405020304" pitchFamily="18" charset="0"/>
              </a:rPr>
              <a:t>Akpinar</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Elci</a:t>
            </a:r>
            <a:r>
              <a:rPr lang="en-US" sz="900" dirty="0">
                <a:latin typeface="Times New Roman" panose="02020603050405020304" pitchFamily="18" charset="0"/>
                <a:cs typeface="Times New Roman" panose="02020603050405020304" pitchFamily="18" charset="0"/>
              </a:rPr>
              <a:t>, M., </a:t>
            </a:r>
            <a:r>
              <a:rPr lang="en-US" sz="900" dirty="0" err="1">
                <a:latin typeface="Times New Roman" panose="02020603050405020304" pitchFamily="18" charset="0"/>
                <a:cs typeface="Times New Roman" panose="02020603050405020304" pitchFamily="18" charset="0"/>
              </a:rPr>
              <a:t>Mirsaeidi</a:t>
            </a:r>
            <a:r>
              <a:rPr lang="en-US" sz="900" dirty="0">
                <a:latin typeface="Times New Roman" panose="02020603050405020304" pitchFamily="18" charset="0"/>
                <a:cs typeface="Times New Roman" panose="02020603050405020304" pitchFamily="18" charset="0"/>
              </a:rPr>
              <a:t>, M., </a:t>
            </a:r>
            <a:r>
              <a:rPr lang="en-US" sz="900" dirty="0" err="1">
                <a:latin typeface="Times New Roman" panose="02020603050405020304" pitchFamily="18" charset="0"/>
                <a:cs typeface="Times New Roman" panose="02020603050405020304" pitchFamily="18" charset="0"/>
              </a:rPr>
              <a:t>Annesi-Maesano</a:t>
            </a:r>
            <a:r>
              <a:rPr lang="en-US" sz="900" dirty="0">
                <a:latin typeface="Times New Roman" panose="02020603050405020304" pitchFamily="18" charset="0"/>
                <a:cs typeface="Times New Roman" panose="02020603050405020304" pitchFamily="18" charset="0"/>
              </a:rPr>
              <a:t>, I., Pinkerton, K.E. and </a:t>
            </a:r>
            <a:r>
              <a:rPr lang="en-US" sz="900" dirty="0" err="1">
                <a:latin typeface="Times New Roman" panose="02020603050405020304" pitchFamily="18" charset="0"/>
                <a:cs typeface="Times New Roman" panose="02020603050405020304" pitchFamily="18" charset="0"/>
              </a:rPr>
              <a:t>Balmes</a:t>
            </a:r>
            <a:r>
              <a:rPr lang="en-US" sz="900" dirty="0">
                <a:latin typeface="Times New Roman" panose="02020603050405020304" pitchFamily="18" charset="0"/>
                <a:cs typeface="Times New Roman" panose="02020603050405020304" pitchFamily="18" charset="0"/>
              </a:rPr>
              <a:t>, J.R., (2023). Impact of global climate change on pulmonary health: susceptible and vulnerable populations. Annals of the American Thoracic Society, 20(8), pp.1088-1095.</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Bungau</a:t>
            </a:r>
            <a:r>
              <a:rPr lang="en-US" sz="900" dirty="0">
                <a:latin typeface="Times New Roman" panose="02020603050405020304" pitchFamily="18" charset="0"/>
                <a:cs typeface="Times New Roman" panose="02020603050405020304" pitchFamily="18" charset="0"/>
              </a:rPr>
              <a:t>, C.C., </a:t>
            </a:r>
            <a:r>
              <a:rPr lang="en-US" sz="900" dirty="0" err="1">
                <a:latin typeface="Times New Roman" panose="02020603050405020304" pitchFamily="18" charset="0"/>
                <a:cs typeface="Times New Roman" panose="02020603050405020304" pitchFamily="18" charset="0"/>
              </a:rPr>
              <a:t>Bungau</a:t>
            </a:r>
            <a:r>
              <a:rPr lang="en-US" sz="900" dirty="0">
                <a:latin typeface="Times New Roman" panose="02020603050405020304" pitchFamily="18" charset="0"/>
                <a:cs typeface="Times New Roman" panose="02020603050405020304" pitchFamily="18" charset="0"/>
              </a:rPr>
              <a:t>, T., Prada, I.F. and Prada, M.F., (2022). Green buildings as a necessity for sustainable environment development: dilemmas and challenges. Sustainability, 14(20), p.13121.</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Cannemeijer</a:t>
            </a:r>
            <a:r>
              <a:rPr lang="en-US" sz="900" dirty="0">
                <a:latin typeface="Times New Roman" panose="02020603050405020304" pitchFamily="18" charset="0"/>
                <a:cs typeface="Times New Roman" panose="02020603050405020304" pitchFamily="18" charset="0"/>
              </a:rPr>
              <a:t>, V.G.S., (2023). A </a:t>
            </a:r>
            <a:r>
              <a:rPr lang="en-US" sz="900" dirty="0" err="1">
                <a:latin typeface="Times New Roman" panose="02020603050405020304" pitchFamily="18" charset="0"/>
                <a:cs typeface="Times New Roman" panose="02020603050405020304" pitchFamily="18" charset="0"/>
              </a:rPr>
              <a:t>Salutogenic</a:t>
            </a:r>
            <a:r>
              <a:rPr lang="en-US" sz="900" dirty="0">
                <a:latin typeface="Times New Roman" panose="02020603050405020304" pitchFamily="18" charset="0"/>
                <a:cs typeface="Times New Roman" panose="02020603050405020304" pitchFamily="18" charset="0"/>
              </a:rPr>
              <a:t> Perspective on Nature-Based Solutions in Ljubljana-Developing the Concept of Collective Sense of Coherence (Master's thesis, The University of Bergen).</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Das, T., Holland, P., Ahmed, M., Husain, L., Ahmed, M. and Husain, L., (2021). Sustainable development goal 3: Good health and well-being. In South-East Asia Eye Health: Systems, Practices, and Challenges (pp. 61-78). Singapore: Springer Singapore.</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Diener, E. and Sim, J.H., (2024). Happiness/Subjective well-being. In Emotion theory: The </a:t>
            </a:r>
            <a:r>
              <a:rPr lang="en-US" sz="900" dirty="0" err="1">
                <a:latin typeface="Times New Roman" panose="02020603050405020304" pitchFamily="18" charset="0"/>
                <a:cs typeface="Times New Roman" panose="02020603050405020304" pitchFamily="18" charset="0"/>
              </a:rPr>
              <a:t>routledge</a:t>
            </a:r>
            <a:r>
              <a:rPr lang="en-US" sz="900" dirty="0">
                <a:latin typeface="Times New Roman" panose="02020603050405020304" pitchFamily="18" charset="0"/>
                <a:cs typeface="Times New Roman" panose="02020603050405020304" pitchFamily="18" charset="0"/>
              </a:rPr>
              <a:t> comprehensive guide (pp. 199-217). Routledge.</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Gidner</a:t>
            </a:r>
            <a:r>
              <a:rPr lang="en-US" sz="900" dirty="0">
                <a:latin typeface="Times New Roman" panose="02020603050405020304" pitchFamily="18" charset="0"/>
                <a:cs typeface="Times New Roman" panose="02020603050405020304" pitchFamily="18" charset="0"/>
              </a:rPr>
              <a:t>, B.A., (2022). Biopsychosocial Approach to Understanding Infertility Knowledge and Risk in Young Adults. University of La Verne.</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Glušac</a:t>
            </a:r>
            <a:r>
              <a:rPr lang="en-US" sz="900" dirty="0">
                <a:latin typeface="Times New Roman" panose="02020603050405020304" pitchFamily="18" charset="0"/>
                <a:cs typeface="Times New Roman" panose="02020603050405020304" pitchFamily="18" charset="0"/>
              </a:rPr>
              <a:t>, L., (2023). Leaving No One Behind, Leaving No One Unaccountable. Ubiquity Press.</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Humphrey, A., (2023). Remote primary healthcare in the UK: How does marginalisation shape experiences of healthcare? (Doctoral dissertation, London School of Hygiene &amp; Tropical Medicine).</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Jayawickrama</a:t>
            </a:r>
            <a:r>
              <a:rPr lang="en-US" sz="900" dirty="0">
                <a:latin typeface="Times New Roman" panose="02020603050405020304" pitchFamily="18" charset="0"/>
                <a:cs typeface="Times New Roman" panose="02020603050405020304" pitchFamily="18" charset="0"/>
              </a:rPr>
              <a:t>, J. and </a:t>
            </a:r>
            <a:r>
              <a:rPr lang="en-US" sz="900" dirty="0" err="1">
                <a:latin typeface="Times New Roman" panose="02020603050405020304" pitchFamily="18" charset="0"/>
                <a:cs typeface="Times New Roman" panose="02020603050405020304" pitchFamily="18" charset="0"/>
              </a:rPr>
              <a:t>Madhanagopal</a:t>
            </a:r>
            <a:r>
              <a:rPr lang="en-US" sz="900" dirty="0">
                <a:latin typeface="Times New Roman" panose="02020603050405020304" pitchFamily="18" charset="0"/>
                <a:cs typeface="Times New Roman" panose="02020603050405020304" pitchFamily="18" charset="0"/>
              </a:rPr>
              <a:t>, D., (2025). The Problem of Biomedical Definitions of Health and Wellbeing. In Reintroducing Nature into Health and Wellbeing: Learnings from Ancient South Asia (pp. 25-50). Singapore: Springer Nature Singapore.</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Jensen, H.T., Keogh-Brown, M.R., </a:t>
            </a:r>
            <a:r>
              <a:rPr lang="en-US" sz="900" dirty="0" err="1">
                <a:latin typeface="Times New Roman" panose="02020603050405020304" pitchFamily="18" charset="0"/>
                <a:cs typeface="Times New Roman" panose="02020603050405020304" pitchFamily="18" charset="0"/>
              </a:rPr>
              <a:t>Cobiac</a:t>
            </a:r>
            <a:r>
              <a:rPr lang="en-US" sz="900" dirty="0">
                <a:latin typeface="Times New Roman" panose="02020603050405020304" pitchFamily="18" charset="0"/>
                <a:cs typeface="Times New Roman" panose="02020603050405020304" pitchFamily="18" charset="0"/>
              </a:rPr>
              <a:t>, L.J., Law, C., Rogers, N.T., Rutter, H., White, M. and Smith, R.D., (2025). The impact of fiscal food policies on the macro-economy: the case of the UK Soft Drinks Industry Levy. </a:t>
            </a:r>
            <a:r>
              <a:rPr lang="en-US" sz="900" dirty="0" err="1">
                <a:latin typeface="Times New Roman" panose="02020603050405020304" pitchFamily="18" charset="0"/>
                <a:cs typeface="Times New Roman" panose="02020603050405020304" pitchFamily="18" charset="0"/>
              </a:rPr>
              <a:t>medRxiv</a:t>
            </a:r>
            <a:r>
              <a:rPr lang="en-US" sz="900" dirty="0">
                <a:latin typeface="Times New Roman" panose="02020603050405020304" pitchFamily="18" charset="0"/>
                <a:cs typeface="Times New Roman" panose="02020603050405020304" pitchFamily="18" charset="0"/>
              </a:rPr>
              <a:t>, pp.2025-04.</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Johnson, L., Gaber, S.N., </a:t>
            </a:r>
            <a:r>
              <a:rPr lang="en-US" sz="900" dirty="0" err="1">
                <a:latin typeface="Times New Roman" panose="02020603050405020304" pitchFamily="18" charset="0"/>
                <a:cs typeface="Times New Roman" panose="02020603050405020304" pitchFamily="18" charset="0"/>
              </a:rPr>
              <a:t>Langella</a:t>
            </a:r>
            <a:r>
              <a:rPr lang="en-US" sz="900" dirty="0">
                <a:latin typeface="Times New Roman" panose="02020603050405020304" pitchFamily="18" charset="0"/>
                <a:cs typeface="Times New Roman" panose="02020603050405020304" pitchFamily="18" charset="0"/>
              </a:rPr>
              <a:t>, R., Turner-Moss, E., </a:t>
            </a:r>
            <a:r>
              <a:rPr lang="en-US" sz="900" dirty="0" err="1">
                <a:latin typeface="Times New Roman" panose="02020603050405020304" pitchFamily="18" charset="0"/>
                <a:cs typeface="Times New Roman" panose="02020603050405020304" pitchFamily="18" charset="0"/>
              </a:rPr>
              <a:t>Weleff</a:t>
            </a:r>
            <a:r>
              <a:rPr lang="en-US" sz="900" dirty="0">
                <a:latin typeface="Times New Roman" panose="02020603050405020304" pitchFamily="18" charset="0"/>
                <a:cs typeface="Times New Roman" panose="02020603050405020304" pitchFamily="18" charset="0"/>
              </a:rPr>
              <a:t>, J., Brothers, T., </a:t>
            </a:r>
            <a:r>
              <a:rPr lang="en-US" sz="900" dirty="0" err="1">
                <a:latin typeface="Times New Roman" panose="02020603050405020304" pitchFamily="18" charset="0"/>
                <a:cs typeface="Times New Roman" panose="02020603050405020304" pitchFamily="18" charset="0"/>
              </a:rPr>
              <a:t>Koay</a:t>
            </a:r>
            <a:r>
              <a:rPr lang="en-US" sz="900" dirty="0">
                <a:latin typeface="Times New Roman" panose="02020603050405020304" pitchFamily="18" charset="0"/>
                <a:cs typeface="Times New Roman" panose="02020603050405020304" pitchFamily="18" charset="0"/>
              </a:rPr>
              <a:t>, A., Hayward, A.C., </a:t>
            </a:r>
            <a:r>
              <a:rPr lang="en-US" sz="900" dirty="0" err="1">
                <a:latin typeface="Times New Roman" panose="02020603050405020304" pitchFamily="18" charset="0"/>
                <a:cs typeface="Times New Roman" panose="02020603050405020304" pitchFamily="18" charset="0"/>
              </a:rPr>
              <a:t>Luchenski</a:t>
            </a:r>
            <a:r>
              <a:rPr lang="en-US" sz="900" dirty="0">
                <a:latin typeface="Times New Roman" panose="02020603050405020304" pitchFamily="18" charset="0"/>
                <a:cs typeface="Times New Roman" panose="02020603050405020304" pitchFamily="18" charset="0"/>
              </a:rPr>
              <a:t>, S., Perri, P. and Story, A., (2025). Outreach health-care services for people experiencing exclusion in high-income countries. The Lancet Public Health.</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Kraftman</a:t>
            </a:r>
            <a:r>
              <a:rPr lang="en-US" sz="900" dirty="0">
                <a:latin typeface="Times New Roman" panose="02020603050405020304" pitchFamily="18" charset="0"/>
                <a:cs typeface="Times New Roman" panose="02020603050405020304" pitchFamily="18" charset="0"/>
              </a:rPr>
              <a:t>, L., </a:t>
            </a:r>
            <a:r>
              <a:rPr lang="en-US" sz="900" dirty="0" err="1">
                <a:latin typeface="Times New Roman" panose="02020603050405020304" pitchFamily="18" charset="0"/>
                <a:cs typeface="Times New Roman" panose="02020603050405020304" pitchFamily="18" charset="0"/>
              </a:rPr>
              <a:t>Hardelid</a:t>
            </a:r>
            <a:r>
              <a:rPr lang="en-US" sz="900" dirty="0">
                <a:latin typeface="Times New Roman" panose="02020603050405020304" pitchFamily="18" charset="0"/>
                <a:cs typeface="Times New Roman" panose="02020603050405020304" pitchFamily="18" charset="0"/>
              </a:rPr>
              <a:t>, P. and Banks, J., (2021). Age specific trends in mortality disparities by socio-economic deprivation in small geographical areas of England, 2002-2018: a retrospective registry study. The Lancet Regional Health–Europe, 7.</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Lakioti</a:t>
            </a:r>
            <a:r>
              <a:rPr lang="en-US" sz="900" dirty="0">
                <a:latin typeface="Times New Roman" panose="02020603050405020304" pitchFamily="18" charset="0"/>
                <a:cs typeface="Times New Roman" panose="02020603050405020304" pitchFamily="18" charset="0"/>
              </a:rPr>
              <a:t>, E., Pagonis, N., </a:t>
            </a:r>
            <a:r>
              <a:rPr lang="en-US" sz="900" dirty="0" err="1">
                <a:latin typeface="Times New Roman" panose="02020603050405020304" pitchFamily="18" charset="0"/>
                <a:cs typeface="Times New Roman" panose="02020603050405020304" pitchFamily="18" charset="0"/>
              </a:rPr>
              <a:t>Flegkas</a:t>
            </a:r>
            <a:r>
              <a:rPr lang="en-US" sz="900" dirty="0">
                <a:latin typeface="Times New Roman" panose="02020603050405020304" pitchFamily="18" charset="0"/>
                <a:cs typeface="Times New Roman" panose="02020603050405020304" pitchFamily="18" charset="0"/>
              </a:rPr>
              <a:t>, D., </a:t>
            </a:r>
            <a:r>
              <a:rPr lang="en-US" sz="900" dirty="0" err="1">
                <a:latin typeface="Times New Roman" panose="02020603050405020304" pitchFamily="18" charset="0"/>
                <a:cs typeface="Times New Roman" panose="02020603050405020304" pitchFamily="18" charset="0"/>
              </a:rPr>
              <a:t>Itziou</a:t>
            </a:r>
            <a:r>
              <a:rPr lang="en-US" sz="900" dirty="0">
                <a:latin typeface="Times New Roman" panose="02020603050405020304" pitchFamily="18" charset="0"/>
                <a:cs typeface="Times New Roman" panose="02020603050405020304" pitchFamily="18" charset="0"/>
              </a:rPr>
              <a:t>, A., Moustakas, K. and </a:t>
            </a:r>
            <a:r>
              <a:rPr lang="en-US" sz="900" dirty="0" err="1">
                <a:latin typeface="Times New Roman" panose="02020603050405020304" pitchFamily="18" charset="0"/>
                <a:cs typeface="Times New Roman" panose="02020603050405020304" pitchFamily="18" charset="0"/>
              </a:rPr>
              <a:t>Karayannis</a:t>
            </a:r>
            <a:r>
              <a:rPr lang="en-US" sz="900" dirty="0">
                <a:latin typeface="Times New Roman" panose="02020603050405020304" pitchFamily="18" charset="0"/>
                <a:cs typeface="Times New Roman" panose="02020603050405020304" pitchFamily="18" charset="0"/>
              </a:rPr>
              <a:t>, V., (2025). Social Factors and Policies Promoting Good Health and Well-Being as a Sustainable Development Goal: Current Achievements and Future Pathways. Sustainability, 17(11), p.5063.</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Le, T.T., Tran, P.Q., Lam, N.P., </a:t>
            </a:r>
            <a:r>
              <a:rPr lang="en-US" sz="900" dirty="0" err="1">
                <a:latin typeface="Times New Roman" panose="02020603050405020304" pitchFamily="18" charset="0"/>
                <a:cs typeface="Times New Roman" panose="02020603050405020304" pitchFamily="18" charset="0"/>
              </a:rPr>
              <a:t>Tra</a:t>
            </a:r>
            <a:r>
              <a:rPr lang="en-US" sz="900" dirty="0">
                <a:latin typeface="Times New Roman" panose="02020603050405020304" pitchFamily="18" charset="0"/>
                <a:cs typeface="Times New Roman" panose="02020603050405020304" pitchFamily="18" charset="0"/>
              </a:rPr>
              <a:t>, M.N.L. and </a:t>
            </a:r>
            <a:r>
              <a:rPr lang="en-US" sz="900" dirty="0" err="1">
                <a:latin typeface="Times New Roman" panose="02020603050405020304" pitchFamily="18" charset="0"/>
                <a:cs typeface="Times New Roman" panose="02020603050405020304" pitchFamily="18" charset="0"/>
              </a:rPr>
              <a:t>Uyen</a:t>
            </a:r>
            <a:r>
              <a:rPr lang="en-US" sz="900" dirty="0">
                <a:latin typeface="Times New Roman" panose="02020603050405020304" pitchFamily="18" charset="0"/>
                <a:cs typeface="Times New Roman" panose="02020603050405020304" pitchFamily="18" charset="0"/>
              </a:rPr>
              <a:t>, P.H.P., (2024). Corporate social responsibility, green innovation, environment strategy and corporate sustainable development. Operations Management Research, 17(1), pp.114-134.</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Lugg, W., (2022). The biopsychosocial model–history, controversy and Engel. Australasian Psychiatry, 30(1), pp.55-59.</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Mabhala</a:t>
            </a:r>
            <a:r>
              <a:rPr lang="en-US" sz="900" dirty="0">
                <a:latin typeface="Times New Roman" panose="02020603050405020304" pitchFamily="18" charset="0"/>
                <a:cs typeface="Times New Roman" panose="02020603050405020304" pitchFamily="18" charset="0"/>
              </a:rPr>
              <a:t>, M., </a:t>
            </a:r>
            <a:r>
              <a:rPr lang="en-US" sz="900" dirty="0" err="1">
                <a:latin typeface="Times New Roman" panose="02020603050405020304" pitchFamily="18" charset="0"/>
                <a:cs typeface="Times New Roman" panose="02020603050405020304" pitchFamily="18" charset="0"/>
              </a:rPr>
              <a:t>Esealuka</a:t>
            </a:r>
            <a:r>
              <a:rPr lang="en-US" sz="900" dirty="0">
                <a:latin typeface="Times New Roman" panose="02020603050405020304" pitchFamily="18" charset="0"/>
                <a:cs typeface="Times New Roman" panose="02020603050405020304" pitchFamily="18" charset="0"/>
              </a:rPr>
              <a:t>, W.A., </a:t>
            </a:r>
            <a:r>
              <a:rPr lang="en-US" sz="900" dirty="0" err="1">
                <a:latin typeface="Times New Roman" panose="02020603050405020304" pitchFamily="18" charset="0"/>
                <a:cs typeface="Times New Roman" panose="02020603050405020304" pitchFamily="18" charset="0"/>
              </a:rPr>
              <a:t>Yohannes</a:t>
            </a:r>
            <a:r>
              <a:rPr lang="en-US" sz="900" dirty="0">
                <a:latin typeface="Times New Roman" panose="02020603050405020304" pitchFamily="18" charset="0"/>
                <a:cs typeface="Times New Roman" panose="02020603050405020304" pitchFamily="18" charset="0"/>
              </a:rPr>
              <a:t>, A., </a:t>
            </a:r>
            <a:r>
              <a:rPr lang="en-US" sz="900" dirty="0" err="1">
                <a:latin typeface="Times New Roman" panose="02020603050405020304" pitchFamily="18" charset="0"/>
                <a:cs typeface="Times New Roman" panose="02020603050405020304" pitchFamily="18" charset="0"/>
              </a:rPr>
              <a:t>Nwufo</a:t>
            </a:r>
            <a:r>
              <a:rPr lang="en-US" sz="900" dirty="0">
                <a:latin typeface="Times New Roman" panose="02020603050405020304" pitchFamily="18" charset="0"/>
                <a:cs typeface="Times New Roman" panose="02020603050405020304" pitchFamily="18" charset="0"/>
              </a:rPr>
              <a:t>, A.N., Paulus, L., Tefera, M. and Keeling, J., (2025). Exploring the social context of smoking behaviours: insights from stop-smoking advisors in deprived communities in Northwest of England UK. BMC Public Health, 25(1), p.1914.</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Martinez Jr, O.N., (2024). Health Inequalities in the Mental Health System. Redesigning the US Mental Health Care System; Oxford University Press: Oxford, UK, p.217.</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Melam</a:t>
            </a:r>
            <a:r>
              <a:rPr lang="en-US" sz="900" dirty="0">
                <a:latin typeface="Times New Roman" panose="02020603050405020304" pitchFamily="18" charset="0"/>
                <a:cs typeface="Times New Roman" panose="02020603050405020304" pitchFamily="18" charset="0"/>
              </a:rPr>
              <a:t>, C., Dyson, J. and Thomson, K., (2025). The role of social prescribing interventions in addressing health inequalities in the United Kingdom: a narrative review. Health &amp; Social Care in the Community, 2025(1), p.6613809.</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Menassa</a:t>
            </a:r>
            <a:r>
              <a:rPr lang="en-US" sz="900" dirty="0">
                <a:latin typeface="Times New Roman" panose="02020603050405020304" pitchFamily="18" charset="0"/>
                <a:cs typeface="Times New Roman" panose="02020603050405020304" pitchFamily="18" charset="0"/>
              </a:rPr>
              <a:t>, M., </a:t>
            </a:r>
            <a:r>
              <a:rPr lang="en-US" sz="900" dirty="0" err="1">
                <a:latin typeface="Times New Roman" panose="02020603050405020304" pitchFamily="18" charset="0"/>
                <a:cs typeface="Times New Roman" panose="02020603050405020304" pitchFamily="18" charset="0"/>
              </a:rPr>
              <a:t>Stronks</a:t>
            </a:r>
            <a:r>
              <a:rPr lang="en-US" sz="900" dirty="0">
                <a:latin typeface="Times New Roman" panose="02020603050405020304" pitchFamily="18" charset="0"/>
                <a:cs typeface="Times New Roman" panose="02020603050405020304" pitchFamily="18" charset="0"/>
              </a:rPr>
              <a:t>, K., Khatami, F., Díaz, Z.M.R., </a:t>
            </a:r>
            <a:r>
              <a:rPr lang="en-US" sz="900" dirty="0" err="1">
                <a:latin typeface="Times New Roman" panose="02020603050405020304" pitchFamily="18" charset="0"/>
                <a:cs typeface="Times New Roman" panose="02020603050405020304" pitchFamily="18" charset="0"/>
              </a:rPr>
              <a:t>Espinola</a:t>
            </a:r>
            <a:r>
              <a:rPr lang="en-US" sz="900" dirty="0">
                <a:latin typeface="Times New Roman" panose="02020603050405020304" pitchFamily="18" charset="0"/>
                <a:cs typeface="Times New Roman" panose="02020603050405020304" pitchFamily="18" charset="0"/>
              </a:rPr>
              <a:t>, O.P., </a:t>
            </a:r>
            <a:r>
              <a:rPr lang="en-US" sz="900" dirty="0" err="1">
                <a:latin typeface="Times New Roman" panose="02020603050405020304" pitchFamily="18" charset="0"/>
                <a:cs typeface="Times New Roman" panose="02020603050405020304" pitchFamily="18" charset="0"/>
              </a:rPr>
              <a:t>Gamba</a:t>
            </a:r>
            <a:r>
              <a:rPr lang="en-US" sz="900" dirty="0">
                <a:latin typeface="Times New Roman" panose="02020603050405020304" pitchFamily="18" charset="0"/>
                <a:cs typeface="Times New Roman" panose="02020603050405020304" pitchFamily="18" charset="0"/>
              </a:rPr>
              <a:t>, M., </a:t>
            </a:r>
            <a:r>
              <a:rPr lang="en-US" sz="900" dirty="0" err="1">
                <a:latin typeface="Times New Roman" panose="02020603050405020304" pitchFamily="18" charset="0"/>
                <a:cs typeface="Times New Roman" panose="02020603050405020304" pitchFamily="18" charset="0"/>
              </a:rPr>
              <a:t>Itodo</a:t>
            </a:r>
            <a:r>
              <a:rPr lang="en-US" sz="900" dirty="0">
                <a:latin typeface="Times New Roman" panose="02020603050405020304" pitchFamily="18" charset="0"/>
                <a:cs typeface="Times New Roman" panose="02020603050405020304" pitchFamily="18" charset="0"/>
              </a:rPr>
              <a:t>, O.A., </a:t>
            </a:r>
            <a:r>
              <a:rPr lang="en-US" sz="900" dirty="0" err="1">
                <a:latin typeface="Times New Roman" panose="02020603050405020304" pitchFamily="18" charset="0"/>
                <a:cs typeface="Times New Roman" panose="02020603050405020304" pitchFamily="18" charset="0"/>
              </a:rPr>
              <a:t>Buttia</a:t>
            </a:r>
            <a:r>
              <a:rPr lang="en-US" sz="900" dirty="0">
                <a:latin typeface="Times New Roman" panose="02020603050405020304" pitchFamily="18" charset="0"/>
                <a:cs typeface="Times New Roman" panose="02020603050405020304" pitchFamily="18" charset="0"/>
              </a:rPr>
              <a:t>, C., </a:t>
            </a:r>
            <a:r>
              <a:rPr lang="en-US" sz="900" dirty="0" err="1">
                <a:latin typeface="Times New Roman" panose="02020603050405020304" pitchFamily="18" charset="0"/>
                <a:cs typeface="Times New Roman" panose="02020603050405020304" pitchFamily="18" charset="0"/>
              </a:rPr>
              <a:t>Wehrli</a:t>
            </a:r>
            <a:r>
              <a:rPr lang="en-US" sz="900" dirty="0">
                <a:latin typeface="Times New Roman" panose="02020603050405020304" pitchFamily="18" charset="0"/>
                <a:cs typeface="Times New Roman" panose="02020603050405020304" pitchFamily="18" charset="0"/>
              </a:rPr>
              <a:t>, F., Minder, B. and Velarde, M.R., (2023). Concepts and definitions of healthy ageing: a systematic review and synthesis of theoretical models. </a:t>
            </a:r>
            <a:r>
              <a:rPr lang="en-US" sz="900" dirty="0" err="1">
                <a:latin typeface="Times New Roman" panose="02020603050405020304" pitchFamily="18" charset="0"/>
                <a:cs typeface="Times New Roman" panose="02020603050405020304" pitchFamily="18" charset="0"/>
              </a:rPr>
              <a:t>EClinicalMedicine</a:t>
            </a:r>
            <a:r>
              <a:rPr lang="en-US" sz="900" dirty="0">
                <a:latin typeface="Times New Roman" panose="02020603050405020304" pitchFamily="18" charset="0"/>
                <a:cs typeface="Times New Roman" panose="02020603050405020304" pitchFamily="18" charset="0"/>
              </a:rPr>
              <a:t>, 56.</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Mhlanga, D., (2023). A historical perspective on sustainable development and the sustainable development goals. In FinTech and Artificial Intelligence for Sustainable Development: The Role of Smart Technologies in Achieving Development Goals (pp. 67-86). Cham: Springer Nature Switzerland.</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NHS. (2019). Retrieved from https://www.longtermplan.nhs.uk/ </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NHS. (2025). Retrieved from https://www.stthomas.nhs.uk/services/adult-social-prescribing/ </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Parihar, J. and Birman, S., (2024). Heat resilience in urban environments: strategies for sustainable city climate management. In The Climate-Health-Sustainability Nexus: Understanding the Interconnected Impact on Populations and the Environment (pp. 305-324). Cham: Springer Nature Switzerland.</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Park, C.L., </a:t>
            </a:r>
            <a:r>
              <a:rPr lang="en-US" sz="900" dirty="0" err="1">
                <a:latin typeface="Times New Roman" panose="02020603050405020304" pitchFamily="18" charset="0"/>
                <a:cs typeface="Times New Roman" panose="02020603050405020304" pitchFamily="18" charset="0"/>
              </a:rPr>
              <a:t>Kubzansky</a:t>
            </a:r>
            <a:r>
              <a:rPr lang="en-US" sz="900" dirty="0">
                <a:latin typeface="Times New Roman" panose="02020603050405020304" pitchFamily="18" charset="0"/>
                <a:cs typeface="Times New Roman" panose="02020603050405020304" pitchFamily="18" charset="0"/>
              </a:rPr>
              <a:t>, L.D., </a:t>
            </a:r>
            <a:r>
              <a:rPr lang="en-US" sz="900" dirty="0" err="1">
                <a:latin typeface="Times New Roman" panose="02020603050405020304" pitchFamily="18" charset="0"/>
                <a:cs typeface="Times New Roman" panose="02020603050405020304" pitchFamily="18" charset="0"/>
              </a:rPr>
              <a:t>Chafouleas</a:t>
            </a:r>
            <a:r>
              <a:rPr lang="en-US" sz="900" dirty="0">
                <a:latin typeface="Times New Roman" panose="02020603050405020304" pitchFamily="18" charset="0"/>
                <a:cs typeface="Times New Roman" panose="02020603050405020304" pitchFamily="18" charset="0"/>
              </a:rPr>
              <a:t>, S.M., Davidson, R.J., Keltner, D., </a:t>
            </a:r>
            <a:r>
              <a:rPr lang="en-US" sz="900" dirty="0" err="1">
                <a:latin typeface="Times New Roman" panose="02020603050405020304" pitchFamily="18" charset="0"/>
                <a:cs typeface="Times New Roman" panose="02020603050405020304" pitchFamily="18" charset="0"/>
              </a:rPr>
              <a:t>Parsafar</a:t>
            </a:r>
            <a:r>
              <a:rPr lang="en-US" sz="900" dirty="0">
                <a:latin typeface="Times New Roman" panose="02020603050405020304" pitchFamily="18" charset="0"/>
                <a:cs typeface="Times New Roman" panose="02020603050405020304" pitchFamily="18" charset="0"/>
              </a:rPr>
              <a:t>, P., Conwell, Y., Martin, M.Y., </a:t>
            </a:r>
            <a:r>
              <a:rPr lang="en-US" sz="900" dirty="0" err="1">
                <a:latin typeface="Times New Roman" panose="02020603050405020304" pitchFamily="18" charset="0"/>
                <a:cs typeface="Times New Roman" panose="02020603050405020304" pitchFamily="18" charset="0"/>
              </a:rPr>
              <a:t>Hanmer</a:t>
            </a:r>
            <a:r>
              <a:rPr lang="en-US" sz="900" dirty="0">
                <a:latin typeface="Times New Roman" panose="02020603050405020304" pitchFamily="18" charset="0"/>
                <a:cs typeface="Times New Roman" panose="02020603050405020304" pitchFamily="18" charset="0"/>
              </a:rPr>
              <a:t>, J. and Wang, K.H., (2023). Emotional well-being: What it is and why it matters. Affective Science, 4(1), pp.10-20.</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Public Health England (2017). Chapter 5: inequality in health. [online] GOV.UK. Available at: https://www.gov.uk/government/publications/health-profile-for-england/chapter-5-inequality-in-health [Accessed 18 Sep. 2025].</a:t>
            </a:r>
          </a:p>
          <a:p>
            <a:pPr marL="0" indent="0">
              <a:lnSpc>
                <a:spcPct val="120000"/>
              </a:lnSpc>
              <a:spcBef>
                <a:spcPts val="0"/>
              </a:spcBef>
            </a:pPr>
            <a:r>
              <a:rPr lang="en-US" sz="900" dirty="0" err="1">
                <a:latin typeface="Times New Roman" panose="02020603050405020304" pitchFamily="18" charset="0"/>
                <a:cs typeface="Times New Roman" panose="02020603050405020304" pitchFamily="18" charset="0"/>
              </a:rPr>
              <a:t>Schramme</a:t>
            </a:r>
            <a:r>
              <a:rPr lang="en-US" sz="900" dirty="0">
                <a:latin typeface="Times New Roman" panose="02020603050405020304" pitchFamily="18" charset="0"/>
                <a:cs typeface="Times New Roman" panose="02020603050405020304" pitchFamily="18" charset="0"/>
              </a:rPr>
              <a:t>, T., (2023). Health as complete well-being: The WHO definition and beyond. Public Health Ethics, 16(3), pp.210-218.</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Thelma, C.C., Patrick, M., Sylvester, C., Mulenga, D.M., Gilbert, M.M. and Phiri, E.V., (2024). The impact of educational leadership on student achievement: A comparative analysis of urban and rural schools. Asian Journal of Education and Social Studies, 50(8), pp.444-461.</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Thompson, C.R., (2024). Prevention practice and health promotion: A health care professional’s guide to health, fitness, and wellness. Taylor &amp; Francis.</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UN. (2025b). The 17 goals | sustainable development. Retrieved from https://sdgs.un.org/goals </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Wilcock, A. and Hocking, C., (2024). An occupational perspective of health. Routledge.</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Winston, N., (2022). Sustainable community development: Integrating social and environmental sustainability for sustainable housing and communities. Sustainable Development, 30(1), pp.191-202.</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World Health Organisation, (2021). Health in all policies: Helsinki statement. Framework for country action.</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World Health Organisation, (2024). Achieving well-being: a global framework for integrating well-being into public health utilising a health promotion approach. World Health Organisation.</a:t>
            </a:r>
          </a:p>
          <a:p>
            <a:pPr marL="0" indent="0">
              <a:lnSpc>
                <a:spcPct val="120000"/>
              </a:lnSpc>
              <a:spcBef>
                <a:spcPts val="0"/>
              </a:spcBef>
            </a:pPr>
            <a:r>
              <a:rPr lang="en-US" sz="900" dirty="0">
                <a:latin typeface="Times New Roman" panose="02020603050405020304" pitchFamily="18" charset="0"/>
                <a:cs typeface="Times New Roman" panose="02020603050405020304" pitchFamily="18" charset="0"/>
              </a:rPr>
              <a:t>Yao, R., Zhang, W., Evans, R., Cao, G., Rui, T. and Shen, L., (2022). Inequities in health care services caused by the adoption of digital health technologies: scoping review. Journal of medical Internet research, 24(3), p.e34144.</a:t>
            </a:r>
          </a:p>
        </p:txBody>
      </p:sp>
    </p:spTree>
    <p:extLst>
      <p:ext uri="{BB962C8B-B14F-4D97-AF65-F5344CB8AC3E}">
        <p14:creationId xmlns:p14="http://schemas.microsoft.com/office/powerpoint/2010/main" val="16955052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254</TotalTime>
  <Words>6172</Words>
  <Application>Microsoft Office PowerPoint</Application>
  <PresentationFormat>Widescreen</PresentationFormat>
  <Paragraphs>178</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Times New Roman</vt:lpstr>
      <vt:lpstr>Parcel</vt:lpstr>
      <vt:lpstr>BMHP6030 BSC (HONS) HEALTH AND SOCIAL CARE Health, Well-being and Sustainable Development</vt:lpstr>
      <vt:lpstr>Introduction </vt:lpstr>
      <vt:lpstr>Definition and Discussion of Key Concepts </vt:lpstr>
      <vt:lpstr>Integration of Health and Wellbeing Approaches</vt:lpstr>
      <vt:lpstr>Theoretical Perspectives</vt:lpstr>
      <vt:lpstr>Policy and Governance</vt:lpstr>
      <vt:lpstr>Service Delivery </vt:lpstr>
      <vt:lpstr>Public Health Initiatives</vt:lpstr>
      <vt:lpstr>Equity and Access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Aqila</dc:creator>
  <cp:lastModifiedBy>Aqila Khan (2224595)</cp:lastModifiedBy>
  <cp:revision>6</cp:revision>
  <dcterms:created xsi:type="dcterms:W3CDTF">2024-01-17T11:20:19Z</dcterms:created>
  <dcterms:modified xsi:type="dcterms:W3CDTF">2025-10-12T12:19:03Z</dcterms:modified>
</cp:coreProperties>
</file>