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5" r:id="rId3"/>
  </p:sldMasterIdLst>
  <p:notesMasterIdLst>
    <p:notesMasterId r:id="rId25"/>
  </p:notesMasterIdLst>
  <p:sldIdLst>
    <p:sldId id="351" r:id="rId4"/>
    <p:sldId id="301" r:id="rId5"/>
    <p:sldId id="267" r:id="rId6"/>
    <p:sldId id="268" r:id="rId7"/>
    <p:sldId id="269" r:id="rId8"/>
    <p:sldId id="282" r:id="rId9"/>
    <p:sldId id="271" r:id="rId10"/>
    <p:sldId id="272" r:id="rId11"/>
    <p:sldId id="273" r:id="rId12"/>
    <p:sldId id="274" r:id="rId13"/>
    <p:sldId id="276" r:id="rId14"/>
    <p:sldId id="277" r:id="rId15"/>
    <p:sldId id="283" r:id="rId16"/>
    <p:sldId id="270" r:id="rId17"/>
    <p:sldId id="275" r:id="rId18"/>
    <p:sldId id="279" r:id="rId19"/>
    <p:sldId id="278" r:id="rId20"/>
    <p:sldId id="280" r:id="rId21"/>
    <p:sldId id="292" r:id="rId22"/>
    <p:sldId id="281" r:id="rId23"/>
    <p:sldId id="30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2" autoAdjust="0"/>
    <p:restoredTop sz="94660"/>
  </p:normalViewPr>
  <p:slideViewPr>
    <p:cSldViewPr snapToGrid="0">
      <p:cViewPr varScale="1">
        <p:scale>
          <a:sx n="63" d="100"/>
          <a:sy n="63" d="100"/>
        </p:scale>
        <p:origin x="96" y="16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F712F-C133-4293-A126-A503DA9814C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43EA50-3D08-4717-AC22-510B319E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6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79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48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91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503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30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83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227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589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525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635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1121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712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594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675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4650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4592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189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983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428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856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255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0961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105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83270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4411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3338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5579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813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533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10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68525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4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BMSK4014 </a:t>
            </a:r>
            <a:br>
              <a:rPr lang="en-GB" altLang="en-US" sz="2400" dirty="0"/>
            </a:br>
            <a:r>
              <a:rPr lang="en-GB" sz="2400" dirty="0"/>
              <a:t>Problem Solving and Decision Making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Blended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5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026E-9132-486E-B90C-E67BFD54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8466667" cy="1143000"/>
          </a:xfrm>
        </p:spPr>
        <p:txBody>
          <a:bodyPr>
            <a:normAutofit/>
          </a:bodyPr>
          <a:lstStyle/>
          <a:p>
            <a:pPr algn="l"/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2F9F-94FB-4A0B-A967-64244582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Analysing data to help generate potential solutions to a problem</a:t>
            </a:r>
          </a:p>
          <a:p>
            <a:r>
              <a:rPr lang="en-GB" sz="3600" dirty="0"/>
              <a:t>Grid analysis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A3B5D-B0C0-4E8E-BDE0-27E95C9EB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358416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965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1647C-FB84-4400-8294-8F3F1F00B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37631-851B-4F37-8FBE-B85E899FB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350752" cy="3917032"/>
          </a:xfrm>
        </p:spPr>
        <p:txBody>
          <a:bodyPr>
            <a:normAutofit/>
          </a:bodyPr>
          <a:lstStyle/>
          <a:p>
            <a:r>
              <a:rPr lang="en-US" sz="3600" dirty="0"/>
              <a:t>Grid Analysis is a useful technique to use for making a decision.</a:t>
            </a:r>
          </a:p>
          <a:p>
            <a:r>
              <a:rPr lang="en-US" sz="3600" dirty="0"/>
              <a:t> It is most effective where you have a number of good alternatives and many factors to take into account.</a:t>
            </a:r>
            <a:endParaRPr lang="en-GB" sz="3600" dirty="0"/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29994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 first step is to list your options and then the factors that are important for making the decision. </a:t>
            </a:r>
          </a:p>
          <a:p>
            <a:r>
              <a:rPr lang="en-US" sz="3600" dirty="0"/>
              <a:t>Lay these out in a table, with options as the row labels, and factors as the column headings.</a:t>
            </a:r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03072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456" y="203617"/>
            <a:ext cx="10972800" cy="852826"/>
          </a:xfrm>
        </p:spPr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0685473"/>
              </p:ext>
            </p:extLst>
          </p:nvPr>
        </p:nvGraphicFramePr>
        <p:xfrm>
          <a:off x="133166" y="1056444"/>
          <a:ext cx="11933869" cy="443665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12148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7548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7548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25050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3360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8A094-D8AA-46AA-9249-3675EF498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6A58C-611E-4E4D-8C35-6148DD57F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dirty="0"/>
              <a:t>A windsurfing enthusiast is about to replace his car. He needs one that not only carries a board and sails, but also that will be good for business travel. </a:t>
            </a:r>
          </a:p>
          <a:p>
            <a:pPr marL="0" indent="0">
              <a:buNone/>
            </a:pPr>
            <a:r>
              <a:rPr lang="en-GB" sz="4000" dirty="0"/>
              <a:t>He has always loved open-topped sports cars. No car he can find is good for all three things.</a:t>
            </a:r>
            <a:br>
              <a:rPr lang="en-GB" sz="40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071012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AFC30-B6EA-4FC1-AB61-492CBFE3E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12EC4D1-AEF1-47B1-8776-B0F2A7E55D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665891"/>
            <a:ext cx="11942064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His options are: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 four wheel drive, hard topped vehicle 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 comfortable 'family car' 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An estate car 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 sports car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215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AFC30-B6EA-4FC1-AB61-492CBFE3E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09449A9-E4CF-4708-8FA7-FFAF789A2C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574017"/>
            <a:ext cx="1172260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Criteria that he wants to consider are: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Cost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Ability to carry a sail board at normal driving speed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Ability to store sails and equipment securely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Comfort over long distances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Fun!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Nice look and build quality to car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499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0607166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Sports Car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23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987552"/>
            <a:ext cx="11777472" cy="4529681"/>
          </a:xfrm>
        </p:spPr>
        <p:txBody>
          <a:bodyPr>
            <a:normAutofit/>
          </a:bodyPr>
          <a:lstStyle/>
          <a:p>
            <a:r>
              <a:rPr lang="en-GB" dirty="0"/>
              <a:t>The next step is to work your way across your table, scoring each option for each of the important factors in your decision. </a:t>
            </a:r>
          </a:p>
          <a:p>
            <a:r>
              <a:rPr lang="en-GB" dirty="0"/>
              <a:t>Score each option from 0 (poor) to 3 (very good). </a:t>
            </a:r>
          </a:p>
          <a:p>
            <a:r>
              <a:rPr lang="en-GB" dirty="0"/>
              <a:t>Note that you do not have to have a different score for each option </a:t>
            </a:r>
          </a:p>
          <a:p>
            <a:pPr>
              <a:buFontTx/>
              <a:buChar char="-"/>
            </a:pPr>
            <a:r>
              <a:rPr lang="en-GB" dirty="0"/>
              <a:t>if none of them are good for a particular factor in your decision, then all options should score 0</a:t>
            </a:r>
          </a:p>
          <a:p>
            <a:pPr>
              <a:buFontTx/>
              <a:buChar char="-"/>
            </a:pPr>
            <a:r>
              <a:rPr lang="en-GB" dirty="0"/>
              <a:t>good (low) price should have a high score</a:t>
            </a:r>
          </a:p>
        </p:txBody>
      </p:sp>
    </p:spTree>
    <p:extLst>
      <p:ext uri="{BB962C8B-B14F-4D97-AF65-F5344CB8AC3E}">
        <p14:creationId xmlns:p14="http://schemas.microsoft.com/office/powerpoint/2010/main" val="3563715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4173920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Total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4107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8452756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b="1" dirty="0">
                          <a:effectLst/>
                        </a:rPr>
                        <a:t>8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b="1" dirty="0">
                          <a:effectLst/>
                        </a:rPr>
                        <a:t>9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b="1" dirty="0">
                          <a:effectLst/>
                        </a:rPr>
                        <a:t>8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12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2623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25296"/>
            <a:ext cx="10972800" cy="4291937"/>
          </a:xfrm>
        </p:spPr>
        <p:txBody>
          <a:bodyPr>
            <a:normAutofit/>
          </a:bodyPr>
          <a:lstStyle/>
          <a:p>
            <a:r>
              <a:rPr lang="en-GB" sz="3600" dirty="0"/>
              <a:t>Next, work out the relative importance of the factors in your decision. </a:t>
            </a:r>
          </a:p>
          <a:p>
            <a:r>
              <a:rPr lang="en-GB" sz="3600" dirty="0"/>
              <a:t>Show these as numbers. </a:t>
            </a:r>
          </a:p>
          <a:p>
            <a:r>
              <a:rPr lang="en-GB" sz="3600" dirty="0"/>
              <a:t>We will use these to weight your preferences by the importance of the factor. </a:t>
            </a:r>
          </a:p>
        </p:txBody>
      </p:sp>
    </p:spTree>
    <p:extLst>
      <p:ext uri="{BB962C8B-B14F-4D97-AF65-F5344CB8AC3E}">
        <p14:creationId xmlns:p14="http://schemas.microsoft.com/office/powerpoint/2010/main" val="1498232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1947383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 4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5 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1 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2 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3 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4 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7939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1225296"/>
            <a:ext cx="11777472" cy="4291937"/>
          </a:xfrm>
        </p:spPr>
        <p:txBody>
          <a:bodyPr>
            <a:normAutofit/>
          </a:bodyPr>
          <a:lstStyle/>
          <a:p>
            <a:r>
              <a:rPr lang="en-GB" sz="3600" dirty="0"/>
              <a:t>The next step is to multiply each of your scores by the values for your relative importance. This will give them the correct overall weight in your decision.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Finally add up these weighted scores for your options. The option that scores the highest wins!</a:t>
            </a:r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12007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2853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800486"/>
              </p:ext>
            </p:extLst>
          </p:nvPr>
        </p:nvGraphicFramePr>
        <p:xfrm>
          <a:off x="124967" y="1074198"/>
          <a:ext cx="11942066" cy="44189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Total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 4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5 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1 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2 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3 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4 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r>
                        <a:rPr lang="en-GB" sz="3200" b="1" dirty="0">
                          <a:solidFill>
                            <a:schemeClr val="tx1"/>
                          </a:solidFill>
                          <a:effectLst/>
                        </a:rPr>
                        <a:t>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 </a:t>
                      </a:r>
                      <a:endParaRPr lang="en-GB" sz="3200" b="1" dirty="0">
                        <a:solidFill>
                          <a:srgbClr val="7030A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2455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r>
                        <a:rPr lang="en-GB" sz="3200" b="1" dirty="0">
                          <a:solidFill>
                            <a:schemeClr val="tx1"/>
                          </a:solidFill>
                          <a:effectLst/>
                        </a:rPr>
                        <a:t>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28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8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6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 </a:t>
                      </a: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25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8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6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 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36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11643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1225296"/>
            <a:ext cx="11777472" cy="42919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gives an interesting result: Despite its lack of fun, an estate car may be the best choice.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If the wind-surfer still feels unhappy with the decision, maybe he has </a:t>
            </a:r>
            <a:r>
              <a:rPr lang="en-GB" i="1" u="sng" dirty="0"/>
              <a:t>underestimated the importance</a:t>
            </a:r>
            <a:r>
              <a:rPr lang="en-GB" dirty="0"/>
              <a:t> of one of the factors.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Perhaps he should weight 'fun' by a higher number.</a:t>
            </a:r>
            <a:br>
              <a:rPr lang="en-GB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840192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3737675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/>
              <a:t>References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362521" y="1716323"/>
            <a:ext cx="11466958" cy="3308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1400" dirty="0"/>
              <a:t>Clegg, B., Birch, P. (2007). Instant Creativity: Simple Techniques to Ignite Innovation &amp; Problem Solving. Kogan Page Ltd.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Higgins, J. M. (1994). 101 Creative Problem Solving Techniques: The Handbook of New Ideas for Business. New Management Pub. Co.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Proctor, T. (2005). Creative Problem Solving for Managers: Developing Skills for Decision Making and Innovation. 2nd ed. Routledge.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0B9FD0-59BC-4EDD-A9FD-B3BA5D175BD6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608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6710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53CAE-C57F-4FE1-874B-E4CBFE08E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DFE01-B2D1-48D0-A832-96F76F0A8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" y="1597981"/>
            <a:ext cx="11887200" cy="391925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Construct a weighted Grid analysis to help you select the best solution to your problem</a:t>
            </a:r>
          </a:p>
        </p:txBody>
      </p:sp>
    </p:spTree>
    <p:extLst>
      <p:ext uri="{BB962C8B-B14F-4D97-AF65-F5344CB8AC3E}">
        <p14:creationId xmlns:p14="http://schemas.microsoft.com/office/powerpoint/2010/main" val="2784410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C22B4-281F-4A8A-9854-7839C837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4204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5C468-54D0-45B6-A8B7-B7D4E371A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99143"/>
            <a:ext cx="10972800" cy="3418089"/>
          </a:xfrm>
        </p:spPr>
        <p:txBody>
          <a:bodyPr/>
          <a:lstStyle/>
          <a:p>
            <a:r>
              <a:rPr lang="en-GB" dirty="0"/>
              <a:t>Please take a few minutes to review the session and complete your learning log</a:t>
            </a:r>
          </a:p>
        </p:txBody>
      </p:sp>
    </p:spTree>
    <p:extLst>
      <p:ext uri="{BB962C8B-B14F-4D97-AF65-F5344CB8AC3E}">
        <p14:creationId xmlns:p14="http://schemas.microsoft.com/office/powerpoint/2010/main" val="38932225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890</Words>
  <Application>Microsoft Office PowerPoint</Application>
  <PresentationFormat>Widescreen</PresentationFormat>
  <Paragraphs>257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Myriad Pro</vt:lpstr>
      <vt:lpstr>Arial</vt:lpstr>
      <vt:lpstr>Arial Rounded MT Bold</vt:lpstr>
      <vt:lpstr>Calibri</vt:lpstr>
      <vt:lpstr>Calibri Light</vt:lpstr>
      <vt:lpstr>Times New Roman</vt:lpstr>
      <vt:lpstr>20140311PresentationUWTSDTemplate</vt:lpstr>
      <vt:lpstr>3_Title Slide 1</vt:lpstr>
      <vt:lpstr>ALAMO Theme</vt:lpstr>
      <vt:lpstr>CertHE Applied Leadership and Management in the Workplace    Module: BMSK4014  Problem Solving and Decision Making   </vt:lpstr>
      <vt:lpstr>PowerPoint Presentation</vt:lpstr>
      <vt:lpstr>Today’s Session</vt:lpstr>
      <vt:lpstr>Grid Analysis</vt:lpstr>
      <vt:lpstr>How to use the tool:  </vt:lpstr>
      <vt:lpstr>Example</vt:lpstr>
      <vt:lpstr>Example</vt:lpstr>
      <vt:lpstr>Example</vt:lpstr>
      <vt:lpstr>Example</vt:lpstr>
      <vt:lpstr>Example</vt:lpstr>
      <vt:lpstr>How to use the tool:  </vt:lpstr>
      <vt:lpstr>Example</vt:lpstr>
      <vt:lpstr>Example</vt:lpstr>
      <vt:lpstr>How to use the tool:  </vt:lpstr>
      <vt:lpstr>Example</vt:lpstr>
      <vt:lpstr>How to use the tool:  </vt:lpstr>
      <vt:lpstr>Example</vt:lpstr>
      <vt:lpstr>How to use the tool:  </vt:lpstr>
      <vt:lpstr>References</vt:lpstr>
      <vt:lpstr>Further research</vt:lpstr>
      <vt:lpstr>Reflect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Schriek</dc:creator>
  <cp:lastModifiedBy>Michaela Schriek</cp:lastModifiedBy>
  <cp:revision>16</cp:revision>
  <dcterms:created xsi:type="dcterms:W3CDTF">2017-12-20T14:11:49Z</dcterms:created>
  <dcterms:modified xsi:type="dcterms:W3CDTF">2022-09-20T09:53:46Z</dcterms:modified>
</cp:coreProperties>
</file>