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8" r:id="rId2"/>
    <p:sldId id="259" r:id="rId3"/>
    <p:sldId id="546" r:id="rId4"/>
    <p:sldId id="260" r:id="rId5"/>
    <p:sldId id="263" r:id="rId6"/>
    <p:sldId id="264" r:id="rId7"/>
    <p:sldId id="262" r:id="rId8"/>
    <p:sldId id="261" r:id="rId9"/>
    <p:sldId id="265" r:id="rId10"/>
    <p:sldId id="257" r:id="rId11"/>
    <p:sldId id="502" r:id="rId12"/>
    <p:sldId id="547" r:id="rId13"/>
    <p:sldId id="530" r:id="rId14"/>
    <p:sldId id="531" r:id="rId15"/>
    <p:sldId id="503" r:id="rId16"/>
    <p:sldId id="529" r:id="rId17"/>
    <p:sldId id="548" r:id="rId18"/>
    <p:sldId id="283" r:id="rId19"/>
    <p:sldId id="532" r:id="rId20"/>
    <p:sldId id="533" r:id="rId21"/>
    <p:sldId id="504" r:id="rId22"/>
    <p:sldId id="505" r:id="rId23"/>
    <p:sldId id="506" r:id="rId24"/>
    <p:sldId id="507" r:id="rId25"/>
    <p:sldId id="524" r:id="rId26"/>
    <p:sldId id="543" r:id="rId27"/>
    <p:sldId id="521" r:id="rId28"/>
    <p:sldId id="285" r:id="rId29"/>
    <p:sldId id="279" r:id="rId30"/>
    <p:sldId id="281" r:id="rId31"/>
    <p:sldId id="271" r:id="rId32"/>
    <p:sldId id="545" r:id="rId33"/>
    <p:sldId id="54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CEB578-0946-4CB7-9C49-FAC19BB28AEE}" v="14" dt="2026-09-17T14:38:18.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5085" autoAdjust="0"/>
  </p:normalViewPr>
  <p:slideViewPr>
    <p:cSldViewPr snapToGrid="0">
      <p:cViewPr varScale="1">
        <p:scale>
          <a:sx n="60" d="100"/>
          <a:sy n="60" d="100"/>
        </p:scale>
        <p:origin x="96" y="78"/>
      </p:cViewPr>
      <p:guideLst/>
    </p:cSldViewPr>
  </p:slideViewPr>
  <p:notesTextViewPr>
    <p:cViewPr>
      <p:scale>
        <a:sx n="1" d="1"/>
        <a:sy n="1" d="1"/>
      </p:scale>
      <p:origin x="0" y="0"/>
    </p:cViewPr>
  </p:notesTextViewPr>
  <p:sorterViewPr>
    <p:cViewPr>
      <p:scale>
        <a:sx n="100" d="100"/>
        <a:sy n="100" d="100"/>
      </p:scale>
      <p:origin x="0" y="-357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modSld">
      <pc:chgData name="Julie Thomas" userId="2af13b6d24d29b42" providerId="LiveId" clId="{88C2DB11-0E9A-44FE-AE8B-2469165B3BF6}" dt="2026-09-17T14:41:12.249" v="201" actId="6549"/>
      <pc:docMkLst>
        <pc:docMk/>
      </pc:docMkLst>
      <pc:sldChg chg="modSp mod">
        <pc:chgData name="Julie Thomas" userId="2af13b6d24d29b42" providerId="LiveId" clId="{88C2DB11-0E9A-44FE-AE8B-2469165B3BF6}" dt="2026-09-17T14:24:22.104" v="25" actId="20577"/>
        <pc:sldMkLst>
          <pc:docMk/>
          <pc:sldMk cId="3577559241" sldId="259"/>
        </pc:sldMkLst>
        <pc:spChg chg="mod">
          <ac:chgData name="Julie Thomas" userId="2af13b6d24d29b42" providerId="LiveId" clId="{88C2DB11-0E9A-44FE-AE8B-2469165B3BF6}" dt="2026-09-17T14:24:22.104" v="25" actId="20577"/>
          <ac:spMkLst>
            <pc:docMk/>
            <pc:sldMk cId="3577559241" sldId="259"/>
            <ac:spMk id="3" creationId="{49CBAE80-4E34-E231-C5A1-E14F9D740764}"/>
          </ac:spMkLst>
        </pc:spChg>
      </pc:sldChg>
      <pc:sldChg chg="modSp mod">
        <pc:chgData name="Julie Thomas" userId="2af13b6d24d29b42" providerId="LiveId" clId="{88C2DB11-0E9A-44FE-AE8B-2469165B3BF6}" dt="2026-09-17T14:35:41.830" v="169" actId="20577"/>
        <pc:sldMkLst>
          <pc:docMk/>
          <pc:sldMk cId="2612576110" sldId="261"/>
        </pc:sldMkLst>
        <pc:spChg chg="mod">
          <ac:chgData name="Julie Thomas" userId="2af13b6d24d29b42" providerId="LiveId" clId="{88C2DB11-0E9A-44FE-AE8B-2469165B3BF6}" dt="2026-09-17T14:35:41.830" v="169" actId="20577"/>
          <ac:spMkLst>
            <pc:docMk/>
            <pc:sldMk cId="2612576110" sldId="261"/>
            <ac:spMk id="3" creationId="{E4AA81F7-4DC0-AE87-4770-5C4260589426}"/>
          </ac:spMkLst>
        </pc:spChg>
      </pc:sldChg>
      <pc:sldChg chg="modNotesTx">
        <pc:chgData name="Julie Thomas" userId="2af13b6d24d29b42" providerId="LiveId" clId="{88C2DB11-0E9A-44FE-AE8B-2469165B3BF6}" dt="2026-09-17T14:41:12.249" v="201" actId="6549"/>
        <pc:sldMkLst>
          <pc:docMk/>
          <pc:sldMk cId="587357098" sldId="281"/>
        </pc:sldMkLst>
      </pc:sldChg>
      <pc:sldChg chg="modSp">
        <pc:chgData name="Julie Thomas" userId="2af13b6d24d29b42" providerId="LiveId" clId="{88C2DB11-0E9A-44FE-AE8B-2469165B3BF6}" dt="2026-09-17T14:38:18.277" v="200" actId="20577"/>
        <pc:sldMkLst>
          <pc:docMk/>
          <pc:sldMk cId="1397603602" sldId="283"/>
        </pc:sldMkLst>
        <pc:spChg chg="mod">
          <ac:chgData name="Julie Thomas" userId="2af13b6d24d29b42" providerId="LiveId" clId="{88C2DB11-0E9A-44FE-AE8B-2469165B3BF6}" dt="2026-09-17T14:38:18.277" v="200" actId="20577"/>
          <ac:spMkLst>
            <pc:docMk/>
            <pc:sldMk cId="1397603602" sldId="283"/>
            <ac:spMk id="3" creationId="{C52F54E4-8292-4A2D-92FA-964B3859A68D}"/>
          </ac:spMkLst>
        </pc:spChg>
      </pc:sldChg>
      <pc:sldChg chg="modSp mod">
        <pc:chgData name="Julie Thomas" userId="2af13b6d24d29b42" providerId="LiveId" clId="{88C2DB11-0E9A-44FE-AE8B-2469165B3BF6}" dt="2026-09-17T14:37:28.598" v="186" actId="20577"/>
        <pc:sldMkLst>
          <pc:docMk/>
          <pc:sldMk cId="0" sldId="529"/>
        </pc:sldMkLst>
        <pc:spChg chg="mod">
          <ac:chgData name="Julie Thomas" userId="2af13b6d24d29b42" providerId="LiveId" clId="{88C2DB11-0E9A-44FE-AE8B-2469165B3BF6}" dt="2026-09-17T14:37:28.598" v="186" actId="20577"/>
          <ac:spMkLst>
            <pc:docMk/>
            <pc:sldMk cId="0" sldId="529"/>
            <ac:spMk id="10272" creationId="{24964A03-3CC1-4D54-8E12-B39DE850D955}"/>
          </ac:spMkLst>
        </pc:spChg>
      </pc:sldChg>
      <pc:sldChg chg="modSp mod">
        <pc:chgData name="Julie Thomas" userId="2af13b6d24d29b42" providerId="LiveId" clId="{88C2DB11-0E9A-44FE-AE8B-2469165B3BF6}" dt="2026-09-17T14:25:14.122" v="104" actId="1076"/>
        <pc:sldMkLst>
          <pc:docMk/>
          <pc:sldMk cId="3406771664" sldId="546"/>
        </pc:sldMkLst>
        <pc:spChg chg="mod">
          <ac:chgData name="Julie Thomas" userId="2af13b6d24d29b42" providerId="LiveId" clId="{88C2DB11-0E9A-44FE-AE8B-2469165B3BF6}" dt="2026-09-17T14:25:14.122" v="104" actId="1076"/>
          <ac:spMkLst>
            <pc:docMk/>
            <pc:sldMk cId="3406771664" sldId="546"/>
            <ac:spMk id="3" creationId="{1EEC9DFE-EABC-E043-AD1A-CF0BBAF834F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1">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6401FB-D765-439B-8440-EC57981761F2}" type="doc">
      <dgm:prSet loTypeId="urn:microsoft.com/office/officeart/2005/8/layout/pyramid2" loCatId="pyramid" qsTypeId="urn:microsoft.com/office/officeart/2005/8/quickstyle/simple1#9" qsCatId="simple" csTypeId="urn:microsoft.com/office/officeart/2005/8/colors/colorful3#1" csCatId="colorful" phldr="1"/>
      <dgm:spPr/>
    </dgm:pt>
    <dgm:pt modelId="{3183A75D-249A-427C-9E1F-DE5A05A7C6DA}">
      <dgm:prSet phldrT="[Text]"/>
      <dgm:spPr/>
      <dgm:t>
        <a:bodyPr/>
        <a:lstStyle/>
        <a:p>
          <a:r>
            <a:rPr lang="en-GB" dirty="0"/>
            <a:t>1</a:t>
          </a:r>
          <a:r>
            <a:rPr lang="en-GB" baseline="30000" dirty="0"/>
            <a:t>st</a:t>
          </a:r>
          <a:r>
            <a:rPr lang="en-GB" dirty="0"/>
            <a:t> Objective</a:t>
          </a:r>
        </a:p>
      </dgm:t>
    </dgm:pt>
    <dgm:pt modelId="{8A6862DE-3DB5-4F36-B67F-094D712F1834}" type="parTrans" cxnId="{AA0FA951-425F-478D-BA08-6EBA92E6F3A1}">
      <dgm:prSet/>
      <dgm:spPr/>
      <dgm:t>
        <a:bodyPr/>
        <a:lstStyle/>
        <a:p>
          <a:endParaRPr lang="en-GB"/>
        </a:p>
      </dgm:t>
    </dgm:pt>
    <dgm:pt modelId="{954CCCB7-805E-4A0A-A9F6-971CA97A9168}" type="sibTrans" cxnId="{AA0FA951-425F-478D-BA08-6EBA92E6F3A1}">
      <dgm:prSet/>
      <dgm:spPr/>
      <dgm:t>
        <a:bodyPr/>
        <a:lstStyle/>
        <a:p>
          <a:endParaRPr lang="en-GB"/>
        </a:p>
      </dgm:t>
    </dgm:pt>
    <dgm:pt modelId="{D339F408-101E-45C0-8BB9-AB1A8B9C6532}">
      <dgm:prSet phldrT="[Text]"/>
      <dgm:spPr/>
      <dgm:t>
        <a:bodyPr/>
        <a:lstStyle/>
        <a:p>
          <a:r>
            <a:rPr lang="en-GB" dirty="0"/>
            <a:t>2</a:t>
          </a:r>
          <a:r>
            <a:rPr lang="en-GB" baseline="30000" dirty="0"/>
            <a:t>nd</a:t>
          </a:r>
          <a:r>
            <a:rPr lang="en-GB" dirty="0"/>
            <a:t> + objectives</a:t>
          </a:r>
        </a:p>
      </dgm:t>
    </dgm:pt>
    <dgm:pt modelId="{06B5D9A4-A099-4750-B027-53B1078AB7C1}" type="parTrans" cxnId="{0B08A998-F5F0-42B3-AFA6-2CBAC8CE4782}">
      <dgm:prSet/>
      <dgm:spPr/>
      <dgm:t>
        <a:bodyPr/>
        <a:lstStyle/>
        <a:p>
          <a:endParaRPr lang="en-GB"/>
        </a:p>
      </dgm:t>
    </dgm:pt>
    <dgm:pt modelId="{703B692A-B845-491F-BCEE-47B675B33445}" type="sibTrans" cxnId="{0B08A998-F5F0-42B3-AFA6-2CBAC8CE4782}">
      <dgm:prSet/>
      <dgm:spPr/>
      <dgm:t>
        <a:bodyPr/>
        <a:lstStyle/>
        <a:p>
          <a:endParaRPr lang="en-GB"/>
        </a:p>
      </dgm:t>
    </dgm:pt>
    <dgm:pt modelId="{905A3CAB-811B-4106-A8B8-6F8EBF6CB9D0}">
      <dgm:prSet phldrT="[Text]"/>
      <dgm:spPr/>
      <dgm:t>
        <a:bodyPr/>
        <a:lstStyle/>
        <a:p>
          <a:r>
            <a:rPr lang="en-GB" dirty="0"/>
            <a:t>Final objective</a:t>
          </a:r>
        </a:p>
      </dgm:t>
    </dgm:pt>
    <dgm:pt modelId="{29055B74-099C-4C2D-A907-83C2B8B2353D}" type="parTrans" cxnId="{C84015E1-5E92-43E5-B84E-2416BE962284}">
      <dgm:prSet/>
      <dgm:spPr/>
      <dgm:t>
        <a:bodyPr/>
        <a:lstStyle/>
        <a:p>
          <a:endParaRPr lang="en-GB"/>
        </a:p>
      </dgm:t>
    </dgm:pt>
    <dgm:pt modelId="{44C9333A-8EAC-434D-8C20-1BD0108E43B5}" type="sibTrans" cxnId="{C84015E1-5E92-43E5-B84E-2416BE962284}">
      <dgm:prSet/>
      <dgm:spPr/>
      <dgm:t>
        <a:bodyPr/>
        <a:lstStyle/>
        <a:p>
          <a:endParaRPr lang="en-GB"/>
        </a:p>
      </dgm:t>
    </dgm:pt>
    <dgm:pt modelId="{DB939937-AF3A-4D9D-8EC5-6271F29AFE02}" type="pres">
      <dgm:prSet presAssocID="{D86401FB-D765-439B-8440-EC57981761F2}" presName="compositeShape" presStyleCnt="0">
        <dgm:presLayoutVars>
          <dgm:dir/>
          <dgm:resizeHandles/>
        </dgm:presLayoutVars>
      </dgm:prSet>
      <dgm:spPr/>
    </dgm:pt>
    <dgm:pt modelId="{3E9CA43C-13A0-4359-A90A-2E9EFC6A0084}" type="pres">
      <dgm:prSet presAssocID="{D86401FB-D765-439B-8440-EC57981761F2}" presName="pyramid" presStyleLbl="node1" presStyleIdx="0" presStyleCnt="1" custLinFactNeighborX="1491" custLinFactNeighborY="-12388"/>
      <dgm:spPr/>
    </dgm:pt>
    <dgm:pt modelId="{4B90CD09-4726-476C-9B4C-9ECCA0724F13}" type="pres">
      <dgm:prSet presAssocID="{D86401FB-D765-439B-8440-EC57981761F2}" presName="theList" presStyleCnt="0"/>
      <dgm:spPr/>
    </dgm:pt>
    <dgm:pt modelId="{E6E2D908-0C95-4F3D-8943-F132E0902FD0}" type="pres">
      <dgm:prSet presAssocID="{3183A75D-249A-427C-9E1F-DE5A05A7C6DA}" presName="aNode" presStyleLbl="fgAcc1" presStyleIdx="0" presStyleCnt="3">
        <dgm:presLayoutVars>
          <dgm:bulletEnabled val="1"/>
        </dgm:presLayoutVars>
      </dgm:prSet>
      <dgm:spPr/>
    </dgm:pt>
    <dgm:pt modelId="{3CF2731A-B8E9-4319-91CA-51D4ECEE439B}" type="pres">
      <dgm:prSet presAssocID="{3183A75D-249A-427C-9E1F-DE5A05A7C6DA}" presName="aSpace" presStyleCnt="0"/>
      <dgm:spPr/>
    </dgm:pt>
    <dgm:pt modelId="{6BAC3853-349A-45DD-AF2E-FAC7A28ED8EE}" type="pres">
      <dgm:prSet presAssocID="{D339F408-101E-45C0-8BB9-AB1A8B9C6532}" presName="aNode" presStyleLbl="fgAcc1" presStyleIdx="1" presStyleCnt="3">
        <dgm:presLayoutVars>
          <dgm:bulletEnabled val="1"/>
        </dgm:presLayoutVars>
      </dgm:prSet>
      <dgm:spPr/>
    </dgm:pt>
    <dgm:pt modelId="{A501F780-8E32-4C47-9360-2578196C0577}" type="pres">
      <dgm:prSet presAssocID="{D339F408-101E-45C0-8BB9-AB1A8B9C6532}" presName="aSpace" presStyleCnt="0"/>
      <dgm:spPr/>
    </dgm:pt>
    <dgm:pt modelId="{76D42B7A-38BE-4461-8921-6F00B4BA0394}" type="pres">
      <dgm:prSet presAssocID="{905A3CAB-811B-4106-A8B8-6F8EBF6CB9D0}" presName="aNode" presStyleLbl="fgAcc1" presStyleIdx="2" presStyleCnt="3">
        <dgm:presLayoutVars>
          <dgm:bulletEnabled val="1"/>
        </dgm:presLayoutVars>
      </dgm:prSet>
      <dgm:spPr/>
    </dgm:pt>
    <dgm:pt modelId="{F6931EA0-4336-4F7D-A37F-E29F0F68AE35}" type="pres">
      <dgm:prSet presAssocID="{905A3CAB-811B-4106-A8B8-6F8EBF6CB9D0}" presName="aSpace" presStyleCnt="0"/>
      <dgm:spPr/>
    </dgm:pt>
  </dgm:ptLst>
  <dgm:cxnLst>
    <dgm:cxn modelId="{9A96486B-1E1E-4C58-85CC-4393F0871542}" type="presOf" srcId="{3183A75D-249A-427C-9E1F-DE5A05A7C6DA}" destId="{E6E2D908-0C95-4F3D-8943-F132E0902FD0}" srcOrd="0" destOrd="0" presId="urn:microsoft.com/office/officeart/2005/8/layout/pyramid2"/>
    <dgm:cxn modelId="{AA0FA951-425F-478D-BA08-6EBA92E6F3A1}" srcId="{D86401FB-D765-439B-8440-EC57981761F2}" destId="{3183A75D-249A-427C-9E1F-DE5A05A7C6DA}" srcOrd="0" destOrd="0" parTransId="{8A6862DE-3DB5-4F36-B67F-094D712F1834}" sibTransId="{954CCCB7-805E-4A0A-A9F6-971CA97A9168}"/>
    <dgm:cxn modelId="{0B08A998-F5F0-42B3-AFA6-2CBAC8CE4782}" srcId="{D86401FB-D765-439B-8440-EC57981761F2}" destId="{D339F408-101E-45C0-8BB9-AB1A8B9C6532}" srcOrd="1" destOrd="0" parTransId="{06B5D9A4-A099-4750-B027-53B1078AB7C1}" sibTransId="{703B692A-B845-491F-BCEE-47B675B33445}"/>
    <dgm:cxn modelId="{5F2967A3-29D1-4A1F-AB67-0DF1AE27F580}" type="presOf" srcId="{D339F408-101E-45C0-8BB9-AB1A8B9C6532}" destId="{6BAC3853-349A-45DD-AF2E-FAC7A28ED8EE}" srcOrd="0" destOrd="0" presId="urn:microsoft.com/office/officeart/2005/8/layout/pyramid2"/>
    <dgm:cxn modelId="{EB6FD2C0-BC98-4361-9403-F10F3A3227BF}" type="presOf" srcId="{D86401FB-D765-439B-8440-EC57981761F2}" destId="{DB939937-AF3A-4D9D-8EC5-6271F29AFE02}" srcOrd="0" destOrd="0" presId="urn:microsoft.com/office/officeart/2005/8/layout/pyramid2"/>
    <dgm:cxn modelId="{CB35E9DF-5C0C-43EC-98FA-E396B2A166D3}" type="presOf" srcId="{905A3CAB-811B-4106-A8B8-6F8EBF6CB9D0}" destId="{76D42B7A-38BE-4461-8921-6F00B4BA0394}" srcOrd="0" destOrd="0" presId="urn:microsoft.com/office/officeart/2005/8/layout/pyramid2"/>
    <dgm:cxn modelId="{C84015E1-5E92-43E5-B84E-2416BE962284}" srcId="{D86401FB-D765-439B-8440-EC57981761F2}" destId="{905A3CAB-811B-4106-A8B8-6F8EBF6CB9D0}" srcOrd="2" destOrd="0" parTransId="{29055B74-099C-4C2D-A907-83C2B8B2353D}" sibTransId="{44C9333A-8EAC-434D-8C20-1BD0108E43B5}"/>
    <dgm:cxn modelId="{1CDF4BA2-6C52-4EA8-978A-9FD4B0CC1F56}" type="presParOf" srcId="{DB939937-AF3A-4D9D-8EC5-6271F29AFE02}" destId="{3E9CA43C-13A0-4359-A90A-2E9EFC6A0084}" srcOrd="0" destOrd="0" presId="urn:microsoft.com/office/officeart/2005/8/layout/pyramid2"/>
    <dgm:cxn modelId="{7E17FF4F-1B6C-4BAE-B00B-ED4305A050CB}" type="presParOf" srcId="{DB939937-AF3A-4D9D-8EC5-6271F29AFE02}" destId="{4B90CD09-4726-476C-9B4C-9ECCA0724F13}" srcOrd="1" destOrd="0" presId="urn:microsoft.com/office/officeart/2005/8/layout/pyramid2"/>
    <dgm:cxn modelId="{59B8B301-5F9C-49A1-B57A-888F00973524}" type="presParOf" srcId="{4B90CD09-4726-476C-9B4C-9ECCA0724F13}" destId="{E6E2D908-0C95-4F3D-8943-F132E0902FD0}" srcOrd="0" destOrd="0" presId="urn:microsoft.com/office/officeart/2005/8/layout/pyramid2"/>
    <dgm:cxn modelId="{F6DE08E7-284A-4B75-BDEA-87A682943500}" type="presParOf" srcId="{4B90CD09-4726-476C-9B4C-9ECCA0724F13}" destId="{3CF2731A-B8E9-4319-91CA-51D4ECEE439B}" srcOrd="1" destOrd="0" presId="urn:microsoft.com/office/officeart/2005/8/layout/pyramid2"/>
    <dgm:cxn modelId="{CBEC06F1-D5F7-4B74-9B64-53C2DB00F41F}" type="presParOf" srcId="{4B90CD09-4726-476C-9B4C-9ECCA0724F13}" destId="{6BAC3853-349A-45DD-AF2E-FAC7A28ED8EE}" srcOrd="2" destOrd="0" presId="urn:microsoft.com/office/officeart/2005/8/layout/pyramid2"/>
    <dgm:cxn modelId="{5DFDCB03-CB90-46CD-81F1-6885452DDC15}" type="presParOf" srcId="{4B90CD09-4726-476C-9B4C-9ECCA0724F13}" destId="{A501F780-8E32-4C47-9360-2578196C0577}" srcOrd="3" destOrd="0" presId="urn:microsoft.com/office/officeart/2005/8/layout/pyramid2"/>
    <dgm:cxn modelId="{7D2DBDE2-809C-4033-BECB-637C99A06F24}" type="presParOf" srcId="{4B90CD09-4726-476C-9B4C-9ECCA0724F13}" destId="{76D42B7A-38BE-4461-8921-6F00B4BA0394}" srcOrd="4" destOrd="0" presId="urn:microsoft.com/office/officeart/2005/8/layout/pyramid2"/>
    <dgm:cxn modelId="{31D6A744-3C78-4D9C-BD78-D27898E768EB}" type="presParOf" srcId="{4B90CD09-4726-476C-9B4C-9ECCA0724F13}" destId="{F6931EA0-4336-4F7D-A37F-E29F0F68AE35}"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CA43C-13A0-4359-A90A-2E9EFC6A0084}">
      <dsp:nvSpPr>
        <dsp:cNvPr id="0" name=""/>
        <dsp:cNvSpPr/>
      </dsp:nvSpPr>
      <dsp:spPr>
        <a:xfrm>
          <a:off x="116161" y="0"/>
          <a:ext cx="1513321" cy="1513321"/>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2D908-0C95-4F3D-8943-F132E0902FD0}">
      <dsp:nvSpPr>
        <dsp:cNvPr id="0" name=""/>
        <dsp:cNvSpPr/>
      </dsp:nvSpPr>
      <dsp:spPr>
        <a:xfrm>
          <a:off x="850257" y="152144"/>
          <a:ext cx="983658" cy="358231"/>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1</a:t>
          </a:r>
          <a:r>
            <a:rPr lang="en-GB" sz="900" kern="1200" baseline="30000" dirty="0"/>
            <a:t>st</a:t>
          </a:r>
          <a:r>
            <a:rPr lang="en-GB" sz="900" kern="1200" dirty="0"/>
            <a:t> Objective</a:t>
          </a:r>
        </a:p>
      </dsp:txBody>
      <dsp:txXfrm>
        <a:off x="867744" y="169631"/>
        <a:ext cx="948684" cy="323257"/>
      </dsp:txXfrm>
    </dsp:sp>
    <dsp:sp modelId="{6BAC3853-349A-45DD-AF2E-FAC7A28ED8EE}">
      <dsp:nvSpPr>
        <dsp:cNvPr id="0" name=""/>
        <dsp:cNvSpPr/>
      </dsp:nvSpPr>
      <dsp:spPr>
        <a:xfrm>
          <a:off x="850257" y="555155"/>
          <a:ext cx="983658" cy="358231"/>
        </a:xfrm>
        <a:prstGeom prst="round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2</a:t>
          </a:r>
          <a:r>
            <a:rPr lang="en-GB" sz="900" kern="1200" baseline="30000" dirty="0"/>
            <a:t>nd</a:t>
          </a:r>
          <a:r>
            <a:rPr lang="en-GB" sz="900" kern="1200" dirty="0"/>
            <a:t> + objectives</a:t>
          </a:r>
        </a:p>
      </dsp:txBody>
      <dsp:txXfrm>
        <a:off x="867744" y="572642"/>
        <a:ext cx="948684" cy="323257"/>
      </dsp:txXfrm>
    </dsp:sp>
    <dsp:sp modelId="{76D42B7A-38BE-4461-8921-6F00B4BA0394}">
      <dsp:nvSpPr>
        <dsp:cNvPr id="0" name=""/>
        <dsp:cNvSpPr/>
      </dsp:nvSpPr>
      <dsp:spPr>
        <a:xfrm>
          <a:off x="850257" y="958165"/>
          <a:ext cx="983658" cy="358231"/>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Final objective</a:t>
          </a:r>
        </a:p>
      </dsp:txBody>
      <dsp:txXfrm>
        <a:off x="867744" y="975652"/>
        <a:ext cx="948684" cy="323257"/>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D0112D-9AA0-4244-A3EA-4A4662257695}" type="datetimeFigureOut">
              <a:rPr lang="en-GB" smtClean="0"/>
              <a:t>17/09/2026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33C8B-B168-42DA-869D-4087A10AA8D7}" type="slidenum">
              <a:rPr lang="en-GB" smtClean="0"/>
              <a:t>‹#›</a:t>
            </a:fld>
            <a:endParaRPr lang="en-GB"/>
          </a:p>
        </p:txBody>
      </p:sp>
    </p:spTree>
    <p:extLst>
      <p:ext uri="{BB962C8B-B14F-4D97-AF65-F5344CB8AC3E}">
        <p14:creationId xmlns:p14="http://schemas.microsoft.com/office/powerpoint/2010/main" val="1988636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33C8B-B168-42DA-869D-4087A10AA8D7}" type="slidenum">
              <a:rPr lang="en-GB" smtClean="0"/>
              <a:t>2</a:t>
            </a:fld>
            <a:endParaRPr lang="en-GB"/>
          </a:p>
        </p:txBody>
      </p:sp>
    </p:spTree>
    <p:extLst>
      <p:ext uri="{BB962C8B-B14F-4D97-AF65-F5344CB8AC3E}">
        <p14:creationId xmlns:p14="http://schemas.microsoft.com/office/powerpoint/2010/main" val="3977412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Name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Job Title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Where you work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Your chosen topic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Likely methods</a:t>
            </a:r>
            <a:endParaRPr lang="en-GB" dirty="0"/>
          </a:p>
        </p:txBody>
      </p:sp>
      <p:sp>
        <p:nvSpPr>
          <p:cNvPr id="4" name="Slide Number Placeholder 3"/>
          <p:cNvSpPr>
            <a:spLocks noGrp="1"/>
          </p:cNvSpPr>
          <p:nvPr>
            <p:ph type="sldNum" sz="quarter" idx="5"/>
          </p:nvPr>
        </p:nvSpPr>
        <p:spPr/>
        <p:txBody>
          <a:bodyPr/>
          <a:lstStyle/>
          <a:p>
            <a:fld id="{69D33C8B-B168-42DA-869D-4087A10AA8D7}" type="slidenum">
              <a:rPr lang="en-GB" smtClean="0"/>
              <a:t>3</a:t>
            </a:fld>
            <a:endParaRPr lang="en-GB"/>
          </a:p>
        </p:txBody>
      </p:sp>
    </p:spTree>
    <p:extLst>
      <p:ext uri="{BB962C8B-B14F-4D97-AF65-F5344CB8AC3E}">
        <p14:creationId xmlns:p14="http://schemas.microsoft.com/office/powerpoint/2010/main" val="3906144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33C8B-B168-42DA-869D-4087A10AA8D7}" type="slidenum">
              <a:rPr lang="en-GB" smtClean="0"/>
              <a:t>8</a:t>
            </a:fld>
            <a:endParaRPr lang="en-GB"/>
          </a:p>
        </p:txBody>
      </p:sp>
    </p:spTree>
    <p:extLst>
      <p:ext uri="{BB962C8B-B14F-4D97-AF65-F5344CB8AC3E}">
        <p14:creationId xmlns:p14="http://schemas.microsoft.com/office/powerpoint/2010/main" val="2988057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FF505361-429B-4DF8-8104-5DDA74B573A0}"/>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fld id="{9C9FC54E-9321-47DE-90AD-E6B73200B943}" type="slidenum">
              <a:rPr lang="en-GB" altLang="en-US">
                <a:latin typeface="Calibri" panose="020F0502020204030204" pitchFamily="34" charset="0"/>
              </a:rPr>
              <a:pPr eaLnBrk="1" hangingPunct="1"/>
              <a:t>10</a:t>
            </a:fld>
            <a:endParaRPr lang="en-GB" altLang="en-US">
              <a:latin typeface="Calibri" panose="020F0502020204030204" pitchFamily="34" charset="0"/>
            </a:endParaRPr>
          </a:p>
        </p:txBody>
      </p:sp>
      <p:sp>
        <p:nvSpPr>
          <p:cNvPr id="12291" name="Rectangle 2">
            <a:extLst>
              <a:ext uri="{FF2B5EF4-FFF2-40B4-BE49-F238E27FC236}">
                <a16:creationId xmlns:a16="http://schemas.microsoft.com/office/drawing/2014/main" id="{FCFD72C7-5A4A-4E88-BBE4-5D8666D6125D}"/>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6221E3BC-9607-42F7-A340-B7F944BEC367}"/>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marL="342900" marR="0" lvl="0" indent="-342900" algn="just" defTabSz="914400" rtl="0" eaLnBrk="1" fontAlgn="auto" latinLnBrk="0" hangingPunct="1">
              <a:lnSpc>
                <a:spcPct val="115000"/>
              </a:lnSpc>
              <a:spcBef>
                <a:spcPct val="20000"/>
              </a:spcBef>
              <a:spcAft>
                <a:spcPts val="1000"/>
              </a:spcAft>
              <a:buClrTx/>
              <a:buSzPts val="1000"/>
              <a:buFont typeface="Symbol" panose="05050102010706020507" pitchFamily="18" charset="2"/>
              <a:buChar char=""/>
              <a:tabLst>
                <a:tab pos="457200" algn="l"/>
              </a:tabLst>
              <a:defRPr/>
            </a:pPr>
            <a:r>
              <a:rPr kumimoji="0" lang="en-GB" sz="3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They help you organise and develop your topic ideas</a:t>
            </a:r>
          </a:p>
          <a:p>
            <a:pPr marL="342900" marR="0" lvl="0" indent="-342900" algn="just" defTabSz="914400" rtl="0" eaLnBrk="1" fontAlgn="auto" latinLnBrk="0" hangingPunct="1">
              <a:lnSpc>
                <a:spcPct val="115000"/>
              </a:lnSpc>
              <a:spcBef>
                <a:spcPct val="20000"/>
              </a:spcBef>
              <a:spcAft>
                <a:spcPts val="1000"/>
              </a:spcAft>
              <a:buClrTx/>
              <a:buSzPts val="1000"/>
              <a:buFont typeface="Symbol" panose="05050102010706020507" pitchFamily="18" charset="2"/>
              <a:buChar char=""/>
              <a:tabLst>
                <a:tab pos="457200" algn="l"/>
              </a:tabLst>
              <a:defRPr/>
            </a:pPr>
            <a:r>
              <a:rPr kumimoji="0" lang="en-GB" sz="3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They convince others that your research is worth undertaking </a:t>
            </a:r>
          </a:p>
          <a:p>
            <a:pPr marL="342900" marR="0" lvl="0" indent="-342900" algn="just" defTabSz="914400" rtl="0" eaLnBrk="1" fontAlgn="auto" latinLnBrk="0" hangingPunct="1">
              <a:lnSpc>
                <a:spcPct val="115000"/>
              </a:lnSpc>
              <a:spcBef>
                <a:spcPct val="20000"/>
              </a:spcBef>
              <a:spcAft>
                <a:spcPts val="1000"/>
              </a:spcAft>
              <a:buClrTx/>
              <a:buSzPts val="1000"/>
              <a:buFont typeface="Symbol" panose="05050102010706020507" pitchFamily="18" charset="2"/>
              <a:buChar char=""/>
              <a:tabLst>
                <a:tab pos="457200" algn="l"/>
              </a:tabLst>
              <a:defRPr/>
            </a:pPr>
            <a:r>
              <a:rPr kumimoji="0" lang="en-GB" sz="3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They enable you to demonstrate expertise and competency in your particular area of study</a:t>
            </a:r>
          </a:p>
          <a:p>
            <a:pPr marL="342900" marR="0" lvl="0" indent="-342900" algn="just" defTabSz="914400" rtl="0" eaLnBrk="1" fontAlgn="auto" latinLnBrk="0" hangingPunct="1">
              <a:lnSpc>
                <a:spcPct val="115000"/>
              </a:lnSpc>
              <a:spcBef>
                <a:spcPct val="20000"/>
              </a:spcBef>
              <a:spcAft>
                <a:spcPts val="1000"/>
              </a:spcAft>
              <a:buClrTx/>
              <a:buSzPts val="1000"/>
              <a:buFont typeface="Symbol" panose="05050102010706020507" pitchFamily="18" charset="2"/>
              <a:buChar char=""/>
              <a:tabLst>
                <a:tab pos="457200" algn="l"/>
              </a:tabLst>
              <a:defRPr/>
            </a:pPr>
            <a:r>
              <a:rPr kumimoji="0" lang="en-GB" sz="3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They serve as a planning tool for the researcher and provide a foundation for developing your research</a:t>
            </a:r>
          </a:p>
          <a:p>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33C8B-B168-42DA-869D-4087A10AA8D7}" type="slidenum">
              <a:rPr lang="en-GB" smtClean="0"/>
              <a:t>11</a:t>
            </a:fld>
            <a:endParaRPr lang="en-GB"/>
          </a:p>
        </p:txBody>
      </p:sp>
    </p:spTree>
    <p:extLst>
      <p:ext uri="{BB962C8B-B14F-4D97-AF65-F5344CB8AC3E}">
        <p14:creationId xmlns:p14="http://schemas.microsoft.com/office/powerpoint/2010/main" val="352826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33C8B-B168-42DA-869D-4087A10AA8D7}" type="slidenum">
              <a:rPr lang="en-GB" smtClean="0"/>
              <a:t>17</a:t>
            </a:fld>
            <a:endParaRPr lang="en-GB"/>
          </a:p>
        </p:txBody>
      </p:sp>
    </p:spTree>
    <p:extLst>
      <p:ext uri="{BB962C8B-B14F-4D97-AF65-F5344CB8AC3E}">
        <p14:creationId xmlns:p14="http://schemas.microsoft.com/office/powerpoint/2010/main" val="889338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dissertation should begin with an aim and objectives.</a:t>
            </a:r>
          </a:p>
          <a:p>
            <a:endParaRPr lang="en-GB" dirty="0"/>
          </a:p>
          <a:p>
            <a:r>
              <a:rPr lang="en-GB" dirty="0"/>
              <a:t>Your over arching aim for your research should be presented succinctly within one sentence if possible.</a:t>
            </a:r>
          </a:p>
          <a:p>
            <a:endParaRPr lang="en-GB" dirty="0"/>
          </a:p>
          <a:p>
            <a:r>
              <a:rPr lang="en-GB" dirty="0"/>
              <a:t>Your objectives are based on the steps that you are going to take to answer your research question or aim and should set out the questions that you need to answer in order to address your research question – in other words a specific list of tasks needed to be done to accomplish the goals of your project/research</a:t>
            </a:r>
          </a:p>
          <a:p>
            <a:endParaRPr lang="en-GB" dirty="0"/>
          </a:p>
          <a:p>
            <a:r>
              <a:rPr lang="en-GB" dirty="0"/>
              <a:t>Your objectives must be clear and achievable and should not be </a:t>
            </a:r>
          </a:p>
          <a:p>
            <a:pPr marL="171450" indent="-171450">
              <a:buFont typeface="Arial" panose="020B0604020202020204" pitchFamily="34" charset="0"/>
              <a:buChar char="•"/>
            </a:pPr>
            <a:r>
              <a:rPr lang="en-GB" dirty="0"/>
              <a:t>Too vague or broad in scope – aims are often over-optimistic of what the project can achieve</a:t>
            </a:r>
          </a:p>
          <a:p>
            <a:pPr marL="171450" indent="-171450">
              <a:buFont typeface="Arial" panose="020B0604020202020204" pitchFamily="34" charset="0"/>
              <a:buChar char="•"/>
            </a:pPr>
            <a:r>
              <a:rPr lang="en-GB" dirty="0"/>
              <a:t>Repeat each other in different terms</a:t>
            </a:r>
          </a:p>
          <a:p>
            <a:pPr marL="171450" indent="-171450">
              <a:buFont typeface="Arial" panose="020B0604020202020204" pitchFamily="34" charset="0"/>
              <a:buChar char="•"/>
            </a:pPr>
            <a:r>
              <a:rPr lang="en-GB" dirty="0"/>
              <a:t>Be a list of things related to an unspecified way to your topic</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They can be numbered so that each reads as an individual statement to convey its intentions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Finally</a:t>
            </a:r>
          </a:p>
          <a:p>
            <a:pPr marL="171450" indent="-171450">
              <a:buFont typeface="Arial" panose="020B0604020202020204" pitchFamily="34" charset="0"/>
              <a:buChar char="•"/>
            </a:pPr>
            <a:r>
              <a:rPr lang="en-GB" dirty="0"/>
              <a:t>The dissertation aim,  objectives and  research question must be aligned.</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26BAE25-9B19-43CE-B56D-0B310F99F828}"/>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16C50A83-E68B-4909-A6F1-2D79694188D1}"/>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a:p>
        </p:txBody>
      </p:sp>
      <p:sp>
        <p:nvSpPr>
          <p:cNvPr id="34820" name="Slide Number Placeholder 3">
            <a:extLst>
              <a:ext uri="{FF2B5EF4-FFF2-40B4-BE49-F238E27FC236}">
                <a16:creationId xmlns:a16="http://schemas.microsoft.com/office/drawing/2014/main" id="{B2E6409A-A4CF-4F48-B42D-DFA2CEE453ED}"/>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fld id="{69522E6C-98A9-4921-B1EE-FF2398B4342B}" type="slidenum">
              <a:rPr lang="en-GB" altLang="en-US">
                <a:latin typeface="Calibri" panose="020F0502020204030204" pitchFamily="34" charset="0"/>
              </a:rPr>
              <a:pPr eaLnBrk="1" hangingPunct="1"/>
              <a:t>19</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ECE2BE3E-6225-41B4-9D91-B0283F56108D}"/>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43D9F2B1-82C4-4A83-9745-4C1AC269C7AE}"/>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a:p>
        </p:txBody>
      </p:sp>
      <p:sp>
        <p:nvSpPr>
          <p:cNvPr id="36868" name="Slide Number Placeholder 3">
            <a:extLst>
              <a:ext uri="{FF2B5EF4-FFF2-40B4-BE49-F238E27FC236}">
                <a16:creationId xmlns:a16="http://schemas.microsoft.com/office/drawing/2014/main" id="{A4E9A66E-FBCA-487E-8D1D-7AD82ED988C7}"/>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fld id="{007430B0-2A3A-4D9E-BD9E-C33ABE1BDBE0}" type="slidenum">
              <a:rPr lang="en-GB" altLang="en-US">
                <a:latin typeface="Calibri" panose="020F0502020204030204" pitchFamily="34" charset="0"/>
              </a:rPr>
              <a:pPr eaLnBrk="1" hangingPunct="1"/>
              <a:t>20</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7B197366-D36E-450A-8B7B-4266A16AB747}"/>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68EAB785-4FDA-440D-8A6A-0FBAA81A3D11}"/>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It is normal to reject the ‘null hypothesis’ (H0) before testing alternative hypotheses (null meaning ‘nothing’).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null hypothesis states that there is no difference between groups or no relationship between variables.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If the null hypothesis is rejected, alternative hypotheses may be developed.</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r>
              <a:rPr lang="en-GB" altLang="en-US" dirty="0">
                <a:solidFill>
                  <a:srgbClr val="4D5156"/>
                </a:solidFill>
                <a:latin typeface="Google Sans"/>
              </a:rPr>
              <a:t>Null Hypothesis (H</a:t>
            </a:r>
            <a:r>
              <a:rPr lang="en-GB" altLang="en-US" baseline="-25000" dirty="0">
                <a:solidFill>
                  <a:srgbClr val="4D5156"/>
                </a:solidFill>
                <a:latin typeface="Google Sans"/>
              </a:rPr>
              <a:t>0</a:t>
            </a:r>
            <a:r>
              <a:rPr lang="en-GB" altLang="en-US" dirty="0">
                <a:solidFill>
                  <a:srgbClr val="4D5156"/>
                </a:solidFill>
                <a:latin typeface="Google Sans"/>
              </a:rPr>
              <a:t>) – This can be thought of as the implied hypothesis. “Null” meaning “nothing.” This hypothesis states that there is no difference between groups or no relationship between variables. The null hypothesis is </a:t>
            </a:r>
            <a:r>
              <a:rPr lang="en-GB" altLang="en-US" dirty="0">
                <a:solidFill>
                  <a:srgbClr val="040C28"/>
                </a:solidFill>
                <a:latin typeface="Google Sans"/>
              </a:rPr>
              <a:t>a presumption of status quo or no change</a:t>
            </a:r>
            <a:r>
              <a:rPr lang="en-GB" altLang="en-US" dirty="0">
                <a:solidFill>
                  <a:srgbClr val="4D5156"/>
                </a:solidFill>
                <a:latin typeface="Google Sans"/>
              </a:rPr>
              <a:t>.</a:t>
            </a:r>
          </a:p>
          <a:p>
            <a:endParaRPr lang="en-GB" altLang="en-US" dirty="0">
              <a:solidFill>
                <a:srgbClr val="4D5156"/>
              </a:solidFill>
              <a:latin typeface="Google San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Hypotheses are never proved or disproved. In a research study it is normal to either support or reject a hypothesis.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For a hypothesis to be rejected would commonly lead to the substitution of a new hypothesis that is then either supported or rejected. </a:t>
            </a:r>
            <a:endParaRPr kumimoji="0" lang="en-GB" altLang="en-US" sz="2800" b="0" i="0" u="none" strike="noStrike" kern="1200" cap="none" spc="0" normalizeH="0" baseline="0" noProof="0" dirty="0">
              <a:ln>
                <a:noFill/>
              </a:ln>
              <a:solidFill>
                <a:srgbClr val="000000"/>
              </a:solidFill>
              <a:effectLst/>
              <a:uLnTx/>
              <a:uFillTx/>
              <a:latin typeface="Myriad Pro"/>
              <a:ea typeface="+mn-ea"/>
              <a:cs typeface="+mn-cs"/>
            </a:endParaRPr>
          </a:p>
          <a:p>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Lucida Sans" panose="020B0602030504020204" pitchFamily="34" charset="0"/>
                <a:ea typeface="+mn-ea"/>
                <a:cs typeface="+mn-cs"/>
              </a:rPr>
              <a:t>If a hypothesis is supported by the data in your study, it may later be supported by further studies.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Lucida Sans" panose="020B0602030504020204" pitchFamily="34" charset="0"/>
                <a:ea typeface="+mn-ea"/>
                <a:cs typeface="+mn-cs"/>
              </a:rPr>
              <a:t>Eventually, a hypothesis that is well supported from multiple sources will be developed into a well-grounded theory.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Lucida Sans" panose="020B0602030504020204" pitchFamily="34" charset="0"/>
                <a:ea typeface="+mn-ea"/>
                <a:cs typeface="+mn-cs"/>
              </a:rPr>
              <a:t>It could be that your research is testing, in a different context, hypotheses from earlier research studies.</a:t>
            </a:r>
            <a:endParaRPr kumimoji="0" lang="en-GB" altLang="en-US" sz="1200" b="0" i="0" u="none" strike="noStrike" kern="1200" cap="none" spc="0" normalizeH="0" baseline="0" noProof="0" dirty="0">
              <a:ln>
                <a:noFill/>
              </a:ln>
              <a:solidFill>
                <a:srgbClr val="000000"/>
              </a:solidFill>
              <a:effectLst/>
              <a:uLnTx/>
              <a:uFillTx/>
              <a:latin typeface="MinionPro-Regular"/>
              <a:ea typeface="+mn-ea"/>
              <a:cs typeface="+mn-cs"/>
            </a:endParaRPr>
          </a:p>
          <a:p>
            <a:endParaRPr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latin typeface="Lucida Sans" panose="020B0602030504020204" pitchFamily="34" charset="0"/>
              </a:rPr>
              <a:t>At the proposal stage the literature review is likely to be a list of possible sources related to the research problem. Even at this stage it is important to be critical and</a:t>
            </a:r>
          </a:p>
          <a:p>
            <a:r>
              <a:rPr lang="en-GB" altLang="en-US" sz="1200" dirty="0">
                <a:latin typeface="Lucida Sans" panose="020B0602030504020204" pitchFamily="34" charset="0"/>
              </a:rPr>
              <a:t>evaluative. The sources must be closely related to the research you intend to carry out. </a:t>
            </a:r>
          </a:p>
          <a:p>
            <a:endParaRPr lang="en-GB" dirty="0"/>
          </a:p>
        </p:txBody>
      </p:sp>
      <p:sp>
        <p:nvSpPr>
          <p:cNvPr id="4" name="Slide Number Placeholder 3"/>
          <p:cNvSpPr>
            <a:spLocks noGrp="1"/>
          </p:cNvSpPr>
          <p:nvPr>
            <p:ph type="sldNum" sz="quarter" idx="5"/>
          </p:nvPr>
        </p:nvSpPr>
        <p:spPr/>
        <p:txBody>
          <a:bodyPr/>
          <a:lstStyle/>
          <a:p>
            <a:fld id="{69D33C8B-B168-42DA-869D-4087A10AA8D7}" type="slidenum">
              <a:rPr lang="en-GB" smtClean="0"/>
              <a:t>25</a:t>
            </a:fld>
            <a:endParaRPr lang="en-GB"/>
          </a:p>
        </p:txBody>
      </p:sp>
    </p:spTree>
    <p:extLst>
      <p:ext uri="{BB962C8B-B14F-4D97-AF65-F5344CB8AC3E}">
        <p14:creationId xmlns:p14="http://schemas.microsoft.com/office/powerpoint/2010/main" val="32243681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33C8B-B168-42DA-869D-4087A10AA8D7}" type="slidenum">
              <a:rPr lang="en-GB" smtClean="0"/>
              <a:t>26</a:t>
            </a:fld>
            <a:endParaRPr lang="en-GB"/>
          </a:p>
        </p:txBody>
      </p:sp>
    </p:spTree>
    <p:extLst>
      <p:ext uri="{BB962C8B-B14F-4D97-AF65-F5344CB8AC3E}">
        <p14:creationId xmlns:p14="http://schemas.microsoft.com/office/powerpoint/2010/main" val="5562090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0" i="0" u="none" strike="noStrike" kern="1200" cap="none" spc="0" normalizeH="0" baseline="0" noProof="0" dirty="0">
                <a:ln>
                  <a:noFill/>
                </a:ln>
                <a:solidFill>
                  <a:prstClr val="black"/>
                </a:solidFill>
                <a:effectLst/>
                <a:uLnTx/>
                <a:uFillTx/>
                <a:latin typeface="Myriad Pro"/>
                <a:ea typeface="+mn-ea"/>
                <a:cs typeface="+mn-cs"/>
              </a:rPr>
              <a:t>All research has ethical implications and in this section some thought should be given to the ethical issues of your research. </a:t>
            </a:r>
          </a:p>
          <a:p>
            <a:pPr marL="342900" marR="0" lvl="0" indent="-342900" algn="l" defTabSz="914400" rtl="0" eaLnBrk="1" fontAlgn="auto" latinLnBrk="0" hangingPunct="1">
              <a:lnSpc>
                <a:spcPct val="100000"/>
              </a:lnSpc>
              <a:spcBef>
                <a:spcPct val="20000"/>
              </a:spcBef>
              <a:spcAft>
                <a:spcPts val="0"/>
              </a:spcAft>
              <a:buClr>
                <a:srgbClr val="FAFD00"/>
              </a:buClr>
              <a:buSzPct val="75000"/>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Will the research be designed and undertaken to ensure integrity and quality?</a:t>
            </a:r>
          </a:p>
          <a:p>
            <a:pPr marL="342900" marR="0" lvl="0" indent="-342900" algn="l" defTabSz="914400" rtl="0" eaLnBrk="1" fontAlgn="auto" latinLnBrk="0" hangingPunct="1">
              <a:lnSpc>
                <a:spcPct val="100000"/>
              </a:lnSpc>
              <a:spcBef>
                <a:spcPct val="20000"/>
              </a:spcBef>
              <a:spcAft>
                <a:spcPts val="0"/>
              </a:spcAft>
              <a:buClr>
                <a:srgbClr val="FAFD00"/>
              </a:buClr>
              <a:buSzPct val="75000"/>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How will research participants be informed about the purpose, methods and intended possible uses of the research?</a:t>
            </a:r>
          </a:p>
          <a:p>
            <a:pPr marL="342900" marR="0" lvl="0" indent="-342900" algn="l" defTabSz="914400" rtl="0" eaLnBrk="1" fontAlgn="auto" latinLnBrk="0" hangingPunct="1">
              <a:lnSpc>
                <a:spcPct val="100000"/>
              </a:lnSpc>
              <a:spcBef>
                <a:spcPct val="20000"/>
              </a:spcBef>
              <a:spcAft>
                <a:spcPts val="0"/>
              </a:spcAft>
              <a:buClr>
                <a:srgbClr val="FAFD00"/>
              </a:buClr>
              <a:buSzPct val="75000"/>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What are the risks to the researcher, participants, university?</a:t>
            </a:r>
          </a:p>
          <a:p>
            <a:pPr marL="342900" marR="0" lvl="0" indent="-342900" algn="l" defTabSz="914400" rtl="0" eaLnBrk="1" fontAlgn="auto" latinLnBrk="0" hangingPunct="1">
              <a:lnSpc>
                <a:spcPct val="100000"/>
              </a:lnSpc>
              <a:spcBef>
                <a:spcPct val="20000"/>
              </a:spcBef>
              <a:spcAft>
                <a:spcPts val="0"/>
              </a:spcAft>
              <a:buClr>
                <a:srgbClr val="FAFD00"/>
              </a:buClr>
              <a:buSzPct val="75000"/>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How will you ensure the confidentiality of the information supplied by participants, and how will you assess the need for anonymity?</a:t>
            </a:r>
          </a:p>
          <a:p>
            <a:pPr marL="342900" marR="0" lvl="0" indent="-342900" algn="l" defTabSz="914400" rtl="0" eaLnBrk="1" fontAlgn="auto" latinLnBrk="0" hangingPunct="1">
              <a:lnSpc>
                <a:spcPct val="100000"/>
              </a:lnSpc>
              <a:spcBef>
                <a:spcPct val="20000"/>
              </a:spcBef>
              <a:spcAft>
                <a:spcPts val="0"/>
              </a:spcAft>
              <a:buClr>
                <a:srgbClr val="FAFD00"/>
              </a:buClr>
              <a:buSzPct val="75000"/>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How will you ensure that participants engage with your research voluntarily and without coercion?</a:t>
            </a:r>
          </a:p>
          <a:p>
            <a:endParaRPr lang="en-GB" dirty="0"/>
          </a:p>
        </p:txBody>
      </p:sp>
      <p:sp>
        <p:nvSpPr>
          <p:cNvPr id="4" name="Slide Number Placeholder 3"/>
          <p:cNvSpPr>
            <a:spLocks noGrp="1"/>
          </p:cNvSpPr>
          <p:nvPr>
            <p:ph type="sldNum" sz="quarter" idx="5"/>
          </p:nvPr>
        </p:nvSpPr>
        <p:spPr/>
        <p:txBody>
          <a:bodyPr/>
          <a:lstStyle/>
          <a:p>
            <a:fld id="{69D33C8B-B168-42DA-869D-4087A10AA8D7}" type="slidenum">
              <a:rPr lang="en-GB" smtClean="0"/>
              <a:t>27</a:t>
            </a:fld>
            <a:endParaRPr lang="en-GB"/>
          </a:p>
        </p:txBody>
      </p:sp>
    </p:spTree>
    <p:extLst>
      <p:ext uri="{BB962C8B-B14F-4D97-AF65-F5344CB8AC3E}">
        <p14:creationId xmlns:p14="http://schemas.microsoft.com/office/powerpoint/2010/main" val="35900839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UWTSD template will be provided in relation to the Ethics form</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24380292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30</a:t>
            </a:fld>
            <a:endParaRPr lang="en-GB"/>
          </a:p>
        </p:txBody>
      </p:sp>
    </p:spTree>
    <p:extLst>
      <p:ext uri="{BB962C8B-B14F-4D97-AF65-F5344CB8AC3E}">
        <p14:creationId xmlns:p14="http://schemas.microsoft.com/office/powerpoint/2010/main" val="12869396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31</a:t>
            </a:fld>
            <a:endParaRPr lang="en-GB"/>
          </a:p>
        </p:txBody>
      </p:sp>
    </p:spTree>
    <p:extLst>
      <p:ext uri="{BB962C8B-B14F-4D97-AF65-F5344CB8AC3E}">
        <p14:creationId xmlns:p14="http://schemas.microsoft.com/office/powerpoint/2010/main" val="24422837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33C8B-B168-42DA-869D-4087A10AA8D7}" type="slidenum">
              <a:rPr lang="en-GB" smtClean="0"/>
              <a:t>32</a:t>
            </a:fld>
            <a:endParaRPr lang="en-GB"/>
          </a:p>
        </p:txBody>
      </p:sp>
    </p:spTree>
    <p:extLst>
      <p:ext uri="{BB962C8B-B14F-4D97-AF65-F5344CB8AC3E}">
        <p14:creationId xmlns:p14="http://schemas.microsoft.com/office/powerpoint/2010/main" val="7002896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33C8B-B168-42DA-869D-4087A10AA8D7}" type="slidenum">
              <a:rPr lang="en-GB" smtClean="0"/>
              <a:t>33</a:t>
            </a:fld>
            <a:endParaRPr lang="en-GB"/>
          </a:p>
        </p:txBody>
      </p:sp>
    </p:spTree>
    <p:extLst>
      <p:ext uri="{BB962C8B-B14F-4D97-AF65-F5344CB8AC3E}">
        <p14:creationId xmlns:p14="http://schemas.microsoft.com/office/powerpoint/2010/main" val="20663145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9411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7960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7840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2244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6485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89514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6491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56790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9901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67104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18763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17/09/2026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914316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1234440" y="1626129"/>
            <a:ext cx="10363200" cy="3179507"/>
          </a:xfrm>
        </p:spPr>
        <p:txBody>
          <a:bodyPr>
            <a:normAutofit fontScale="90000"/>
          </a:bodyPr>
          <a:lstStyle/>
          <a:p>
            <a:r>
              <a:rPr lang="en-GB" b="1" dirty="0"/>
              <a:t>MA in Strategic People Management </a:t>
            </a:r>
            <a:br>
              <a:rPr lang="en-GB" b="1" dirty="0"/>
            </a:br>
            <a:r>
              <a:rPr lang="en-GB" b="1" dirty="0">
                <a:solidFill>
                  <a:schemeClr val="bg1"/>
                </a:solidFill>
              </a:rPr>
              <a:t>Dissertation Module – Introduction</a:t>
            </a:r>
            <a:br>
              <a:rPr lang="en-GB" b="1" dirty="0">
                <a:solidFill>
                  <a:schemeClr val="bg1"/>
                </a:solidFill>
              </a:rPr>
            </a:br>
            <a:br>
              <a:rPr lang="en-GB" b="1" dirty="0">
                <a:solidFill>
                  <a:schemeClr val="bg1"/>
                </a:solidFill>
              </a:rPr>
            </a:br>
            <a:r>
              <a:rPr lang="en-GB" b="1" dirty="0">
                <a:solidFill>
                  <a:schemeClr val="bg1"/>
                </a:solidFill>
              </a:rPr>
              <a:t>Julie Thomas</a:t>
            </a:r>
            <a:br>
              <a:rPr lang="en-GB" b="1" dirty="0"/>
            </a:b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173F-4FC2-F67A-F2AA-D25B5072F135}"/>
              </a:ext>
            </a:extLst>
          </p:cNvPr>
          <p:cNvSpPr>
            <a:spLocks noGrp="1"/>
          </p:cNvSpPr>
          <p:nvPr>
            <p:ph type="title"/>
          </p:nvPr>
        </p:nvSpPr>
        <p:spPr/>
        <p:txBody>
          <a:bodyPr/>
          <a:lstStyle/>
          <a:p>
            <a:r>
              <a:rPr lang="en-GB" b="1" dirty="0"/>
              <a:t>Learning Outcomes for Today</a:t>
            </a:r>
          </a:p>
        </p:txBody>
      </p:sp>
      <p:sp>
        <p:nvSpPr>
          <p:cNvPr id="3" name="Content Placeholder 2">
            <a:extLst>
              <a:ext uri="{FF2B5EF4-FFF2-40B4-BE49-F238E27FC236}">
                <a16:creationId xmlns:a16="http://schemas.microsoft.com/office/drawing/2014/main" id="{49CBAE80-4E34-E231-C5A1-E14F9D740764}"/>
              </a:ext>
            </a:extLst>
          </p:cNvPr>
          <p:cNvSpPr>
            <a:spLocks noGrp="1"/>
          </p:cNvSpPr>
          <p:nvPr>
            <p:ph idx="1"/>
          </p:nvPr>
        </p:nvSpPr>
        <p:spPr/>
        <p:txBody>
          <a:bodyPr/>
          <a:lstStyle/>
          <a:p>
            <a:pPr marL="0" indent="0">
              <a:buNone/>
            </a:pPr>
            <a:r>
              <a:rPr lang="en-GB" dirty="0"/>
              <a:t>By the end of today’s session, you will have an understanding of:</a:t>
            </a:r>
          </a:p>
          <a:p>
            <a:pPr marL="0" indent="0">
              <a:buNone/>
            </a:pPr>
            <a:endParaRPr lang="en-GB" dirty="0"/>
          </a:p>
          <a:p>
            <a:r>
              <a:rPr lang="en-GB" dirty="0"/>
              <a:t>The purpose of the Module</a:t>
            </a:r>
          </a:p>
          <a:p>
            <a:r>
              <a:rPr lang="en-GB" dirty="0"/>
              <a:t>Requirements and timescales</a:t>
            </a:r>
          </a:p>
          <a:p>
            <a:r>
              <a:rPr lang="en-GB" dirty="0"/>
              <a:t>How to approach the full proposal</a:t>
            </a:r>
          </a:p>
          <a:p>
            <a:endParaRPr lang="en-GB" dirty="0"/>
          </a:p>
        </p:txBody>
      </p:sp>
    </p:spTree>
    <p:extLst>
      <p:ext uri="{BB962C8B-B14F-4D97-AF65-F5344CB8AC3E}">
        <p14:creationId xmlns:p14="http://schemas.microsoft.com/office/powerpoint/2010/main" val="3577559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9908-73CE-A040-FFFE-186959BB5B2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b="1"/>
              <a:t>Introductions</a:t>
            </a:r>
          </a:p>
        </p:txBody>
      </p:sp>
      <p:sp>
        <p:nvSpPr>
          <p:cNvPr id="3" name="TextBox 2">
            <a:extLst>
              <a:ext uri="{FF2B5EF4-FFF2-40B4-BE49-F238E27FC236}">
                <a16:creationId xmlns:a16="http://schemas.microsoft.com/office/drawing/2014/main" id="{1EEC9DFE-EABC-E043-AD1A-CF0BBAF834FA}"/>
              </a:ext>
            </a:extLst>
          </p:cNvPr>
          <p:cNvSpPr txBox="1"/>
          <p:nvPr/>
        </p:nvSpPr>
        <p:spPr>
          <a:xfrm>
            <a:off x="1454632" y="1600201"/>
            <a:ext cx="3633216" cy="3989040"/>
          </a:xfrm>
          <a:prstGeom prst="rect">
            <a:avLst/>
          </a:prstGeom>
        </p:spPr>
        <p:txBody>
          <a:bodyPr vert="horz" lIns="91440" tIns="45720" rIns="91440" bIns="45720" rtlCol="0">
            <a:normAutofit/>
          </a:bodyPr>
          <a:lstStyle/>
          <a:p>
            <a:pPr>
              <a:spcBef>
                <a:spcPct val="20000"/>
              </a:spcBef>
            </a:pPr>
            <a:r>
              <a:rPr lang="en-US" sz="4000" dirty="0"/>
              <a:t>What’s your name, where you work, your chosen topic and likely methods?</a:t>
            </a:r>
          </a:p>
        </p:txBody>
      </p:sp>
      <p:pic>
        <p:nvPicPr>
          <p:cNvPr id="5" name="Picture 4" descr="Two women working">
            <a:extLst>
              <a:ext uri="{FF2B5EF4-FFF2-40B4-BE49-F238E27FC236}">
                <a16:creationId xmlns:a16="http://schemas.microsoft.com/office/drawing/2014/main" id="{D28A77D4-ED43-45FC-BA6E-CC7D6F46B2DA}"/>
              </a:ext>
            </a:extLst>
          </p:cNvPr>
          <p:cNvPicPr>
            <a:picLocks noChangeAspect="1"/>
          </p:cNvPicPr>
          <p:nvPr/>
        </p:nvPicPr>
        <p:blipFill>
          <a:blip r:embed="rId3">
            <a:extLst>
              <a:ext uri="{28A0092B-C50C-407E-A947-70E740481C1C}">
                <a14:useLocalDpi xmlns:a14="http://schemas.microsoft.com/office/drawing/2010/main" val="0"/>
              </a:ext>
            </a:extLst>
          </a:blip>
          <a:srcRect r="9893" b="-2"/>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3406771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6B742-53F7-0FD2-4300-EF98430B3946}"/>
              </a:ext>
            </a:extLst>
          </p:cNvPr>
          <p:cNvSpPr>
            <a:spLocks noGrp="1"/>
          </p:cNvSpPr>
          <p:nvPr>
            <p:ph type="title"/>
          </p:nvPr>
        </p:nvSpPr>
        <p:spPr/>
        <p:txBody>
          <a:bodyPr/>
          <a:lstStyle/>
          <a:p>
            <a:r>
              <a:rPr lang="en-GB" b="1" dirty="0"/>
              <a:t>Module Aims</a:t>
            </a:r>
          </a:p>
        </p:txBody>
      </p:sp>
      <p:sp>
        <p:nvSpPr>
          <p:cNvPr id="3" name="Content Placeholder 2">
            <a:extLst>
              <a:ext uri="{FF2B5EF4-FFF2-40B4-BE49-F238E27FC236}">
                <a16:creationId xmlns:a16="http://schemas.microsoft.com/office/drawing/2014/main" id="{F0D1E0AA-E75D-9C9E-21C9-1987AD5B7C46}"/>
              </a:ext>
            </a:extLst>
          </p:cNvPr>
          <p:cNvSpPr>
            <a:spLocks noGrp="1"/>
          </p:cNvSpPr>
          <p:nvPr>
            <p:ph idx="1"/>
          </p:nvPr>
        </p:nvSpPr>
        <p:spPr/>
        <p:txBody>
          <a:bodyPr/>
          <a:lstStyle/>
          <a:p>
            <a:pPr marL="0" indent="0" algn="ctr">
              <a:buNone/>
            </a:pPr>
            <a:r>
              <a:rPr lang="en-GB" dirty="0"/>
              <a:t>The aims of this module are to prepare students for the complexity and challenges of people management research and to develop a wide range of research-related professional skills so that they can both judge and use published research as well as undertake research themselves to inform people management decisions.</a:t>
            </a:r>
          </a:p>
        </p:txBody>
      </p:sp>
    </p:spTree>
    <p:extLst>
      <p:ext uri="{BB962C8B-B14F-4D97-AF65-F5344CB8AC3E}">
        <p14:creationId xmlns:p14="http://schemas.microsoft.com/office/powerpoint/2010/main" val="2294708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DDC4B-CC54-E604-D014-DC60F939E3A9}"/>
              </a:ext>
            </a:extLst>
          </p:cNvPr>
          <p:cNvSpPr>
            <a:spLocks noGrp="1"/>
          </p:cNvSpPr>
          <p:nvPr>
            <p:ph type="title"/>
          </p:nvPr>
        </p:nvSpPr>
        <p:spPr>
          <a:xfrm>
            <a:off x="609600" y="274638"/>
            <a:ext cx="10972800" cy="703770"/>
          </a:xfrm>
        </p:spPr>
        <p:txBody>
          <a:bodyPr>
            <a:normAutofit fontScale="90000"/>
          </a:bodyPr>
          <a:lstStyle/>
          <a:p>
            <a:r>
              <a:rPr lang="en-GB" b="1" dirty="0"/>
              <a:t>Structure</a:t>
            </a:r>
          </a:p>
        </p:txBody>
      </p:sp>
      <p:sp>
        <p:nvSpPr>
          <p:cNvPr id="3" name="Content Placeholder 2">
            <a:extLst>
              <a:ext uri="{FF2B5EF4-FFF2-40B4-BE49-F238E27FC236}">
                <a16:creationId xmlns:a16="http://schemas.microsoft.com/office/drawing/2014/main" id="{2D488C77-4533-68A1-4BEC-AE0C3EC3135C}"/>
              </a:ext>
            </a:extLst>
          </p:cNvPr>
          <p:cNvSpPr>
            <a:spLocks noGrp="1"/>
          </p:cNvSpPr>
          <p:nvPr>
            <p:ph idx="1"/>
          </p:nvPr>
        </p:nvSpPr>
        <p:spPr>
          <a:xfrm>
            <a:off x="609600" y="1298449"/>
            <a:ext cx="10972800" cy="3917032"/>
          </a:xfrm>
        </p:spPr>
        <p:txBody>
          <a:bodyPr>
            <a:normAutofit fontScale="85000" lnSpcReduction="10000"/>
          </a:bodyPr>
          <a:lstStyle/>
          <a:p>
            <a:r>
              <a:rPr lang="en-GB" dirty="0"/>
              <a:t>1500 word (+/- 10%) proposal (result is pass/fail) plus ethics form</a:t>
            </a:r>
          </a:p>
          <a:p>
            <a:r>
              <a:rPr lang="en-GB" dirty="0"/>
              <a:t>Supervisor marks and approves proposal and ethics form</a:t>
            </a:r>
          </a:p>
          <a:p>
            <a:r>
              <a:rPr lang="en-GB" dirty="0"/>
              <a:t>15,000 word (+/- 10%) dissertation - % mark</a:t>
            </a:r>
          </a:p>
          <a:p>
            <a:r>
              <a:rPr lang="en-GB" dirty="0"/>
              <a:t>To gain a merit or distinction overall for the MA – dissertation needs to be above 60 for a merit or 70 for a distinction </a:t>
            </a:r>
          </a:p>
          <a:p>
            <a:r>
              <a:rPr lang="en-GB" dirty="0"/>
              <a:t>Supervisor plus another tutor will agree final mark</a:t>
            </a:r>
          </a:p>
          <a:p>
            <a:r>
              <a:rPr lang="en-GB" dirty="0"/>
              <a:t>Marks are subject to approval by External Examiner, plus exam board</a:t>
            </a:r>
          </a:p>
          <a:p>
            <a:r>
              <a:rPr lang="en-GB" dirty="0"/>
              <a:t>If 50% pass mark is not achieved, can resubmit once more</a:t>
            </a:r>
          </a:p>
        </p:txBody>
      </p:sp>
    </p:spTree>
    <p:extLst>
      <p:ext uri="{BB962C8B-B14F-4D97-AF65-F5344CB8AC3E}">
        <p14:creationId xmlns:p14="http://schemas.microsoft.com/office/powerpoint/2010/main" val="2422175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D6176-9EEA-9A3C-5255-897BC1626E52}"/>
              </a:ext>
            </a:extLst>
          </p:cNvPr>
          <p:cNvSpPr>
            <a:spLocks noGrp="1"/>
          </p:cNvSpPr>
          <p:nvPr>
            <p:ph type="title"/>
          </p:nvPr>
        </p:nvSpPr>
        <p:spPr>
          <a:xfrm>
            <a:off x="609600" y="146301"/>
            <a:ext cx="10972800" cy="607678"/>
          </a:xfrm>
        </p:spPr>
        <p:txBody>
          <a:bodyPr>
            <a:normAutofit fontScale="90000"/>
          </a:bodyPr>
          <a:lstStyle/>
          <a:p>
            <a:r>
              <a:rPr lang="en-GB" b="1" dirty="0"/>
              <a:t>Requirements of Dissertation</a:t>
            </a:r>
          </a:p>
        </p:txBody>
      </p:sp>
      <p:sp>
        <p:nvSpPr>
          <p:cNvPr id="3" name="Content Placeholder 2">
            <a:extLst>
              <a:ext uri="{FF2B5EF4-FFF2-40B4-BE49-F238E27FC236}">
                <a16:creationId xmlns:a16="http://schemas.microsoft.com/office/drawing/2014/main" id="{C4E8E44D-5551-3C84-556C-6E55F90952EA}"/>
              </a:ext>
            </a:extLst>
          </p:cNvPr>
          <p:cNvSpPr>
            <a:spLocks noGrp="1"/>
          </p:cNvSpPr>
          <p:nvPr>
            <p:ph idx="1"/>
          </p:nvPr>
        </p:nvSpPr>
        <p:spPr>
          <a:xfrm>
            <a:off x="336884" y="914401"/>
            <a:ext cx="11245516" cy="4748463"/>
          </a:xfrm>
        </p:spPr>
        <p:txBody>
          <a:bodyPr>
            <a:normAutofit fontScale="85000" lnSpcReduction="20000"/>
          </a:bodyPr>
          <a:lstStyle/>
          <a:p>
            <a:r>
              <a:rPr lang="en-GB" dirty="0"/>
              <a:t>Pursue independent research</a:t>
            </a:r>
          </a:p>
          <a:p>
            <a:r>
              <a:rPr lang="en-GB" dirty="0"/>
              <a:t>Should include some original contribution to knowledge</a:t>
            </a:r>
          </a:p>
          <a:p>
            <a:r>
              <a:rPr lang="en-GB" dirty="0"/>
              <a:t>Topic should be different from research carried out as part of Driving Change module</a:t>
            </a:r>
          </a:p>
          <a:p>
            <a:r>
              <a:rPr lang="en-GB" dirty="0"/>
              <a:t>Sound rationale</a:t>
            </a:r>
          </a:p>
          <a:p>
            <a:r>
              <a:rPr lang="en-GB" dirty="0"/>
              <a:t>Clear aims and objectives</a:t>
            </a:r>
          </a:p>
          <a:p>
            <a:r>
              <a:rPr lang="en-GB" dirty="0"/>
              <a:t>Demonstrates an understanding of the context and literature</a:t>
            </a:r>
          </a:p>
          <a:p>
            <a:r>
              <a:rPr lang="en-GB" dirty="0"/>
              <a:t>Appropriate paradigm and methodology</a:t>
            </a:r>
          </a:p>
          <a:p>
            <a:r>
              <a:rPr lang="en-GB" dirty="0"/>
              <a:t>Synthesis, analysis and presentation of primary and secondary data that takes into account ethical and research limitations</a:t>
            </a:r>
          </a:p>
          <a:p>
            <a:r>
              <a:rPr lang="en-GB" dirty="0"/>
              <a:t>Demonstrate how the conclusions can be applied either on a professional or theoretical basis</a:t>
            </a:r>
          </a:p>
          <a:p>
            <a:endParaRPr lang="en-GB" dirty="0"/>
          </a:p>
        </p:txBody>
      </p:sp>
    </p:spTree>
    <p:extLst>
      <p:ext uri="{BB962C8B-B14F-4D97-AF65-F5344CB8AC3E}">
        <p14:creationId xmlns:p14="http://schemas.microsoft.com/office/powerpoint/2010/main" val="743248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87BDA-7A36-E281-09EF-B8B8169327B9}"/>
              </a:ext>
            </a:extLst>
          </p:cNvPr>
          <p:cNvSpPr>
            <a:spLocks noGrp="1"/>
          </p:cNvSpPr>
          <p:nvPr>
            <p:ph type="title"/>
          </p:nvPr>
        </p:nvSpPr>
        <p:spPr>
          <a:xfrm>
            <a:off x="609600" y="274638"/>
            <a:ext cx="10972800" cy="741362"/>
          </a:xfrm>
        </p:spPr>
        <p:txBody>
          <a:bodyPr anchor="ctr">
            <a:normAutofit fontScale="90000"/>
          </a:bodyPr>
          <a:lstStyle/>
          <a:p>
            <a:r>
              <a:rPr lang="en-GB" b="1" dirty="0"/>
              <a:t>Resources</a:t>
            </a:r>
          </a:p>
        </p:txBody>
      </p:sp>
      <p:sp>
        <p:nvSpPr>
          <p:cNvPr id="3" name="Content Placeholder 2">
            <a:extLst>
              <a:ext uri="{FF2B5EF4-FFF2-40B4-BE49-F238E27FC236}">
                <a16:creationId xmlns:a16="http://schemas.microsoft.com/office/drawing/2014/main" id="{DA9E75BC-E411-B628-C95F-D5A33E59C298}"/>
              </a:ext>
            </a:extLst>
          </p:cNvPr>
          <p:cNvSpPr>
            <a:spLocks noGrp="1"/>
          </p:cNvSpPr>
          <p:nvPr>
            <p:ph sz="half" idx="1"/>
          </p:nvPr>
        </p:nvSpPr>
        <p:spPr>
          <a:xfrm>
            <a:off x="234463" y="1600201"/>
            <a:ext cx="2339204" cy="3989040"/>
          </a:xfrm>
        </p:spPr>
        <p:txBody>
          <a:bodyPr>
            <a:normAutofit/>
          </a:bodyPr>
          <a:lstStyle/>
          <a:p>
            <a:r>
              <a:rPr lang="en-GB" dirty="0"/>
              <a:t>Joint MBA/MA Moodle page</a:t>
            </a:r>
          </a:p>
          <a:p>
            <a:r>
              <a:rPr lang="en-GB" dirty="0"/>
              <a:t>Core texts</a:t>
            </a:r>
          </a:p>
          <a:p>
            <a:r>
              <a:rPr lang="en-GB" dirty="0"/>
              <a:t>Library catalogue</a:t>
            </a:r>
          </a:p>
        </p:txBody>
      </p:sp>
      <p:pic>
        <p:nvPicPr>
          <p:cNvPr id="4" name="Picture 3">
            <a:extLst>
              <a:ext uri="{FF2B5EF4-FFF2-40B4-BE49-F238E27FC236}">
                <a16:creationId xmlns:a16="http://schemas.microsoft.com/office/drawing/2014/main" id="{475C6F55-79F7-BFE5-30A1-26E0B223204B}"/>
              </a:ext>
            </a:extLst>
          </p:cNvPr>
          <p:cNvPicPr>
            <a:picLocks noChangeAspect="1"/>
          </p:cNvPicPr>
          <p:nvPr/>
        </p:nvPicPr>
        <p:blipFill>
          <a:blip r:embed="rId2"/>
          <a:stretch>
            <a:fillRect/>
          </a:stretch>
        </p:blipFill>
        <p:spPr>
          <a:xfrm>
            <a:off x="2686371" y="1525438"/>
            <a:ext cx="2662684" cy="3989040"/>
          </a:xfrm>
          <a:prstGeom prst="rect">
            <a:avLst/>
          </a:prstGeom>
          <a:noFill/>
        </p:spPr>
      </p:pic>
      <p:pic>
        <p:nvPicPr>
          <p:cNvPr id="5" name="Picture 4">
            <a:extLst>
              <a:ext uri="{FF2B5EF4-FFF2-40B4-BE49-F238E27FC236}">
                <a16:creationId xmlns:a16="http://schemas.microsoft.com/office/drawing/2014/main" id="{D9747BDA-5F57-E218-9A6C-7132A2A873BA}"/>
              </a:ext>
            </a:extLst>
          </p:cNvPr>
          <p:cNvPicPr>
            <a:picLocks noChangeAspect="1"/>
          </p:cNvPicPr>
          <p:nvPr/>
        </p:nvPicPr>
        <p:blipFill>
          <a:blip r:embed="rId3"/>
          <a:stretch>
            <a:fillRect/>
          </a:stretch>
        </p:blipFill>
        <p:spPr>
          <a:xfrm>
            <a:off x="5493106" y="1525438"/>
            <a:ext cx="2950347" cy="4001375"/>
          </a:xfrm>
          <a:prstGeom prst="rect">
            <a:avLst/>
          </a:prstGeom>
        </p:spPr>
      </p:pic>
      <p:pic>
        <p:nvPicPr>
          <p:cNvPr id="6" name="Picture 5">
            <a:extLst>
              <a:ext uri="{FF2B5EF4-FFF2-40B4-BE49-F238E27FC236}">
                <a16:creationId xmlns:a16="http://schemas.microsoft.com/office/drawing/2014/main" id="{7DD08024-D51D-CF1D-6F0B-39411BE0EEC3}"/>
              </a:ext>
            </a:extLst>
          </p:cNvPr>
          <p:cNvPicPr>
            <a:picLocks noChangeAspect="1"/>
          </p:cNvPicPr>
          <p:nvPr/>
        </p:nvPicPr>
        <p:blipFill>
          <a:blip r:embed="rId4"/>
          <a:stretch>
            <a:fillRect/>
          </a:stretch>
        </p:blipFill>
        <p:spPr>
          <a:xfrm>
            <a:off x="8685404" y="1525437"/>
            <a:ext cx="2844662" cy="4063803"/>
          </a:xfrm>
          <a:prstGeom prst="rect">
            <a:avLst/>
          </a:prstGeom>
        </p:spPr>
      </p:pic>
    </p:spTree>
    <p:extLst>
      <p:ext uri="{BB962C8B-B14F-4D97-AF65-F5344CB8AC3E}">
        <p14:creationId xmlns:p14="http://schemas.microsoft.com/office/powerpoint/2010/main" val="1259000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9FE91-B73E-F813-FCC3-64F77A547A63}"/>
              </a:ext>
            </a:extLst>
          </p:cNvPr>
          <p:cNvSpPr>
            <a:spLocks noGrp="1"/>
          </p:cNvSpPr>
          <p:nvPr>
            <p:ph type="title"/>
          </p:nvPr>
        </p:nvSpPr>
        <p:spPr>
          <a:xfrm>
            <a:off x="609600" y="274638"/>
            <a:ext cx="10972800" cy="639762"/>
          </a:xfrm>
        </p:spPr>
        <p:txBody>
          <a:bodyPr>
            <a:normAutofit fontScale="90000"/>
          </a:bodyPr>
          <a:lstStyle/>
          <a:p>
            <a:r>
              <a:rPr lang="en-GB" b="1" dirty="0"/>
              <a:t>Timescales</a:t>
            </a:r>
          </a:p>
        </p:txBody>
      </p:sp>
      <p:sp>
        <p:nvSpPr>
          <p:cNvPr id="3" name="Content Placeholder 2">
            <a:extLst>
              <a:ext uri="{FF2B5EF4-FFF2-40B4-BE49-F238E27FC236}">
                <a16:creationId xmlns:a16="http://schemas.microsoft.com/office/drawing/2014/main" id="{E4AA81F7-4DC0-AE87-4770-5C4260589426}"/>
              </a:ext>
            </a:extLst>
          </p:cNvPr>
          <p:cNvSpPr>
            <a:spLocks noGrp="1"/>
          </p:cNvSpPr>
          <p:nvPr>
            <p:ph idx="1"/>
          </p:nvPr>
        </p:nvSpPr>
        <p:spPr>
          <a:xfrm>
            <a:off x="609600" y="1279359"/>
            <a:ext cx="10972800" cy="3917032"/>
          </a:xfrm>
        </p:spPr>
        <p:txBody>
          <a:bodyPr>
            <a:normAutofit fontScale="85000" lnSpcReduction="20000"/>
          </a:bodyPr>
          <a:lstStyle/>
          <a:p>
            <a:r>
              <a:rPr lang="en-GB" dirty="0"/>
              <a:t>From now until 16</a:t>
            </a:r>
            <a:r>
              <a:rPr lang="en-GB" baseline="30000" dirty="0"/>
              <a:t>th</a:t>
            </a:r>
            <a:r>
              <a:rPr lang="en-GB" dirty="0"/>
              <a:t> November – explore resources on research methods and refine proposal</a:t>
            </a:r>
          </a:p>
          <a:p>
            <a:r>
              <a:rPr lang="en-GB" dirty="0"/>
              <a:t>16</a:t>
            </a:r>
            <a:r>
              <a:rPr lang="en-GB" baseline="30000" dirty="0"/>
              <a:t>th</a:t>
            </a:r>
            <a:r>
              <a:rPr lang="en-GB" dirty="0"/>
              <a:t> November – submit proposal and ethics form by this date</a:t>
            </a:r>
          </a:p>
          <a:p>
            <a:r>
              <a:rPr lang="en-GB" dirty="0"/>
              <a:t>29</a:t>
            </a:r>
            <a:r>
              <a:rPr lang="en-GB" baseline="30000" dirty="0"/>
              <a:t>th</a:t>
            </a:r>
            <a:r>
              <a:rPr lang="en-GB" dirty="0"/>
              <a:t> January – aim to complete literature review by this date</a:t>
            </a:r>
          </a:p>
          <a:p>
            <a:r>
              <a:rPr lang="en-GB" dirty="0"/>
              <a:t>January/February – complete methodology chapter and carry out primary research</a:t>
            </a:r>
          </a:p>
          <a:p>
            <a:r>
              <a:rPr lang="en-GB" dirty="0"/>
              <a:t>8th March – complete analysis of results chapter by this date</a:t>
            </a:r>
          </a:p>
          <a:p>
            <a:r>
              <a:rPr lang="en-GB" dirty="0"/>
              <a:t>23rd April – email supervisor full draft</a:t>
            </a:r>
          </a:p>
          <a:p>
            <a:r>
              <a:rPr lang="en-GB" dirty="0"/>
              <a:t>7th May – submit final dissertation to Turnitin (no hard copy)</a:t>
            </a:r>
          </a:p>
          <a:p>
            <a:endParaRPr lang="en-GB" dirty="0"/>
          </a:p>
          <a:p>
            <a:endParaRPr lang="en-GB" dirty="0"/>
          </a:p>
        </p:txBody>
      </p:sp>
    </p:spTree>
    <p:extLst>
      <p:ext uri="{BB962C8B-B14F-4D97-AF65-F5344CB8AC3E}">
        <p14:creationId xmlns:p14="http://schemas.microsoft.com/office/powerpoint/2010/main" val="2612576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2C72E-EDAD-3A9B-A768-785927CD1960}"/>
              </a:ext>
            </a:extLst>
          </p:cNvPr>
          <p:cNvSpPr>
            <a:spLocks noGrp="1"/>
          </p:cNvSpPr>
          <p:nvPr>
            <p:ph type="title"/>
          </p:nvPr>
        </p:nvSpPr>
        <p:spPr/>
        <p:txBody>
          <a:bodyPr/>
          <a:lstStyle/>
          <a:p>
            <a:r>
              <a:rPr lang="en-GB" b="1" dirty="0"/>
              <a:t>Supervision</a:t>
            </a:r>
          </a:p>
        </p:txBody>
      </p:sp>
      <p:sp>
        <p:nvSpPr>
          <p:cNvPr id="3" name="Content Placeholder 2">
            <a:extLst>
              <a:ext uri="{FF2B5EF4-FFF2-40B4-BE49-F238E27FC236}">
                <a16:creationId xmlns:a16="http://schemas.microsoft.com/office/drawing/2014/main" id="{F861C934-F95A-6A0C-AC8A-79DFCBE4E62D}"/>
              </a:ext>
            </a:extLst>
          </p:cNvPr>
          <p:cNvSpPr>
            <a:spLocks noGrp="1"/>
          </p:cNvSpPr>
          <p:nvPr>
            <p:ph idx="1"/>
          </p:nvPr>
        </p:nvSpPr>
        <p:spPr>
          <a:xfrm>
            <a:off x="609600" y="1417638"/>
            <a:ext cx="10972800" cy="4099595"/>
          </a:xfrm>
        </p:spPr>
        <p:txBody>
          <a:bodyPr>
            <a:normAutofit fontScale="85000" lnSpcReduction="20000"/>
          </a:bodyPr>
          <a:lstStyle/>
          <a:p>
            <a:r>
              <a:rPr lang="en-GB" dirty="0"/>
              <a:t>Arrange meetings in conjunction with supervisor</a:t>
            </a:r>
          </a:p>
          <a:p>
            <a:r>
              <a:rPr lang="en-GB" dirty="0"/>
              <a:t>Meet as directed in timetable</a:t>
            </a:r>
          </a:p>
          <a:p>
            <a:r>
              <a:rPr lang="en-GB" dirty="0"/>
              <a:t>Can be on site/Teams</a:t>
            </a:r>
          </a:p>
          <a:p>
            <a:r>
              <a:rPr lang="en-GB" dirty="0"/>
              <a:t>Not usually more than 1 meeting discussing each element – e.g. literature review</a:t>
            </a:r>
          </a:p>
          <a:p>
            <a:r>
              <a:rPr lang="en-GB" dirty="0"/>
              <a:t>Supervisor will comment on and provide advice regarding draft chapters</a:t>
            </a:r>
          </a:p>
          <a:p>
            <a:r>
              <a:rPr lang="en-GB" dirty="0"/>
              <a:t>Supervisor to approve surveys and interview questions</a:t>
            </a:r>
          </a:p>
          <a:p>
            <a:r>
              <a:rPr lang="en-GB" dirty="0"/>
              <a:t>No primary research to commence before ethics form has been approved</a:t>
            </a:r>
          </a:p>
        </p:txBody>
      </p:sp>
    </p:spTree>
    <p:extLst>
      <p:ext uri="{BB962C8B-B14F-4D97-AF65-F5344CB8AC3E}">
        <p14:creationId xmlns:p14="http://schemas.microsoft.com/office/powerpoint/2010/main" val="1339699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748DD6B-095A-4F21-B4E1-DC6C45865E6D}"/>
              </a:ext>
            </a:extLst>
          </p:cNvPr>
          <p:cNvSpPr>
            <a:spLocks noGrp="1" noChangeArrowheads="1"/>
          </p:cNvSpPr>
          <p:nvPr>
            <p:ph type="title"/>
          </p:nvPr>
        </p:nvSpPr>
        <p:spPr>
          <a:xfrm>
            <a:off x="2057400" y="352425"/>
            <a:ext cx="8015288" cy="914400"/>
          </a:xfrm>
        </p:spPr>
        <p:txBody>
          <a:bodyPr/>
          <a:lstStyle/>
          <a:p>
            <a:r>
              <a:rPr lang="en-GB" altLang="en-US" b="1" dirty="0"/>
              <a:t>Proposal Requirements</a:t>
            </a:r>
          </a:p>
        </p:txBody>
      </p:sp>
      <p:sp>
        <p:nvSpPr>
          <p:cNvPr id="11267" name="Rectangle 3">
            <a:extLst>
              <a:ext uri="{FF2B5EF4-FFF2-40B4-BE49-F238E27FC236}">
                <a16:creationId xmlns:a16="http://schemas.microsoft.com/office/drawing/2014/main" id="{B7ACA69D-10F4-4F6C-9E2B-92A19B4C42BD}"/>
              </a:ext>
            </a:extLst>
          </p:cNvPr>
          <p:cNvSpPr>
            <a:spLocks noGrp="1" noChangeArrowheads="1"/>
          </p:cNvSpPr>
          <p:nvPr>
            <p:ph type="body" idx="1"/>
          </p:nvPr>
        </p:nvSpPr>
        <p:spPr>
          <a:xfrm>
            <a:off x="1138989" y="1876842"/>
            <a:ext cx="10571747" cy="4564063"/>
          </a:xfrm>
        </p:spPr>
        <p:txBody>
          <a:bodyPr>
            <a:normAutofit/>
          </a:bodyPr>
          <a:lstStyle/>
          <a:p>
            <a:pPr marL="0" indent="0">
              <a:lnSpc>
                <a:spcPct val="90000"/>
              </a:lnSpc>
              <a:buNone/>
            </a:pPr>
            <a:r>
              <a:rPr lang="en-GB" altLang="en-US" dirty="0"/>
              <a:t>A proposal needs to communicate clearly </a:t>
            </a:r>
          </a:p>
          <a:p>
            <a:pPr>
              <a:lnSpc>
                <a:spcPct val="90000"/>
              </a:lnSpc>
              <a:spcBef>
                <a:spcPct val="40000"/>
              </a:spcBef>
              <a:buClr>
                <a:schemeClr val="tx1"/>
              </a:buClr>
              <a:buFontTx/>
              <a:buChar char="•"/>
            </a:pPr>
            <a:r>
              <a:rPr lang="en-GB" altLang="en-US" i="1" dirty="0"/>
              <a:t>what</a:t>
            </a:r>
            <a:r>
              <a:rPr lang="en-GB" altLang="en-US" dirty="0"/>
              <a:t> you are interested in researching, </a:t>
            </a:r>
          </a:p>
          <a:p>
            <a:pPr>
              <a:lnSpc>
                <a:spcPct val="90000"/>
              </a:lnSpc>
              <a:spcBef>
                <a:spcPct val="40000"/>
              </a:spcBef>
              <a:buClr>
                <a:schemeClr val="tx1"/>
              </a:buClr>
              <a:buFontTx/>
              <a:buChar char="•"/>
            </a:pPr>
            <a:r>
              <a:rPr lang="en-GB" altLang="en-US" i="1" dirty="0"/>
              <a:t>why</a:t>
            </a:r>
            <a:r>
              <a:rPr lang="en-GB" altLang="en-US" dirty="0"/>
              <a:t> you feel the research is worth doing, and </a:t>
            </a:r>
          </a:p>
          <a:p>
            <a:pPr>
              <a:lnSpc>
                <a:spcPct val="90000"/>
              </a:lnSpc>
              <a:spcBef>
                <a:spcPct val="40000"/>
              </a:spcBef>
              <a:buClr>
                <a:schemeClr val="tx1"/>
              </a:buClr>
              <a:buFontTx/>
              <a:buChar char="•"/>
            </a:pPr>
            <a:r>
              <a:rPr lang="en-GB" altLang="en-US" i="1" dirty="0"/>
              <a:t>how</a:t>
            </a:r>
            <a:r>
              <a:rPr lang="en-GB" altLang="en-US" dirty="0"/>
              <a:t> you propose to address the issue </a:t>
            </a:r>
          </a:p>
          <a:p>
            <a:pPr marL="0" indent="0">
              <a:lnSpc>
                <a:spcPct val="90000"/>
              </a:lnSpc>
              <a:spcBef>
                <a:spcPct val="40000"/>
              </a:spcBef>
              <a:buNone/>
            </a:pPr>
            <a:r>
              <a:rPr lang="en-GB" altLang="en-US" dirty="0"/>
              <a:t>   . . . and </a:t>
            </a:r>
            <a:r>
              <a:rPr lang="en-GB" altLang="en-US" b="1" i="1" dirty="0"/>
              <a:t>why</a:t>
            </a:r>
            <a:r>
              <a:rPr lang="en-GB" altLang="en-US" dirty="0"/>
              <a:t>!</a:t>
            </a:r>
          </a:p>
          <a:p>
            <a:pPr>
              <a:lnSpc>
                <a:spcPct val="90000"/>
              </a:lnSpc>
            </a:pPr>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9002653-B91C-4EB8-A5C4-90B29EB8FDB8}"/>
              </a:ext>
            </a:extLst>
          </p:cNvPr>
          <p:cNvSpPr>
            <a:spLocks noGrp="1" noChangeArrowheads="1"/>
          </p:cNvSpPr>
          <p:nvPr>
            <p:ph type="title"/>
          </p:nvPr>
        </p:nvSpPr>
        <p:spPr>
          <a:xfrm>
            <a:off x="1572126" y="266700"/>
            <a:ext cx="9677400" cy="990600"/>
          </a:xfrm>
        </p:spPr>
        <p:txBody>
          <a:bodyPr>
            <a:normAutofit fontScale="90000"/>
          </a:bodyPr>
          <a:lstStyle/>
          <a:p>
            <a:r>
              <a:rPr lang="en-GB" altLang="en-US" b="1" dirty="0"/>
              <a:t>The Content of the Research Proposal </a:t>
            </a:r>
          </a:p>
        </p:txBody>
      </p:sp>
      <p:sp>
        <p:nvSpPr>
          <p:cNvPr id="9219" name="Rectangle 3">
            <a:extLst>
              <a:ext uri="{FF2B5EF4-FFF2-40B4-BE49-F238E27FC236}">
                <a16:creationId xmlns:a16="http://schemas.microsoft.com/office/drawing/2014/main" id="{227229B4-9982-42FD-981A-7D3957B55349}"/>
              </a:ext>
            </a:extLst>
          </p:cNvPr>
          <p:cNvSpPr>
            <a:spLocks noGrp="1" noChangeArrowheads="1"/>
          </p:cNvSpPr>
          <p:nvPr>
            <p:ph idx="1"/>
          </p:nvPr>
        </p:nvSpPr>
        <p:spPr>
          <a:xfrm>
            <a:off x="1919288" y="1368972"/>
            <a:ext cx="8062912" cy="4648200"/>
          </a:xfrm>
        </p:spPr>
        <p:txBody>
          <a:bodyPr rtlCol="0">
            <a:normAutofit fontScale="92500" lnSpcReduction="10000"/>
          </a:bodyPr>
          <a:lstStyle/>
          <a:p>
            <a:pPr>
              <a:buNone/>
              <a:defRPr/>
            </a:pPr>
            <a:r>
              <a:rPr lang="en-GB" altLang="en-US" sz="2800" b="1" dirty="0"/>
              <a:t>1 </a:t>
            </a:r>
            <a:r>
              <a:rPr lang="en-GB" altLang="en-US" sz="2800" dirty="0"/>
              <a:t>Title.</a:t>
            </a:r>
          </a:p>
          <a:p>
            <a:pPr>
              <a:buNone/>
              <a:defRPr/>
            </a:pPr>
            <a:r>
              <a:rPr lang="en-GB" altLang="en-US" sz="2800" b="1" dirty="0"/>
              <a:t>2 </a:t>
            </a:r>
            <a:r>
              <a:rPr lang="en-GB" altLang="en-US" sz="2800" dirty="0"/>
              <a:t>Background to the research (Rationale).</a:t>
            </a:r>
          </a:p>
          <a:p>
            <a:pPr>
              <a:buNone/>
              <a:defRPr/>
            </a:pPr>
            <a:r>
              <a:rPr lang="en-GB" altLang="en-US" sz="2800" b="1" dirty="0"/>
              <a:t>3 </a:t>
            </a:r>
            <a:r>
              <a:rPr lang="en-GB" altLang="en-US" sz="2800" dirty="0"/>
              <a:t>The research aim.</a:t>
            </a:r>
          </a:p>
          <a:p>
            <a:pPr>
              <a:buNone/>
              <a:defRPr/>
            </a:pPr>
            <a:r>
              <a:rPr lang="en-GB" altLang="en-US" sz="2800" b="1" dirty="0"/>
              <a:t>4 </a:t>
            </a:r>
            <a:r>
              <a:rPr lang="en-GB" altLang="en-US" sz="2800" dirty="0"/>
              <a:t>The objectives of the research.</a:t>
            </a:r>
          </a:p>
          <a:p>
            <a:pPr>
              <a:buNone/>
              <a:defRPr/>
            </a:pPr>
            <a:r>
              <a:rPr lang="en-GB" altLang="en-US" sz="2800" b="1" dirty="0"/>
              <a:t>5 </a:t>
            </a:r>
            <a:r>
              <a:rPr lang="en-GB" altLang="en-US" sz="2800" dirty="0"/>
              <a:t>Theoretical context - Literature.</a:t>
            </a:r>
          </a:p>
          <a:p>
            <a:pPr>
              <a:buNone/>
              <a:defRPr/>
            </a:pPr>
            <a:r>
              <a:rPr lang="en-GB" altLang="en-US" sz="2800" b="1" dirty="0"/>
              <a:t>6 </a:t>
            </a:r>
            <a:r>
              <a:rPr lang="en-GB" altLang="en-US" sz="2800" dirty="0"/>
              <a:t>Methodology.</a:t>
            </a:r>
          </a:p>
          <a:p>
            <a:pPr>
              <a:buNone/>
              <a:defRPr/>
            </a:pPr>
            <a:r>
              <a:rPr lang="en-GB" altLang="en-US" sz="2800" b="1" dirty="0"/>
              <a:t>7 </a:t>
            </a:r>
            <a:r>
              <a:rPr lang="en-GB" altLang="en-US" sz="2800" dirty="0"/>
              <a:t>Ethical issues.</a:t>
            </a:r>
          </a:p>
          <a:p>
            <a:pPr>
              <a:buNone/>
              <a:defRPr/>
            </a:pPr>
            <a:r>
              <a:rPr lang="en-GB" altLang="en-US" sz="2800" b="1" dirty="0"/>
              <a:t>8 </a:t>
            </a:r>
            <a:r>
              <a:rPr lang="en-GB" altLang="en-US" sz="2800" dirty="0"/>
              <a:t>Access issues.</a:t>
            </a:r>
          </a:p>
          <a:p>
            <a:pPr>
              <a:buNone/>
              <a:defRPr/>
            </a:pPr>
            <a:r>
              <a:rPr lang="en-GB" altLang="en-US" sz="2800" b="1" dirty="0"/>
              <a:t>9 </a:t>
            </a:r>
            <a:r>
              <a:rPr lang="en-GB" altLang="en-US" sz="2800" dirty="0"/>
              <a:t>Time-scale.</a:t>
            </a:r>
          </a:p>
          <a:p>
            <a:pPr>
              <a:buNone/>
              <a:defRPr/>
            </a:pPr>
            <a:r>
              <a:rPr lang="en-GB" altLang="en-US" sz="2800" b="1" dirty="0"/>
              <a:t>10 </a:t>
            </a:r>
            <a:r>
              <a:rPr lang="en-GB" altLang="en-US" sz="2800" dirty="0"/>
              <a:t>Refs/Bibliography.</a:t>
            </a:r>
          </a:p>
          <a:p>
            <a:pPr>
              <a:defRPr/>
            </a:pPr>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EAE10B-DDD7-D422-39D4-FA7E6E097906}"/>
              </a:ext>
            </a:extLst>
          </p:cNvPr>
          <p:cNvPicPr>
            <a:picLocks noChangeAspect="1"/>
          </p:cNvPicPr>
          <p:nvPr/>
        </p:nvPicPr>
        <p:blipFill>
          <a:blip r:embed="rId2"/>
          <a:stretch>
            <a:fillRect/>
          </a:stretch>
        </p:blipFill>
        <p:spPr>
          <a:xfrm>
            <a:off x="551793" y="60895"/>
            <a:ext cx="11076285" cy="6728843"/>
          </a:xfrm>
          <a:prstGeom prst="rect">
            <a:avLst/>
          </a:prstGeom>
          <a:noFill/>
        </p:spPr>
      </p:pic>
    </p:spTree>
    <p:extLst>
      <p:ext uri="{BB962C8B-B14F-4D97-AF65-F5344CB8AC3E}">
        <p14:creationId xmlns:p14="http://schemas.microsoft.com/office/powerpoint/2010/main" val="3396172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1ECAB23-D97A-42BA-BEF0-2582290B3023}"/>
              </a:ext>
            </a:extLst>
          </p:cNvPr>
          <p:cNvSpPr>
            <a:spLocks noGrp="1" noChangeArrowheads="1"/>
          </p:cNvSpPr>
          <p:nvPr>
            <p:ph type="title"/>
          </p:nvPr>
        </p:nvSpPr>
        <p:spPr>
          <a:xfrm>
            <a:off x="2209800" y="228600"/>
            <a:ext cx="7772400" cy="990600"/>
          </a:xfrm>
        </p:spPr>
        <p:txBody>
          <a:bodyPr/>
          <a:lstStyle/>
          <a:p>
            <a:r>
              <a:rPr lang="en-GB" altLang="en-US" b="1" dirty="0"/>
              <a:t>The Research Aim</a:t>
            </a:r>
          </a:p>
        </p:txBody>
      </p:sp>
      <p:sp>
        <p:nvSpPr>
          <p:cNvPr id="20483" name="Rectangle 3">
            <a:extLst>
              <a:ext uri="{FF2B5EF4-FFF2-40B4-BE49-F238E27FC236}">
                <a16:creationId xmlns:a16="http://schemas.microsoft.com/office/drawing/2014/main" id="{B03BC073-3559-4473-B2A8-0417BE115827}"/>
              </a:ext>
            </a:extLst>
          </p:cNvPr>
          <p:cNvSpPr>
            <a:spLocks noGrp="1" noChangeArrowheads="1"/>
          </p:cNvSpPr>
          <p:nvPr>
            <p:ph idx="1"/>
          </p:nvPr>
        </p:nvSpPr>
        <p:spPr>
          <a:xfrm>
            <a:off x="2209800" y="1447800"/>
            <a:ext cx="7772400" cy="4648200"/>
          </a:xfrm>
        </p:spPr>
        <p:txBody>
          <a:bodyPr/>
          <a:lstStyle/>
          <a:p>
            <a:pPr>
              <a:buFont typeface="Monotype Sorts"/>
              <a:buNone/>
            </a:pPr>
            <a:endParaRPr lang="en-GB" altLang="en-US"/>
          </a:p>
          <a:p>
            <a:endParaRPr lang="en-GB" altLang="en-US"/>
          </a:p>
        </p:txBody>
      </p:sp>
      <p:sp>
        <p:nvSpPr>
          <p:cNvPr id="20484" name="Text Box 5">
            <a:extLst>
              <a:ext uri="{FF2B5EF4-FFF2-40B4-BE49-F238E27FC236}">
                <a16:creationId xmlns:a16="http://schemas.microsoft.com/office/drawing/2014/main" id="{319966A4-7D93-43B2-AB10-F168DE7E4109}"/>
              </a:ext>
            </a:extLst>
          </p:cNvPr>
          <p:cNvSpPr txBox="1">
            <a:spLocks noChangeArrowheads="1"/>
          </p:cNvSpPr>
          <p:nvPr/>
        </p:nvSpPr>
        <p:spPr bwMode="auto">
          <a:xfrm>
            <a:off x="1316736" y="1259175"/>
            <a:ext cx="9857232" cy="433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r>
              <a:rPr lang="en-GB" altLang="en-US" sz="2800" b="1" i="1" dirty="0">
                <a:solidFill>
                  <a:schemeClr val="tx2"/>
                </a:solidFill>
                <a:latin typeface="+mn-lt"/>
              </a:rPr>
              <a:t>Aim statement</a:t>
            </a:r>
            <a:endParaRPr lang="en-GB" altLang="en-US" sz="2800" i="1" dirty="0">
              <a:latin typeface="+mn-lt"/>
            </a:endParaRPr>
          </a:p>
          <a:p>
            <a:r>
              <a:rPr lang="en-GB" altLang="en-US" sz="2800" dirty="0">
                <a:latin typeface="+mn-lt"/>
              </a:rPr>
              <a:t>An aim statement is a common way to express the research problem. </a:t>
            </a:r>
          </a:p>
          <a:p>
            <a:endParaRPr lang="en-GB" altLang="en-US" sz="2800" dirty="0">
              <a:latin typeface="+mn-lt"/>
            </a:endParaRPr>
          </a:p>
          <a:p>
            <a:r>
              <a:rPr lang="en-GB" altLang="en-US" sz="2800" dirty="0">
                <a:latin typeface="+mn-lt"/>
              </a:rPr>
              <a:t>For example:</a:t>
            </a:r>
          </a:p>
          <a:p>
            <a:endParaRPr lang="en-GB" altLang="en-US" sz="2400" dirty="0">
              <a:latin typeface="+mn-lt"/>
            </a:endParaRPr>
          </a:p>
          <a:p>
            <a:r>
              <a:rPr lang="en-GB" altLang="en-US" sz="2800" b="1" dirty="0">
                <a:latin typeface="+mn-lt"/>
              </a:rPr>
              <a:t>‘The aim of this research is to investigate absence at SEDO Ltd.’</a:t>
            </a:r>
          </a:p>
          <a:p>
            <a:endParaRPr lang="en-GB" altLang="en-US" sz="2800" b="1" dirty="0">
              <a:latin typeface="+mn-lt"/>
            </a:endParaRPr>
          </a:p>
          <a:p>
            <a:r>
              <a:rPr lang="en-GB" altLang="en-US" sz="2800" dirty="0">
                <a:latin typeface="+mn-lt"/>
              </a:rPr>
              <a:t>However, this aim is too broad!</a:t>
            </a:r>
            <a:endParaRPr lang="en-GB" altLang="en-US" sz="2400" dirty="0">
              <a:latin typeface="+mn-l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D817B7B-4E76-4852-BBC8-B294BF96DA28}"/>
              </a:ext>
            </a:extLst>
          </p:cNvPr>
          <p:cNvSpPr>
            <a:spLocks noGrp="1" noChangeArrowheads="1"/>
          </p:cNvSpPr>
          <p:nvPr>
            <p:ph type="title"/>
          </p:nvPr>
        </p:nvSpPr>
        <p:spPr>
          <a:xfrm>
            <a:off x="2209800" y="228600"/>
            <a:ext cx="7772400" cy="990600"/>
          </a:xfrm>
        </p:spPr>
        <p:txBody>
          <a:bodyPr/>
          <a:lstStyle/>
          <a:p>
            <a:r>
              <a:rPr lang="en-GB" altLang="en-US" b="1" dirty="0"/>
              <a:t>The Research Aim</a:t>
            </a:r>
          </a:p>
        </p:txBody>
      </p:sp>
      <p:sp>
        <p:nvSpPr>
          <p:cNvPr id="21507" name="Rectangle 3">
            <a:extLst>
              <a:ext uri="{FF2B5EF4-FFF2-40B4-BE49-F238E27FC236}">
                <a16:creationId xmlns:a16="http://schemas.microsoft.com/office/drawing/2014/main" id="{EBFA079D-6D8F-4EE8-AAC7-673F678304FA}"/>
              </a:ext>
            </a:extLst>
          </p:cNvPr>
          <p:cNvSpPr>
            <a:spLocks noGrp="1" noChangeArrowheads="1"/>
          </p:cNvSpPr>
          <p:nvPr>
            <p:ph idx="1"/>
          </p:nvPr>
        </p:nvSpPr>
        <p:spPr>
          <a:xfrm>
            <a:off x="2209800" y="1447800"/>
            <a:ext cx="7772400" cy="4648200"/>
          </a:xfrm>
        </p:spPr>
        <p:txBody>
          <a:bodyPr/>
          <a:lstStyle/>
          <a:p>
            <a:pPr>
              <a:buFont typeface="Monotype Sorts"/>
              <a:buNone/>
            </a:pPr>
            <a:endParaRPr lang="en-GB" altLang="en-US"/>
          </a:p>
          <a:p>
            <a:endParaRPr lang="en-GB" altLang="en-US"/>
          </a:p>
        </p:txBody>
      </p:sp>
      <p:sp>
        <p:nvSpPr>
          <p:cNvPr id="11268" name="Text Box 4">
            <a:extLst>
              <a:ext uri="{FF2B5EF4-FFF2-40B4-BE49-F238E27FC236}">
                <a16:creationId xmlns:a16="http://schemas.microsoft.com/office/drawing/2014/main" id="{38408F79-F277-4012-BF8C-F1ADF19CEEAB}"/>
              </a:ext>
            </a:extLst>
          </p:cNvPr>
          <p:cNvSpPr txBox="1">
            <a:spLocks noChangeArrowheads="1"/>
          </p:cNvSpPr>
          <p:nvPr/>
        </p:nvSpPr>
        <p:spPr bwMode="auto">
          <a:xfrm>
            <a:off x="1808930" y="1248103"/>
            <a:ext cx="8291512" cy="4684359"/>
          </a:xfrm>
          <a:prstGeom prst="rect">
            <a:avLst/>
          </a:prstGeom>
          <a:noFill/>
          <a:ln>
            <a:noFill/>
          </a:ln>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defRPr/>
            </a:pPr>
            <a:r>
              <a:rPr lang="en-GB" sz="2800" b="1" dirty="0">
                <a:solidFill>
                  <a:schemeClr val="tx2"/>
                </a:solidFill>
                <a:latin typeface="+mn-lt"/>
              </a:rPr>
              <a:t>Aim statement</a:t>
            </a:r>
            <a:endParaRPr lang="en-GB" sz="2800" dirty="0">
              <a:latin typeface="+mn-lt"/>
            </a:endParaRPr>
          </a:p>
          <a:p>
            <a:pPr>
              <a:defRPr/>
            </a:pPr>
            <a:r>
              <a:rPr lang="en-GB" sz="2800" dirty="0">
                <a:latin typeface="+mn-lt"/>
              </a:rPr>
              <a:t>Note that this is still a fairly loose statement of aim. This aim can be ‘tightened’ by further specifying the following:</a:t>
            </a:r>
          </a:p>
          <a:p>
            <a:pPr marL="457200" indent="-457200">
              <a:spcBef>
                <a:spcPct val="20000"/>
              </a:spcBef>
              <a:buClr>
                <a:srgbClr val="FAFD00"/>
              </a:buClr>
              <a:buSzPct val="75000"/>
              <a:buFont typeface="Arial" panose="020B0604020202020204" pitchFamily="34" charset="0"/>
              <a:buChar char="•"/>
              <a:defRPr/>
            </a:pPr>
            <a:r>
              <a:rPr lang="en-GB" sz="2800" dirty="0">
                <a:latin typeface="+mn-lt"/>
              </a:rPr>
              <a:t>place of research.</a:t>
            </a:r>
          </a:p>
          <a:p>
            <a:pPr marL="457200" indent="-457200">
              <a:spcBef>
                <a:spcPct val="20000"/>
              </a:spcBef>
              <a:buClr>
                <a:srgbClr val="FAFD00"/>
              </a:buClr>
              <a:buSzPct val="75000"/>
              <a:buFont typeface="Arial" panose="020B0604020202020204" pitchFamily="34" charset="0"/>
              <a:buChar char="•"/>
              <a:defRPr/>
            </a:pPr>
            <a:r>
              <a:rPr lang="en-GB" sz="2800" dirty="0">
                <a:latin typeface="+mn-lt"/>
              </a:rPr>
              <a:t>The guiding theory for the research.</a:t>
            </a:r>
          </a:p>
          <a:p>
            <a:pPr marL="457200" indent="-457200">
              <a:spcBef>
                <a:spcPct val="20000"/>
              </a:spcBef>
              <a:buClr>
                <a:srgbClr val="FAFD00"/>
              </a:buClr>
              <a:buSzPct val="75000"/>
              <a:buFont typeface="Arial" panose="020B0604020202020204" pitchFamily="34" charset="0"/>
              <a:buChar char="•"/>
              <a:defRPr/>
            </a:pPr>
            <a:r>
              <a:rPr lang="en-GB" sz="2800" dirty="0">
                <a:latin typeface="+mn-lt"/>
              </a:rPr>
              <a:t>The type of study – quantitative or qualitative.</a:t>
            </a:r>
          </a:p>
          <a:p>
            <a:pPr marL="457200" indent="-457200">
              <a:spcBef>
                <a:spcPct val="20000"/>
              </a:spcBef>
              <a:buClr>
                <a:srgbClr val="FAFD00"/>
              </a:buClr>
              <a:buSzPct val="75000"/>
              <a:buFont typeface="Arial" panose="020B0604020202020204" pitchFamily="34" charset="0"/>
              <a:buChar char="•"/>
              <a:defRPr/>
            </a:pPr>
            <a:r>
              <a:rPr lang="en-GB" sz="2800" dirty="0">
                <a:latin typeface="+mn-lt"/>
              </a:rPr>
              <a:t>The method – for example, a comparative study, a case study, etc.</a:t>
            </a:r>
          </a:p>
          <a:p>
            <a:pPr>
              <a:defRPr/>
            </a:pPr>
            <a:endParaRPr lang="en-GB" dirty="0">
              <a:latin typeface="Lucida Sans"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344AE1C-15F3-40B0-9DC2-88ED467879C1}"/>
              </a:ext>
            </a:extLst>
          </p:cNvPr>
          <p:cNvSpPr>
            <a:spLocks noGrp="1" noChangeArrowheads="1"/>
          </p:cNvSpPr>
          <p:nvPr>
            <p:ph type="title"/>
          </p:nvPr>
        </p:nvSpPr>
        <p:spPr>
          <a:xfrm>
            <a:off x="2209800" y="228600"/>
            <a:ext cx="7772400" cy="990600"/>
          </a:xfrm>
        </p:spPr>
        <p:txBody>
          <a:bodyPr/>
          <a:lstStyle/>
          <a:p>
            <a:r>
              <a:rPr lang="en-GB" altLang="en-US" b="1" dirty="0"/>
              <a:t>The Research Aim</a:t>
            </a:r>
          </a:p>
        </p:txBody>
      </p:sp>
      <p:sp>
        <p:nvSpPr>
          <p:cNvPr id="22531" name="Rectangle 3">
            <a:extLst>
              <a:ext uri="{FF2B5EF4-FFF2-40B4-BE49-F238E27FC236}">
                <a16:creationId xmlns:a16="http://schemas.microsoft.com/office/drawing/2014/main" id="{2659FAB4-33AF-4F28-B216-7FE0831E1387}"/>
              </a:ext>
            </a:extLst>
          </p:cNvPr>
          <p:cNvSpPr>
            <a:spLocks noGrp="1" noChangeArrowheads="1"/>
          </p:cNvSpPr>
          <p:nvPr>
            <p:ph idx="1"/>
          </p:nvPr>
        </p:nvSpPr>
        <p:spPr>
          <a:xfrm>
            <a:off x="2209800" y="1447800"/>
            <a:ext cx="7772400" cy="4648200"/>
          </a:xfrm>
        </p:spPr>
        <p:txBody>
          <a:bodyPr/>
          <a:lstStyle/>
          <a:p>
            <a:pPr>
              <a:buFont typeface="Monotype Sorts"/>
              <a:buNone/>
            </a:pPr>
            <a:endParaRPr lang="en-GB" altLang="en-US"/>
          </a:p>
          <a:p>
            <a:endParaRPr lang="en-GB" altLang="en-US"/>
          </a:p>
        </p:txBody>
      </p:sp>
      <p:sp>
        <p:nvSpPr>
          <p:cNvPr id="12292" name="Text Box 4">
            <a:extLst>
              <a:ext uri="{FF2B5EF4-FFF2-40B4-BE49-F238E27FC236}">
                <a16:creationId xmlns:a16="http://schemas.microsoft.com/office/drawing/2014/main" id="{273198B8-1AAC-461A-AD44-B9919608EBDB}"/>
              </a:ext>
            </a:extLst>
          </p:cNvPr>
          <p:cNvSpPr txBox="1">
            <a:spLocks noChangeArrowheads="1"/>
          </p:cNvSpPr>
          <p:nvPr/>
        </p:nvSpPr>
        <p:spPr bwMode="auto">
          <a:xfrm>
            <a:off x="2209800" y="1447800"/>
            <a:ext cx="8229600" cy="2677656"/>
          </a:xfrm>
          <a:prstGeom prst="rect">
            <a:avLst/>
          </a:prstGeom>
          <a:noFill/>
          <a:ln>
            <a:noFill/>
          </a:ln>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defRPr/>
            </a:pPr>
            <a:r>
              <a:rPr lang="en-GB" altLang="en-US" sz="2800" i="1" dirty="0">
                <a:solidFill>
                  <a:schemeClr val="tx2"/>
                </a:solidFill>
                <a:latin typeface="+mn-lt"/>
              </a:rPr>
              <a:t>Aim statement</a:t>
            </a:r>
            <a:endParaRPr lang="en-GB" altLang="en-US" sz="2800" i="1" dirty="0">
              <a:latin typeface="+mn-lt"/>
            </a:endParaRPr>
          </a:p>
          <a:p>
            <a:pPr>
              <a:defRPr/>
            </a:pPr>
            <a:r>
              <a:rPr lang="en-GB" altLang="en-US" sz="2800" dirty="0">
                <a:latin typeface="+mn-lt"/>
              </a:rPr>
              <a:t>The aim above could now become ‘A qualitative case investigation of absence at SEDO Ltd, using Steers and Rhodes (1978) notion of the ability to attend’. </a:t>
            </a:r>
          </a:p>
          <a:p>
            <a:pPr>
              <a:defRPr/>
            </a:pPr>
            <a:endParaRPr lang="en-GB" altLang="en-US" sz="2800" dirty="0">
              <a:latin typeface="+mn-l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a:extLst>
              <a:ext uri="{FF2B5EF4-FFF2-40B4-BE49-F238E27FC236}">
                <a16:creationId xmlns:a16="http://schemas.microsoft.com/office/drawing/2014/main" id="{0559A37A-3C42-468E-A751-4CEF63805E72}"/>
              </a:ext>
            </a:extLst>
          </p:cNvPr>
          <p:cNvSpPr txBox="1">
            <a:spLocks noChangeArrowheads="1"/>
          </p:cNvSpPr>
          <p:nvPr/>
        </p:nvSpPr>
        <p:spPr bwMode="auto">
          <a:xfrm>
            <a:off x="3635375" y="1247479"/>
            <a:ext cx="4884865" cy="819448"/>
          </a:xfrm>
          <a:prstGeom prst="rect">
            <a:avLst/>
          </a:prstGeom>
          <a:no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GB" altLang="en-US" sz="1400" dirty="0"/>
              <a:t>Do </a:t>
            </a:r>
            <a:r>
              <a:rPr lang="en-GB" altLang="en-US" sz="1400" b="1" dirty="0"/>
              <a:t>coaches</a:t>
            </a:r>
            <a:r>
              <a:rPr lang="en-GB" altLang="en-US" sz="1400" dirty="0"/>
              <a:t> have different leadership styles depending upon whether they are coaching team or individual </a:t>
            </a:r>
            <a:r>
              <a:rPr lang="en-GB" altLang="en-US" sz="1400" b="1" dirty="0"/>
              <a:t>sports</a:t>
            </a:r>
            <a:r>
              <a:rPr lang="en-GB" altLang="en-US" sz="1400" dirty="0"/>
              <a:t>?</a:t>
            </a:r>
          </a:p>
        </p:txBody>
      </p:sp>
      <p:sp>
        <p:nvSpPr>
          <p:cNvPr id="10243" name="Text Box 3">
            <a:extLst>
              <a:ext uri="{FF2B5EF4-FFF2-40B4-BE49-F238E27FC236}">
                <a16:creationId xmlns:a16="http://schemas.microsoft.com/office/drawing/2014/main" id="{4C4B1A54-2734-4453-A5CA-99F07631573C}"/>
              </a:ext>
            </a:extLst>
          </p:cNvPr>
          <p:cNvSpPr txBox="1">
            <a:spLocks noChangeArrowheads="1"/>
          </p:cNvSpPr>
          <p:nvPr/>
        </p:nvSpPr>
        <p:spPr bwMode="auto">
          <a:xfrm>
            <a:off x="3735388" y="2708280"/>
            <a:ext cx="685800" cy="252413"/>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GB" altLang="en-US" sz="1050" b="1" dirty="0"/>
              <a:t>Male</a:t>
            </a:r>
          </a:p>
          <a:p>
            <a:pPr algn="ctr" eaLnBrk="1" hangingPunct="1">
              <a:defRPr/>
            </a:pPr>
            <a:endParaRPr lang="en-GB" altLang="en-US" sz="1050" dirty="0"/>
          </a:p>
        </p:txBody>
      </p:sp>
      <p:sp>
        <p:nvSpPr>
          <p:cNvPr id="10244" name="Text Box 4">
            <a:extLst>
              <a:ext uri="{FF2B5EF4-FFF2-40B4-BE49-F238E27FC236}">
                <a16:creationId xmlns:a16="http://schemas.microsoft.com/office/drawing/2014/main" id="{DF4206C0-43CB-4111-BE6A-F3C288CF42EB}"/>
              </a:ext>
            </a:extLst>
          </p:cNvPr>
          <p:cNvSpPr txBox="1">
            <a:spLocks noChangeArrowheads="1"/>
          </p:cNvSpPr>
          <p:nvPr/>
        </p:nvSpPr>
        <p:spPr bwMode="auto">
          <a:xfrm>
            <a:off x="4634706" y="2702715"/>
            <a:ext cx="704055" cy="339725"/>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r>
              <a:rPr lang="en-GB" altLang="en-US" sz="1050" dirty="0"/>
              <a:t>Female </a:t>
            </a:r>
          </a:p>
          <a:p>
            <a:pPr algn="ctr" eaLnBrk="1" hangingPunct="1">
              <a:defRPr/>
            </a:pPr>
            <a:endParaRPr lang="en-GB" altLang="en-US" sz="1050" dirty="0"/>
          </a:p>
        </p:txBody>
      </p:sp>
      <p:sp>
        <p:nvSpPr>
          <p:cNvPr id="10245" name="Text Box 5">
            <a:extLst>
              <a:ext uri="{FF2B5EF4-FFF2-40B4-BE49-F238E27FC236}">
                <a16:creationId xmlns:a16="http://schemas.microsoft.com/office/drawing/2014/main" id="{A3378066-12CA-4E04-A583-ACBA18CCCDB9}"/>
              </a:ext>
            </a:extLst>
          </p:cNvPr>
          <p:cNvSpPr txBox="1">
            <a:spLocks noChangeArrowheads="1"/>
          </p:cNvSpPr>
          <p:nvPr/>
        </p:nvSpPr>
        <p:spPr bwMode="auto">
          <a:xfrm>
            <a:off x="6813453" y="2579692"/>
            <a:ext cx="1700435" cy="473075"/>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GB" altLang="en-US" sz="1400" b="1"/>
              <a:t>Which sport?</a:t>
            </a:r>
            <a:endParaRPr lang="en-GB" altLang="en-US" sz="1400"/>
          </a:p>
        </p:txBody>
      </p:sp>
      <p:sp>
        <p:nvSpPr>
          <p:cNvPr id="10246" name="Text Box 6">
            <a:extLst>
              <a:ext uri="{FF2B5EF4-FFF2-40B4-BE49-F238E27FC236}">
                <a16:creationId xmlns:a16="http://schemas.microsoft.com/office/drawing/2014/main" id="{4B4701E7-B33E-4CAB-8065-8BEB08DC8AF3}"/>
              </a:ext>
            </a:extLst>
          </p:cNvPr>
          <p:cNvSpPr txBox="1">
            <a:spLocks noChangeArrowheads="1"/>
          </p:cNvSpPr>
          <p:nvPr/>
        </p:nvSpPr>
        <p:spPr bwMode="auto">
          <a:xfrm>
            <a:off x="6963310" y="3420176"/>
            <a:ext cx="685800" cy="257175"/>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GB" altLang="en-US" sz="1050"/>
              <a:t>Elite</a:t>
            </a:r>
          </a:p>
        </p:txBody>
      </p:sp>
      <p:sp>
        <p:nvSpPr>
          <p:cNvPr id="10247" name="Text Box 7">
            <a:extLst>
              <a:ext uri="{FF2B5EF4-FFF2-40B4-BE49-F238E27FC236}">
                <a16:creationId xmlns:a16="http://schemas.microsoft.com/office/drawing/2014/main" id="{04E336E2-4E79-478D-8BAE-2AB4F88C95B5}"/>
              </a:ext>
            </a:extLst>
          </p:cNvPr>
          <p:cNvSpPr txBox="1">
            <a:spLocks noChangeArrowheads="1"/>
          </p:cNvSpPr>
          <p:nvPr/>
        </p:nvSpPr>
        <p:spPr bwMode="auto">
          <a:xfrm>
            <a:off x="8520240" y="3418277"/>
            <a:ext cx="857250" cy="257175"/>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GB" altLang="en-US" sz="1050" b="1"/>
              <a:t>Non-elite</a:t>
            </a:r>
            <a:r>
              <a:rPr lang="en-GB" altLang="en-US" sz="1050"/>
              <a:t> </a:t>
            </a:r>
          </a:p>
        </p:txBody>
      </p:sp>
      <p:sp>
        <p:nvSpPr>
          <p:cNvPr id="10248" name="Text Box 8">
            <a:extLst>
              <a:ext uri="{FF2B5EF4-FFF2-40B4-BE49-F238E27FC236}">
                <a16:creationId xmlns:a16="http://schemas.microsoft.com/office/drawing/2014/main" id="{B365AC5E-90A6-46DD-9EDC-88F75A6D50FD}"/>
              </a:ext>
            </a:extLst>
          </p:cNvPr>
          <p:cNvSpPr txBox="1">
            <a:spLocks noChangeArrowheads="1"/>
          </p:cNvSpPr>
          <p:nvPr/>
        </p:nvSpPr>
        <p:spPr bwMode="auto">
          <a:xfrm>
            <a:off x="8257430" y="4008486"/>
            <a:ext cx="771525" cy="257175"/>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GB" altLang="en-US" sz="1050"/>
              <a:t>Male </a:t>
            </a:r>
          </a:p>
        </p:txBody>
      </p:sp>
      <p:sp>
        <p:nvSpPr>
          <p:cNvPr id="10249" name="Text Box 9">
            <a:extLst>
              <a:ext uri="{FF2B5EF4-FFF2-40B4-BE49-F238E27FC236}">
                <a16:creationId xmlns:a16="http://schemas.microsoft.com/office/drawing/2014/main" id="{49B4DF60-5849-4C5F-8C8F-B82E40ABEBCF}"/>
              </a:ext>
            </a:extLst>
          </p:cNvPr>
          <p:cNvSpPr txBox="1">
            <a:spLocks noChangeArrowheads="1"/>
          </p:cNvSpPr>
          <p:nvPr/>
        </p:nvSpPr>
        <p:spPr bwMode="auto">
          <a:xfrm>
            <a:off x="9149760" y="3959226"/>
            <a:ext cx="857250" cy="257175"/>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GB" altLang="en-US" sz="1050" b="1"/>
              <a:t>Female</a:t>
            </a:r>
            <a:endParaRPr lang="en-GB" altLang="en-US" sz="1050"/>
          </a:p>
        </p:txBody>
      </p:sp>
      <p:sp>
        <p:nvSpPr>
          <p:cNvPr id="10250" name="Text Box 10">
            <a:extLst>
              <a:ext uri="{FF2B5EF4-FFF2-40B4-BE49-F238E27FC236}">
                <a16:creationId xmlns:a16="http://schemas.microsoft.com/office/drawing/2014/main" id="{72366D6B-824F-48A1-82D5-8705207B7A84}"/>
              </a:ext>
            </a:extLst>
          </p:cNvPr>
          <p:cNvSpPr txBox="1">
            <a:spLocks noChangeArrowheads="1"/>
          </p:cNvSpPr>
          <p:nvPr/>
        </p:nvSpPr>
        <p:spPr bwMode="auto">
          <a:xfrm>
            <a:off x="5644552" y="4248183"/>
            <a:ext cx="652462" cy="257175"/>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GB" altLang="en-US" sz="1050" dirty="0"/>
              <a:t>Seniors</a:t>
            </a:r>
          </a:p>
        </p:txBody>
      </p:sp>
      <p:sp>
        <p:nvSpPr>
          <p:cNvPr id="10251" name="Text Box 11">
            <a:extLst>
              <a:ext uri="{FF2B5EF4-FFF2-40B4-BE49-F238E27FC236}">
                <a16:creationId xmlns:a16="http://schemas.microsoft.com/office/drawing/2014/main" id="{646403BB-AE92-4F34-9A38-D6F64789CBEB}"/>
              </a:ext>
            </a:extLst>
          </p:cNvPr>
          <p:cNvSpPr txBox="1">
            <a:spLocks noChangeArrowheads="1"/>
          </p:cNvSpPr>
          <p:nvPr/>
        </p:nvSpPr>
        <p:spPr bwMode="auto">
          <a:xfrm>
            <a:off x="6437718" y="4221455"/>
            <a:ext cx="855792" cy="283903"/>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GB" altLang="en-US" sz="1050" b="1"/>
              <a:t>Juniors</a:t>
            </a:r>
          </a:p>
        </p:txBody>
      </p:sp>
      <p:sp>
        <p:nvSpPr>
          <p:cNvPr id="10252" name="Text Box 12">
            <a:extLst>
              <a:ext uri="{FF2B5EF4-FFF2-40B4-BE49-F238E27FC236}">
                <a16:creationId xmlns:a16="http://schemas.microsoft.com/office/drawing/2014/main" id="{F117F0D9-D085-4A8B-81DC-F3ACE97A8EB1}"/>
              </a:ext>
            </a:extLst>
          </p:cNvPr>
          <p:cNvSpPr txBox="1">
            <a:spLocks noChangeArrowheads="1"/>
          </p:cNvSpPr>
          <p:nvPr/>
        </p:nvSpPr>
        <p:spPr bwMode="auto">
          <a:xfrm>
            <a:off x="7434214" y="4283869"/>
            <a:ext cx="771525" cy="257175"/>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GB" altLang="en-US" sz="1050"/>
              <a:t>Adult</a:t>
            </a:r>
          </a:p>
        </p:txBody>
      </p:sp>
      <p:sp>
        <p:nvSpPr>
          <p:cNvPr id="10253" name="Line 13">
            <a:extLst>
              <a:ext uri="{FF2B5EF4-FFF2-40B4-BE49-F238E27FC236}">
                <a16:creationId xmlns:a16="http://schemas.microsoft.com/office/drawing/2014/main" id="{007E9620-EC3D-4C21-8CE4-DCAA9EB4043C}"/>
              </a:ext>
            </a:extLst>
          </p:cNvPr>
          <p:cNvSpPr>
            <a:spLocks noChangeShapeType="1"/>
          </p:cNvSpPr>
          <p:nvPr/>
        </p:nvSpPr>
        <p:spPr bwMode="auto">
          <a:xfrm flipH="1">
            <a:off x="4181475" y="2098742"/>
            <a:ext cx="0" cy="600075"/>
          </a:xfrm>
          <a:prstGeom prst="line">
            <a:avLst/>
          </a:prstGeom>
          <a:noFill/>
          <a:ln w="9525">
            <a:solidFill>
              <a:srgbClr val="000000"/>
            </a:solidFill>
            <a:round/>
            <a:headEnd/>
            <a:tailEnd type="triangle" w="med" len="med"/>
          </a:ln>
        </p:spPr>
        <p:txBody>
          <a:bodyPr/>
          <a:lstStyle/>
          <a:p>
            <a:pPr>
              <a:defRPr/>
            </a:pPr>
            <a:endParaRPr lang="en-GB" sz="1350"/>
          </a:p>
        </p:txBody>
      </p:sp>
      <p:sp>
        <p:nvSpPr>
          <p:cNvPr id="10254" name="Line 14">
            <a:extLst>
              <a:ext uri="{FF2B5EF4-FFF2-40B4-BE49-F238E27FC236}">
                <a16:creationId xmlns:a16="http://schemas.microsoft.com/office/drawing/2014/main" id="{345ED620-9027-4A10-AF62-DBC90BD0EF59}"/>
              </a:ext>
            </a:extLst>
          </p:cNvPr>
          <p:cNvSpPr>
            <a:spLocks noChangeShapeType="1"/>
          </p:cNvSpPr>
          <p:nvPr/>
        </p:nvSpPr>
        <p:spPr bwMode="auto">
          <a:xfrm flipH="1">
            <a:off x="7352134" y="2098742"/>
            <a:ext cx="1588" cy="473075"/>
          </a:xfrm>
          <a:prstGeom prst="line">
            <a:avLst/>
          </a:prstGeom>
          <a:noFill/>
          <a:ln w="9525">
            <a:solidFill>
              <a:srgbClr val="000000"/>
            </a:solidFill>
            <a:round/>
            <a:headEnd/>
            <a:tailEnd type="triangle" w="med" len="med"/>
          </a:ln>
        </p:spPr>
        <p:txBody>
          <a:bodyPr/>
          <a:lstStyle/>
          <a:p>
            <a:pPr>
              <a:defRPr/>
            </a:pPr>
            <a:endParaRPr lang="en-GB" sz="1350"/>
          </a:p>
        </p:txBody>
      </p:sp>
      <p:sp>
        <p:nvSpPr>
          <p:cNvPr id="10255" name="Line 15">
            <a:extLst>
              <a:ext uri="{FF2B5EF4-FFF2-40B4-BE49-F238E27FC236}">
                <a16:creationId xmlns:a16="http://schemas.microsoft.com/office/drawing/2014/main" id="{AC4BF046-5D0B-4A72-A1BC-C7B28C71E9D0}"/>
              </a:ext>
            </a:extLst>
          </p:cNvPr>
          <p:cNvSpPr>
            <a:spLocks noChangeShapeType="1"/>
          </p:cNvSpPr>
          <p:nvPr/>
        </p:nvSpPr>
        <p:spPr bwMode="auto">
          <a:xfrm>
            <a:off x="7710486" y="3076965"/>
            <a:ext cx="846138" cy="341312"/>
          </a:xfrm>
          <a:prstGeom prst="line">
            <a:avLst/>
          </a:prstGeom>
          <a:noFill/>
          <a:ln w="9525">
            <a:solidFill>
              <a:srgbClr val="000000"/>
            </a:solidFill>
            <a:round/>
            <a:headEnd/>
            <a:tailEnd type="triangle" w="med" len="med"/>
          </a:ln>
        </p:spPr>
        <p:txBody>
          <a:bodyPr/>
          <a:lstStyle/>
          <a:p>
            <a:pPr>
              <a:defRPr/>
            </a:pPr>
            <a:endParaRPr lang="en-GB" sz="1350"/>
          </a:p>
        </p:txBody>
      </p:sp>
      <p:sp>
        <p:nvSpPr>
          <p:cNvPr id="10256" name="Line 16">
            <a:extLst>
              <a:ext uri="{FF2B5EF4-FFF2-40B4-BE49-F238E27FC236}">
                <a16:creationId xmlns:a16="http://schemas.microsoft.com/office/drawing/2014/main" id="{F7E3F808-6197-4180-87D0-19896F0CF901}"/>
              </a:ext>
            </a:extLst>
          </p:cNvPr>
          <p:cNvSpPr>
            <a:spLocks noChangeShapeType="1"/>
          </p:cNvSpPr>
          <p:nvPr/>
        </p:nvSpPr>
        <p:spPr bwMode="auto">
          <a:xfrm>
            <a:off x="9105123" y="3690938"/>
            <a:ext cx="1588" cy="257175"/>
          </a:xfrm>
          <a:prstGeom prst="line">
            <a:avLst/>
          </a:prstGeom>
          <a:noFill/>
          <a:ln w="9525">
            <a:solidFill>
              <a:srgbClr val="000000"/>
            </a:solidFill>
            <a:round/>
            <a:headEnd/>
            <a:tailEnd type="triangle" w="med" len="med"/>
          </a:ln>
        </p:spPr>
        <p:txBody>
          <a:bodyPr/>
          <a:lstStyle/>
          <a:p>
            <a:pPr>
              <a:defRPr/>
            </a:pPr>
            <a:endParaRPr lang="en-GB" sz="1350"/>
          </a:p>
        </p:txBody>
      </p:sp>
      <p:sp>
        <p:nvSpPr>
          <p:cNvPr id="10257" name="Line 17">
            <a:extLst>
              <a:ext uri="{FF2B5EF4-FFF2-40B4-BE49-F238E27FC236}">
                <a16:creationId xmlns:a16="http://schemas.microsoft.com/office/drawing/2014/main" id="{22B1F467-1F1B-4F57-9D93-63FF8F505486}"/>
              </a:ext>
            </a:extLst>
          </p:cNvPr>
          <p:cNvSpPr>
            <a:spLocks noChangeShapeType="1"/>
          </p:cNvSpPr>
          <p:nvPr/>
        </p:nvSpPr>
        <p:spPr bwMode="auto">
          <a:xfrm>
            <a:off x="7601321" y="3706018"/>
            <a:ext cx="18099" cy="564130"/>
          </a:xfrm>
          <a:prstGeom prst="line">
            <a:avLst/>
          </a:prstGeom>
          <a:noFill/>
          <a:ln w="9525">
            <a:solidFill>
              <a:srgbClr val="000000"/>
            </a:solidFill>
            <a:prstDash val="dash"/>
            <a:round/>
            <a:headEnd/>
            <a:tailEnd type="triangle" w="med" len="med"/>
          </a:ln>
        </p:spPr>
        <p:txBody>
          <a:bodyPr/>
          <a:lstStyle/>
          <a:p>
            <a:pPr>
              <a:defRPr/>
            </a:pPr>
            <a:endParaRPr lang="en-GB" sz="1350"/>
          </a:p>
        </p:txBody>
      </p:sp>
      <p:sp>
        <p:nvSpPr>
          <p:cNvPr id="10258" name="Line 18">
            <a:extLst>
              <a:ext uri="{FF2B5EF4-FFF2-40B4-BE49-F238E27FC236}">
                <a16:creationId xmlns:a16="http://schemas.microsoft.com/office/drawing/2014/main" id="{B88BBD9C-D618-4937-8330-2D7CA73718E2}"/>
              </a:ext>
            </a:extLst>
          </p:cNvPr>
          <p:cNvSpPr>
            <a:spLocks noChangeShapeType="1"/>
          </p:cNvSpPr>
          <p:nvPr/>
        </p:nvSpPr>
        <p:spPr bwMode="auto">
          <a:xfrm>
            <a:off x="4295776" y="2091533"/>
            <a:ext cx="771525" cy="600075"/>
          </a:xfrm>
          <a:prstGeom prst="line">
            <a:avLst/>
          </a:prstGeom>
          <a:noFill/>
          <a:ln w="9525">
            <a:solidFill>
              <a:srgbClr val="000000"/>
            </a:solidFill>
            <a:prstDash val="dash"/>
            <a:round/>
            <a:headEnd/>
            <a:tailEnd type="triangle" w="med" len="med"/>
          </a:ln>
        </p:spPr>
        <p:txBody>
          <a:bodyPr/>
          <a:lstStyle/>
          <a:p>
            <a:pPr>
              <a:defRPr/>
            </a:pPr>
            <a:endParaRPr lang="en-GB" sz="1350"/>
          </a:p>
        </p:txBody>
      </p:sp>
      <p:sp>
        <p:nvSpPr>
          <p:cNvPr id="10259" name="Line 19">
            <a:extLst>
              <a:ext uri="{FF2B5EF4-FFF2-40B4-BE49-F238E27FC236}">
                <a16:creationId xmlns:a16="http://schemas.microsoft.com/office/drawing/2014/main" id="{A89530D3-4953-4FB6-A5EF-238705779867}"/>
              </a:ext>
            </a:extLst>
          </p:cNvPr>
          <p:cNvSpPr>
            <a:spLocks noChangeShapeType="1"/>
          </p:cNvSpPr>
          <p:nvPr/>
        </p:nvSpPr>
        <p:spPr bwMode="auto">
          <a:xfrm flipH="1">
            <a:off x="8416318" y="3652795"/>
            <a:ext cx="587292" cy="341312"/>
          </a:xfrm>
          <a:prstGeom prst="line">
            <a:avLst/>
          </a:prstGeom>
          <a:noFill/>
          <a:ln w="9525">
            <a:solidFill>
              <a:srgbClr val="000000"/>
            </a:solidFill>
            <a:prstDash val="dash"/>
            <a:round/>
            <a:headEnd/>
            <a:tailEnd type="triangle" w="med" len="med"/>
          </a:ln>
        </p:spPr>
        <p:txBody>
          <a:bodyPr/>
          <a:lstStyle/>
          <a:p>
            <a:pPr>
              <a:defRPr/>
            </a:pPr>
            <a:endParaRPr lang="en-GB" sz="1350"/>
          </a:p>
        </p:txBody>
      </p:sp>
      <p:sp>
        <p:nvSpPr>
          <p:cNvPr id="10260" name="Line 20">
            <a:extLst>
              <a:ext uri="{FF2B5EF4-FFF2-40B4-BE49-F238E27FC236}">
                <a16:creationId xmlns:a16="http://schemas.microsoft.com/office/drawing/2014/main" id="{B87A0F4F-ADB0-4465-8656-7DB6DEB79FD9}"/>
              </a:ext>
            </a:extLst>
          </p:cNvPr>
          <p:cNvSpPr>
            <a:spLocks noChangeShapeType="1"/>
          </p:cNvSpPr>
          <p:nvPr/>
        </p:nvSpPr>
        <p:spPr bwMode="auto">
          <a:xfrm flipH="1">
            <a:off x="5923582" y="3695414"/>
            <a:ext cx="1116019" cy="520987"/>
          </a:xfrm>
          <a:prstGeom prst="line">
            <a:avLst/>
          </a:prstGeom>
          <a:noFill/>
          <a:ln w="9525">
            <a:solidFill>
              <a:srgbClr val="000000"/>
            </a:solidFill>
            <a:prstDash val="dash"/>
            <a:round/>
            <a:headEnd/>
            <a:tailEnd type="triangle" w="med" len="med"/>
          </a:ln>
        </p:spPr>
        <p:txBody>
          <a:bodyPr/>
          <a:lstStyle/>
          <a:p>
            <a:pPr>
              <a:defRPr/>
            </a:pPr>
            <a:endParaRPr lang="en-GB" sz="1350"/>
          </a:p>
        </p:txBody>
      </p:sp>
      <p:sp>
        <p:nvSpPr>
          <p:cNvPr id="10261" name="Line 21">
            <a:extLst>
              <a:ext uri="{FF2B5EF4-FFF2-40B4-BE49-F238E27FC236}">
                <a16:creationId xmlns:a16="http://schemas.microsoft.com/office/drawing/2014/main" id="{6DBBA085-C9F7-4B04-B618-9D8020C642B6}"/>
              </a:ext>
            </a:extLst>
          </p:cNvPr>
          <p:cNvSpPr>
            <a:spLocks noChangeShapeType="1"/>
          </p:cNvSpPr>
          <p:nvPr/>
        </p:nvSpPr>
        <p:spPr bwMode="auto">
          <a:xfrm flipH="1">
            <a:off x="6737722" y="3690938"/>
            <a:ext cx="663671" cy="527937"/>
          </a:xfrm>
          <a:prstGeom prst="line">
            <a:avLst/>
          </a:prstGeom>
          <a:noFill/>
          <a:ln w="9525">
            <a:solidFill>
              <a:srgbClr val="000000"/>
            </a:solidFill>
            <a:round/>
            <a:headEnd/>
            <a:tailEnd type="triangle" w="med" len="med"/>
          </a:ln>
        </p:spPr>
        <p:txBody>
          <a:bodyPr/>
          <a:lstStyle/>
          <a:p>
            <a:pPr>
              <a:defRPr/>
            </a:pPr>
            <a:endParaRPr lang="en-GB" sz="1350"/>
          </a:p>
        </p:txBody>
      </p:sp>
      <p:sp>
        <p:nvSpPr>
          <p:cNvPr id="10262" name="Text Box 22">
            <a:extLst>
              <a:ext uri="{FF2B5EF4-FFF2-40B4-BE49-F238E27FC236}">
                <a16:creationId xmlns:a16="http://schemas.microsoft.com/office/drawing/2014/main" id="{892BF5B6-3C4B-47B7-810D-3F06FBEB472A}"/>
              </a:ext>
            </a:extLst>
          </p:cNvPr>
          <p:cNvSpPr txBox="1">
            <a:spLocks noChangeArrowheads="1"/>
          </p:cNvSpPr>
          <p:nvPr/>
        </p:nvSpPr>
        <p:spPr bwMode="auto">
          <a:xfrm>
            <a:off x="3546476" y="3435397"/>
            <a:ext cx="963612" cy="257175"/>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r>
              <a:rPr lang="en-GB" altLang="en-US" sz="1050" dirty="0"/>
              <a:t>Professional </a:t>
            </a:r>
          </a:p>
          <a:p>
            <a:pPr algn="ctr" eaLnBrk="1" hangingPunct="1">
              <a:defRPr/>
            </a:pPr>
            <a:endParaRPr lang="en-GB" altLang="en-US" sz="1050" dirty="0"/>
          </a:p>
        </p:txBody>
      </p:sp>
      <p:sp>
        <p:nvSpPr>
          <p:cNvPr id="10263" name="Text Box 23">
            <a:extLst>
              <a:ext uri="{FF2B5EF4-FFF2-40B4-BE49-F238E27FC236}">
                <a16:creationId xmlns:a16="http://schemas.microsoft.com/office/drawing/2014/main" id="{81CAD851-03CD-4F24-962B-7716AE2A061E}"/>
              </a:ext>
            </a:extLst>
          </p:cNvPr>
          <p:cNvSpPr txBox="1">
            <a:spLocks noChangeArrowheads="1"/>
          </p:cNvSpPr>
          <p:nvPr/>
        </p:nvSpPr>
        <p:spPr bwMode="auto">
          <a:xfrm>
            <a:off x="4583113" y="3410590"/>
            <a:ext cx="771525" cy="257175"/>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r>
              <a:rPr lang="en-GB" altLang="en-US" sz="1050" b="1"/>
              <a:t>Amateur </a:t>
            </a:r>
            <a:endParaRPr lang="en-GB" altLang="en-US" sz="1050"/>
          </a:p>
        </p:txBody>
      </p:sp>
      <p:sp>
        <p:nvSpPr>
          <p:cNvPr id="10264" name="Text Box 24">
            <a:extLst>
              <a:ext uri="{FF2B5EF4-FFF2-40B4-BE49-F238E27FC236}">
                <a16:creationId xmlns:a16="http://schemas.microsoft.com/office/drawing/2014/main" id="{64800528-82DD-4AF2-90D8-646680127B99}"/>
              </a:ext>
            </a:extLst>
          </p:cNvPr>
          <p:cNvSpPr txBox="1">
            <a:spLocks noChangeArrowheads="1"/>
          </p:cNvSpPr>
          <p:nvPr/>
        </p:nvSpPr>
        <p:spPr bwMode="auto">
          <a:xfrm>
            <a:off x="3339113" y="4038518"/>
            <a:ext cx="689169" cy="323850"/>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r>
              <a:rPr lang="en-GB" altLang="en-US" sz="1200"/>
              <a:t>Novice </a:t>
            </a:r>
          </a:p>
        </p:txBody>
      </p:sp>
      <p:sp>
        <p:nvSpPr>
          <p:cNvPr id="10265" name="Text Box 25">
            <a:extLst>
              <a:ext uri="{FF2B5EF4-FFF2-40B4-BE49-F238E27FC236}">
                <a16:creationId xmlns:a16="http://schemas.microsoft.com/office/drawing/2014/main" id="{7944E6D9-05AF-4D24-87CD-021B8D8CFCF8}"/>
              </a:ext>
            </a:extLst>
          </p:cNvPr>
          <p:cNvSpPr txBox="1">
            <a:spLocks noChangeArrowheads="1"/>
          </p:cNvSpPr>
          <p:nvPr/>
        </p:nvSpPr>
        <p:spPr bwMode="auto">
          <a:xfrm>
            <a:off x="4272610" y="4025971"/>
            <a:ext cx="1218552" cy="392087"/>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r>
              <a:rPr lang="en-GB" altLang="en-US" sz="1200" b="1" dirty="0"/>
              <a:t>Experienced </a:t>
            </a:r>
            <a:endParaRPr lang="en-GB" altLang="en-US" sz="1200" dirty="0"/>
          </a:p>
        </p:txBody>
      </p:sp>
      <p:sp>
        <p:nvSpPr>
          <p:cNvPr id="10266" name="Line 26">
            <a:extLst>
              <a:ext uri="{FF2B5EF4-FFF2-40B4-BE49-F238E27FC236}">
                <a16:creationId xmlns:a16="http://schemas.microsoft.com/office/drawing/2014/main" id="{BD10D7F7-7313-45E8-B67B-4CC51D035B3F}"/>
              </a:ext>
            </a:extLst>
          </p:cNvPr>
          <p:cNvSpPr>
            <a:spLocks noChangeShapeType="1"/>
          </p:cNvSpPr>
          <p:nvPr/>
        </p:nvSpPr>
        <p:spPr bwMode="auto">
          <a:xfrm>
            <a:off x="4075114" y="3056474"/>
            <a:ext cx="942975" cy="342900"/>
          </a:xfrm>
          <a:prstGeom prst="line">
            <a:avLst/>
          </a:prstGeom>
          <a:noFill/>
          <a:ln w="9525">
            <a:solidFill>
              <a:srgbClr val="000000"/>
            </a:solidFill>
            <a:round/>
            <a:headEnd/>
            <a:tailEnd type="triangle" w="med" len="med"/>
          </a:ln>
        </p:spPr>
        <p:txBody>
          <a:bodyPr/>
          <a:lstStyle/>
          <a:p>
            <a:pPr>
              <a:defRPr/>
            </a:pPr>
            <a:endParaRPr lang="en-GB" sz="1350"/>
          </a:p>
        </p:txBody>
      </p:sp>
      <p:sp>
        <p:nvSpPr>
          <p:cNvPr id="10267" name="Line 27">
            <a:extLst>
              <a:ext uri="{FF2B5EF4-FFF2-40B4-BE49-F238E27FC236}">
                <a16:creationId xmlns:a16="http://schemas.microsoft.com/office/drawing/2014/main" id="{80813E1A-BE9B-4125-AF82-913723CC2406}"/>
              </a:ext>
            </a:extLst>
          </p:cNvPr>
          <p:cNvSpPr>
            <a:spLocks noChangeShapeType="1"/>
          </p:cNvSpPr>
          <p:nvPr/>
        </p:nvSpPr>
        <p:spPr bwMode="auto">
          <a:xfrm>
            <a:off x="4968875" y="3692572"/>
            <a:ext cx="1588" cy="342900"/>
          </a:xfrm>
          <a:prstGeom prst="line">
            <a:avLst/>
          </a:prstGeom>
          <a:noFill/>
          <a:ln w="9525">
            <a:solidFill>
              <a:srgbClr val="000000"/>
            </a:solidFill>
            <a:round/>
            <a:headEnd/>
            <a:tailEnd type="triangle" w="med" len="med"/>
          </a:ln>
        </p:spPr>
        <p:txBody>
          <a:bodyPr/>
          <a:lstStyle/>
          <a:p>
            <a:pPr>
              <a:defRPr/>
            </a:pPr>
            <a:endParaRPr lang="en-GB" sz="1350"/>
          </a:p>
        </p:txBody>
      </p:sp>
      <p:sp>
        <p:nvSpPr>
          <p:cNvPr id="10268" name="Line 28">
            <a:extLst>
              <a:ext uri="{FF2B5EF4-FFF2-40B4-BE49-F238E27FC236}">
                <a16:creationId xmlns:a16="http://schemas.microsoft.com/office/drawing/2014/main" id="{D8589FD3-44F1-4247-8808-1B3713ACADC7}"/>
              </a:ext>
            </a:extLst>
          </p:cNvPr>
          <p:cNvSpPr>
            <a:spLocks noChangeShapeType="1"/>
          </p:cNvSpPr>
          <p:nvPr/>
        </p:nvSpPr>
        <p:spPr bwMode="auto">
          <a:xfrm flipH="1">
            <a:off x="7293510" y="3058165"/>
            <a:ext cx="12700" cy="352425"/>
          </a:xfrm>
          <a:prstGeom prst="line">
            <a:avLst/>
          </a:prstGeom>
          <a:noFill/>
          <a:ln w="9525">
            <a:solidFill>
              <a:srgbClr val="000000"/>
            </a:solidFill>
            <a:prstDash val="dash"/>
            <a:round/>
            <a:headEnd/>
            <a:tailEnd type="triangle" w="med" len="med"/>
          </a:ln>
        </p:spPr>
        <p:txBody>
          <a:bodyPr/>
          <a:lstStyle/>
          <a:p>
            <a:pPr>
              <a:defRPr/>
            </a:pPr>
            <a:endParaRPr lang="en-GB" sz="1350"/>
          </a:p>
        </p:txBody>
      </p:sp>
      <p:sp>
        <p:nvSpPr>
          <p:cNvPr id="10269" name="Line 29">
            <a:extLst>
              <a:ext uri="{FF2B5EF4-FFF2-40B4-BE49-F238E27FC236}">
                <a16:creationId xmlns:a16="http://schemas.microsoft.com/office/drawing/2014/main" id="{02FF2717-E6E2-4263-9BAF-02713ECF67F3}"/>
              </a:ext>
            </a:extLst>
          </p:cNvPr>
          <p:cNvSpPr>
            <a:spLocks noChangeShapeType="1"/>
          </p:cNvSpPr>
          <p:nvPr/>
        </p:nvSpPr>
        <p:spPr bwMode="auto">
          <a:xfrm flipH="1">
            <a:off x="3952876" y="3056474"/>
            <a:ext cx="1588" cy="342900"/>
          </a:xfrm>
          <a:prstGeom prst="line">
            <a:avLst/>
          </a:prstGeom>
          <a:noFill/>
          <a:ln w="9525">
            <a:solidFill>
              <a:srgbClr val="000000"/>
            </a:solidFill>
            <a:prstDash val="dash"/>
            <a:round/>
            <a:headEnd/>
            <a:tailEnd type="triangle" w="med" len="med"/>
          </a:ln>
        </p:spPr>
        <p:txBody>
          <a:bodyPr/>
          <a:lstStyle/>
          <a:p>
            <a:pPr>
              <a:defRPr/>
            </a:pPr>
            <a:endParaRPr lang="en-GB" sz="1350"/>
          </a:p>
        </p:txBody>
      </p:sp>
      <p:sp>
        <p:nvSpPr>
          <p:cNvPr id="10270" name="Line 30">
            <a:extLst>
              <a:ext uri="{FF2B5EF4-FFF2-40B4-BE49-F238E27FC236}">
                <a16:creationId xmlns:a16="http://schemas.microsoft.com/office/drawing/2014/main" id="{4DAE0740-DC11-4240-A934-0FD66A434922}"/>
              </a:ext>
            </a:extLst>
          </p:cNvPr>
          <p:cNvSpPr>
            <a:spLocks noChangeShapeType="1"/>
          </p:cNvSpPr>
          <p:nvPr/>
        </p:nvSpPr>
        <p:spPr bwMode="auto">
          <a:xfrm flipH="1">
            <a:off x="3827560" y="3683072"/>
            <a:ext cx="942975" cy="342900"/>
          </a:xfrm>
          <a:prstGeom prst="line">
            <a:avLst/>
          </a:prstGeom>
          <a:noFill/>
          <a:ln w="9525">
            <a:solidFill>
              <a:srgbClr val="000000"/>
            </a:solidFill>
            <a:prstDash val="dash"/>
            <a:round/>
            <a:headEnd/>
            <a:tailEnd type="triangle" w="med" len="med"/>
          </a:ln>
        </p:spPr>
        <p:txBody>
          <a:bodyPr/>
          <a:lstStyle/>
          <a:p>
            <a:pPr>
              <a:defRPr/>
            </a:pPr>
            <a:endParaRPr lang="en-GB" sz="1350"/>
          </a:p>
        </p:txBody>
      </p:sp>
      <p:sp>
        <p:nvSpPr>
          <p:cNvPr id="10271" name="Text Box 31">
            <a:extLst>
              <a:ext uri="{FF2B5EF4-FFF2-40B4-BE49-F238E27FC236}">
                <a16:creationId xmlns:a16="http://schemas.microsoft.com/office/drawing/2014/main" id="{A4AF3605-8FE2-4204-950A-B61B5D6DBCA5}"/>
              </a:ext>
            </a:extLst>
          </p:cNvPr>
          <p:cNvSpPr txBox="1">
            <a:spLocks noChangeArrowheads="1"/>
          </p:cNvSpPr>
          <p:nvPr/>
        </p:nvSpPr>
        <p:spPr bwMode="auto">
          <a:xfrm>
            <a:off x="7085663" y="4806610"/>
            <a:ext cx="4583653" cy="1277273"/>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defRPr/>
            </a:pPr>
            <a:r>
              <a:rPr lang="en-GB" altLang="en-US" sz="1400" i="1" dirty="0">
                <a:solidFill>
                  <a:schemeClr val="accent1">
                    <a:lumMod val="75000"/>
                  </a:schemeClr>
                </a:solidFill>
              </a:rPr>
              <a:t>Do experienced male amateur coaches have different leadership styles depending upon whether they are coaching team or individual non-elite female junior sport?</a:t>
            </a:r>
            <a:endParaRPr lang="en-GB" altLang="en-US" sz="1400" b="1" i="1" dirty="0">
              <a:solidFill>
                <a:schemeClr val="accent1">
                  <a:lumMod val="75000"/>
                </a:schemeClr>
              </a:solidFill>
            </a:endParaRPr>
          </a:p>
          <a:p>
            <a:pPr algn="ctr" eaLnBrk="1" hangingPunct="1">
              <a:spcBef>
                <a:spcPct val="50000"/>
              </a:spcBef>
              <a:defRPr/>
            </a:pPr>
            <a:endParaRPr lang="en-GB" altLang="en-US" sz="1400" dirty="0"/>
          </a:p>
        </p:txBody>
      </p:sp>
      <p:sp>
        <p:nvSpPr>
          <p:cNvPr id="10272" name="Text Box 32">
            <a:extLst>
              <a:ext uri="{FF2B5EF4-FFF2-40B4-BE49-F238E27FC236}">
                <a16:creationId xmlns:a16="http://schemas.microsoft.com/office/drawing/2014/main" id="{24964A03-3CC1-4D54-8E12-B39DE850D955}"/>
              </a:ext>
            </a:extLst>
          </p:cNvPr>
          <p:cNvSpPr txBox="1">
            <a:spLocks noChangeArrowheads="1"/>
          </p:cNvSpPr>
          <p:nvPr/>
        </p:nvSpPr>
        <p:spPr bwMode="auto">
          <a:xfrm>
            <a:off x="2341305" y="460377"/>
            <a:ext cx="6970646" cy="461665"/>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defRPr/>
            </a:pPr>
            <a:r>
              <a:rPr lang="en-GB" altLang="en-US" sz="2400" b="1" dirty="0"/>
              <a:t>FOCUSSING A RESEARCH AIM/QUESTION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A192E-7BC6-3962-71A1-E432233B4D0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4E2EC3A-2301-8598-291A-56AD01CB30C6}"/>
              </a:ext>
            </a:extLst>
          </p:cNvPr>
          <p:cNvSpPr>
            <a:spLocks noGrp="1"/>
          </p:cNvSpPr>
          <p:nvPr>
            <p:ph idx="1"/>
          </p:nvPr>
        </p:nvSpPr>
        <p:spPr/>
        <p:txBody>
          <a:bodyPr/>
          <a:lstStyle/>
          <a:p>
            <a:r>
              <a:rPr lang="en-GB" dirty="0"/>
              <a:t>Have a look at your aim</a:t>
            </a:r>
          </a:p>
          <a:p>
            <a:r>
              <a:rPr lang="en-GB" dirty="0"/>
              <a:t>Share it with the person sitting next to you</a:t>
            </a:r>
          </a:p>
          <a:p>
            <a:r>
              <a:rPr lang="en-GB" dirty="0"/>
              <a:t>Can you refine it further?</a:t>
            </a:r>
          </a:p>
        </p:txBody>
      </p:sp>
    </p:spTree>
    <p:extLst>
      <p:ext uri="{BB962C8B-B14F-4D97-AF65-F5344CB8AC3E}">
        <p14:creationId xmlns:p14="http://schemas.microsoft.com/office/powerpoint/2010/main" val="33898702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noFill/>
        </p:spPr>
        <p:txBody>
          <a:bodyPr/>
          <a:lstStyle/>
          <a:p>
            <a:r>
              <a:rPr lang="en-GB" b="1" dirty="0"/>
              <a:t>Dissertation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p:txBody>
          <a:bodyPr>
            <a:normAutofit fontScale="85000" lnSpcReduction="20000"/>
          </a:bodyPr>
          <a:lstStyle/>
          <a:p>
            <a:r>
              <a:rPr lang="en-GB" dirty="0"/>
              <a:t>Over-arching aim – be succinct</a:t>
            </a:r>
          </a:p>
          <a:p>
            <a:r>
              <a:rPr lang="en-GB" dirty="0"/>
              <a:t>Objectives – the steps you are going to take to answer your research aim or question</a:t>
            </a:r>
          </a:p>
          <a:p>
            <a:r>
              <a:rPr lang="en-GB" dirty="0"/>
              <a:t>A specific list of tasks needed to be done to accomplish the goals of the project</a:t>
            </a:r>
          </a:p>
          <a:p>
            <a:r>
              <a:rPr lang="en-GB" dirty="0"/>
              <a:t>Must be clear and achievable</a:t>
            </a:r>
          </a:p>
          <a:p>
            <a:r>
              <a:rPr lang="en-GB" dirty="0"/>
              <a:t>Usually numbered so that each reads as an ‘individual’ statement to convey intentions</a:t>
            </a:r>
          </a:p>
          <a:p>
            <a:r>
              <a:rPr lang="en-GB" dirty="0"/>
              <a:t>The dissertation aim, objectives &amp; research question, MUST be aligned</a:t>
            </a:r>
          </a:p>
        </p:txBody>
      </p:sp>
    </p:spTree>
    <p:extLst>
      <p:ext uri="{BB962C8B-B14F-4D97-AF65-F5344CB8AC3E}">
        <p14:creationId xmlns:p14="http://schemas.microsoft.com/office/powerpoint/2010/main" val="1397603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60BF4F4F-1124-4D25-A01E-63CD7C0A2FCD}"/>
              </a:ext>
            </a:extLst>
          </p:cNvPr>
          <p:cNvSpPr>
            <a:spLocks noGrp="1" noChangeArrowheads="1"/>
          </p:cNvSpPr>
          <p:nvPr>
            <p:ph type="title"/>
          </p:nvPr>
        </p:nvSpPr>
        <p:spPr>
          <a:noFill/>
        </p:spPr>
        <p:txBody>
          <a:bodyPr/>
          <a:lstStyle/>
          <a:p>
            <a:r>
              <a:rPr lang="en-GB" altLang="en-US" b="1" dirty="0"/>
              <a:t>Top tip - Objectives</a:t>
            </a:r>
          </a:p>
        </p:txBody>
      </p:sp>
      <p:sp>
        <p:nvSpPr>
          <p:cNvPr id="3" name="Content Placeholder 2">
            <a:extLst>
              <a:ext uri="{FF2B5EF4-FFF2-40B4-BE49-F238E27FC236}">
                <a16:creationId xmlns:a16="http://schemas.microsoft.com/office/drawing/2014/main" id="{E279E29A-88B1-4B8C-A61B-CC24C2257795}"/>
              </a:ext>
            </a:extLst>
          </p:cNvPr>
          <p:cNvSpPr>
            <a:spLocks noGrp="1"/>
          </p:cNvSpPr>
          <p:nvPr>
            <p:ph sz="half" idx="1"/>
          </p:nvPr>
        </p:nvSpPr>
        <p:spPr/>
        <p:txBody>
          <a:bodyPr rtlCol="0">
            <a:normAutofit lnSpcReduction="10000"/>
          </a:bodyPr>
          <a:lstStyle/>
          <a:p>
            <a:pPr>
              <a:defRPr/>
            </a:pPr>
            <a:r>
              <a:rPr lang="en-GB" dirty="0"/>
              <a:t>1</a:t>
            </a:r>
            <a:r>
              <a:rPr lang="en-GB" baseline="30000" dirty="0"/>
              <a:t>st</a:t>
            </a:r>
            <a:r>
              <a:rPr lang="en-GB" dirty="0"/>
              <a:t> objective – simple key word e.g. </a:t>
            </a:r>
            <a:r>
              <a:rPr lang="en-GB" i="1" dirty="0">
                <a:highlight>
                  <a:srgbClr val="FFFF00"/>
                </a:highlight>
              </a:rPr>
              <a:t>Identify, classify, outline</a:t>
            </a:r>
          </a:p>
          <a:p>
            <a:pPr marL="400050" lvl="1" indent="0">
              <a:buNone/>
              <a:defRPr/>
            </a:pPr>
            <a:r>
              <a:rPr lang="en-GB" sz="2800" dirty="0"/>
              <a:t>To give background to your research area</a:t>
            </a:r>
          </a:p>
          <a:p>
            <a:pPr>
              <a:defRPr/>
            </a:pPr>
            <a:r>
              <a:rPr lang="en-GB" dirty="0"/>
              <a:t>Other objectives – keywords to suggest in-depth research e.g. </a:t>
            </a:r>
            <a:r>
              <a:rPr lang="en-GB" i="1" dirty="0">
                <a:highlight>
                  <a:srgbClr val="FFFF00"/>
                </a:highlight>
              </a:rPr>
              <a:t>explore, evaluate, assess critically, analyse, examine, determine</a:t>
            </a:r>
          </a:p>
          <a:p>
            <a:pPr marL="0" indent="0">
              <a:buNone/>
              <a:defRPr/>
            </a:pPr>
            <a:endParaRPr lang="en-GB" dirty="0"/>
          </a:p>
        </p:txBody>
      </p:sp>
      <p:sp>
        <p:nvSpPr>
          <p:cNvPr id="4" name="Content Placeholder 3">
            <a:extLst>
              <a:ext uri="{FF2B5EF4-FFF2-40B4-BE49-F238E27FC236}">
                <a16:creationId xmlns:a16="http://schemas.microsoft.com/office/drawing/2014/main" id="{F879A8FC-7783-44CC-9609-5E30DA860B70}"/>
              </a:ext>
            </a:extLst>
          </p:cNvPr>
          <p:cNvSpPr>
            <a:spLocks noGrp="1"/>
          </p:cNvSpPr>
          <p:nvPr>
            <p:ph sz="half" idx="2"/>
          </p:nvPr>
        </p:nvSpPr>
        <p:spPr/>
        <p:txBody>
          <a:bodyPr rtlCol="0">
            <a:normAutofit lnSpcReduction="10000"/>
          </a:bodyPr>
          <a:lstStyle/>
          <a:p>
            <a:pPr>
              <a:defRPr/>
            </a:pPr>
            <a:r>
              <a:rPr lang="en-GB" dirty="0"/>
              <a:t>Final objective – keyword that links easily to a concluding activity e.g. </a:t>
            </a:r>
            <a:r>
              <a:rPr lang="en-GB" i="1" dirty="0">
                <a:highlight>
                  <a:srgbClr val="FFFF00"/>
                </a:highlight>
              </a:rPr>
              <a:t>formulate, produce, develop, recommend, propose etc.</a:t>
            </a:r>
          </a:p>
        </p:txBody>
      </p:sp>
      <p:graphicFrame>
        <p:nvGraphicFramePr>
          <p:cNvPr id="5" name="Diagram 4">
            <a:extLst>
              <a:ext uri="{FF2B5EF4-FFF2-40B4-BE49-F238E27FC236}">
                <a16:creationId xmlns:a16="http://schemas.microsoft.com/office/drawing/2014/main" id="{4438C868-1D7A-4814-B070-448096352F01}"/>
              </a:ext>
            </a:extLst>
          </p:cNvPr>
          <p:cNvGraphicFramePr/>
          <p:nvPr/>
        </p:nvGraphicFramePr>
        <p:xfrm>
          <a:off x="7464136" y="3559754"/>
          <a:ext cx="1927514" cy="1513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0" end="0"/>
                                            </p:txEl>
                                          </p:spTgt>
                                        </p:tgtEl>
                                        <p:attrNameLst>
                                          <p:attrName>style.visibility</p:attrName>
                                        </p:attrNameLst>
                                      </p:cBhvr>
                                      <p:to>
                                        <p:strVal val="visible"/>
                                      </p:to>
                                    </p:set>
                                    <p:animEffect transition="in" filter="fade">
                                      <p:cBhvr>
                                        <p:cTn id="26" dur="1000"/>
                                        <p:tgtEl>
                                          <p:spTgt spid="4">
                                            <p:txEl>
                                              <p:pRg st="0" end="0"/>
                                            </p:txEl>
                                          </p:spTgt>
                                        </p:tgtEl>
                                      </p:cBhvr>
                                    </p:animEffect>
                                    <p:anim calcmode="lin" valueType="num">
                                      <p:cBhvr>
                                        <p:cTn id="2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F08A4AC-E42F-43DE-A2A3-2715C7AE7B87}"/>
              </a:ext>
            </a:extLst>
          </p:cNvPr>
          <p:cNvSpPr>
            <a:spLocks noGrp="1"/>
          </p:cNvSpPr>
          <p:nvPr>
            <p:ph idx="1"/>
          </p:nvPr>
        </p:nvSpPr>
        <p:spPr/>
        <p:txBody>
          <a:bodyPr rtlCol="0">
            <a:normAutofit fontScale="85000" lnSpcReduction="10000"/>
          </a:bodyPr>
          <a:lstStyle/>
          <a:p>
            <a:pPr>
              <a:defRPr/>
            </a:pPr>
            <a:r>
              <a:rPr lang="en-GB" dirty="0"/>
              <a:t>Specifically, within the context of higher education, the objectives of this research are to: </a:t>
            </a:r>
          </a:p>
          <a:p>
            <a:pPr marL="0" indent="0">
              <a:buNone/>
              <a:defRPr/>
            </a:pPr>
            <a:r>
              <a:rPr lang="en-GB" dirty="0"/>
              <a:t>1</a:t>
            </a:r>
            <a:r>
              <a:rPr lang="en-GB" dirty="0">
                <a:highlight>
                  <a:srgbClr val="FFFF00"/>
                </a:highlight>
              </a:rPr>
              <a:t> Identify </a:t>
            </a:r>
            <a:r>
              <a:rPr lang="en-GB" dirty="0"/>
              <a:t>the forces driving e-Learning and the barriers to the successful delivery of e-Learning programmes. </a:t>
            </a:r>
          </a:p>
          <a:p>
            <a:pPr marL="0" indent="0">
              <a:buNone/>
              <a:defRPr/>
            </a:pPr>
            <a:r>
              <a:rPr lang="en-GB" dirty="0"/>
              <a:t>2</a:t>
            </a:r>
            <a:r>
              <a:rPr lang="en-GB" dirty="0">
                <a:highlight>
                  <a:srgbClr val="FFFF00"/>
                </a:highlight>
              </a:rPr>
              <a:t> Evaluate </a:t>
            </a:r>
            <a:r>
              <a:rPr lang="en-GB" dirty="0"/>
              <a:t>critically models and frameworks relevant to supporting academic staff in coping with e-Learning. </a:t>
            </a:r>
          </a:p>
          <a:p>
            <a:pPr marL="0" indent="0">
              <a:buNone/>
              <a:defRPr/>
            </a:pPr>
            <a:r>
              <a:rPr lang="en-GB" dirty="0"/>
              <a:t>3 </a:t>
            </a:r>
            <a:r>
              <a:rPr lang="en-GB" dirty="0">
                <a:highlight>
                  <a:srgbClr val="FFFF00"/>
                </a:highlight>
              </a:rPr>
              <a:t>Explore</a:t>
            </a:r>
            <a:r>
              <a:rPr lang="en-GB" dirty="0"/>
              <a:t> staff stakeholder views and practices related to e-Learning preparation, including drivers and barriers to e-Learning. </a:t>
            </a:r>
          </a:p>
          <a:p>
            <a:pPr marL="0" indent="0">
              <a:buNone/>
              <a:defRPr/>
            </a:pPr>
            <a:r>
              <a:rPr lang="en-GB" dirty="0"/>
              <a:t>4 </a:t>
            </a:r>
            <a:r>
              <a:rPr lang="en-GB" dirty="0">
                <a:highlight>
                  <a:srgbClr val="FFFF00"/>
                </a:highlight>
              </a:rPr>
              <a:t>Formulate</a:t>
            </a:r>
            <a:r>
              <a:rPr lang="en-GB" dirty="0"/>
              <a:t> recommendations on staff preparation issues</a:t>
            </a:r>
          </a:p>
        </p:txBody>
      </p:sp>
      <p:sp>
        <p:nvSpPr>
          <p:cNvPr id="35843" name="Title 1">
            <a:extLst>
              <a:ext uri="{FF2B5EF4-FFF2-40B4-BE49-F238E27FC236}">
                <a16:creationId xmlns:a16="http://schemas.microsoft.com/office/drawing/2014/main" id="{3084D45E-785D-4F1E-B28E-3A1498E946F9}"/>
              </a:ext>
            </a:extLst>
          </p:cNvPr>
          <p:cNvSpPr>
            <a:spLocks noGrp="1" noChangeArrowheads="1"/>
          </p:cNvSpPr>
          <p:nvPr>
            <p:ph type="title"/>
          </p:nvPr>
        </p:nvSpPr>
        <p:spPr>
          <a:xfrm>
            <a:off x="1998663" y="484188"/>
            <a:ext cx="8229600" cy="857250"/>
          </a:xfrm>
          <a:noFill/>
        </p:spPr>
        <p:txBody>
          <a:bodyPr/>
          <a:lstStyle/>
          <a:p>
            <a:r>
              <a:rPr lang="en-GB" altLang="en-US" b="1" dirty="0"/>
              <a:t>Objectives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1E087943-F4B7-47C7-B4D6-AEBA9DECD554}"/>
              </a:ext>
            </a:extLst>
          </p:cNvPr>
          <p:cNvSpPr>
            <a:spLocks noGrp="1" noChangeArrowheads="1"/>
          </p:cNvSpPr>
          <p:nvPr>
            <p:ph type="title"/>
          </p:nvPr>
        </p:nvSpPr>
        <p:spPr>
          <a:xfrm>
            <a:off x="2209800" y="228600"/>
            <a:ext cx="7772400" cy="990600"/>
          </a:xfrm>
        </p:spPr>
        <p:txBody>
          <a:bodyPr/>
          <a:lstStyle/>
          <a:p>
            <a:r>
              <a:rPr lang="en-GB" altLang="en-US" b="1" dirty="0"/>
              <a:t>Research Questions</a:t>
            </a:r>
          </a:p>
        </p:txBody>
      </p:sp>
      <p:sp>
        <p:nvSpPr>
          <p:cNvPr id="23555" name="Rectangle 3">
            <a:extLst>
              <a:ext uri="{FF2B5EF4-FFF2-40B4-BE49-F238E27FC236}">
                <a16:creationId xmlns:a16="http://schemas.microsoft.com/office/drawing/2014/main" id="{F7517F4F-6835-4585-833D-F112D303D33B}"/>
              </a:ext>
            </a:extLst>
          </p:cNvPr>
          <p:cNvSpPr>
            <a:spLocks noGrp="1" noChangeArrowheads="1"/>
          </p:cNvSpPr>
          <p:nvPr>
            <p:ph idx="1"/>
          </p:nvPr>
        </p:nvSpPr>
        <p:spPr>
          <a:xfrm>
            <a:off x="2209800" y="1447800"/>
            <a:ext cx="7772400" cy="4648200"/>
          </a:xfrm>
        </p:spPr>
        <p:txBody>
          <a:bodyPr/>
          <a:lstStyle/>
          <a:p>
            <a:pPr>
              <a:buFont typeface="Monotype Sorts"/>
              <a:buNone/>
            </a:pPr>
            <a:endParaRPr lang="en-GB" altLang="en-US"/>
          </a:p>
          <a:p>
            <a:endParaRPr lang="en-GB" altLang="en-US"/>
          </a:p>
        </p:txBody>
      </p:sp>
      <p:sp>
        <p:nvSpPr>
          <p:cNvPr id="23556" name="Text Box 4">
            <a:extLst>
              <a:ext uri="{FF2B5EF4-FFF2-40B4-BE49-F238E27FC236}">
                <a16:creationId xmlns:a16="http://schemas.microsoft.com/office/drawing/2014/main" id="{35547BE5-C860-4B38-9D50-A00C5961ECDD}"/>
              </a:ext>
            </a:extLst>
          </p:cNvPr>
          <p:cNvSpPr txBox="1">
            <a:spLocks noChangeArrowheads="1"/>
          </p:cNvSpPr>
          <p:nvPr/>
        </p:nvSpPr>
        <p:spPr bwMode="auto">
          <a:xfrm>
            <a:off x="858415" y="1447801"/>
            <a:ext cx="10161037"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r>
              <a:rPr lang="en-GB" altLang="en-US" sz="2800" dirty="0">
                <a:latin typeface="+mn-lt"/>
              </a:rPr>
              <a:t>Using research questions is a more specific way to state the research problem. </a:t>
            </a:r>
          </a:p>
          <a:p>
            <a:r>
              <a:rPr lang="en-GB" altLang="en-US" sz="2800" dirty="0">
                <a:latin typeface="+mn-lt"/>
              </a:rPr>
              <a:t>The normal arrangement is to list a number of questions that the research will answer, such as:</a:t>
            </a:r>
          </a:p>
          <a:p>
            <a:pPr marL="457200" indent="-457200">
              <a:buFont typeface="Arial" panose="020B0604020202020204" pitchFamily="34" charset="0"/>
              <a:buChar char="•"/>
            </a:pPr>
            <a:r>
              <a:rPr lang="en-GB" altLang="en-US" sz="2800" dirty="0">
                <a:latin typeface="+mn-lt"/>
              </a:rPr>
              <a:t>RQ(1) – What are the current attendance levels at SEDO Ltd?</a:t>
            </a:r>
          </a:p>
          <a:p>
            <a:pPr marL="457200" indent="-457200">
              <a:buFont typeface="Arial" panose="020B0604020202020204" pitchFamily="34" charset="0"/>
              <a:buChar char="•"/>
            </a:pPr>
            <a:r>
              <a:rPr lang="en-GB" altLang="en-US" sz="2800" dirty="0">
                <a:latin typeface="+mn-lt"/>
              </a:rPr>
              <a:t>RQ(2) – What is the pattern of absence for individual employees (using the ‘Bradford factor’ to measure this absence)?</a:t>
            </a:r>
          </a:p>
          <a:p>
            <a:endParaRPr lang="en-GB" altLang="en-US" sz="2400" dirty="0">
              <a:latin typeface="Lucida Sans" panose="020B0602030504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5F55187-6A36-485D-B22F-6D496C3C78D2}"/>
              </a:ext>
            </a:extLst>
          </p:cNvPr>
          <p:cNvSpPr>
            <a:spLocks noGrp="1" noChangeArrowheads="1"/>
          </p:cNvSpPr>
          <p:nvPr>
            <p:ph type="title"/>
          </p:nvPr>
        </p:nvSpPr>
        <p:spPr>
          <a:xfrm>
            <a:off x="2209800" y="228600"/>
            <a:ext cx="7772400" cy="685800"/>
          </a:xfrm>
        </p:spPr>
        <p:txBody>
          <a:bodyPr>
            <a:normAutofit fontScale="90000"/>
          </a:bodyPr>
          <a:lstStyle/>
          <a:p>
            <a:r>
              <a:rPr lang="en-GB" altLang="en-US" b="1" dirty="0"/>
              <a:t>Research Questions</a:t>
            </a:r>
          </a:p>
        </p:txBody>
      </p:sp>
      <p:sp>
        <p:nvSpPr>
          <p:cNvPr id="24579" name="Rectangle 3">
            <a:extLst>
              <a:ext uri="{FF2B5EF4-FFF2-40B4-BE49-F238E27FC236}">
                <a16:creationId xmlns:a16="http://schemas.microsoft.com/office/drawing/2014/main" id="{8B64CD03-F04B-43A9-A32C-90748063C46E}"/>
              </a:ext>
            </a:extLst>
          </p:cNvPr>
          <p:cNvSpPr>
            <a:spLocks noGrp="1" noChangeArrowheads="1"/>
          </p:cNvSpPr>
          <p:nvPr>
            <p:ph idx="1"/>
          </p:nvPr>
        </p:nvSpPr>
        <p:spPr>
          <a:xfrm>
            <a:off x="2209800" y="1447800"/>
            <a:ext cx="7772400" cy="4648200"/>
          </a:xfrm>
        </p:spPr>
        <p:txBody>
          <a:bodyPr/>
          <a:lstStyle/>
          <a:p>
            <a:pPr>
              <a:buFont typeface="Monotype Sorts"/>
              <a:buNone/>
            </a:pPr>
            <a:endParaRPr lang="en-GB" altLang="en-US"/>
          </a:p>
          <a:p>
            <a:endParaRPr lang="en-GB" altLang="en-US"/>
          </a:p>
        </p:txBody>
      </p:sp>
      <p:sp>
        <p:nvSpPr>
          <p:cNvPr id="24580" name="Text Box 4">
            <a:extLst>
              <a:ext uri="{FF2B5EF4-FFF2-40B4-BE49-F238E27FC236}">
                <a16:creationId xmlns:a16="http://schemas.microsoft.com/office/drawing/2014/main" id="{A589A241-36A1-4083-9F65-E2EA0667CEC8}"/>
              </a:ext>
            </a:extLst>
          </p:cNvPr>
          <p:cNvSpPr txBox="1">
            <a:spLocks noChangeArrowheads="1"/>
          </p:cNvSpPr>
          <p:nvPr/>
        </p:nvSpPr>
        <p:spPr bwMode="auto">
          <a:xfrm>
            <a:off x="647030" y="914400"/>
            <a:ext cx="10028853"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r>
              <a:rPr lang="en-GB" altLang="en-US" sz="2800" dirty="0">
                <a:latin typeface="+mn-lt"/>
              </a:rPr>
              <a:t>RQ(3) – What aspects of the work design is affecting absence at SEDO Ltd?</a:t>
            </a:r>
          </a:p>
          <a:p>
            <a:r>
              <a:rPr lang="en-GB" altLang="en-US" sz="2800" dirty="0">
                <a:latin typeface="+mn-lt"/>
              </a:rPr>
              <a:t>RQ(4) – What are the employee issues around ability to attend?</a:t>
            </a:r>
          </a:p>
          <a:p>
            <a:r>
              <a:rPr lang="en-GB" altLang="en-US" sz="2800" dirty="0">
                <a:latin typeface="+mn-lt"/>
              </a:rPr>
              <a:t>RQ(5) – What aspects are reported that lie outside the Steers and Rhodes (1978) absence model?</a:t>
            </a:r>
          </a:p>
          <a:p>
            <a:endParaRPr lang="en-GB" altLang="en-US" sz="2800" dirty="0">
              <a:latin typeface="+mn-lt"/>
            </a:endParaRPr>
          </a:p>
          <a:p>
            <a:r>
              <a:rPr lang="en-GB" altLang="en-US" sz="2800" dirty="0">
                <a:latin typeface="+mn-lt"/>
              </a:rPr>
              <a:t>Using this method expresses your research problem in a much ‘tighter’ manner from the start and is suitable where you have a clear set of issues arising from the literature that addresses the research problem.</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1652DCF-9FB3-4102-8FF3-4E9FEE1573CC}"/>
              </a:ext>
            </a:extLst>
          </p:cNvPr>
          <p:cNvSpPr>
            <a:spLocks noGrp="1" noChangeArrowheads="1"/>
          </p:cNvSpPr>
          <p:nvPr>
            <p:ph type="title"/>
          </p:nvPr>
        </p:nvSpPr>
        <p:spPr>
          <a:xfrm>
            <a:off x="2209800" y="228600"/>
            <a:ext cx="7772400" cy="762000"/>
          </a:xfrm>
        </p:spPr>
        <p:txBody>
          <a:bodyPr/>
          <a:lstStyle/>
          <a:p>
            <a:r>
              <a:rPr lang="en-GB" altLang="en-US" b="1" dirty="0"/>
              <a:t>Hypotheses</a:t>
            </a:r>
          </a:p>
        </p:txBody>
      </p:sp>
      <p:sp>
        <p:nvSpPr>
          <p:cNvPr id="25603" name="Rectangle 3">
            <a:extLst>
              <a:ext uri="{FF2B5EF4-FFF2-40B4-BE49-F238E27FC236}">
                <a16:creationId xmlns:a16="http://schemas.microsoft.com/office/drawing/2014/main" id="{F3252709-155B-4EDD-95B2-DC1E869F9765}"/>
              </a:ext>
            </a:extLst>
          </p:cNvPr>
          <p:cNvSpPr>
            <a:spLocks noGrp="1" noChangeArrowheads="1"/>
          </p:cNvSpPr>
          <p:nvPr>
            <p:ph idx="1"/>
          </p:nvPr>
        </p:nvSpPr>
        <p:spPr>
          <a:xfrm>
            <a:off x="346841" y="1802524"/>
            <a:ext cx="11098925" cy="4648200"/>
          </a:xfrm>
        </p:spPr>
        <p:txBody>
          <a:bodyPr/>
          <a:lstStyle/>
          <a:p>
            <a:pPr marL="0" indent="0" algn="ctr">
              <a:buNone/>
            </a:pPr>
            <a:r>
              <a:rPr lang="en-GB" altLang="en-US" sz="3600" dirty="0"/>
              <a:t>The research problem can also be specified using a set of testable hypotheses – a set of logical, reasonable, tentative explanations of the subject under investigation. </a:t>
            </a:r>
          </a:p>
          <a:p>
            <a:endParaRPr lang="en-GB" altLang="en-US" sz="1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1530B02-86D9-49ED-AE84-819B7DFE3033}"/>
              </a:ext>
            </a:extLst>
          </p:cNvPr>
          <p:cNvSpPr>
            <a:spLocks noGrp="1" noChangeArrowheads="1"/>
          </p:cNvSpPr>
          <p:nvPr>
            <p:ph type="title"/>
          </p:nvPr>
        </p:nvSpPr>
        <p:spPr>
          <a:xfrm>
            <a:off x="2209800" y="228600"/>
            <a:ext cx="7772400" cy="533400"/>
          </a:xfrm>
        </p:spPr>
        <p:txBody>
          <a:bodyPr>
            <a:normAutofit fontScale="90000"/>
          </a:bodyPr>
          <a:lstStyle/>
          <a:p>
            <a:r>
              <a:rPr lang="en-GB" altLang="en-US" b="1" dirty="0"/>
              <a:t>Hypotheses</a:t>
            </a:r>
          </a:p>
        </p:txBody>
      </p:sp>
      <p:sp>
        <p:nvSpPr>
          <p:cNvPr id="27651" name="Rectangle 3">
            <a:extLst>
              <a:ext uri="{FF2B5EF4-FFF2-40B4-BE49-F238E27FC236}">
                <a16:creationId xmlns:a16="http://schemas.microsoft.com/office/drawing/2014/main" id="{317F2DA1-B845-4B6A-B7F6-027DCEFADAA4}"/>
              </a:ext>
            </a:extLst>
          </p:cNvPr>
          <p:cNvSpPr>
            <a:spLocks noGrp="1" noChangeArrowheads="1"/>
          </p:cNvSpPr>
          <p:nvPr>
            <p:ph idx="1"/>
          </p:nvPr>
        </p:nvSpPr>
        <p:spPr>
          <a:xfrm>
            <a:off x="2209800" y="1447800"/>
            <a:ext cx="7772400" cy="4648200"/>
          </a:xfrm>
        </p:spPr>
        <p:txBody>
          <a:bodyPr/>
          <a:lstStyle/>
          <a:p>
            <a:pPr>
              <a:buFont typeface="Monotype Sorts"/>
              <a:buNone/>
            </a:pPr>
            <a:endParaRPr lang="en-GB" altLang="en-US"/>
          </a:p>
          <a:p>
            <a:endParaRPr lang="en-GB" altLang="en-US"/>
          </a:p>
        </p:txBody>
      </p:sp>
      <p:sp>
        <p:nvSpPr>
          <p:cNvPr id="27652" name="Text Box 4">
            <a:extLst>
              <a:ext uri="{FF2B5EF4-FFF2-40B4-BE49-F238E27FC236}">
                <a16:creationId xmlns:a16="http://schemas.microsoft.com/office/drawing/2014/main" id="{2DB77F4B-B228-492B-A139-8EBB38846EDD}"/>
              </a:ext>
            </a:extLst>
          </p:cNvPr>
          <p:cNvSpPr txBox="1">
            <a:spLocks noChangeArrowheads="1"/>
          </p:cNvSpPr>
          <p:nvPr/>
        </p:nvSpPr>
        <p:spPr bwMode="auto">
          <a:xfrm>
            <a:off x="243840" y="1255216"/>
            <a:ext cx="11704320"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r>
              <a:rPr kumimoji="0" lang="en-GB" altLang="en-US" sz="2400" b="0" i="0" u="none" strike="noStrike" kern="1200" cap="none" spc="0" normalizeH="0" baseline="0" noProof="0" dirty="0">
                <a:ln>
                  <a:noFill/>
                </a:ln>
                <a:solidFill>
                  <a:prstClr val="black"/>
                </a:solidFill>
                <a:effectLst/>
                <a:uLnTx/>
                <a:uFillTx/>
                <a:latin typeface="+mn-lt"/>
                <a:ea typeface="+mn-ea"/>
                <a:cs typeface="+mn-cs"/>
              </a:rPr>
              <a:t>Following a literature review, you would create several hypotheses, for example:</a:t>
            </a:r>
          </a:p>
          <a:p>
            <a:endParaRPr lang="en-GB" altLang="en-US" sz="2400" dirty="0">
              <a:solidFill>
                <a:prstClr val="black"/>
              </a:solidFill>
              <a:latin typeface="+mn-lt"/>
            </a:endParaRPr>
          </a:p>
          <a:p>
            <a:r>
              <a:rPr kumimoji="0" lang="en-GB" altLang="en-US" sz="2400" b="0" i="0" u="none" strike="noStrike" kern="1200" cap="none" spc="0" normalizeH="0" baseline="0" noProof="0" dirty="0">
                <a:ln>
                  <a:noFill/>
                </a:ln>
                <a:solidFill>
                  <a:prstClr val="black"/>
                </a:solidFill>
                <a:effectLst/>
                <a:uLnTx/>
                <a:uFillTx/>
                <a:latin typeface="+mn-lt"/>
                <a:ea typeface="+mn-ea"/>
                <a:cs typeface="+mn-cs"/>
              </a:rPr>
              <a:t>H1: Employees in managerial roles perceive more organisational support than employees in non-managerial roles</a:t>
            </a:r>
          </a:p>
          <a:p>
            <a:endParaRPr lang="en-GB" altLang="en-US" sz="2400" dirty="0">
              <a:solidFill>
                <a:prstClr val="black"/>
              </a:solidFill>
              <a:latin typeface="+mn-lt"/>
            </a:endParaRPr>
          </a:p>
          <a:p>
            <a:r>
              <a:rPr lang="en-GB" altLang="en-US" sz="2400" dirty="0">
                <a:solidFill>
                  <a:prstClr val="black"/>
                </a:solidFill>
                <a:latin typeface="+mn-lt"/>
              </a:rPr>
              <a:t>This is asking us to compare 2 groups regarding their levels of organisational support. You would perform statistical tests of difference on your data (e.g. Mann-Whitney U test if data are non-parametric, or a t-test, if parametric). </a:t>
            </a:r>
          </a:p>
          <a:p>
            <a:endParaRPr lang="en-GB" altLang="en-US" sz="2400" dirty="0">
              <a:solidFill>
                <a:prstClr val="black"/>
              </a:solidFill>
              <a:latin typeface="+mn-lt"/>
            </a:endParaRPr>
          </a:p>
          <a:p>
            <a:r>
              <a:rPr lang="en-GB" altLang="en-US" sz="2400" dirty="0">
                <a:solidFill>
                  <a:prstClr val="black"/>
                </a:solidFill>
                <a:latin typeface="+mn-lt"/>
              </a:rPr>
              <a:t>Other hypotheses can focus on associations between variables or sub-dimensions. </a:t>
            </a:r>
          </a:p>
          <a:p>
            <a:endParaRPr kumimoji="0" lang="en-GB" altLang="en-US" sz="2400" b="0" i="0" u="none" strike="noStrike" kern="1200" cap="none" spc="0" normalizeH="0" baseline="0" noProof="0" dirty="0">
              <a:ln>
                <a:noFill/>
              </a:ln>
              <a:solidFill>
                <a:prstClr val="black"/>
              </a:solidFill>
              <a:effectLst/>
              <a:uLnTx/>
              <a:uFillTx/>
              <a:latin typeface="+mn-lt"/>
              <a:ea typeface="+mn-ea"/>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15A09B06-B475-43C8-830A-DDA41C61253D}"/>
              </a:ext>
            </a:extLst>
          </p:cNvPr>
          <p:cNvSpPr>
            <a:spLocks noGrp="1" noChangeArrowheads="1"/>
          </p:cNvSpPr>
          <p:nvPr>
            <p:ph type="title"/>
          </p:nvPr>
        </p:nvSpPr>
        <p:spPr>
          <a:xfrm>
            <a:off x="2209800" y="118242"/>
            <a:ext cx="7772400" cy="643758"/>
          </a:xfrm>
        </p:spPr>
        <p:txBody>
          <a:bodyPr>
            <a:normAutofit fontScale="90000"/>
          </a:bodyPr>
          <a:lstStyle/>
          <a:p>
            <a:r>
              <a:rPr lang="en-GB" altLang="en-US" b="1" dirty="0"/>
              <a:t>Theoretical Context - Proposal</a:t>
            </a:r>
          </a:p>
        </p:txBody>
      </p:sp>
      <p:sp>
        <p:nvSpPr>
          <p:cNvPr id="38915" name="Rectangle 3">
            <a:extLst>
              <a:ext uri="{FF2B5EF4-FFF2-40B4-BE49-F238E27FC236}">
                <a16:creationId xmlns:a16="http://schemas.microsoft.com/office/drawing/2014/main" id="{42933DA8-ACD3-4FE5-85A7-D9BDEB4DFBC9}"/>
              </a:ext>
            </a:extLst>
          </p:cNvPr>
          <p:cNvSpPr>
            <a:spLocks noGrp="1" noChangeArrowheads="1"/>
          </p:cNvSpPr>
          <p:nvPr>
            <p:ph idx="1"/>
          </p:nvPr>
        </p:nvSpPr>
        <p:spPr>
          <a:xfrm>
            <a:off x="2209800" y="1447800"/>
            <a:ext cx="7772400" cy="4648200"/>
          </a:xfrm>
        </p:spPr>
        <p:txBody>
          <a:bodyPr/>
          <a:lstStyle/>
          <a:p>
            <a:pPr>
              <a:buFont typeface="Monotype Sorts"/>
              <a:buNone/>
            </a:pPr>
            <a:endParaRPr lang="en-GB" altLang="en-US"/>
          </a:p>
          <a:p>
            <a:endParaRPr lang="en-GB" altLang="en-US"/>
          </a:p>
        </p:txBody>
      </p:sp>
      <p:sp>
        <p:nvSpPr>
          <p:cNvPr id="38916" name="Text Box 4">
            <a:extLst>
              <a:ext uri="{FF2B5EF4-FFF2-40B4-BE49-F238E27FC236}">
                <a16:creationId xmlns:a16="http://schemas.microsoft.com/office/drawing/2014/main" id="{45C49556-AB9E-4127-8728-784EEFC99DAC}"/>
              </a:ext>
            </a:extLst>
          </p:cNvPr>
          <p:cNvSpPr txBox="1">
            <a:spLocks noChangeArrowheads="1"/>
          </p:cNvSpPr>
          <p:nvPr/>
        </p:nvSpPr>
        <p:spPr bwMode="auto">
          <a:xfrm>
            <a:off x="381000" y="1169002"/>
            <a:ext cx="11430000"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r>
              <a:rPr lang="en-GB" altLang="en-US" sz="3200" dirty="0">
                <a:latin typeface="+mn-lt"/>
              </a:rPr>
              <a:t>A summary, taking into consideration the following:</a:t>
            </a:r>
          </a:p>
          <a:p>
            <a:endParaRPr lang="en-GB" altLang="en-US" sz="3200" dirty="0">
              <a:latin typeface="+mn-lt"/>
            </a:endParaRPr>
          </a:p>
          <a:p>
            <a:r>
              <a:rPr lang="en-GB" altLang="en-US" sz="3200" dirty="0">
                <a:latin typeface="+mn-lt"/>
              </a:rPr>
              <a:t>1. Three or four main theories that could guide the research.</a:t>
            </a:r>
          </a:p>
          <a:p>
            <a:r>
              <a:rPr lang="en-GB" altLang="en-US" sz="3200" dirty="0">
                <a:latin typeface="+mn-lt"/>
              </a:rPr>
              <a:t>2. Perspectives from the CIPD, ACAS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3200" i="0" u="none" strike="noStrike" kern="1200" cap="none" spc="0" normalizeH="0" baseline="0" noProof="0" dirty="0">
                <a:ln>
                  <a:noFill/>
                </a:ln>
                <a:solidFill>
                  <a:prstClr val="black"/>
                </a:solidFill>
                <a:effectLst/>
                <a:uLnTx/>
                <a:uFillTx/>
                <a:latin typeface="+mn-lt"/>
                <a:ea typeface="+mn-ea"/>
                <a:cs typeface="+mn-cs"/>
              </a:rPr>
              <a:t>3. Main themes from 10 to </a:t>
            </a:r>
            <a:r>
              <a:rPr lang="en-GB" altLang="en-US" sz="3200" dirty="0">
                <a:solidFill>
                  <a:prstClr val="black"/>
                </a:solidFill>
                <a:latin typeface="+mn-lt"/>
              </a:rPr>
              <a:t>15</a:t>
            </a:r>
            <a:r>
              <a:rPr kumimoji="0" lang="en-GB" altLang="en-US" sz="3200" i="0" u="none" strike="noStrike" kern="1200" cap="none" spc="0" normalizeH="0" baseline="0" noProof="0" dirty="0">
                <a:ln>
                  <a:noFill/>
                </a:ln>
                <a:solidFill>
                  <a:prstClr val="black"/>
                </a:solidFill>
                <a:effectLst/>
                <a:uLnTx/>
                <a:uFillTx/>
                <a:latin typeface="+mn-lt"/>
                <a:ea typeface="+mn-ea"/>
                <a:cs typeface="+mn-cs"/>
              </a:rPr>
              <a:t> journal articles relating to the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3200" i="0" u="none" strike="noStrike" kern="1200" cap="none" spc="0" normalizeH="0" baseline="0" noProof="0" dirty="0">
                <a:ln>
                  <a:noFill/>
                </a:ln>
                <a:solidFill>
                  <a:prstClr val="black"/>
                </a:solidFill>
                <a:effectLst/>
                <a:uLnTx/>
                <a:uFillTx/>
                <a:latin typeface="+mn-lt"/>
                <a:ea typeface="+mn-ea"/>
                <a:cs typeface="+mn-cs"/>
              </a:rPr>
              <a:t>4. Main themes from secondary data sources related to your research study – for example, Gov. websites, </a:t>
            </a:r>
            <a:r>
              <a:rPr kumimoji="0" lang="en-GB" altLang="en-US" sz="3200" i="0" u="none" strike="noStrike" kern="1200" cap="none" spc="0" normalizeH="0" baseline="0" noProof="0" dirty="0" err="1">
                <a:ln>
                  <a:noFill/>
                </a:ln>
                <a:solidFill>
                  <a:prstClr val="black"/>
                </a:solidFill>
                <a:effectLst/>
                <a:uLnTx/>
                <a:uFillTx/>
                <a:latin typeface="+mn-lt"/>
                <a:ea typeface="+mn-ea"/>
                <a:cs typeface="+mn-cs"/>
              </a:rPr>
              <a:t>Marketline</a:t>
            </a:r>
            <a:r>
              <a:rPr kumimoji="0" lang="en-GB" altLang="en-US" sz="3200" i="0" u="none" strike="noStrike" kern="1200" cap="none" spc="0" normalizeH="0" baseline="0" noProof="0" dirty="0">
                <a:ln>
                  <a:noFill/>
                </a:ln>
                <a:solidFill>
                  <a:prstClr val="black"/>
                </a:solidFill>
                <a:effectLst/>
                <a:uLnTx/>
                <a:uFillTx/>
                <a:latin typeface="+mn-lt"/>
                <a:ea typeface="+mn-ea"/>
                <a:cs typeface="+mn-cs"/>
              </a:rPr>
              <a:t>.</a:t>
            </a:r>
          </a:p>
          <a:p>
            <a:endParaRPr lang="en-GB" altLang="en-US" sz="2800" dirty="0">
              <a:latin typeface="Lucida Sans" panose="020B0602030504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D100F-1CAF-436D-22A2-77BC0E1E8AF6}"/>
              </a:ext>
            </a:extLst>
          </p:cNvPr>
          <p:cNvSpPr>
            <a:spLocks noGrp="1"/>
          </p:cNvSpPr>
          <p:nvPr>
            <p:ph type="title"/>
          </p:nvPr>
        </p:nvSpPr>
        <p:spPr/>
        <p:txBody>
          <a:bodyPr/>
          <a:lstStyle/>
          <a:p>
            <a:r>
              <a:rPr lang="en-GB" b="1" dirty="0"/>
              <a:t>Methodology</a:t>
            </a:r>
          </a:p>
        </p:txBody>
      </p:sp>
      <p:sp>
        <p:nvSpPr>
          <p:cNvPr id="3" name="Content Placeholder 2">
            <a:extLst>
              <a:ext uri="{FF2B5EF4-FFF2-40B4-BE49-F238E27FC236}">
                <a16:creationId xmlns:a16="http://schemas.microsoft.com/office/drawing/2014/main" id="{23F9C09A-FE32-FDD2-DB94-655FACC835B2}"/>
              </a:ext>
            </a:extLst>
          </p:cNvPr>
          <p:cNvSpPr>
            <a:spLocks noGrp="1"/>
          </p:cNvSpPr>
          <p:nvPr>
            <p:ph idx="1"/>
          </p:nvPr>
        </p:nvSpPr>
        <p:spPr/>
        <p:txBody>
          <a:bodyPr>
            <a:normAutofit fontScale="92500" lnSpcReduction="10000"/>
          </a:bodyPr>
          <a:lstStyle/>
          <a:p>
            <a:r>
              <a:rPr kumimoji="0" lang="en-GB" altLang="en-US" b="0" i="0" u="none" strike="noStrike" kern="1200" cap="none" spc="0" normalizeH="0" baseline="0" noProof="0" dirty="0">
                <a:ln>
                  <a:noFill/>
                </a:ln>
                <a:solidFill>
                  <a:prstClr val="black"/>
                </a:solidFill>
                <a:effectLst/>
                <a:uLnTx/>
                <a:uFillTx/>
                <a:ea typeface="+mn-ea"/>
                <a:cs typeface="Arial" panose="020B0604020202020204" pitchFamily="34" charset="0"/>
              </a:rPr>
              <a:t>How the research is to be conducted</a:t>
            </a:r>
          </a:p>
          <a:p>
            <a:r>
              <a:rPr lang="en-GB" altLang="en-US" dirty="0">
                <a:solidFill>
                  <a:prstClr val="black"/>
                </a:solidFill>
                <a:cs typeface="Arial" panose="020B0604020202020204" pitchFamily="34" charset="0"/>
              </a:rPr>
              <a:t>T</a:t>
            </a:r>
            <a:r>
              <a:rPr kumimoji="0" lang="en-GB" altLang="en-US" b="0" i="0" u="none" strike="noStrike" kern="1200" cap="none" spc="0" normalizeH="0" baseline="0" noProof="0" dirty="0">
                <a:ln>
                  <a:noFill/>
                </a:ln>
                <a:solidFill>
                  <a:prstClr val="black"/>
                </a:solidFill>
                <a:effectLst/>
                <a:uLnTx/>
                <a:uFillTx/>
                <a:ea typeface="+mn-ea"/>
                <a:cs typeface="Arial" panose="020B0604020202020204" pitchFamily="34" charset="0"/>
              </a:rPr>
              <a:t>he research design to be adopted</a:t>
            </a:r>
          </a:p>
          <a:p>
            <a:r>
              <a:rPr lang="en-GB" altLang="en-US" dirty="0">
                <a:solidFill>
                  <a:prstClr val="black"/>
                </a:solidFill>
                <a:cs typeface="Arial" panose="020B0604020202020204" pitchFamily="34" charset="0"/>
              </a:rPr>
              <a:t>A</a:t>
            </a:r>
            <a:r>
              <a:rPr kumimoji="0" lang="en-GB" altLang="en-US" b="0" i="0" u="none" strike="noStrike" kern="1200" cap="none" spc="0" normalizeH="0" baseline="0" noProof="0" dirty="0" err="1">
                <a:ln>
                  <a:noFill/>
                </a:ln>
                <a:solidFill>
                  <a:prstClr val="black"/>
                </a:solidFill>
                <a:effectLst/>
                <a:uLnTx/>
                <a:uFillTx/>
                <a:ea typeface="+mn-ea"/>
                <a:cs typeface="Arial" panose="020B0604020202020204" pitchFamily="34" charset="0"/>
              </a:rPr>
              <a:t>nticipated</a:t>
            </a:r>
            <a:r>
              <a:rPr kumimoji="0" lang="en-GB" altLang="en-US" b="0" i="0" u="none" strike="noStrike" kern="1200" cap="none" spc="0" normalizeH="0" baseline="0" noProof="0" dirty="0">
                <a:ln>
                  <a:noFill/>
                </a:ln>
                <a:solidFill>
                  <a:prstClr val="black"/>
                </a:solidFill>
                <a:effectLst/>
                <a:uLnTx/>
                <a:uFillTx/>
                <a:ea typeface="+mn-ea"/>
                <a:cs typeface="Arial" panose="020B0604020202020204" pitchFamily="34" charset="0"/>
              </a:rPr>
              <a:t> methods – quantitative/qualitative/mixed</a:t>
            </a:r>
          </a:p>
          <a:p>
            <a:r>
              <a:rPr lang="en-GB" altLang="en-US" dirty="0">
                <a:solidFill>
                  <a:prstClr val="black"/>
                </a:solidFill>
                <a:cs typeface="Arial" panose="020B0604020202020204" pitchFamily="34" charset="0"/>
              </a:rPr>
              <a:t>I</a:t>
            </a:r>
            <a:r>
              <a:rPr kumimoji="0" lang="en-GB" altLang="en-US" b="0" i="0" u="none" strike="noStrike" kern="1200" cap="none" spc="0" normalizeH="0" baseline="0" noProof="0" dirty="0" err="1">
                <a:ln>
                  <a:noFill/>
                </a:ln>
                <a:solidFill>
                  <a:prstClr val="black"/>
                </a:solidFill>
                <a:effectLst/>
                <a:uLnTx/>
                <a:uFillTx/>
                <a:ea typeface="+mn-ea"/>
                <a:cs typeface="Arial" panose="020B0604020202020204" pitchFamily="34" charset="0"/>
              </a:rPr>
              <a:t>ndication</a:t>
            </a:r>
            <a:r>
              <a:rPr kumimoji="0" lang="en-GB" altLang="en-US" b="0" i="0" u="none" strike="noStrike" kern="1200" cap="none" spc="0" normalizeH="0" baseline="0" noProof="0" dirty="0">
                <a:ln>
                  <a:noFill/>
                </a:ln>
                <a:solidFill>
                  <a:prstClr val="black"/>
                </a:solidFill>
                <a:effectLst/>
                <a:uLnTx/>
                <a:uFillTx/>
                <a:ea typeface="+mn-ea"/>
                <a:cs typeface="Arial" panose="020B0604020202020204" pitchFamily="34" charset="0"/>
              </a:rPr>
              <a:t> of the sample group, sample size and recruitment methods</a:t>
            </a:r>
          </a:p>
          <a:p>
            <a:endParaRPr lang="en-GB" dirty="0">
              <a:solidFill>
                <a:prstClr val="black"/>
              </a:solidFill>
              <a:cs typeface="Arial" panose="020B0604020202020204" pitchFamily="34" charset="0"/>
            </a:endParaRPr>
          </a:p>
          <a:p>
            <a:pPr marL="0" indent="0">
              <a:buNone/>
            </a:pPr>
            <a:r>
              <a:rPr lang="en-GB" dirty="0">
                <a:solidFill>
                  <a:prstClr val="black"/>
                </a:solidFill>
                <a:cs typeface="Arial" panose="020B0604020202020204" pitchFamily="34" charset="0"/>
              </a:rPr>
              <a:t>N.B. Surveys are not an easy option – you will be expected to conduct appropriate statistical tests. </a:t>
            </a:r>
            <a:endParaRPr lang="en-GB" dirty="0"/>
          </a:p>
        </p:txBody>
      </p:sp>
    </p:spTree>
    <p:extLst>
      <p:ext uri="{BB962C8B-B14F-4D97-AF65-F5344CB8AC3E}">
        <p14:creationId xmlns:p14="http://schemas.microsoft.com/office/powerpoint/2010/main" val="8289235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DDBD1869-5BCD-4BED-85B2-998314FE141B}"/>
              </a:ext>
            </a:extLst>
          </p:cNvPr>
          <p:cNvSpPr>
            <a:spLocks noGrp="1" noChangeArrowheads="1"/>
          </p:cNvSpPr>
          <p:nvPr>
            <p:ph type="title"/>
          </p:nvPr>
        </p:nvSpPr>
        <p:spPr>
          <a:xfrm>
            <a:off x="2209800" y="116102"/>
            <a:ext cx="7772400" cy="533400"/>
          </a:xfrm>
        </p:spPr>
        <p:txBody>
          <a:bodyPr>
            <a:normAutofit fontScale="90000"/>
          </a:bodyPr>
          <a:lstStyle/>
          <a:p>
            <a:r>
              <a:rPr lang="en-GB" altLang="en-US" b="1" dirty="0"/>
              <a:t>Ethical issues</a:t>
            </a:r>
          </a:p>
        </p:txBody>
      </p:sp>
      <p:sp>
        <p:nvSpPr>
          <p:cNvPr id="40963" name="Rectangle 3">
            <a:extLst>
              <a:ext uri="{FF2B5EF4-FFF2-40B4-BE49-F238E27FC236}">
                <a16:creationId xmlns:a16="http://schemas.microsoft.com/office/drawing/2014/main" id="{BC596A73-0DBA-4CFF-AD79-3AA7142B5AC5}"/>
              </a:ext>
            </a:extLst>
          </p:cNvPr>
          <p:cNvSpPr>
            <a:spLocks noGrp="1" noChangeArrowheads="1"/>
          </p:cNvSpPr>
          <p:nvPr>
            <p:ph idx="1"/>
          </p:nvPr>
        </p:nvSpPr>
        <p:spPr>
          <a:xfrm>
            <a:off x="2209800" y="1447800"/>
            <a:ext cx="7772400" cy="4648200"/>
          </a:xfrm>
        </p:spPr>
        <p:txBody>
          <a:bodyPr/>
          <a:lstStyle/>
          <a:p>
            <a:pPr>
              <a:buFont typeface="Monotype Sorts"/>
              <a:buNone/>
            </a:pPr>
            <a:endParaRPr lang="en-GB" altLang="en-US"/>
          </a:p>
          <a:p>
            <a:endParaRPr lang="en-GB" altLang="en-US"/>
          </a:p>
        </p:txBody>
      </p:sp>
      <p:sp>
        <p:nvSpPr>
          <p:cNvPr id="40964" name="Text Box 4">
            <a:extLst>
              <a:ext uri="{FF2B5EF4-FFF2-40B4-BE49-F238E27FC236}">
                <a16:creationId xmlns:a16="http://schemas.microsoft.com/office/drawing/2014/main" id="{C5F3D7CE-88EE-42BD-95DF-71E710176ED4}"/>
              </a:ext>
            </a:extLst>
          </p:cNvPr>
          <p:cNvSpPr txBox="1">
            <a:spLocks noChangeArrowheads="1"/>
          </p:cNvSpPr>
          <p:nvPr/>
        </p:nvSpPr>
        <p:spPr bwMode="auto">
          <a:xfrm>
            <a:off x="239110" y="762000"/>
            <a:ext cx="11713779"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marL="342900" indent="-342900">
              <a:spcBef>
                <a:spcPct val="20000"/>
              </a:spcBef>
              <a:buClr>
                <a:srgbClr val="FAFD00"/>
              </a:buClr>
              <a:buSzPct val="75000"/>
              <a:buFont typeface="Arial" panose="020B0604020202020204" pitchFamily="34" charset="0"/>
              <a:buChar char="•"/>
              <a:defRPr/>
            </a:pPr>
            <a:endParaRPr lang="en-GB" sz="2800" dirty="0">
              <a:latin typeface="+mn-lt"/>
            </a:endParaRPr>
          </a:p>
          <a:p>
            <a:r>
              <a:rPr lang="en-GB" altLang="en-US" sz="2800" dirty="0">
                <a:latin typeface="+mn-lt"/>
              </a:rPr>
              <a:t>All research has ethical implications:</a:t>
            </a:r>
          </a:p>
          <a:p>
            <a:endParaRPr lang="en-GB" altLang="en-US" sz="2800" dirty="0">
              <a:latin typeface="+mn-lt"/>
            </a:endParaRPr>
          </a:p>
          <a:p>
            <a:pPr marL="342900" indent="-342900">
              <a:buFont typeface="Arial" panose="020B0604020202020204" pitchFamily="34" charset="0"/>
              <a:buChar char="•"/>
            </a:pPr>
            <a:r>
              <a:rPr lang="en-GB" altLang="en-US" sz="2800" dirty="0">
                <a:latin typeface="+mn-lt"/>
              </a:rPr>
              <a:t>Risks to researcher, participants and university</a:t>
            </a:r>
          </a:p>
          <a:p>
            <a:pPr marL="342900" indent="-342900">
              <a:buFont typeface="Arial" panose="020B0604020202020204" pitchFamily="34" charset="0"/>
              <a:buChar char="•"/>
            </a:pPr>
            <a:r>
              <a:rPr lang="en-GB" altLang="en-US" sz="2800" dirty="0">
                <a:latin typeface="+mn-lt"/>
              </a:rPr>
              <a:t>Informing participants of the purpose, methods, possible uses of research</a:t>
            </a:r>
          </a:p>
          <a:p>
            <a:pPr marL="342900" indent="-342900">
              <a:buFont typeface="Arial" panose="020B0604020202020204" pitchFamily="34" charset="0"/>
              <a:buChar char="•"/>
            </a:pPr>
            <a:r>
              <a:rPr lang="en-GB" altLang="en-US" sz="2800" dirty="0">
                <a:latin typeface="+mn-lt"/>
              </a:rPr>
              <a:t>Ensuring participants take part on a voluntary basis</a:t>
            </a:r>
          </a:p>
          <a:p>
            <a:pPr marL="342900" indent="-342900">
              <a:buFont typeface="Arial" panose="020B0604020202020204" pitchFamily="34" charset="0"/>
              <a:buChar char="•"/>
            </a:pPr>
            <a:r>
              <a:rPr lang="en-GB" altLang="en-US" sz="2800" dirty="0">
                <a:latin typeface="+mn-lt"/>
              </a:rPr>
              <a:t>Conflicts of interest</a:t>
            </a:r>
          </a:p>
          <a:p>
            <a:pPr marL="342900" indent="-342900">
              <a:buFont typeface="Arial" panose="020B0604020202020204" pitchFamily="34" charset="0"/>
              <a:buChar char="•"/>
            </a:pPr>
            <a:r>
              <a:rPr lang="en-GB" altLang="en-US" sz="2800" dirty="0">
                <a:latin typeface="+mn-lt"/>
              </a:rPr>
              <a:t>Confidentiality</a:t>
            </a:r>
          </a:p>
          <a:p>
            <a:pPr marL="342900" indent="-342900">
              <a:buFont typeface="Arial" panose="020B0604020202020204" pitchFamily="34" charset="0"/>
              <a:buChar char="•"/>
            </a:pPr>
            <a:r>
              <a:rPr lang="en-GB" altLang="en-US" sz="2800" dirty="0">
                <a:latin typeface="+mn-lt"/>
              </a:rPr>
              <a:t>Storing data</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E31A0-C7A5-8F1D-A66B-0F2D8EF9DD22}"/>
              </a:ext>
            </a:extLst>
          </p:cNvPr>
          <p:cNvSpPr>
            <a:spLocks noGrp="1"/>
          </p:cNvSpPr>
          <p:nvPr>
            <p:ph type="title"/>
          </p:nvPr>
        </p:nvSpPr>
        <p:spPr>
          <a:xfrm>
            <a:off x="609600" y="274638"/>
            <a:ext cx="4712677" cy="1143000"/>
          </a:xfrm>
          <a:solidFill>
            <a:srgbClr val="002060"/>
          </a:solidFill>
        </p:spPr>
        <p:txBody>
          <a:bodyPr/>
          <a:lstStyle/>
          <a:p>
            <a:r>
              <a:rPr lang="en-GB">
                <a:solidFill>
                  <a:schemeClr val="bg1"/>
                </a:solidFill>
              </a:rPr>
              <a:t>Ethics Form</a:t>
            </a:r>
          </a:p>
        </p:txBody>
      </p:sp>
      <p:pic>
        <p:nvPicPr>
          <p:cNvPr id="4" name="Content Placeholder 3">
            <a:extLst>
              <a:ext uri="{FF2B5EF4-FFF2-40B4-BE49-F238E27FC236}">
                <a16:creationId xmlns:a16="http://schemas.microsoft.com/office/drawing/2014/main" id="{7CB39C41-3E46-C0E6-493D-4433BDE43E81}"/>
              </a:ext>
            </a:extLst>
          </p:cNvPr>
          <p:cNvPicPr>
            <a:picLocks noGrp="1" noChangeAspect="1"/>
          </p:cNvPicPr>
          <p:nvPr>
            <p:ph idx="1"/>
          </p:nvPr>
        </p:nvPicPr>
        <p:blipFill>
          <a:blip r:embed="rId3"/>
          <a:stretch>
            <a:fillRect/>
          </a:stretch>
        </p:blipFill>
        <p:spPr>
          <a:xfrm>
            <a:off x="6095999" y="274638"/>
            <a:ext cx="4712677" cy="5829611"/>
          </a:xfrm>
          <a:prstGeom prst="rect">
            <a:avLst/>
          </a:prstGeom>
        </p:spPr>
      </p:pic>
    </p:spTree>
    <p:extLst>
      <p:ext uri="{BB962C8B-B14F-4D97-AF65-F5344CB8AC3E}">
        <p14:creationId xmlns:p14="http://schemas.microsoft.com/office/powerpoint/2010/main" val="26046344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noFill/>
        </p:spPr>
        <p:txBody>
          <a:bodyPr/>
          <a:lstStyle/>
          <a:p>
            <a:r>
              <a:rPr lang="en-GB" b="1" dirty="0"/>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dirty="0"/>
              <a:t>Include a proposed timeline, using either a table format or a Gant chart, which clearly shows plan of action for completion of your dissertation with specified dates and tasks.  </a:t>
            </a:r>
          </a:p>
          <a:p>
            <a:endParaRPr lang="en-GB" sz="3600" dirty="0"/>
          </a:p>
          <a:p>
            <a:endParaRPr lang="en-GB" dirty="0"/>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xfrm>
            <a:off x="609600" y="274638"/>
            <a:ext cx="10972800" cy="608231"/>
          </a:xfrm>
        </p:spPr>
        <p:txBody>
          <a:bodyPr anchor="ctr">
            <a:normAutofit fontScale="90000"/>
          </a:bodyPr>
          <a:lstStyle/>
          <a:p>
            <a:r>
              <a:rPr lang="en-GB" b="1" dirty="0"/>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sz="half" idx="1"/>
          </p:nvPr>
        </p:nvSpPr>
        <p:spPr>
          <a:xfrm>
            <a:off x="609600" y="1056290"/>
            <a:ext cx="5384800" cy="4532951"/>
          </a:xfrm>
        </p:spPr>
        <p:txBody>
          <a:bodyPr>
            <a:normAutofit fontScale="92500" lnSpcReduction="10000"/>
          </a:bodyPr>
          <a:lstStyle/>
          <a:p>
            <a:r>
              <a:rPr lang="en-GB" dirty="0"/>
              <a:t>Use the Harvard referencing style  - available on Moodle /Library pages – Cite them Right Database</a:t>
            </a:r>
          </a:p>
          <a:p>
            <a:r>
              <a:rPr lang="en-GB" dirty="0"/>
              <a:t>Start your reference list early on – from day 1(excel spreadsheet/word document etc.)</a:t>
            </a:r>
          </a:p>
          <a:p>
            <a:r>
              <a:rPr lang="en-GB" dirty="0"/>
              <a:t>Use of RefWorks</a:t>
            </a:r>
          </a:p>
          <a:p>
            <a:r>
              <a:rPr lang="en-GB" dirty="0"/>
              <a:t>Contact Lisa Ellis, Librarian for advice</a:t>
            </a:r>
          </a:p>
          <a:p>
            <a:endParaRPr lang="en-GB" dirty="0"/>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3"/>
          <a:srcRect r="9893" b="-2"/>
          <a:stretch/>
        </p:blipFill>
        <p:spPr>
          <a:xfrm>
            <a:off x="6197600" y="1213945"/>
            <a:ext cx="5384800" cy="4375296"/>
          </a:xfrm>
          <a:prstGeom prst="rect">
            <a:avLst/>
          </a:prstGeom>
          <a:noFill/>
        </p:spPr>
      </p:pic>
    </p:spTree>
    <p:extLst>
      <p:ext uri="{BB962C8B-B14F-4D97-AF65-F5344CB8AC3E}">
        <p14:creationId xmlns:p14="http://schemas.microsoft.com/office/powerpoint/2010/main" val="5873570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noFill/>
        </p:spPr>
        <p:txBody>
          <a:bodyPr/>
          <a:lstStyle/>
          <a:p>
            <a:r>
              <a:rPr lang="en-GB" b="1" dirty="0"/>
              <a:t>Final Dissertation Document</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a:t>Appendices</a:t>
            </a:r>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spTree>
    <p:extLst>
      <p:ext uri="{BB962C8B-B14F-4D97-AF65-F5344CB8AC3E}">
        <p14:creationId xmlns:p14="http://schemas.microsoft.com/office/powerpoint/2010/main" val="30045316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2BF4E-2C5E-3361-AB03-B38CD2DDFDA0}"/>
              </a:ext>
            </a:extLst>
          </p:cNvPr>
          <p:cNvSpPr>
            <a:spLocks noGrp="1"/>
          </p:cNvSpPr>
          <p:nvPr>
            <p:ph type="title"/>
          </p:nvPr>
        </p:nvSpPr>
        <p:spPr/>
        <p:txBody>
          <a:bodyPr/>
          <a:lstStyle/>
          <a:p>
            <a:r>
              <a:rPr lang="en-GB" b="1" dirty="0"/>
              <a:t>Support</a:t>
            </a:r>
          </a:p>
        </p:txBody>
      </p:sp>
      <p:sp>
        <p:nvSpPr>
          <p:cNvPr id="3" name="Content Placeholder 2">
            <a:extLst>
              <a:ext uri="{FF2B5EF4-FFF2-40B4-BE49-F238E27FC236}">
                <a16:creationId xmlns:a16="http://schemas.microsoft.com/office/drawing/2014/main" id="{37243984-4059-AA4B-182F-14BFCFCAA52F}"/>
              </a:ext>
            </a:extLst>
          </p:cNvPr>
          <p:cNvSpPr>
            <a:spLocks noGrp="1"/>
          </p:cNvSpPr>
          <p:nvPr>
            <p:ph idx="1"/>
          </p:nvPr>
        </p:nvSpPr>
        <p:spPr/>
        <p:txBody>
          <a:bodyPr/>
          <a:lstStyle/>
          <a:p>
            <a:r>
              <a:rPr lang="en-GB" dirty="0"/>
              <a:t>Supervisor</a:t>
            </a:r>
          </a:p>
          <a:p>
            <a:r>
              <a:rPr lang="en-GB" dirty="0"/>
              <a:t>Librarian – referencing, databases, sources</a:t>
            </a:r>
          </a:p>
          <a:p>
            <a:r>
              <a:rPr lang="en-GB" dirty="0"/>
              <a:t>Student Support – academic writing, wellbeing support, financial support</a:t>
            </a:r>
          </a:p>
          <a:p>
            <a:r>
              <a:rPr lang="en-GB" dirty="0"/>
              <a:t>Bursaries</a:t>
            </a:r>
          </a:p>
          <a:p>
            <a:r>
              <a:rPr lang="en-GB" dirty="0"/>
              <a:t>Remember about discounts too – </a:t>
            </a:r>
            <a:r>
              <a:rPr lang="en-GB" dirty="0" err="1"/>
              <a:t>Unidays</a:t>
            </a:r>
            <a:r>
              <a:rPr lang="en-GB" dirty="0"/>
              <a:t>, Student Beans</a:t>
            </a:r>
          </a:p>
        </p:txBody>
      </p:sp>
    </p:spTree>
    <p:extLst>
      <p:ext uri="{BB962C8B-B14F-4D97-AF65-F5344CB8AC3E}">
        <p14:creationId xmlns:p14="http://schemas.microsoft.com/office/powerpoint/2010/main" val="42522748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63CE9-5E17-A218-8A67-8551A5483198}"/>
              </a:ext>
            </a:extLst>
          </p:cNvPr>
          <p:cNvSpPr>
            <a:spLocks noGrp="1"/>
          </p:cNvSpPr>
          <p:nvPr>
            <p:ph type="title"/>
          </p:nvPr>
        </p:nvSpPr>
        <p:spPr>
          <a:xfrm>
            <a:off x="609600" y="274638"/>
            <a:ext cx="10972800" cy="765886"/>
          </a:xfrm>
        </p:spPr>
        <p:txBody>
          <a:bodyPr/>
          <a:lstStyle/>
          <a:p>
            <a:r>
              <a:rPr lang="en-GB" b="1" dirty="0"/>
              <a:t>Summary</a:t>
            </a:r>
          </a:p>
        </p:txBody>
      </p:sp>
      <p:sp>
        <p:nvSpPr>
          <p:cNvPr id="3" name="Content Placeholder 2">
            <a:extLst>
              <a:ext uri="{FF2B5EF4-FFF2-40B4-BE49-F238E27FC236}">
                <a16:creationId xmlns:a16="http://schemas.microsoft.com/office/drawing/2014/main" id="{2BD1B776-7CDE-5F00-822C-83FCB6C574AB}"/>
              </a:ext>
            </a:extLst>
          </p:cNvPr>
          <p:cNvSpPr>
            <a:spLocks noGrp="1"/>
          </p:cNvSpPr>
          <p:nvPr>
            <p:ph idx="1"/>
          </p:nvPr>
        </p:nvSpPr>
        <p:spPr>
          <a:xfrm>
            <a:off x="609600" y="1355834"/>
            <a:ext cx="10972800" cy="4161399"/>
          </a:xfrm>
        </p:spPr>
        <p:txBody>
          <a:bodyPr/>
          <a:lstStyle/>
          <a:p>
            <a:r>
              <a:rPr lang="en-GB" dirty="0"/>
              <a:t>Proposal and Ethics forms are important documents and require time and commitment to get them right</a:t>
            </a:r>
          </a:p>
          <a:p>
            <a:r>
              <a:rPr lang="en-GB" dirty="0"/>
              <a:t>They form the foundations of your research</a:t>
            </a:r>
          </a:p>
          <a:p>
            <a:r>
              <a:rPr lang="en-GB" dirty="0"/>
              <a:t>No primary research can commence until Proposal and Ethics forms are approved</a:t>
            </a:r>
          </a:p>
          <a:p>
            <a:r>
              <a:rPr lang="en-GB" dirty="0"/>
              <a:t>Independent research, but lots of support available – supervisor, library, Moodle resources, student support</a:t>
            </a:r>
          </a:p>
        </p:txBody>
      </p:sp>
    </p:spTree>
    <p:extLst>
      <p:ext uri="{BB962C8B-B14F-4D97-AF65-F5344CB8AC3E}">
        <p14:creationId xmlns:p14="http://schemas.microsoft.com/office/powerpoint/2010/main" val="2292343810"/>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466</TotalTime>
  <Words>2253</Words>
  <Application>Microsoft Office PowerPoint</Application>
  <PresentationFormat>Widescreen</PresentationFormat>
  <Paragraphs>267</Paragraphs>
  <Slides>33</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33</vt:i4>
      </vt:variant>
    </vt:vector>
  </HeadingPairs>
  <TitlesOfParts>
    <vt:vector size="43" baseType="lpstr">
      <vt:lpstr>Aptos</vt:lpstr>
      <vt:lpstr>Arial</vt:lpstr>
      <vt:lpstr>Calibri</vt:lpstr>
      <vt:lpstr>Google Sans</vt:lpstr>
      <vt:lpstr>Lucida Sans</vt:lpstr>
      <vt:lpstr>MinionPro-Regular</vt:lpstr>
      <vt:lpstr>Monotype Sorts</vt:lpstr>
      <vt:lpstr>Myriad Pro</vt:lpstr>
      <vt:lpstr>Symbol</vt:lpstr>
      <vt:lpstr>Theme1.thmx first page pp</vt:lpstr>
      <vt:lpstr>MA in Strategic People Management  Dissertation Module – Introduction  Julie Thomas </vt:lpstr>
      <vt:lpstr>Learning Outcomes for Today</vt:lpstr>
      <vt:lpstr>Introductions</vt:lpstr>
      <vt:lpstr>Module Aims</vt:lpstr>
      <vt:lpstr>Structure</vt:lpstr>
      <vt:lpstr>Requirements of Dissertation</vt:lpstr>
      <vt:lpstr>Resources</vt:lpstr>
      <vt:lpstr>Timescales</vt:lpstr>
      <vt:lpstr>Supervision</vt:lpstr>
      <vt:lpstr>Proposal Requirements</vt:lpstr>
      <vt:lpstr>The Content of the Research Proposal </vt:lpstr>
      <vt:lpstr>PowerPoint Presentation</vt:lpstr>
      <vt:lpstr>The Research Aim</vt:lpstr>
      <vt:lpstr>The Research Aim</vt:lpstr>
      <vt:lpstr>The Research Aim</vt:lpstr>
      <vt:lpstr>PowerPoint Presentation</vt:lpstr>
      <vt:lpstr>Activity</vt:lpstr>
      <vt:lpstr>Dissertation Aims &amp; Objectives</vt:lpstr>
      <vt:lpstr>Top tip - Objectives</vt:lpstr>
      <vt:lpstr>Objectives</vt:lpstr>
      <vt:lpstr>Research Questions</vt:lpstr>
      <vt:lpstr>Research Questions</vt:lpstr>
      <vt:lpstr>Hypotheses</vt:lpstr>
      <vt:lpstr>Hypotheses</vt:lpstr>
      <vt:lpstr>Theoretical Context - Proposal</vt:lpstr>
      <vt:lpstr>Methodology</vt:lpstr>
      <vt:lpstr>Ethical issues</vt:lpstr>
      <vt:lpstr>Ethics Form</vt:lpstr>
      <vt:lpstr>Proposed Timeline</vt:lpstr>
      <vt:lpstr>Referencing</vt:lpstr>
      <vt:lpstr>Final Dissertation Document</vt:lpstr>
      <vt:lpstr>Support</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3</cp:revision>
  <dcterms:created xsi:type="dcterms:W3CDTF">2024-10-02T09:03:27Z</dcterms:created>
  <dcterms:modified xsi:type="dcterms:W3CDTF">2026-09-17T14:41:21Z</dcterms:modified>
</cp:coreProperties>
</file>