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57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3" r:id="rId24"/>
    <p:sldId id="302" r:id="rId25"/>
    <p:sldId id="304" r:id="rId26"/>
    <p:sldId id="305" r:id="rId27"/>
    <p:sldId id="306" r:id="rId28"/>
    <p:sldId id="307" r:id="rId29"/>
    <p:sldId id="282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1" d="100"/>
          <a:sy n="101" d="100"/>
        </p:scale>
        <p:origin x="19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See: </a:t>
            </a:r>
            <a:r>
              <a:rPr lang="en-GB" dirty="0" smtClean="0"/>
              <a:t>https://docs.microsoft.com/en-us/sql/t-sql/queries/select-transact-sql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41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049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https://docs.microsoft.com/en-us/sql/t-sql/queries/select-group-by-transact-sql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34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are counting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number of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staff, COUNT(</a:t>
            </a:r>
            <a:r>
              <a:rPr lang="en-GB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StaffNo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), at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each branch (THE GROUP) as well as the total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salaries, SUM(Salary),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paid 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each branch (THE GROUP)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43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are counting members of staff in THE GROUP (each job position at each branch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Thus,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query will create results for each branch, and each job position available at the branch, counting the number of staff in each position for the branch.</a:t>
            </a:r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3631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column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staffNo</a:t>
            </a:r>
            <a:r>
              <a:rPr lang="en-GB" baseline="0" dirty="0" smtClean="0"/>
              <a:t> used in the HAVING clause is used with the aggregate function COUNT in the select column list.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26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06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https://docs.microsoft.com/en-us/sql/relational-databases/performance/subqueries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922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https://docs.microsoft.com/en-us/sql/t-sql/language-elements/in-transact-sql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1282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https://docs.microsoft.com/en-us/sql/t-sql/language-elements/some-any-transact-sql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https://docs.microsoft.com/en-us/sql/t-sql/language-elements/all-transact-sql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4150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https://docs.microsoft.com/en-us/sql/t-sql/language-elements/some-any-transact-sql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2683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https://docs.microsoft.com/en-us/sql/t-sql/language-elements/all-transact-sql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08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queries/select-group-by-transact-sq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performance/subqueries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in-transact-sq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all-transact-sql" TargetMode="External"/><Relationship Id="rId2" Type="http://schemas.openxmlformats.org/officeDocument/2006/relationships/hyperlink" Target="https://docs.microsoft.com/en-us/sql/t-sql/language-elements/some-any-transact-sql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docs.microsoft.com/en-us/sql/t-sql/language-elements/exists-transact-sql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6: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Manipulation Language</a:t>
            </a:r>
          </a:p>
          <a:p>
            <a:pPr lvl="1"/>
            <a:r>
              <a:rPr lang="en-GB" dirty="0"/>
              <a:t>The SELECT </a:t>
            </a:r>
            <a:r>
              <a:rPr lang="en-GB" dirty="0" smtClean="0"/>
              <a:t>Statement II</a:t>
            </a:r>
          </a:p>
          <a:p>
            <a:pPr lvl="2"/>
            <a:r>
              <a:rPr lang="en-GB" dirty="0" smtClean="0"/>
              <a:t>GROUP BY and HAVING Clauses</a:t>
            </a:r>
          </a:p>
          <a:p>
            <a:pPr lvl="1"/>
            <a:r>
              <a:rPr lang="en-GB" dirty="0" smtClean="0"/>
              <a:t>Subqueries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59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sz="2800" b="1" dirty="0"/>
              <a:t>SELECT</a:t>
            </a:r>
            <a:r>
              <a:rPr lang="en-GB" sz="2800" dirty="0"/>
              <a:t> [DISTINCT | ALL] </a:t>
            </a:r>
            <a:br>
              <a:rPr lang="en-GB" sz="2800" dirty="0"/>
            </a:br>
            <a:r>
              <a:rPr lang="en-GB" sz="2800" dirty="0"/>
              <a:t>{ * | </a:t>
            </a:r>
            <a:r>
              <a:rPr lang="en-GB" sz="2800" dirty="0" err="1"/>
              <a:t>columnExpression</a:t>
            </a:r>
            <a:r>
              <a:rPr lang="en-GB" sz="2800" dirty="0"/>
              <a:t> [AS </a:t>
            </a:r>
            <a:r>
              <a:rPr lang="en-GB" sz="2800" dirty="0" err="1"/>
              <a:t>aliasName</a:t>
            </a:r>
            <a:r>
              <a:rPr lang="en-GB" sz="2800" dirty="0"/>
              <a:t>]] [, …]}</a:t>
            </a:r>
            <a:br>
              <a:rPr lang="en-GB" sz="2800" dirty="0"/>
            </a:br>
            <a:r>
              <a:rPr lang="en-GB" sz="2800" b="1" dirty="0"/>
              <a:t>FROM</a:t>
            </a:r>
            <a:r>
              <a:rPr lang="en-GB" sz="2800" dirty="0"/>
              <a:t> </a:t>
            </a:r>
            <a:r>
              <a:rPr lang="en-GB" sz="2800" dirty="0" err="1"/>
              <a:t>TableName</a:t>
            </a:r>
            <a:r>
              <a:rPr lang="en-GB" sz="2800" dirty="0"/>
              <a:t> [</a:t>
            </a:r>
            <a:r>
              <a:rPr lang="en-GB" sz="2800" dirty="0" err="1"/>
              <a:t>aliasName</a:t>
            </a:r>
            <a:r>
              <a:rPr lang="en-GB" sz="2800" dirty="0"/>
              <a:t>] [, …]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WHERE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GROUP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 [</a:t>
            </a:r>
            <a:r>
              <a:rPr lang="en-GB" sz="2800" b="1" i="1" dirty="0"/>
              <a:t>HAVING</a:t>
            </a:r>
            <a:r>
              <a:rPr lang="en-GB" sz="2800" dirty="0"/>
              <a:t> condition]</a:t>
            </a:r>
            <a:br>
              <a:rPr lang="en-GB" sz="2800" dirty="0"/>
            </a:br>
            <a:r>
              <a:rPr lang="en-GB" sz="2800" dirty="0"/>
              <a:t>[</a:t>
            </a:r>
            <a:r>
              <a:rPr lang="en-GB" sz="2800" b="1" i="1" dirty="0"/>
              <a:t>ORDER BY</a:t>
            </a:r>
            <a:r>
              <a:rPr lang="en-GB" sz="2800" dirty="0"/>
              <a:t> </a:t>
            </a:r>
            <a:r>
              <a:rPr lang="en-GB" sz="2800" dirty="0" err="1"/>
              <a:t>columnList</a:t>
            </a:r>
            <a:r>
              <a:rPr lang="en-GB" sz="2800" dirty="0"/>
              <a:t>];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130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SELECT list includes an aggregate function then:</a:t>
            </a:r>
          </a:p>
          <a:p>
            <a:pPr marL="640080" lvl="2" indent="0">
              <a:buNone/>
            </a:pPr>
            <a:r>
              <a:rPr lang="en-GB" dirty="0"/>
              <a:t>No item in the SELECT list can include a reference to a column that is not used as part of an aggregate unless it is referenced in the GROUP BY clause.</a:t>
            </a:r>
          </a:p>
          <a:p>
            <a:r>
              <a:rPr lang="en-GB" dirty="0" smtClean="0"/>
              <a:t>In other words, all columns used in the SELECT column list must either:</a:t>
            </a:r>
          </a:p>
          <a:p>
            <a:pPr lvl="1"/>
            <a:r>
              <a:rPr lang="en-GB" dirty="0" smtClean="0"/>
              <a:t>Be used with one of the aggregate functions</a:t>
            </a:r>
          </a:p>
          <a:p>
            <a:pPr lvl="1"/>
            <a:r>
              <a:rPr lang="en-GB" dirty="0" smtClean="0"/>
              <a:t>Or be included as part of the columns listed in the GROUP BY clause (discussed next).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97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- Aggregating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following statement has an aggregate function, COUNT, used in the SELECT list: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365760" lvl="1" indent="0">
              <a:buNone/>
            </a:pPr>
            <a:r>
              <a:rPr lang="en-GB" dirty="0"/>
              <a:t>But it is </a:t>
            </a:r>
            <a:r>
              <a:rPr lang="en-GB" b="1" dirty="0"/>
              <a:t>invalid</a:t>
            </a:r>
            <a:r>
              <a:rPr lang="en-GB" dirty="0"/>
              <a:t> because it includes </a:t>
            </a:r>
            <a:r>
              <a:rPr lang="en-GB" dirty="0" err="1"/>
              <a:t>branchNo</a:t>
            </a:r>
            <a:r>
              <a:rPr lang="en-GB" dirty="0"/>
              <a:t> which is:</a:t>
            </a:r>
          </a:p>
          <a:p>
            <a:pPr lvl="2"/>
            <a:r>
              <a:rPr lang="en-GB" dirty="0"/>
              <a:t>not part of an aggregate, and </a:t>
            </a:r>
          </a:p>
          <a:p>
            <a:pPr lvl="2"/>
            <a:r>
              <a:rPr lang="en-GB" dirty="0"/>
              <a:t>neither is it part of a </a:t>
            </a:r>
            <a:r>
              <a:rPr lang="en-GB" b="1" dirty="0"/>
              <a:t>GROUP BY</a:t>
            </a:r>
            <a:r>
              <a:rPr lang="en-GB" dirty="0"/>
              <a:t> clause in the query </a:t>
            </a:r>
            <a:r>
              <a:rPr lang="en-GB" dirty="0" smtClean="0"/>
              <a:t>statement (this query has no group by clause).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30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Quite often you want to get sub-totals – aggregate data by groups.</a:t>
            </a:r>
          </a:p>
          <a:p>
            <a:r>
              <a:rPr lang="en-GB" dirty="0"/>
              <a:t>Use the </a:t>
            </a:r>
            <a:r>
              <a:rPr lang="en-GB" dirty="0">
                <a:hlinkClick r:id="rId3"/>
              </a:rPr>
              <a:t>GROUP BY</a:t>
            </a:r>
            <a:r>
              <a:rPr lang="en-GB" dirty="0"/>
              <a:t> clause with aggregate functions to group the query result by one or more columns.</a:t>
            </a:r>
          </a:p>
          <a:p>
            <a:r>
              <a:rPr lang="en-GB" dirty="0"/>
              <a:t>A grouped query </a:t>
            </a:r>
            <a:r>
              <a:rPr lang="en-GB" b="1" dirty="0"/>
              <a:t>groups the data by the specified column(s)</a:t>
            </a:r>
            <a:r>
              <a:rPr lang="en-GB" dirty="0"/>
              <a:t> and produces </a:t>
            </a:r>
            <a:r>
              <a:rPr lang="en-GB" b="1" dirty="0"/>
              <a:t>a single summary row for each group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5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ISO requires that the SELECT clause and the GROUP BY clause be closely integrated:</a:t>
            </a:r>
          </a:p>
          <a:p>
            <a:pPr lvl="1"/>
            <a:r>
              <a:rPr lang="en-GB" dirty="0"/>
              <a:t>Each item in the SELECT list must be single-valued per group, and</a:t>
            </a:r>
          </a:p>
          <a:p>
            <a:pPr lvl="1"/>
            <a:r>
              <a:rPr lang="en-GB" dirty="0"/>
              <a:t>The SELECT clause may only contain:</a:t>
            </a:r>
          </a:p>
          <a:p>
            <a:pPr lvl="2"/>
            <a:r>
              <a:rPr lang="en-GB" dirty="0"/>
              <a:t>Column names</a:t>
            </a:r>
          </a:p>
          <a:p>
            <a:pPr lvl="2"/>
            <a:r>
              <a:rPr lang="en-GB" dirty="0"/>
              <a:t>Aggregate functions</a:t>
            </a:r>
          </a:p>
          <a:p>
            <a:pPr lvl="2"/>
            <a:r>
              <a:rPr lang="en-GB" dirty="0"/>
              <a:t>Constants</a:t>
            </a:r>
          </a:p>
          <a:p>
            <a:pPr lvl="2"/>
            <a:r>
              <a:rPr lang="en-GB" dirty="0"/>
              <a:t>Expressions involving combinations of the above.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5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column names used in the SELECT list </a:t>
            </a:r>
            <a:r>
              <a:rPr lang="en-GB" u="sng" dirty="0"/>
              <a:t>must</a:t>
            </a:r>
            <a:r>
              <a:rPr lang="en-GB" dirty="0"/>
              <a:t> appear in the GROUP BY clause unless the column name is used in an aggregate function.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 you can have column names in the GROUP BY clause that are not part of the SELECT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2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Grouping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a WHERE clause is used with GROUP BY, </a:t>
            </a:r>
          </a:p>
          <a:p>
            <a:pPr lvl="1"/>
            <a:r>
              <a:rPr lang="en-GB" dirty="0"/>
              <a:t>the WHERE clause is applied first, </a:t>
            </a:r>
          </a:p>
          <a:p>
            <a:pPr lvl="1"/>
            <a:r>
              <a:rPr lang="en-GB" dirty="0"/>
              <a:t>then groups are formed from the remaining rows satisfying the filter condition.</a:t>
            </a:r>
          </a:p>
          <a:p>
            <a:r>
              <a:rPr lang="en-GB" dirty="0"/>
              <a:t>If 2 rows have nulls in the grouping columns, and identical values in all the non-null grouping columns, they are combined into the same group.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529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Find the number of staff working in </a:t>
            </a:r>
            <a:r>
              <a:rPr lang="en-GB" b="1" dirty="0"/>
              <a:t>each branch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umBranchStaff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otalSalary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i="1" dirty="0" err="1" smtClean="0"/>
              <a:t>BranchNo</a:t>
            </a:r>
            <a:r>
              <a:rPr lang="en-GB" i="1" dirty="0" smtClean="0"/>
              <a:t> must be used in the GROUP BY clause because it is not used with an aggregate function.</a:t>
            </a:r>
          </a:p>
          <a:p>
            <a:pPr lvl="1"/>
            <a:r>
              <a:rPr lang="en-GB" i="1" dirty="0" smtClean="0"/>
              <a:t>Including </a:t>
            </a:r>
            <a:r>
              <a:rPr lang="en-GB" i="1" dirty="0" err="1"/>
              <a:t>staffNo</a:t>
            </a:r>
            <a:r>
              <a:rPr lang="en-GB" i="1" dirty="0"/>
              <a:t> and salary in the GROUP BY clause is </a:t>
            </a:r>
            <a:r>
              <a:rPr lang="en-GB" i="1" u="sng" dirty="0"/>
              <a:t>not</a:t>
            </a:r>
            <a:r>
              <a:rPr lang="en-GB" i="1" dirty="0"/>
              <a:t> required as they are used </a:t>
            </a:r>
            <a:r>
              <a:rPr lang="en-GB" i="1" dirty="0" smtClean="0"/>
              <a:t>with aggregate </a:t>
            </a:r>
            <a:r>
              <a:rPr lang="en-GB" i="1" dirty="0"/>
              <a:t>functions.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32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Grouping Data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the number of staff for </a:t>
            </a:r>
            <a:r>
              <a:rPr lang="en-GB" b="1" dirty="0"/>
              <a:t>each job position</a:t>
            </a:r>
            <a:r>
              <a:rPr lang="en-GB" dirty="0"/>
              <a:t> working in </a:t>
            </a:r>
            <a:r>
              <a:rPr lang="en-GB" b="1" dirty="0"/>
              <a:t>each branch</a:t>
            </a:r>
            <a:r>
              <a:rPr lang="en-GB" dirty="0"/>
              <a:t>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6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umStaff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b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sz="26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6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buNone/>
            </a:pPr>
            <a:r>
              <a:rPr lang="en-GB" i="1" dirty="0" err="1"/>
              <a:t>BranchNo</a:t>
            </a:r>
            <a:r>
              <a:rPr lang="en-GB" i="1" dirty="0"/>
              <a:t> and Position must be included in the </a:t>
            </a:r>
            <a:r>
              <a:rPr lang="en-GB" i="1" dirty="0" smtClean="0"/>
              <a:t>GROUP BY clause because they are not used with aggregate functions in the SELECT part.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94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Restricted Groupings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HAVING</a:t>
            </a:r>
            <a:r>
              <a:rPr lang="en-GB" dirty="0"/>
              <a:t> clause is used with the GROUP BY clause to </a:t>
            </a:r>
            <a:r>
              <a:rPr lang="en-GB" b="1" dirty="0"/>
              <a:t>reduce the groups that appear in the query result</a:t>
            </a:r>
            <a:r>
              <a:rPr lang="en-GB" dirty="0"/>
              <a:t>.</a:t>
            </a:r>
          </a:p>
          <a:p>
            <a:r>
              <a:rPr lang="en-GB" dirty="0"/>
              <a:t>It is similar to WHERE, but WHERE filters individual rows, whereas </a:t>
            </a:r>
            <a:r>
              <a:rPr lang="en-GB" b="1" i="1" dirty="0"/>
              <a:t>HAVING filters groups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Column names in the HAVING clause </a:t>
            </a:r>
            <a:r>
              <a:rPr lang="en-GB" b="1" dirty="0"/>
              <a:t>must</a:t>
            </a:r>
            <a:r>
              <a:rPr lang="en-GB" dirty="0"/>
              <a:t> also appear in the GROUP BY list or be used in an aggregate function.</a:t>
            </a:r>
          </a:p>
        </p:txBody>
      </p:sp>
    </p:spTree>
    <p:extLst>
      <p:ext uri="{BB962C8B-B14F-4D97-AF65-F5344CB8AC3E}">
        <p14:creationId xmlns:p14="http://schemas.microsoft.com/office/powerpoint/2010/main" val="17165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the number of staff at </a:t>
            </a:r>
            <a:r>
              <a:rPr lang="en-GB" b="1" dirty="0"/>
              <a:t>each branch</a:t>
            </a:r>
            <a:r>
              <a:rPr lang="en-GB" dirty="0"/>
              <a:t> with </a:t>
            </a:r>
            <a:r>
              <a:rPr lang="en-GB" b="1" dirty="0"/>
              <a:t>more than 1 member of staff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otalSalary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99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Find </a:t>
            </a:r>
            <a:r>
              <a:rPr lang="en-GB" b="1" dirty="0"/>
              <a:t>each branch</a:t>
            </a:r>
            <a:r>
              <a:rPr lang="en-GB" dirty="0"/>
              <a:t> currently </a:t>
            </a:r>
            <a:r>
              <a:rPr lang="en-GB" b="1" dirty="0"/>
              <a:t>paying over £50,000</a:t>
            </a:r>
            <a:r>
              <a:rPr lang="en-GB" dirty="0"/>
              <a:t> in salaries and the number of staff employed.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otalSalary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Staff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50000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75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</p:spTree>
    <p:extLst>
      <p:ext uri="{BB962C8B-B14F-4D97-AF65-F5344CB8AC3E}">
        <p14:creationId xmlns:p14="http://schemas.microsoft.com/office/powerpoint/2010/main" val="2907870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SQL statements can have a complete SELECT statement </a:t>
            </a:r>
            <a:r>
              <a:rPr lang="en-GB" b="1" dirty="0"/>
              <a:t>embedded</a:t>
            </a:r>
            <a:r>
              <a:rPr lang="en-GB" dirty="0"/>
              <a:t> within them.</a:t>
            </a:r>
          </a:p>
          <a:p>
            <a:r>
              <a:rPr lang="en-GB" dirty="0"/>
              <a:t>The results of the </a:t>
            </a:r>
            <a:r>
              <a:rPr lang="en-GB" i="1" dirty="0"/>
              <a:t>inner</a:t>
            </a:r>
            <a:r>
              <a:rPr lang="en-GB" dirty="0"/>
              <a:t> SELECT statement, called a </a:t>
            </a:r>
            <a:r>
              <a:rPr lang="en-GB" b="1" dirty="0" err="1" smtClean="0"/>
              <a:t>subselect</a:t>
            </a:r>
            <a:r>
              <a:rPr lang="en-GB" b="1" dirty="0" smtClean="0"/>
              <a:t> </a:t>
            </a:r>
            <a:r>
              <a:rPr lang="en-GB" dirty="0" smtClean="0"/>
              <a:t>or</a:t>
            </a:r>
            <a:r>
              <a:rPr lang="en-GB" b="1" dirty="0" smtClean="0"/>
              <a:t> </a:t>
            </a:r>
            <a:r>
              <a:rPr lang="en-GB" b="1" dirty="0" smtClean="0">
                <a:hlinkClick r:id="rId3"/>
              </a:rPr>
              <a:t>subquery</a:t>
            </a:r>
            <a:r>
              <a:rPr lang="en-GB" dirty="0" smtClean="0"/>
              <a:t>, </a:t>
            </a:r>
            <a:r>
              <a:rPr lang="en-GB" dirty="0"/>
              <a:t>are used to determine the query results of the outer query.</a:t>
            </a:r>
          </a:p>
          <a:p>
            <a:r>
              <a:rPr lang="en-GB" dirty="0" smtClean="0"/>
              <a:t>Also known as a </a:t>
            </a:r>
            <a:r>
              <a:rPr lang="en-GB" b="1" dirty="0" smtClean="0"/>
              <a:t>NESTED</a:t>
            </a:r>
            <a:r>
              <a:rPr lang="en-GB" dirty="0" smtClean="0"/>
              <a:t> query.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526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subselect</a:t>
            </a:r>
            <a:r>
              <a:rPr lang="en-GB" dirty="0"/>
              <a:t> can be used in WHERE and HAVING clauses of an outer </a:t>
            </a:r>
            <a:r>
              <a:rPr lang="en-GB" dirty="0" smtClean="0"/>
              <a:t>SELECT.</a:t>
            </a:r>
            <a:endParaRPr lang="en-GB" dirty="0"/>
          </a:p>
          <a:p>
            <a:r>
              <a:rPr lang="en-GB" dirty="0"/>
              <a:t>They can also be used as a column expression in the SELECT list – </a:t>
            </a:r>
            <a:r>
              <a:rPr lang="en-GB" b="1" i="1" dirty="0"/>
              <a:t>as long as it returns a single value</a:t>
            </a:r>
            <a:r>
              <a:rPr lang="en-GB" dirty="0"/>
              <a:t>.</a:t>
            </a:r>
          </a:p>
          <a:p>
            <a:r>
              <a:rPr lang="en-GB" dirty="0" err="1"/>
              <a:t>Subselects</a:t>
            </a:r>
            <a:r>
              <a:rPr lang="en-GB" dirty="0"/>
              <a:t> may also be used in INSERT, UPDATE and DELETE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64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subqueries:</a:t>
            </a:r>
          </a:p>
          <a:p>
            <a:r>
              <a:rPr lang="en-GB" b="1" dirty="0"/>
              <a:t>Scalar</a:t>
            </a:r>
            <a:r>
              <a:rPr lang="en-GB" dirty="0"/>
              <a:t>: returns a single column and a single row, that is, a single value .</a:t>
            </a:r>
          </a:p>
          <a:p>
            <a:r>
              <a:rPr lang="en-GB" b="1" dirty="0"/>
              <a:t>Row</a:t>
            </a:r>
            <a:r>
              <a:rPr lang="en-GB" dirty="0"/>
              <a:t>: returns multiple columns, but only a single row.</a:t>
            </a:r>
          </a:p>
          <a:p>
            <a:r>
              <a:rPr lang="en-GB" b="1" dirty="0"/>
              <a:t>Table</a:t>
            </a:r>
            <a:r>
              <a:rPr lang="en-GB" dirty="0"/>
              <a:t>: returns one or more columns and multiple rows.</a:t>
            </a:r>
          </a:p>
        </p:txBody>
      </p:sp>
    </p:spTree>
    <p:extLst>
      <p:ext uri="{BB962C8B-B14F-4D97-AF65-F5344CB8AC3E}">
        <p14:creationId xmlns:p14="http://schemas.microsoft.com/office/powerpoint/2010/main" val="52433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List the staff who work in the branch at ’18 Kingsway’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 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'18 Kingsway'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endParaRPr lang="en-GB" sz="1100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highlighted inner query is executed first and finds the </a:t>
            </a:r>
            <a:r>
              <a:rPr lang="en-GB" dirty="0" err="1"/>
              <a:t>branchNo</a:t>
            </a:r>
            <a:r>
              <a:rPr lang="en-GB" dirty="0"/>
              <a:t>, B0002</a:t>
            </a:r>
          </a:p>
          <a:p>
            <a:pPr lvl="1"/>
            <a:r>
              <a:rPr lang="en-GB" dirty="0"/>
              <a:t>The outer query then uses the retrieved </a:t>
            </a:r>
            <a:r>
              <a:rPr lang="en-GB" dirty="0" err="1"/>
              <a:t>branchNo</a:t>
            </a:r>
            <a:r>
              <a:rPr lang="en-GB" dirty="0"/>
              <a:t> to find the staff at that branch, effectively becoming:</a:t>
            </a: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3212976"/>
            <a:ext cx="4896544" cy="288032"/>
          </a:xfrm>
          <a:prstGeom prst="rect">
            <a:avLst/>
          </a:prstGeom>
          <a:solidFill>
            <a:srgbClr val="FFFF00">
              <a:alpha val="2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501008"/>
            <a:ext cx="4221804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85292" y="5877272"/>
            <a:ext cx="1008112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6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animBg="1"/>
      <p:bldP spid="5" grpId="0" uiExpand="1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all staff whose salary is greater than the average salary and show by how much their salary is greater than the average.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alDifference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cannot write WHERE salary &gt; AVG(salary) because aggregates are only allowed in the SELECT list and HAVING clause.</a:t>
            </a:r>
          </a:p>
          <a:p>
            <a:pPr lvl="1"/>
            <a:r>
              <a:rPr lang="en-GB" dirty="0"/>
              <a:t>The subquery finds the average and then uses it in the outer query.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3356992"/>
            <a:ext cx="439248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059832" y="4061223"/>
            <a:ext cx="4392488" cy="375889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Subquery: Using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25144"/>
          </a:xfrm>
        </p:spPr>
        <p:txBody>
          <a:bodyPr>
            <a:normAutofit/>
          </a:bodyPr>
          <a:lstStyle/>
          <a:p>
            <a:r>
              <a:rPr lang="en-GB" dirty="0"/>
              <a:t>Recall that </a:t>
            </a:r>
            <a:r>
              <a:rPr lang="en-GB" dirty="0">
                <a:hlinkClick r:id="rId3"/>
              </a:rPr>
              <a:t>IN</a:t>
            </a:r>
            <a:r>
              <a:rPr lang="en-GB" dirty="0"/>
              <a:t> matches one of </a:t>
            </a:r>
            <a:r>
              <a:rPr lang="en-GB" b="1" i="1" dirty="0"/>
              <a:t>multiple</a:t>
            </a:r>
            <a:r>
              <a:rPr lang="en-GB" dirty="0"/>
              <a:t> possible values.</a:t>
            </a:r>
          </a:p>
          <a:p>
            <a:pPr lvl="1"/>
            <a:r>
              <a:rPr lang="en-GB" dirty="0"/>
              <a:t>The values to match can be listed if they are a known small set.</a:t>
            </a:r>
          </a:p>
          <a:p>
            <a:pPr lvl="1"/>
            <a:r>
              <a:rPr lang="en-GB" dirty="0"/>
              <a:t>Alternatively, use a subquery to determine the multiple possible values.</a:t>
            </a:r>
          </a:p>
          <a:p>
            <a:r>
              <a:rPr lang="en-GB" dirty="0"/>
              <a:t>List properties being managed by staff at the branch B0001: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[Type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treetAddress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City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Postcode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anagedBy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Property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anagedBy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5949280"/>
            <a:ext cx="7344816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98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ORDER BY clause cannot be used in a subquery but it may be used in the outermost SELECT statement.</a:t>
            </a:r>
          </a:p>
          <a:p>
            <a:r>
              <a:rPr lang="en-GB" dirty="0"/>
              <a:t>The subquery’s SELECT list must consist </a:t>
            </a:r>
            <a:r>
              <a:rPr lang="en-GB" dirty="0" smtClean="0"/>
              <a:t>of: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/>
              <a:t>single column name or expression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except </a:t>
            </a:r>
            <a:r>
              <a:rPr lang="en-GB" dirty="0"/>
              <a:t>for subqueries that use </a:t>
            </a:r>
            <a:r>
              <a:rPr lang="en-GB" dirty="0" smtClean="0"/>
              <a:t>EXISTS.</a:t>
            </a:r>
            <a:endParaRPr lang="en-GB" dirty="0"/>
          </a:p>
          <a:p>
            <a:r>
              <a:rPr lang="en-GB" dirty="0" smtClean="0"/>
              <a:t>When </a:t>
            </a:r>
            <a:r>
              <a:rPr lang="en-GB" dirty="0"/>
              <a:t>a subquery is used as one of two operands involved in a comparison, the subquery must appear on the right-hand side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954665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For the interested student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2"/>
              </a:rPr>
              <a:t>Any/Some</a:t>
            </a:r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All</a:t>
            </a:r>
            <a:endParaRPr lang="en-GB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Exists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Subquery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622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 and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ANY and ALL may be used with subqueries that produce a single column of numbers.</a:t>
            </a:r>
          </a:p>
          <a:p>
            <a:r>
              <a:rPr lang="en-GB" b="1" dirty="0"/>
              <a:t>ALL</a:t>
            </a:r>
            <a:r>
              <a:rPr lang="en-GB" dirty="0"/>
              <a:t>: matches all</a:t>
            </a:r>
          </a:p>
          <a:p>
            <a:pPr lvl="1"/>
            <a:r>
              <a:rPr lang="en-GB" dirty="0"/>
              <a:t>With ALL, condition will only be true if it is satisfied by </a:t>
            </a:r>
            <a:r>
              <a:rPr lang="en-GB" b="1" i="1" dirty="0"/>
              <a:t>all</a:t>
            </a:r>
            <a:r>
              <a:rPr lang="en-GB" dirty="0"/>
              <a:t> values produced by the </a:t>
            </a:r>
            <a:r>
              <a:rPr lang="en-GB" dirty="0" err="1"/>
              <a:t>subquery</a:t>
            </a:r>
            <a:r>
              <a:rPr lang="en-GB" dirty="0"/>
              <a:t>.</a:t>
            </a:r>
          </a:p>
          <a:p>
            <a:r>
              <a:rPr lang="en-GB" b="1" dirty="0"/>
              <a:t>ANY</a:t>
            </a:r>
            <a:r>
              <a:rPr lang="en-GB" dirty="0"/>
              <a:t>: matches at least one</a:t>
            </a:r>
          </a:p>
          <a:p>
            <a:pPr lvl="1"/>
            <a:r>
              <a:rPr lang="en-GB" dirty="0"/>
              <a:t>With ANY, condition will be true if it is satisfied by </a:t>
            </a:r>
            <a:r>
              <a:rPr lang="en-GB" b="1" i="1" dirty="0"/>
              <a:t>any</a:t>
            </a:r>
            <a:r>
              <a:rPr lang="en-GB" dirty="0"/>
              <a:t> values produced by the subquery.</a:t>
            </a:r>
          </a:p>
          <a:p>
            <a:pPr lvl="1"/>
            <a:r>
              <a:rPr lang="en-GB" dirty="0"/>
              <a:t>SOME may be used in place of ANY</a:t>
            </a:r>
          </a:p>
          <a:p>
            <a:r>
              <a:rPr lang="en-GB" dirty="0"/>
              <a:t>If subquery is empty, ALL returns true, ANY returns false.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347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ANY/SOME</a:t>
            </a:r>
            <a:br>
              <a:rPr lang="en-GB" dirty="0"/>
            </a:br>
            <a:r>
              <a:rPr lang="en-GB" sz="3100" dirty="0" smtClean="0"/>
              <a:t>Matches </a:t>
            </a:r>
            <a:r>
              <a:rPr lang="en-GB" sz="3100" dirty="0"/>
              <a:t>at least </a:t>
            </a:r>
            <a:r>
              <a:rPr lang="en-GB" sz="3100" dirty="0" smtClean="0"/>
              <a:t>one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Find </a:t>
            </a:r>
            <a:r>
              <a:rPr lang="en-GB" dirty="0"/>
              <a:t>all staff whose salary is larger than the salary of </a:t>
            </a:r>
            <a:r>
              <a:rPr lang="en-GB" b="1" dirty="0"/>
              <a:t>at least one</a:t>
            </a:r>
            <a:r>
              <a:rPr lang="en-GB" dirty="0"/>
              <a:t> member of staff at branch B008: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Position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2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2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The inner subquery returns </a:t>
            </a:r>
            <a:r>
              <a:rPr lang="en-GB" dirty="0" smtClean="0"/>
              <a:t>{</a:t>
            </a:r>
            <a:r>
              <a:rPr lang="en-GB" dirty="0"/>
              <a:t>1</a:t>
            </a:r>
            <a:r>
              <a:rPr lang="en-GB" dirty="0" smtClean="0"/>
              <a:t>7000</a:t>
            </a:r>
            <a:r>
              <a:rPr lang="en-GB" dirty="0"/>
              <a:t>, </a:t>
            </a:r>
            <a:r>
              <a:rPr lang="en-GB" dirty="0" smtClean="0"/>
              <a:t>26000</a:t>
            </a:r>
            <a:r>
              <a:rPr lang="en-GB" dirty="0"/>
              <a:t>}.</a:t>
            </a:r>
          </a:p>
          <a:p>
            <a:pPr lvl="1"/>
            <a:r>
              <a:rPr lang="en-GB" dirty="0"/>
              <a:t>The outer query selects staff whose salary is greater </a:t>
            </a:r>
            <a:r>
              <a:rPr lang="en-GB" dirty="0" smtClean="0"/>
              <a:t>than ANY of </a:t>
            </a:r>
            <a:r>
              <a:rPr lang="en-GB" dirty="0"/>
              <a:t>this set (that is, greater than the minimum salary).</a:t>
            </a:r>
          </a:p>
          <a:p>
            <a:pPr lvl="1"/>
            <a:r>
              <a:rPr lang="en-GB" dirty="0"/>
              <a:t>Thus, the query could have been written using a subquery that finds the minimum salary.</a:t>
            </a:r>
          </a:p>
          <a:p>
            <a:pPr lvl="1"/>
            <a:r>
              <a:rPr lang="en-GB" dirty="0"/>
              <a:t>Note: you could have used the keyword SOME instead.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2852936"/>
            <a:ext cx="2160240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87624" y="3140968"/>
            <a:ext cx="511256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88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Subqueries: Using ALL</a:t>
            </a:r>
            <a:br>
              <a:rPr lang="en-GB" dirty="0"/>
            </a:br>
            <a:r>
              <a:rPr lang="en-GB" sz="3100" dirty="0" smtClean="0"/>
              <a:t>Matches all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/>
          <a:lstStyle/>
          <a:p>
            <a:r>
              <a:rPr lang="en-GB" dirty="0" smtClean="0"/>
              <a:t>Find </a:t>
            </a:r>
            <a:r>
              <a:rPr lang="en-GB" dirty="0"/>
              <a:t>all staff whose salary is larger than the salary of </a:t>
            </a:r>
            <a:r>
              <a:rPr lang="en-GB" b="1" dirty="0"/>
              <a:t>every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ranchNo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'B0008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The inner subquery returns </a:t>
            </a:r>
            <a:r>
              <a:rPr lang="en-GB" dirty="0" smtClean="0"/>
              <a:t>{17000</a:t>
            </a:r>
            <a:r>
              <a:rPr lang="en-GB" dirty="0"/>
              <a:t>, </a:t>
            </a:r>
            <a:r>
              <a:rPr lang="en-GB" dirty="0" smtClean="0"/>
              <a:t>26000</a:t>
            </a:r>
            <a:r>
              <a:rPr lang="en-GB" dirty="0"/>
              <a:t>}.</a:t>
            </a:r>
          </a:p>
          <a:p>
            <a:pPr lvl="1"/>
            <a:r>
              <a:rPr lang="en-GB" dirty="0"/>
              <a:t>The outer query selects staff whose salary is greater than </a:t>
            </a:r>
            <a:r>
              <a:rPr lang="en-GB" dirty="0" smtClean="0"/>
              <a:t>ALL of </a:t>
            </a:r>
            <a:r>
              <a:rPr lang="en-GB" dirty="0"/>
              <a:t>this set (that is, greater than the </a:t>
            </a:r>
            <a:r>
              <a:rPr lang="en-GB" dirty="0" smtClean="0"/>
              <a:t>maximum salary</a:t>
            </a:r>
            <a:r>
              <a:rPr lang="en-GB" dirty="0"/>
              <a:t>).</a:t>
            </a:r>
          </a:p>
          <a:p>
            <a:pPr marL="0" indent="0">
              <a:buNone/>
            </a:pP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6300192" y="3356992"/>
            <a:ext cx="2160240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87624" y="3645024"/>
            <a:ext cx="511256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7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11560</TotalTime>
  <Words>1531</Words>
  <Application>Microsoft Office PowerPoint</Application>
  <PresentationFormat>On-screen Show (4:3)</PresentationFormat>
  <Paragraphs>156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SELECT Statement</vt:lpstr>
      <vt:lpstr>SELECT - Aggregating Data</vt:lpstr>
      <vt:lpstr>SELECT - Aggregating Data</vt:lpstr>
      <vt:lpstr>SELECT – Grouping Data</vt:lpstr>
      <vt:lpstr>SELECT – Grouping Data</vt:lpstr>
      <vt:lpstr>SELECT – Grouping Data</vt:lpstr>
      <vt:lpstr>SELECT – Grouping Data</vt:lpstr>
      <vt:lpstr>Grouping Data Examples</vt:lpstr>
      <vt:lpstr>Grouping Data Examples</vt:lpstr>
      <vt:lpstr>SELECT – Restricted Groupings</vt:lpstr>
      <vt:lpstr>Restricted Groupings Examples</vt:lpstr>
      <vt:lpstr>Restricted Groupings Examples</vt:lpstr>
      <vt:lpstr>Subqueries</vt:lpstr>
      <vt:lpstr>Subqueries</vt:lpstr>
      <vt:lpstr>Subqueries</vt:lpstr>
      <vt:lpstr>Subquery Types</vt:lpstr>
      <vt:lpstr>Subquery Examples</vt:lpstr>
      <vt:lpstr>Subquery Examples</vt:lpstr>
      <vt:lpstr>Nested Subquery: Using IN</vt:lpstr>
      <vt:lpstr>Subquery Rules</vt:lpstr>
      <vt:lpstr>More Subquery Types</vt:lpstr>
      <vt:lpstr>Subqueries: Using ANY/SOME and ALL</vt:lpstr>
      <vt:lpstr>Subqueries: Using ANY/SOME Matches at least one</vt:lpstr>
      <vt:lpstr>Subqueries: Using ALL Matches all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1369</cp:revision>
  <cp:lastPrinted>2014-09-29T16:21:25Z</cp:lastPrinted>
  <dcterms:created xsi:type="dcterms:W3CDTF">2013-09-18T07:00:31Z</dcterms:created>
  <dcterms:modified xsi:type="dcterms:W3CDTF">2019-11-05T07:24:28Z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