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sldIdLst>
    <p:sldId id="256" r:id="rId2"/>
    <p:sldId id="257" r:id="rId3"/>
    <p:sldId id="258" r:id="rId4"/>
    <p:sldId id="259" r:id="rId5"/>
    <p:sldId id="266" r:id="rId6"/>
    <p:sldId id="261" r:id="rId7"/>
    <p:sldId id="263"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245368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375817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246858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1666026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22DD72-C6FC-4CCB-A415-BE832EA5C634}"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472391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22DD72-C6FC-4CCB-A415-BE832EA5C634}"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3730547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822DD72-C6FC-4CCB-A415-BE832EA5C634}"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280815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2315321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3356869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180456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2843647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87937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22DD72-C6FC-4CCB-A415-BE832EA5C634}"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1485535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822DD72-C6FC-4CCB-A415-BE832EA5C634}"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1436471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822DD72-C6FC-4CCB-A415-BE832EA5C634}"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16411846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964985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38508404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22DD72-C6FC-4CCB-A415-BE832EA5C634}"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081E32-C05D-4689-9188-B82F6DF643FD}" type="slidenum">
              <a:rPr lang="en-GB" smtClean="0"/>
              <a:t>‹#›</a:t>
            </a:fld>
            <a:endParaRPr lang="en-GB"/>
          </a:p>
        </p:txBody>
      </p:sp>
    </p:spTree>
    <p:extLst>
      <p:ext uri="{BB962C8B-B14F-4D97-AF65-F5344CB8AC3E}">
        <p14:creationId xmlns:p14="http://schemas.microsoft.com/office/powerpoint/2010/main" val="3388459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822DD72-C6FC-4CCB-A415-BE832EA5C634}" type="datetimeFigureOut">
              <a:rPr lang="en-GB" smtClean="0"/>
              <a:t>17/10/2019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7081E32-C05D-4689-9188-B82F6DF643FD}" type="slidenum">
              <a:rPr lang="en-GB" smtClean="0"/>
              <a:t>‹#›</a:t>
            </a:fld>
            <a:endParaRPr lang="en-GB"/>
          </a:p>
        </p:txBody>
      </p:sp>
    </p:spTree>
    <p:extLst>
      <p:ext uri="{BB962C8B-B14F-4D97-AF65-F5344CB8AC3E}">
        <p14:creationId xmlns:p14="http://schemas.microsoft.com/office/powerpoint/2010/main" val="366574874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Shame </a:t>
            </a:r>
            <a:r>
              <a:rPr lang="en-GB" dirty="0"/>
              <a:t>2</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6524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p:cNvSpPr>
          <p:nvPr/>
        </p:nvSpPr>
        <p:spPr bwMode="auto">
          <a:xfrm>
            <a:off x="3665012" y="387208"/>
            <a:ext cx="4358565" cy="627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0" tIns="0" rIns="0" bIns="0" anchor="ctr">
            <a:spAutoFit/>
          </a:bodyP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4078">
                <a:solidFill>
                  <a:srgbClr val="FF2712"/>
                </a:solidFill>
                <a:cs typeface="Gill Sans" charset="0"/>
              </a:rPr>
              <a:t>Etiology Of Shame</a:t>
            </a:r>
          </a:p>
        </p:txBody>
      </p:sp>
      <p:sp>
        <p:nvSpPr>
          <p:cNvPr id="27650" name="Rectangle 2"/>
          <p:cNvSpPr>
            <a:spLocks/>
          </p:cNvSpPr>
          <p:nvPr/>
        </p:nvSpPr>
        <p:spPr bwMode="auto">
          <a:xfrm>
            <a:off x="1526232" y="1428750"/>
            <a:ext cx="9072563" cy="83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601">
                <a:solidFill>
                  <a:schemeClr val="tx1"/>
                </a:solidFill>
                <a:cs typeface="Gill Sans" charset="0"/>
              </a:rPr>
              <a:t>Often starts when a person’s thoughts, feelings or physical being are being treated like an object or a thing</a:t>
            </a:r>
          </a:p>
        </p:txBody>
      </p:sp>
      <p:sp>
        <p:nvSpPr>
          <p:cNvPr id="27651" name="Rectangle 3"/>
          <p:cNvSpPr>
            <a:spLocks/>
          </p:cNvSpPr>
          <p:nvPr/>
        </p:nvSpPr>
        <p:spPr bwMode="auto">
          <a:xfrm>
            <a:off x="1488281" y="5170289"/>
            <a:ext cx="9144000" cy="1223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601">
                <a:solidFill>
                  <a:schemeClr val="tx1"/>
                </a:solidFill>
                <a:cs typeface="Gill Sans" charset="0"/>
              </a:rPr>
              <a:t>Or when a person experiences events that they are not developmentally ready to experience and can’t incorporate into their being</a:t>
            </a:r>
          </a:p>
        </p:txBody>
      </p:sp>
      <p:sp>
        <p:nvSpPr>
          <p:cNvPr id="27652" name="Rectangle 4"/>
          <p:cNvSpPr>
            <a:spLocks/>
          </p:cNvSpPr>
          <p:nvPr/>
        </p:nvSpPr>
        <p:spPr bwMode="auto">
          <a:xfrm>
            <a:off x="1491630" y="3429000"/>
            <a:ext cx="9142884" cy="83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601">
                <a:solidFill>
                  <a:schemeClr val="tx1"/>
                </a:solidFill>
                <a:cs typeface="Gill Sans" charset="0"/>
              </a:rPr>
              <a:t>Can start when person has their powerlessness regularly held in front of them so that they can’t escape the feeling</a:t>
            </a:r>
          </a:p>
        </p:txBody>
      </p:sp>
    </p:spTree>
    <p:extLst>
      <p:ext uri="{BB962C8B-B14F-4D97-AF65-F5344CB8AC3E}">
        <p14:creationId xmlns:p14="http://schemas.microsoft.com/office/powerpoint/2010/main" val="1077898465"/>
      </p:ext>
    </p:extLst>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7514408" presetClass="entr" presetSubtype="0" fill="hold" grpId="0" nodeType="clickEffect">
                                  <p:stCondLst>
                                    <p:cond delay="0"/>
                                  </p:stCondLst>
                                  <p:childTnLst>
                                    <p:set>
                                      <p:cBhvr>
                                        <p:cTn id="6" dur="1" fill="hold">
                                          <p:stCondLst>
                                            <p:cond delay="499"/>
                                          </p:stCondLst>
                                        </p:cTn>
                                        <p:tgtEl>
                                          <p:spTgt spid="276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67514408" presetClass="entr" presetSubtype="0" fill="hold" grpId="0" nodeType="clickEffect">
                                  <p:stCondLst>
                                    <p:cond delay="0"/>
                                  </p:stCondLst>
                                  <p:childTnLst>
                                    <p:set>
                                      <p:cBhvr>
                                        <p:cTn id="10" dur="1" fill="hold">
                                          <p:stCondLst>
                                            <p:cond delay="499"/>
                                          </p:stCondLst>
                                        </p:cTn>
                                        <p:tgtEl>
                                          <p:spTgt spid="276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67514408" presetClass="entr" presetSubtype="0" fill="hold" grpId="0" nodeType="clickEffect">
                                  <p:stCondLst>
                                    <p:cond delay="0"/>
                                  </p:stCondLst>
                                  <p:childTnLst>
                                    <p:set>
                                      <p:cBhvr>
                                        <p:cTn id="14" dur="1" fill="hold">
                                          <p:stCondLst>
                                            <p:cond delay="499"/>
                                          </p:stCondLst>
                                        </p:cTn>
                                        <p:tgtEl>
                                          <p:spTgt spid="276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autoUpdateAnimBg="0"/>
      <p:bldP spid="27651" grpId="0" autoUpdateAnimBg="0"/>
      <p:bldP spid="27652" grpId="0"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p:cNvSpPr>
          <p:nvPr/>
        </p:nvSpPr>
        <p:spPr bwMode="auto">
          <a:xfrm>
            <a:off x="2506266" y="1076027"/>
            <a:ext cx="7036594" cy="4518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ctr"/>
          <a:lstStyle>
            <a:lvl1pPr algn="l">
              <a:defRPr sz="1200">
                <a:solidFill>
                  <a:schemeClr val="tx1"/>
                </a:solidFill>
                <a:latin typeface="Gill Sans" charset="0"/>
              </a:defRPr>
            </a:lvl1pPr>
            <a:lvl2pPr algn="l">
              <a:defRPr sz="1200">
                <a:solidFill>
                  <a:schemeClr val="tx1"/>
                </a:solidFill>
                <a:latin typeface="Gill Sans" charset="0"/>
              </a:defRPr>
            </a:lvl2pPr>
            <a:lvl3pPr algn="l">
              <a:defRPr sz="1200">
                <a:solidFill>
                  <a:schemeClr val="tx1"/>
                </a:solidFill>
                <a:latin typeface="Gill Sans" charset="0"/>
              </a:defRPr>
            </a:lvl3pPr>
            <a:lvl4pPr algn="l">
              <a:defRPr sz="1200">
                <a:solidFill>
                  <a:schemeClr val="tx1"/>
                </a:solidFill>
                <a:latin typeface="Gill Sans" charset="0"/>
              </a:defRPr>
            </a:lvl4pPr>
            <a:lvl5pPr algn="l">
              <a:defRPr sz="1200">
                <a:solidFill>
                  <a:schemeClr val="tx1"/>
                </a:solidFill>
                <a:latin typeface="Gill Sans" charset="0"/>
              </a:defRPr>
            </a:lvl5pPr>
            <a:lvl6pPr fontAlgn="base">
              <a:spcBef>
                <a:spcPct val="0"/>
              </a:spcBef>
              <a:spcAft>
                <a:spcPct val="0"/>
              </a:spcAft>
              <a:defRPr sz="1200">
                <a:solidFill>
                  <a:schemeClr val="tx1"/>
                </a:solidFill>
                <a:latin typeface="Gill Sans" charset="0"/>
              </a:defRPr>
            </a:lvl6pPr>
            <a:lvl7pPr fontAlgn="base">
              <a:spcBef>
                <a:spcPct val="0"/>
              </a:spcBef>
              <a:spcAft>
                <a:spcPct val="0"/>
              </a:spcAft>
              <a:defRPr sz="1200">
                <a:solidFill>
                  <a:schemeClr val="tx1"/>
                </a:solidFill>
                <a:latin typeface="Gill Sans" charset="0"/>
              </a:defRPr>
            </a:lvl7pPr>
            <a:lvl8pPr fontAlgn="base">
              <a:spcBef>
                <a:spcPct val="0"/>
              </a:spcBef>
              <a:spcAft>
                <a:spcPct val="0"/>
              </a:spcAft>
              <a:defRPr sz="1200">
                <a:solidFill>
                  <a:schemeClr val="tx1"/>
                </a:solidFill>
                <a:latin typeface="Gill Sans" charset="0"/>
              </a:defRPr>
            </a:lvl8pPr>
            <a:lvl9pPr fontAlgn="base">
              <a:spcBef>
                <a:spcPct val="0"/>
              </a:spcBef>
              <a:spcAft>
                <a:spcPct val="0"/>
              </a:spcAft>
              <a:defRPr sz="1200">
                <a:solidFill>
                  <a:schemeClr val="tx1"/>
                </a:solidFill>
                <a:latin typeface="Gill Sans" charset="0"/>
              </a:defRPr>
            </a:lvl9pPr>
          </a:lstStyle>
          <a:p>
            <a:pPr algn="ctr" eaLnBrk="1" hangingPunct="1">
              <a:defRPr/>
            </a:pPr>
            <a:r>
              <a:rPr lang="en-US" altLang="en-US" sz="3234">
                <a:solidFill>
                  <a:srgbClr val="000080"/>
                </a:solidFill>
                <a:effectLst>
                  <a:outerShdw blurRad="38100" dist="38100" dir="2700000" algn="tl">
                    <a:srgbClr val="C0C0C0"/>
                  </a:outerShdw>
                </a:effectLst>
                <a:cs typeface="Gill Sans" charset="0"/>
              </a:rPr>
              <a:t>“Shame is an inner sense of being completely diminished or insufficient as a person.  </a:t>
            </a:r>
            <a:r>
              <a:rPr lang="en-US" altLang="en-US" sz="3234">
                <a:solidFill>
                  <a:srgbClr val="800000"/>
                </a:solidFill>
                <a:effectLst>
                  <a:outerShdw blurRad="38100" dist="38100" dir="2700000" algn="tl">
                    <a:srgbClr val="C0C0C0"/>
                  </a:outerShdw>
                </a:effectLst>
                <a:cs typeface="Gill Sans" charset="0"/>
              </a:rPr>
              <a:t>It is the self judging the self.</a:t>
            </a:r>
            <a:r>
              <a:rPr lang="en-US" altLang="en-US" sz="3234">
                <a:solidFill>
                  <a:srgbClr val="000080"/>
                </a:solidFill>
                <a:effectLst>
                  <a:outerShdw blurRad="38100" dist="38100" dir="2700000" algn="tl">
                    <a:srgbClr val="C0C0C0"/>
                  </a:outerShdw>
                </a:effectLst>
                <a:cs typeface="Gill Sans" charset="0"/>
              </a:rPr>
              <a:t>  A moment of shame may be humiliation so painful or an indignity so profound that one feels one has been robbed of her or his dignity or exposed as basically inadequate, bad, or worthy of rejection.”</a:t>
            </a:r>
            <a:br>
              <a:rPr lang="en-US" altLang="en-US" sz="3234">
                <a:solidFill>
                  <a:srgbClr val="000080"/>
                </a:solidFill>
                <a:effectLst>
                  <a:outerShdw blurRad="38100" dist="38100" dir="2700000" algn="tl">
                    <a:srgbClr val="C0C0C0"/>
                  </a:outerShdw>
                </a:effectLst>
                <a:cs typeface="Gill Sans" charset="0"/>
              </a:rPr>
            </a:br>
            <a:r>
              <a:rPr lang="en-US" altLang="en-US" sz="2672">
                <a:effectLst>
                  <a:outerShdw blurRad="38100" dist="38100" dir="2700000" algn="tl">
                    <a:srgbClr val="C0C0C0"/>
                  </a:outerShdw>
                </a:effectLst>
                <a:cs typeface="Gill Sans" charset="0"/>
              </a:rPr>
              <a:t>--M. Fossum &amp; M. Mason. </a:t>
            </a:r>
            <a:r>
              <a:rPr lang="en-US" altLang="en-US" sz="2672" u="sng">
                <a:effectLst>
                  <a:outerShdw blurRad="38100" dist="38100" dir="2700000" algn="tl">
                    <a:srgbClr val="C0C0C0"/>
                  </a:outerShdw>
                </a:effectLst>
                <a:cs typeface="Gill Sans" charset="0"/>
              </a:rPr>
              <a:t>Facing Shame</a:t>
            </a:r>
            <a:r>
              <a:rPr lang="en-US" altLang="en-US" sz="2672">
                <a:effectLst>
                  <a:outerShdw blurRad="38100" dist="38100" dir="2700000" algn="tl">
                    <a:srgbClr val="C0C0C0"/>
                  </a:outerShdw>
                </a:effectLst>
                <a:cs typeface="Gill Sans" charset="0"/>
              </a:rPr>
              <a:t>--</a:t>
            </a:r>
            <a:r>
              <a:rPr lang="en-US" altLang="en-US" sz="4078">
                <a:solidFill>
                  <a:srgbClr val="E5E5FF"/>
                </a:solidFill>
                <a:effectLst>
                  <a:outerShdw blurRad="38100" dist="38100" dir="2700000" algn="tl">
                    <a:srgbClr val="C0C0C0"/>
                  </a:outerShdw>
                </a:effectLst>
                <a:cs typeface="Gill Sans" charset="0"/>
              </a:rPr>
              <a:t> </a:t>
            </a:r>
            <a:r>
              <a:rPr lang="en-US" altLang="en-US" sz="3094">
                <a:solidFill>
                  <a:srgbClr val="E5E5FF"/>
                </a:solidFill>
                <a:effectLst>
                  <a:outerShdw blurRad="38100" dist="38100" dir="2700000" algn="tl">
                    <a:srgbClr val="C0C0C0"/>
                  </a:outerShdw>
                </a:effectLst>
                <a:latin typeface="Apple Chancery" charset="0"/>
                <a:cs typeface="Apple Chancery" charset="0"/>
                <a:sym typeface="Apple Chancery" charset="0"/>
              </a:rPr>
              <a:t> </a:t>
            </a:r>
          </a:p>
        </p:txBody>
      </p:sp>
    </p:spTree>
    <p:extLst>
      <p:ext uri="{BB962C8B-B14F-4D97-AF65-F5344CB8AC3E}">
        <p14:creationId xmlns:p14="http://schemas.microsoft.com/office/powerpoint/2010/main" val="231317204"/>
      </p:ext>
    </p:extLst>
  </p:cSld>
  <p:clrMapOvr>
    <a:masterClrMapping/>
  </p:clrMapOvr>
  <p:transition spd="slow">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
          <p:cNvSpPr>
            <a:spLocks/>
          </p:cNvSpPr>
          <p:nvPr/>
        </p:nvSpPr>
        <p:spPr bwMode="auto">
          <a:xfrm>
            <a:off x="1571997" y="178594"/>
            <a:ext cx="9027914" cy="741164"/>
          </a:xfrm>
          <a:prstGeom prst="rect">
            <a:avLst/>
          </a:prstGeom>
          <a:noFill/>
          <a:ln>
            <a:noFill/>
          </a:ln>
          <a:effectLst>
            <a:outerShdw blurRad="76200" dist="25399" dir="54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med" len="med"/>
                <a:tailEnd type="none" w="med" len="med"/>
              </a14:hiddenLine>
            </a:ext>
          </a:extLst>
        </p:spPr>
        <p:txBody>
          <a:bodyPr lIns="0" tIns="0" rIns="0" bIns="0"/>
          <a:lstStyle>
            <a:lvl1pPr algn="l">
              <a:tabLst>
                <a:tab pos="1066800" algn="l"/>
              </a:tabLst>
              <a:defRPr sz="1200">
                <a:solidFill>
                  <a:schemeClr val="tx1"/>
                </a:solidFill>
                <a:latin typeface="Gill Sans" charset="0"/>
              </a:defRPr>
            </a:lvl1pPr>
            <a:lvl2pPr algn="l">
              <a:tabLst>
                <a:tab pos="1066800" algn="l"/>
              </a:tabLst>
              <a:defRPr sz="1200">
                <a:solidFill>
                  <a:schemeClr val="tx1"/>
                </a:solidFill>
                <a:latin typeface="Gill Sans" charset="0"/>
              </a:defRPr>
            </a:lvl2pPr>
            <a:lvl3pPr algn="l">
              <a:tabLst>
                <a:tab pos="1066800" algn="l"/>
              </a:tabLst>
              <a:defRPr sz="1200">
                <a:solidFill>
                  <a:schemeClr val="tx1"/>
                </a:solidFill>
                <a:latin typeface="Gill Sans" charset="0"/>
              </a:defRPr>
            </a:lvl3pPr>
            <a:lvl4pPr algn="l">
              <a:tabLst>
                <a:tab pos="1066800" algn="l"/>
              </a:tabLst>
              <a:defRPr sz="1200">
                <a:solidFill>
                  <a:schemeClr val="tx1"/>
                </a:solidFill>
                <a:latin typeface="Gill Sans" charset="0"/>
              </a:defRPr>
            </a:lvl4pPr>
            <a:lvl5pPr algn="l">
              <a:tabLst>
                <a:tab pos="1066800" algn="l"/>
              </a:tabLst>
              <a:defRPr sz="1200">
                <a:solidFill>
                  <a:schemeClr val="tx1"/>
                </a:solidFill>
                <a:latin typeface="Gill Sans" charset="0"/>
              </a:defRPr>
            </a:lvl5pPr>
            <a:lvl6pPr fontAlgn="base">
              <a:spcBef>
                <a:spcPct val="0"/>
              </a:spcBef>
              <a:spcAft>
                <a:spcPct val="0"/>
              </a:spcAft>
              <a:tabLst>
                <a:tab pos="1066800" algn="l"/>
              </a:tabLst>
              <a:defRPr sz="1200">
                <a:solidFill>
                  <a:schemeClr val="tx1"/>
                </a:solidFill>
                <a:latin typeface="Gill Sans" charset="0"/>
              </a:defRPr>
            </a:lvl6pPr>
            <a:lvl7pPr fontAlgn="base">
              <a:spcBef>
                <a:spcPct val="0"/>
              </a:spcBef>
              <a:spcAft>
                <a:spcPct val="0"/>
              </a:spcAft>
              <a:tabLst>
                <a:tab pos="1066800" algn="l"/>
              </a:tabLst>
              <a:defRPr sz="1200">
                <a:solidFill>
                  <a:schemeClr val="tx1"/>
                </a:solidFill>
                <a:latin typeface="Gill Sans" charset="0"/>
              </a:defRPr>
            </a:lvl7pPr>
            <a:lvl8pPr fontAlgn="base">
              <a:spcBef>
                <a:spcPct val="0"/>
              </a:spcBef>
              <a:spcAft>
                <a:spcPct val="0"/>
              </a:spcAft>
              <a:tabLst>
                <a:tab pos="1066800" algn="l"/>
              </a:tabLst>
              <a:defRPr sz="1200">
                <a:solidFill>
                  <a:schemeClr val="tx1"/>
                </a:solidFill>
                <a:latin typeface="Gill Sans" charset="0"/>
              </a:defRPr>
            </a:lvl8pPr>
            <a:lvl9pPr fontAlgn="base">
              <a:spcBef>
                <a:spcPct val="0"/>
              </a:spcBef>
              <a:spcAft>
                <a:spcPct val="0"/>
              </a:spcAft>
              <a:tabLst>
                <a:tab pos="1066800" algn="l"/>
              </a:tabLst>
              <a:defRPr sz="1200">
                <a:solidFill>
                  <a:schemeClr val="tx1"/>
                </a:solidFill>
                <a:latin typeface="Gill Sans" charset="0"/>
              </a:defRPr>
            </a:lvl9pPr>
          </a:lstStyle>
          <a:p>
            <a:pPr algn="ctr" eaLnBrk="1" hangingPunct="1">
              <a:defRPr/>
            </a:pPr>
            <a:r>
              <a:rPr lang="en-US" altLang="en-US" sz="5344" b="1">
                <a:solidFill>
                  <a:srgbClr val="FF0000"/>
                </a:solidFill>
                <a:latin typeface="Copperplate" charset="0"/>
                <a:cs typeface="Copperplate" charset="0"/>
                <a:sym typeface="Copperplate" charset="0"/>
              </a:rPr>
              <a:t>The Mechanics of Shame</a:t>
            </a:r>
          </a:p>
        </p:txBody>
      </p:sp>
      <p:sp>
        <p:nvSpPr>
          <p:cNvPr id="29698" name="AutoShape 2"/>
          <p:cNvSpPr>
            <a:spLocks/>
          </p:cNvSpPr>
          <p:nvPr/>
        </p:nvSpPr>
        <p:spPr bwMode="auto">
          <a:xfrm>
            <a:off x="1800820" y="1009055"/>
            <a:ext cx="2491383" cy="2035969"/>
          </a:xfrm>
          <a:prstGeom prst="roundRect">
            <a:avLst>
              <a:gd name="adj" fmla="val 6579"/>
            </a:avLst>
          </a:prstGeom>
          <a:gradFill rotWithShape="0">
            <a:gsLst>
              <a:gs pos="0">
                <a:srgbClr val="00FFFF"/>
              </a:gs>
              <a:gs pos="100000">
                <a:srgbClr val="008000"/>
              </a:gs>
            </a:gsLst>
            <a:lin ang="5400000" scaled="1"/>
          </a:gradFill>
          <a:ln>
            <a:noFill/>
          </a:ln>
          <a:effectLst>
            <a:outerShdw blurRad="76200" dist="25399" dir="5400000" algn="ctr" rotWithShape="0">
              <a:schemeClr val="bg2">
                <a:alpha val="59999"/>
              </a:schemeClr>
            </a:outerShdw>
          </a:effectLst>
          <a:extLst>
            <a:ext uri="{91240B29-F687-4F45-9708-019B960494DF}">
              <a14:hiddenLine xmlns:a14="http://schemas.microsoft.com/office/drawing/2010/main" w="25400">
                <a:solidFill>
                  <a:srgbClr val="000000"/>
                </a:solidFill>
                <a:round/>
                <a:headEnd type="none" w="med" len="med"/>
                <a:tailEnd type="none" w="med" len="med"/>
              </a14:hiddenLine>
            </a:ext>
          </a:extLst>
        </p:spPr>
        <p:txBody>
          <a:bodyPr lIns="0" tIns="0" rIns="0" bIns="0"/>
          <a:lstStyle/>
          <a:p>
            <a:pPr algn="ctr" eaLnBrk="1" hangingPunct="1">
              <a:defRPr/>
            </a:pPr>
            <a:endParaRPr lang="en-GB" sz="1266"/>
          </a:p>
        </p:txBody>
      </p:sp>
      <p:sp>
        <p:nvSpPr>
          <p:cNvPr id="29699" name="Rectangle 3"/>
          <p:cNvSpPr>
            <a:spLocks/>
          </p:cNvSpPr>
          <p:nvPr/>
        </p:nvSpPr>
        <p:spPr bwMode="auto">
          <a:xfrm>
            <a:off x="1921371" y="1151930"/>
            <a:ext cx="2464594" cy="1821656"/>
          </a:xfrm>
          <a:prstGeom prst="rect">
            <a:avLst/>
          </a:prstGeom>
          <a:noFill/>
          <a:ln>
            <a:noFill/>
          </a:ln>
          <a:effectLst>
            <a:outerShdw blurRad="76200" dist="25399" dir="54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med" len="med"/>
                <a:tailEnd type="none" w="med" len="med"/>
              </a14:hiddenLine>
            </a:ext>
          </a:extLst>
        </p:spPr>
        <p:txBody>
          <a:bodyPr lIns="0" tIns="0" rIns="0" bIns="0"/>
          <a:lstStyle>
            <a:lvl1pPr algn="l">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1pPr>
            <a:lvl2pPr algn="l">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2pPr>
            <a:lvl3pPr algn="l">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3pPr>
            <a:lvl4pPr algn="l">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4pPr>
            <a:lvl5pPr algn="l">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5pPr>
            <a:lvl6pPr fontAlgn="base">
              <a:spcBef>
                <a:spcPct val="0"/>
              </a:spcBef>
              <a:spcAft>
                <a:spcPct val="0"/>
              </a:spcAft>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6pPr>
            <a:lvl7pPr fontAlgn="base">
              <a:spcBef>
                <a:spcPct val="0"/>
              </a:spcBef>
              <a:spcAft>
                <a:spcPct val="0"/>
              </a:spcAft>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7pPr>
            <a:lvl8pPr fontAlgn="base">
              <a:spcBef>
                <a:spcPct val="0"/>
              </a:spcBef>
              <a:spcAft>
                <a:spcPct val="0"/>
              </a:spcAft>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8pPr>
            <a:lvl9pPr fontAlgn="base">
              <a:spcBef>
                <a:spcPct val="0"/>
              </a:spcBef>
              <a:spcAft>
                <a:spcPct val="0"/>
              </a:spcAft>
              <a:tabLst>
                <a:tab pos="1066800" algn="l"/>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9pPr>
          </a:lstStyle>
          <a:p>
            <a:pPr eaLnBrk="1" hangingPunct="1">
              <a:defRPr/>
            </a:pPr>
            <a:r>
              <a:rPr lang="en-US" altLang="en-US" sz="1547">
                <a:solidFill>
                  <a:srgbClr val="000000"/>
                </a:solidFill>
                <a:latin typeface="Copperplate" charset="0"/>
                <a:cs typeface="Copperplate" charset="0"/>
                <a:sym typeface="Copperplate" charset="0"/>
              </a:rPr>
              <a:t>•  Message given</a:t>
            </a:r>
          </a:p>
          <a:p>
            <a:pPr eaLnBrk="1" hangingPunct="1">
              <a:defRPr/>
            </a:pPr>
            <a:r>
              <a:rPr lang="en-US" altLang="en-US" sz="1547">
                <a:solidFill>
                  <a:srgbClr val="000000"/>
                </a:solidFill>
                <a:latin typeface="Copperplate" charset="0"/>
                <a:cs typeface="Copperplate" charset="0"/>
                <a:sym typeface="Copperplate" charset="0"/>
              </a:rPr>
              <a:t>    internalized</a:t>
            </a:r>
          </a:p>
          <a:p>
            <a:pPr eaLnBrk="1" hangingPunct="1">
              <a:defRPr/>
            </a:pPr>
            <a:r>
              <a:rPr lang="en-US" altLang="en-US" sz="1547">
                <a:solidFill>
                  <a:srgbClr val="000000"/>
                </a:solidFill>
                <a:latin typeface="Copperplate" charset="0"/>
                <a:cs typeface="Copperplate" charset="0"/>
                <a:sym typeface="Copperplate" charset="0"/>
              </a:rPr>
              <a:t>•  Guilt not listened</a:t>
            </a:r>
          </a:p>
          <a:p>
            <a:pPr eaLnBrk="1" hangingPunct="1">
              <a:defRPr/>
            </a:pPr>
            <a:r>
              <a:rPr lang="en-US" altLang="en-US" sz="1547">
                <a:solidFill>
                  <a:srgbClr val="000000"/>
                </a:solidFill>
                <a:latin typeface="Copperplate" charset="0"/>
                <a:cs typeface="Copperplate" charset="0"/>
                <a:sym typeface="Copperplate" charset="0"/>
              </a:rPr>
              <a:t>    to, transformed to  </a:t>
            </a:r>
          </a:p>
          <a:p>
            <a:pPr eaLnBrk="1" hangingPunct="1">
              <a:defRPr/>
            </a:pPr>
            <a:r>
              <a:rPr lang="en-US" altLang="en-US" sz="1547">
                <a:solidFill>
                  <a:srgbClr val="000000"/>
                </a:solidFill>
                <a:latin typeface="Copperplate" charset="0"/>
                <a:cs typeface="Copperplate" charset="0"/>
                <a:sym typeface="Copperplate" charset="0"/>
              </a:rPr>
              <a:t>    shame</a:t>
            </a:r>
          </a:p>
          <a:p>
            <a:pPr eaLnBrk="1" hangingPunct="1">
              <a:defRPr/>
            </a:pPr>
            <a:r>
              <a:rPr lang="en-US" altLang="en-US" sz="1547">
                <a:solidFill>
                  <a:srgbClr val="000000"/>
                </a:solidFill>
                <a:latin typeface="Copperplate" charset="0"/>
                <a:cs typeface="Copperplate" charset="0"/>
                <a:sym typeface="Copperplate" charset="0"/>
              </a:rPr>
              <a:t>•  Skills lacking, plus</a:t>
            </a:r>
          </a:p>
          <a:p>
            <a:pPr eaLnBrk="1" hangingPunct="1">
              <a:defRPr/>
            </a:pPr>
            <a:r>
              <a:rPr lang="en-US" altLang="en-US" sz="1547">
                <a:solidFill>
                  <a:srgbClr val="000000"/>
                </a:solidFill>
                <a:latin typeface="Copperplate" charset="0"/>
                <a:cs typeface="Copperplate" charset="0"/>
                <a:sym typeface="Copperplate" charset="0"/>
              </a:rPr>
              <a:t>    inability to ask </a:t>
            </a:r>
          </a:p>
          <a:p>
            <a:pPr eaLnBrk="1" hangingPunct="1">
              <a:defRPr/>
            </a:pPr>
            <a:r>
              <a:rPr lang="en-US" altLang="en-US" sz="1547">
                <a:solidFill>
                  <a:srgbClr val="000000"/>
                </a:solidFill>
                <a:latin typeface="Copperplate" charset="0"/>
                <a:cs typeface="Copperplate" charset="0"/>
                <a:sym typeface="Copperplate" charset="0"/>
              </a:rPr>
              <a:t>    for help</a:t>
            </a:r>
          </a:p>
          <a:p>
            <a:pPr eaLnBrk="1" hangingPunct="1">
              <a:defRPr/>
            </a:pPr>
            <a:endParaRPr lang="en-US" altLang="en-US" sz="1547">
              <a:solidFill>
                <a:srgbClr val="000000"/>
              </a:solidFill>
              <a:latin typeface="Copperplate" charset="0"/>
              <a:cs typeface="Copperplate" charset="0"/>
              <a:sym typeface="Copperplate" charset="0"/>
            </a:endParaRPr>
          </a:p>
        </p:txBody>
      </p:sp>
      <p:sp>
        <p:nvSpPr>
          <p:cNvPr id="29700" name="AutoShape 4"/>
          <p:cNvSpPr>
            <a:spLocks/>
          </p:cNvSpPr>
          <p:nvPr/>
        </p:nvSpPr>
        <p:spPr bwMode="auto">
          <a:xfrm>
            <a:off x="4354711" y="2152055"/>
            <a:ext cx="1143000" cy="1143000"/>
          </a:xfrm>
          <a:prstGeom prst="rightArrow">
            <a:avLst>
              <a:gd name="adj1" fmla="val 32000"/>
              <a:gd name="adj2" fmla="val 34375"/>
            </a:avLst>
          </a:prstGeom>
          <a:gradFill rotWithShape="0">
            <a:gsLst>
              <a:gs pos="0">
                <a:srgbClr val="008000"/>
              </a:gs>
              <a:gs pos="100000">
                <a:srgbClr val="00FFFF"/>
              </a:gs>
            </a:gsLst>
            <a:lin ang="5400000" scaled="1"/>
          </a:gradFill>
          <a:ln>
            <a:noFill/>
          </a:ln>
          <a:effectLst>
            <a:outerShdw blurRad="76200" dist="25399" dir="5400000" algn="ctr" rotWithShape="0">
              <a:schemeClr val="bg2">
                <a:alpha val="59999"/>
              </a:schemeClr>
            </a:outerShdw>
          </a:effectLst>
          <a:extLst>
            <a:ext uri="{91240B29-F687-4F45-9708-019B960494DF}">
              <a14:hiddenLine xmlns:a14="http://schemas.microsoft.com/office/drawing/2010/main" w="25400">
                <a:solidFill>
                  <a:srgbClr val="000000"/>
                </a:solidFill>
                <a:miter lim="800000"/>
                <a:headEnd type="none" w="med" len="med"/>
                <a:tailEnd type="none" w="med" len="med"/>
              </a14:hiddenLine>
            </a:ext>
          </a:extLst>
        </p:spPr>
        <p:txBody>
          <a:bodyPr lIns="0" tIns="0" rIns="0" bIns="0"/>
          <a:lstStyle/>
          <a:p>
            <a:pPr algn="ctr" eaLnBrk="1" hangingPunct="1">
              <a:defRPr/>
            </a:pPr>
            <a:endParaRPr lang="en-GB" sz="1266"/>
          </a:p>
        </p:txBody>
      </p:sp>
      <p:sp>
        <p:nvSpPr>
          <p:cNvPr id="29701" name="AutoShape 5"/>
          <p:cNvSpPr>
            <a:spLocks/>
          </p:cNvSpPr>
          <p:nvPr/>
        </p:nvSpPr>
        <p:spPr bwMode="auto">
          <a:xfrm>
            <a:off x="5435203" y="2232422"/>
            <a:ext cx="3232547" cy="2035969"/>
          </a:xfrm>
          <a:prstGeom prst="roundRect">
            <a:avLst>
              <a:gd name="adj" fmla="val 6579"/>
            </a:avLst>
          </a:prstGeom>
          <a:gradFill rotWithShape="0">
            <a:gsLst>
              <a:gs pos="0">
                <a:srgbClr val="00FFFF"/>
              </a:gs>
              <a:gs pos="100000">
                <a:srgbClr val="008000"/>
              </a:gs>
            </a:gsLst>
            <a:lin ang="5400000" scaled="1"/>
          </a:gradFill>
          <a:ln>
            <a:noFill/>
          </a:ln>
          <a:effectLst>
            <a:outerShdw blurRad="76200" dist="25399" dir="5400000" algn="ctr" rotWithShape="0">
              <a:schemeClr val="bg2">
                <a:alpha val="59999"/>
              </a:schemeClr>
            </a:outerShdw>
          </a:effectLst>
          <a:extLst>
            <a:ext uri="{91240B29-F687-4F45-9708-019B960494DF}">
              <a14:hiddenLine xmlns:a14="http://schemas.microsoft.com/office/drawing/2010/main" w="25400">
                <a:solidFill>
                  <a:srgbClr val="000000"/>
                </a:solidFill>
                <a:round/>
                <a:headEnd type="none" w="med" len="med"/>
                <a:tailEnd type="none" w="med" len="med"/>
              </a14:hiddenLine>
            </a:ext>
          </a:extLst>
        </p:spPr>
        <p:txBody>
          <a:bodyPr lIns="0" tIns="0" rIns="0" bIns="0"/>
          <a:lstStyle/>
          <a:p>
            <a:pPr algn="ctr" eaLnBrk="1" hangingPunct="1">
              <a:defRPr/>
            </a:pPr>
            <a:endParaRPr lang="en-GB" sz="1266"/>
          </a:p>
        </p:txBody>
      </p:sp>
      <p:sp>
        <p:nvSpPr>
          <p:cNvPr id="29702" name="Rectangle 6"/>
          <p:cNvSpPr>
            <a:spLocks/>
          </p:cNvSpPr>
          <p:nvPr/>
        </p:nvSpPr>
        <p:spPr bwMode="auto">
          <a:xfrm>
            <a:off x="5457527" y="2393156"/>
            <a:ext cx="5214938" cy="1625203"/>
          </a:xfrm>
          <a:prstGeom prst="rect">
            <a:avLst/>
          </a:prstGeom>
          <a:noFill/>
          <a:ln>
            <a:noFill/>
          </a:ln>
          <a:effectLst>
            <a:outerShdw blurRad="76200" dist="25399" dir="54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med" len="med"/>
                <a:tailEnd type="none" w="med" len="med"/>
              </a14:hiddenLine>
            </a:ext>
          </a:extLst>
        </p:spPr>
        <p:txBody>
          <a:bodyPr lIns="0" tIns="0" rIns="0" bIns="0"/>
          <a:lstStyle>
            <a:lvl1pPr algn="l">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1pPr>
            <a:lvl2pPr algn="l">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2pPr>
            <a:lvl3pPr algn="l">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3pPr>
            <a:lvl4pPr algn="l">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4pPr>
            <a:lvl5pPr algn="l">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5pPr>
            <a:lvl6pPr fontAlgn="base">
              <a:spcBef>
                <a:spcPct val="0"/>
              </a:spcBef>
              <a:spcAft>
                <a:spcPct val="0"/>
              </a:spcAft>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6pPr>
            <a:lvl7pPr fontAlgn="base">
              <a:spcBef>
                <a:spcPct val="0"/>
              </a:spcBef>
              <a:spcAft>
                <a:spcPct val="0"/>
              </a:spcAft>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7pPr>
            <a:lvl8pPr fontAlgn="base">
              <a:spcBef>
                <a:spcPct val="0"/>
              </a:spcBef>
              <a:spcAft>
                <a:spcPct val="0"/>
              </a:spcAft>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8pPr>
            <a:lvl9pPr fontAlgn="base">
              <a:spcBef>
                <a:spcPct val="0"/>
              </a:spcBef>
              <a:spcAft>
                <a:spcPct val="0"/>
              </a:spcAft>
              <a:tabLst>
                <a:tab pos="1066800" algn="l"/>
                <a:tab pos="1066800" algn="l"/>
                <a:tab pos="1066800" algn="l"/>
                <a:tab pos="1066800" algn="l"/>
                <a:tab pos="1066800" algn="l"/>
                <a:tab pos="1066800" algn="l"/>
                <a:tab pos="1066800" algn="l"/>
                <a:tab pos="1066800" algn="l"/>
              </a:tabLst>
              <a:defRPr sz="1200">
                <a:solidFill>
                  <a:schemeClr val="tx1"/>
                </a:solidFill>
                <a:latin typeface="Gill Sans" charset="0"/>
              </a:defRPr>
            </a:lvl9pPr>
          </a:lstStyle>
          <a:p>
            <a:pPr eaLnBrk="1" hangingPunct="1">
              <a:defRPr/>
            </a:pPr>
            <a:r>
              <a:rPr lang="en-US" altLang="en-US" sz="1547">
                <a:solidFill>
                  <a:srgbClr val="000000"/>
                </a:solidFill>
                <a:latin typeface="Copperplate" charset="0"/>
                <a:cs typeface="Copperplate" charset="0"/>
                <a:sym typeface="Copperplate" charset="0"/>
              </a:rPr>
              <a:t>• Behaviors and thoughts</a:t>
            </a:r>
          </a:p>
          <a:p>
            <a:pPr eaLnBrk="1" hangingPunct="1">
              <a:defRPr/>
            </a:pPr>
            <a:r>
              <a:rPr lang="en-US" altLang="en-US" sz="1547">
                <a:solidFill>
                  <a:srgbClr val="000000"/>
                </a:solidFill>
                <a:latin typeface="Copperplate" charset="0"/>
                <a:cs typeface="Copperplate" charset="0"/>
                <a:sym typeface="Copperplate" charset="0"/>
              </a:rPr>
              <a:t>   become reinforcers</a:t>
            </a:r>
          </a:p>
          <a:p>
            <a:pPr eaLnBrk="1" hangingPunct="1">
              <a:defRPr/>
            </a:pPr>
            <a:r>
              <a:rPr lang="en-US" altLang="en-US" sz="1547">
                <a:solidFill>
                  <a:srgbClr val="000000"/>
                </a:solidFill>
                <a:latin typeface="Copperplate" charset="0"/>
                <a:cs typeface="Copperplate" charset="0"/>
                <a:sym typeface="Copperplate" charset="0"/>
              </a:rPr>
              <a:t>• Relationships are sought </a:t>
            </a:r>
          </a:p>
          <a:p>
            <a:pPr eaLnBrk="1" hangingPunct="1">
              <a:defRPr/>
            </a:pPr>
            <a:r>
              <a:rPr lang="en-US" altLang="en-US" sz="1547">
                <a:solidFill>
                  <a:srgbClr val="000000"/>
                </a:solidFill>
                <a:latin typeface="Copperplate" charset="0"/>
                <a:cs typeface="Copperplate" charset="0"/>
                <a:sym typeface="Copperplate" charset="0"/>
              </a:rPr>
              <a:t>   out that reinforce shame</a:t>
            </a:r>
          </a:p>
          <a:p>
            <a:pPr eaLnBrk="1" hangingPunct="1">
              <a:defRPr/>
            </a:pPr>
            <a:r>
              <a:rPr lang="en-US" altLang="en-US" sz="1547">
                <a:solidFill>
                  <a:srgbClr val="000000"/>
                </a:solidFill>
                <a:latin typeface="Copperplate" charset="0"/>
                <a:cs typeface="Copperplate" charset="0"/>
                <a:sym typeface="Copperplate" charset="0"/>
              </a:rPr>
              <a:t>• What’s internalized is now more </a:t>
            </a:r>
          </a:p>
          <a:p>
            <a:pPr eaLnBrk="1" hangingPunct="1">
              <a:defRPr/>
            </a:pPr>
            <a:r>
              <a:rPr lang="en-US" altLang="en-US" sz="1547">
                <a:solidFill>
                  <a:srgbClr val="000000"/>
                </a:solidFill>
                <a:latin typeface="Copperplate" charset="0"/>
                <a:cs typeface="Copperplate" charset="0"/>
                <a:sym typeface="Copperplate" charset="0"/>
              </a:rPr>
              <a:t>  unconscious than conscious</a:t>
            </a:r>
          </a:p>
          <a:p>
            <a:pPr eaLnBrk="1" hangingPunct="1">
              <a:defRPr/>
            </a:pPr>
            <a:r>
              <a:rPr lang="en-US" altLang="en-US" sz="1547">
                <a:solidFill>
                  <a:srgbClr val="000000"/>
                </a:solidFill>
                <a:latin typeface="Copperplate" charset="0"/>
                <a:cs typeface="Copperplate" charset="0"/>
                <a:sym typeface="Copperplate" charset="0"/>
              </a:rPr>
              <a:t>• shame messages are now</a:t>
            </a:r>
          </a:p>
          <a:p>
            <a:pPr eaLnBrk="1" hangingPunct="1">
              <a:defRPr/>
            </a:pPr>
            <a:r>
              <a:rPr lang="en-US" altLang="en-US" sz="1547">
                <a:solidFill>
                  <a:srgbClr val="000000"/>
                </a:solidFill>
                <a:latin typeface="Copperplate" charset="0"/>
                <a:cs typeface="Copperplate" charset="0"/>
                <a:sym typeface="Copperplate" charset="0"/>
              </a:rPr>
              <a:t>  Core beliefs </a:t>
            </a:r>
          </a:p>
        </p:txBody>
      </p:sp>
      <p:sp>
        <p:nvSpPr>
          <p:cNvPr id="29703" name="AutoShape 7"/>
          <p:cNvSpPr>
            <a:spLocks/>
          </p:cNvSpPr>
          <p:nvPr/>
        </p:nvSpPr>
        <p:spPr bwMode="auto">
          <a:xfrm rot="5351094">
            <a:off x="7547074" y="4411266"/>
            <a:ext cx="1143000" cy="1143000"/>
          </a:xfrm>
          <a:prstGeom prst="rightArrow">
            <a:avLst>
              <a:gd name="adj1" fmla="val 32000"/>
              <a:gd name="adj2" fmla="val 34375"/>
            </a:avLst>
          </a:prstGeom>
          <a:gradFill rotWithShape="0">
            <a:gsLst>
              <a:gs pos="0">
                <a:srgbClr val="008000"/>
              </a:gs>
              <a:gs pos="100000">
                <a:srgbClr val="00FFFF"/>
              </a:gs>
            </a:gsLst>
            <a:lin ang="1500000" scaled="1"/>
          </a:gradFill>
          <a:ln>
            <a:noFill/>
          </a:ln>
          <a:effectLst>
            <a:outerShdw blurRad="76200" dist="25399" dir="5400000" algn="ctr" rotWithShape="0">
              <a:schemeClr val="bg2">
                <a:alpha val="59999"/>
              </a:schemeClr>
            </a:outerShdw>
          </a:effectLst>
          <a:extLst>
            <a:ext uri="{91240B29-F687-4F45-9708-019B960494DF}">
              <a14:hiddenLine xmlns:a14="http://schemas.microsoft.com/office/drawing/2010/main" w="25400">
                <a:solidFill>
                  <a:srgbClr val="000000"/>
                </a:solidFill>
                <a:miter lim="800000"/>
                <a:headEnd type="none" w="med" len="med"/>
                <a:tailEnd type="none" w="med" len="med"/>
              </a14:hiddenLine>
            </a:ext>
          </a:extLst>
        </p:spPr>
        <p:txBody>
          <a:bodyPr lIns="0" tIns="0" rIns="0" bIns="0"/>
          <a:lstStyle/>
          <a:p>
            <a:pPr algn="ctr" eaLnBrk="1" hangingPunct="1">
              <a:defRPr/>
            </a:pPr>
            <a:endParaRPr lang="en-GB" sz="1266"/>
          </a:p>
        </p:txBody>
      </p:sp>
      <p:sp>
        <p:nvSpPr>
          <p:cNvPr id="29704" name="AutoShape 8"/>
          <p:cNvSpPr>
            <a:spLocks/>
          </p:cNvSpPr>
          <p:nvPr/>
        </p:nvSpPr>
        <p:spPr bwMode="auto">
          <a:xfrm>
            <a:off x="2336601" y="5072062"/>
            <a:ext cx="5179219" cy="1401961"/>
          </a:xfrm>
          <a:prstGeom prst="roundRect">
            <a:avLst>
              <a:gd name="adj" fmla="val 9551"/>
            </a:avLst>
          </a:prstGeom>
          <a:gradFill rotWithShape="0">
            <a:gsLst>
              <a:gs pos="0">
                <a:srgbClr val="00FFFF"/>
              </a:gs>
              <a:gs pos="100000">
                <a:srgbClr val="008000"/>
              </a:gs>
            </a:gsLst>
            <a:lin ang="5400000" scaled="1"/>
          </a:gradFill>
          <a:ln>
            <a:noFill/>
          </a:ln>
          <a:effectLst>
            <a:outerShdw blurRad="76200" dist="25399" dir="5400000" algn="ctr" rotWithShape="0">
              <a:schemeClr val="bg2">
                <a:alpha val="59999"/>
              </a:schemeClr>
            </a:outerShdw>
          </a:effectLst>
          <a:extLst>
            <a:ext uri="{91240B29-F687-4F45-9708-019B960494DF}">
              <a14:hiddenLine xmlns:a14="http://schemas.microsoft.com/office/drawing/2010/main" w="25400">
                <a:solidFill>
                  <a:srgbClr val="000000"/>
                </a:solidFill>
                <a:round/>
                <a:headEnd type="none" w="med" len="med"/>
                <a:tailEnd type="none" w="med" len="med"/>
              </a14:hiddenLine>
            </a:ext>
          </a:extLst>
        </p:spPr>
        <p:txBody>
          <a:bodyPr lIns="0" tIns="0" rIns="0" bIns="0"/>
          <a:lstStyle/>
          <a:p>
            <a:pPr algn="ctr" eaLnBrk="1" hangingPunct="1">
              <a:defRPr/>
            </a:pPr>
            <a:endParaRPr lang="en-GB" sz="1266"/>
          </a:p>
        </p:txBody>
      </p:sp>
      <p:sp>
        <p:nvSpPr>
          <p:cNvPr id="29705" name="Rectangle 9"/>
          <p:cNvSpPr>
            <a:spLocks/>
          </p:cNvSpPr>
          <p:nvPr/>
        </p:nvSpPr>
        <p:spPr bwMode="auto">
          <a:xfrm>
            <a:off x="2341066" y="5152430"/>
            <a:ext cx="3563348" cy="952312"/>
          </a:xfrm>
          <a:prstGeom prst="rect">
            <a:avLst/>
          </a:prstGeom>
          <a:noFill/>
          <a:ln>
            <a:noFill/>
          </a:ln>
          <a:effectLst>
            <a:outerShdw blurRad="76200" dist="25399" dir="5400000" algn="ctr" rotWithShape="0">
              <a:schemeClr val="bg2"/>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med" len="med"/>
                <a:tailEnd type="none" w="med" len="med"/>
              </a14:hiddenLine>
            </a:ext>
          </a:extLst>
        </p:spPr>
        <p:txBody>
          <a:bodyPr wrap="none" lIns="0" tIns="0" rIns="0" bIns="0">
            <a:spAutoFit/>
          </a:bodyPr>
          <a:lstStyle>
            <a:lvl1pPr algn="l">
              <a:tabLst>
                <a:tab pos="1066800" algn="l"/>
                <a:tab pos="1066800" algn="l"/>
                <a:tab pos="1066800" algn="l"/>
                <a:tab pos="1066800" algn="l"/>
              </a:tabLst>
              <a:defRPr sz="1200">
                <a:solidFill>
                  <a:schemeClr val="tx1"/>
                </a:solidFill>
                <a:latin typeface="Gill Sans" charset="0"/>
              </a:defRPr>
            </a:lvl1pPr>
            <a:lvl2pPr algn="l">
              <a:tabLst>
                <a:tab pos="1066800" algn="l"/>
                <a:tab pos="1066800" algn="l"/>
                <a:tab pos="1066800" algn="l"/>
                <a:tab pos="1066800" algn="l"/>
              </a:tabLst>
              <a:defRPr sz="1200">
                <a:solidFill>
                  <a:schemeClr val="tx1"/>
                </a:solidFill>
                <a:latin typeface="Gill Sans" charset="0"/>
              </a:defRPr>
            </a:lvl2pPr>
            <a:lvl3pPr algn="l">
              <a:tabLst>
                <a:tab pos="1066800" algn="l"/>
                <a:tab pos="1066800" algn="l"/>
                <a:tab pos="1066800" algn="l"/>
                <a:tab pos="1066800" algn="l"/>
              </a:tabLst>
              <a:defRPr sz="1200">
                <a:solidFill>
                  <a:schemeClr val="tx1"/>
                </a:solidFill>
                <a:latin typeface="Gill Sans" charset="0"/>
              </a:defRPr>
            </a:lvl3pPr>
            <a:lvl4pPr algn="l">
              <a:tabLst>
                <a:tab pos="1066800" algn="l"/>
                <a:tab pos="1066800" algn="l"/>
                <a:tab pos="1066800" algn="l"/>
                <a:tab pos="1066800" algn="l"/>
              </a:tabLst>
              <a:defRPr sz="1200">
                <a:solidFill>
                  <a:schemeClr val="tx1"/>
                </a:solidFill>
                <a:latin typeface="Gill Sans" charset="0"/>
              </a:defRPr>
            </a:lvl4pPr>
            <a:lvl5pPr algn="l">
              <a:tabLst>
                <a:tab pos="1066800" algn="l"/>
                <a:tab pos="1066800" algn="l"/>
                <a:tab pos="1066800" algn="l"/>
                <a:tab pos="1066800" algn="l"/>
              </a:tabLst>
              <a:defRPr sz="1200">
                <a:solidFill>
                  <a:schemeClr val="tx1"/>
                </a:solidFill>
                <a:latin typeface="Gill Sans" charset="0"/>
              </a:defRPr>
            </a:lvl5pPr>
            <a:lvl6pPr fontAlgn="base">
              <a:spcBef>
                <a:spcPct val="0"/>
              </a:spcBef>
              <a:spcAft>
                <a:spcPct val="0"/>
              </a:spcAft>
              <a:tabLst>
                <a:tab pos="1066800" algn="l"/>
                <a:tab pos="1066800" algn="l"/>
                <a:tab pos="1066800" algn="l"/>
                <a:tab pos="1066800" algn="l"/>
              </a:tabLst>
              <a:defRPr sz="1200">
                <a:solidFill>
                  <a:schemeClr val="tx1"/>
                </a:solidFill>
                <a:latin typeface="Gill Sans" charset="0"/>
              </a:defRPr>
            </a:lvl6pPr>
            <a:lvl7pPr fontAlgn="base">
              <a:spcBef>
                <a:spcPct val="0"/>
              </a:spcBef>
              <a:spcAft>
                <a:spcPct val="0"/>
              </a:spcAft>
              <a:tabLst>
                <a:tab pos="1066800" algn="l"/>
                <a:tab pos="1066800" algn="l"/>
                <a:tab pos="1066800" algn="l"/>
                <a:tab pos="1066800" algn="l"/>
              </a:tabLst>
              <a:defRPr sz="1200">
                <a:solidFill>
                  <a:schemeClr val="tx1"/>
                </a:solidFill>
                <a:latin typeface="Gill Sans" charset="0"/>
              </a:defRPr>
            </a:lvl7pPr>
            <a:lvl8pPr fontAlgn="base">
              <a:spcBef>
                <a:spcPct val="0"/>
              </a:spcBef>
              <a:spcAft>
                <a:spcPct val="0"/>
              </a:spcAft>
              <a:tabLst>
                <a:tab pos="1066800" algn="l"/>
                <a:tab pos="1066800" algn="l"/>
                <a:tab pos="1066800" algn="l"/>
                <a:tab pos="1066800" algn="l"/>
              </a:tabLst>
              <a:defRPr sz="1200">
                <a:solidFill>
                  <a:schemeClr val="tx1"/>
                </a:solidFill>
                <a:latin typeface="Gill Sans" charset="0"/>
              </a:defRPr>
            </a:lvl8pPr>
            <a:lvl9pPr fontAlgn="base">
              <a:spcBef>
                <a:spcPct val="0"/>
              </a:spcBef>
              <a:spcAft>
                <a:spcPct val="0"/>
              </a:spcAft>
              <a:tabLst>
                <a:tab pos="1066800" algn="l"/>
                <a:tab pos="1066800" algn="l"/>
                <a:tab pos="1066800" algn="l"/>
                <a:tab pos="1066800" algn="l"/>
              </a:tabLst>
              <a:defRPr sz="1200">
                <a:solidFill>
                  <a:schemeClr val="tx1"/>
                </a:solidFill>
                <a:latin typeface="Gill Sans" charset="0"/>
              </a:defRPr>
            </a:lvl9pPr>
          </a:lstStyle>
          <a:p>
            <a:pPr eaLnBrk="1" hangingPunct="1">
              <a:defRPr/>
            </a:pPr>
            <a:r>
              <a:rPr lang="en-US" altLang="en-US" sz="1547">
                <a:solidFill>
                  <a:srgbClr val="000000"/>
                </a:solidFill>
                <a:latin typeface="Copperplate" charset="0"/>
                <a:cs typeface="Copperplate" charset="0"/>
                <a:sym typeface="Copperplate" charset="0"/>
              </a:rPr>
              <a:t>• Success now needs to be sabotaged</a:t>
            </a:r>
          </a:p>
          <a:p>
            <a:pPr eaLnBrk="1" hangingPunct="1">
              <a:defRPr/>
            </a:pPr>
            <a:r>
              <a:rPr lang="en-US" altLang="en-US" sz="1547">
                <a:solidFill>
                  <a:srgbClr val="000000"/>
                </a:solidFill>
                <a:latin typeface="Copperplate" charset="0"/>
                <a:cs typeface="Copperplate" charset="0"/>
                <a:sym typeface="Copperplate" charset="0"/>
              </a:rPr>
              <a:t>• Two primary ways of relating to others: </a:t>
            </a:r>
          </a:p>
          <a:p>
            <a:pPr eaLnBrk="1" hangingPunct="1">
              <a:defRPr/>
            </a:pPr>
            <a:r>
              <a:rPr lang="en-US" altLang="en-US" sz="1547">
                <a:solidFill>
                  <a:srgbClr val="000000"/>
                </a:solidFill>
                <a:latin typeface="Copperplate" charset="0"/>
                <a:cs typeface="Copperplate" charset="0"/>
                <a:sym typeface="Copperplate" charset="0"/>
              </a:rPr>
              <a:t>   see self as victim or transfer shame </a:t>
            </a:r>
          </a:p>
          <a:p>
            <a:pPr eaLnBrk="1" hangingPunct="1">
              <a:defRPr/>
            </a:pPr>
            <a:r>
              <a:rPr lang="en-US" altLang="en-US" sz="1547">
                <a:solidFill>
                  <a:srgbClr val="000000"/>
                </a:solidFill>
                <a:latin typeface="Copperplate" charset="0"/>
                <a:cs typeface="Copperplate" charset="0"/>
                <a:sym typeface="Copperplate" charset="0"/>
              </a:rPr>
              <a:t>   onto others</a:t>
            </a:r>
          </a:p>
        </p:txBody>
      </p:sp>
      <p:pic>
        <p:nvPicPr>
          <p:cNvPr id="21516" name="Picture 1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05702" y="-2009180"/>
            <a:ext cx="2127498" cy="1611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chemeClr val="tx1"/>
                </a:solidFill>
                <a:miter lim="800000"/>
                <a:headEnd/>
                <a:tailEnd/>
              </a14:hiddenLine>
            </a:ext>
          </a:extLst>
        </p:spPr>
      </p:pic>
    </p:spTree>
    <p:extLst>
      <p:ext uri="{BB962C8B-B14F-4D97-AF65-F5344CB8AC3E}">
        <p14:creationId xmlns:p14="http://schemas.microsoft.com/office/powerpoint/2010/main" val="2435437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29698"/>
                                        </p:tgtEl>
                                        <p:attrNameLst>
                                          <p:attrName>style.visibility</p:attrName>
                                        </p:attrNameLst>
                                      </p:cBhvr>
                                      <p:to>
                                        <p:strVal val="visible"/>
                                      </p:to>
                                    </p:set>
                                    <p:anim calcmode="lin" valueType="num">
                                      <p:cBhvr>
                                        <p:cTn id="7" dur="500" fill="hold"/>
                                        <p:tgtEl>
                                          <p:spTgt spid="29698"/>
                                        </p:tgtEl>
                                        <p:attrNameLst>
                                          <p:attrName>ppt_w</p:attrName>
                                        </p:attrNameLst>
                                      </p:cBhvr>
                                      <p:tavLst>
                                        <p:tav tm="0">
                                          <p:val>
                                            <p:fltVal val="0"/>
                                          </p:val>
                                        </p:tav>
                                        <p:tav tm="100000">
                                          <p:val>
                                            <p:strVal val="#ppt_w"/>
                                          </p:val>
                                        </p:tav>
                                      </p:tavLst>
                                    </p:anim>
                                    <p:anim calcmode="lin" valueType="num">
                                      <p:cBhvr>
                                        <p:cTn id="8" dur="500" fill="hold"/>
                                        <p:tgtEl>
                                          <p:spTgt spid="2969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29699"/>
                                        </p:tgtEl>
                                        <p:attrNameLst>
                                          <p:attrName>style.visibility</p:attrName>
                                        </p:attrNameLst>
                                      </p:cBhvr>
                                      <p:to>
                                        <p:strVal val="visible"/>
                                      </p:to>
                                    </p:set>
                                    <p:anim calcmode="lin" valueType="num">
                                      <p:cBhvr>
                                        <p:cTn id="13" dur="500" fill="hold"/>
                                        <p:tgtEl>
                                          <p:spTgt spid="29699"/>
                                        </p:tgtEl>
                                        <p:attrNameLst>
                                          <p:attrName>ppt_w</p:attrName>
                                        </p:attrNameLst>
                                      </p:cBhvr>
                                      <p:tavLst>
                                        <p:tav tm="0">
                                          <p:val>
                                            <p:fltVal val="0"/>
                                          </p:val>
                                        </p:tav>
                                        <p:tav tm="100000">
                                          <p:val>
                                            <p:strVal val="#ppt_w"/>
                                          </p:val>
                                        </p:tav>
                                      </p:tavLst>
                                    </p:anim>
                                    <p:anim calcmode="lin" valueType="num">
                                      <p:cBhvr>
                                        <p:cTn id="14" dur="500" fill="hold"/>
                                        <p:tgtEl>
                                          <p:spTgt spid="29699"/>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29700"/>
                                        </p:tgtEl>
                                        <p:attrNameLst>
                                          <p:attrName>style.visibility</p:attrName>
                                        </p:attrNameLst>
                                      </p:cBhvr>
                                      <p:to>
                                        <p:strVal val="visible"/>
                                      </p:to>
                                    </p:set>
                                    <p:anim calcmode="lin" valueType="num">
                                      <p:cBhvr>
                                        <p:cTn id="19" dur="500" fill="hold"/>
                                        <p:tgtEl>
                                          <p:spTgt spid="29700"/>
                                        </p:tgtEl>
                                        <p:attrNameLst>
                                          <p:attrName>ppt_w</p:attrName>
                                        </p:attrNameLst>
                                      </p:cBhvr>
                                      <p:tavLst>
                                        <p:tav tm="0">
                                          <p:val>
                                            <p:fltVal val="0"/>
                                          </p:val>
                                        </p:tav>
                                        <p:tav tm="100000">
                                          <p:val>
                                            <p:strVal val="#ppt_w"/>
                                          </p:val>
                                        </p:tav>
                                      </p:tavLst>
                                    </p:anim>
                                    <p:anim calcmode="lin" valueType="num">
                                      <p:cBhvr>
                                        <p:cTn id="20" dur="500" fill="hold"/>
                                        <p:tgtEl>
                                          <p:spTgt spid="29700"/>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29701"/>
                                        </p:tgtEl>
                                        <p:attrNameLst>
                                          <p:attrName>style.visibility</p:attrName>
                                        </p:attrNameLst>
                                      </p:cBhvr>
                                      <p:to>
                                        <p:strVal val="visible"/>
                                      </p:to>
                                    </p:set>
                                    <p:anim calcmode="lin" valueType="num">
                                      <p:cBhvr>
                                        <p:cTn id="25" dur="500" fill="hold"/>
                                        <p:tgtEl>
                                          <p:spTgt spid="29701"/>
                                        </p:tgtEl>
                                        <p:attrNameLst>
                                          <p:attrName>ppt_w</p:attrName>
                                        </p:attrNameLst>
                                      </p:cBhvr>
                                      <p:tavLst>
                                        <p:tav tm="0">
                                          <p:val>
                                            <p:fltVal val="0"/>
                                          </p:val>
                                        </p:tav>
                                        <p:tav tm="100000">
                                          <p:val>
                                            <p:strVal val="#ppt_w"/>
                                          </p:val>
                                        </p:tav>
                                      </p:tavLst>
                                    </p:anim>
                                    <p:anim calcmode="lin" valueType="num">
                                      <p:cBhvr>
                                        <p:cTn id="26" dur="500" fill="hold"/>
                                        <p:tgtEl>
                                          <p:spTgt spid="29701"/>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29702"/>
                                        </p:tgtEl>
                                        <p:attrNameLst>
                                          <p:attrName>style.visibility</p:attrName>
                                        </p:attrNameLst>
                                      </p:cBhvr>
                                      <p:to>
                                        <p:strVal val="visible"/>
                                      </p:to>
                                    </p:set>
                                    <p:anim calcmode="lin" valueType="num">
                                      <p:cBhvr>
                                        <p:cTn id="31" dur="500" fill="hold"/>
                                        <p:tgtEl>
                                          <p:spTgt spid="29702"/>
                                        </p:tgtEl>
                                        <p:attrNameLst>
                                          <p:attrName>ppt_w</p:attrName>
                                        </p:attrNameLst>
                                      </p:cBhvr>
                                      <p:tavLst>
                                        <p:tav tm="0">
                                          <p:val>
                                            <p:fltVal val="0"/>
                                          </p:val>
                                        </p:tav>
                                        <p:tav tm="100000">
                                          <p:val>
                                            <p:strVal val="#ppt_w"/>
                                          </p:val>
                                        </p:tav>
                                      </p:tavLst>
                                    </p:anim>
                                    <p:anim calcmode="lin" valueType="num">
                                      <p:cBhvr>
                                        <p:cTn id="32" dur="500" fill="hold"/>
                                        <p:tgtEl>
                                          <p:spTgt spid="29702"/>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fill="hold" nodeType="clickEffect">
                                  <p:stCondLst>
                                    <p:cond delay="0"/>
                                  </p:stCondLst>
                                  <p:childTnLst>
                                    <p:set>
                                      <p:cBhvr>
                                        <p:cTn id="36" dur="1" fill="hold">
                                          <p:stCondLst>
                                            <p:cond delay="0"/>
                                          </p:stCondLst>
                                        </p:cTn>
                                        <p:tgtEl>
                                          <p:spTgt spid="29703"/>
                                        </p:tgtEl>
                                        <p:attrNameLst>
                                          <p:attrName>style.visibility</p:attrName>
                                        </p:attrNameLst>
                                      </p:cBhvr>
                                      <p:to>
                                        <p:strVal val="visible"/>
                                      </p:to>
                                    </p:set>
                                    <p:anim calcmode="lin" valueType="num">
                                      <p:cBhvr>
                                        <p:cTn id="37" dur="500" fill="hold"/>
                                        <p:tgtEl>
                                          <p:spTgt spid="29703"/>
                                        </p:tgtEl>
                                        <p:attrNameLst>
                                          <p:attrName>ppt_w</p:attrName>
                                        </p:attrNameLst>
                                      </p:cBhvr>
                                      <p:tavLst>
                                        <p:tav tm="0">
                                          <p:val>
                                            <p:fltVal val="0"/>
                                          </p:val>
                                        </p:tav>
                                        <p:tav tm="100000">
                                          <p:val>
                                            <p:strVal val="#ppt_w"/>
                                          </p:val>
                                        </p:tav>
                                      </p:tavLst>
                                    </p:anim>
                                    <p:anim calcmode="lin" valueType="num">
                                      <p:cBhvr>
                                        <p:cTn id="38" dur="500" fill="hold"/>
                                        <p:tgtEl>
                                          <p:spTgt spid="29703"/>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3" presetClass="entr" presetSubtype="16" fill="hold" nodeType="clickEffect">
                                  <p:stCondLst>
                                    <p:cond delay="0"/>
                                  </p:stCondLst>
                                  <p:childTnLst>
                                    <p:set>
                                      <p:cBhvr>
                                        <p:cTn id="42" dur="1" fill="hold">
                                          <p:stCondLst>
                                            <p:cond delay="0"/>
                                          </p:stCondLst>
                                        </p:cTn>
                                        <p:tgtEl>
                                          <p:spTgt spid="29704"/>
                                        </p:tgtEl>
                                        <p:attrNameLst>
                                          <p:attrName>style.visibility</p:attrName>
                                        </p:attrNameLst>
                                      </p:cBhvr>
                                      <p:to>
                                        <p:strVal val="visible"/>
                                      </p:to>
                                    </p:set>
                                    <p:anim calcmode="lin" valueType="num">
                                      <p:cBhvr>
                                        <p:cTn id="43" dur="500" fill="hold"/>
                                        <p:tgtEl>
                                          <p:spTgt spid="29704"/>
                                        </p:tgtEl>
                                        <p:attrNameLst>
                                          <p:attrName>ppt_w</p:attrName>
                                        </p:attrNameLst>
                                      </p:cBhvr>
                                      <p:tavLst>
                                        <p:tav tm="0">
                                          <p:val>
                                            <p:fltVal val="0"/>
                                          </p:val>
                                        </p:tav>
                                        <p:tav tm="100000">
                                          <p:val>
                                            <p:strVal val="#ppt_w"/>
                                          </p:val>
                                        </p:tav>
                                      </p:tavLst>
                                    </p:anim>
                                    <p:anim calcmode="lin" valueType="num">
                                      <p:cBhvr>
                                        <p:cTn id="44" dur="500" fill="hold"/>
                                        <p:tgtEl>
                                          <p:spTgt spid="29704"/>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29705"/>
                                        </p:tgtEl>
                                        <p:attrNameLst>
                                          <p:attrName>style.visibility</p:attrName>
                                        </p:attrNameLst>
                                      </p:cBhvr>
                                      <p:to>
                                        <p:strVal val="visible"/>
                                      </p:to>
                                    </p:set>
                                    <p:anim calcmode="lin" valueType="num">
                                      <p:cBhvr>
                                        <p:cTn id="49" dur="500" fill="hold"/>
                                        <p:tgtEl>
                                          <p:spTgt spid="29705"/>
                                        </p:tgtEl>
                                        <p:attrNameLst>
                                          <p:attrName>ppt_w</p:attrName>
                                        </p:attrNameLst>
                                      </p:cBhvr>
                                      <p:tavLst>
                                        <p:tav tm="0">
                                          <p:val>
                                            <p:fltVal val="0"/>
                                          </p:val>
                                        </p:tav>
                                        <p:tav tm="100000">
                                          <p:val>
                                            <p:strVal val="#ppt_w"/>
                                          </p:val>
                                        </p:tav>
                                      </p:tavLst>
                                    </p:anim>
                                    <p:anim calcmode="lin" valueType="num">
                                      <p:cBhvr>
                                        <p:cTn id="50" dur="500" fill="hold"/>
                                        <p:tgtEl>
                                          <p:spTgt spid="2970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autoUpdateAnimBg="0"/>
      <p:bldP spid="29702" grpId="0" autoUpdateAnimBg="0"/>
      <p:bldP spid="29705"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that govern shame-bound systems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t>Be in control of all behaviours and interactions</a:t>
            </a:r>
          </a:p>
          <a:p>
            <a:pPr marL="514350" indent="-514350">
              <a:buFont typeface="+mj-lt"/>
              <a:buAutoNum type="arabicPeriod"/>
            </a:pPr>
            <a:r>
              <a:rPr lang="en-GB" dirty="0" smtClean="0"/>
              <a:t>Always be “right” do the “right” thing</a:t>
            </a:r>
          </a:p>
          <a:p>
            <a:pPr marL="514350" indent="-514350">
              <a:buFont typeface="+mj-lt"/>
              <a:buAutoNum type="arabicPeriod"/>
            </a:pPr>
            <a:r>
              <a:rPr lang="en-GB" dirty="0" smtClean="0"/>
              <a:t>If something doesn’t happen as planned blame someone (yourself or someone else).</a:t>
            </a:r>
          </a:p>
          <a:p>
            <a:pPr marL="514350" indent="-514350">
              <a:buFont typeface="+mj-lt"/>
              <a:buAutoNum type="arabicPeriod"/>
            </a:pPr>
            <a:r>
              <a:rPr lang="en-GB" dirty="0" smtClean="0"/>
              <a:t>Deny feelings, especially the negative and vulnerable </a:t>
            </a:r>
            <a:r>
              <a:rPr lang="en-GB" dirty="0" smtClean="0"/>
              <a:t>ones</a:t>
            </a:r>
          </a:p>
          <a:p>
            <a:pPr marL="514350" indent="-514350">
              <a:buFont typeface="+mj-lt"/>
              <a:buAutoNum type="arabicPeriod"/>
            </a:pPr>
            <a:r>
              <a:rPr lang="en-GB" dirty="0" smtClean="0"/>
              <a:t>Unreliability: don’t expect people to be reliable or consistent with relationships</a:t>
            </a:r>
          </a:p>
          <a:p>
            <a:pPr marL="514350" indent="-514350">
              <a:buFont typeface="+mj-lt"/>
              <a:buAutoNum type="arabicPeriod"/>
            </a:pPr>
            <a:r>
              <a:rPr lang="en-GB" dirty="0" smtClean="0"/>
              <a:t>Silence: Don’t talk about the shame, but also don’t talk about shameful behaviours </a:t>
            </a:r>
          </a:p>
          <a:p>
            <a:pPr marL="514350" indent="-514350">
              <a:buFont typeface="+mj-lt"/>
              <a:buAutoNum type="arabicPeriod"/>
            </a:pPr>
            <a:r>
              <a:rPr lang="en-GB" dirty="0" smtClean="0"/>
              <a:t>When disrespectful, controlling or shameful behaviours occur, deny it or try to justify it.</a:t>
            </a:r>
            <a:endParaRPr lang="en-GB" dirty="0"/>
          </a:p>
        </p:txBody>
      </p:sp>
    </p:spTree>
    <p:extLst>
      <p:ext uri="{BB962C8B-B14F-4D97-AF65-F5344CB8AC3E}">
        <p14:creationId xmlns:p14="http://schemas.microsoft.com/office/powerpoint/2010/main" val="3128614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p:cNvSpPr>
          <p:nvPr/>
        </p:nvSpPr>
        <p:spPr bwMode="auto">
          <a:xfrm>
            <a:off x="1522884" y="267891"/>
            <a:ext cx="9133954"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410766" bIns="0" anchor="ct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3234" b="1">
                <a:solidFill>
                  <a:srgbClr val="000080"/>
                </a:solidFill>
                <a:cs typeface="Gill Sans" charset="0"/>
              </a:rPr>
              <a:t>Additional Rules That Are Found Within Shame Bound System</a:t>
            </a:r>
          </a:p>
        </p:txBody>
      </p:sp>
      <p:sp>
        <p:nvSpPr>
          <p:cNvPr id="31746" name="Rectangle 2"/>
          <p:cNvSpPr>
            <a:spLocks/>
          </p:cNvSpPr>
          <p:nvPr/>
        </p:nvSpPr>
        <p:spPr bwMode="auto">
          <a:xfrm>
            <a:off x="3578928" y="2157524"/>
            <a:ext cx="5230599" cy="346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0" tIns="0" rIns="0" bIns="0" anchor="ctr">
            <a:spAutoFit/>
          </a:bodyP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250">
                <a:solidFill>
                  <a:schemeClr val="tx1"/>
                </a:solidFill>
                <a:cs typeface="Gill Sans" charset="0"/>
              </a:rPr>
              <a:t>• If there is pain, then someone must pay</a:t>
            </a:r>
          </a:p>
        </p:txBody>
      </p:sp>
      <p:sp>
        <p:nvSpPr>
          <p:cNvPr id="31747" name="Rectangle 3"/>
          <p:cNvSpPr>
            <a:spLocks/>
          </p:cNvSpPr>
          <p:nvPr/>
        </p:nvSpPr>
        <p:spPr bwMode="auto">
          <a:xfrm>
            <a:off x="1524000" y="2955726"/>
            <a:ext cx="9144000" cy="696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lIns="0" tIns="0" rIns="0" bIns="0" anchor="ct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250">
                <a:solidFill>
                  <a:schemeClr val="tx1"/>
                </a:solidFill>
                <a:cs typeface="Gill Sans" charset="0"/>
              </a:rPr>
              <a:t>• You are not allowed to emotionally grow past the shame without leaving the family or being seen by family as a traitor</a:t>
            </a:r>
          </a:p>
        </p:txBody>
      </p:sp>
    </p:spTree>
    <p:extLst>
      <p:ext uri="{BB962C8B-B14F-4D97-AF65-F5344CB8AC3E}">
        <p14:creationId xmlns:p14="http://schemas.microsoft.com/office/powerpoint/2010/main" val="3518157754"/>
      </p:ext>
    </p:extLst>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wipe(left)">
                                      <p:cBhvr>
                                        <p:cTn id="7" dur="500"/>
                                        <p:tgtEl>
                                          <p:spTgt spid="317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1747"/>
                                        </p:tgtEl>
                                        <p:attrNameLst>
                                          <p:attrName>style.visibility</p:attrName>
                                        </p:attrNameLst>
                                      </p:cBhvr>
                                      <p:to>
                                        <p:strVal val="visible"/>
                                      </p:to>
                                    </p:set>
                                    <p:animEffect transition="in" filter="wipe(right)">
                                      <p:cBhvr>
                                        <p:cTn id="12" dur="500"/>
                                        <p:tgtEl>
                                          <p:spTgt spid="317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autoUpdateAnimBg="0"/>
      <p:bldP spid="31747"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p:cNvPicPr>
            <a:picLocks noChangeAspect="1" noChangeArrowheads="1"/>
          </p:cNvPicPr>
          <p:nvPr/>
        </p:nvPicPr>
        <p:blipFill>
          <a:blip r:embed="rId2">
            <a:extLst>
              <a:ext uri="{28A0092B-C50C-407E-A947-70E740481C1C}">
                <a14:useLocalDpi xmlns:a14="http://schemas.microsoft.com/office/drawing/2010/main" val="0"/>
              </a:ext>
            </a:extLst>
          </a:blip>
          <a:srcRect l="21484" r="21832"/>
          <a:stretch>
            <a:fillRect/>
          </a:stretch>
        </p:blipFill>
        <p:spPr bwMode="auto">
          <a:xfrm>
            <a:off x="6435328" y="1535906"/>
            <a:ext cx="3180085" cy="423267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5603" name="Rectangle 2"/>
          <p:cNvSpPr>
            <a:spLocks/>
          </p:cNvSpPr>
          <p:nvPr/>
        </p:nvSpPr>
        <p:spPr bwMode="auto">
          <a:xfrm>
            <a:off x="3595160" y="265830"/>
            <a:ext cx="4744953" cy="43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2812" b="1">
                <a:solidFill>
                  <a:srgbClr val="FF0000"/>
                </a:solidFill>
                <a:cs typeface="Gill Sans" charset="0"/>
              </a:rPr>
              <a:t>Blame Within Relationships</a:t>
            </a:r>
          </a:p>
        </p:txBody>
      </p:sp>
      <p:sp>
        <p:nvSpPr>
          <p:cNvPr id="25604" name="Rectangle 3"/>
          <p:cNvSpPr>
            <a:spLocks noGrp="1" noChangeArrowheads="1"/>
          </p:cNvSpPr>
          <p:nvPr>
            <p:ph type="title"/>
          </p:nvPr>
        </p:nvSpPr>
        <p:spPr>
          <a:xfrm>
            <a:off x="1970484" y="1214437"/>
            <a:ext cx="4125516" cy="2321719"/>
          </a:xfrm>
        </p:spPr>
        <p:txBody>
          <a:bodyPr/>
          <a:lstStyle/>
          <a:p>
            <a:pPr eaLnBrk="1" hangingPunct="1"/>
            <a:r>
              <a:rPr lang="en-US" altLang="en-US" sz="2812" b="1"/>
              <a:t>Blame and shame are the same.  Blame is just about who is going to get struck with the shame.</a:t>
            </a:r>
            <a:endParaRPr lang="en-US" altLang="en-US" sz="2812" b="1">
              <a:cs typeface="ヒラギノ角ゴ ProN W6" charset="0"/>
            </a:endParaRPr>
          </a:p>
        </p:txBody>
      </p:sp>
      <p:sp>
        <p:nvSpPr>
          <p:cNvPr id="25605" name="Rectangle 4"/>
          <p:cNvSpPr>
            <a:spLocks noGrp="1" noChangeArrowheads="1"/>
          </p:cNvSpPr>
          <p:nvPr>
            <p:ph idx="1"/>
          </p:nvPr>
        </p:nvSpPr>
        <p:spPr>
          <a:xfrm>
            <a:off x="1818680" y="3759398"/>
            <a:ext cx="4125516" cy="2830711"/>
          </a:xfrm>
        </p:spPr>
        <p:txBody>
          <a:bodyPr>
            <a:normAutofit fontScale="92500" lnSpcReduction="20000"/>
          </a:bodyPr>
          <a:lstStyle/>
          <a:p>
            <a:pPr marL="187517"/>
            <a:endParaRPr lang="en-US" altLang="en-US" sz="2391" b="1">
              <a:cs typeface="ヒラギノ角ゴ ProN W6" charset="0"/>
            </a:endParaRPr>
          </a:p>
          <a:p>
            <a:pPr marL="187517"/>
            <a:r>
              <a:rPr lang="en-US" altLang="en-US" sz="2391" b="1"/>
              <a:t>Blame is a covert statement of </a:t>
            </a:r>
            <a:r>
              <a:rPr lang="en-US" altLang="en-US" sz="2391" b="1">
                <a:cs typeface="ヒラギノ角ゴ ProN W6" charset="0"/>
              </a:rPr>
              <a:t/>
            </a:r>
            <a:br>
              <a:rPr lang="en-US" altLang="en-US" sz="2391" b="1">
                <a:cs typeface="ヒラギノ角ゴ ProN W6" charset="0"/>
              </a:rPr>
            </a:br>
            <a:r>
              <a:rPr lang="en-US" altLang="en-US" sz="2391" b="1"/>
              <a:t>“I’m a failure”</a:t>
            </a:r>
            <a:endParaRPr lang="en-US" altLang="en-US" sz="2391" b="1">
              <a:cs typeface="ヒラギノ角ゴ ProN W6" charset="0"/>
            </a:endParaRPr>
          </a:p>
          <a:p>
            <a:pPr marL="187517"/>
            <a:r>
              <a:rPr lang="en-US" altLang="en-US" sz="2391" b="1"/>
              <a:t>A failure to take responsibility</a:t>
            </a:r>
            <a:endParaRPr lang="en-US" altLang="en-US" sz="2391" b="1">
              <a:cs typeface="ヒラギノ角ゴ ProN W6" charset="0"/>
            </a:endParaRPr>
          </a:p>
          <a:p>
            <a:pPr marL="187517"/>
            <a:r>
              <a:rPr lang="en-US" altLang="en-US" sz="2391" b="1"/>
              <a:t>“I’m not a part” </a:t>
            </a:r>
            <a:endParaRPr lang="en-US" altLang="en-US" sz="2391" b="1">
              <a:cs typeface="ヒラギノ角ゴ ProN W6" charset="0"/>
            </a:endParaRPr>
          </a:p>
        </p:txBody>
      </p:sp>
    </p:spTree>
    <p:extLst>
      <p:ext uri="{BB962C8B-B14F-4D97-AF65-F5344CB8AC3E}">
        <p14:creationId xmlns:p14="http://schemas.microsoft.com/office/powerpoint/2010/main" val="18119481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
          <p:cNvSpPr>
            <a:spLocks/>
          </p:cNvSpPr>
          <p:nvPr/>
        </p:nvSpPr>
        <p:spPr bwMode="auto">
          <a:xfrm>
            <a:off x="4595813" y="1405495"/>
            <a:ext cx="3051797" cy="57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wrap="none" lIns="0" tIns="0" rIns="0" bIns="0" anchor="ctr">
            <a:spAutoFit/>
          </a:bodyPr>
          <a:lstStyle>
            <a:lvl1pPr algn="l">
              <a:defRPr sz="1200">
                <a:solidFill>
                  <a:schemeClr val="tx1"/>
                </a:solidFill>
                <a:latin typeface="Gill Sans" charset="0"/>
              </a:defRPr>
            </a:lvl1pPr>
            <a:lvl2pPr algn="l">
              <a:defRPr sz="1200">
                <a:solidFill>
                  <a:schemeClr val="tx1"/>
                </a:solidFill>
                <a:latin typeface="Gill Sans" charset="0"/>
              </a:defRPr>
            </a:lvl2pPr>
            <a:lvl3pPr algn="l">
              <a:defRPr sz="1200">
                <a:solidFill>
                  <a:schemeClr val="tx1"/>
                </a:solidFill>
                <a:latin typeface="Gill Sans" charset="0"/>
              </a:defRPr>
            </a:lvl3pPr>
            <a:lvl4pPr algn="l">
              <a:defRPr sz="1200">
                <a:solidFill>
                  <a:schemeClr val="tx1"/>
                </a:solidFill>
                <a:latin typeface="Gill Sans" charset="0"/>
              </a:defRPr>
            </a:lvl4pPr>
            <a:lvl5pPr algn="l">
              <a:defRPr sz="1200">
                <a:solidFill>
                  <a:schemeClr val="tx1"/>
                </a:solidFill>
                <a:latin typeface="Gill Sans" charset="0"/>
              </a:defRPr>
            </a:lvl5pPr>
            <a:lvl6pPr fontAlgn="base">
              <a:spcBef>
                <a:spcPct val="0"/>
              </a:spcBef>
              <a:spcAft>
                <a:spcPct val="0"/>
              </a:spcAft>
              <a:defRPr sz="1200">
                <a:solidFill>
                  <a:schemeClr val="tx1"/>
                </a:solidFill>
                <a:latin typeface="Gill Sans" charset="0"/>
              </a:defRPr>
            </a:lvl6pPr>
            <a:lvl7pPr fontAlgn="base">
              <a:spcBef>
                <a:spcPct val="0"/>
              </a:spcBef>
              <a:spcAft>
                <a:spcPct val="0"/>
              </a:spcAft>
              <a:defRPr sz="1200">
                <a:solidFill>
                  <a:schemeClr val="tx1"/>
                </a:solidFill>
                <a:latin typeface="Gill Sans" charset="0"/>
              </a:defRPr>
            </a:lvl7pPr>
            <a:lvl8pPr fontAlgn="base">
              <a:spcBef>
                <a:spcPct val="0"/>
              </a:spcBef>
              <a:spcAft>
                <a:spcPct val="0"/>
              </a:spcAft>
              <a:defRPr sz="1200">
                <a:solidFill>
                  <a:schemeClr val="tx1"/>
                </a:solidFill>
                <a:latin typeface="Gill Sans" charset="0"/>
              </a:defRPr>
            </a:lvl8pPr>
            <a:lvl9pPr fontAlgn="base">
              <a:spcBef>
                <a:spcPct val="0"/>
              </a:spcBef>
              <a:spcAft>
                <a:spcPct val="0"/>
              </a:spcAft>
              <a:defRPr sz="1200">
                <a:solidFill>
                  <a:schemeClr val="tx1"/>
                </a:solidFill>
                <a:latin typeface="Gill Sans" charset="0"/>
              </a:defRPr>
            </a:lvl9pPr>
          </a:lstStyle>
          <a:p>
            <a:pPr eaLnBrk="1" hangingPunct="1">
              <a:defRPr/>
            </a:pPr>
            <a:r>
              <a:rPr lang="en-US" altLang="en-US" sz="3726" b="1">
                <a:solidFill>
                  <a:srgbClr val="000080"/>
                </a:solidFill>
                <a:effectLst>
                  <a:outerShdw blurRad="38100" dist="38100" dir="2700000" algn="tl">
                    <a:srgbClr val="C0C0C0"/>
                  </a:outerShdw>
                </a:effectLst>
                <a:cs typeface="Gill Sans" charset="0"/>
              </a:rPr>
              <a:t>PAIN  ABOUT</a:t>
            </a:r>
          </a:p>
        </p:txBody>
      </p:sp>
      <p:sp>
        <p:nvSpPr>
          <p:cNvPr id="35842" name="Rectangle 2"/>
          <p:cNvSpPr>
            <a:spLocks/>
          </p:cNvSpPr>
          <p:nvPr/>
        </p:nvSpPr>
        <p:spPr bwMode="auto">
          <a:xfrm>
            <a:off x="1899718" y="3313099"/>
            <a:ext cx="8206383"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lIns="0" tIns="0" rIns="0" bIns="0" anchor="ctr"/>
          <a:lstStyle>
            <a:lvl1pPr algn="l">
              <a:defRPr sz="1200">
                <a:solidFill>
                  <a:schemeClr val="tx1"/>
                </a:solidFill>
                <a:latin typeface="Gill Sans" charset="0"/>
              </a:defRPr>
            </a:lvl1pPr>
            <a:lvl2pPr algn="l">
              <a:defRPr sz="1200">
                <a:solidFill>
                  <a:schemeClr val="tx1"/>
                </a:solidFill>
                <a:latin typeface="Gill Sans" charset="0"/>
              </a:defRPr>
            </a:lvl2pPr>
            <a:lvl3pPr algn="l">
              <a:defRPr sz="1200">
                <a:solidFill>
                  <a:schemeClr val="tx1"/>
                </a:solidFill>
                <a:latin typeface="Gill Sans" charset="0"/>
              </a:defRPr>
            </a:lvl3pPr>
            <a:lvl4pPr algn="l">
              <a:defRPr sz="1200">
                <a:solidFill>
                  <a:schemeClr val="tx1"/>
                </a:solidFill>
                <a:latin typeface="Gill Sans" charset="0"/>
              </a:defRPr>
            </a:lvl4pPr>
            <a:lvl5pPr algn="l">
              <a:defRPr sz="1200">
                <a:solidFill>
                  <a:schemeClr val="tx1"/>
                </a:solidFill>
                <a:latin typeface="Gill Sans" charset="0"/>
              </a:defRPr>
            </a:lvl5pPr>
            <a:lvl6pPr fontAlgn="base">
              <a:spcBef>
                <a:spcPct val="0"/>
              </a:spcBef>
              <a:spcAft>
                <a:spcPct val="0"/>
              </a:spcAft>
              <a:defRPr sz="1200">
                <a:solidFill>
                  <a:schemeClr val="tx1"/>
                </a:solidFill>
                <a:latin typeface="Gill Sans" charset="0"/>
              </a:defRPr>
            </a:lvl6pPr>
            <a:lvl7pPr fontAlgn="base">
              <a:spcBef>
                <a:spcPct val="0"/>
              </a:spcBef>
              <a:spcAft>
                <a:spcPct val="0"/>
              </a:spcAft>
              <a:defRPr sz="1200">
                <a:solidFill>
                  <a:schemeClr val="tx1"/>
                </a:solidFill>
                <a:latin typeface="Gill Sans" charset="0"/>
              </a:defRPr>
            </a:lvl7pPr>
            <a:lvl8pPr fontAlgn="base">
              <a:spcBef>
                <a:spcPct val="0"/>
              </a:spcBef>
              <a:spcAft>
                <a:spcPct val="0"/>
              </a:spcAft>
              <a:defRPr sz="1200">
                <a:solidFill>
                  <a:schemeClr val="tx1"/>
                </a:solidFill>
                <a:latin typeface="Gill Sans" charset="0"/>
              </a:defRPr>
            </a:lvl8pPr>
            <a:lvl9pPr fontAlgn="base">
              <a:spcBef>
                <a:spcPct val="0"/>
              </a:spcBef>
              <a:spcAft>
                <a:spcPct val="0"/>
              </a:spcAft>
              <a:defRPr sz="1200">
                <a:solidFill>
                  <a:schemeClr val="tx1"/>
                </a:solidFill>
                <a:latin typeface="Gill Sans" charset="0"/>
              </a:defRPr>
            </a:lvl9pPr>
          </a:lstStyle>
          <a:p>
            <a:pPr eaLnBrk="1" hangingPunct="1">
              <a:defRPr/>
            </a:pPr>
            <a:r>
              <a:rPr lang="en-US" altLang="en-US" sz="3234" b="1" dirty="0">
                <a:solidFill>
                  <a:srgbClr val="FFCC00"/>
                </a:solidFill>
                <a:effectLst>
                  <a:outerShdw blurRad="38100" dist="38100" dir="2700000" algn="tl">
                    <a:srgbClr val="C0C0C0"/>
                  </a:outerShdw>
                </a:effectLst>
                <a:cs typeface="Gill Sans" charset="0"/>
              </a:rPr>
              <a:t>ONE’S  ACTIONS		 	     ONESELF</a:t>
            </a:r>
            <a:endParaRPr lang="en-US" altLang="en-US" sz="3234" dirty="0">
              <a:solidFill>
                <a:srgbClr val="FFCC00"/>
              </a:solidFill>
              <a:effectLst>
                <a:outerShdw blurRad="38100" dist="38100" dir="2700000" algn="tl">
                  <a:srgbClr val="C0C0C0"/>
                </a:outerShdw>
              </a:effectLst>
              <a:cs typeface="Gill Sans" charset="0"/>
            </a:endParaRPr>
          </a:p>
          <a:p>
            <a:pPr eaLnBrk="1" hangingPunct="1">
              <a:defRPr/>
            </a:pPr>
            <a:r>
              <a:rPr lang="en-US" altLang="en-US" sz="3234" dirty="0">
                <a:solidFill>
                  <a:srgbClr val="E5E5FF"/>
                </a:solidFill>
                <a:effectLst>
                  <a:outerShdw blurRad="38100" dist="38100" dir="2700000" algn="tl">
                    <a:srgbClr val="C0C0C0"/>
                  </a:outerShdw>
                </a:effectLst>
                <a:cs typeface="Gill Sans" charset="0"/>
              </a:rPr>
              <a:t>       </a:t>
            </a:r>
            <a:r>
              <a:rPr lang="en-US" altLang="en-US" sz="3234" dirty="0" smtClean="0">
                <a:solidFill>
                  <a:srgbClr val="E5E5FF"/>
                </a:solidFill>
                <a:effectLst>
                  <a:outerShdw blurRad="38100" dist="38100" dir="2700000" algn="tl">
                    <a:srgbClr val="C0C0C0"/>
                  </a:outerShdw>
                </a:effectLst>
                <a:cs typeface="Gill Sans" charset="0"/>
              </a:rPr>
              <a:t> </a:t>
            </a:r>
            <a:r>
              <a:rPr lang="en-US" altLang="en-US" sz="2953" b="1" dirty="0" smtClean="0">
                <a:effectLst>
                  <a:outerShdw blurRad="38100" dist="38100" dir="2700000" algn="tl">
                    <a:srgbClr val="C0C0C0"/>
                  </a:outerShdw>
                </a:effectLst>
                <a:cs typeface="Gill Sans" charset="0"/>
              </a:rPr>
              <a:t>GUILT</a:t>
            </a:r>
            <a:r>
              <a:rPr lang="en-US" altLang="en-US" sz="2953" dirty="0">
                <a:solidFill>
                  <a:srgbClr val="E5E5FF"/>
                </a:solidFill>
                <a:effectLst>
                  <a:outerShdw blurRad="38100" dist="38100" dir="2700000" algn="tl">
                    <a:srgbClr val="C0C0C0"/>
                  </a:outerShdw>
                </a:effectLst>
                <a:cs typeface="Gill Sans" charset="0"/>
              </a:rPr>
              <a:t>				          </a:t>
            </a:r>
            <a:r>
              <a:rPr lang="en-US" altLang="en-US" sz="2953" b="1" dirty="0" smtClean="0">
                <a:effectLst>
                  <a:outerShdw blurRad="38100" dist="38100" dir="2700000" algn="tl">
                    <a:srgbClr val="C0C0C0"/>
                  </a:outerShdw>
                </a:effectLst>
                <a:cs typeface="Gill Sans" charset="0"/>
              </a:rPr>
              <a:t>SHAME</a:t>
            </a:r>
            <a:endParaRPr lang="en-US" altLang="en-US" sz="2953" b="1" dirty="0">
              <a:effectLst>
                <a:outerShdw blurRad="38100" dist="38100" dir="2700000" algn="tl">
                  <a:srgbClr val="C0C0C0"/>
                </a:outerShdw>
              </a:effectLst>
              <a:cs typeface="Gill Sans" charset="0"/>
            </a:endParaRPr>
          </a:p>
        </p:txBody>
      </p:sp>
      <p:sp>
        <p:nvSpPr>
          <p:cNvPr id="27652" name="Line 3"/>
          <p:cNvSpPr>
            <a:spLocks noChangeShapeType="1"/>
          </p:cNvSpPr>
          <p:nvPr/>
        </p:nvSpPr>
        <p:spPr bwMode="auto">
          <a:xfrm rot="10800000" flipH="1">
            <a:off x="4113610" y="2088431"/>
            <a:ext cx="899666" cy="1019100"/>
          </a:xfrm>
          <a:prstGeom prst="line">
            <a:avLst/>
          </a:prstGeom>
          <a:noFill/>
          <a:ln w="76200">
            <a:solidFill>
              <a:srgbClr val="00FFFF"/>
            </a:solidFill>
            <a:round/>
            <a:headEnd type="stealth" w="med" len="med"/>
            <a:tailEnd/>
          </a:ln>
          <a:extLst>
            <a:ext uri="{909E8E84-426E-40DD-AFC4-6F175D3DCCD1}">
              <a14:hiddenFill xmlns:a14="http://schemas.microsoft.com/office/drawing/2010/main">
                <a:noFill/>
              </a14:hiddenFill>
            </a:ext>
          </a:extLst>
        </p:spPr>
        <p:txBody>
          <a:bodyPr/>
          <a:lstStyle/>
          <a:p>
            <a:endParaRPr lang="en-GB" sz="1266"/>
          </a:p>
        </p:txBody>
      </p:sp>
      <p:sp>
        <p:nvSpPr>
          <p:cNvPr id="27653" name="Line 4"/>
          <p:cNvSpPr>
            <a:spLocks noChangeShapeType="1"/>
          </p:cNvSpPr>
          <p:nvPr/>
        </p:nvSpPr>
        <p:spPr bwMode="auto">
          <a:xfrm rot="10800000">
            <a:off x="6959947" y="2088431"/>
            <a:ext cx="795859" cy="1115094"/>
          </a:xfrm>
          <a:prstGeom prst="line">
            <a:avLst/>
          </a:prstGeom>
          <a:noFill/>
          <a:ln w="76200">
            <a:solidFill>
              <a:srgbClr val="00FFFF"/>
            </a:solidFill>
            <a:round/>
            <a:headEnd type="stealth" w="med" len="med"/>
            <a:tailEnd/>
          </a:ln>
          <a:extLst>
            <a:ext uri="{909E8E84-426E-40DD-AFC4-6F175D3DCCD1}">
              <a14:hiddenFill xmlns:a14="http://schemas.microsoft.com/office/drawing/2010/main">
                <a:noFill/>
              </a14:hiddenFill>
            </a:ext>
          </a:extLst>
        </p:spPr>
        <p:txBody>
          <a:bodyPr/>
          <a:lstStyle/>
          <a:p>
            <a:endParaRPr lang="en-GB" sz="1266"/>
          </a:p>
        </p:txBody>
      </p:sp>
      <p:sp>
        <p:nvSpPr>
          <p:cNvPr id="35845" name="Rectangle 5"/>
          <p:cNvSpPr>
            <a:spLocks/>
          </p:cNvSpPr>
          <p:nvPr/>
        </p:nvSpPr>
        <p:spPr bwMode="auto">
          <a:xfrm>
            <a:off x="2648403" y="5163721"/>
            <a:ext cx="6896311" cy="995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0" tIns="0" rIns="0" bIns="0" anchor="ctr">
            <a:spAutoFit/>
          </a:bodyPr>
          <a:lstStyle>
            <a:lvl1pPr algn="ctr">
              <a:defRPr sz="4200">
                <a:solidFill>
                  <a:srgbClr val="000000"/>
                </a:solidFill>
                <a:latin typeface="Gill Sans" charset="0"/>
                <a:cs typeface="ヒラギノ角ゴ ProN W3" charset="0"/>
                <a:sym typeface="Gill Sans" charset="0"/>
              </a:defRPr>
            </a:lvl1pPr>
            <a:lvl2pPr marL="742950" indent="-285750" algn="ctr">
              <a:defRPr sz="4200">
                <a:solidFill>
                  <a:srgbClr val="000000"/>
                </a:solidFill>
                <a:latin typeface="Gill Sans" charset="0"/>
                <a:cs typeface="ヒラギノ角ゴ ProN W3" charset="0"/>
                <a:sym typeface="Gill Sans" charset="0"/>
              </a:defRPr>
            </a:lvl2pPr>
            <a:lvl3pPr marL="1143000" indent="-228600" algn="ctr">
              <a:defRPr sz="4200">
                <a:solidFill>
                  <a:srgbClr val="000000"/>
                </a:solidFill>
                <a:latin typeface="Gill Sans" charset="0"/>
                <a:cs typeface="ヒラギノ角ゴ ProN W3" charset="0"/>
                <a:sym typeface="Gill Sans" charset="0"/>
              </a:defRPr>
            </a:lvl3pPr>
            <a:lvl4pPr marL="1600200" indent="-228600" algn="ctr">
              <a:defRPr sz="4200">
                <a:solidFill>
                  <a:srgbClr val="000000"/>
                </a:solidFill>
                <a:latin typeface="Gill Sans" charset="0"/>
                <a:cs typeface="ヒラギノ角ゴ ProN W3" charset="0"/>
                <a:sym typeface="Gill Sans" charset="0"/>
              </a:defRPr>
            </a:lvl4pPr>
            <a:lvl5pPr marL="2057400" indent="-228600" algn="ctr">
              <a:defRPr sz="4200">
                <a:solidFill>
                  <a:srgbClr val="000000"/>
                </a:solidFill>
                <a:latin typeface="Gill Sans" charset="0"/>
                <a:cs typeface="ヒラギノ角ゴ ProN W3" charset="0"/>
                <a:sym typeface="Gill Sans" charset="0"/>
              </a:defRPr>
            </a:lvl5pPr>
            <a:lvl6pPr marL="25146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6pPr>
            <a:lvl7pPr marL="29718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7pPr>
            <a:lvl8pPr marL="34290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8pPr>
            <a:lvl9pPr marL="3886200" indent="-228600" algn="ctr" eaLnBrk="0" fontAlgn="base" hangingPunct="0">
              <a:spcBef>
                <a:spcPct val="0"/>
              </a:spcBef>
              <a:spcAft>
                <a:spcPct val="0"/>
              </a:spcAft>
              <a:defRPr sz="4200">
                <a:solidFill>
                  <a:srgbClr val="000000"/>
                </a:solidFill>
                <a:latin typeface="Gill Sans" charset="0"/>
                <a:cs typeface="ヒラギノ角ゴ ProN W3" charset="0"/>
                <a:sym typeface="Gill Sans" charset="0"/>
              </a:defRPr>
            </a:lvl9pPr>
          </a:lstStyle>
          <a:p>
            <a:pPr eaLnBrk="1" hangingPunct="1"/>
            <a:r>
              <a:rPr lang="en-US" altLang="en-US" sz="3234">
                <a:solidFill>
                  <a:srgbClr val="000080"/>
                </a:solidFill>
                <a:cs typeface="Gill Sans" charset="0"/>
              </a:rPr>
              <a:t>Guilt is not optional.  We are all guilty.</a:t>
            </a:r>
          </a:p>
          <a:p>
            <a:pPr eaLnBrk="1" hangingPunct="1"/>
            <a:r>
              <a:rPr lang="en-US" altLang="en-US" sz="3234" i="1">
                <a:solidFill>
                  <a:srgbClr val="000080"/>
                </a:solidFill>
                <a:cs typeface="Gill Sans" charset="0"/>
              </a:rPr>
              <a:t>Shame is optional.</a:t>
            </a:r>
          </a:p>
        </p:txBody>
      </p:sp>
    </p:spTree>
    <p:extLst>
      <p:ext uri="{BB962C8B-B14F-4D97-AF65-F5344CB8AC3E}">
        <p14:creationId xmlns:p14="http://schemas.microsoft.com/office/powerpoint/2010/main" val="34051342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5845"/>
                                        </p:tgtEl>
                                        <p:attrNameLst>
                                          <p:attrName>style.visibility</p:attrName>
                                        </p:attrNameLst>
                                      </p:cBhvr>
                                      <p:to>
                                        <p:strVal val="visible"/>
                                      </p:to>
                                    </p:set>
                                    <p:animEffect transition="in" filter="wipe(down)">
                                      <p:cBhvr>
                                        <p:cTn id="7" dur="500"/>
                                        <p:tgtEl>
                                          <p:spTgt spid="358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autoUpdateAnimBg="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15</TotalTime>
  <Words>393</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Apple Chancery</vt:lpstr>
      <vt:lpstr>Arial</vt:lpstr>
      <vt:lpstr>Copperplate</vt:lpstr>
      <vt:lpstr>Gill Sans</vt:lpstr>
      <vt:lpstr>Tw Cen MT</vt:lpstr>
      <vt:lpstr>ヒラギノ角ゴ ProN W6</vt:lpstr>
      <vt:lpstr>Droplet</vt:lpstr>
      <vt:lpstr>Shame 2</vt:lpstr>
      <vt:lpstr>PowerPoint Presentation</vt:lpstr>
      <vt:lpstr>PowerPoint Presentation</vt:lpstr>
      <vt:lpstr>PowerPoint Presentation</vt:lpstr>
      <vt:lpstr>Rules that govern shame-bound systems</vt:lpstr>
      <vt:lpstr>PowerPoint Presentation</vt:lpstr>
      <vt:lpstr>Blame and shame are the same.  Blame is just about who is going to get struck with the shame.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Shame 2</dc:title>
  <dc:creator>Catherine Slade</dc:creator>
  <cp:lastModifiedBy>Catherine Slade</cp:lastModifiedBy>
  <cp:revision>4</cp:revision>
  <dcterms:created xsi:type="dcterms:W3CDTF">2019-10-17T09:28:18Z</dcterms:created>
  <dcterms:modified xsi:type="dcterms:W3CDTF">2019-10-17T10:36:58Z</dcterms:modified>
</cp:coreProperties>
</file>