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264" r:id="rId5"/>
    <p:sldId id="280" r:id="rId6"/>
    <p:sldId id="279" r:id="rId7"/>
    <p:sldId id="293" r:id="rId8"/>
    <p:sldId id="294" r:id="rId9"/>
    <p:sldId id="299" r:id="rId10"/>
    <p:sldId id="297" r:id="rId11"/>
    <p:sldId id="300" r:id="rId12"/>
    <p:sldId id="301" r:id="rId13"/>
    <p:sldId id="305" r:id="rId14"/>
    <p:sldId id="306" r:id="rId15"/>
    <p:sldId id="298" r:id="rId16"/>
    <p:sldId id="30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050E354-F0CB-4426-BFED-4C1D1892BEF3}">
          <p14:sldIdLst>
            <p14:sldId id="264"/>
            <p14:sldId id="280"/>
            <p14:sldId id="279"/>
          </p14:sldIdLst>
        </p14:section>
        <p14:section name="barbara" id="{6296DB19-6CAE-40D4-9A2A-7F58759D11C5}">
          <p14:sldIdLst/>
        </p14:section>
        <p14:section name="Mathew" id="{5CF8466B-10C1-4FA8-9F6F-5DF3956730D8}">
          <p14:sldIdLst/>
        </p14:section>
        <p14:section name="Mircea" id="{BBC68E4F-7066-4464-BE05-3FDB69A25D96}">
          <p14:sldIdLst>
            <p14:sldId id="293"/>
            <p14:sldId id="294"/>
            <p14:sldId id="299"/>
            <p14:sldId id="297"/>
            <p14:sldId id="300"/>
            <p14:sldId id="301"/>
            <p14:sldId id="305"/>
            <p14:sldId id="306"/>
            <p14:sldId id="298"/>
            <p14:sldId id="30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686" userDrawn="1">
          <p15:clr>
            <a:srgbClr val="A4A3A4"/>
          </p15:clr>
        </p15:guide>
        <p15:guide id="2" pos="4248" userDrawn="1">
          <p15:clr>
            <a:srgbClr val="A4A3A4"/>
          </p15:clr>
        </p15:guide>
        <p15:guide id="3" orient="horz" pos="3974" userDrawn="1">
          <p15:clr>
            <a:srgbClr val="A4A3A4"/>
          </p15:clr>
        </p15:guide>
        <p15:guide id="4" pos="5654" userDrawn="1">
          <p15:clr>
            <a:srgbClr val="A4A3A4"/>
          </p15:clr>
        </p15:guide>
        <p15:guide id="5" pos="7469" userDrawn="1">
          <p15:clr>
            <a:srgbClr val="A4A3A4"/>
          </p15:clr>
        </p15:guide>
        <p15:guide id="6" pos="21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33"/>
    <a:srgbClr val="FF6161"/>
    <a:srgbClr val="F98E10"/>
    <a:srgbClr val="D86ECC"/>
    <a:srgbClr val="00B050"/>
    <a:srgbClr val="D2D2D2"/>
    <a:srgbClr val="D0D0D0"/>
    <a:srgbClr val="3E902F"/>
    <a:srgbClr val="6F5001"/>
    <a:srgbClr val="61CBF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061" autoAdjust="0"/>
  </p:normalViewPr>
  <p:slideViewPr>
    <p:cSldViewPr snapToGrid="0" showGuides="1">
      <p:cViewPr>
        <p:scale>
          <a:sx n="80" d="100"/>
          <a:sy n="80" d="100"/>
        </p:scale>
        <p:origin x="-354" y="-264"/>
      </p:cViewPr>
      <p:guideLst>
        <p:guide orient="horz" pos="686"/>
        <p:guide pos="4248"/>
        <p:guide orient="horz" pos="3974"/>
        <p:guide pos="5654"/>
        <p:guide pos="7469"/>
        <p:guide pos="21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7C13BC-7ED1-46B3-A915-A9905E76D335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4C1ABB-7E4C-4029-8EAC-2C29862F3D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493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0D966-B070-A5B2-0770-B55CBA38C0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D2B9CE-BC39-1A0E-E158-21E53CB83E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84A2D-751E-B8B7-8A15-587233C6C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84AC5F-200C-FA1F-1446-EFCBB3796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626261-2A24-5ED5-C37B-157F88D33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664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D45BB-9CB2-2130-FF88-94DDC27F8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DE8C1-D410-1CB7-B8E3-AD8732C142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B6104-2444-FDD5-8B43-BE0FCC8EF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7D1C90-AC0F-D1C6-BFB8-605E03CEF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34C3DB-C9FB-C604-D88A-E723D2983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311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D2777-6B65-8805-9EF5-299DC0D80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47BF6-2717-2389-ABD3-C6EDC8CECF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F5C773-9582-EB7D-88A5-D487B940C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87DE-C91C-A2D1-F64F-5106EF65A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A48F6-D9A9-A9A3-8AC6-7D807F89B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9240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F7CBC-5B40-FA5B-E022-0F72E8A05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D8201-4C33-2C6D-13E4-D0637020A7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F3A559-F856-17F7-C4B6-92B2685625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A4ADB-CDDE-A783-063F-490B868F2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917D28-F5BD-FEA5-FACD-0E34EBFB8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79EBA7-7C50-6C2A-2CA2-91BD094C8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629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FF9C6-7698-2FAE-DE25-F6A2E7821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9C6DBE-2CAA-6F36-0187-25440A0F51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EB6F01-E97F-3E2B-9BED-61DDAAB53D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C00221-9096-8338-46A2-B75D852415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051E62-F425-7596-BAC2-8CFCE1AC2D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A46F74-5B5A-176C-0466-55B31185B2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9B7355-B209-DA31-BC28-40E598E39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96FF6F-7C53-2900-5148-5A350C091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018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43C49-FF8F-061E-39CC-E21C8956F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031975-F360-9CBA-B478-CC3836D5E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07D2DD-8677-7B4A-DEC2-7A8F3900B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48E830-EEE6-DD4E-CE2F-9A6A4035D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476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894168-2854-F93F-5E37-D9F0648C8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8093AD-EE91-9383-CBE4-28AD4C6AC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FB6D60-5972-7571-308C-123A3AA94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283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71DA2-2C32-344B-48DF-BEA6C19F7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94477-776E-5246-AFF5-4FDF98442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6F0EA7-F8AC-9E6B-DB52-9825E87A99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585E21-B793-7FB2-A8D0-8017791D8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18B96-BC2E-7CFC-350F-1ABB46032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4B6AAB-E487-C823-A02F-635796953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193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5FEBA-16B7-41A5-9541-0C678F199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ED376A-61F2-C0F3-E834-C048A04275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6E2364-8C84-FD70-0E55-DF26E26970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957537-32BB-62A4-094F-B3ED691BB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3106F6-93EB-3DA8-AEBE-3D259E1F9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BC50A6-F693-7720-9234-755467C38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795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B34C3-CB4B-F9E6-A11A-6846B32AF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AE2608-4C2B-1DC4-D302-A62DC185CD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DD9EE-8AE2-8AB6-1794-9EDF8D40F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94CA37-FE9A-3AD8-5BD3-CBA1D99F3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738EC-B028-1760-3006-BD048CB6B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217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D46C44-CE90-19C3-4AA8-33BC2A9DEB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B2FEA8-FC3F-BE85-783D-B4881CAF95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5588BA-6538-C55D-91A1-1D5FDBCF1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72F42-99F3-4729-BE2E-6C48BE6F41EA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094FC-B5DB-5B1E-A14E-0314022B8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32DB5F-4E46-5630-08CE-1F1BDF2D2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283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1BF06C-F583-34DA-C3F3-112657A5E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BADB06-0A79-03B5-4E1D-B3B3C97132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8B32F-52F1-FC15-0EB1-3C5B41B0BB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272F42-99F3-4729-BE2E-6C48BE6F41EA}" type="datetimeFigureOut">
              <a:rPr lang="en-GB" smtClean="0"/>
              <a:t>03/07/2025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636F05-555B-09A7-DCB9-FDE2963E27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EB26B8-6E20-FAD5-55D1-2AD50BE433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339BA0-8D17-4558-B896-2C44A781BE5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46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18" Type="http://schemas.openxmlformats.org/officeDocument/2006/relationships/image" Target="../media/image21.png"/><Relationship Id="rId26" Type="http://schemas.microsoft.com/office/2007/relationships/hdphoto" Target="../media/hdphoto9.wdp"/><Relationship Id="rId3" Type="http://schemas.microsoft.com/office/2007/relationships/hdphoto" Target="../media/hdphoto2.wdp"/><Relationship Id="rId21" Type="http://schemas.microsoft.com/office/2007/relationships/hdphoto" Target="../media/hdphoto7.wdp"/><Relationship Id="rId7" Type="http://schemas.microsoft.com/office/2007/relationships/hdphoto" Target="../media/hdphoto3.wdp"/><Relationship Id="rId12" Type="http://schemas.openxmlformats.org/officeDocument/2006/relationships/image" Target="../media/image17.jpeg"/><Relationship Id="rId17" Type="http://schemas.microsoft.com/office/2007/relationships/hdphoto" Target="../media/hdphoto5.wdp"/><Relationship Id="rId25" Type="http://schemas.openxmlformats.org/officeDocument/2006/relationships/image" Target="../media/image25.png"/><Relationship Id="rId2" Type="http://schemas.openxmlformats.org/officeDocument/2006/relationships/image" Target="../media/image8.png"/><Relationship Id="rId16" Type="http://schemas.openxmlformats.org/officeDocument/2006/relationships/image" Target="../media/image20.png"/><Relationship Id="rId20" Type="http://schemas.openxmlformats.org/officeDocument/2006/relationships/image" Target="../media/image22.png"/><Relationship Id="rId29" Type="http://schemas.microsoft.com/office/2007/relationships/hdphoto" Target="../media/hdphoto10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6.svg"/><Relationship Id="rId24" Type="http://schemas.openxmlformats.org/officeDocument/2006/relationships/image" Target="../media/image24.jpeg"/><Relationship Id="rId5" Type="http://schemas.openxmlformats.org/officeDocument/2006/relationships/image" Target="../media/image11.png"/><Relationship Id="rId15" Type="http://schemas.openxmlformats.org/officeDocument/2006/relationships/image" Target="../media/image19.jpeg"/><Relationship Id="rId23" Type="http://schemas.microsoft.com/office/2007/relationships/hdphoto" Target="../media/hdphoto8.wdp"/><Relationship Id="rId28" Type="http://schemas.openxmlformats.org/officeDocument/2006/relationships/image" Target="../media/image27.png"/><Relationship Id="rId10" Type="http://schemas.openxmlformats.org/officeDocument/2006/relationships/image" Target="../media/image15.png"/><Relationship Id="rId19" Type="http://schemas.microsoft.com/office/2007/relationships/hdphoto" Target="../media/hdphoto6.wdp"/><Relationship Id="rId4" Type="http://schemas.openxmlformats.org/officeDocument/2006/relationships/image" Target="../media/image10.png"/><Relationship Id="rId9" Type="http://schemas.openxmlformats.org/officeDocument/2006/relationships/image" Target="../media/image14.svg"/><Relationship Id="rId14" Type="http://schemas.microsoft.com/office/2007/relationships/hdphoto" Target="../media/hdphoto4.wdp"/><Relationship Id="rId22" Type="http://schemas.openxmlformats.org/officeDocument/2006/relationships/image" Target="../media/image23.png"/><Relationship Id="rId27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18" Type="http://schemas.openxmlformats.org/officeDocument/2006/relationships/image" Target="../media/image21.png"/><Relationship Id="rId26" Type="http://schemas.microsoft.com/office/2007/relationships/hdphoto" Target="../media/hdphoto9.wdp"/><Relationship Id="rId3" Type="http://schemas.microsoft.com/office/2007/relationships/hdphoto" Target="../media/hdphoto2.wdp"/><Relationship Id="rId21" Type="http://schemas.microsoft.com/office/2007/relationships/hdphoto" Target="../media/hdphoto7.wdp"/><Relationship Id="rId7" Type="http://schemas.microsoft.com/office/2007/relationships/hdphoto" Target="../media/hdphoto3.wdp"/><Relationship Id="rId12" Type="http://schemas.openxmlformats.org/officeDocument/2006/relationships/image" Target="../media/image17.jpeg"/><Relationship Id="rId17" Type="http://schemas.microsoft.com/office/2007/relationships/hdphoto" Target="../media/hdphoto5.wdp"/><Relationship Id="rId25" Type="http://schemas.openxmlformats.org/officeDocument/2006/relationships/image" Target="../media/image25.png"/><Relationship Id="rId2" Type="http://schemas.openxmlformats.org/officeDocument/2006/relationships/image" Target="../media/image8.png"/><Relationship Id="rId16" Type="http://schemas.openxmlformats.org/officeDocument/2006/relationships/image" Target="../media/image20.png"/><Relationship Id="rId20" Type="http://schemas.openxmlformats.org/officeDocument/2006/relationships/image" Target="../media/image22.png"/><Relationship Id="rId29" Type="http://schemas.microsoft.com/office/2007/relationships/hdphoto" Target="../media/hdphoto10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6.svg"/><Relationship Id="rId24" Type="http://schemas.openxmlformats.org/officeDocument/2006/relationships/image" Target="../media/image24.jpeg"/><Relationship Id="rId5" Type="http://schemas.openxmlformats.org/officeDocument/2006/relationships/image" Target="../media/image11.png"/><Relationship Id="rId15" Type="http://schemas.openxmlformats.org/officeDocument/2006/relationships/image" Target="../media/image19.jpeg"/><Relationship Id="rId23" Type="http://schemas.microsoft.com/office/2007/relationships/hdphoto" Target="../media/hdphoto8.wdp"/><Relationship Id="rId28" Type="http://schemas.openxmlformats.org/officeDocument/2006/relationships/image" Target="../media/image27.png"/><Relationship Id="rId10" Type="http://schemas.openxmlformats.org/officeDocument/2006/relationships/image" Target="../media/image15.png"/><Relationship Id="rId19" Type="http://schemas.microsoft.com/office/2007/relationships/hdphoto" Target="../media/hdphoto6.wdp"/><Relationship Id="rId31" Type="http://schemas.openxmlformats.org/officeDocument/2006/relationships/image" Target="../media/image29.svg"/><Relationship Id="rId4" Type="http://schemas.openxmlformats.org/officeDocument/2006/relationships/image" Target="../media/image10.png"/><Relationship Id="rId9" Type="http://schemas.openxmlformats.org/officeDocument/2006/relationships/image" Target="../media/image14.svg"/><Relationship Id="rId14" Type="http://schemas.microsoft.com/office/2007/relationships/hdphoto" Target="../media/hdphoto4.wdp"/><Relationship Id="rId22" Type="http://schemas.openxmlformats.org/officeDocument/2006/relationships/image" Target="../media/image23.png"/><Relationship Id="rId27" Type="http://schemas.openxmlformats.org/officeDocument/2006/relationships/image" Target="../media/image26.png"/><Relationship Id="rId30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0.png"/><Relationship Id="rId18" Type="http://schemas.microsoft.com/office/2007/relationships/hdphoto" Target="../media/hdphoto11.wdp"/><Relationship Id="rId26" Type="http://schemas.openxmlformats.org/officeDocument/2006/relationships/image" Target="../media/image36.png"/><Relationship Id="rId39" Type="http://schemas.openxmlformats.org/officeDocument/2006/relationships/image" Target="../media/image43.png"/><Relationship Id="rId21" Type="http://schemas.openxmlformats.org/officeDocument/2006/relationships/image" Target="../media/image33.png"/><Relationship Id="rId34" Type="http://schemas.microsoft.com/office/2007/relationships/hdphoto" Target="../media/hdphoto16.wdp"/><Relationship Id="rId42" Type="http://schemas.microsoft.com/office/2007/relationships/hdphoto" Target="../media/hdphoto20.wdp"/><Relationship Id="rId7" Type="http://schemas.openxmlformats.org/officeDocument/2006/relationships/image" Target="../media/image30.png"/><Relationship Id="rId2" Type="http://schemas.openxmlformats.org/officeDocument/2006/relationships/image" Target="../media/image8.png"/><Relationship Id="rId16" Type="http://schemas.microsoft.com/office/2007/relationships/hdphoto" Target="../media/hdphoto6.wdp"/><Relationship Id="rId20" Type="http://schemas.microsoft.com/office/2007/relationships/hdphoto" Target="../media/hdphoto3.wdp"/><Relationship Id="rId29" Type="http://schemas.openxmlformats.org/officeDocument/2006/relationships/image" Target="../media/image38.png"/><Relationship Id="rId41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11" Type="http://schemas.openxmlformats.org/officeDocument/2006/relationships/image" Target="../media/image26.png"/><Relationship Id="rId24" Type="http://schemas.openxmlformats.org/officeDocument/2006/relationships/image" Target="../media/image35.png"/><Relationship Id="rId32" Type="http://schemas.microsoft.com/office/2007/relationships/hdphoto" Target="../media/hdphoto15.wdp"/><Relationship Id="rId37" Type="http://schemas.openxmlformats.org/officeDocument/2006/relationships/image" Target="../media/image42.png"/><Relationship Id="rId40" Type="http://schemas.microsoft.com/office/2007/relationships/hdphoto" Target="../media/hdphoto19.wdp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23" Type="http://schemas.openxmlformats.org/officeDocument/2006/relationships/image" Target="../media/image34.png"/><Relationship Id="rId28" Type="http://schemas.openxmlformats.org/officeDocument/2006/relationships/image" Target="../media/image37.png"/><Relationship Id="rId36" Type="http://schemas.microsoft.com/office/2007/relationships/hdphoto" Target="../media/hdphoto17.wdp"/><Relationship Id="rId10" Type="http://schemas.microsoft.com/office/2007/relationships/hdphoto" Target="../media/hdphoto4.wdp"/><Relationship Id="rId19" Type="http://schemas.openxmlformats.org/officeDocument/2006/relationships/image" Target="../media/image32.png"/><Relationship Id="rId31" Type="http://schemas.openxmlformats.org/officeDocument/2006/relationships/image" Target="../media/image39.png"/><Relationship Id="rId4" Type="http://schemas.openxmlformats.org/officeDocument/2006/relationships/image" Target="../media/image10.png"/><Relationship Id="rId9" Type="http://schemas.openxmlformats.org/officeDocument/2006/relationships/image" Target="../media/image18.png"/><Relationship Id="rId14" Type="http://schemas.microsoft.com/office/2007/relationships/hdphoto" Target="../media/hdphoto5.wdp"/><Relationship Id="rId22" Type="http://schemas.microsoft.com/office/2007/relationships/hdphoto" Target="../media/hdphoto7.wdp"/><Relationship Id="rId27" Type="http://schemas.microsoft.com/office/2007/relationships/hdphoto" Target="../media/hdphoto13.wdp"/><Relationship Id="rId30" Type="http://schemas.microsoft.com/office/2007/relationships/hdphoto" Target="../media/hdphoto14.wdp"/><Relationship Id="rId35" Type="http://schemas.openxmlformats.org/officeDocument/2006/relationships/image" Target="../media/image41.png"/><Relationship Id="rId8" Type="http://schemas.microsoft.com/office/2007/relationships/hdphoto" Target="../media/hdphoto9.wdp"/><Relationship Id="rId3" Type="http://schemas.microsoft.com/office/2007/relationships/hdphoto" Target="../media/hdphoto2.wdp"/><Relationship Id="rId12" Type="http://schemas.openxmlformats.org/officeDocument/2006/relationships/image" Target="../media/image19.jpeg"/><Relationship Id="rId17" Type="http://schemas.openxmlformats.org/officeDocument/2006/relationships/image" Target="../media/image31.png"/><Relationship Id="rId25" Type="http://schemas.microsoft.com/office/2007/relationships/hdphoto" Target="../media/hdphoto12.wdp"/><Relationship Id="rId33" Type="http://schemas.openxmlformats.org/officeDocument/2006/relationships/image" Target="../media/image40.png"/><Relationship Id="rId38" Type="http://schemas.microsoft.com/office/2007/relationships/hdphoto" Target="../media/hdphoto18.wdp"/></Relationships>
</file>

<file path=ppt/slides/_rels/slide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0.png"/><Relationship Id="rId18" Type="http://schemas.microsoft.com/office/2007/relationships/hdphoto" Target="../media/hdphoto11.wdp"/><Relationship Id="rId26" Type="http://schemas.openxmlformats.org/officeDocument/2006/relationships/image" Target="../media/image36.png"/><Relationship Id="rId39" Type="http://schemas.openxmlformats.org/officeDocument/2006/relationships/image" Target="../media/image43.png"/><Relationship Id="rId21" Type="http://schemas.openxmlformats.org/officeDocument/2006/relationships/image" Target="../media/image33.png"/><Relationship Id="rId34" Type="http://schemas.microsoft.com/office/2007/relationships/hdphoto" Target="../media/hdphoto16.wdp"/><Relationship Id="rId42" Type="http://schemas.microsoft.com/office/2007/relationships/hdphoto" Target="../media/hdphoto20.wdp"/><Relationship Id="rId7" Type="http://schemas.openxmlformats.org/officeDocument/2006/relationships/image" Target="../media/image30.png"/><Relationship Id="rId2" Type="http://schemas.openxmlformats.org/officeDocument/2006/relationships/image" Target="../media/image8.png"/><Relationship Id="rId16" Type="http://schemas.microsoft.com/office/2007/relationships/hdphoto" Target="../media/hdphoto6.wdp"/><Relationship Id="rId20" Type="http://schemas.microsoft.com/office/2007/relationships/hdphoto" Target="../media/hdphoto3.wdp"/><Relationship Id="rId29" Type="http://schemas.openxmlformats.org/officeDocument/2006/relationships/image" Target="../media/image38.png"/><Relationship Id="rId41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11" Type="http://schemas.openxmlformats.org/officeDocument/2006/relationships/image" Target="../media/image26.png"/><Relationship Id="rId24" Type="http://schemas.openxmlformats.org/officeDocument/2006/relationships/image" Target="../media/image35.png"/><Relationship Id="rId32" Type="http://schemas.microsoft.com/office/2007/relationships/hdphoto" Target="../media/hdphoto15.wdp"/><Relationship Id="rId37" Type="http://schemas.openxmlformats.org/officeDocument/2006/relationships/image" Target="../media/image42.png"/><Relationship Id="rId40" Type="http://schemas.microsoft.com/office/2007/relationships/hdphoto" Target="../media/hdphoto19.wdp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23" Type="http://schemas.openxmlformats.org/officeDocument/2006/relationships/image" Target="../media/image34.png"/><Relationship Id="rId28" Type="http://schemas.openxmlformats.org/officeDocument/2006/relationships/image" Target="../media/image37.png"/><Relationship Id="rId36" Type="http://schemas.microsoft.com/office/2007/relationships/hdphoto" Target="../media/hdphoto17.wdp"/><Relationship Id="rId10" Type="http://schemas.microsoft.com/office/2007/relationships/hdphoto" Target="../media/hdphoto4.wdp"/><Relationship Id="rId19" Type="http://schemas.openxmlformats.org/officeDocument/2006/relationships/image" Target="../media/image32.png"/><Relationship Id="rId31" Type="http://schemas.openxmlformats.org/officeDocument/2006/relationships/image" Target="../media/image39.png"/><Relationship Id="rId4" Type="http://schemas.openxmlformats.org/officeDocument/2006/relationships/image" Target="../media/image10.png"/><Relationship Id="rId9" Type="http://schemas.openxmlformats.org/officeDocument/2006/relationships/image" Target="../media/image18.png"/><Relationship Id="rId14" Type="http://schemas.microsoft.com/office/2007/relationships/hdphoto" Target="../media/hdphoto5.wdp"/><Relationship Id="rId22" Type="http://schemas.microsoft.com/office/2007/relationships/hdphoto" Target="../media/hdphoto7.wdp"/><Relationship Id="rId27" Type="http://schemas.microsoft.com/office/2007/relationships/hdphoto" Target="../media/hdphoto13.wdp"/><Relationship Id="rId30" Type="http://schemas.microsoft.com/office/2007/relationships/hdphoto" Target="../media/hdphoto14.wdp"/><Relationship Id="rId35" Type="http://schemas.openxmlformats.org/officeDocument/2006/relationships/image" Target="../media/image41.png"/><Relationship Id="rId8" Type="http://schemas.microsoft.com/office/2007/relationships/hdphoto" Target="../media/hdphoto9.wdp"/><Relationship Id="rId3" Type="http://schemas.microsoft.com/office/2007/relationships/hdphoto" Target="../media/hdphoto2.wdp"/><Relationship Id="rId12" Type="http://schemas.openxmlformats.org/officeDocument/2006/relationships/image" Target="../media/image19.jpeg"/><Relationship Id="rId17" Type="http://schemas.openxmlformats.org/officeDocument/2006/relationships/image" Target="../media/image31.png"/><Relationship Id="rId25" Type="http://schemas.microsoft.com/office/2007/relationships/hdphoto" Target="../media/hdphoto12.wdp"/><Relationship Id="rId33" Type="http://schemas.openxmlformats.org/officeDocument/2006/relationships/image" Target="../media/image40.png"/><Relationship Id="rId38" Type="http://schemas.microsoft.com/office/2007/relationships/hdphoto" Target="../media/hdphoto18.wdp"/></Relationships>
</file>

<file path=ppt/slides/_rels/slide9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0.png"/><Relationship Id="rId18" Type="http://schemas.microsoft.com/office/2007/relationships/hdphoto" Target="../media/hdphoto11.wdp"/><Relationship Id="rId26" Type="http://schemas.openxmlformats.org/officeDocument/2006/relationships/image" Target="../media/image36.png"/><Relationship Id="rId39" Type="http://schemas.openxmlformats.org/officeDocument/2006/relationships/image" Target="../media/image43.png"/><Relationship Id="rId21" Type="http://schemas.openxmlformats.org/officeDocument/2006/relationships/image" Target="../media/image33.png"/><Relationship Id="rId34" Type="http://schemas.microsoft.com/office/2007/relationships/hdphoto" Target="../media/hdphoto16.wdp"/><Relationship Id="rId42" Type="http://schemas.microsoft.com/office/2007/relationships/hdphoto" Target="../media/hdphoto20.wdp"/><Relationship Id="rId47" Type="http://schemas.openxmlformats.org/officeDocument/2006/relationships/image" Target="../media/image47.png"/><Relationship Id="rId50" Type="http://schemas.microsoft.com/office/2007/relationships/hdphoto" Target="../media/hdphoto24.wdp"/><Relationship Id="rId7" Type="http://schemas.openxmlformats.org/officeDocument/2006/relationships/image" Target="../media/image30.png"/><Relationship Id="rId2" Type="http://schemas.openxmlformats.org/officeDocument/2006/relationships/image" Target="../media/image8.png"/><Relationship Id="rId16" Type="http://schemas.microsoft.com/office/2007/relationships/hdphoto" Target="../media/hdphoto6.wdp"/><Relationship Id="rId29" Type="http://schemas.openxmlformats.org/officeDocument/2006/relationships/image" Target="../media/image38.png"/><Relationship Id="rId11" Type="http://schemas.openxmlformats.org/officeDocument/2006/relationships/image" Target="../media/image26.png"/><Relationship Id="rId24" Type="http://schemas.openxmlformats.org/officeDocument/2006/relationships/image" Target="../media/image35.png"/><Relationship Id="rId32" Type="http://schemas.microsoft.com/office/2007/relationships/hdphoto" Target="../media/hdphoto15.wdp"/><Relationship Id="rId37" Type="http://schemas.openxmlformats.org/officeDocument/2006/relationships/image" Target="../media/image42.png"/><Relationship Id="rId40" Type="http://schemas.microsoft.com/office/2007/relationships/hdphoto" Target="../media/hdphoto19.wdp"/><Relationship Id="rId45" Type="http://schemas.openxmlformats.org/officeDocument/2006/relationships/image" Target="../media/image46.png"/><Relationship Id="rId53" Type="http://schemas.openxmlformats.org/officeDocument/2006/relationships/image" Target="../media/image50.png"/><Relationship Id="rId5" Type="http://schemas.openxmlformats.org/officeDocument/2006/relationships/image" Target="../media/image11.png"/><Relationship Id="rId10" Type="http://schemas.microsoft.com/office/2007/relationships/hdphoto" Target="../media/hdphoto4.wdp"/><Relationship Id="rId19" Type="http://schemas.openxmlformats.org/officeDocument/2006/relationships/image" Target="../media/image32.png"/><Relationship Id="rId31" Type="http://schemas.openxmlformats.org/officeDocument/2006/relationships/image" Target="../media/image39.png"/><Relationship Id="rId44" Type="http://schemas.microsoft.com/office/2007/relationships/hdphoto" Target="../media/hdphoto21.wdp"/><Relationship Id="rId52" Type="http://schemas.microsoft.com/office/2007/relationships/hdphoto" Target="../media/hdphoto25.wdp"/><Relationship Id="rId4" Type="http://schemas.openxmlformats.org/officeDocument/2006/relationships/image" Target="../media/image10.png"/><Relationship Id="rId9" Type="http://schemas.openxmlformats.org/officeDocument/2006/relationships/image" Target="../media/image18.png"/><Relationship Id="rId14" Type="http://schemas.microsoft.com/office/2007/relationships/hdphoto" Target="../media/hdphoto5.wdp"/><Relationship Id="rId22" Type="http://schemas.microsoft.com/office/2007/relationships/hdphoto" Target="../media/hdphoto7.wdp"/><Relationship Id="rId27" Type="http://schemas.microsoft.com/office/2007/relationships/hdphoto" Target="../media/hdphoto13.wdp"/><Relationship Id="rId30" Type="http://schemas.microsoft.com/office/2007/relationships/hdphoto" Target="../media/hdphoto14.wdp"/><Relationship Id="rId35" Type="http://schemas.openxmlformats.org/officeDocument/2006/relationships/image" Target="../media/image41.png"/><Relationship Id="rId43" Type="http://schemas.openxmlformats.org/officeDocument/2006/relationships/image" Target="../media/image45.png"/><Relationship Id="rId48" Type="http://schemas.microsoft.com/office/2007/relationships/hdphoto" Target="../media/hdphoto23.wdp"/><Relationship Id="rId8" Type="http://schemas.microsoft.com/office/2007/relationships/hdphoto" Target="../media/hdphoto9.wdp"/><Relationship Id="rId51" Type="http://schemas.openxmlformats.org/officeDocument/2006/relationships/image" Target="../media/image49.png"/><Relationship Id="rId3" Type="http://schemas.microsoft.com/office/2007/relationships/hdphoto" Target="../media/hdphoto2.wdp"/><Relationship Id="rId12" Type="http://schemas.openxmlformats.org/officeDocument/2006/relationships/image" Target="../media/image19.jpeg"/><Relationship Id="rId17" Type="http://schemas.openxmlformats.org/officeDocument/2006/relationships/image" Target="../media/image31.png"/><Relationship Id="rId25" Type="http://schemas.microsoft.com/office/2007/relationships/hdphoto" Target="../media/hdphoto12.wdp"/><Relationship Id="rId33" Type="http://schemas.openxmlformats.org/officeDocument/2006/relationships/image" Target="../media/image40.png"/><Relationship Id="rId38" Type="http://schemas.microsoft.com/office/2007/relationships/hdphoto" Target="../media/hdphoto18.wdp"/><Relationship Id="rId46" Type="http://schemas.microsoft.com/office/2007/relationships/hdphoto" Target="../media/hdphoto22.wdp"/><Relationship Id="rId20" Type="http://schemas.microsoft.com/office/2007/relationships/hdphoto" Target="../media/hdphoto3.wdp"/><Relationship Id="rId41" Type="http://schemas.openxmlformats.org/officeDocument/2006/relationships/image" Target="../media/image44.png"/><Relationship Id="rId54" Type="http://schemas.microsoft.com/office/2007/relationships/hdphoto" Target="../media/hdphoto26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15" Type="http://schemas.openxmlformats.org/officeDocument/2006/relationships/image" Target="../media/image21.png"/><Relationship Id="rId23" Type="http://schemas.openxmlformats.org/officeDocument/2006/relationships/image" Target="../media/image34.png"/><Relationship Id="rId28" Type="http://schemas.openxmlformats.org/officeDocument/2006/relationships/image" Target="../media/image37.png"/><Relationship Id="rId36" Type="http://schemas.microsoft.com/office/2007/relationships/hdphoto" Target="../media/hdphoto17.wdp"/><Relationship Id="rId49" Type="http://schemas.openxmlformats.org/officeDocument/2006/relationships/image" Target="../media/image48.png"/></Relationships>
</file>

<file path=ppt/slides/_rels/slide10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1.png"/><Relationship Id="rId18" Type="http://schemas.microsoft.com/office/2007/relationships/hdphoto" Target="../media/hdphoto7.wdp"/><Relationship Id="rId26" Type="http://schemas.openxmlformats.org/officeDocument/2006/relationships/image" Target="../media/image37.png"/><Relationship Id="rId39" Type="http://schemas.openxmlformats.org/officeDocument/2006/relationships/image" Target="../media/image44.png"/><Relationship Id="rId21" Type="http://schemas.openxmlformats.org/officeDocument/2006/relationships/image" Target="../media/image34.png"/><Relationship Id="rId34" Type="http://schemas.microsoft.com/office/2007/relationships/hdphoto" Target="../media/hdphoto17.wdp"/><Relationship Id="rId42" Type="http://schemas.openxmlformats.org/officeDocument/2006/relationships/image" Target="../media/image52.jpeg"/><Relationship Id="rId47" Type="http://schemas.openxmlformats.org/officeDocument/2006/relationships/image" Target="../media/image57.jpeg"/><Relationship Id="rId50" Type="http://schemas.openxmlformats.org/officeDocument/2006/relationships/image" Target="../media/image60.jpeg"/><Relationship Id="rId7" Type="http://schemas.openxmlformats.org/officeDocument/2006/relationships/image" Target="../media/image30.png"/><Relationship Id="rId2" Type="http://schemas.openxmlformats.org/officeDocument/2006/relationships/video" Target="../media/media1.mp4"/><Relationship Id="rId16" Type="http://schemas.microsoft.com/office/2007/relationships/hdphoto" Target="../media/hdphoto3.wdp"/><Relationship Id="rId29" Type="http://schemas.openxmlformats.org/officeDocument/2006/relationships/image" Target="../media/image39.png"/><Relationship Id="rId11" Type="http://schemas.openxmlformats.org/officeDocument/2006/relationships/image" Target="../media/image26.png"/><Relationship Id="rId24" Type="http://schemas.openxmlformats.org/officeDocument/2006/relationships/image" Target="../media/image36.png"/><Relationship Id="rId32" Type="http://schemas.microsoft.com/office/2007/relationships/hdphoto" Target="../media/hdphoto16.wdp"/><Relationship Id="rId37" Type="http://schemas.openxmlformats.org/officeDocument/2006/relationships/image" Target="../media/image43.png"/><Relationship Id="rId40" Type="http://schemas.microsoft.com/office/2007/relationships/hdphoto" Target="../media/hdphoto20.wdp"/><Relationship Id="rId45" Type="http://schemas.openxmlformats.org/officeDocument/2006/relationships/image" Target="../media/image55.jpeg"/><Relationship Id="rId5" Type="http://schemas.microsoft.com/office/2007/relationships/hdphoto" Target="../media/hdphoto2.wdp"/><Relationship Id="rId15" Type="http://schemas.openxmlformats.org/officeDocument/2006/relationships/image" Target="../media/image32.png"/><Relationship Id="rId23" Type="http://schemas.microsoft.com/office/2007/relationships/hdphoto" Target="../media/hdphoto12.wdp"/><Relationship Id="rId28" Type="http://schemas.microsoft.com/office/2007/relationships/hdphoto" Target="../media/hdphoto14.wdp"/><Relationship Id="rId36" Type="http://schemas.microsoft.com/office/2007/relationships/hdphoto" Target="../media/hdphoto18.wdp"/><Relationship Id="rId49" Type="http://schemas.openxmlformats.org/officeDocument/2006/relationships/image" Target="../media/image59.jpeg"/><Relationship Id="rId10" Type="http://schemas.microsoft.com/office/2007/relationships/hdphoto" Target="../media/hdphoto4.wdp"/><Relationship Id="rId19" Type="http://schemas.openxmlformats.org/officeDocument/2006/relationships/image" Target="../media/image10.png"/><Relationship Id="rId31" Type="http://schemas.openxmlformats.org/officeDocument/2006/relationships/image" Target="../media/image40.png"/><Relationship Id="rId44" Type="http://schemas.openxmlformats.org/officeDocument/2006/relationships/image" Target="../media/image54.jpeg"/><Relationship Id="rId52" Type="http://schemas.openxmlformats.org/officeDocument/2006/relationships/image" Target="../media/image62.jpeg"/><Relationship Id="rId4" Type="http://schemas.openxmlformats.org/officeDocument/2006/relationships/image" Target="../media/image8.png"/><Relationship Id="rId9" Type="http://schemas.openxmlformats.org/officeDocument/2006/relationships/image" Target="../media/image18.png"/><Relationship Id="rId14" Type="http://schemas.microsoft.com/office/2007/relationships/hdphoto" Target="../media/hdphoto11.wdp"/><Relationship Id="rId22" Type="http://schemas.openxmlformats.org/officeDocument/2006/relationships/image" Target="../media/image35.png"/><Relationship Id="rId27" Type="http://schemas.openxmlformats.org/officeDocument/2006/relationships/image" Target="../media/image38.png"/><Relationship Id="rId30" Type="http://schemas.microsoft.com/office/2007/relationships/hdphoto" Target="../media/hdphoto15.wdp"/><Relationship Id="rId35" Type="http://schemas.openxmlformats.org/officeDocument/2006/relationships/image" Target="../media/image42.png"/><Relationship Id="rId43" Type="http://schemas.openxmlformats.org/officeDocument/2006/relationships/image" Target="../media/image53.jpeg"/><Relationship Id="rId48" Type="http://schemas.openxmlformats.org/officeDocument/2006/relationships/image" Target="../media/image58.jpeg"/><Relationship Id="rId8" Type="http://schemas.microsoft.com/office/2007/relationships/hdphoto" Target="../media/hdphoto9.wdp"/><Relationship Id="rId51" Type="http://schemas.openxmlformats.org/officeDocument/2006/relationships/image" Target="../media/image61.png"/><Relationship Id="rId3" Type="http://schemas.openxmlformats.org/officeDocument/2006/relationships/slideLayout" Target="../slideLayouts/slideLayout2.xml"/><Relationship Id="rId12" Type="http://schemas.openxmlformats.org/officeDocument/2006/relationships/image" Target="../media/image19.jpeg"/><Relationship Id="rId17" Type="http://schemas.openxmlformats.org/officeDocument/2006/relationships/image" Target="../media/image33.png"/><Relationship Id="rId25" Type="http://schemas.microsoft.com/office/2007/relationships/hdphoto" Target="../media/hdphoto13.wdp"/><Relationship Id="rId33" Type="http://schemas.openxmlformats.org/officeDocument/2006/relationships/image" Target="../media/image41.png"/><Relationship Id="rId38" Type="http://schemas.microsoft.com/office/2007/relationships/hdphoto" Target="../media/hdphoto19.wdp"/><Relationship Id="rId46" Type="http://schemas.openxmlformats.org/officeDocument/2006/relationships/image" Target="../media/image56.jpeg"/><Relationship Id="rId20" Type="http://schemas.openxmlformats.org/officeDocument/2006/relationships/image" Target="../media/image11.png"/><Relationship Id="rId41" Type="http://schemas.openxmlformats.org/officeDocument/2006/relationships/image" Target="../media/image51.jpeg"/><Relationship Id="rId1" Type="http://schemas.microsoft.com/office/2007/relationships/media" Target="../media/media1.mp4"/><Relationship Id="rId6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microsoft.com/office/2007/relationships/hdphoto" Target="../media/hdphoto27.wdp"/><Relationship Id="rId4" Type="http://schemas.openxmlformats.org/officeDocument/2006/relationships/image" Target="../media/image6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xperianta.com/directory/concepts/the-shannon-weaver-model-of-communication/" TargetMode="External"/><Relationship Id="rId2" Type="http://schemas.openxmlformats.org/officeDocument/2006/relationships/hyperlink" Target="https://kevineikenberry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searchgate.net/publication/272964534_A_Conceptual_Foundation_for_the_Shannon&#8209;Weaver_Model_of_Communication" TargetMode="External"/><Relationship Id="rId4" Type="http://schemas.openxmlformats.org/officeDocument/2006/relationships/hyperlink" Target="https://www.oprah.com/omagazine/maya-angelou-interview-oprah-magazine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07FF2C-1A87-B10D-CBBE-AC1E377A2B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lass of wine on a table&#10;&#10;AI-generated content may be incorrect.">
            <a:extLst>
              <a:ext uri="{FF2B5EF4-FFF2-40B4-BE49-F238E27FC236}">
                <a16:creationId xmlns:a16="http://schemas.microsoft.com/office/drawing/2014/main" id="{7ED13021-D3F9-DCF6-3AD6-4ED7F21B52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63" r="10239"/>
          <a:stretch>
            <a:fillRect/>
          </a:stretch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BFF7EB-CF55-BD63-F9B5-CEBEAA67066E}"/>
              </a:ext>
            </a:extLst>
          </p:cNvPr>
          <p:cNvSpPr txBox="1"/>
          <p:nvPr/>
        </p:nvSpPr>
        <p:spPr>
          <a:xfrm>
            <a:off x="90414" y="-2"/>
            <a:ext cx="12101587" cy="6858002"/>
          </a:xfrm>
          <a:custGeom>
            <a:avLst/>
            <a:gdLst/>
            <a:ahLst/>
            <a:cxnLst/>
            <a:rect l="l" t="t" r="r" b="b"/>
            <a:pathLst>
              <a:path w="12101587" h="6858002">
                <a:moveTo>
                  <a:pt x="7503067" y="1136370"/>
                </a:moveTo>
                <a:cubicBezTo>
                  <a:pt x="7601054" y="1136370"/>
                  <a:pt x="7678657" y="1169090"/>
                  <a:pt x="7735873" y="1234529"/>
                </a:cubicBezTo>
                <a:cubicBezTo>
                  <a:pt x="7793090" y="1299969"/>
                  <a:pt x="7821698" y="1403610"/>
                  <a:pt x="7821698" y="1545452"/>
                </a:cubicBezTo>
                <a:cubicBezTo>
                  <a:pt x="7821698" y="1714018"/>
                  <a:pt x="7794290" y="1830850"/>
                  <a:pt x="7739471" y="1895947"/>
                </a:cubicBezTo>
                <a:cubicBezTo>
                  <a:pt x="7684653" y="1961044"/>
                  <a:pt x="7607222" y="1993592"/>
                  <a:pt x="7507178" y="1993592"/>
                </a:cubicBezTo>
                <a:cubicBezTo>
                  <a:pt x="7409875" y="1993592"/>
                  <a:pt x="7332959" y="1960358"/>
                  <a:pt x="7276427" y="1893891"/>
                </a:cubicBezTo>
                <a:cubicBezTo>
                  <a:pt x="7219896" y="1827424"/>
                  <a:pt x="7191630" y="1718130"/>
                  <a:pt x="7191630" y="1566009"/>
                </a:cubicBezTo>
                <a:cubicBezTo>
                  <a:pt x="7191630" y="1412518"/>
                  <a:pt x="7220067" y="1302538"/>
                  <a:pt x="7276941" y="1236071"/>
                </a:cubicBezTo>
                <a:cubicBezTo>
                  <a:pt x="7333815" y="1169604"/>
                  <a:pt x="7409191" y="1136370"/>
                  <a:pt x="7503067" y="1136370"/>
                </a:cubicBezTo>
                <a:close/>
                <a:moveTo>
                  <a:pt x="5373691" y="918214"/>
                </a:moveTo>
                <a:lnTo>
                  <a:pt x="5582499" y="1353542"/>
                </a:lnTo>
                <a:lnTo>
                  <a:pt x="5574401" y="1380961"/>
                </a:lnTo>
                <a:cubicBezTo>
                  <a:pt x="5563780" y="1430407"/>
                  <a:pt x="5558469" y="1488835"/>
                  <a:pt x="5558469" y="1556244"/>
                </a:cubicBezTo>
                <a:cubicBezTo>
                  <a:pt x="5558469" y="1723248"/>
                  <a:pt x="5583823" y="1837719"/>
                  <a:pt x="5634530" y="1899657"/>
                </a:cubicBezTo>
                <a:cubicBezTo>
                  <a:pt x="5685236" y="1961595"/>
                  <a:pt x="5756501" y="1992564"/>
                  <a:pt x="5848321" y="1992564"/>
                </a:cubicBezTo>
                <a:lnTo>
                  <a:pt x="5887601" y="1989628"/>
                </a:lnTo>
                <a:lnTo>
                  <a:pt x="6049976" y="2328154"/>
                </a:lnTo>
                <a:lnTo>
                  <a:pt x="5875046" y="2342031"/>
                </a:lnTo>
                <a:cubicBezTo>
                  <a:pt x="5711276" y="2342031"/>
                  <a:pt x="5577484" y="2318236"/>
                  <a:pt x="5473672" y="2270644"/>
                </a:cubicBezTo>
                <a:cubicBezTo>
                  <a:pt x="5369860" y="2223053"/>
                  <a:pt x="5280266" y="2139340"/>
                  <a:pt x="5204891" y="2019505"/>
                </a:cubicBezTo>
                <a:cubicBezTo>
                  <a:pt x="5129516" y="1899670"/>
                  <a:pt x="5091828" y="1746278"/>
                  <a:pt x="5091828" y="1559328"/>
                </a:cubicBezTo>
                <a:cubicBezTo>
                  <a:pt x="5091828" y="1310076"/>
                  <a:pt x="5158124" y="1118511"/>
                  <a:pt x="5290716" y="984634"/>
                </a:cubicBezTo>
                <a:close/>
                <a:moveTo>
                  <a:pt x="10526901" y="809516"/>
                </a:moveTo>
                <a:lnTo>
                  <a:pt x="10526901" y="2316335"/>
                </a:lnTo>
                <a:lnTo>
                  <a:pt x="11797316" y="2316335"/>
                </a:lnTo>
                <a:lnTo>
                  <a:pt x="11797316" y="1975091"/>
                </a:lnTo>
                <a:lnTo>
                  <a:pt x="10993542" y="1975091"/>
                </a:lnTo>
                <a:lnTo>
                  <a:pt x="10993542" y="1678044"/>
                </a:lnTo>
                <a:lnTo>
                  <a:pt x="11718172" y="1678044"/>
                </a:lnTo>
                <a:lnTo>
                  <a:pt x="11718172" y="1370719"/>
                </a:lnTo>
                <a:lnTo>
                  <a:pt x="10993542" y="1370719"/>
                </a:lnTo>
                <a:lnTo>
                  <a:pt x="10993542" y="1131231"/>
                </a:lnTo>
                <a:lnTo>
                  <a:pt x="11774703" y="1131231"/>
                </a:lnTo>
                <a:lnTo>
                  <a:pt x="11774703" y="809516"/>
                </a:lnTo>
                <a:close/>
                <a:moveTo>
                  <a:pt x="8532064" y="809516"/>
                </a:moveTo>
                <a:lnTo>
                  <a:pt x="8532064" y="2316335"/>
                </a:lnTo>
                <a:lnTo>
                  <a:pt x="8913394" y="2316335"/>
                </a:lnTo>
                <a:lnTo>
                  <a:pt x="8913394" y="1167205"/>
                </a:lnTo>
                <a:lnTo>
                  <a:pt x="9206667" y="2316335"/>
                </a:lnTo>
                <a:lnTo>
                  <a:pt x="9551830" y="2316335"/>
                </a:lnTo>
                <a:lnTo>
                  <a:pt x="9845649" y="1167205"/>
                </a:lnTo>
                <a:lnTo>
                  <a:pt x="9845649" y="2316335"/>
                </a:lnTo>
                <a:lnTo>
                  <a:pt x="10226979" y="2316335"/>
                </a:lnTo>
                <a:lnTo>
                  <a:pt x="10226979" y="809516"/>
                </a:lnTo>
                <a:lnTo>
                  <a:pt x="9615010" y="809516"/>
                </a:lnTo>
                <a:lnTo>
                  <a:pt x="9380549" y="1726353"/>
                </a:lnTo>
                <a:lnTo>
                  <a:pt x="9144402" y="809516"/>
                </a:lnTo>
                <a:close/>
                <a:moveTo>
                  <a:pt x="3784229" y="809516"/>
                </a:moveTo>
                <a:lnTo>
                  <a:pt x="4249843" y="809516"/>
                </a:lnTo>
                <a:lnTo>
                  <a:pt x="4249843" y="1945283"/>
                </a:lnTo>
                <a:lnTo>
                  <a:pt x="4976528" y="1945283"/>
                </a:lnTo>
                <a:lnTo>
                  <a:pt x="4976528" y="2316335"/>
                </a:lnTo>
                <a:lnTo>
                  <a:pt x="3784229" y="2316335"/>
                </a:lnTo>
                <a:close/>
                <a:moveTo>
                  <a:pt x="2259201" y="809516"/>
                </a:moveTo>
                <a:lnTo>
                  <a:pt x="3507004" y="809516"/>
                </a:lnTo>
                <a:lnTo>
                  <a:pt x="3507004" y="1131231"/>
                </a:lnTo>
                <a:lnTo>
                  <a:pt x="2725842" y="1131231"/>
                </a:lnTo>
                <a:lnTo>
                  <a:pt x="2725842" y="1370719"/>
                </a:lnTo>
                <a:lnTo>
                  <a:pt x="3450473" y="1370719"/>
                </a:lnTo>
                <a:lnTo>
                  <a:pt x="3450473" y="1678044"/>
                </a:lnTo>
                <a:lnTo>
                  <a:pt x="2725842" y="1678044"/>
                </a:lnTo>
                <a:lnTo>
                  <a:pt x="2725842" y="1975091"/>
                </a:lnTo>
                <a:lnTo>
                  <a:pt x="3529617" y="1975091"/>
                </a:lnTo>
                <a:lnTo>
                  <a:pt x="3529617" y="2316335"/>
                </a:lnTo>
                <a:lnTo>
                  <a:pt x="2259201" y="2316335"/>
                </a:lnTo>
                <a:close/>
                <a:moveTo>
                  <a:pt x="0" y="809516"/>
                </a:moveTo>
                <a:lnTo>
                  <a:pt x="442246" y="809516"/>
                </a:lnTo>
                <a:lnTo>
                  <a:pt x="601465" y="1653070"/>
                </a:lnTo>
                <a:lnTo>
                  <a:pt x="834497" y="809516"/>
                </a:lnTo>
                <a:lnTo>
                  <a:pt x="1275153" y="809516"/>
                </a:lnTo>
                <a:lnTo>
                  <a:pt x="1508763" y="1651946"/>
                </a:lnTo>
                <a:lnTo>
                  <a:pt x="1668159" y="809516"/>
                </a:lnTo>
                <a:lnTo>
                  <a:pt x="2108108" y="809516"/>
                </a:lnTo>
                <a:lnTo>
                  <a:pt x="1775954" y="2316335"/>
                </a:lnTo>
                <a:lnTo>
                  <a:pt x="1319366" y="2316335"/>
                </a:lnTo>
                <a:lnTo>
                  <a:pt x="1055082" y="1367635"/>
                </a:lnTo>
                <a:lnTo>
                  <a:pt x="791825" y="2316335"/>
                </a:lnTo>
                <a:lnTo>
                  <a:pt x="335237" y="2316335"/>
                </a:lnTo>
                <a:close/>
                <a:moveTo>
                  <a:pt x="7504095" y="783819"/>
                </a:moveTo>
                <a:cubicBezTo>
                  <a:pt x="7259468" y="783819"/>
                  <a:pt x="7068632" y="852342"/>
                  <a:pt x="6931585" y="989388"/>
                </a:cubicBezTo>
                <a:cubicBezTo>
                  <a:pt x="6794540" y="1126434"/>
                  <a:pt x="6726017" y="1317956"/>
                  <a:pt x="6726017" y="1563953"/>
                </a:cubicBezTo>
                <a:cubicBezTo>
                  <a:pt x="6726017" y="1740057"/>
                  <a:pt x="6760621" y="1886696"/>
                  <a:pt x="6829829" y="2003871"/>
                </a:cubicBezTo>
                <a:cubicBezTo>
                  <a:pt x="6899037" y="2121045"/>
                  <a:pt x="6989316" y="2206698"/>
                  <a:pt x="7100666" y="2260832"/>
                </a:cubicBezTo>
                <a:cubicBezTo>
                  <a:pt x="7212015" y="2314965"/>
                  <a:pt x="7352659" y="2342031"/>
                  <a:pt x="7522596" y="2342031"/>
                </a:cubicBezTo>
                <a:cubicBezTo>
                  <a:pt x="7689792" y="2342031"/>
                  <a:pt x="7829407" y="2310682"/>
                  <a:pt x="7941442" y="2247984"/>
                </a:cubicBezTo>
                <a:cubicBezTo>
                  <a:pt x="8053477" y="2185285"/>
                  <a:pt x="8139131" y="2097576"/>
                  <a:pt x="8198403" y="1984855"/>
                </a:cubicBezTo>
                <a:cubicBezTo>
                  <a:pt x="8257676" y="1872135"/>
                  <a:pt x="8287312" y="1727723"/>
                  <a:pt x="8287312" y="1551619"/>
                </a:cubicBezTo>
                <a:cubicBezTo>
                  <a:pt x="8287312" y="1309048"/>
                  <a:pt x="8219474" y="1120438"/>
                  <a:pt x="8083799" y="985791"/>
                </a:cubicBezTo>
                <a:cubicBezTo>
                  <a:pt x="7948123" y="851143"/>
                  <a:pt x="7754889" y="783819"/>
                  <a:pt x="7504095" y="783819"/>
                </a:cubicBezTo>
                <a:close/>
                <a:moveTo>
                  <a:pt x="4933265" y="0"/>
                </a:moveTo>
                <a:lnTo>
                  <a:pt x="12101587" y="0"/>
                </a:lnTo>
                <a:lnTo>
                  <a:pt x="12101587" y="6858002"/>
                </a:lnTo>
                <a:lnTo>
                  <a:pt x="8222741" y="6858002"/>
                </a:lnTo>
                <a:lnTo>
                  <a:pt x="6049976" y="2328154"/>
                </a:lnTo>
                <a:lnTo>
                  <a:pt x="6059672" y="2327384"/>
                </a:lnTo>
                <a:cubicBezTo>
                  <a:pt x="6115261" y="2317620"/>
                  <a:pt x="6164897" y="2302973"/>
                  <a:pt x="6208581" y="2283444"/>
                </a:cubicBezTo>
                <a:cubicBezTo>
                  <a:pt x="6295947" y="2244386"/>
                  <a:pt x="6369096" y="2186484"/>
                  <a:pt x="6428025" y="2109739"/>
                </a:cubicBezTo>
                <a:cubicBezTo>
                  <a:pt x="6486955" y="2032993"/>
                  <a:pt x="6530124" y="1937403"/>
                  <a:pt x="6557534" y="1822970"/>
                </a:cubicBezTo>
                <a:lnTo>
                  <a:pt x="6149480" y="1699629"/>
                </a:lnTo>
                <a:cubicBezTo>
                  <a:pt x="6128923" y="1794875"/>
                  <a:pt x="6095860" y="1867510"/>
                  <a:pt x="6050293" y="1917532"/>
                </a:cubicBezTo>
                <a:cubicBezTo>
                  <a:pt x="6016117" y="1955048"/>
                  <a:pt x="5969704" y="1978496"/>
                  <a:pt x="5911052" y="1987875"/>
                </a:cubicBezTo>
                <a:lnTo>
                  <a:pt x="5887601" y="1989628"/>
                </a:lnTo>
                <a:lnTo>
                  <a:pt x="5582499" y="1353542"/>
                </a:lnTo>
                <a:lnTo>
                  <a:pt x="5594316" y="1313528"/>
                </a:lnTo>
                <a:cubicBezTo>
                  <a:pt x="5602282" y="1293295"/>
                  <a:pt x="5611575" y="1275308"/>
                  <a:pt x="5622196" y="1259567"/>
                </a:cubicBezTo>
                <a:cubicBezTo>
                  <a:pt x="5678385" y="1174695"/>
                  <a:pt x="5759241" y="1132259"/>
                  <a:pt x="5864767" y="1132259"/>
                </a:cubicBezTo>
                <a:cubicBezTo>
                  <a:pt x="5911362" y="1132259"/>
                  <a:pt x="5953504" y="1141852"/>
                  <a:pt x="5991192" y="1161038"/>
                </a:cubicBezTo>
                <a:cubicBezTo>
                  <a:pt x="6028879" y="1180225"/>
                  <a:pt x="6060743" y="1207634"/>
                  <a:pt x="6086781" y="1243266"/>
                </a:cubicBezTo>
                <a:cubicBezTo>
                  <a:pt x="6102541" y="1264508"/>
                  <a:pt x="6117616" y="1298084"/>
                  <a:pt x="6132006" y="1343995"/>
                </a:cubicBezTo>
                <a:lnTo>
                  <a:pt x="6543144" y="1252516"/>
                </a:lnTo>
                <a:cubicBezTo>
                  <a:pt x="6490381" y="1093543"/>
                  <a:pt x="6409696" y="975684"/>
                  <a:pt x="6301087" y="898938"/>
                </a:cubicBezTo>
                <a:cubicBezTo>
                  <a:pt x="6192478" y="822192"/>
                  <a:pt x="6043269" y="783819"/>
                  <a:pt x="5853460" y="783819"/>
                </a:cubicBezTo>
                <a:cubicBezTo>
                  <a:pt x="5671532" y="783819"/>
                  <a:pt x="5520536" y="821472"/>
                  <a:pt x="5400470" y="896778"/>
                </a:cubicBezTo>
                <a:lnTo>
                  <a:pt x="5373691" y="918214"/>
                </a:lnTo>
                <a:close/>
              </a:path>
            </a:pathLst>
          </a:custGeom>
          <a:gradFill flip="none" rotWithShape="1">
            <a:gsLst>
              <a:gs pos="0">
                <a:srgbClr val="264653"/>
              </a:gs>
              <a:gs pos="66000">
                <a:srgbClr val="333333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endParaRPr lang="en-GB" sz="16600" dirty="0">
              <a:latin typeface="Arial Black" panose="020B0A04020102020204" pitchFamily="34" charset="0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E03B6E1-EEBF-9E85-CC2D-3F6DFCEDB4BE}"/>
              </a:ext>
            </a:extLst>
          </p:cNvPr>
          <p:cNvSpPr/>
          <p:nvPr/>
        </p:nvSpPr>
        <p:spPr>
          <a:xfrm>
            <a:off x="1844842" y="2719137"/>
            <a:ext cx="10347158" cy="4138863"/>
          </a:xfrm>
          <a:custGeom>
            <a:avLst/>
            <a:gdLst>
              <a:gd name="connsiteX0" fmla="*/ 4461778 w 10347158"/>
              <a:gd name="connsiteY0" fmla="*/ 0 h 4138863"/>
              <a:gd name="connsiteX1" fmla="*/ 10347158 w 10347158"/>
              <a:gd name="connsiteY1" fmla="*/ 0 h 4138863"/>
              <a:gd name="connsiteX2" fmla="*/ 10347158 w 10347158"/>
              <a:gd name="connsiteY2" fmla="*/ 4138863 h 4138863"/>
              <a:gd name="connsiteX3" fmla="*/ 0 w 10347158"/>
              <a:gd name="connsiteY3" fmla="*/ 4138863 h 4138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47158" h="4138863">
                <a:moveTo>
                  <a:pt x="4461778" y="0"/>
                </a:moveTo>
                <a:lnTo>
                  <a:pt x="10347158" y="0"/>
                </a:lnTo>
                <a:lnTo>
                  <a:pt x="10347158" y="4138863"/>
                </a:lnTo>
                <a:lnTo>
                  <a:pt x="0" y="4138863"/>
                </a:lnTo>
                <a:close/>
              </a:path>
            </a:pathLst>
          </a:custGeom>
          <a:blipFill dpi="0" rotWithShape="0">
            <a:blip r:embed="rId2">
              <a:lum/>
            </a:blip>
            <a:srcRect/>
            <a:stretch>
              <a:fillRect l="-9976" t="-20077" r="-168870" b="-47876"/>
            </a:stretch>
          </a:blipFill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84ED2F-A086-0E91-4D18-01180F00DBA4}"/>
              </a:ext>
            </a:extLst>
          </p:cNvPr>
          <p:cNvSpPr txBox="1"/>
          <p:nvPr/>
        </p:nvSpPr>
        <p:spPr>
          <a:xfrm>
            <a:off x="7018421" y="2719137"/>
            <a:ext cx="5503984" cy="461665"/>
          </a:xfrm>
          <a:prstGeom prst="rect">
            <a:avLst/>
          </a:prstGeom>
          <a:noFill/>
          <a:effectLst>
            <a:outerShdw blurRad="50800" dist="165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333333"/>
                </a:solidFill>
                <a:effectLst>
                  <a:outerShdw blurRad="50800" dist="38100" dir="8100000" algn="tr" rotWithShape="0">
                    <a:schemeClr val="bg1">
                      <a:lumMod val="95000"/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TO OUR PRESENTATION </a:t>
            </a:r>
            <a:endParaRPr lang="en-GB" sz="2400" b="1" dirty="0">
              <a:solidFill>
                <a:srgbClr val="333333"/>
              </a:solidFill>
              <a:effectLst>
                <a:outerShdw blurRad="50800" dist="38100" dir="8100000" algn="tr" rotWithShape="0">
                  <a:schemeClr val="bg1">
                    <a:lumMod val="95000"/>
                    <a:alpha val="4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BEDB0B-0596-00FF-0EDA-4DD86DDE7806}"/>
              </a:ext>
            </a:extLst>
          </p:cNvPr>
          <p:cNvSpPr txBox="1"/>
          <p:nvPr/>
        </p:nvSpPr>
        <p:spPr>
          <a:xfrm>
            <a:off x="4464002" y="4395811"/>
            <a:ext cx="76375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effectLst>
                  <a:outerShdw blurRad="50800" dist="203200" dir="8100000" algn="tr" rotWithShape="0">
                    <a:prstClr val="black">
                      <a:alpha val="40000"/>
                    </a:prstClr>
                  </a:outerShdw>
                </a:effectLst>
                <a:latin typeface="Agency FB" panose="020B050302020202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Reflecting on Teamwork , Trust and Communication </a:t>
            </a:r>
            <a:endParaRPr lang="en-GB" sz="5400" b="1" dirty="0">
              <a:solidFill>
                <a:schemeClr val="bg1"/>
              </a:solidFill>
              <a:effectLst>
                <a:outerShdw blurRad="50800" dist="203200" dir="8100000" algn="tr" rotWithShape="0">
                  <a:prstClr val="black">
                    <a:alpha val="40000"/>
                  </a:prstClr>
                </a:outerShdw>
              </a:effectLst>
              <a:latin typeface="Agency FB" panose="020B0503020202020204" pitchFamily="34" charset="0"/>
              <a:ea typeface="ADLaM Display" panose="020F0502020204030204" pitchFamily="2" charset="0"/>
              <a:cs typeface="ADLaM Display" panose="020F05020202040302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5393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333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FDA562-6635-2532-F95F-7CEBF14B6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1BC7BF82-5D7F-F13E-0B0D-CA1EF09478FB}"/>
              </a:ext>
            </a:extLst>
          </p:cNvPr>
          <p:cNvSpPr/>
          <p:nvPr/>
        </p:nvSpPr>
        <p:spPr>
          <a:xfrm>
            <a:off x="-1" y="-96921"/>
            <a:ext cx="12192000" cy="6954921"/>
          </a:xfrm>
          <a:custGeom>
            <a:avLst/>
            <a:gdLst>
              <a:gd name="connsiteX0" fmla="*/ 0 w 12192000"/>
              <a:gd name="connsiteY0" fmla="*/ 0 h 6954921"/>
              <a:gd name="connsiteX1" fmla="*/ 12192000 w 12192000"/>
              <a:gd name="connsiteY1" fmla="*/ 0 h 6954921"/>
              <a:gd name="connsiteX2" fmla="*/ 12192000 w 12192000"/>
              <a:gd name="connsiteY2" fmla="*/ 6954921 h 6954921"/>
              <a:gd name="connsiteX3" fmla="*/ 0 w 12192000"/>
              <a:gd name="connsiteY3" fmla="*/ 106909 h 6954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954921">
                <a:moveTo>
                  <a:pt x="0" y="0"/>
                </a:moveTo>
                <a:lnTo>
                  <a:pt x="12192000" y="0"/>
                </a:lnTo>
                <a:lnTo>
                  <a:pt x="12192000" y="6954921"/>
                </a:lnTo>
                <a:lnTo>
                  <a:pt x="0" y="106909"/>
                </a:lnTo>
                <a:close/>
              </a:path>
            </a:pathLst>
          </a:custGeom>
          <a:gradFill flip="none" rotWithShape="1">
            <a:gsLst>
              <a:gs pos="0">
                <a:srgbClr val="264653"/>
              </a:gs>
              <a:gs pos="78000">
                <a:srgbClr val="333333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800100" dist="673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4DB84FF-66D6-F504-0237-F2A87C5206D3}"/>
              </a:ext>
            </a:extLst>
          </p:cNvPr>
          <p:cNvSpPr txBox="1"/>
          <p:nvPr/>
        </p:nvSpPr>
        <p:spPr>
          <a:xfrm>
            <a:off x="4568671" y="618085"/>
            <a:ext cx="85770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>
                <a:solidFill>
                  <a:schemeClr val="bg1"/>
                </a:solidFill>
                <a:effectLst>
                  <a:outerShdw blurRad="50800" dist="381000" dir="8100000" algn="tr" rotWithShape="0">
                    <a:srgbClr val="0B1724">
                      <a:alpha val="40000"/>
                    </a:srgbClr>
                  </a:outerShdw>
                </a:effectLst>
                <a:latin typeface="Arial Black" panose="020B0A04020102020204" pitchFamily="34" charset="0"/>
              </a:rPr>
              <a:t>Meet our Team</a:t>
            </a:r>
            <a:endParaRPr lang="en-GB" sz="9600" dirty="0">
              <a:solidFill>
                <a:schemeClr val="bg1"/>
              </a:solidFill>
              <a:effectLst>
                <a:outerShdw blurRad="50800" dist="381000" dir="8100000" algn="tr" rotWithShape="0">
                  <a:srgbClr val="0B1724">
                    <a:alpha val="40000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9630D05-0E37-E699-A782-BA528114918C}"/>
              </a:ext>
            </a:extLst>
          </p:cNvPr>
          <p:cNvSpPr/>
          <p:nvPr/>
        </p:nvSpPr>
        <p:spPr>
          <a:xfrm rot="10800000">
            <a:off x="-1" y="-92159"/>
            <a:ext cx="12192000" cy="7026358"/>
          </a:xfrm>
          <a:custGeom>
            <a:avLst/>
            <a:gdLst>
              <a:gd name="connsiteX0" fmla="*/ 0 w 12192000"/>
              <a:gd name="connsiteY0" fmla="*/ 0 h 6954921"/>
              <a:gd name="connsiteX1" fmla="*/ 12192000 w 12192000"/>
              <a:gd name="connsiteY1" fmla="*/ 0 h 6954921"/>
              <a:gd name="connsiteX2" fmla="*/ 12192000 w 12192000"/>
              <a:gd name="connsiteY2" fmla="*/ 6954921 h 6954921"/>
              <a:gd name="connsiteX3" fmla="*/ 0 w 12192000"/>
              <a:gd name="connsiteY3" fmla="*/ 106909 h 6954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954921">
                <a:moveTo>
                  <a:pt x="0" y="0"/>
                </a:moveTo>
                <a:lnTo>
                  <a:pt x="12192000" y="0"/>
                </a:lnTo>
                <a:lnTo>
                  <a:pt x="12192000" y="6954921"/>
                </a:lnTo>
                <a:lnTo>
                  <a:pt x="0" y="106909"/>
                </a:lnTo>
                <a:close/>
              </a:path>
            </a:pathLst>
          </a:custGeom>
          <a:gradFill flip="none" rotWithShape="1">
            <a:gsLst>
              <a:gs pos="0">
                <a:srgbClr val="264653"/>
              </a:gs>
              <a:gs pos="78000">
                <a:srgbClr val="333333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800100" dist="673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984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333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68300E-87CA-A90A-F555-9439439463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Several hands pointing at the word teamwork&#10;&#10;AI-generated content may be incorrect.">
            <a:extLst>
              <a:ext uri="{FF2B5EF4-FFF2-40B4-BE49-F238E27FC236}">
                <a16:creationId xmlns:a16="http://schemas.microsoft.com/office/drawing/2014/main" id="{9081DF0D-69C4-4111-7FCE-1CED39C5C1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058" r="35580" b="-231"/>
          <a:stretch>
            <a:fillRect/>
          </a:stretch>
        </p:blipFill>
        <p:spPr>
          <a:xfrm>
            <a:off x="2881166" y="-523220"/>
            <a:ext cx="9310834" cy="6857999"/>
          </a:xfrm>
          <a:custGeom>
            <a:avLst/>
            <a:gdLst>
              <a:gd name="connsiteX0" fmla="*/ 0 w 9310834"/>
              <a:gd name="connsiteY0" fmla="*/ 0 h 6857999"/>
              <a:gd name="connsiteX1" fmla="*/ 9310834 w 9310834"/>
              <a:gd name="connsiteY1" fmla="*/ 0 h 6857999"/>
              <a:gd name="connsiteX2" fmla="*/ 9310834 w 9310834"/>
              <a:gd name="connsiteY2" fmla="*/ 6857999 h 6857999"/>
              <a:gd name="connsiteX3" fmla="*/ 0 w 9310834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10834" h="6857999">
                <a:moveTo>
                  <a:pt x="0" y="0"/>
                </a:moveTo>
                <a:lnTo>
                  <a:pt x="9310834" y="0"/>
                </a:lnTo>
                <a:lnTo>
                  <a:pt x="9310834" y="6857999"/>
                </a:lnTo>
                <a:lnTo>
                  <a:pt x="0" y="6857999"/>
                </a:lnTo>
                <a:close/>
              </a:path>
            </a:pathLst>
          </a:custGeom>
        </p:spPr>
      </p:pic>
      <p:pic>
        <p:nvPicPr>
          <p:cNvPr id="28" name="Picture 27" descr="A glass of wine on a table">
            <a:extLst>
              <a:ext uri="{FF2B5EF4-FFF2-40B4-BE49-F238E27FC236}">
                <a16:creationId xmlns:a16="http://schemas.microsoft.com/office/drawing/2014/main" id="{F77E1058-BD34-2F2C-771A-4B080088C2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393" r="6341"/>
          <a:stretch>
            <a:fillRect/>
          </a:stretch>
        </p:blipFill>
        <p:spPr>
          <a:xfrm>
            <a:off x="1" y="71438"/>
            <a:ext cx="12191999" cy="6858000"/>
          </a:xfrm>
          <a:custGeom>
            <a:avLst/>
            <a:gdLst>
              <a:gd name="connsiteX0" fmla="*/ 0 w 12191999"/>
              <a:gd name="connsiteY0" fmla="*/ 0 h 6858000"/>
              <a:gd name="connsiteX1" fmla="*/ 66490 w 12191999"/>
              <a:gd name="connsiteY1" fmla="*/ 0 h 6858000"/>
              <a:gd name="connsiteX2" fmla="*/ 12191999 w 12191999"/>
              <a:gd name="connsiteY2" fmla="*/ 6810665 h 6858000"/>
              <a:gd name="connsiteX3" fmla="*/ 12191999 w 12191999"/>
              <a:gd name="connsiteY3" fmla="*/ 6858000 h 6858000"/>
              <a:gd name="connsiteX4" fmla="*/ 0 w 12191999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1999" h="6858000">
                <a:moveTo>
                  <a:pt x="0" y="0"/>
                </a:moveTo>
                <a:lnTo>
                  <a:pt x="66490" y="0"/>
                </a:lnTo>
                <a:lnTo>
                  <a:pt x="12191999" y="6810665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  <a:ln>
            <a:solidFill>
              <a:srgbClr val="F9F9F9"/>
            </a:solidFill>
          </a:ln>
        </p:spPr>
      </p:pic>
      <p:pic>
        <p:nvPicPr>
          <p:cNvPr id="24" name="Picture 23" descr="A chain with a light shining on it&#10;&#10;AI-generated content may be incorrect.">
            <a:extLst>
              <a:ext uri="{FF2B5EF4-FFF2-40B4-BE49-F238E27FC236}">
                <a16:creationId xmlns:a16="http://schemas.microsoft.com/office/drawing/2014/main" id="{EDA59EAF-5FC5-E736-B388-7F2DAAE4786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75" r="33836"/>
          <a:stretch>
            <a:fillRect/>
          </a:stretch>
        </p:blipFill>
        <p:spPr>
          <a:xfrm rot="18025247">
            <a:off x="6589302" y="-5522258"/>
            <a:ext cx="4386092" cy="20552545"/>
          </a:xfrm>
          <a:custGeom>
            <a:avLst/>
            <a:gdLst>
              <a:gd name="connsiteX0" fmla="*/ 4383705 w 4386092"/>
              <a:gd name="connsiteY0" fmla="*/ 19164084 h 19258168"/>
              <a:gd name="connsiteX1" fmla="*/ 4386092 w 4386092"/>
              <a:gd name="connsiteY1" fmla="*/ 19258168 h 19258168"/>
              <a:gd name="connsiteX2" fmla="*/ 4162775 w 4386092"/>
              <a:gd name="connsiteY2" fmla="*/ 19258168 h 19258168"/>
              <a:gd name="connsiteX3" fmla="*/ 4171532 w 4386092"/>
              <a:gd name="connsiteY3" fmla="*/ 19254932 h 19258168"/>
              <a:gd name="connsiteX4" fmla="*/ 2258459 w 4386092"/>
              <a:gd name="connsiteY4" fmla="*/ 0 h 19258168"/>
              <a:gd name="connsiteX5" fmla="*/ 3971424 w 4386092"/>
              <a:gd name="connsiteY5" fmla="*/ 2917253 h 19258168"/>
              <a:gd name="connsiteX6" fmla="*/ 4234702 w 4386092"/>
              <a:gd name="connsiteY6" fmla="*/ 13292285 h 19258168"/>
              <a:gd name="connsiteX7" fmla="*/ 2263071 w 4386092"/>
              <a:gd name="connsiteY7" fmla="*/ 14449995 h 19258168"/>
              <a:gd name="connsiteX8" fmla="*/ 220713 w 4386092"/>
              <a:gd name="connsiteY8" fmla="*/ 10971774 h 19258168"/>
              <a:gd name="connsiteX9" fmla="*/ 0 w 4386092"/>
              <a:gd name="connsiteY9" fmla="*/ 1070162 h 19258168"/>
              <a:gd name="connsiteX10" fmla="*/ 1822532 w 4386092"/>
              <a:gd name="connsiteY10" fmla="*/ 0 h 19258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86092" h="19258168">
                <a:moveTo>
                  <a:pt x="4383705" y="19164084"/>
                </a:moveTo>
                <a:lnTo>
                  <a:pt x="4386092" y="19258168"/>
                </a:lnTo>
                <a:lnTo>
                  <a:pt x="4162775" y="19258168"/>
                </a:lnTo>
                <a:lnTo>
                  <a:pt x="4171532" y="19254932"/>
                </a:lnTo>
                <a:close/>
                <a:moveTo>
                  <a:pt x="2258459" y="0"/>
                </a:moveTo>
                <a:lnTo>
                  <a:pt x="3971424" y="2917253"/>
                </a:lnTo>
                <a:lnTo>
                  <a:pt x="4234702" y="13292285"/>
                </a:lnTo>
                <a:lnTo>
                  <a:pt x="2263071" y="14449995"/>
                </a:lnTo>
                <a:lnTo>
                  <a:pt x="220713" y="10971774"/>
                </a:lnTo>
                <a:lnTo>
                  <a:pt x="0" y="1070162"/>
                </a:lnTo>
                <a:lnTo>
                  <a:pt x="1822532" y="0"/>
                </a:lnTo>
                <a:close/>
              </a:path>
            </a:pathLst>
          </a:custGeom>
          <a:effectLst>
            <a:softEdge rad="215900"/>
          </a:effec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629F8211-CCB6-B220-5B03-927E45AC136F}"/>
              </a:ext>
            </a:extLst>
          </p:cNvPr>
          <p:cNvGrpSpPr/>
          <p:nvPr/>
        </p:nvGrpSpPr>
        <p:grpSpPr>
          <a:xfrm>
            <a:off x="5142458" y="2103985"/>
            <a:ext cx="1907083" cy="2650030"/>
            <a:chOff x="5142458" y="3684443"/>
            <a:chExt cx="1907083" cy="2650030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46897114-8BCB-C0F4-4B83-F542E2D60CB5}"/>
                </a:ext>
              </a:extLst>
            </p:cNvPr>
            <p:cNvSpPr/>
            <p:nvPr/>
          </p:nvSpPr>
          <p:spPr>
            <a:xfrm>
              <a:off x="5142458" y="3684443"/>
              <a:ext cx="1907083" cy="1943100"/>
            </a:xfrm>
            <a:prstGeom prst="roundRect">
              <a:avLst>
                <a:gd name="adj" fmla="val 20452"/>
              </a:avLst>
            </a:prstGeom>
            <a:blipFill>
              <a:blip r:embed="rId5"/>
              <a:stretch>
                <a:fillRect/>
              </a:stretch>
            </a:blipFill>
            <a:ln>
              <a:noFill/>
            </a:ln>
            <a:effectLst>
              <a:outerShdw blurRad="50800" dist="88900" dir="8100000" algn="tr" rotWithShape="0">
                <a:schemeClr val="bg1">
                  <a:alpha val="4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A8E9A68-1BEB-8DF1-BE56-1116A1BDB71E}"/>
                </a:ext>
              </a:extLst>
            </p:cNvPr>
            <p:cNvSpPr txBox="1"/>
            <p:nvPr/>
          </p:nvSpPr>
          <p:spPr>
            <a:xfrm>
              <a:off x="5142458" y="5811253"/>
              <a:ext cx="190708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>
                  <a:ln w="3175">
                    <a:solidFill>
                      <a:schemeClr val="accent1">
                        <a:shade val="15000"/>
                      </a:schemeClr>
                    </a:solidFill>
                  </a:ln>
                  <a:solidFill>
                    <a:schemeClr val="bg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Arial Black" panose="020B0A04020102020204" pitchFamily="34" charset="0"/>
                </a:rPr>
                <a:t>Mathew</a:t>
              </a:r>
              <a:endParaRPr lang="en-GB" sz="2800" dirty="0">
                <a:ln w="3175">
                  <a:solidFill>
                    <a:schemeClr val="accent1">
                      <a:shade val="15000"/>
                    </a:schemeClr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4D405A52-27C0-9816-5866-E2BB891433A5}"/>
              </a:ext>
            </a:extLst>
          </p:cNvPr>
          <p:cNvGrpSpPr/>
          <p:nvPr/>
        </p:nvGrpSpPr>
        <p:grpSpPr>
          <a:xfrm>
            <a:off x="2456109" y="778970"/>
            <a:ext cx="1907083" cy="2650030"/>
            <a:chOff x="1286182" y="3684443"/>
            <a:chExt cx="1907083" cy="2650030"/>
          </a:xfrm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CAFA2B18-876A-76C0-8FC7-ACD885A6BD76}"/>
                </a:ext>
              </a:extLst>
            </p:cNvPr>
            <p:cNvSpPr/>
            <p:nvPr/>
          </p:nvSpPr>
          <p:spPr>
            <a:xfrm>
              <a:off x="1286182" y="3684443"/>
              <a:ext cx="1907083" cy="1943100"/>
            </a:xfrm>
            <a:prstGeom prst="roundRect">
              <a:avLst>
                <a:gd name="adj" fmla="val 19821"/>
              </a:avLst>
            </a:prstGeom>
            <a:blipFill>
              <a:blip r:embed="rId6"/>
              <a:stretch>
                <a:fillRect/>
              </a:stretch>
            </a:blipFill>
            <a:ln>
              <a:noFill/>
            </a:ln>
            <a:effectLst>
              <a:outerShdw blurRad="50800" dist="88900" dir="8100000" algn="tr" rotWithShape="0">
                <a:schemeClr val="bg1">
                  <a:alpha val="4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66C42D49-8CCF-A6E2-4382-738E7F376E65}"/>
                </a:ext>
              </a:extLst>
            </p:cNvPr>
            <p:cNvSpPr txBox="1"/>
            <p:nvPr/>
          </p:nvSpPr>
          <p:spPr>
            <a:xfrm>
              <a:off x="1286182" y="5811253"/>
              <a:ext cx="190708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>
                  <a:ln w="3175">
                    <a:solidFill>
                      <a:schemeClr val="accent1">
                        <a:shade val="15000"/>
                      </a:schemeClr>
                    </a:solidFill>
                  </a:ln>
                  <a:solidFill>
                    <a:schemeClr val="bg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Arial Black" panose="020B0A04020102020204" pitchFamily="34" charset="0"/>
                </a:rPr>
                <a:t>Barbara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C921BE9-ECB6-5127-F3B0-337CC9C1D55C}"/>
              </a:ext>
            </a:extLst>
          </p:cNvPr>
          <p:cNvGrpSpPr/>
          <p:nvPr/>
        </p:nvGrpSpPr>
        <p:grpSpPr>
          <a:xfrm>
            <a:off x="7828807" y="3429000"/>
            <a:ext cx="1907084" cy="2650030"/>
            <a:chOff x="8998734" y="3684443"/>
            <a:chExt cx="1907084" cy="2650030"/>
          </a:xfrm>
        </p:grpSpPr>
        <p:sp>
          <p:nvSpPr>
            <p:cNvPr id="2" name="Rectangle: Rounded Corners 1">
              <a:extLst>
                <a:ext uri="{FF2B5EF4-FFF2-40B4-BE49-F238E27FC236}">
                  <a16:creationId xmlns:a16="http://schemas.microsoft.com/office/drawing/2014/main" id="{CAAFCA74-52D6-809E-F597-A0A7BB00F428}"/>
                </a:ext>
              </a:extLst>
            </p:cNvPr>
            <p:cNvSpPr/>
            <p:nvPr/>
          </p:nvSpPr>
          <p:spPr>
            <a:xfrm>
              <a:off x="8998735" y="3684443"/>
              <a:ext cx="1907083" cy="1943100"/>
            </a:xfrm>
            <a:prstGeom prst="roundRect">
              <a:avLst/>
            </a:prstGeom>
            <a:blipFill>
              <a:blip r:embed="rId7"/>
              <a:stretch>
                <a:fillRect/>
              </a:stretch>
            </a:blipFill>
            <a:ln>
              <a:noFill/>
            </a:ln>
            <a:effectLst>
              <a:outerShdw blurRad="50800" dist="88900" dir="8100000" algn="tr" rotWithShape="0">
                <a:schemeClr val="bg1">
                  <a:alpha val="4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E3B13F0-74F8-DEF2-65C9-67740DCACB13}"/>
                </a:ext>
              </a:extLst>
            </p:cNvPr>
            <p:cNvSpPr txBox="1"/>
            <p:nvPr/>
          </p:nvSpPr>
          <p:spPr>
            <a:xfrm>
              <a:off x="8998734" y="5811253"/>
              <a:ext cx="190708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800" dirty="0">
                  <a:ln w="3175">
                    <a:solidFill>
                      <a:schemeClr val="accent1">
                        <a:shade val="15000"/>
                      </a:schemeClr>
                    </a:solidFill>
                  </a:ln>
                  <a:solidFill>
                    <a:schemeClr val="bg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  <a:latin typeface="Arial Black" panose="020B0A04020102020204" pitchFamily="34" charset="0"/>
                </a:rPr>
                <a:t>Mircea</a:t>
              </a:r>
              <a:endParaRPr lang="en-GB" sz="2800" dirty="0">
                <a:ln w="3175">
                  <a:solidFill>
                    <a:schemeClr val="accent1">
                      <a:shade val="15000"/>
                    </a:schemeClr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endParaRPr>
            </a:p>
          </p:txBody>
        </p:sp>
      </p:grp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A3A63F32-6B7E-61D8-4A8A-AD95FECBFC6D}"/>
              </a:ext>
            </a:extLst>
          </p:cNvPr>
          <p:cNvSpPr/>
          <p:nvPr/>
        </p:nvSpPr>
        <p:spPr>
          <a:xfrm>
            <a:off x="-1" y="-96921"/>
            <a:ext cx="12192000" cy="6954921"/>
          </a:xfrm>
          <a:custGeom>
            <a:avLst/>
            <a:gdLst>
              <a:gd name="connsiteX0" fmla="*/ 0 w 12192000"/>
              <a:gd name="connsiteY0" fmla="*/ 0 h 6954921"/>
              <a:gd name="connsiteX1" fmla="*/ 12192000 w 12192000"/>
              <a:gd name="connsiteY1" fmla="*/ 0 h 6954921"/>
              <a:gd name="connsiteX2" fmla="*/ 12192000 w 12192000"/>
              <a:gd name="connsiteY2" fmla="*/ 6954921 h 6954921"/>
              <a:gd name="connsiteX3" fmla="*/ 0 w 12192000"/>
              <a:gd name="connsiteY3" fmla="*/ 106909 h 6954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954921">
                <a:moveTo>
                  <a:pt x="0" y="0"/>
                </a:moveTo>
                <a:lnTo>
                  <a:pt x="12192000" y="0"/>
                </a:lnTo>
                <a:lnTo>
                  <a:pt x="12192000" y="6954921"/>
                </a:lnTo>
                <a:lnTo>
                  <a:pt x="0" y="106909"/>
                </a:lnTo>
                <a:close/>
              </a:path>
            </a:pathLst>
          </a:custGeom>
          <a:gradFill flip="none" rotWithShape="1">
            <a:gsLst>
              <a:gs pos="0">
                <a:srgbClr val="264653"/>
              </a:gs>
              <a:gs pos="78000">
                <a:srgbClr val="333333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800100" dist="673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C287C25-190A-C544-3FF4-6CACEC5EB3DD}"/>
              </a:ext>
            </a:extLst>
          </p:cNvPr>
          <p:cNvSpPr txBox="1"/>
          <p:nvPr/>
        </p:nvSpPr>
        <p:spPr>
          <a:xfrm>
            <a:off x="4493812" y="618085"/>
            <a:ext cx="85770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>
                <a:solidFill>
                  <a:schemeClr val="bg1"/>
                </a:solidFill>
                <a:effectLst>
                  <a:outerShdw blurRad="50800" dist="381000" dir="8100000" algn="tr" rotWithShape="0">
                    <a:srgbClr val="0B1724">
                      <a:alpha val="40000"/>
                    </a:srgbClr>
                  </a:outerShdw>
                </a:effectLst>
                <a:latin typeface="Arial Black" panose="020B0A04020102020204" pitchFamily="34" charset="0"/>
              </a:rPr>
              <a:t>Meet our Team</a:t>
            </a:r>
            <a:endParaRPr lang="en-GB" sz="9600" dirty="0">
              <a:solidFill>
                <a:schemeClr val="bg1"/>
              </a:solidFill>
              <a:effectLst>
                <a:outerShdw blurRad="50800" dist="381000" dir="8100000" algn="tr" rotWithShape="0">
                  <a:srgbClr val="0B1724">
                    <a:alpha val="40000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0ADC461F-9D64-0F3A-BA55-4A6A458286DA}"/>
              </a:ext>
            </a:extLst>
          </p:cNvPr>
          <p:cNvSpPr/>
          <p:nvPr/>
        </p:nvSpPr>
        <p:spPr>
          <a:xfrm rot="10800000">
            <a:off x="-2" y="-92159"/>
            <a:ext cx="12192000" cy="7026358"/>
          </a:xfrm>
          <a:custGeom>
            <a:avLst/>
            <a:gdLst>
              <a:gd name="connsiteX0" fmla="*/ 0 w 12192000"/>
              <a:gd name="connsiteY0" fmla="*/ 0 h 6954921"/>
              <a:gd name="connsiteX1" fmla="*/ 12192000 w 12192000"/>
              <a:gd name="connsiteY1" fmla="*/ 0 h 6954921"/>
              <a:gd name="connsiteX2" fmla="*/ 12192000 w 12192000"/>
              <a:gd name="connsiteY2" fmla="*/ 6954921 h 6954921"/>
              <a:gd name="connsiteX3" fmla="*/ 0 w 12192000"/>
              <a:gd name="connsiteY3" fmla="*/ 106909 h 6954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954921">
                <a:moveTo>
                  <a:pt x="0" y="0"/>
                </a:moveTo>
                <a:lnTo>
                  <a:pt x="12192000" y="0"/>
                </a:lnTo>
                <a:lnTo>
                  <a:pt x="12192000" y="6954921"/>
                </a:lnTo>
                <a:lnTo>
                  <a:pt x="0" y="106909"/>
                </a:lnTo>
                <a:close/>
              </a:path>
            </a:pathLst>
          </a:custGeom>
          <a:gradFill flip="none" rotWithShape="1">
            <a:gsLst>
              <a:gs pos="0">
                <a:srgbClr val="264653"/>
              </a:gs>
              <a:gs pos="78000">
                <a:srgbClr val="333333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800100" dist="673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707F69-660E-7A45-6645-9F89161FD1C8}"/>
              </a:ext>
            </a:extLst>
          </p:cNvPr>
          <p:cNvSpPr/>
          <p:nvPr/>
        </p:nvSpPr>
        <p:spPr>
          <a:xfrm>
            <a:off x="12254194" y="-2523456"/>
            <a:ext cx="3191913" cy="12377057"/>
          </a:xfrm>
          <a:prstGeom prst="rect">
            <a:avLst/>
          </a:prstGeom>
          <a:solidFill>
            <a:srgbClr val="F0F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FB9FABE-E995-A466-0035-3AA5E445D91C}"/>
              </a:ext>
            </a:extLst>
          </p:cNvPr>
          <p:cNvSpPr/>
          <p:nvPr/>
        </p:nvSpPr>
        <p:spPr>
          <a:xfrm>
            <a:off x="-3363686" y="-2523456"/>
            <a:ext cx="23251886" cy="2421773"/>
          </a:xfrm>
          <a:prstGeom prst="rect">
            <a:avLst/>
          </a:prstGeom>
          <a:solidFill>
            <a:srgbClr val="F0F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186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1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3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8" grpId="0"/>
      <p:bldP spid="3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1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C09B56-D658-E15F-5585-38121A8393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165FDAAC-DBAE-CCA7-86A4-DE5C0ED256E4}"/>
              </a:ext>
            </a:extLst>
          </p:cNvPr>
          <p:cNvSpPr/>
          <p:nvPr/>
        </p:nvSpPr>
        <p:spPr>
          <a:xfrm>
            <a:off x="4976735" y="-2"/>
            <a:ext cx="7215266" cy="6858002"/>
          </a:xfrm>
          <a:custGeom>
            <a:avLst/>
            <a:gdLst>
              <a:gd name="connsiteX0" fmla="*/ 0 w 7168322"/>
              <a:gd name="connsiteY0" fmla="*/ 0 h 6858002"/>
              <a:gd name="connsiteX1" fmla="*/ 7168322 w 7168322"/>
              <a:gd name="connsiteY1" fmla="*/ 0 h 6858002"/>
              <a:gd name="connsiteX2" fmla="*/ 7168322 w 7168322"/>
              <a:gd name="connsiteY2" fmla="*/ 6858002 h 6858002"/>
              <a:gd name="connsiteX3" fmla="*/ 3289476 w 7168322"/>
              <a:gd name="connsiteY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68322" h="6858002">
                <a:moveTo>
                  <a:pt x="0" y="0"/>
                </a:moveTo>
                <a:lnTo>
                  <a:pt x="7168322" y="0"/>
                </a:lnTo>
                <a:lnTo>
                  <a:pt x="7168322" y="6858002"/>
                </a:lnTo>
                <a:lnTo>
                  <a:pt x="3289476" y="6858002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94B691D1-C993-E4B6-B9B0-EEE6D4E21B40}"/>
              </a:ext>
            </a:extLst>
          </p:cNvPr>
          <p:cNvSpPr/>
          <p:nvPr/>
        </p:nvSpPr>
        <p:spPr>
          <a:xfrm>
            <a:off x="1844842" y="2719137"/>
            <a:ext cx="10347158" cy="4138863"/>
          </a:xfrm>
          <a:custGeom>
            <a:avLst/>
            <a:gdLst>
              <a:gd name="connsiteX0" fmla="*/ 4461778 w 10347158"/>
              <a:gd name="connsiteY0" fmla="*/ 0 h 4138863"/>
              <a:gd name="connsiteX1" fmla="*/ 10347158 w 10347158"/>
              <a:gd name="connsiteY1" fmla="*/ 0 h 4138863"/>
              <a:gd name="connsiteX2" fmla="*/ 10347158 w 10347158"/>
              <a:gd name="connsiteY2" fmla="*/ 4138863 h 4138863"/>
              <a:gd name="connsiteX3" fmla="*/ 0 w 10347158"/>
              <a:gd name="connsiteY3" fmla="*/ 4138863 h 4138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47158" h="4138863">
                <a:moveTo>
                  <a:pt x="4461778" y="0"/>
                </a:moveTo>
                <a:lnTo>
                  <a:pt x="10347158" y="0"/>
                </a:lnTo>
                <a:lnTo>
                  <a:pt x="10347158" y="4138863"/>
                </a:lnTo>
                <a:lnTo>
                  <a:pt x="0" y="4138863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C3BBB10A-43ED-F8F8-64A5-2B3BB19CB2B8}"/>
              </a:ext>
            </a:extLst>
          </p:cNvPr>
          <p:cNvSpPr/>
          <p:nvPr/>
        </p:nvSpPr>
        <p:spPr>
          <a:xfrm>
            <a:off x="5315835" y="3197909"/>
            <a:ext cx="6876166" cy="466772"/>
          </a:xfrm>
          <a:custGeom>
            <a:avLst/>
            <a:gdLst>
              <a:gd name="connsiteX0" fmla="*/ 503650 w 6876166"/>
              <a:gd name="connsiteY0" fmla="*/ 0 h 466772"/>
              <a:gd name="connsiteX1" fmla="*/ 6876166 w 6876166"/>
              <a:gd name="connsiteY1" fmla="*/ 0 h 466772"/>
              <a:gd name="connsiteX2" fmla="*/ 6876166 w 6876166"/>
              <a:gd name="connsiteY2" fmla="*/ 466772 h 466772"/>
              <a:gd name="connsiteX3" fmla="*/ 0 w 6876166"/>
              <a:gd name="connsiteY3" fmla="*/ 466772 h 46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76166" h="466772">
                <a:moveTo>
                  <a:pt x="503650" y="0"/>
                </a:moveTo>
                <a:lnTo>
                  <a:pt x="6876166" y="0"/>
                </a:lnTo>
                <a:lnTo>
                  <a:pt x="6876166" y="466772"/>
                </a:lnTo>
                <a:lnTo>
                  <a:pt x="0" y="466772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sz="20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6438FB7E-A6A6-B132-8CFB-1217CC372772}"/>
              </a:ext>
            </a:extLst>
          </p:cNvPr>
          <p:cNvSpPr/>
          <p:nvPr/>
        </p:nvSpPr>
        <p:spPr>
          <a:xfrm>
            <a:off x="4569736" y="3846065"/>
            <a:ext cx="7622264" cy="466772"/>
          </a:xfrm>
          <a:custGeom>
            <a:avLst/>
            <a:gdLst>
              <a:gd name="connsiteX0" fmla="*/ 503650 w 7622264"/>
              <a:gd name="connsiteY0" fmla="*/ 0 h 466772"/>
              <a:gd name="connsiteX1" fmla="*/ 7622264 w 7622264"/>
              <a:gd name="connsiteY1" fmla="*/ 0 h 466772"/>
              <a:gd name="connsiteX2" fmla="*/ 7622264 w 7622264"/>
              <a:gd name="connsiteY2" fmla="*/ 466772 h 466772"/>
              <a:gd name="connsiteX3" fmla="*/ 0 w 7622264"/>
              <a:gd name="connsiteY3" fmla="*/ 466772 h 46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2264" h="466772">
                <a:moveTo>
                  <a:pt x="503650" y="0"/>
                </a:moveTo>
                <a:lnTo>
                  <a:pt x="7622264" y="0"/>
                </a:lnTo>
                <a:lnTo>
                  <a:pt x="7622264" y="466772"/>
                </a:lnTo>
                <a:lnTo>
                  <a:pt x="0" y="466772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C7A63D4D-53C9-2015-1673-BA0997B0CEEB}"/>
              </a:ext>
            </a:extLst>
          </p:cNvPr>
          <p:cNvSpPr/>
          <p:nvPr/>
        </p:nvSpPr>
        <p:spPr>
          <a:xfrm>
            <a:off x="3883251" y="4494221"/>
            <a:ext cx="8308750" cy="466772"/>
          </a:xfrm>
          <a:custGeom>
            <a:avLst/>
            <a:gdLst>
              <a:gd name="connsiteX0" fmla="*/ 503651 w 8308750"/>
              <a:gd name="connsiteY0" fmla="*/ 0 h 466772"/>
              <a:gd name="connsiteX1" fmla="*/ 8308750 w 8308750"/>
              <a:gd name="connsiteY1" fmla="*/ 0 h 466772"/>
              <a:gd name="connsiteX2" fmla="*/ 8308750 w 8308750"/>
              <a:gd name="connsiteY2" fmla="*/ 466772 h 466772"/>
              <a:gd name="connsiteX3" fmla="*/ 0 w 8308750"/>
              <a:gd name="connsiteY3" fmla="*/ 466772 h 46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08750" h="466772">
                <a:moveTo>
                  <a:pt x="503651" y="0"/>
                </a:moveTo>
                <a:lnTo>
                  <a:pt x="8308750" y="0"/>
                </a:lnTo>
                <a:lnTo>
                  <a:pt x="8308750" y="466772"/>
                </a:lnTo>
                <a:lnTo>
                  <a:pt x="0" y="466772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57BC9BDB-7993-FBD3-6671-ED283CAFA0E5}"/>
              </a:ext>
            </a:extLst>
          </p:cNvPr>
          <p:cNvSpPr/>
          <p:nvPr/>
        </p:nvSpPr>
        <p:spPr>
          <a:xfrm>
            <a:off x="3178763" y="5136265"/>
            <a:ext cx="9013238" cy="466772"/>
          </a:xfrm>
          <a:custGeom>
            <a:avLst/>
            <a:gdLst>
              <a:gd name="connsiteX0" fmla="*/ 503650 w 9013238"/>
              <a:gd name="connsiteY0" fmla="*/ 0 h 466772"/>
              <a:gd name="connsiteX1" fmla="*/ 9013238 w 9013238"/>
              <a:gd name="connsiteY1" fmla="*/ 0 h 466772"/>
              <a:gd name="connsiteX2" fmla="*/ 9013238 w 9013238"/>
              <a:gd name="connsiteY2" fmla="*/ 466772 h 466772"/>
              <a:gd name="connsiteX3" fmla="*/ 0 w 9013238"/>
              <a:gd name="connsiteY3" fmla="*/ 466772 h 46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013238" h="466772">
                <a:moveTo>
                  <a:pt x="503650" y="0"/>
                </a:moveTo>
                <a:lnTo>
                  <a:pt x="9013238" y="0"/>
                </a:lnTo>
                <a:lnTo>
                  <a:pt x="9013238" y="466772"/>
                </a:lnTo>
                <a:lnTo>
                  <a:pt x="0" y="466772"/>
                </a:lnTo>
                <a:close/>
              </a:path>
            </a:pathLst>
          </a:custGeom>
          <a:ln w="635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301B50-0E0A-8E22-D7BE-FFDEEBAC7C1F}"/>
              </a:ext>
            </a:extLst>
          </p:cNvPr>
          <p:cNvSpPr txBox="1"/>
          <p:nvPr/>
        </p:nvSpPr>
        <p:spPr>
          <a:xfrm>
            <a:off x="113091" y="1103531"/>
            <a:ext cx="12192000" cy="461665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n w="127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                                           </a:t>
            </a:r>
            <a:r>
              <a:rPr lang="en-GB" sz="2400" b="1" i="1" dirty="0">
                <a:ln w="1270">
                  <a:noFill/>
                </a:ln>
                <a:solidFill>
                  <a:srgbClr val="444540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Reflection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2FF50B-C0A2-79CF-321B-3327461344D1}"/>
              </a:ext>
            </a:extLst>
          </p:cNvPr>
          <p:cNvSpPr txBox="1"/>
          <p:nvPr/>
        </p:nvSpPr>
        <p:spPr>
          <a:xfrm>
            <a:off x="3532477" y="3221975"/>
            <a:ext cx="8674771" cy="400110"/>
          </a:xfrm>
          <a:custGeom>
            <a:avLst/>
            <a:gdLst>
              <a:gd name="connsiteX0" fmla="*/ 439264 w 6824256"/>
              <a:gd name="connsiteY0" fmla="*/ 0 h 400110"/>
              <a:gd name="connsiteX1" fmla="*/ 6824256 w 6824256"/>
              <a:gd name="connsiteY1" fmla="*/ 0 h 400110"/>
              <a:gd name="connsiteX2" fmla="*/ 6824256 w 6824256"/>
              <a:gd name="connsiteY2" fmla="*/ 400110 h 400110"/>
              <a:gd name="connsiteX3" fmla="*/ 0 w 6824256"/>
              <a:gd name="connsiteY3" fmla="*/ 400110 h 400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24256" h="400110">
                <a:moveTo>
                  <a:pt x="439264" y="0"/>
                </a:moveTo>
                <a:lnTo>
                  <a:pt x="6824256" y="0"/>
                </a:lnTo>
                <a:lnTo>
                  <a:pt x="6824256" y="400110"/>
                </a:lnTo>
                <a:lnTo>
                  <a:pt x="0" y="400110"/>
                </a:lnTo>
                <a:close/>
              </a:path>
            </a:pathLst>
          </a:custGeom>
          <a:gradFill flip="none" rotWithShape="1">
            <a:gsLst>
              <a:gs pos="68000">
                <a:srgbClr val="264653"/>
              </a:gs>
              <a:gs pos="43000">
                <a:srgbClr val="333333"/>
              </a:gs>
            </a:gsLst>
            <a:path path="circle">
              <a:fillToRect l="100000" t="100000"/>
            </a:path>
            <a:tileRect r="-100000" b="-100000"/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noAutofit/>
          </a:bodyPr>
          <a:lstStyle/>
          <a:p>
            <a:r>
              <a:rPr lang="en-GB" sz="20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                                                       Communicate better during busy times 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A466154-DFD6-A274-ED3D-E411574F8572}"/>
              </a:ext>
            </a:extLst>
          </p:cNvPr>
          <p:cNvSpPr txBox="1"/>
          <p:nvPr/>
        </p:nvSpPr>
        <p:spPr>
          <a:xfrm>
            <a:off x="1768385" y="5154904"/>
            <a:ext cx="11833994" cy="400110"/>
          </a:xfrm>
          <a:prstGeom prst="rect">
            <a:avLst/>
          </a:prstGeom>
          <a:gradFill>
            <a:gsLst>
              <a:gs pos="1000">
                <a:srgbClr val="264653"/>
              </a:gs>
              <a:gs pos="49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Clear Communication, avoiding mistakes in Teamwork</a:t>
            </a:r>
            <a:endParaRPr lang="en-GB" sz="2000" dirty="0">
              <a:ln w="635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Aptos" panose="020B00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71F1CBC-AB4A-4556-A680-080F22A60CEA}"/>
              </a:ext>
            </a:extLst>
          </p:cNvPr>
          <p:cNvSpPr txBox="1"/>
          <p:nvPr/>
        </p:nvSpPr>
        <p:spPr>
          <a:xfrm>
            <a:off x="3770114" y="3885774"/>
            <a:ext cx="9221507" cy="400110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defRPr>
            </a:lvl1pPr>
          </a:lstStyle>
          <a:p>
            <a:pPr algn="ctr"/>
            <a:r>
              <a:rPr lang="en-GB" sz="2000" dirty="0"/>
              <a:t> Shannon – Weaver Communication Model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8C9F576-2FF9-17C9-5B4E-4AAA632699D4}"/>
              </a:ext>
            </a:extLst>
          </p:cNvPr>
          <p:cNvSpPr txBox="1"/>
          <p:nvPr/>
        </p:nvSpPr>
        <p:spPr>
          <a:xfrm>
            <a:off x="953266" y="4506748"/>
            <a:ext cx="11977545" cy="400110"/>
          </a:xfrm>
          <a:prstGeom prst="rect">
            <a:avLst/>
          </a:prstGeom>
          <a:gradFill>
            <a:gsLst>
              <a:gs pos="6000">
                <a:srgbClr val="264653"/>
              </a:gs>
              <a:gs pos="77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               The SOLAR Model for active listening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E523964-1482-9515-FEF9-A6B129FF6B6D}"/>
              </a:ext>
            </a:extLst>
          </p:cNvPr>
          <p:cNvSpPr txBox="1"/>
          <p:nvPr/>
        </p:nvSpPr>
        <p:spPr>
          <a:xfrm>
            <a:off x="2977734" y="2212388"/>
            <a:ext cx="9214265" cy="461665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latin typeface="Aptos" panose="020B0004020202020204" pitchFamily="34" charset="0"/>
              </a:rPr>
              <a:t>                                                     </a:t>
            </a:r>
            <a:r>
              <a:rPr lang="en-GB" sz="2400" b="1" spc="300" dirty="0">
                <a:ln w="3175">
                  <a:solidFill>
                    <a:srgbClr val="444540"/>
                  </a:solidFill>
                </a:ln>
                <a:gradFill>
                  <a:gsLst>
                    <a:gs pos="100000">
                      <a:srgbClr val="264653"/>
                    </a:gs>
                    <a:gs pos="52000">
                      <a:srgbClr val="333333"/>
                    </a:gs>
                  </a:gsLst>
                  <a:path path="circle">
                    <a:fillToRect l="100000" b="100000"/>
                  </a:path>
                </a:gradFill>
                <a:effectLst>
                  <a:outerShdw blurRad="50800" dist="63500" dir="8100000" algn="tr" rotWithShape="0">
                    <a:schemeClr val="tx1">
                      <a:alpha val="40000"/>
                    </a:schemeClr>
                  </a:outerShdw>
                </a:effectLst>
                <a:latin typeface="Aptos" panose="020B0004020202020204" pitchFamily="34" charset="0"/>
              </a:rPr>
              <a:t>Today we will explore </a:t>
            </a:r>
            <a:r>
              <a:rPr lang="en-GB" sz="2400" spc="300" dirty="0">
                <a:ln w="3175">
                  <a:solidFill>
                    <a:srgbClr val="444540"/>
                  </a:solidFill>
                </a:ln>
                <a:gradFill>
                  <a:gsLst>
                    <a:gs pos="100000">
                      <a:srgbClr val="264653"/>
                    </a:gs>
                    <a:gs pos="52000">
                      <a:srgbClr val="333333"/>
                    </a:gs>
                  </a:gsLst>
                  <a:path path="circle">
                    <a:fillToRect l="100000" b="100000"/>
                  </a:path>
                </a:gradFill>
                <a:effectLst>
                  <a:outerShdw blurRad="50800" dist="63500" dir="8100000" algn="tr" rotWithShape="0">
                    <a:schemeClr val="tx1">
                      <a:alpha val="40000"/>
                    </a:schemeClr>
                  </a:outerShdw>
                </a:effectLst>
                <a:latin typeface="Aptos" panose="020B0004020202020204" pitchFamily="34" charset="0"/>
              </a:rPr>
              <a:t>:</a:t>
            </a:r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0CB1605E-11A0-91F5-14FA-DDFBBBD972A7}"/>
              </a:ext>
            </a:extLst>
          </p:cNvPr>
          <p:cNvGrpSpPr/>
          <p:nvPr/>
        </p:nvGrpSpPr>
        <p:grpSpPr>
          <a:xfrm>
            <a:off x="6411512" y="2090098"/>
            <a:ext cx="720000" cy="720000"/>
            <a:chOff x="6411512" y="2090098"/>
            <a:chExt cx="720000" cy="720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7ED698D-644C-5346-7D39-D329A79C096D}"/>
                </a:ext>
              </a:extLst>
            </p:cNvPr>
            <p:cNvSpPr/>
            <p:nvPr/>
          </p:nvSpPr>
          <p:spPr>
            <a:xfrm>
              <a:off x="6411512" y="2090098"/>
              <a:ext cx="720000" cy="720000"/>
            </a:xfrm>
            <a:prstGeom prst="ellipse">
              <a:avLst/>
            </a:prstGeom>
            <a:gradFill>
              <a:gsLst>
                <a:gs pos="100000">
                  <a:srgbClr val="264653"/>
                </a:gs>
                <a:gs pos="0">
                  <a:srgbClr val="444540"/>
                </a:gs>
              </a:gsLst>
              <a:path path="circle">
                <a:fillToRect l="100000" b="100000"/>
              </a:path>
            </a:gradFill>
            <a:ln w="6350">
              <a:solidFill>
                <a:srgbClr val="444540"/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DFA139A-9118-FE57-2FF8-10DBC5252C33}"/>
                </a:ext>
              </a:extLst>
            </p:cNvPr>
            <p:cNvSpPr/>
            <p:nvPr/>
          </p:nvSpPr>
          <p:spPr>
            <a:xfrm>
              <a:off x="6600985" y="2293421"/>
              <a:ext cx="341054" cy="313355"/>
            </a:xfrm>
            <a:custGeom>
              <a:avLst/>
              <a:gdLst>
                <a:gd name="connsiteX0" fmla="*/ 19770 w 754628"/>
                <a:gd name="connsiteY0" fmla="*/ 735335 h 754865"/>
                <a:gd name="connsiteX1" fmla="*/ 114063 w 754628"/>
                <a:gd name="connsiteY1" fmla="*/ 735339 h 754865"/>
                <a:gd name="connsiteX2" fmla="*/ 114068 w 754628"/>
                <a:gd name="connsiteY2" fmla="*/ 735335 h 754865"/>
                <a:gd name="connsiteX3" fmla="*/ 233607 w 754628"/>
                <a:gd name="connsiteY3" fmla="*/ 615796 h 754865"/>
                <a:gd name="connsiteX4" fmla="*/ 251990 w 754628"/>
                <a:gd name="connsiteY4" fmla="*/ 556455 h 754865"/>
                <a:gd name="connsiteX5" fmla="*/ 293614 w 754628"/>
                <a:gd name="connsiteY5" fmla="*/ 514355 h 754865"/>
                <a:gd name="connsiteX6" fmla="*/ 695549 w 754628"/>
                <a:gd name="connsiteY6" fmla="*/ 461015 h 754865"/>
                <a:gd name="connsiteX7" fmla="*/ 642209 w 754628"/>
                <a:gd name="connsiteY7" fmla="*/ 59080 h 754865"/>
                <a:gd name="connsiteX8" fmla="*/ 240274 w 754628"/>
                <a:gd name="connsiteY8" fmla="*/ 112420 h 754865"/>
                <a:gd name="connsiteX9" fmla="*/ 240274 w 754628"/>
                <a:gd name="connsiteY9" fmla="*/ 461015 h 754865"/>
                <a:gd name="connsiteX10" fmla="*/ 198174 w 754628"/>
                <a:gd name="connsiteY10" fmla="*/ 503115 h 754865"/>
                <a:gd name="connsiteX11" fmla="*/ 138833 w 754628"/>
                <a:gd name="connsiteY11" fmla="*/ 521498 h 754865"/>
                <a:gd name="connsiteX12" fmla="*/ 19770 w 754628"/>
                <a:gd name="connsiteY12" fmla="*/ 640561 h 754865"/>
                <a:gd name="connsiteX13" fmla="*/ 19288 w 754628"/>
                <a:gd name="connsiteY13" fmla="*/ 734853 h 754865"/>
                <a:gd name="connsiteX14" fmla="*/ 19770 w 754628"/>
                <a:gd name="connsiteY14" fmla="*/ 735335 h 754865"/>
                <a:gd name="connsiteX15" fmla="*/ 238369 w 754628"/>
                <a:gd name="connsiteY15" fmla="*/ 287660 h 754865"/>
                <a:gd name="connsiteX16" fmla="*/ 466969 w 754628"/>
                <a:gd name="connsiteY16" fmla="*/ 59060 h 754865"/>
                <a:gd name="connsiteX17" fmla="*/ 695569 w 754628"/>
                <a:gd name="connsiteY17" fmla="*/ 287660 h 754865"/>
                <a:gd name="connsiteX18" fmla="*/ 466969 w 754628"/>
                <a:gd name="connsiteY18" fmla="*/ 516260 h 754865"/>
                <a:gd name="connsiteX19" fmla="*/ 238369 w 754628"/>
                <a:gd name="connsiteY19" fmla="*/ 287660 h 754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628" h="754865">
                  <a:moveTo>
                    <a:pt x="19770" y="735335"/>
                  </a:moveTo>
                  <a:cubicBezTo>
                    <a:pt x="45807" y="761374"/>
                    <a:pt x="88024" y="761376"/>
                    <a:pt x="114063" y="735339"/>
                  </a:cubicBezTo>
                  <a:cubicBezTo>
                    <a:pt x="114065" y="735338"/>
                    <a:pt x="114066" y="735337"/>
                    <a:pt x="114068" y="735335"/>
                  </a:cubicBezTo>
                  <a:lnTo>
                    <a:pt x="233607" y="615796"/>
                  </a:lnTo>
                  <a:cubicBezTo>
                    <a:pt x="249138" y="600253"/>
                    <a:pt x="256014" y="578056"/>
                    <a:pt x="251990" y="556455"/>
                  </a:cubicBezTo>
                  <a:lnTo>
                    <a:pt x="293614" y="514355"/>
                  </a:lnTo>
                  <a:cubicBezTo>
                    <a:pt x="419335" y="610616"/>
                    <a:pt x="599287" y="586735"/>
                    <a:pt x="695549" y="461015"/>
                  </a:cubicBezTo>
                  <a:cubicBezTo>
                    <a:pt x="791811" y="335294"/>
                    <a:pt x="767930" y="155342"/>
                    <a:pt x="642209" y="59080"/>
                  </a:cubicBezTo>
                  <a:cubicBezTo>
                    <a:pt x="516488" y="-37182"/>
                    <a:pt x="336536" y="-13301"/>
                    <a:pt x="240274" y="112420"/>
                  </a:cubicBezTo>
                  <a:cubicBezTo>
                    <a:pt x="161521" y="215274"/>
                    <a:pt x="161521" y="358160"/>
                    <a:pt x="240274" y="461015"/>
                  </a:cubicBezTo>
                  <a:lnTo>
                    <a:pt x="198174" y="503115"/>
                  </a:lnTo>
                  <a:cubicBezTo>
                    <a:pt x="176573" y="499091"/>
                    <a:pt x="154376" y="505967"/>
                    <a:pt x="138833" y="521498"/>
                  </a:cubicBezTo>
                  <a:lnTo>
                    <a:pt x="19770" y="640561"/>
                  </a:lnTo>
                  <a:cubicBezTo>
                    <a:pt x="-6401" y="666466"/>
                    <a:pt x="-6617" y="708682"/>
                    <a:pt x="19288" y="734853"/>
                  </a:cubicBezTo>
                  <a:cubicBezTo>
                    <a:pt x="19448" y="735014"/>
                    <a:pt x="19608" y="735175"/>
                    <a:pt x="19770" y="735335"/>
                  </a:cubicBezTo>
                  <a:close/>
                  <a:moveTo>
                    <a:pt x="238369" y="287660"/>
                  </a:moveTo>
                  <a:cubicBezTo>
                    <a:pt x="238369" y="161408"/>
                    <a:pt x="340717" y="59060"/>
                    <a:pt x="466969" y="59060"/>
                  </a:cubicBezTo>
                  <a:cubicBezTo>
                    <a:pt x="593221" y="59060"/>
                    <a:pt x="695569" y="161408"/>
                    <a:pt x="695569" y="287660"/>
                  </a:cubicBezTo>
                  <a:cubicBezTo>
                    <a:pt x="695569" y="413912"/>
                    <a:pt x="593221" y="516260"/>
                    <a:pt x="466969" y="516260"/>
                  </a:cubicBezTo>
                  <a:cubicBezTo>
                    <a:pt x="340869" y="515894"/>
                    <a:pt x="238735" y="413760"/>
                    <a:pt x="238369" y="287660"/>
                  </a:cubicBezTo>
                  <a:close/>
                </a:path>
              </a:pathLst>
            </a:custGeom>
            <a:solidFill>
              <a:schemeClr val="bg1"/>
            </a:solidFill>
            <a:ln w="3175" cap="flat">
              <a:solidFill>
                <a:schemeClr val="tx1"/>
              </a:solidFill>
              <a:prstDash val="solid"/>
              <a:miter/>
            </a:ln>
            <a:effectLst>
              <a:outerShdw blurRad="50800" dist="38100" dir="8100000" algn="tr" rotWithShape="0">
                <a:prstClr val="black">
                  <a:alpha val="92000"/>
                </a:prstClr>
              </a:outerShdw>
            </a:effectLst>
          </p:spPr>
          <p:txBody>
            <a:bodyPr rtlCol="0" anchor="ctr"/>
            <a:lstStyle/>
            <a:p>
              <a:endParaRPr lang="en-GB" dirty="0"/>
            </a:p>
          </p:txBody>
        </p:sp>
      </p:grpSp>
      <p:pic>
        <p:nvPicPr>
          <p:cNvPr id="43" name="Picture 42" descr="A pair of handsets with a cord">
            <a:extLst>
              <a:ext uri="{FF2B5EF4-FFF2-40B4-BE49-F238E27FC236}">
                <a16:creationId xmlns:a16="http://schemas.microsoft.com/office/drawing/2014/main" id="{282CF14B-0C9D-1338-E8E8-12D3927A71B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75" r="3764"/>
          <a:stretch>
            <a:fillRect/>
          </a:stretch>
        </p:blipFill>
        <p:spPr>
          <a:xfrm flipH="1">
            <a:off x="0" y="6447"/>
            <a:ext cx="6300901" cy="6858003"/>
          </a:xfrm>
          <a:custGeom>
            <a:avLst/>
            <a:gdLst>
              <a:gd name="connsiteX0" fmla="*/ 6300901 w 6300901"/>
              <a:gd name="connsiteY0" fmla="*/ 0 h 6858003"/>
              <a:gd name="connsiteX1" fmla="*/ 1317688 w 6300901"/>
              <a:gd name="connsiteY1" fmla="*/ 0 h 6858003"/>
              <a:gd name="connsiteX2" fmla="*/ 0 w 6300901"/>
              <a:gd name="connsiteY2" fmla="*/ 2729283 h 6858003"/>
              <a:gd name="connsiteX3" fmla="*/ 4450844 w 6300901"/>
              <a:gd name="connsiteY3" fmla="*/ 6858003 h 6858003"/>
              <a:gd name="connsiteX4" fmla="*/ 6300901 w 6300901"/>
              <a:gd name="connsiteY4" fmla="*/ 6858003 h 685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00901" h="6858003">
                <a:moveTo>
                  <a:pt x="6300901" y="0"/>
                </a:moveTo>
                <a:lnTo>
                  <a:pt x="1317688" y="0"/>
                </a:lnTo>
                <a:lnTo>
                  <a:pt x="0" y="2729283"/>
                </a:lnTo>
                <a:lnTo>
                  <a:pt x="4450844" y="6858003"/>
                </a:lnTo>
                <a:lnTo>
                  <a:pt x="6300901" y="6858003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929F36A-FBB3-0E6A-261F-443A0BD80391}"/>
              </a:ext>
            </a:extLst>
          </p:cNvPr>
          <p:cNvSpPr txBox="1"/>
          <p:nvPr/>
        </p:nvSpPr>
        <p:spPr>
          <a:xfrm>
            <a:off x="0" y="457200"/>
            <a:ext cx="12305091" cy="461665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ln>
            <a:noFill/>
          </a:ln>
          <a:effectLst>
            <a:outerShdw blurRad="50800" dist="889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80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2667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r>
              <a:rPr lang="en-US" sz="2400" dirty="0"/>
              <a:t>Clear Communication in a Fast - Paced Restaurant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8846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27" grpId="0" animBg="1"/>
      <p:bldP spid="25" grpId="0" animBg="1"/>
      <p:bldP spid="24" grpId="0" animBg="1"/>
      <p:bldP spid="12" grpId="0"/>
      <p:bldP spid="3" grpId="0" animBg="1"/>
      <p:bldP spid="28" grpId="0" animBg="1"/>
      <p:bldP spid="29" grpId="0" animBg="1"/>
      <p:bldP spid="3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1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4459F9-26F6-9667-EFE8-C5F7A64007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F8DF2F96-33FA-07B1-B393-9895F7F97F77}"/>
              </a:ext>
            </a:extLst>
          </p:cNvPr>
          <p:cNvCxnSpPr>
            <a:cxnSpLocks/>
          </p:cNvCxnSpPr>
          <p:nvPr/>
        </p:nvCxnSpPr>
        <p:spPr>
          <a:xfrm>
            <a:off x="-86173" y="3423012"/>
            <a:ext cx="12391264" cy="0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40D57AC6-7294-F245-F947-3338D05F9FD8}"/>
              </a:ext>
            </a:extLst>
          </p:cNvPr>
          <p:cNvGrpSpPr/>
          <p:nvPr/>
        </p:nvGrpSpPr>
        <p:grpSpPr>
          <a:xfrm>
            <a:off x="12975906" y="3629884"/>
            <a:ext cx="9013238" cy="2405128"/>
            <a:chOff x="3178763" y="3197909"/>
            <a:chExt cx="9013238" cy="2405128"/>
          </a:xfrm>
        </p:grpSpPr>
        <p:sp useBgFill="1">
          <p:nvSpPr>
            <p:cNvPr id="31" name="Freeform: Shape 30">
              <a:extLst>
                <a:ext uri="{FF2B5EF4-FFF2-40B4-BE49-F238E27FC236}">
                  <a16:creationId xmlns:a16="http://schemas.microsoft.com/office/drawing/2014/main" id="{D76F5107-A68D-75C5-78BE-B4140F4A9F90}"/>
                </a:ext>
              </a:extLst>
            </p:cNvPr>
            <p:cNvSpPr/>
            <p:nvPr/>
          </p:nvSpPr>
          <p:spPr>
            <a:xfrm>
              <a:off x="5315835" y="3197909"/>
              <a:ext cx="6876166" cy="466772"/>
            </a:xfrm>
            <a:custGeom>
              <a:avLst/>
              <a:gdLst>
                <a:gd name="connsiteX0" fmla="*/ 503650 w 6876166"/>
                <a:gd name="connsiteY0" fmla="*/ 0 h 466772"/>
                <a:gd name="connsiteX1" fmla="*/ 6876166 w 6876166"/>
                <a:gd name="connsiteY1" fmla="*/ 0 h 466772"/>
                <a:gd name="connsiteX2" fmla="*/ 6876166 w 6876166"/>
                <a:gd name="connsiteY2" fmla="*/ 466772 h 466772"/>
                <a:gd name="connsiteX3" fmla="*/ 0 w 6876166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76166" h="466772">
                  <a:moveTo>
                    <a:pt x="503650" y="0"/>
                  </a:moveTo>
                  <a:lnTo>
                    <a:pt x="6876166" y="0"/>
                  </a:lnTo>
                  <a:lnTo>
                    <a:pt x="6876166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sz="20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 useBgFill="1">
          <p:nvSpPr>
            <p:cNvPr id="27" name="Freeform: Shape 26">
              <a:extLst>
                <a:ext uri="{FF2B5EF4-FFF2-40B4-BE49-F238E27FC236}">
                  <a16:creationId xmlns:a16="http://schemas.microsoft.com/office/drawing/2014/main" id="{F650E3B3-0975-B943-61A3-B597036895BE}"/>
                </a:ext>
              </a:extLst>
            </p:cNvPr>
            <p:cNvSpPr/>
            <p:nvPr/>
          </p:nvSpPr>
          <p:spPr>
            <a:xfrm>
              <a:off x="4569736" y="3846065"/>
              <a:ext cx="7622264" cy="466772"/>
            </a:xfrm>
            <a:custGeom>
              <a:avLst/>
              <a:gdLst>
                <a:gd name="connsiteX0" fmla="*/ 503650 w 7622264"/>
                <a:gd name="connsiteY0" fmla="*/ 0 h 466772"/>
                <a:gd name="connsiteX1" fmla="*/ 7622264 w 7622264"/>
                <a:gd name="connsiteY1" fmla="*/ 0 h 466772"/>
                <a:gd name="connsiteX2" fmla="*/ 7622264 w 7622264"/>
                <a:gd name="connsiteY2" fmla="*/ 466772 h 466772"/>
                <a:gd name="connsiteX3" fmla="*/ 0 w 7622264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2264" h="466772">
                  <a:moveTo>
                    <a:pt x="503650" y="0"/>
                  </a:moveTo>
                  <a:lnTo>
                    <a:pt x="7622264" y="0"/>
                  </a:lnTo>
                  <a:lnTo>
                    <a:pt x="7622264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 useBgFill="1">
          <p:nvSpPr>
            <p:cNvPr id="25" name="Freeform: Shape 24">
              <a:extLst>
                <a:ext uri="{FF2B5EF4-FFF2-40B4-BE49-F238E27FC236}">
                  <a16:creationId xmlns:a16="http://schemas.microsoft.com/office/drawing/2014/main" id="{8161D293-7247-CC9B-D655-CFB4A51828E1}"/>
                </a:ext>
              </a:extLst>
            </p:cNvPr>
            <p:cNvSpPr/>
            <p:nvPr/>
          </p:nvSpPr>
          <p:spPr>
            <a:xfrm>
              <a:off x="3883251" y="4494221"/>
              <a:ext cx="8308750" cy="466772"/>
            </a:xfrm>
            <a:custGeom>
              <a:avLst/>
              <a:gdLst>
                <a:gd name="connsiteX0" fmla="*/ 503651 w 8308750"/>
                <a:gd name="connsiteY0" fmla="*/ 0 h 466772"/>
                <a:gd name="connsiteX1" fmla="*/ 8308750 w 8308750"/>
                <a:gd name="connsiteY1" fmla="*/ 0 h 466772"/>
                <a:gd name="connsiteX2" fmla="*/ 8308750 w 8308750"/>
                <a:gd name="connsiteY2" fmla="*/ 466772 h 466772"/>
                <a:gd name="connsiteX3" fmla="*/ 0 w 8308750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08750" h="466772">
                  <a:moveTo>
                    <a:pt x="503651" y="0"/>
                  </a:moveTo>
                  <a:lnTo>
                    <a:pt x="8308750" y="0"/>
                  </a:lnTo>
                  <a:lnTo>
                    <a:pt x="8308750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 useBgFill="1">
          <p:nvSpPr>
            <p:cNvPr id="24" name="Freeform: Shape 23">
              <a:extLst>
                <a:ext uri="{FF2B5EF4-FFF2-40B4-BE49-F238E27FC236}">
                  <a16:creationId xmlns:a16="http://schemas.microsoft.com/office/drawing/2014/main" id="{3F0E2DB6-47F7-7C65-BCCF-ACEB97C5676D}"/>
                </a:ext>
              </a:extLst>
            </p:cNvPr>
            <p:cNvSpPr/>
            <p:nvPr/>
          </p:nvSpPr>
          <p:spPr>
            <a:xfrm>
              <a:off x="3178763" y="5136265"/>
              <a:ext cx="9013238" cy="466772"/>
            </a:xfrm>
            <a:custGeom>
              <a:avLst/>
              <a:gdLst>
                <a:gd name="connsiteX0" fmla="*/ 503650 w 9013238"/>
                <a:gd name="connsiteY0" fmla="*/ 0 h 466772"/>
                <a:gd name="connsiteX1" fmla="*/ 9013238 w 9013238"/>
                <a:gd name="connsiteY1" fmla="*/ 0 h 466772"/>
                <a:gd name="connsiteX2" fmla="*/ 9013238 w 9013238"/>
                <a:gd name="connsiteY2" fmla="*/ 466772 h 466772"/>
                <a:gd name="connsiteX3" fmla="*/ 0 w 9013238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13238" h="466772">
                  <a:moveTo>
                    <a:pt x="503650" y="0"/>
                  </a:moveTo>
                  <a:lnTo>
                    <a:pt x="9013238" y="0"/>
                  </a:lnTo>
                  <a:lnTo>
                    <a:pt x="9013238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203D190A-9522-B338-699F-7018A60C7418}"/>
              </a:ext>
            </a:extLst>
          </p:cNvPr>
          <p:cNvGrpSpPr/>
          <p:nvPr/>
        </p:nvGrpSpPr>
        <p:grpSpPr>
          <a:xfrm>
            <a:off x="13922655" y="1018931"/>
            <a:ext cx="720000" cy="720000"/>
            <a:chOff x="6411512" y="2090098"/>
            <a:chExt cx="720000" cy="720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D66224D-575C-A249-54AF-664EC166FE9A}"/>
                </a:ext>
              </a:extLst>
            </p:cNvPr>
            <p:cNvSpPr/>
            <p:nvPr/>
          </p:nvSpPr>
          <p:spPr>
            <a:xfrm>
              <a:off x="6411512" y="2090098"/>
              <a:ext cx="720000" cy="720000"/>
            </a:xfrm>
            <a:prstGeom prst="ellipse">
              <a:avLst/>
            </a:prstGeom>
            <a:gradFill>
              <a:gsLst>
                <a:gs pos="100000">
                  <a:srgbClr val="264653"/>
                </a:gs>
                <a:gs pos="0">
                  <a:srgbClr val="444540"/>
                </a:gs>
              </a:gsLst>
              <a:path path="circle">
                <a:fillToRect l="100000" b="100000"/>
              </a:path>
            </a:gradFill>
            <a:ln w="6350">
              <a:solidFill>
                <a:srgbClr val="444540"/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B196C5D-0753-A866-BEB5-52046B04EF39}"/>
                </a:ext>
              </a:extLst>
            </p:cNvPr>
            <p:cNvSpPr/>
            <p:nvPr/>
          </p:nvSpPr>
          <p:spPr>
            <a:xfrm>
              <a:off x="6600985" y="2293421"/>
              <a:ext cx="341054" cy="313355"/>
            </a:xfrm>
            <a:custGeom>
              <a:avLst/>
              <a:gdLst>
                <a:gd name="connsiteX0" fmla="*/ 19770 w 754628"/>
                <a:gd name="connsiteY0" fmla="*/ 735335 h 754865"/>
                <a:gd name="connsiteX1" fmla="*/ 114063 w 754628"/>
                <a:gd name="connsiteY1" fmla="*/ 735339 h 754865"/>
                <a:gd name="connsiteX2" fmla="*/ 114068 w 754628"/>
                <a:gd name="connsiteY2" fmla="*/ 735335 h 754865"/>
                <a:gd name="connsiteX3" fmla="*/ 233607 w 754628"/>
                <a:gd name="connsiteY3" fmla="*/ 615796 h 754865"/>
                <a:gd name="connsiteX4" fmla="*/ 251990 w 754628"/>
                <a:gd name="connsiteY4" fmla="*/ 556455 h 754865"/>
                <a:gd name="connsiteX5" fmla="*/ 293614 w 754628"/>
                <a:gd name="connsiteY5" fmla="*/ 514355 h 754865"/>
                <a:gd name="connsiteX6" fmla="*/ 695549 w 754628"/>
                <a:gd name="connsiteY6" fmla="*/ 461015 h 754865"/>
                <a:gd name="connsiteX7" fmla="*/ 642209 w 754628"/>
                <a:gd name="connsiteY7" fmla="*/ 59080 h 754865"/>
                <a:gd name="connsiteX8" fmla="*/ 240274 w 754628"/>
                <a:gd name="connsiteY8" fmla="*/ 112420 h 754865"/>
                <a:gd name="connsiteX9" fmla="*/ 240274 w 754628"/>
                <a:gd name="connsiteY9" fmla="*/ 461015 h 754865"/>
                <a:gd name="connsiteX10" fmla="*/ 198174 w 754628"/>
                <a:gd name="connsiteY10" fmla="*/ 503115 h 754865"/>
                <a:gd name="connsiteX11" fmla="*/ 138833 w 754628"/>
                <a:gd name="connsiteY11" fmla="*/ 521498 h 754865"/>
                <a:gd name="connsiteX12" fmla="*/ 19770 w 754628"/>
                <a:gd name="connsiteY12" fmla="*/ 640561 h 754865"/>
                <a:gd name="connsiteX13" fmla="*/ 19288 w 754628"/>
                <a:gd name="connsiteY13" fmla="*/ 734853 h 754865"/>
                <a:gd name="connsiteX14" fmla="*/ 19770 w 754628"/>
                <a:gd name="connsiteY14" fmla="*/ 735335 h 754865"/>
                <a:gd name="connsiteX15" fmla="*/ 238369 w 754628"/>
                <a:gd name="connsiteY15" fmla="*/ 287660 h 754865"/>
                <a:gd name="connsiteX16" fmla="*/ 466969 w 754628"/>
                <a:gd name="connsiteY16" fmla="*/ 59060 h 754865"/>
                <a:gd name="connsiteX17" fmla="*/ 695569 w 754628"/>
                <a:gd name="connsiteY17" fmla="*/ 287660 h 754865"/>
                <a:gd name="connsiteX18" fmla="*/ 466969 w 754628"/>
                <a:gd name="connsiteY18" fmla="*/ 516260 h 754865"/>
                <a:gd name="connsiteX19" fmla="*/ 238369 w 754628"/>
                <a:gd name="connsiteY19" fmla="*/ 287660 h 754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628" h="754865">
                  <a:moveTo>
                    <a:pt x="19770" y="735335"/>
                  </a:moveTo>
                  <a:cubicBezTo>
                    <a:pt x="45807" y="761374"/>
                    <a:pt x="88024" y="761376"/>
                    <a:pt x="114063" y="735339"/>
                  </a:cubicBezTo>
                  <a:cubicBezTo>
                    <a:pt x="114065" y="735338"/>
                    <a:pt x="114066" y="735337"/>
                    <a:pt x="114068" y="735335"/>
                  </a:cubicBezTo>
                  <a:lnTo>
                    <a:pt x="233607" y="615796"/>
                  </a:lnTo>
                  <a:cubicBezTo>
                    <a:pt x="249138" y="600253"/>
                    <a:pt x="256014" y="578056"/>
                    <a:pt x="251990" y="556455"/>
                  </a:cubicBezTo>
                  <a:lnTo>
                    <a:pt x="293614" y="514355"/>
                  </a:lnTo>
                  <a:cubicBezTo>
                    <a:pt x="419335" y="610616"/>
                    <a:pt x="599287" y="586735"/>
                    <a:pt x="695549" y="461015"/>
                  </a:cubicBezTo>
                  <a:cubicBezTo>
                    <a:pt x="791811" y="335294"/>
                    <a:pt x="767930" y="155342"/>
                    <a:pt x="642209" y="59080"/>
                  </a:cubicBezTo>
                  <a:cubicBezTo>
                    <a:pt x="516488" y="-37182"/>
                    <a:pt x="336536" y="-13301"/>
                    <a:pt x="240274" y="112420"/>
                  </a:cubicBezTo>
                  <a:cubicBezTo>
                    <a:pt x="161521" y="215274"/>
                    <a:pt x="161521" y="358160"/>
                    <a:pt x="240274" y="461015"/>
                  </a:cubicBezTo>
                  <a:lnTo>
                    <a:pt x="198174" y="503115"/>
                  </a:lnTo>
                  <a:cubicBezTo>
                    <a:pt x="176573" y="499091"/>
                    <a:pt x="154376" y="505967"/>
                    <a:pt x="138833" y="521498"/>
                  </a:cubicBezTo>
                  <a:lnTo>
                    <a:pt x="19770" y="640561"/>
                  </a:lnTo>
                  <a:cubicBezTo>
                    <a:pt x="-6401" y="666466"/>
                    <a:pt x="-6617" y="708682"/>
                    <a:pt x="19288" y="734853"/>
                  </a:cubicBezTo>
                  <a:cubicBezTo>
                    <a:pt x="19448" y="735014"/>
                    <a:pt x="19608" y="735175"/>
                    <a:pt x="19770" y="735335"/>
                  </a:cubicBezTo>
                  <a:close/>
                  <a:moveTo>
                    <a:pt x="238369" y="287660"/>
                  </a:moveTo>
                  <a:cubicBezTo>
                    <a:pt x="238369" y="161408"/>
                    <a:pt x="340717" y="59060"/>
                    <a:pt x="466969" y="59060"/>
                  </a:cubicBezTo>
                  <a:cubicBezTo>
                    <a:pt x="593221" y="59060"/>
                    <a:pt x="695569" y="161408"/>
                    <a:pt x="695569" y="287660"/>
                  </a:cubicBezTo>
                  <a:cubicBezTo>
                    <a:pt x="695569" y="413912"/>
                    <a:pt x="593221" y="516260"/>
                    <a:pt x="466969" y="516260"/>
                  </a:cubicBezTo>
                  <a:cubicBezTo>
                    <a:pt x="340869" y="515894"/>
                    <a:pt x="238735" y="413760"/>
                    <a:pt x="238369" y="287660"/>
                  </a:cubicBezTo>
                  <a:close/>
                </a:path>
              </a:pathLst>
            </a:custGeom>
            <a:solidFill>
              <a:schemeClr val="bg1"/>
            </a:solidFill>
            <a:ln w="3175" cap="flat">
              <a:solidFill>
                <a:schemeClr val="tx1"/>
              </a:solidFill>
              <a:prstDash val="solid"/>
              <a:miter/>
            </a:ln>
            <a:effectLst>
              <a:outerShdw blurRad="50800" dist="38100" dir="8100000" algn="tr" rotWithShape="0">
                <a:prstClr val="black">
                  <a:alpha val="92000"/>
                </a:prstClr>
              </a:outerShdw>
            </a:effectLst>
          </p:spPr>
          <p:txBody>
            <a:bodyPr rtlCol="0" anchor="ctr"/>
            <a:lstStyle/>
            <a:p>
              <a:endParaRPr lang="en-GB" dirty="0"/>
            </a:p>
          </p:txBody>
        </p:sp>
      </p:grpSp>
      <p:grpSp>
        <p:nvGrpSpPr>
          <p:cNvPr id="205" name="Group 204">
            <a:extLst>
              <a:ext uri="{FF2B5EF4-FFF2-40B4-BE49-F238E27FC236}">
                <a16:creationId xmlns:a16="http://schemas.microsoft.com/office/drawing/2014/main" id="{FCE002CF-1400-714E-4461-968B68131292}"/>
              </a:ext>
            </a:extLst>
          </p:cNvPr>
          <p:cNvGrpSpPr/>
          <p:nvPr/>
        </p:nvGrpSpPr>
        <p:grpSpPr>
          <a:xfrm>
            <a:off x="0" y="181365"/>
            <a:ext cx="12305091" cy="802113"/>
            <a:chOff x="0" y="297854"/>
            <a:chExt cx="12305091" cy="802113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069ED7B-6FED-7C5D-336B-D85D81C28A5F}"/>
                </a:ext>
              </a:extLst>
            </p:cNvPr>
            <p:cNvSpPr txBox="1"/>
            <p:nvPr/>
          </p:nvSpPr>
          <p:spPr>
            <a:xfrm>
              <a:off x="0" y="457200"/>
              <a:ext cx="12305091" cy="461665"/>
            </a:xfrm>
            <a:prstGeom prst="rect">
              <a:avLst/>
            </a:prstGeom>
            <a:gradFill>
              <a:gsLst>
                <a:gs pos="100000">
                  <a:srgbClr val="264653"/>
                </a:gs>
                <a:gs pos="52000">
                  <a:srgbClr val="333333"/>
                </a:gs>
              </a:gsLst>
              <a:path path="circle">
                <a:fillToRect l="100000" b="100000"/>
              </a:path>
            </a:gradFill>
            <a:ln>
              <a:noFill/>
            </a:ln>
            <a:effectLst>
              <a:outerShdw blurRad="50800" dist="889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2800">
                  <a:ln w="6350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outerShdw blurRad="50800" dist="266700" dir="8100000" algn="tr" rotWithShape="0">
                      <a:prstClr val="black">
                        <a:alpha val="40000"/>
                      </a:prstClr>
                    </a:outerShdw>
                  </a:effectLst>
                  <a:latin typeface="Arial Black" panose="020B0A04020102020204" pitchFamily="34" charset="0"/>
                </a:defRPr>
              </a:lvl1pPr>
            </a:lstStyle>
            <a:p>
              <a:r>
                <a:rPr lang="en-US" sz="2400" dirty="0"/>
                <a:t>The Shannon - Weaver Model (1949)</a:t>
              </a:r>
              <a:endParaRPr lang="en-GB" sz="2400" dirty="0"/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20183699-A8C5-C51E-E646-3E154C10F0C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201499" y="297854"/>
              <a:ext cx="780356" cy="78035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A490218-33EB-AE57-D1A4-E348330EB3A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407164" y="319611"/>
              <a:ext cx="780356" cy="780356"/>
            </a:xfrm>
            <a:prstGeom prst="rect">
              <a:avLst/>
            </a:prstGeom>
          </p:spPr>
        </p:pic>
      </p:grpSp>
      <p:pic>
        <p:nvPicPr>
          <p:cNvPr id="22" name="Picture 21" descr="A collection of icons on a white background&#10;&#10;AI-generated content may be incorrect.">
            <a:extLst>
              <a:ext uri="{FF2B5EF4-FFF2-40B4-BE49-F238E27FC236}">
                <a16:creationId xmlns:a16="http://schemas.microsoft.com/office/drawing/2014/main" id="{E5C3B8A2-6B88-40E7-E413-A3E2E7485D9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8143" b="26983" l="9872" r="266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776" t="5788" r="71268" b="70662"/>
          <a:stretch>
            <a:fillRect/>
          </a:stretch>
        </p:blipFill>
        <p:spPr>
          <a:xfrm>
            <a:off x="-1732639" y="-1027612"/>
            <a:ext cx="888274" cy="888274"/>
          </a:xfrm>
          <a:custGeom>
            <a:avLst/>
            <a:gdLst>
              <a:gd name="connsiteX0" fmla="*/ 444137 w 888274"/>
              <a:gd name="connsiteY0" fmla="*/ 0 h 888274"/>
              <a:gd name="connsiteX1" fmla="*/ 888274 w 888274"/>
              <a:gd name="connsiteY1" fmla="*/ 444137 h 888274"/>
              <a:gd name="connsiteX2" fmla="*/ 444137 w 888274"/>
              <a:gd name="connsiteY2" fmla="*/ 888274 h 888274"/>
              <a:gd name="connsiteX3" fmla="*/ 0 w 888274"/>
              <a:gd name="connsiteY3" fmla="*/ 444137 h 888274"/>
              <a:gd name="connsiteX4" fmla="*/ 444137 w 888274"/>
              <a:gd name="connsiteY4" fmla="*/ 0 h 888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8274" h="888274">
                <a:moveTo>
                  <a:pt x="444137" y="0"/>
                </a:moveTo>
                <a:cubicBezTo>
                  <a:pt x="689427" y="0"/>
                  <a:pt x="888274" y="198847"/>
                  <a:pt x="888274" y="444137"/>
                </a:cubicBezTo>
                <a:cubicBezTo>
                  <a:pt x="888274" y="689427"/>
                  <a:pt x="689427" y="888274"/>
                  <a:pt x="444137" y="888274"/>
                </a:cubicBezTo>
                <a:cubicBezTo>
                  <a:pt x="198847" y="888274"/>
                  <a:pt x="0" y="689427"/>
                  <a:pt x="0" y="444137"/>
                </a:cubicBezTo>
                <a:cubicBezTo>
                  <a:pt x="0" y="198847"/>
                  <a:pt x="198847" y="0"/>
                  <a:pt x="444137" y="0"/>
                </a:cubicBezTo>
                <a:close/>
              </a:path>
            </a:pathLst>
          </a:custGeom>
          <a:ln>
            <a:noFill/>
          </a:ln>
        </p:spPr>
      </p:pic>
      <p:sp>
        <p:nvSpPr>
          <p:cNvPr id="171" name="TextBox 170">
            <a:extLst>
              <a:ext uri="{FF2B5EF4-FFF2-40B4-BE49-F238E27FC236}">
                <a16:creationId xmlns:a16="http://schemas.microsoft.com/office/drawing/2014/main" id="{A0D3D2F8-C434-ADD3-D58C-CF690394F0FC}"/>
              </a:ext>
            </a:extLst>
          </p:cNvPr>
          <p:cNvSpPr txBox="1"/>
          <p:nvPr/>
        </p:nvSpPr>
        <p:spPr>
          <a:xfrm>
            <a:off x="0" y="1738930"/>
            <a:ext cx="12192000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</a:rPr>
              <a:t>Information Start</a:t>
            </a:r>
            <a:r>
              <a:rPr kumimoji="0" lang="en-US" sz="24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</a:rPr>
              <a:t> Point (Source)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</a:rPr>
              <a:t>- Is</a:t>
            </a:r>
            <a:r>
              <a:rPr lang="en-US" sz="2400" noProof="0" dirty="0">
                <a:solidFill>
                  <a:schemeClr val="bg1"/>
                </a:solidFill>
              </a:rPr>
              <a:t> the </a:t>
            </a:r>
            <a:r>
              <a:rPr lang="en-US" sz="2400" dirty="0">
                <a:solidFill>
                  <a:schemeClr val="bg1"/>
                </a:solidFill>
              </a:rPr>
              <a:t>person that create a message 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75" name="TextBox 174">
            <a:extLst>
              <a:ext uri="{FF2B5EF4-FFF2-40B4-BE49-F238E27FC236}">
                <a16:creationId xmlns:a16="http://schemas.microsoft.com/office/drawing/2014/main" id="{9947E1BD-B30F-C1B5-E4A7-40F8E421AADE}"/>
              </a:ext>
            </a:extLst>
          </p:cNvPr>
          <p:cNvSpPr txBox="1"/>
          <p:nvPr/>
        </p:nvSpPr>
        <p:spPr>
          <a:xfrm>
            <a:off x="10609149" y="-3905139"/>
            <a:ext cx="1883390" cy="769441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The </a:t>
            </a:r>
            <a:r>
              <a:rPr lang="en-US" sz="1600" dirty="0">
                <a:solidFill>
                  <a:schemeClr val="bg1"/>
                </a:solidFill>
              </a:rPr>
              <a:t>Transmitter</a:t>
            </a:r>
            <a:r>
              <a:rPr lang="en-US" sz="1400" dirty="0">
                <a:solidFill>
                  <a:schemeClr val="bg1"/>
                </a:solidFill>
              </a:rPr>
              <a:t> take the message and  convert into Signal    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79" name="TextBox 178">
            <a:extLst>
              <a:ext uri="{FF2B5EF4-FFF2-40B4-BE49-F238E27FC236}">
                <a16:creationId xmlns:a16="http://schemas.microsoft.com/office/drawing/2014/main" id="{95909E56-3E02-31F3-DBC9-E1B57E99A70B}"/>
              </a:ext>
            </a:extLst>
          </p:cNvPr>
          <p:cNvSpPr txBox="1"/>
          <p:nvPr/>
        </p:nvSpPr>
        <p:spPr>
          <a:xfrm>
            <a:off x="551205" y="-3905139"/>
            <a:ext cx="4633684" cy="52322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 This would be the person speaking or writing the message in human communication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80" name="TextBox 179">
            <a:extLst>
              <a:ext uri="{FF2B5EF4-FFF2-40B4-BE49-F238E27FC236}">
                <a16:creationId xmlns:a16="http://schemas.microsoft.com/office/drawing/2014/main" id="{7C685650-683B-1860-0C16-8FD9B1205616}"/>
              </a:ext>
            </a:extLst>
          </p:cNvPr>
          <p:cNvSpPr txBox="1"/>
          <p:nvPr/>
        </p:nvSpPr>
        <p:spPr>
          <a:xfrm>
            <a:off x="5461683" y="-4012743"/>
            <a:ext cx="2514210" cy="138499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 Examples of channels include air (for spoken communication) , paper (for written communication), and electronic signals (for digital transmission)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96" name="TextBox 195">
            <a:extLst>
              <a:ext uri="{FF2B5EF4-FFF2-40B4-BE49-F238E27FC236}">
                <a16:creationId xmlns:a16="http://schemas.microsoft.com/office/drawing/2014/main" id="{6F575C50-AA89-FA68-B35E-40C548D08451}"/>
              </a:ext>
            </a:extLst>
          </p:cNvPr>
          <p:cNvSpPr txBox="1"/>
          <p:nvPr/>
        </p:nvSpPr>
        <p:spPr>
          <a:xfrm>
            <a:off x="8195491" y="-3116767"/>
            <a:ext cx="1707216" cy="738664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Noise cand change or block the message </a:t>
            </a:r>
            <a:endParaRPr lang="en-GB" sz="1400" dirty="0">
              <a:solidFill>
                <a:schemeClr val="bg1"/>
              </a:solidFill>
            </a:endParaRPr>
          </a:p>
        </p:txBody>
      </p:sp>
      <p:grpSp>
        <p:nvGrpSpPr>
          <p:cNvPr id="193" name="Group 192">
            <a:extLst>
              <a:ext uri="{FF2B5EF4-FFF2-40B4-BE49-F238E27FC236}">
                <a16:creationId xmlns:a16="http://schemas.microsoft.com/office/drawing/2014/main" id="{A16FE91A-6809-E776-F178-44453D1AB5D1}"/>
              </a:ext>
            </a:extLst>
          </p:cNvPr>
          <p:cNvGrpSpPr/>
          <p:nvPr/>
        </p:nvGrpSpPr>
        <p:grpSpPr>
          <a:xfrm>
            <a:off x="-2258067" y="-2325460"/>
            <a:ext cx="889760" cy="916724"/>
            <a:chOff x="6217123" y="4232315"/>
            <a:chExt cx="1665482" cy="1715954"/>
          </a:xfrm>
        </p:grpSpPr>
        <p:sp>
          <p:nvSpPr>
            <p:cNvPr id="183" name="Oval 182">
              <a:extLst>
                <a:ext uri="{FF2B5EF4-FFF2-40B4-BE49-F238E27FC236}">
                  <a16:creationId xmlns:a16="http://schemas.microsoft.com/office/drawing/2014/main" id="{AF1FD397-C2F0-D708-36AA-7D7A69C4064F}"/>
                </a:ext>
              </a:extLst>
            </p:cNvPr>
            <p:cNvSpPr/>
            <p:nvPr/>
          </p:nvSpPr>
          <p:spPr>
            <a:xfrm>
              <a:off x="6217123" y="4232315"/>
              <a:ext cx="1665482" cy="1715954"/>
            </a:xfrm>
            <a:prstGeom prst="ellipse">
              <a:avLst/>
            </a:prstGeom>
            <a:gradFill>
              <a:gsLst>
                <a:gs pos="2000">
                  <a:schemeClr val="bg1"/>
                </a:gs>
                <a:gs pos="80000">
                  <a:srgbClr val="444540"/>
                </a:gs>
                <a:gs pos="31000">
                  <a:srgbClr val="F98E10"/>
                </a:gs>
              </a:gsLst>
              <a:path path="circle">
                <a:fillToRect l="50000" t="50000" r="50000" b="50000"/>
              </a:path>
            </a:gradFill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86" name="Graphic 185" descr="Soundwave with solid fill">
              <a:extLst>
                <a:ext uri="{FF2B5EF4-FFF2-40B4-BE49-F238E27FC236}">
                  <a16:creationId xmlns:a16="http://schemas.microsoft.com/office/drawing/2014/main" id="{C039B0CF-4880-A463-8083-A7D3C29E242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6473895" y="4496464"/>
              <a:ext cx="632988" cy="632988"/>
            </a:xfrm>
            <a:prstGeom prst="rect">
              <a:avLst/>
            </a:prstGeom>
          </p:spPr>
        </p:pic>
        <p:pic>
          <p:nvPicPr>
            <p:cNvPr id="188" name="Graphic 187" descr="Sound Medium with solid fill">
              <a:extLst>
                <a:ext uri="{FF2B5EF4-FFF2-40B4-BE49-F238E27FC236}">
                  <a16:creationId xmlns:a16="http://schemas.microsoft.com/office/drawing/2014/main" id="{8E82944E-8B76-7D57-555F-056B1E17688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7116592" y="4859880"/>
              <a:ext cx="708360" cy="708360"/>
            </a:xfrm>
            <a:prstGeom prst="rect">
              <a:avLst/>
            </a:prstGeom>
          </p:spPr>
        </p:pic>
        <p:cxnSp>
          <p:nvCxnSpPr>
            <p:cNvPr id="190" name="Straight Connector 189">
              <a:extLst>
                <a:ext uri="{FF2B5EF4-FFF2-40B4-BE49-F238E27FC236}">
                  <a16:creationId xmlns:a16="http://schemas.microsoft.com/office/drawing/2014/main" id="{92049310-FE04-190C-8DD9-84BC0F9EFC4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719946" y="4318620"/>
              <a:ext cx="689365" cy="157504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98" name="TextBox 197">
            <a:extLst>
              <a:ext uri="{FF2B5EF4-FFF2-40B4-BE49-F238E27FC236}">
                <a16:creationId xmlns:a16="http://schemas.microsoft.com/office/drawing/2014/main" id="{2749D69E-E76D-5345-6D22-5BDA525B257D}"/>
              </a:ext>
            </a:extLst>
          </p:cNvPr>
          <p:cNvSpPr txBox="1"/>
          <p:nvPr/>
        </p:nvSpPr>
        <p:spPr>
          <a:xfrm>
            <a:off x="2670679" y="-3232082"/>
            <a:ext cx="2514210" cy="1261884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B57222"/>
                </a:solidFill>
              </a:rPr>
              <a:t>Physical</a:t>
            </a:r>
            <a:r>
              <a:rPr lang="en-GB" sz="1400" dirty="0">
                <a:solidFill>
                  <a:schemeClr val="bg1"/>
                </a:solidFill>
              </a:rPr>
              <a:t> ( phone line)</a:t>
            </a:r>
          </a:p>
          <a:p>
            <a:r>
              <a:rPr lang="en-GB" sz="1600" dirty="0">
                <a:solidFill>
                  <a:srgbClr val="B57222"/>
                </a:solidFill>
              </a:rPr>
              <a:t>Semantic</a:t>
            </a:r>
            <a:r>
              <a:rPr lang="en-GB" sz="1400" dirty="0">
                <a:solidFill>
                  <a:schemeClr val="bg1"/>
                </a:solidFill>
              </a:rPr>
              <a:t> ( ambiguous meaning )</a:t>
            </a:r>
          </a:p>
          <a:p>
            <a:r>
              <a:rPr lang="en-GB" sz="1600" dirty="0">
                <a:solidFill>
                  <a:srgbClr val="B57222"/>
                </a:solidFill>
              </a:rPr>
              <a:t>Psychological</a:t>
            </a:r>
            <a:r>
              <a:rPr lang="en-GB" sz="1400" dirty="0">
                <a:solidFill>
                  <a:schemeClr val="bg1"/>
                </a:solidFill>
              </a:rPr>
              <a:t> ( biases that affect the interpretation)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99" name="TextBox 198">
            <a:extLst>
              <a:ext uri="{FF2B5EF4-FFF2-40B4-BE49-F238E27FC236}">
                <a16:creationId xmlns:a16="http://schemas.microsoft.com/office/drawing/2014/main" id="{71C78B8A-D859-1519-BBE1-26CD1F6E9D31}"/>
              </a:ext>
            </a:extLst>
          </p:cNvPr>
          <p:cNvSpPr txBox="1"/>
          <p:nvPr/>
        </p:nvSpPr>
        <p:spPr>
          <a:xfrm>
            <a:off x="0" y="1738930"/>
            <a:ext cx="12192000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Information End Point - The person  who suppose to receives the message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201" name="TextBox 200">
            <a:extLst>
              <a:ext uri="{FF2B5EF4-FFF2-40B4-BE49-F238E27FC236}">
                <a16:creationId xmlns:a16="http://schemas.microsoft.com/office/drawing/2014/main" id="{DA9581C8-BDB7-1273-5CD0-76C4DE023B0E}"/>
              </a:ext>
            </a:extLst>
          </p:cNvPr>
          <p:cNvSpPr txBox="1"/>
          <p:nvPr/>
        </p:nvSpPr>
        <p:spPr>
          <a:xfrm>
            <a:off x="8163048" y="-3971055"/>
            <a:ext cx="2201796" cy="738664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The receiver is the device or person who receives the transmitted message</a:t>
            </a: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250" name="Picture 249" descr="A black circle with white text&#10;&#10;AI-generated content may be incorrect.">
            <a:extLst>
              <a:ext uri="{FF2B5EF4-FFF2-40B4-BE49-F238E27FC236}">
                <a16:creationId xmlns:a16="http://schemas.microsoft.com/office/drawing/2014/main" id="{0ABE5E4C-1750-B587-6280-3F42AFD35DE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4447" y="8275090"/>
            <a:ext cx="2647950" cy="2686050"/>
          </a:xfrm>
          <a:prstGeom prst="rect">
            <a:avLst/>
          </a:prstGeom>
        </p:spPr>
      </p:pic>
      <p:grpSp>
        <p:nvGrpSpPr>
          <p:cNvPr id="120" name="Group 119">
            <a:extLst>
              <a:ext uri="{FF2B5EF4-FFF2-40B4-BE49-F238E27FC236}">
                <a16:creationId xmlns:a16="http://schemas.microsoft.com/office/drawing/2014/main" id="{9E603DC8-E15C-0631-9C24-4D8324A4574F}"/>
              </a:ext>
            </a:extLst>
          </p:cNvPr>
          <p:cNvGrpSpPr/>
          <p:nvPr/>
        </p:nvGrpSpPr>
        <p:grpSpPr>
          <a:xfrm>
            <a:off x="1664341" y="7091293"/>
            <a:ext cx="540000" cy="540000"/>
            <a:chOff x="887903" y="3100953"/>
            <a:chExt cx="540000" cy="540000"/>
          </a:xfrm>
          <a:effectLst>
            <a:glow rad="127000">
              <a:schemeClr val="bg1">
                <a:lumMod val="50000"/>
              </a:schemeClr>
            </a:glow>
          </a:effectLst>
        </p:grpSpPr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009F72C3-ED75-D0ED-2A15-AE4FA28FA117}"/>
                </a:ext>
              </a:extLst>
            </p:cNvPr>
            <p:cNvSpPr/>
            <p:nvPr/>
          </p:nvSpPr>
          <p:spPr>
            <a:xfrm>
              <a:off x="887903" y="3100953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6" name="Picture 95" descr="A collection of icons of communication&#10;&#10;AI-generated content may be incorrect.">
              <a:extLst>
                <a:ext uri="{FF2B5EF4-FFF2-40B4-BE49-F238E27FC236}">
                  <a16:creationId xmlns:a16="http://schemas.microsoft.com/office/drawing/2014/main" id="{9AE1EBCB-3B97-82BE-84D5-A021833770F0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60199" b="76839" l="23345" r="37109">
                          <a14:foregroundMark x1="34979" y1="71642" x2="34979" y2="71642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625" t="58119" r="61171" b="21081"/>
            <a:stretch>
              <a:fillRect/>
            </a:stretch>
          </p:blipFill>
          <p:spPr>
            <a:xfrm>
              <a:off x="985129" y="3198179"/>
              <a:ext cx="345549" cy="345549"/>
            </a:xfrm>
            <a:custGeom>
              <a:avLst/>
              <a:gdLst>
                <a:gd name="connsiteX0" fmla="*/ 398207 w 796414"/>
                <a:gd name="connsiteY0" fmla="*/ 0 h 796414"/>
                <a:gd name="connsiteX1" fmla="*/ 796414 w 796414"/>
                <a:gd name="connsiteY1" fmla="*/ 398207 h 796414"/>
                <a:gd name="connsiteX2" fmla="*/ 398207 w 796414"/>
                <a:gd name="connsiteY2" fmla="*/ 796414 h 796414"/>
                <a:gd name="connsiteX3" fmla="*/ 0 w 796414"/>
                <a:gd name="connsiteY3" fmla="*/ 398207 h 796414"/>
                <a:gd name="connsiteX4" fmla="*/ 398207 w 796414"/>
                <a:gd name="connsiteY4" fmla="*/ 0 h 796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6414" h="796414">
                  <a:moveTo>
                    <a:pt x="398207" y="0"/>
                  </a:moveTo>
                  <a:cubicBezTo>
                    <a:pt x="618131" y="0"/>
                    <a:pt x="796414" y="178283"/>
                    <a:pt x="796414" y="398207"/>
                  </a:cubicBezTo>
                  <a:cubicBezTo>
                    <a:pt x="796414" y="618131"/>
                    <a:pt x="618131" y="796414"/>
                    <a:pt x="398207" y="796414"/>
                  </a:cubicBezTo>
                  <a:cubicBezTo>
                    <a:pt x="178283" y="796414"/>
                    <a:pt x="0" y="618131"/>
                    <a:pt x="0" y="398207"/>
                  </a:cubicBezTo>
                  <a:cubicBezTo>
                    <a:pt x="0" y="178283"/>
                    <a:pt x="178283" y="0"/>
                    <a:pt x="398207" y="0"/>
                  </a:cubicBezTo>
                  <a:close/>
                </a:path>
              </a:pathLst>
            </a:custGeom>
            <a:gradFill>
              <a:gsLst>
                <a:gs pos="100000">
                  <a:schemeClr val="tx1">
                    <a:lumMod val="50000"/>
                    <a:lumOff val="50000"/>
                  </a:schemeClr>
                </a:gs>
                <a:gs pos="54000">
                  <a:schemeClr val="bg1"/>
                </a:gs>
              </a:gsLst>
              <a:path path="circle">
                <a:fillToRect l="50000" t="50000" r="50000" b="50000"/>
              </a:path>
            </a:gradFill>
            <a:ln w="12700"/>
          </p:spPr>
        </p:pic>
      </p:grpSp>
      <p:sp>
        <p:nvSpPr>
          <p:cNvPr id="253" name="TextBox 252">
            <a:extLst>
              <a:ext uri="{FF2B5EF4-FFF2-40B4-BE49-F238E27FC236}">
                <a16:creationId xmlns:a16="http://schemas.microsoft.com/office/drawing/2014/main" id="{4288DED5-0C5F-49C2-BC5B-6D24F1EA593E}"/>
              </a:ext>
            </a:extLst>
          </p:cNvPr>
          <p:cNvSpPr txBox="1"/>
          <p:nvPr/>
        </p:nvSpPr>
        <p:spPr>
          <a:xfrm>
            <a:off x="0" y="1689199"/>
            <a:ext cx="12192000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Intermediate tool that facilitate the connection between Sender and Receiver</a:t>
            </a:r>
          </a:p>
        </p:txBody>
      </p:sp>
      <p:sp>
        <p:nvSpPr>
          <p:cNvPr id="181" name="TextBox 180">
            <a:extLst>
              <a:ext uri="{FF2B5EF4-FFF2-40B4-BE49-F238E27FC236}">
                <a16:creationId xmlns:a16="http://schemas.microsoft.com/office/drawing/2014/main" id="{762E55AA-EC84-8258-55F2-AC7891ECE796}"/>
              </a:ext>
            </a:extLst>
          </p:cNvPr>
          <p:cNvSpPr txBox="1"/>
          <p:nvPr/>
        </p:nvSpPr>
        <p:spPr>
          <a:xfrm>
            <a:off x="0" y="1338834"/>
            <a:ext cx="12192000" cy="1107996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Encode the message or convert the idea into a signal suitable for transmission through a communication channel. 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160" name="Group 159">
            <a:extLst>
              <a:ext uri="{FF2B5EF4-FFF2-40B4-BE49-F238E27FC236}">
                <a16:creationId xmlns:a16="http://schemas.microsoft.com/office/drawing/2014/main" id="{518B7DF8-81EC-3FE1-A3C8-8A7AFB0E1ABB}"/>
              </a:ext>
            </a:extLst>
          </p:cNvPr>
          <p:cNvGrpSpPr/>
          <p:nvPr/>
        </p:nvGrpSpPr>
        <p:grpSpPr>
          <a:xfrm>
            <a:off x="-2006274" y="6958379"/>
            <a:ext cx="324359" cy="324360"/>
            <a:chOff x="6031648" y="3311977"/>
            <a:chExt cx="576000" cy="576000"/>
          </a:xfrm>
        </p:grpSpPr>
        <p:grpSp>
          <p:nvGrpSpPr>
            <p:cNvPr id="161" name="Group 160">
              <a:extLst>
                <a:ext uri="{FF2B5EF4-FFF2-40B4-BE49-F238E27FC236}">
                  <a16:creationId xmlns:a16="http://schemas.microsoft.com/office/drawing/2014/main" id="{3024FD63-7BC5-E516-6539-E75B263EFA55}"/>
                </a:ext>
              </a:extLst>
            </p:cNvPr>
            <p:cNvGrpSpPr/>
            <p:nvPr/>
          </p:nvGrpSpPr>
          <p:grpSpPr>
            <a:xfrm rot="9209847">
              <a:off x="6031648" y="3311977"/>
              <a:ext cx="576000" cy="576000"/>
              <a:chOff x="2246438" y="1242864"/>
              <a:chExt cx="1685364" cy="1685364"/>
            </a:xfrm>
          </p:grpSpPr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801998F6-8316-BAD5-1E62-A4A80A128D66}"/>
                  </a:ext>
                </a:extLst>
              </p:cNvPr>
              <p:cNvSpPr/>
              <p:nvPr/>
            </p:nvSpPr>
            <p:spPr>
              <a:xfrm>
                <a:off x="2246438" y="1242864"/>
                <a:ext cx="1685364" cy="1685364"/>
              </a:xfrm>
              <a:custGeom>
                <a:avLst/>
                <a:gdLst>
                  <a:gd name="connsiteX0" fmla="*/ 842682 w 1685364"/>
                  <a:gd name="connsiteY0" fmla="*/ 0 h 1685364"/>
                  <a:gd name="connsiteX1" fmla="*/ 886131 w 1685364"/>
                  <a:gd name="connsiteY1" fmla="*/ 2194 h 1685364"/>
                  <a:gd name="connsiteX2" fmla="*/ 902874 w 1685364"/>
                  <a:gd name="connsiteY2" fmla="*/ 143526 h 1685364"/>
                  <a:gd name="connsiteX3" fmla="*/ 966242 w 1685364"/>
                  <a:gd name="connsiteY3" fmla="*/ 149914 h 1685364"/>
                  <a:gd name="connsiteX4" fmla="*/ 1018611 w 1685364"/>
                  <a:gd name="connsiteY4" fmla="*/ 18689 h 1685364"/>
                  <a:gd name="connsiteX5" fmla="*/ 1093270 w 1685364"/>
                  <a:gd name="connsiteY5" fmla="*/ 37886 h 1685364"/>
                  <a:gd name="connsiteX6" fmla="*/ 1102311 w 1685364"/>
                  <a:gd name="connsiteY6" fmla="*/ 41195 h 1685364"/>
                  <a:gd name="connsiteX7" fmla="*/ 1081920 w 1685364"/>
                  <a:gd name="connsiteY7" fmla="*/ 181931 h 1685364"/>
                  <a:gd name="connsiteX8" fmla="*/ 1117187 w 1685364"/>
                  <a:gd name="connsiteY8" fmla="*/ 192878 h 1685364"/>
                  <a:gd name="connsiteX9" fmla="*/ 1141072 w 1685364"/>
                  <a:gd name="connsiteY9" fmla="*/ 205843 h 1685364"/>
                  <a:gd name="connsiteX10" fmla="*/ 1223818 w 1685364"/>
                  <a:gd name="connsiteY10" fmla="*/ 95058 h 1685364"/>
                  <a:gd name="connsiteX11" fmla="*/ 1300488 w 1685364"/>
                  <a:gd name="connsiteY11" fmla="*/ 136673 h 1685364"/>
                  <a:gd name="connsiteX12" fmla="*/ 1245427 w 1685364"/>
                  <a:gd name="connsiteY12" fmla="*/ 264869 h 1685364"/>
                  <a:gd name="connsiteX13" fmla="*/ 1294739 w 1685364"/>
                  <a:gd name="connsiteY13" fmla="*/ 305556 h 1685364"/>
                  <a:gd name="connsiteX14" fmla="*/ 1404699 w 1685364"/>
                  <a:gd name="connsiteY14" fmla="*/ 218888 h 1685364"/>
                  <a:gd name="connsiteX15" fmla="*/ 1438548 w 1685364"/>
                  <a:gd name="connsiteY15" fmla="*/ 246816 h 1685364"/>
                  <a:gd name="connsiteX16" fmla="*/ 1466476 w 1685364"/>
                  <a:gd name="connsiteY16" fmla="*/ 280665 h 1685364"/>
                  <a:gd name="connsiteX17" fmla="*/ 1379809 w 1685364"/>
                  <a:gd name="connsiteY17" fmla="*/ 390626 h 1685364"/>
                  <a:gd name="connsiteX18" fmla="*/ 1420496 w 1685364"/>
                  <a:gd name="connsiteY18" fmla="*/ 439938 h 1685364"/>
                  <a:gd name="connsiteX19" fmla="*/ 1548691 w 1685364"/>
                  <a:gd name="connsiteY19" fmla="*/ 384877 h 1685364"/>
                  <a:gd name="connsiteX20" fmla="*/ 1590307 w 1685364"/>
                  <a:gd name="connsiteY20" fmla="*/ 461548 h 1685364"/>
                  <a:gd name="connsiteX21" fmla="*/ 1479522 w 1685364"/>
                  <a:gd name="connsiteY21" fmla="*/ 544293 h 1685364"/>
                  <a:gd name="connsiteX22" fmla="*/ 1492486 w 1685364"/>
                  <a:gd name="connsiteY22" fmla="*/ 568177 h 1685364"/>
                  <a:gd name="connsiteX23" fmla="*/ 1503434 w 1685364"/>
                  <a:gd name="connsiteY23" fmla="*/ 603445 h 1685364"/>
                  <a:gd name="connsiteX24" fmla="*/ 1644170 w 1685364"/>
                  <a:gd name="connsiteY24" fmla="*/ 583054 h 1685364"/>
                  <a:gd name="connsiteX25" fmla="*/ 1647479 w 1685364"/>
                  <a:gd name="connsiteY25" fmla="*/ 592094 h 1685364"/>
                  <a:gd name="connsiteX26" fmla="*/ 1666676 w 1685364"/>
                  <a:gd name="connsiteY26" fmla="*/ 666754 h 1685364"/>
                  <a:gd name="connsiteX27" fmla="*/ 1535450 w 1685364"/>
                  <a:gd name="connsiteY27" fmla="*/ 719123 h 1685364"/>
                  <a:gd name="connsiteX28" fmla="*/ 1541838 w 1685364"/>
                  <a:gd name="connsiteY28" fmla="*/ 782491 h 1685364"/>
                  <a:gd name="connsiteX29" fmla="*/ 1683170 w 1685364"/>
                  <a:gd name="connsiteY29" fmla="*/ 799234 h 1685364"/>
                  <a:gd name="connsiteX30" fmla="*/ 1685364 w 1685364"/>
                  <a:gd name="connsiteY30" fmla="*/ 842682 h 1685364"/>
                  <a:gd name="connsiteX31" fmla="*/ 1683170 w 1685364"/>
                  <a:gd name="connsiteY31" fmla="*/ 886131 h 1685364"/>
                  <a:gd name="connsiteX32" fmla="*/ 1541838 w 1685364"/>
                  <a:gd name="connsiteY32" fmla="*/ 902874 h 1685364"/>
                  <a:gd name="connsiteX33" fmla="*/ 1535450 w 1685364"/>
                  <a:gd name="connsiteY33" fmla="*/ 966242 h 1685364"/>
                  <a:gd name="connsiteX34" fmla="*/ 1666676 w 1685364"/>
                  <a:gd name="connsiteY34" fmla="*/ 1018611 h 1685364"/>
                  <a:gd name="connsiteX35" fmla="*/ 1647479 w 1685364"/>
                  <a:gd name="connsiteY35" fmla="*/ 1093270 h 1685364"/>
                  <a:gd name="connsiteX36" fmla="*/ 1644170 w 1685364"/>
                  <a:gd name="connsiteY36" fmla="*/ 1102311 h 1685364"/>
                  <a:gd name="connsiteX37" fmla="*/ 1503434 w 1685364"/>
                  <a:gd name="connsiteY37" fmla="*/ 1081920 h 1685364"/>
                  <a:gd name="connsiteX38" fmla="*/ 1492486 w 1685364"/>
                  <a:gd name="connsiteY38" fmla="*/ 1117187 h 1685364"/>
                  <a:gd name="connsiteX39" fmla="*/ 1479522 w 1685364"/>
                  <a:gd name="connsiteY39" fmla="*/ 1141072 h 1685364"/>
                  <a:gd name="connsiteX40" fmla="*/ 1590306 w 1685364"/>
                  <a:gd name="connsiteY40" fmla="*/ 1223817 h 1685364"/>
                  <a:gd name="connsiteX41" fmla="*/ 1548691 w 1685364"/>
                  <a:gd name="connsiteY41" fmla="*/ 1300488 h 1685364"/>
                  <a:gd name="connsiteX42" fmla="*/ 1420495 w 1685364"/>
                  <a:gd name="connsiteY42" fmla="*/ 1245427 h 1685364"/>
                  <a:gd name="connsiteX43" fmla="*/ 1379809 w 1685364"/>
                  <a:gd name="connsiteY43" fmla="*/ 1294739 h 1685364"/>
                  <a:gd name="connsiteX44" fmla="*/ 1466476 w 1685364"/>
                  <a:gd name="connsiteY44" fmla="*/ 1404699 h 1685364"/>
                  <a:gd name="connsiteX45" fmla="*/ 1438548 w 1685364"/>
                  <a:gd name="connsiteY45" fmla="*/ 1438548 h 1685364"/>
                  <a:gd name="connsiteX46" fmla="*/ 1404699 w 1685364"/>
                  <a:gd name="connsiteY46" fmla="*/ 1466476 h 1685364"/>
                  <a:gd name="connsiteX47" fmla="*/ 1294739 w 1685364"/>
                  <a:gd name="connsiteY47" fmla="*/ 1379809 h 1685364"/>
                  <a:gd name="connsiteX48" fmla="*/ 1245427 w 1685364"/>
                  <a:gd name="connsiteY48" fmla="*/ 1420495 h 1685364"/>
                  <a:gd name="connsiteX49" fmla="*/ 1300488 w 1685364"/>
                  <a:gd name="connsiteY49" fmla="*/ 1548691 h 1685364"/>
                  <a:gd name="connsiteX50" fmla="*/ 1223818 w 1685364"/>
                  <a:gd name="connsiteY50" fmla="*/ 1590306 h 1685364"/>
                  <a:gd name="connsiteX51" fmla="*/ 1141072 w 1685364"/>
                  <a:gd name="connsiteY51" fmla="*/ 1479522 h 1685364"/>
                  <a:gd name="connsiteX52" fmla="*/ 1117187 w 1685364"/>
                  <a:gd name="connsiteY52" fmla="*/ 1492486 h 1685364"/>
                  <a:gd name="connsiteX53" fmla="*/ 1081920 w 1685364"/>
                  <a:gd name="connsiteY53" fmla="*/ 1503434 h 1685364"/>
                  <a:gd name="connsiteX54" fmla="*/ 1102311 w 1685364"/>
                  <a:gd name="connsiteY54" fmla="*/ 1644170 h 1685364"/>
                  <a:gd name="connsiteX55" fmla="*/ 1093270 w 1685364"/>
                  <a:gd name="connsiteY55" fmla="*/ 1647479 h 1685364"/>
                  <a:gd name="connsiteX56" fmla="*/ 1018611 w 1685364"/>
                  <a:gd name="connsiteY56" fmla="*/ 1666676 h 1685364"/>
                  <a:gd name="connsiteX57" fmla="*/ 966242 w 1685364"/>
                  <a:gd name="connsiteY57" fmla="*/ 1535450 h 1685364"/>
                  <a:gd name="connsiteX58" fmla="*/ 902874 w 1685364"/>
                  <a:gd name="connsiteY58" fmla="*/ 1541838 h 1685364"/>
                  <a:gd name="connsiteX59" fmla="*/ 886131 w 1685364"/>
                  <a:gd name="connsiteY59" fmla="*/ 1683170 h 1685364"/>
                  <a:gd name="connsiteX60" fmla="*/ 842682 w 1685364"/>
                  <a:gd name="connsiteY60" fmla="*/ 1685364 h 1685364"/>
                  <a:gd name="connsiteX61" fmla="*/ 799234 w 1685364"/>
                  <a:gd name="connsiteY61" fmla="*/ 1683170 h 1685364"/>
                  <a:gd name="connsiteX62" fmla="*/ 782491 w 1685364"/>
                  <a:gd name="connsiteY62" fmla="*/ 1541838 h 1685364"/>
                  <a:gd name="connsiteX63" fmla="*/ 719123 w 1685364"/>
                  <a:gd name="connsiteY63" fmla="*/ 1535450 h 1685364"/>
                  <a:gd name="connsiteX64" fmla="*/ 666754 w 1685364"/>
                  <a:gd name="connsiteY64" fmla="*/ 1666676 h 1685364"/>
                  <a:gd name="connsiteX65" fmla="*/ 592095 w 1685364"/>
                  <a:gd name="connsiteY65" fmla="*/ 1647479 h 1685364"/>
                  <a:gd name="connsiteX66" fmla="*/ 583054 w 1685364"/>
                  <a:gd name="connsiteY66" fmla="*/ 1644170 h 1685364"/>
                  <a:gd name="connsiteX67" fmla="*/ 603446 w 1685364"/>
                  <a:gd name="connsiteY67" fmla="*/ 1503434 h 1685364"/>
                  <a:gd name="connsiteX68" fmla="*/ 568177 w 1685364"/>
                  <a:gd name="connsiteY68" fmla="*/ 1492486 h 1685364"/>
                  <a:gd name="connsiteX69" fmla="*/ 544293 w 1685364"/>
                  <a:gd name="connsiteY69" fmla="*/ 1479522 h 1685364"/>
                  <a:gd name="connsiteX70" fmla="*/ 461548 w 1685364"/>
                  <a:gd name="connsiteY70" fmla="*/ 1590307 h 1685364"/>
                  <a:gd name="connsiteX71" fmla="*/ 384877 w 1685364"/>
                  <a:gd name="connsiteY71" fmla="*/ 1548691 h 1685364"/>
                  <a:gd name="connsiteX72" fmla="*/ 439939 w 1685364"/>
                  <a:gd name="connsiteY72" fmla="*/ 1420496 h 1685364"/>
                  <a:gd name="connsiteX73" fmla="*/ 390626 w 1685364"/>
                  <a:gd name="connsiteY73" fmla="*/ 1379809 h 1685364"/>
                  <a:gd name="connsiteX74" fmla="*/ 280666 w 1685364"/>
                  <a:gd name="connsiteY74" fmla="*/ 1466476 h 1685364"/>
                  <a:gd name="connsiteX75" fmla="*/ 246816 w 1685364"/>
                  <a:gd name="connsiteY75" fmla="*/ 1438548 h 1685364"/>
                  <a:gd name="connsiteX76" fmla="*/ 218888 w 1685364"/>
                  <a:gd name="connsiteY76" fmla="*/ 1404699 h 1685364"/>
                  <a:gd name="connsiteX77" fmla="*/ 305556 w 1685364"/>
                  <a:gd name="connsiteY77" fmla="*/ 1294739 h 1685364"/>
                  <a:gd name="connsiteX78" fmla="*/ 264869 w 1685364"/>
                  <a:gd name="connsiteY78" fmla="*/ 1245427 h 1685364"/>
                  <a:gd name="connsiteX79" fmla="*/ 136674 w 1685364"/>
                  <a:gd name="connsiteY79" fmla="*/ 1300488 h 1685364"/>
                  <a:gd name="connsiteX80" fmla="*/ 95058 w 1685364"/>
                  <a:gd name="connsiteY80" fmla="*/ 1223818 h 1685364"/>
                  <a:gd name="connsiteX81" fmla="*/ 205843 w 1685364"/>
                  <a:gd name="connsiteY81" fmla="*/ 1141073 h 1685364"/>
                  <a:gd name="connsiteX82" fmla="*/ 192878 w 1685364"/>
                  <a:gd name="connsiteY82" fmla="*/ 1117187 h 1685364"/>
                  <a:gd name="connsiteX83" fmla="*/ 181931 w 1685364"/>
                  <a:gd name="connsiteY83" fmla="*/ 1081920 h 1685364"/>
                  <a:gd name="connsiteX84" fmla="*/ 41195 w 1685364"/>
                  <a:gd name="connsiteY84" fmla="*/ 1102311 h 1685364"/>
                  <a:gd name="connsiteX85" fmla="*/ 37886 w 1685364"/>
                  <a:gd name="connsiteY85" fmla="*/ 1093270 h 1685364"/>
                  <a:gd name="connsiteX86" fmla="*/ 18689 w 1685364"/>
                  <a:gd name="connsiteY86" fmla="*/ 1018611 h 1685364"/>
                  <a:gd name="connsiteX87" fmla="*/ 149914 w 1685364"/>
                  <a:gd name="connsiteY87" fmla="*/ 966242 h 1685364"/>
                  <a:gd name="connsiteX88" fmla="*/ 143526 w 1685364"/>
                  <a:gd name="connsiteY88" fmla="*/ 902874 h 1685364"/>
                  <a:gd name="connsiteX89" fmla="*/ 2194 w 1685364"/>
                  <a:gd name="connsiteY89" fmla="*/ 886131 h 1685364"/>
                  <a:gd name="connsiteX90" fmla="*/ 0 w 1685364"/>
                  <a:gd name="connsiteY90" fmla="*/ 842682 h 1685364"/>
                  <a:gd name="connsiteX91" fmla="*/ 2194 w 1685364"/>
                  <a:gd name="connsiteY91" fmla="*/ 799234 h 1685364"/>
                  <a:gd name="connsiteX92" fmla="*/ 143526 w 1685364"/>
                  <a:gd name="connsiteY92" fmla="*/ 782491 h 1685364"/>
                  <a:gd name="connsiteX93" fmla="*/ 149914 w 1685364"/>
                  <a:gd name="connsiteY93" fmla="*/ 719122 h 1685364"/>
                  <a:gd name="connsiteX94" fmla="*/ 18689 w 1685364"/>
                  <a:gd name="connsiteY94" fmla="*/ 666753 h 1685364"/>
                  <a:gd name="connsiteX95" fmla="*/ 37886 w 1685364"/>
                  <a:gd name="connsiteY95" fmla="*/ 592094 h 1685364"/>
                  <a:gd name="connsiteX96" fmla="*/ 41195 w 1685364"/>
                  <a:gd name="connsiteY96" fmla="*/ 583054 h 1685364"/>
                  <a:gd name="connsiteX97" fmla="*/ 181931 w 1685364"/>
                  <a:gd name="connsiteY97" fmla="*/ 603445 h 1685364"/>
                  <a:gd name="connsiteX98" fmla="*/ 192878 w 1685364"/>
                  <a:gd name="connsiteY98" fmla="*/ 568177 h 1685364"/>
                  <a:gd name="connsiteX99" fmla="*/ 205842 w 1685364"/>
                  <a:gd name="connsiteY99" fmla="*/ 544293 h 1685364"/>
                  <a:gd name="connsiteX100" fmla="*/ 95058 w 1685364"/>
                  <a:gd name="connsiteY100" fmla="*/ 461548 h 1685364"/>
                  <a:gd name="connsiteX101" fmla="*/ 136673 w 1685364"/>
                  <a:gd name="connsiteY101" fmla="*/ 384877 h 1685364"/>
                  <a:gd name="connsiteX102" fmla="*/ 264869 w 1685364"/>
                  <a:gd name="connsiteY102" fmla="*/ 439938 h 1685364"/>
                  <a:gd name="connsiteX103" fmla="*/ 305556 w 1685364"/>
                  <a:gd name="connsiteY103" fmla="*/ 390625 h 1685364"/>
                  <a:gd name="connsiteX104" fmla="*/ 218888 w 1685364"/>
                  <a:gd name="connsiteY104" fmla="*/ 280665 h 1685364"/>
                  <a:gd name="connsiteX105" fmla="*/ 246816 w 1685364"/>
                  <a:gd name="connsiteY105" fmla="*/ 246816 h 1685364"/>
                  <a:gd name="connsiteX106" fmla="*/ 280665 w 1685364"/>
                  <a:gd name="connsiteY106" fmla="*/ 218888 h 1685364"/>
                  <a:gd name="connsiteX107" fmla="*/ 390625 w 1685364"/>
                  <a:gd name="connsiteY107" fmla="*/ 305556 h 1685364"/>
                  <a:gd name="connsiteX108" fmla="*/ 439939 w 1685364"/>
                  <a:gd name="connsiteY108" fmla="*/ 264868 h 1685364"/>
                  <a:gd name="connsiteX109" fmla="*/ 384877 w 1685364"/>
                  <a:gd name="connsiteY109" fmla="*/ 136673 h 1685364"/>
                  <a:gd name="connsiteX110" fmla="*/ 461548 w 1685364"/>
                  <a:gd name="connsiteY110" fmla="*/ 95058 h 1685364"/>
                  <a:gd name="connsiteX111" fmla="*/ 544293 w 1685364"/>
                  <a:gd name="connsiteY111" fmla="*/ 205842 h 1685364"/>
                  <a:gd name="connsiteX112" fmla="*/ 568177 w 1685364"/>
                  <a:gd name="connsiteY112" fmla="*/ 192878 h 1685364"/>
                  <a:gd name="connsiteX113" fmla="*/ 603445 w 1685364"/>
                  <a:gd name="connsiteY113" fmla="*/ 181930 h 1685364"/>
                  <a:gd name="connsiteX114" fmla="*/ 583054 w 1685364"/>
                  <a:gd name="connsiteY114" fmla="*/ 41194 h 1685364"/>
                  <a:gd name="connsiteX115" fmla="*/ 592095 w 1685364"/>
                  <a:gd name="connsiteY115" fmla="*/ 37886 h 1685364"/>
                  <a:gd name="connsiteX116" fmla="*/ 666754 w 1685364"/>
                  <a:gd name="connsiteY116" fmla="*/ 18689 h 1685364"/>
                  <a:gd name="connsiteX117" fmla="*/ 719122 w 1685364"/>
                  <a:gd name="connsiteY117" fmla="*/ 149914 h 1685364"/>
                  <a:gd name="connsiteX118" fmla="*/ 782491 w 1685364"/>
                  <a:gd name="connsiteY118" fmla="*/ 143526 h 1685364"/>
                  <a:gd name="connsiteX119" fmla="*/ 799234 w 1685364"/>
                  <a:gd name="connsiteY119" fmla="*/ 2194 h 1685364"/>
                  <a:gd name="connsiteX120" fmla="*/ 842682 w 1685364"/>
                  <a:gd name="connsiteY120" fmla="*/ 0 h 1685364"/>
                  <a:gd name="connsiteX121" fmla="*/ 842682 w 1685364"/>
                  <a:gd name="connsiteY121" fmla="*/ 231588 h 1685364"/>
                  <a:gd name="connsiteX122" fmla="*/ 231588 w 1685364"/>
                  <a:gd name="connsiteY122" fmla="*/ 842682 h 1685364"/>
                  <a:gd name="connsiteX123" fmla="*/ 842682 w 1685364"/>
                  <a:gd name="connsiteY123" fmla="*/ 1453776 h 1685364"/>
                  <a:gd name="connsiteX124" fmla="*/ 1453776 w 1685364"/>
                  <a:gd name="connsiteY124" fmla="*/ 842682 h 1685364"/>
                  <a:gd name="connsiteX125" fmla="*/ 842682 w 1685364"/>
                  <a:gd name="connsiteY125" fmla="*/ 231588 h 168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</a:cxnLst>
                <a:rect l="l" t="t" r="r" b="b"/>
                <a:pathLst>
                  <a:path w="1685364" h="1685364">
                    <a:moveTo>
                      <a:pt x="842682" y="0"/>
                    </a:moveTo>
                    <a:lnTo>
                      <a:pt x="886131" y="2194"/>
                    </a:lnTo>
                    <a:lnTo>
                      <a:pt x="902874" y="143526"/>
                    </a:lnTo>
                    <a:lnTo>
                      <a:pt x="966242" y="149914"/>
                    </a:lnTo>
                    <a:lnTo>
                      <a:pt x="1018611" y="18689"/>
                    </a:lnTo>
                    <a:lnTo>
                      <a:pt x="1093270" y="37886"/>
                    </a:lnTo>
                    <a:lnTo>
                      <a:pt x="1102311" y="41195"/>
                    </a:lnTo>
                    <a:lnTo>
                      <a:pt x="1081920" y="181931"/>
                    </a:lnTo>
                    <a:lnTo>
                      <a:pt x="1117187" y="192878"/>
                    </a:lnTo>
                    <a:lnTo>
                      <a:pt x="1141072" y="205843"/>
                    </a:lnTo>
                    <a:lnTo>
                      <a:pt x="1223818" y="95058"/>
                    </a:lnTo>
                    <a:lnTo>
                      <a:pt x="1300488" y="136673"/>
                    </a:lnTo>
                    <a:lnTo>
                      <a:pt x="1245427" y="264869"/>
                    </a:lnTo>
                    <a:lnTo>
                      <a:pt x="1294739" y="305556"/>
                    </a:lnTo>
                    <a:lnTo>
                      <a:pt x="1404699" y="218888"/>
                    </a:lnTo>
                    <a:lnTo>
                      <a:pt x="1438548" y="246816"/>
                    </a:lnTo>
                    <a:lnTo>
                      <a:pt x="1466476" y="280665"/>
                    </a:lnTo>
                    <a:lnTo>
                      <a:pt x="1379809" y="390626"/>
                    </a:lnTo>
                    <a:lnTo>
                      <a:pt x="1420496" y="439938"/>
                    </a:lnTo>
                    <a:lnTo>
                      <a:pt x="1548691" y="384877"/>
                    </a:lnTo>
                    <a:lnTo>
                      <a:pt x="1590307" y="461548"/>
                    </a:lnTo>
                    <a:lnTo>
                      <a:pt x="1479522" y="544293"/>
                    </a:lnTo>
                    <a:lnTo>
                      <a:pt x="1492486" y="568177"/>
                    </a:lnTo>
                    <a:lnTo>
                      <a:pt x="1503434" y="603445"/>
                    </a:lnTo>
                    <a:lnTo>
                      <a:pt x="1644170" y="583054"/>
                    </a:lnTo>
                    <a:lnTo>
                      <a:pt x="1647479" y="592094"/>
                    </a:lnTo>
                    <a:lnTo>
                      <a:pt x="1666676" y="666754"/>
                    </a:lnTo>
                    <a:lnTo>
                      <a:pt x="1535450" y="719123"/>
                    </a:lnTo>
                    <a:lnTo>
                      <a:pt x="1541838" y="782491"/>
                    </a:lnTo>
                    <a:lnTo>
                      <a:pt x="1683170" y="799234"/>
                    </a:lnTo>
                    <a:lnTo>
                      <a:pt x="1685364" y="842682"/>
                    </a:lnTo>
                    <a:lnTo>
                      <a:pt x="1683170" y="886131"/>
                    </a:lnTo>
                    <a:lnTo>
                      <a:pt x="1541838" y="902874"/>
                    </a:lnTo>
                    <a:lnTo>
                      <a:pt x="1535450" y="966242"/>
                    </a:lnTo>
                    <a:lnTo>
                      <a:pt x="1666676" y="1018611"/>
                    </a:lnTo>
                    <a:lnTo>
                      <a:pt x="1647479" y="1093270"/>
                    </a:lnTo>
                    <a:lnTo>
                      <a:pt x="1644170" y="1102311"/>
                    </a:lnTo>
                    <a:lnTo>
                      <a:pt x="1503434" y="1081920"/>
                    </a:lnTo>
                    <a:lnTo>
                      <a:pt x="1492486" y="1117187"/>
                    </a:lnTo>
                    <a:lnTo>
                      <a:pt x="1479522" y="1141072"/>
                    </a:lnTo>
                    <a:lnTo>
                      <a:pt x="1590306" y="1223817"/>
                    </a:lnTo>
                    <a:lnTo>
                      <a:pt x="1548691" y="1300488"/>
                    </a:lnTo>
                    <a:lnTo>
                      <a:pt x="1420495" y="1245427"/>
                    </a:lnTo>
                    <a:lnTo>
                      <a:pt x="1379809" y="1294739"/>
                    </a:lnTo>
                    <a:lnTo>
                      <a:pt x="1466476" y="1404699"/>
                    </a:lnTo>
                    <a:lnTo>
                      <a:pt x="1438548" y="1438548"/>
                    </a:lnTo>
                    <a:lnTo>
                      <a:pt x="1404699" y="1466476"/>
                    </a:lnTo>
                    <a:lnTo>
                      <a:pt x="1294739" y="1379809"/>
                    </a:lnTo>
                    <a:lnTo>
                      <a:pt x="1245427" y="1420495"/>
                    </a:lnTo>
                    <a:lnTo>
                      <a:pt x="1300488" y="1548691"/>
                    </a:lnTo>
                    <a:lnTo>
                      <a:pt x="1223818" y="1590306"/>
                    </a:lnTo>
                    <a:lnTo>
                      <a:pt x="1141072" y="1479522"/>
                    </a:lnTo>
                    <a:lnTo>
                      <a:pt x="1117187" y="1492486"/>
                    </a:lnTo>
                    <a:lnTo>
                      <a:pt x="1081920" y="1503434"/>
                    </a:lnTo>
                    <a:lnTo>
                      <a:pt x="1102311" y="1644170"/>
                    </a:lnTo>
                    <a:lnTo>
                      <a:pt x="1093270" y="1647479"/>
                    </a:lnTo>
                    <a:lnTo>
                      <a:pt x="1018611" y="1666676"/>
                    </a:lnTo>
                    <a:lnTo>
                      <a:pt x="966242" y="1535450"/>
                    </a:lnTo>
                    <a:lnTo>
                      <a:pt x="902874" y="1541838"/>
                    </a:lnTo>
                    <a:lnTo>
                      <a:pt x="886131" y="1683170"/>
                    </a:lnTo>
                    <a:lnTo>
                      <a:pt x="842682" y="1685364"/>
                    </a:lnTo>
                    <a:lnTo>
                      <a:pt x="799234" y="1683170"/>
                    </a:lnTo>
                    <a:lnTo>
                      <a:pt x="782491" y="1541838"/>
                    </a:lnTo>
                    <a:lnTo>
                      <a:pt x="719123" y="1535450"/>
                    </a:lnTo>
                    <a:lnTo>
                      <a:pt x="666754" y="1666676"/>
                    </a:lnTo>
                    <a:lnTo>
                      <a:pt x="592095" y="1647479"/>
                    </a:lnTo>
                    <a:lnTo>
                      <a:pt x="583054" y="1644170"/>
                    </a:lnTo>
                    <a:lnTo>
                      <a:pt x="603446" y="1503434"/>
                    </a:lnTo>
                    <a:lnTo>
                      <a:pt x="568177" y="1492486"/>
                    </a:lnTo>
                    <a:lnTo>
                      <a:pt x="544293" y="1479522"/>
                    </a:lnTo>
                    <a:lnTo>
                      <a:pt x="461548" y="1590307"/>
                    </a:lnTo>
                    <a:lnTo>
                      <a:pt x="384877" y="1548691"/>
                    </a:lnTo>
                    <a:lnTo>
                      <a:pt x="439939" y="1420496"/>
                    </a:lnTo>
                    <a:lnTo>
                      <a:pt x="390626" y="1379809"/>
                    </a:lnTo>
                    <a:lnTo>
                      <a:pt x="280666" y="1466476"/>
                    </a:lnTo>
                    <a:lnTo>
                      <a:pt x="246816" y="1438548"/>
                    </a:lnTo>
                    <a:lnTo>
                      <a:pt x="218888" y="1404699"/>
                    </a:lnTo>
                    <a:lnTo>
                      <a:pt x="305556" y="1294739"/>
                    </a:lnTo>
                    <a:lnTo>
                      <a:pt x="264869" y="1245427"/>
                    </a:lnTo>
                    <a:lnTo>
                      <a:pt x="136674" y="1300488"/>
                    </a:lnTo>
                    <a:lnTo>
                      <a:pt x="95058" y="1223818"/>
                    </a:lnTo>
                    <a:lnTo>
                      <a:pt x="205843" y="1141073"/>
                    </a:lnTo>
                    <a:lnTo>
                      <a:pt x="192878" y="1117187"/>
                    </a:lnTo>
                    <a:lnTo>
                      <a:pt x="181931" y="1081920"/>
                    </a:lnTo>
                    <a:lnTo>
                      <a:pt x="41195" y="1102311"/>
                    </a:lnTo>
                    <a:lnTo>
                      <a:pt x="37886" y="1093270"/>
                    </a:lnTo>
                    <a:lnTo>
                      <a:pt x="18689" y="1018611"/>
                    </a:lnTo>
                    <a:lnTo>
                      <a:pt x="149914" y="966242"/>
                    </a:lnTo>
                    <a:lnTo>
                      <a:pt x="143526" y="902874"/>
                    </a:lnTo>
                    <a:lnTo>
                      <a:pt x="2194" y="886131"/>
                    </a:lnTo>
                    <a:lnTo>
                      <a:pt x="0" y="842682"/>
                    </a:lnTo>
                    <a:lnTo>
                      <a:pt x="2194" y="799234"/>
                    </a:lnTo>
                    <a:lnTo>
                      <a:pt x="143526" y="782491"/>
                    </a:lnTo>
                    <a:lnTo>
                      <a:pt x="149914" y="719122"/>
                    </a:lnTo>
                    <a:lnTo>
                      <a:pt x="18689" y="666753"/>
                    </a:lnTo>
                    <a:lnTo>
                      <a:pt x="37886" y="592094"/>
                    </a:lnTo>
                    <a:lnTo>
                      <a:pt x="41195" y="583054"/>
                    </a:lnTo>
                    <a:lnTo>
                      <a:pt x="181931" y="603445"/>
                    </a:lnTo>
                    <a:lnTo>
                      <a:pt x="192878" y="568177"/>
                    </a:lnTo>
                    <a:lnTo>
                      <a:pt x="205842" y="544293"/>
                    </a:lnTo>
                    <a:lnTo>
                      <a:pt x="95058" y="461548"/>
                    </a:lnTo>
                    <a:lnTo>
                      <a:pt x="136673" y="384877"/>
                    </a:lnTo>
                    <a:lnTo>
                      <a:pt x="264869" y="439938"/>
                    </a:lnTo>
                    <a:lnTo>
                      <a:pt x="305556" y="390625"/>
                    </a:lnTo>
                    <a:lnTo>
                      <a:pt x="218888" y="280665"/>
                    </a:lnTo>
                    <a:lnTo>
                      <a:pt x="246816" y="246816"/>
                    </a:lnTo>
                    <a:lnTo>
                      <a:pt x="280665" y="218888"/>
                    </a:lnTo>
                    <a:lnTo>
                      <a:pt x="390625" y="305556"/>
                    </a:lnTo>
                    <a:lnTo>
                      <a:pt x="439939" y="264868"/>
                    </a:lnTo>
                    <a:lnTo>
                      <a:pt x="384877" y="136673"/>
                    </a:lnTo>
                    <a:lnTo>
                      <a:pt x="461548" y="95058"/>
                    </a:lnTo>
                    <a:lnTo>
                      <a:pt x="544293" y="205842"/>
                    </a:lnTo>
                    <a:lnTo>
                      <a:pt x="568177" y="192878"/>
                    </a:lnTo>
                    <a:lnTo>
                      <a:pt x="603445" y="181930"/>
                    </a:lnTo>
                    <a:lnTo>
                      <a:pt x="583054" y="41194"/>
                    </a:lnTo>
                    <a:lnTo>
                      <a:pt x="592095" y="37886"/>
                    </a:lnTo>
                    <a:lnTo>
                      <a:pt x="666754" y="18689"/>
                    </a:lnTo>
                    <a:lnTo>
                      <a:pt x="719122" y="149914"/>
                    </a:lnTo>
                    <a:lnTo>
                      <a:pt x="782491" y="143526"/>
                    </a:lnTo>
                    <a:lnTo>
                      <a:pt x="799234" y="2194"/>
                    </a:lnTo>
                    <a:lnTo>
                      <a:pt x="842682" y="0"/>
                    </a:lnTo>
                    <a:close/>
                    <a:moveTo>
                      <a:pt x="842682" y="231588"/>
                    </a:moveTo>
                    <a:cubicBezTo>
                      <a:pt x="505184" y="231588"/>
                      <a:pt x="231588" y="505184"/>
                      <a:pt x="231588" y="842682"/>
                    </a:cubicBezTo>
                    <a:cubicBezTo>
                      <a:pt x="231588" y="1180180"/>
                      <a:pt x="505184" y="1453776"/>
                      <a:pt x="842682" y="1453776"/>
                    </a:cubicBezTo>
                    <a:cubicBezTo>
                      <a:pt x="1180180" y="1453776"/>
                      <a:pt x="1453776" y="1180180"/>
                      <a:pt x="1453776" y="842682"/>
                    </a:cubicBezTo>
                    <a:cubicBezTo>
                      <a:pt x="1453776" y="505184"/>
                      <a:pt x="1180180" y="231588"/>
                      <a:pt x="842682" y="231588"/>
                    </a:cubicBezTo>
                    <a:close/>
                  </a:path>
                </a:pathLst>
              </a:custGeom>
              <a:gradFill flip="none" rotWithShape="1">
                <a:gsLst>
                  <a:gs pos="67000">
                    <a:schemeClr val="bg1">
                      <a:lumMod val="75000"/>
                    </a:schemeClr>
                  </a:gs>
                  <a:gs pos="96000">
                    <a:srgbClr val="D9D4D3"/>
                  </a:gs>
                  <a:gs pos="2000">
                    <a:schemeClr val="bg1">
                      <a:lumMod val="95000"/>
                    </a:schemeClr>
                  </a:gs>
                </a:gsLst>
                <a:lin ang="5400000" scaled="1"/>
                <a:tileRect/>
              </a:gradFill>
              <a:ln w="3175">
                <a:solidFill>
                  <a:srgbClr val="000000"/>
                </a:solidFill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64" name="Circle: Hollow 163">
                <a:extLst>
                  <a:ext uri="{FF2B5EF4-FFF2-40B4-BE49-F238E27FC236}">
                    <a16:creationId xmlns:a16="http://schemas.microsoft.com/office/drawing/2014/main" id="{FE69FECA-D884-BBDE-B2E6-E3DD6D905B59}"/>
                  </a:ext>
                </a:extLst>
              </p:cNvPr>
              <p:cNvSpPr/>
              <p:nvPr/>
            </p:nvSpPr>
            <p:spPr>
              <a:xfrm>
                <a:off x="2479520" y="1475946"/>
                <a:ext cx="1219200" cy="1219200"/>
              </a:xfrm>
              <a:prstGeom prst="donut">
                <a:avLst>
                  <a:gd name="adj" fmla="val 4385"/>
                </a:avLst>
              </a:prstGeom>
              <a:gradFill flip="none" rotWithShape="1">
                <a:gsLst>
                  <a:gs pos="18000">
                    <a:srgbClr val="F13E1A"/>
                  </a:gs>
                  <a:gs pos="67000">
                    <a:srgbClr val="000000"/>
                  </a:gs>
                </a:gsLst>
                <a:lin ang="17400000" scaled="0"/>
                <a:tileRect/>
              </a:gra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65" name="Oval 164">
                <a:extLst>
                  <a:ext uri="{FF2B5EF4-FFF2-40B4-BE49-F238E27FC236}">
                    <a16:creationId xmlns:a16="http://schemas.microsoft.com/office/drawing/2014/main" id="{6EF9A021-82A4-EBFC-CFB6-6833EBA05517}"/>
                  </a:ext>
                </a:extLst>
              </p:cNvPr>
              <p:cNvSpPr/>
              <p:nvPr/>
            </p:nvSpPr>
            <p:spPr>
              <a:xfrm>
                <a:off x="2527332" y="1523758"/>
                <a:ext cx="1123576" cy="1123576"/>
              </a:xfrm>
              <a:prstGeom prst="ellipse">
                <a:avLst/>
              </a:prstGeom>
              <a:gradFill flip="none" rotWithShape="1">
                <a:gsLst>
                  <a:gs pos="24000">
                    <a:schemeClr val="bg1">
                      <a:lumMod val="95000"/>
                    </a:schemeClr>
                  </a:gs>
                  <a:gs pos="50000">
                    <a:srgbClr val="D9D4D3"/>
                  </a:gs>
                  <a:gs pos="78000">
                    <a:schemeClr val="bg1">
                      <a:lumMod val="50000"/>
                    </a:schemeClr>
                  </a:gs>
                  <a:gs pos="100000">
                    <a:srgbClr val="000000"/>
                  </a:gs>
                </a:gsLst>
                <a:path path="circle">
                  <a:fillToRect l="50000" t="50000" r="50000" b="50000"/>
                </a:path>
                <a:tileRect/>
              </a:gra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66" name="Circle: Hollow 165">
                <a:extLst>
                  <a:ext uri="{FF2B5EF4-FFF2-40B4-BE49-F238E27FC236}">
                    <a16:creationId xmlns:a16="http://schemas.microsoft.com/office/drawing/2014/main" id="{BA418965-8FD0-238A-F3AC-5AE01920FD3D}"/>
                  </a:ext>
                </a:extLst>
              </p:cNvPr>
              <p:cNvSpPr/>
              <p:nvPr/>
            </p:nvSpPr>
            <p:spPr>
              <a:xfrm rot="9000000">
                <a:off x="2527332" y="1523758"/>
                <a:ext cx="1126564" cy="1126564"/>
              </a:xfrm>
              <a:prstGeom prst="donut">
                <a:avLst>
                  <a:gd name="adj" fmla="val 4385"/>
                </a:avLst>
              </a:prstGeom>
              <a:gradFill flip="none" rotWithShape="1">
                <a:gsLst>
                  <a:gs pos="18000">
                    <a:srgbClr val="F13E1A">
                      <a:alpha val="64000"/>
                    </a:srgbClr>
                  </a:gs>
                  <a:gs pos="82000">
                    <a:srgbClr val="000000">
                      <a:alpha val="39000"/>
                    </a:srgbClr>
                  </a:gs>
                </a:gsLst>
                <a:lin ang="17400000" scaled="0"/>
                <a:tileRect/>
              </a:gra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62" name="Picture 161" descr="A line art of icons&#10;&#10;AI-generated content may be incorrect.">
              <a:extLst>
                <a:ext uri="{FF2B5EF4-FFF2-40B4-BE49-F238E27FC236}">
                  <a16:creationId xmlns:a16="http://schemas.microsoft.com/office/drawing/2014/main" id="{168C573D-63FF-D376-0A22-45CB7965C2C5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773" t="5787" r="44184" b="53472"/>
            <a:stretch>
              <a:fillRect/>
            </a:stretch>
          </p:blipFill>
          <p:spPr>
            <a:xfrm>
              <a:off x="6181179" y="3461508"/>
              <a:ext cx="276938" cy="276938"/>
            </a:xfrm>
            <a:custGeom>
              <a:avLst/>
              <a:gdLst>
                <a:gd name="connsiteX0" fmla="*/ 737323 w 1474646"/>
                <a:gd name="connsiteY0" fmla="*/ 0 h 1474646"/>
                <a:gd name="connsiteX1" fmla="*/ 1474646 w 1474646"/>
                <a:gd name="connsiteY1" fmla="*/ 737323 h 1474646"/>
                <a:gd name="connsiteX2" fmla="*/ 737323 w 1474646"/>
                <a:gd name="connsiteY2" fmla="*/ 1474646 h 1474646"/>
                <a:gd name="connsiteX3" fmla="*/ 0 w 1474646"/>
                <a:gd name="connsiteY3" fmla="*/ 737323 h 1474646"/>
                <a:gd name="connsiteX4" fmla="*/ 737323 w 1474646"/>
                <a:gd name="connsiteY4" fmla="*/ 0 h 1474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4646" h="1474646">
                  <a:moveTo>
                    <a:pt x="737323" y="0"/>
                  </a:moveTo>
                  <a:cubicBezTo>
                    <a:pt x="1144535" y="0"/>
                    <a:pt x="1474646" y="330111"/>
                    <a:pt x="1474646" y="737323"/>
                  </a:cubicBezTo>
                  <a:cubicBezTo>
                    <a:pt x="1474646" y="1144535"/>
                    <a:pt x="1144535" y="1474646"/>
                    <a:pt x="737323" y="1474646"/>
                  </a:cubicBezTo>
                  <a:cubicBezTo>
                    <a:pt x="330111" y="1474646"/>
                    <a:pt x="0" y="1144535"/>
                    <a:pt x="0" y="737323"/>
                  </a:cubicBezTo>
                  <a:cubicBezTo>
                    <a:pt x="0" y="330111"/>
                    <a:pt x="330111" y="0"/>
                    <a:pt x="737323" y="0"/>
                  </a:cubicBezTo>
                  <a:close/>
                </a:path>
              </a:pathLst>
            </a:custGeom>
            <a:ln>
              <a:solidFill>
                <a:schemeClr val="accent1">
                  <a:shade val="15000"/>
                </a:schemeClr>
              </a:solidFill>
            </a:ln>
          </p:spPr>
        </p:pic>
      </p:grpSp>
      <p:grpSp>
        <p:nvGrpSpPr>
          <p:cNvPr id="178" name="Group 177">
            <a:extLst>
              <a:ext uri="{FF2B5EF4-FFF2-40B4-BE49-F238E27FC236}">
                <a16:creationId xmlns:a16="http://schemas.microsoft.com/office/drawing/2014/main" id="{CC72B674-0ED6-ECF0-B2A2-7844DF6F0A4E}"/>
              </a:ext>
            </a:extLst>
          </p:cNvPr>
          <p:cNvGrpSpPr/>
          <p:nvPr/>
        </p:nvGrpSpPr>
        <p:grpSpPr>
          <a:xfrm>
            <a:off x="2854283" y="4474812"/>
            <a:ext cx="6971407" cy="540000"/>
            <a:chOff x="3223820" y="4474812"/>
            <a:chExt cx="6971407" cy="540000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C23FEEA-57CD-8D93-E2E6-8115674071B5}"/>
                </a:ext>
              </a:extLst>
            </p:cNvPr>
            <p:cNvSpPr txBox="1"/>
            <p:nvPr/>
          </p:nvSpPr>
          <p:spPr>
            <a:xfrm>
              <a:off x="3581443" y="4545798"/>
              <a:ext cx="6613784" cy="461665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     </a:t>
              </a:r>
              <a:r>
                <a:rPr lang="en-US" sz="2400" dirty="0">
                  <a:solidFill>
                    <a:schemeClr val="bg1"/>
                  </a:solidFill>
                </a:rPr>
                <a:t>AIR    for spoken communication </a:t>
              </a:r>
              <a:endParaRPr lang="en-US" dirty="0">
                <a:solidFill>
                  <a:schemeClr val="bg1"/>
                </a:solidFill>
              </a:endParaRPr>
            </a:p>
          </p:txBody>
        </p: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C54B86EB-9ACD-03DC-2EDE-9DD8634F6F4C}"/>
                </a:ext>
              </a:extLst>
            </p:cNvPr>
            <p:cNvGrpSpPr/>
            <p:nvPr/>
          </p:nvGrpSpPr>
          <p:grpSpPr>
            <a:xfrm>
              <a:off x="3223820" y="4474812"/>
              <a:ext cx="540000" cy="540000"/>
              <a:chOff x="-1433188" y="4386196"/>
              <a:chExt cx="540000" cy="540000"/>
            </a:xfrm>
          </p:grpSpPr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73DD7B90-0B91-871D-5DD5-E2F8A121E3C3}"/>
                  </a:ext>
                </a:extLst>
              </p:cNvPr>
              <p:cNvSpPr/>
              <p:nvPr/>
            </p:nvSpPr>
            <p:spPr>
              <a:xfrm>
                <a:off x="-1433188" y="4386196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8" name="Picture 7" descr="A black symbol with a white background&#10;&#10;AI-generated content may be incorrect.">
                <a:extLst>
                  <a:ext uri="{FF2B5EF4-FFF2-40B4-BE49-F238E27FC236}">
                    <a16:creationId xmlns:a16="http://schemas.microsoft.com/office/drawing/2014/main" id="{ED5119A9-56D7-2BE2-98D2-23EAD3495F6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6">
                <a:alphaModFix amt="64000"/>
                <a:extLst>
                  <a:ext uri="{BEBA8EAE-BF5A-486C-A8C5-ECC9F3942E4B}">
                    <a14:imgProps xmlns:a14="http://schemas.microsoft.com/office/drawing/2010/main">
                      <a14:imgLayer r:embed="rId17">
                        <a14:imgEffect>
                          <a14:backgroundRemoval t="7955" b="90000" l="3452" r="97024">
                            <a14:foregroundMark x1="45952" y1="9773" x2="45952" y2="9773"/>
                            <a14:foregroundMark x1="42619" y1="9432" x2="54048" y2="7955"/>
                            <a14:foregroundMark x1="4405" y1="34659" x2="6905" y2="35682"/>
                            <a14:foregroundMark x1="3690" y1="49432" x2="3690" y2="52159"/>
                            <a14:foregroundMark x1="87143" y1="53977" x2="92976" y2="62841"/>
                            <a14:foregroundMark x1="92976" y1="62841" x2="92976" y2="70455"/>
                            <a14:foregroundMark x1="95595" y1="64091" x2="97024" y2="65909"/>
                            <a14:foregroundMark x1="5119" y1="63750" x2="9167" y2="63409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326495" y="4485112"/>
                <a:ext cx="326615" cy="342168"/>
              </a:xfrm>
              <a:prstGeom prst="rect">
                <a:avLst/>
              </a:prstGeom>
              <a:effectLst>
                <a:outerShdw blurRad="50800" dist="76200" dir="8100000" algn="tr" rotWithShape="0">
                  <a:prstClr val="black">
                    <a:alpha val="34000"/>
                  </a:prstClr>
                </a:outerShdw>
              </a:effectLst>
            </p:spPr>
          </p:pic>
        </p:grpSp>
      </p:grpSp>
      <p:grpSp>
        <p:nvGrpSpPr>
          <p:cNvPr id="177" name="Group 176">
            <a:extLst>
              <a:ext uri="{FF2B5EF4-FFF2-40B4-BE49-F238E27FC236}">
                <a16:creationId xmlns:a16="http://schemas.microsoft.com/office/drawing/2014/main" id="{019722E0-204A-15E5-006C-0B11C7AD2615}"/>
              </a:ext>
            </a:extLst>
          </p:cNvPr>
          <p:cNvGrpSpPr/>
          <p:nvPr/>
        </p:nvGrpSpPr>
        <p:grpSpPr>
          <a:xfrm>
            <a:off x="2854283" y="5181348"/>
            <a:ext cx="6971407" cy="540000"/>
            <a:chOff x="3223820" y="5181348"/>
            <a:chExt cx="6971407" cy="540000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42CCA1DA-4A30-57A2-C047-37CC95365598}"/>
                </a:ext>
              </a:extLst>
            </p:cNvPr>
            <p:cNvSpPr txBox="1"/>
            <p:nvPr/>
          </p:nvSpPr>
          <p:spPr>
            <a:xfrm>
              <a:off x="3579632" y="5241722"/>
              <a:ext cx="6615595" cy="461665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chemeClr val="bg1"/>
                  </a:solidFill>
                </a:rPr>
                <a:t>    PAPER   for written communication                                 </a:t>
              </a:r>
            </a:p>
          </p:txBody>
        </p: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D66EE1A2-FBC6-71B5-DECB-950FFB60BB8D}"/>
                </a:ext>
              </a:extLst>
            </p:cNvPr>
            <p:cNvGrpSpPr/>
            <p:nvPr/>
          </p:nvGrpSpPr>
          <p:grpSpPr>
            <a:xfrm>
              <a:off x="3223820" y="5181348"/>
              <a:ext cx="539844" cy="540000"/>
              <a:chOff x="-1788608" y="5119174"/>
              <a:chExt cx="540000" cy="54000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378755E7-C069-90D3-B67D-33F23F5533AA}"/>
                  </a:ext>
                </a:extLst>
              </p:cNvPr>
              <p:cNvSpPr/>
              <p:nvPr/>
            </p:nvSpPr>
            <p:spPr>
              <a:xfrm>
                <a:off x="-1788608" y="5119174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pic>
            <p:nvPicPr>
              <p:cNvPr id="13" name="Picture 12" descr="A black and white symbol of a stack of papers">
                <a:extLst>
                  <a:ext uri="{FF2B5EF4-FFF2-40B4-BE49-F238E27FC236}">
                    <a16:creationId xmlns:a16="http://schemas.microsoft.com/office/drawing/2014/main" id="{99F5F00A-FA51-CF31-1247-411AB45F205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8"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ackgroundRemoval t="10000" b="90000" l="10000" r="90000">
                            <a14:foregroundMark x1="56633" y1="36633" x2="56633" y2="36633"/>
                            <a14:foregroundMark x1="62041" y1="32245" x2="62041" y2="32245"/>
                            <a14:foregroundMark x1="70714" y1="27041" x2="70714" y2="27041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777754" y="5130028"/>
                <a:ext cx="518293" cy="518293"/>
              </a:xfrm>
              <a:prstGeom prst="rect">
                <a:avLst/>
              </a:prstGeo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176" name="Group 175">
            <a:extLst>
              <a:ext uri="{FF2B5EF4-FFF2-40B4-BE49-F238E27FC236}">
                <a16:creationId xmlns:a16="http://schemas.microsoft.com/office/drawing/2014/main" id="{446B4E55-9737-9023-50FA-E411BB2B3D2F}"/>
              </a:ext>
            </a:extLst>
          </p:cNvPr>
          <p:cNvGrpSpPr/>
          <p:nvPr/>
        </p:nvGrpSpPr>
        <p:grpSpPr>
          <a:xfrm>
            <a:off x="2854283" y="5887885"/>
            <a:ext cx="6971407" cy="540000"/>
            <a:chOff x="3223820" y="5887885"/>
            <a:chExt cx="6971407" cy="54000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B81F58CF-D513-80C6-9379-77C9037D85D8}"/>
                </a:ext>
              </a:extLst>
            </p:cNvPr>
            <p:cNvSpPr txBox="1"/>
            <p:nvPr/>
          </p:nvSpPr>
          <p:spPr>
            <a:xfrm>
              <a:off x="3579631" y="5937646"/>
              <a:ext cx="6615596" cy="461665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     </a:t>
              </a:r>
              <a:r>
                <a:rPr lang="en-US" sz="2400" dirty="0">
                  <a:solidFill>
                    <a:schemeClr val="bg1"/>
                  </a:solidFill>
                </a:rPr>
                <a:t>ELECTRONIC SIGNALS  for digital transmission</a:t>
              </a:r>
              <a:endParaRPr lang="en-US" dirty="0">
                <a:solidFill>
                  <a:schemeClr val="bg1"/>
                </a:solidFill>
              </a:endParaRPr>
            </a:p>
          </p:txBody>
        </p: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9CE191B0-0165-216C-D49A-CB7F0C431ED8}"/>
                </a:ext>
              </a:extLst>
            </p:cNvPr>
            <p:cNvGrpSpPr/>
            <p:nvPr/>
          </p:nvGrpSpPr>
          <p:grpSpPr>
            <a:xfrm>
              <a:off x="3223820" y="5887885"/>
              <a:ext cx="540000" cy="540000"/>
              <a:chOff x="-1706636" y="5980384"/>
              <a:chExt cx="540000" cy="54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7FBF6ED5-6614-8DDF-37CD-523931D27BAA}"/>
                  </a:ext>
                </a:extLst>
              </p:cNvPr>
              <p:cNvSpPr/>
              <p:nvPr/>
            </p:nvSpPr>
            <p:spPr>
              <a:xfrm>
                <a:off x="-1706636" y="5980384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26" name="Picture 25" descr="A black and white logo&#10;&#10;AI-generated content may be incorrect.">
                <a:extLst>
                  <a:ext uri="{FF2B5EF4-FFF2-40B4-BE49-F238E27FC236}">
                    <a16:creationId xmlns:a16="http://schemas.microsoft.com/office/drawing/2014/main" id="{4807779A-2683-AC71-E783-BB0E005303C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0">
                <a:extLst>
                  <a:ext uri="{BEBA8EAE-BF5A-486C-A8C5-ECC9F3942E4B}">
                    <a14:imgProps xmlns:a14="http://schemas.microsoft.com/office/drawing/2010/main">
                      <a14:imgLayer r:embed="rId21">
                        <a14:imgEffect>
                          <a14:backgroundRemoval t="3139" b="89462" l="8259" r="94643">
                            <a14:foregroundMark x1="12946" y1="15695" x2="8482" y2="23767"/>
                            <a14:foregroundMark x1="15402" y1="3587" x2="14732" y2="8072"/>
                            <a14:foregroundMark x1="23438" y1="19283" x2="18750" y2="31839"/>
                            <a14:foregroundMark x1="32143" y1="26906" x2="32143" y2="37220"/>
                            <a14:foregroundMark x1="68304" y1="27130" x2="69866" y2="38341"/>
                            <a14:foregroundMark x1="77679" y1="19283" x2="82589" y2="34753"/>
                            <a14:foregroundMark x1="87500" y1="10314" x2="91295" y2="25785"/>
                            <a14:foregroundMark x1="94643" y1="34081" x2="94643" y2="34081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608487" y="6079300"/>
                <a:ext cx="343702" cy="342168"/>
              </a:xfrm>
              <a:prstGeom prst="rect">
                <a:avLst/>
              </a:prstGeom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35D11AF2-79E6-65C7-EE92-DFD21A0E933D}"/>
              </a:ext>
            </a:extLst>
          </p:cNvPr>
          <p:cNvGrpSpPr/>
          <p:nvPr/>
        </p:nvGrpSpPr>
        <p:grpSpPr>
          <a:xfrm>
            <a:off x="9752452" y="7006745"/>
            <a:ext cx="540000" cy="540000"/>
            <a:chOff x="-2353797" y="2379030"/>
            <a:chExt cx="540000" cy="540000"/>
          </a:xfrm>
          <a:effectLst>
            <a:glow rad="127000">
              <a:srgbClr val="00B050">
                <a:alpha val="80000"/>
              </a:srgbClr>
            </a:glow>
          </a:effectLst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243A3198-C0C3-C271-6A5E-E00D0DFF0676}"/>
                </a:ext>
              </a:extLst>
            </p:cNvPr>
            <p:cNvSpPr/>
            <p:nvPr/>
          </p:nvSpPr>
          <p:spPr>
            <a:xfrm>
              <a:off x="-2353797" y="2379030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rgbClr val="3E912F"/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46" name="Picture 45" descr="A collection of icons of communication&#10;&#10;AI-generated content may be incorrect.">
              <a:extLst>
                <a:ext uri="{FF2B5EF4-FFF2-40B4-BE49-F238E27FC236}">
                  <a16:creationId xmlns:a16="http://schemas.microsoft.com/office/drawing/2014/main" id="{8AD2459F-D410-17E4-B238-6048D1B31419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60199" b="76839" l="23345" r="37109">
                          <a14:foregroundMark x1="34979" y1="71642" x2="34979" y2="71642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625" t="58119" r="61171" b="21081"/>
            <a:stretch>
              <a:fillRect/>
            </a:stretch>
          </p:blipFill>
          <p:spPr>
            <a:xfrm>
              <a:off x="-2256571" y="2476256"/>
              <a:ext cx="345549" cy="345549"/>
            </a:xfrm>
            <a:custGeom>
              <a:avLst/>
              <a:gdLst>
                <a:gd name="connsiteX0" fmla="*/ 398207 w 796414"/>
                <a:gd name="connsiteY0" fmla="*/ 0 h 796414"/>
                <a:gd name="connsiteX1" fmla="*/ 796414 w 796414"/>
                <a:gd name="connsiteY1" fmla="*/ 398207 h 796414"/>
                <a:gd name="connsiteX2" fmla="*/ 398207 w 796414"/>
                <a:gd name="connsiteY2" fmla="*/ 796414 h 796414"/>
                <a:gd name="connsiteX3" fmla="*/ 0 w 796414"/>
                <a:gd name="connsiteY3" fmla="*/ 398207 h 796414"/>
                <a:gd name="connsiteX4" fmla="*/ 398207 w 796414"/>
                <a:gd name="connsiteY4" fmla="*/ 0 h 796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6414" h="796414">
                  <a:moveTo>
                    <a:pt x="398207" y="0"/>
                  </a:moveTo>
                  <a:cubicBezTo>
                    <a:pt x="618131" y="0"/>
                    <a:pt x="796414" y="178283"/>
                    <a:pt x="796414" y="398207"/>
                  </a:cubicBezTo>
                  <a:cubicBezTo>
                    <a:pt x="796414" y="618131"/>
                    <a:pt x="618131" y="796414"/>
                    <a:pt x="398207" y="796414"/>
                  </a:cubicBezTo>
                  <a:cubicBezTo>
                    <a:pt x="178283" y="796414"/>
                    <a:pt x="0" y="618131"/>
                    <a:pt x="0" y="398207"/>
                  </a:cubicBezTo>
                  <a:cubicBezTo>
                    <a:pt x="0" y="178283"/>
                    <a:pt x="178283" y="0"/>
                    <a:pt x="398207" y="0"/>
                  </a:cubicBezTo>
                  <a:close/>
                </a:path>
              </a:pathLst>
            </a:custGeom>
            <a:gradFill>
              <a:gsLst>
                <a:gs pos="100000">
                  <a:schemeClr val="tx1">
                    <a:lumMod val="50000"/>
                    <a:lumOff val="50000"/>
                  </a:schemeClr>
                </a:gs>
                <a:gs pos="54000">
                  <a:schemeClr val="bg1"/>
                </a:gs>
              </a:gsLst>
              <a:path path="circle">
                <a:fillToRect l="50000" t="50000" r="50000" b="50000"/>
              </a:path>
            </a:gradFill>
            <a:ln w="12700"/>
          </p:spPr>
        </p:pic>
      </p:grpSp>
      <p:pic>
        <p:nvPicPr>
          <p:cNvPr id="139" name="Picture 138" descr="A line art of icons&#10;&#10;AI-generated content may be incorrect.">
            <a:extLst>
              <a:ext uri="{FF2B5EF4-FFF2-40B4-BE49-F238E27FC236}">
                <a16:creationId xmlns:a16="http://schemas.microsoft.com/office/drawing/2014/main" id="{36A7CE5F-73F7-9C03-8CF7-E232D24E965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73" t="5787" r="44184" b="53472"/>
          <a:stretch>
            <a:fillRect/>
          </a:stretch>
        </p:blipFill>
        <p:spPr>
          <a:xfrm>
            <a:off x="-2000544" y="6398120"/>
            <a:ext cx="364465" cy="364465"/>
          </a:xfrm>
          <a:custGeom>
            <a:avLst/>
            <a:gdLst>
              <a:gd name="connsiteX0" fmla="*/ 737323 w 1474646"/>
              <a:gd name="connsiteY0" fmla="*/ 0 h 1474646"/>
              <a:gd name="connsiteX1" fmla="*/ 1474646 w 1474646"/>
              <a:gd name="connsiteY1" fmla="*/ 737323 h 1474646"/>
              <a:gd name="connsiteX2" fmla="*/ 737323 w 1474646"/>
              <a:gd name="connsiteY2" fmla="*/ 1474646 h 1474646"/>
              <a:gd name="connsiteX3" fmla="*/ 0 w 1474646"/>
              <a:gd name="connsiteY3" fmla="*/ 737323 h 1474646"/>
              <a:gd name="connsiteX4" fmla="*/ 737323 w 1474646"/>
              <a:gd name="connsiteY4" fmla="*/ 0 h 1474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74646" h="1474646">
                <a:moveTo>
                  <a:pt x="737323" y="0"/>
                </a:moveTo>
                <a:cubicBezTo>
                  <a:pt x="1144535" y="0"/>
                  <a:pt x="1474646" y="330111"/>
                  <a:pt x="1474646" y="737323"/>
                </a:cubicBezTo>
                <a:cubicBezTo>
                  <a:pt x="1474646" y="1144535"/>
                  <a:pt x="1144535" y="1474646"/>
                  <a:pt x="737323" y="1474646"/>
                </a:cubicBezTo>
                <a:cubicBezTo>
                  <a:pt x="330111" y="1474646"/>
                  <a:pt x="0" y="1144535"/>
                  <a:pt x="0" y="737323"/>
                </a:cubicBezTo>
                <a:cubicBezTo>
                  <a:pt x="0" y="330111"/>
                  <a:pt x="330111" y="0"/>
                  <a:pt x="737323" y="0"/>
                </a:cubicBezTo>
                <a:close/>
              </a:path>
            </a:pathLst>
          </a:cu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innerShdw blurRad="114300" dist="25400">
              <a:prstClr val="black"/>
            </a:inn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</p:pic>
      <p:sp>
        <p:nvSpPr>
          <p:cNvPr id="59" name="Circle: Hollow 58">
            <a:extLst>
              <a:ext uri="{FF2B5EF4-FFF2-40B4-BE49-F238E27FC236}">
                <a16:creationId xmlns:a16="http://schemas.microsoft.com/office/drawing/2014/main" id="{9CC77EEA-BA7D-4936-56AB-955BD73850A0}"/>
              </a:ext>
            </a:extLst>
          </p:cNvPr>
          <p:cNvSpPr/>
          <p:nvPr/>
        </p:nvSpPr>
        <p:spPr>
          <a:xfrm rot="9209847">
            <a:off x="-2089146" y="6311156"/>
            <a:ext cx="548375" cy="548375"/>
          </a:xfrm>
          <a:prstGeom prst="donut">
            <a:avLst>
              <a:gd name="adj" fmla="val 4385"/>
            </a:avLst>
          </a:prstGeom>
          <a:gradFill flip="none" rotWithShape="1">
            <a:gsLst>
              <a:gs pos="18000">
                <a:srgbClr val="F13E1A"/>
              </a:gs>
              <a:gs pos="67000">
                <a:srgbClr val="000000"/>
              </a:gs>
            </a:gsLst>
            <a:lin ang="17400000" scaled="0"/>
            <a:tileRect/>
          </a:gradFill>
          <a:ln w="6350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98" name="Group 97">
            <a:extLst>
              <a:ext uri="{FF2B5EF4-FFF2-40B4-BE49-F238E27FC236}">
                <a16:creationId xmlns:a16="http://schemas.microsoft.com/office/drawing/2014/main" id="{92B3AD80-7EAE-22AB-493A-A27BA9B967EA}"/>
              </a:ext>
            </a:extLst>
          </p:cNvPr>
          <p:cNvGrpSpPr/>
          <p:nvPr/>
        </p:nvGrpSpPr>
        <p:grpSpPr>
          <a:xfrm>
            <a:off x="-2333296" y="5847306"/>
            <a:ext cx="451118" cy="451118"/>
            <a:chOff x="-561601" y="4551222"/>
            <a:chExt cx="451118" cy="451118"/>
          </a:xfrm>
        </p:grpSpPr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A27DD45D-3AD6-9243-1AD7-C8C6E21BF821}"/>
                </a:ext>
              </a:extLst>
            </p:cNvPr>
            <p:cNvSpPr/>
            <p:nvPr/>
          </p:nvSpPr>
          <p:spPr>
            <a:xfrm rot="9209847">
              <a:off x="-486415" y="4631258"/>
              <a:ext cx="300746" cy="300746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Circle: Hollow 64">
              <a:extLst>
                <a:ext uri="{FF2B5EF4-FFF2-40B4-BE49-F238E27FC236}">
                  <a16:creationId xmlns:a16="http://schemas.microsoft.com/office/drawing/2014/main" id="{4E9A1A45-F79A-6998-A4B7-B7C00D985565}"/>
                </a:ext>
              </a:extLst>
            </p:cNvPr>
            <p:cNvSpPr/>
            <p:nvPr/>
          </p:nvSpPr>
          <p:spPr>
            <a:xfrm rot="9209847">
              <a:off x="-499749" y="4613634"/>
              <a:ext cx="326341" cy="326341"/>
            </a:xfrm>
            <a:prstGeom prst="donut">
              <a:avLst>
                <a:gd name="adj" fmla="val 4385"/>
              </a:avLst>
            </a:prstGeom>
            <a:gradFill flip="none" rotWithShape="1">
              <a:gsLst>
                <a:gs pos="18000">
                  <a:srgbClr val="F13E1A"/>
                </a:gs>
                <a:gs pos="67000">
                  <a:srgbClr val="000000"/>
                </a:gs>
              </a:gsLst>
              <a:lin ang="17400000" scaled="0"/>
              <a:tileRect/>
            </a:gradFill>
            <a:ln w="6350"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A7EB7639-4A4F-568A-2C04-666493BADF34}"/>
                </a:ext>
              </a:extLst>
            </p:cNvPr>
            <p:cNvGrpSpPr/>
            <p:nvPr/>
          </p:nvGrpSpPr>
          <p:grpSpPr>
            <a:xfrm>
              <a:off x="-561601" y="4551222"/>
              <a:ext cx="451118" cy="451118"/>
              <a:chOff x="-561601" y="4551222"/>
              <a:chExt cx="451118" cy="451118"/>
            </a:xfrm>
          </p:grpSpPr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DB0535E0-E1BA-E4A8-F9DB-862DE1437590}"/>
                  </a:ext>
                </a:extLst>
              </p:cNvPr>
              <p:cNvSpPr/>
              <p:nvPr/>
            </p:nvSpPr>
            <p:spPr>
              <a:xfrm rot="9209847">
                <a:off x="-561601" y="4551222"/>
                <a:ext cx="451118" cy="451118"/>
              </a:xfrm>
              <a:custGeom>
                <a:avLst/>
                <a:gdLst>
                  <a:gd name="connsiteX0" fmla="*/ 842682 w 1685364"/>
                  <a:gd name="connsiteY0" fmla="*/ 0 h 1685364"/>
                  <a:gd name="connsiteX1" fmla="*/ 886131 w 1685364"/>
                  <a:gd name="connsiteY1" fmla="*/ 2194 h 1685364"/>
                  <a:gd name="connsiteX2" fmla="*/ 902874 w 1685364"/>
                  <a:gd name="connsiteY2" fmla="*/ 143526 h 1685364"/>
                  <a:gd name="connsiteX3" fmla="*/ 966242 w 1685364"/>
                  <a:gd name="connsiteY3" fmla="*/ 149914 h 1685364"/>
                  <a:gd name="connsiteX4" fmla="*/ 1018611 w 1685364"/>
                  <a:gd name="connsiteY4" fmla="*/ 18689 h 1685364"/>
                  <a:gd name="connsiteX5" fmla="*/ 1093270 w 1685364"/>
                  <a:gd name="connsiteY5" fmla="*/ 37886 h 1685364"/>
                  <a:gd name="connsiteX6" fmla="*/ 1102311 w 1685364"/>
                  <a:gd name="connsiteY6" fmla="*/ 41195 h 1685364"/>
                  <a:gd name="connsiteX7" fmla="*/ 1081920 w 1685364"/>
                  <a:gd name="connsiteY7" fmla="*/ 181931 h 1685364"/>
                  <a:gd name="connsiteX8" fmla="*/ 1117187 w 1685364"/>
                  <a:gd name="connsiteY8" fmla="*/ 192878 h 1685364"/>
                  <a:gd name="connsiteX9" fmla="*/ 1141072 w 1685364"/>
                  <a:gd name="connsiteY9" fmla="*/ 205843 h 1685364"/>
                  <a:gd name="connsiteX10" fmla="*/ 1223818 w 1685364"/>
                  <a:gd name="connsiteY10" fmla="*/ 95058 h 1685364"/>
                  <a:gd name="connsiteX11" fmla="*/ 1300488 w 1685364"/>
                  <a:gd name="connsiteY11" fmla="*/ 136673 h 1685364"/>
                  <a:gd name="connsiteX12" fmla="*/ 1245427 w 1685364"/>
                  <a:gd name="connsiteY12" fmla="*/ 264869 h 1685364"/>
                  <a:gd name="connsiteX13" fmla="*/ 1294739 w 1685364"/>
                  <a:gd name="connsiteY13" fmla="*/ 305556 h 1685364"/>
                  <a:gd name="connsiteX14" fmla="*/ 1404699 w 1685364"/>
                  <a:gd name="connsiteY14" fmla="*/ 218888 h 1685364"/>
                  <a:gd name="connsiteX15" fmla="*/ 1438548 w 1685364"/>
                  <a:gd name="connsiteY15" fmla="*/ 246816 h 1685364"/>
                  <a:gd name="connsiteX16" fmla="*/ 1466476 w 1685364"/>
                  <a:gd name="connsiteY16" fmla="*/ 280665 h 1685364"/>
                  <a:gd name="connsiteX17" fmla="*/ 1379809 w 1685364"/>
                  <a:gd name="connsiteY17" fmla="*/ 390626 h 1685364"/>
                  <a:gd name="connsiteX18" fmla="*/ 1420496 w 1685364"/>
                  <a:gd name="connsiteY18" fmla="*/ 439938 h 1685364"/>
                  <a:gd name="connsiteX19" fmla="*/ 1548691 w 1685364"/>
                  <a:gd name="connsiteY19" fmla="*/ 384877 h 1685364"/>
                  <a:gd name="connsiteX20" fmla="*/ 1590307 w 1685364"/>
                  <a:gd name="connsiteY20" fmla="*/ 461548 h 1685364"/>
                  <a:gd name="connsiteX21" fmla="*/ 1479522 w 1685364"/>
                  <a:gd name="connsiteY21" fmla="*/ 544293 h 1685364"/>
                  <a:gd name="connsiteX22" fmla="*/ 1492486 w 1685364"/>
                  <a:gd name="connsiteY22" fmla="*/ 568177 h 1685364"/>
                  <a:gd name="connsiteX23" fmla="*/ 1503434 w 1685364"/>
                  <a:gd name="connsiteY23" fmla="*/ 603445 h 1685364"/>
                  <a:gd name="connsiteX24" fmla="*/ 1644170 w 1685364"/>
                  <a:gd name="connsiteY24" fmla="*/ 583054 h 1685364"/>
                  <a:gd name="connsiteX25" fmla="*/ 1647479 w 1685364"/>
                  <a:gd name="connsiteY25" fmla="*/ 592094 h 1685364"/>
                  <a:gd name="connsiteX26" fmla="*/ 1666676 w 1685364"/>
                  <a:gd name="connsiteY26" fmla="*/ 666754 h 1685364"/>
                  <a:gd name="connsiteX27" fmla="*/ 1535450 w 1685364"/>
                  <a:gd name="connsiteY27" fmla="*/ 719123 h 1685364"/>
                  <a:gd name="connsiteX28" fmla="*/ 1541838 w 1685364"/>
                  <a:gd name="connsiteY28" fmla="*/ 782491 h 1685364"/>
                  <a:gd name="connsiteX29" fmla="*/ 1683170 w 1685364"/>
                  <a:gd name="connsiteY29" fmla="*/ 799234 h 1685364"/>
                  <a:gd name="connsiteX30" fmla="*/ 1685364 w 1685364"/>
                  <a:gd name="connsiteY30" fmla="*/ 842682 h 1685364"/>
                  <a:gd name="connsiteX31" fmla="*/ 1683170 w 1685364"/>
                  <a:gd name="connsiteY31" fmla="*/ 886131 h 1685364"/>
                  <a:gd name="connsiteX32" fmla="*/ 1541838 w 1685364"/>
                  <a:gd name="connsiteY32" fmla="*/ 902874 h 1685364"/>
                  <a:gd name="connsiteX33" fmla="*/ 1535450 w 1685364"/>
                  <a:gd name="connsiteY33" fmla="*/ 966242 h 1685364"/>
                  <a:gd name="connsiteX34" fmla="*/ 1666676 w 1685364"/>
                  <a:gd name="connsiteY34" fmla="*/ 1018611 h 1685364"/>
                  <a:gd name="connsiteX35" fmla="*/ 1647479 w 1685364"/>
                  <a:gd name="connsiteY35" fmla="*/ 1093270 h 1685364"/>
                  <a:gd name="connsiteX36" fmla="*/ 1644170 w 1685364"/>
                  <a:gd name="connsiteY36" fmla="*/ 1102311 h 1685364"/>
                  <a:gd name="connsiteX37" fmla="*/ 1503434 w 1685364"/>
                  <a:gd name="connsiteY37" fmla="*/ 1081920 h 1685364"/>
                  <a:gd name="connsiteX38" fmla="*/ 1492486 w 1685364"/>
                  <a:gd name="connsiteY38" fmla="*/ 1117187 h 1685364"/>
                  <a:gd name="connsiteX39" fmla="*/ 1479522 w 1685364"/>
                  <a:gd name="connsiteY39" fmla="*/ 1141072 h 1685364"/>
                  <a:gd name="connsiteX40" fmla="*/ 1590306 w 1685364"/>
                  <a:gd name="connsiteY40" fmla="*/ 1223817 h 1685364"/>
                  <a:gd name="connsiteX41" fmla="*/ 1548691 w 1685364"/>
                  <a:gd name="connsiteY41" fmla="*/ 1300488 h 1685364"/>
                  <a:gd name="connsiteX42" fmla="*/ 1420495 w 1685364"/>
                  <a:gd name="connsiteY42" fmla="*/ 1245427 h 1685364"/>
                  <a:gd name="connsiteX43" fmla="*/ 1379809 w 1685364"/>
                  <a:gd name="connsiteY43" fmla="*/ 1294739 h 1685364"/>
                  <a:gd name="connsiteX44" fmla="*/ 1466476 w 1685364"/>
                  <a:gd name="connsiteY44" fmla="*/ 1404699 h 1685364"/>
                  <a:gd name="connsiteX45" fmla="*/ 1438548 w 1685364"/>
                  <a:gd name="connsiteY45" fmla="*/ 1438548 h 1685364"/>
                  <a:gd name="connsiteX46" fmla="*/ 1404699 w 1685364"/>
                  <a:gd name="connsiteY46" fmla="*/ 1466476 h 1685364"/>
                  <a:gd name="connsiteX47" fmla="*/ 1294739 w 1685364"/>
                  <a:gd name="connsiteY47" fmla="*/ 1379809 h 1685364"/>
                  <a:gd name="connsiteX48" fmla="*/ 1245427 w 1685364"/>
                  <a:gd name="connsiteY48" fmla="*/ 1420495 h 1685364"/>
                  <a:gd name="connsiteX49" fmla="*/ 1300488 w 1685364"/>
                  <a:gd name="connsiteY49" fmla="*/ 1548691 h 1685364"/>
                  <a:gd name="connsiteX50" fmla="*/ 1223818 w 1685364"/>
                  <a:gd name="connsiteY50" fmla="*/ 1590306 h 1685364"/>
                  <a:gd name="connsiteX51" fmla="*/ 1141072 w 1685364"/>
                  <a:gd name="connsiteY51" fmla="*/ 1479522 h 1685364"/>
                  <a:gd name="connsiteX52" fmla="*/ 1117187 w 1685364"/>
                  <a:gd name="connsiteY52" fmla="*/ 1492486 h 1685364"/>
                  <a:gd name="connsiteX53" fmla="*/ 1081920 w 1685364"/>
                  <a:gd name="connsiteY53" fmla="*/ 1503434 h 1685364"/>
                  <a:gd name="connsiteX54" fmla="*/ 1102311 w 1685364"/>
                  <a:gd name="connsiteY54" fmla="*/ 1644170 h 1685364"/>
                  <a:gd name="connsiteX55" fmla="*/ 1093270 w 1685364"/>
                  <a:gd name="connsiteY55" fmla="*/ 1647479 h 1685364"/>
                  <a:gd name="connsiteX56" fmla="*/ 1018611 w 1685364"/>
                  <a:gd name="connsiteY56" fmla="*/ 1666676 h 1685364"/>
                  <a:gd name="connsiteX57" fmla="*/ 966242 w 1685364"/>
                  <a:gd name="connsiteY57" fmla="*/ 1535450 h 1685364"/>
                  <a:gd name="connsiteX58" fmla="*/ 902874 w 1685364"/>
                  <a:gd name="connsiteY58" fmla="*/ 1541838 h 1685364"/>
                  <a:gd name="connsiteX59" fmla="*/ 886131 w 1685364"/>
                  <a:gd name="connsiteY59" fmla="*/ 1683170 h 1685364"/>
                  <a:gd name="connsiteX60" fmla="*/ 842682 w 1685364"/>
                  <a:gd name="connsiteY60" fmla="*/ 1685364 h 1685364"/>
                  <a:gd name="connsiteX61" fmla="*/ 799234 w 1685364"/>
                  <a:gd name="connsiteY61" fmla="*/ 1683170 h 1685364"/>
                  <a:gd name="connsiteX62" fmla="*/ 782491 w 1685364"/>
                  <a:gd name="connsiteY62" fmla="*/ 1541838 h 1685364"/>
                  <a:gd name="connsiteX63" fmla="*/ 719123 w 1685364"/>
                  <a:gd name="connsiteY63" fmla="*/ 1535450 h 1685364"/>
                  <a:gd name="connsiteX64" fmla="*/ 666754 w 1685364"/>
                  <a:gd name="connsiteY64" fmla="*/ 1666676 h 1685364"/>
                  <a:gd name="connsiteX65" fmla="*/ 592095 w 1685364"/>
                  <a:gd name="connsiteY65" fmla="*/ 1647479 h 1685364"/>
                  <a:gd name="connsiteX66" fmla="*/ 583054 w 1685364"/>
                  <a:gd name="connsiteY66" fmla="*/ 1644170 h 1685364"/>
                  <a:gd name="connsiteX67" fmla="*/ 603446 w 1685364"/>
                  <a:gd name="connsiteY67" fmla="*/ 1503434 h 1685364"/>
                  <a:gd name="connsiteX68" fmla="*/ 568177 w 1685364"/>
                  <a:gd name="connsiteY68" fmla="*/ 1492486 h 1685364"/>
                  <a:gd name="connsiteX69" fmla="*/ 544293 w 1685364"/>
                  <a:gd name="connsiteY69" fmla="*/ 1479522 h 1685364"/>
                  <a:gd name="connsiteX70" fmla="*/ 461548 w 1685364"/>
                  <a:gd name="connsiteY70" fmla="*/ 1590307 h 1685364"/>
                  <a:gd name="connsiteX71" fmla="*/ 384877 w 1685364"/>
                  <a:gd name="connsiteY71" fmla="*/ 1548691 h 1685364"/>
                  <a:gd name="connsiteX72" fmla="*/ 439939 w 1685364"/>
                  <a:gd name="connsiteY72" fmla="*/ 1420496 h 1685364"/>
                  <a:gd name="connsiteX73" fmla="*/ 390626 w 1685364"/>
                  <a:gd name="connsiteY73" fmla="*/ 1379809 h 1685364"/>
                  <a:gd name="connsiteX74" fmla="*/ 280666 w 1685364"/>
                  <a:gd name="connsiteY74" fmla="*/ 1466476 h 1685364"/>
                  <a:gd name="connsiteX75" fmla="*/ 246816 w 1685364"/>
                  <a:gd name="connsiteY75" fmla="*/ 1438548 h 1685364"/>
                  <a:gd name="connsiteX76" fmla="*/ 218888 w 1685364"/>
                  <a:gd name="connsiteY76" fmla="*/ 1404699 h 1685364"/>
                  <a:gd name="connsiteX77" fmla="*/ 305556 w 1685364"/>
                  <a:gd name="connsiteY77" fmla="*/ 1294739 h 1685364"/>
                  <a:gd name="connsiteX78" fmla="*/ 264869 w 1685364"/>
                  <a:gd name="connsiteY78" fmla="*/ 1245427 h 1685364"/>
                  <a:gd name="connsiteX79" fmla="*/ 136674 w 1685364"/>
                  <a:gd name="connsiteY79" fmla="*/ 1300488 h 1685364"/>
                  <a:gd name="connsiteX80" fmla="*/ 95058 w 1685364"/>
                  <a:gd name="connsiteY80" fmla="*/ 1223818 h 1685364"/>
                  <a:gd name="connsiteX81" fmla="*/ 205843 w 1685364"/>
                  <a:gd name="connsiteY81" fmla="*/ 1141073 h 1685364"/>
                  <a:gd name="connsiteX82" fmla="*/ 192878 w 1685364"/>
                  <a:gd name="connsiteY82" fmla="*/ 1117187 h 1685364"/>
                  <a:gd name="connsiteX83" fmla="*/ 181931 w 1685364"/>
                  <a:gd name="connsiteY83" fmla="*/ 1081920 h 1685364"/>
                  <a:gd name="connsiteX84" fmla="*/ 41195 w 1685364"/>
                  <a:gd name="connsiteY84" fmla="*/ 1102311 h 1685364"/>
                  <a:gd name="connsiteX85" fmla="*/ 37886 w 1685364"/>
                  <a:gd name="connsiteY85" fmla="*/ 1093270 h 1685364"/>
                  <a:gd name="connsiteX86" fmla="*/ 18689 w 1685364"/>
                  <a:gd name="connsiteY86" fmla="*/ 1018611 h 1685364"/>
                  <a:gd name="connsiteX87" fmla="*/ 149914 w 1685364"/>
                  <a:gd name="connsiteY87" fmla="*/ 966242 h 1685364"/>
                  <a:gd name="connsiteX88" fmla="*/ 143526 w 1685364"/>
                  <a:gd name="connsiteY88" fmla="*/ 902874 h 1685364"/>
                  <a:gd name="connsiteX89" fmla="*/ 2194 w 1685364"/>
                  <a:gd name="connsiteY89" fmla="*/ 886131 h 1685364"/>
                  <a:gd name="connsiteX90" fmla="*/ 0 w 1685364"/>
                  <a:gd name="connsiteY90" fmla="*/ 842682 h 1685364"/>
                  <a:gd name="connsiteX91" fmla="*/ 2194 w 1685364"/>
                  <a:gd name="connsiteY91" fmla="*/ 799234 h 1685364"/>
                  <a:gd name="connsiteX92" fmla="*/ 143526 w 1685364"/>
                  <a:gd name="connsiteY92" fmla="*/ 782491 h 1685364"/>
                  <a:gd name="connsiteX93" fmla="*/ 149914 w 1685364"/>
                  <a:gd name="connsiteY93" fmla="*/ 719122 h 1685364"/>
                  <a:gd name="connsiteX94" fmla="*/ 18689 w 1685364"/>
                  <a:gd name="connsiteY94" fmla="*/ 666753 h 1685364"/>
                  <a:gd name="connsiteX95" fmla="*/ 37886 w 1685364"/>
                  <a:gd name="connsiteY95" fmla="*/ 592094 h 1685364"/>
                  <a:gd name="connsiteX96" fmla="*/ 41195 w 1685364"/>
                  <a:gd name="connsiteY96" fmla="*/ 583054 h 1685364"/>
                  <a:gd name="connsiteX97" fmla="*/ 181931 w 1685364"/>
                  <a:gd name="connsiteY97" fmla="*/ 603445 h 1685364"/>
                  <a:gd name="connsiteX98" fmla="*/ 192878 w 1685364"/>
                  <a:gd name="connsiteY98" fmla="*/ 568177 h 1685364"/>
                  <a:gd name="connsiteX99" fmla="*/ 205842 w 1685364"/>
                  <a:gd name="connsiteY99" fmla="*/ 544293 h 1685364"/>
                  <a:gd name="connsiteX100" fmla="*/ 95058 w 1685364"/>
                  <a:gd name="connsiteY100" fmla="*/ 461548 h 1685364"/>
                  <a:gd name="connsiteX101" fmla="*/ 136673 w 1685364"/>
                  <a:gd name="connsiteY101" fmla="*/ 384877 h 1685364"/>
                  <a:gd name="connsiteX102" fmla="*/ 264869 w 1685364"/>
                  <a:gd name="connsiteY102" fmla="*/ 439938 h 1685364"/>
                  <a:gd name="connsiteX103" fmla="*/ 305556 w 1685364"/>
                  <a:gd name="connsiteY103" fmla="*/ 390625 h 1685364"/>
                  <a:gd name="connsiteX104" fmla="*/ 218888 w 1685364"/>
                  <a:gd name="connsiteY104" fmla="*/ 280665 h 1685364"/>
                  <a:gd name="connsiteX105" fmla="*/ 246816 w 1685364"/>
                  <a:gd name="connsiteY105" fmla="*/ 246816 h 1685364"/>
                  <a:gd name="connsiteX106" fmla="*/ 280665 w 1685364"/>
                  <a:gd name="connsiteY106" fmla="*/ 218888 h 1685364"/>
                  <a:gd name="connsiteX107" fmla="*/ 390625 w 1685364"/>
                  <a:gd name="connsiteY107" fmla="*/ 305556 h 1685364"/>
                  <a:gd name="connsiteX108" fmla="*/ 439939 w 1685364"/>
                  <a:gd name="connsiteY108" fmla="*/ 264868 h 1685364"/>
                  <a:gd name="connsiteX109" fmla="*/ 384877 w 1685364"/>
                  <a:gd name="connsiteY109" fmla="*/ 136673 h 1685364"/>
                  <a:gd name="connsiteX110" fmla="*/ 461548 w 1685364"/>
                  <a:gd name="connsiteY110" fmla="*/ 95058 h 1685364"/>
                  <a:gd name="connsiteX111" fmla="*/ 544293 w 1685364"/>
                  <a:gd name="connsiteY111" fmla="*/ 205842 h 1685364"/>
                  <a:gd name="connsiteX112" fmla="*/ 568177 w 1685364"/>
                  <a:gd name="connsiteY112" fmla="*/ 192878 h 1685364"/>
                  <a:gd name="connsiteX113" fmla="*/ 603445 w 1685364"/>
                  <a:gd name="connsiteY113" fmla="*/ 181930 h 1685364"/>
                  <a:gd name="connsiteX114" fmla="*/ 583054 w 1685364"/>
                  <a:gd name="connsiteY114" fmla="*/ 41194 h 1685364"/>
                  <a:gd name="connsiteX115" fmla="*/ 592095 w 1685364"/>
                  <a:gd name="connsiteY115" fmla="*/ 37886 h 1685364"/>
                  <a:gd name="connsiteX116" fmla="*/ 666754 w 1685364"/>
                  <a:gd name="connsiteY116" fmla="*/ 18689 h 1685364"/>
                  <a:gd name="connsiteX117" fmla="*/ 719122 w 1685364"/>
                  <a:gd name="connsiteY117" fmla="*/ 149914 h 1685364"/>
                  <a:gd name="connsiteX118" fmla="*/ 782491 w 1685364"/>
                  <a:gd name="connsiteY118" fmla="*/ 143526 h 1685364"/>
                  <a:gd name="connsiteX119" fmla="*/ 799234 w 1685364"/>
                  <a:gd name="connsiteY119" fmla="*/ 2194 h 1685364"/>
                  <a:gd name="connsiteX120" fmla="*/ 842682 w 1685364"/>
                  <a:gd name="connsiteY120" fmla="*/ 0 h 1685364"/>
                  <a:gd name="connsiteX121" fmla="*/ 842682 w 1685364"/>
                  <a:gd name="connsiteY121" fmla="*/ 231588 h 1685364"/>
                  <a:gd name="connsiteX122" fmla="*/ 231588 w 1685364"/>
                  <a:gd name="connsiteY122" fmla="*/ 842682 h 1685364"/>
                  <a:gd name="connsiteX123" fmla="*/ 842682 w 1685364"/>
                  <a:gd name="connsiteY123" fmla="*/ 1453776 h 1685364"/>
                  <a:gd name="connsiteX124" fmla="*/ 1453776 w 1685364"/>
                  <a:gd name="connsiteY124" fmla="*/ 842682 h 1685364"/>
                  <a:gd name="connsiteX125" fmla="*/ 842682 w 1685364"/>
                  <a:gd name="connsiteY125" fmla="*/ 231588 h 168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</a:cxnLst>
                <a:rect l="l" t="t" r="r" b="b"/>
                <a:pathLst>
                  <a:path w="1685364" h="1685364">
                    <a:moveTo>
                      <a:pt x="842682" y="0"/>
                    </a:moveTo>
                    <a:lnTo>
                      <a:pt x="886131" y="2194"/>
                    </a:lnTo>
                    <a:lnTo>
                      <a:pt x="902874" y="143526"/>
                    </a:lnTo>
                    <a:lnTo>
                      <a:pt x="966242" y="149914"/>
                    </a:lnTo>
                    <a:lnTo>
                      <a:pt x="1018611" y="18689"/>
                    </a:lnTo>
                    <a:lnTo>
                      <a:pt x="1093270" y="37886"/>
                    </a:lnTo>
                    <a:lnTo>
                      <a:pt x="1102311" y="41195"/>
                    </a:lnTo>
                    <a:lnTo>
                      <a:pt x="1081920" y="181931"/>
                    </a:lnTo>
                    <a:lnTo>
                      <a:pt x="1117187" y="192878"/>
                    </a:lnTo>
                    <a:lnTo>
                      <a:pt x="1141072" y="205843"/>
                    </a:lnTo>
                    <a:lnTo>
                      <a:pt x="1223818" y="95058"/>
                    </a:lnTo>
                    <a:lnTo>
                      <a:pt x="1300488" y="136673"/>
                    </a:lnTo>
                    <a:lnTo>
                      <a:pt x="1245427" y="264869"/>
                    </a:lnTo>
                    <a:lnTo>
                      <a:pt x="1294739" y="305556"/>
                    </a:lnTo>
                    <a:lnTo>
                      <a:pt x="1404699" y="218888"/>
                    </a:lnTo>
                    <a:lnTo>
                      <a:pt x="1438548" y="246816"/>
                    </a:lnTo>
                    <a:lnTo>
                      <a:pt x="1466476" y="280665"/>
                    </a:lnTo>
                    <a:lnTo>
                      <a:pt x="1379809" y="390626"/>
                    </a:lnTo>
                    <a:lnTo>
                      <a:pt x="1420496" y="439938"/>
                    </a:lnTo>
                    <a:lnTo>
                      <a:pt x="1548691" y="384877"/>
                    </a:lnTo>
                    <a:lnTo>
                      <a:pt x="1590307" y="461548"/>
                    </a:lnTo>
                    <a:lnTo>
                      <a:pt x="1479522" y="544293"/>
                    </a:lnTo>
                    <a:lnTo>
                      <a:pt x="1492486" y="568177"/>
                    </a:lnTo>
                    <a:lnTo>
                      <a:pt x="1503434" y="603445"/>
                    </a:lnTo>
                    <a:lnTo>
                      <a:pt x="1644170" y="583054"/>
                    </a:lnTo>
                    <a:lnTo>
                      <a:pt x="1647479" y="592094"/>
                    </a:lnTo>
                    <a:lnTo>
                      <a:pt x="1666676" y="666754"/>
                    </a:lnTo>
                    <a:lnTo>
                      <a:pt x="1535450" y="719123"/>
                    </a:lnTo>
                    <a:lnTo>
                      <a:pt x="1541838" y="782491"/>
                    </a:lnTo>
                    <a:lnTo>
                      <a:pt x="1683170" y="799234"/>
                    </a:lnTo>
                    <a:lnTo>
                      <a:pt x="1685364" y="842682"/>
                    </a:lnTo>
                    <a:lnTo>
                      <a:pt x="1683170" y="886131"/>
                    </a:lnTo>
                    <a:lnTo>
                      <a:pt x="1541838" y="902874"/>
                    </a:lnTo>
                    <a:lnTo>
                      <a:pt x="1535450" y="966242"/>
                    </a:lnTo>
                    <a:lnTo>
                      <a:pt x="1666676" y="1018611"/>
                    </a:lnTo>
                    <a:lnTo>
                      <a:pt x="1647479" y="1093270"/>
                    </a:lnTo>
                    <a:lnTo>
                      <a:pt x="1644170" y="1102311"/>
                    </a:lnTo>
                    <a:lnTo>
                      <a:pt x="1503434" y="1081920"/>
                    </a:lnTo>
                    <a:lnTo>
                      <a:pt x="1492486" y="1117187"/>
                    </a:lnTo>
                    <a:lnTo>
                      <a:pt x="1479522" y="1141072"/>
                    </a:lnTo>
                    <a:lnTo>
                      <a:pt x="1590306" y="1223817"/>
                    </a:lnTo>
                    <a:lnTo>
                      <a:pt x="1548691" y="1300488"/>
                    </a:lnTo>
                    <a:lnTo>
                      <a:pt x="1420495" y="1245427"/>
                    </a:lnTo>
                    <a:lnTo>
                      <a:pt x="1379809" y="1294739"/>
                    </a:lnTo>
                    <a:lnTo>
                      <a:pt x="1466476" y="1404699"/>
                    </a:lnTo>
                    <a:lnTo>
                      <a:pt x="1438548" y="1438548"/>
                    </a:lnTo>
                    <a:lnTo>
                      <a:pt x="1404699" y="1466476"/>
                    </a:lnTo>
                    <a:lnTo>
                      <a:pt x="1294739" y="1379809"/>
                    </a:lnTo>
                    <a:lnTo>
                      <a:pt x="1245427" y="1420495"/>
                    </a:lnTo>
                    <a:lnTo>
                      <a:pt x="1300488" y="1548691"/>
                    </a:lnTo>
                    <a:lnTo>
                      <a:pt x="1223818" y="1590306"/>
                    </a:lnTo>
                    <a:lnTo>
                      <a:pt x="1141072" y="1479522"/>
                    </a:lnTo>
                    <a:lnTo>
                      <a:pt x="1117187" y="1492486"/>
                    </a:lnTo>
                    <a:lnTo>
                      <a:pt x="1081920" y="1503434"/>
                    </a:lnTo>
                    <a:lnTo>
                      <a:pt x="1102311" y="1644170"/>
                    </a:lnTo>
                    <a:lnTo>
                      <a:pt x="1093270" y="1647479"/>
                    </a:lnTo>
                    <a:lnTo>
                      <a:pt x="1018611" y="1666676"/>
                    </a:lnTo>
                    <a:lnTo>
                      <a:pt x="966242" y="1535450"/>
                    </a:lnTo>
                    <a:lnTo>
                      <a:pt x="902874" y="1541838"/>
                    </a:lnTo>
                    <a:lnTo>
                      <a:pt x="886131" y="1683170"/>
                    </a:lnTo>
                    <a:lnTo>
                      <a:pt x="842682" y="1685364"/>
                    </a:lnTo>
                    <a:lnTo>
                      <a:pt x="799234" y="1683170"/>
                    </a:lnTo>
                    <a:lnTo>
                      <a:pt x="782491" y="1541838"/>
                    </a:lnTo>
                    <a:lnTo>
                      <a:pt x="719123" y="1535450"/>
                    </a:lnTo>
                    <a:lnTo>
                      <a:pt x="666754" y="1666676"/>
                    </a:lnTo>
                    <a:lnTo>
                      <a:pt x="592095" y="1647479"/>
                    </a:lnTo>
                    <a:lnTo>
                      <a:pt x="583054" y="1644170"/>
                    </a:lnTo>
                    <a:lnTo>
                      <a:pt x="603446" y="1503434"/>
                    </a:lnTo>
                    <a:lnTo>
                      <a:pt x="568177" y="1492486"/>
                    </a:lnTo>
                    <a:lnTo>
                      <a:pt x="544293" y="1479522"/>
                    </a:lnTo>
                    <a:lnTo>
                      <a:pt x="461548" y="1590307"/>
                    </a:lnTo>
                    <a:lnTo>
                      <a:pt x="384877" y="1548691"/>
                    </a:lnTo>
                    <a:lnTo>
                      <a:pt x="439939" y="1420496"/>
                    </a:lnTo>
                    <a:lnTo>
                      <a:pt x="390626" y="1379809"/>
                    </a:lnTo>
                    <a:lnTo>
                      <a:pt x="280666" y="1466476"/>
                    </a:lnTo>
                    <a:lnTo>
                      <a:pt x="246816" y="1438548"/>
                    </a:lnTo>
                    <a:lnTo>
                      <a:pt x="218888" y="1404699"/>
                    </a:lnTo>
                    <a:lnTo>
                      <a:pt x="305556" y="1294739"/>
                    </a:lnTo>
                    <a:lnTo>
                      <a:pt x="264869" y="1245427"/>
                    </a:lnTo>
                    <a:lnTo>
                      <a:pt x="136674" y="1300488"/>
                    </a:lnTo>
                    <a:lnTo>
                      <a:pt x="95058" y="1223818"/>
                    </a:lnTo>
                    <a:lnTo>
                      <a:pt x="205843" y="1141073"/>
                    </a:lnTo>
                    <a:lnTo>
                      <a:pt x="192878" y="1117187"/>
                    </a:lnTo>
                    <a:lnTo>
                      <a:pt x="181931" y="1081920"/>
                    </a:lnTo>
                    <a:lnTo>
                      <a:pt x="41195" y="1102311"/>
                    </a:lnTo>
                    <a:lnTo>
                      <a:pt x="37886" y="1093270"/>
                    </a:lnTo>
                    <a:lnTo>
                      <a:pt x="18689" y="1018611"/>
                    </a:lnTo>
                    <a:lnTo>
                      <a:pt x="149914" y="966242"/>
                    </a:lnTo>
                    <a:lnTo>
                      <a:pt x="143526" y="902874"/>
                    </a:lnTo>
                    <a:lnTo>
                      <a:pt x="2194" y="886131"/>
                    </a:lnTo>
                    <a:lnTo>
                      <a:pt x="0" y="842682"/>
                    </a:lnTo>
                    <a:lnTo>
                      <a:pt x="2194" y="799234"/>
                    </a:lnTo>
                    <a:lnTo>
                      <a:pt x="143526" y="782491"/>
                    </a:lnTo>
                    <a:lnTo>
                      <a:pt x="149914" y="719122"/>
                    </a:lnTo>
                    <a:lnTo>
                      <a:pt x="18689" y="666753"/>
                    </a:lnTo>
                    <a:lnTo>
                      <a:pt x="37886" y="592094"/>
                    </a:lnTo>
                    <a:lnTo>
                      <a:pt x="41195" y="583054"/>
                    </a:lnTo>
                    <a:lnTo>
                      <a:pt x="181931" y="603445"/>
                    </a:lnTo>
                    <a:lnTo>
                      <a:pt x="192878" y="568177"/>
                    </a:lnTo>
                    <a:lnTo>
                      <a:pt x="205842" y="544293"/>
                    </a:lnTo>
                    <a:lnTo>
                      <a:pt x="95058" y="461548"/>
                    </a:lnTo>
                    <a:lnTo>
                      <a:pt x="136673" y="384877"/>
                    </a:lnTo>
                    <a:lnTo>
                      <a:pt x="264869" y="439938"/>
                    </a:lnTo>
                    <a:lnTo>
                      <a:pt x="305556" y="390625"/>
                    </a:lnTo>
                    <a:lnTo>
                      <a:pt x="218888" y="280665"/>
                    </a:lnTo>
                    <a:lnTo>
                      <a:pt x="246816" y="246816"/>
                    </a:lnTo>
                    <a:lnTo>
                      <a:pt x="280665" y="218888"/>
                    </a:lnTo>
                    <a:lnTo>
                      <a:pt x="390625" y="305556"/>
                    </a:lnTo>
                    <a:lnTo>
                      <a:pt x="439939" y="264868"/>
                    </a:lnTo>
                    <a:lnTo>
                      <a:pt x="384877" y="136673"/>
                    </a:lnTo>
                    <a:lnTo>
                      <a:pt x="461548" y="95058"/>
                    </a:lnTo>
                    <a:lnTo>
                      <a:pt x="544293" y="205842"/>
                    </a:lnTo>
                    <a:lnTo>
                      <a:pt x="568177" y="192878"/>
                    </a:lnTo>
                    <a:lnTo>
                      <a:pt x="603445" y="181930"/>
                    </a:lnTo>
                    <a:lnTo>
                      <a:pt x="583054" y="41194"/>
                    </a:lnTo>
                    <a:lnTo>
                      <a:pt x="592095" y="37886"/>
                    </a:lnTo>
                    <a:lnTo>
                      <a:pt x="666754" y="18689"/>
                    </a:lnTo>
                    <a:lnTo>
                      <a:pt x="719122" y="149914"/>
                    </a:lnTo>
                    <a:lnTo>
                      <a:pt x="782491" y="143526"/>
                    </a:lnTo>
                    <a:lnTo>
                      <a:pt x="799234" y="2194"/>
                    </a:lnTo>
                    <a:lnTo>
                      <a:pt x="842682" y="0"/>
                    </a:lnTo>
                    <a:close/>
                    <a:moveTo>
                      <a:pt x="842682" y="231588"/>
                    </a:moveTo>
                    <a:cubicBezTo>
                      <a:pt x="505184" y="231588"/>
                      <a:pt x="231588" y="505184"/>
                      <a:pt x="231588" y="842682"/>
                    </a:cubicBezTo>
                    <a:cubicBezTo>
                      <a:pt x="231588" y="1180180"/>
                      <a:pt x="505184" y="1453776"/>
                      <a:pt x="842682" y="1453776"/>
                    </a:cubicBezTo>
                    <a:cubicBezTo>
                      <a:pt x="1180180" y="1453776"/>
                      <a:pt x="1453776" y="1180180"/>
                      <a:pt x="1453776" y="842682"/>
                    </a:cubicBezTo>
                    <a:cubicBezTo>
                      <a:pt x="1453776" y="505184"/>
                      <a:pt x="1180180" y="231588"/>
                      <a:pt x="842682" y="231588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pic>
            <p:nvPicPr>
              <p:cNvPr id="66" name="Picture 65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5662840F-1C58-CC1F-F1ED-72455F72196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-444592" y="4668231"/>
                <a:ext cx="217100" cy="217100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</p:pic>
        </p:grpSp>
      </p:grpSp>
      <p:pic>
        <p:nvPicPr>
          <p:cNvPr id="104" name="Picture 103" descr="A collection of icons of communication&#10;&#10;AI-generated content may be incorrect.">
            <a:extLst>
              <a:ext uri="{FF2B5EF4-FFF2-40B4-BE49-F238E27FC236}">
                <a16:creationId xmlns:a16="http://schemas.microsoft.com/office/drawing/2014/main" id="{305C2662-A263-A111-D5C8-D6BA125545F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60199" b="76839" l="23345" r="37109">
                        <a14:foregroundMark x1="34979" y1="71642" x2="34979" y2="71642"/>
                      </a14:backgroundRemoval>
                    </a14:imgEffect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25" t="58119" r="61171" b="21081"/>
          <a:stretch>
            <a:fillRect/>
          </a:stretch>
        </p:blipFill>
        <p:spPr>
          <a:xfrm>
            <a:off x="-1902853" y="3711248"/>
            <a:ext cx="345549" cy="345549"/>
          </a:xfrm>
          <a:custGeom>
            <a:avLst/>
            <a:gdLst>
              <a:gd name="connsiteX0" fmla="*/ 398207 w 796414"/>
              <a:gd name="connsiteY0" fmla="*/ 0 h 796414"/>
              <a:gd name="connsiteX1" fmla="*/ 796414 w 796414"/>
              <a:gd name="connsiteY1" fmla="*/ 398207 h 796414"/>
              <a:gd name="connsiteX2" fmla="*/ 398207 w 796414"/>
              <a:gd name="connsiteY2" fmla="*/ 796414 h 796414"/>
              <a:gd name="connsiteX3" fmla="*/ 0 w 796414"/>
              <a:gd name="connsiteY3" fmla="*/ 398207 h 796414"/>
              <a:gd name="connsiteX4" fmla="*/ 398207 w 796414"/>
              <a:gd name="connsiteY4" fmla="*/ 0 h 796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6414" h="796414">
                <a:moveTo>
                  <a:pt x="398207" y="0"/>
                </a:moveTo>
                <a:cubicBezTo>
                  <a:pt x="618131" y="0"/>
                  <a:pt x="796414" y="178283"/>
                  <a:pt x="796414" y="398207"/>
                </a:cubicBezTo>
                <a:cubicBezTo>
                  <a:pt x="796414" y="618131"/>
                  <a:pt x="618131" y="796414"/>
                  <a:pt x="398207" y="796414"/>
                </a:cubicBezTo>
                <a:cubicBezTo>
                  <a:pt x="178283" y="796414"/>
                  <a:pt x="0" y="618131"/>
                  <a:pt x="0" y="398207"/>
                </a:cubicBezTo>
                <a:cubicBezTo>
                  <a:pt x="0" y="178283"/>
                  <a:pt x="178283" y="0"/>
                  <a:pt x="398207" y="0"/>
                </a:cubicBezTo>
                <a:close/>
              </a:path>
            </a:pathLst>
          </a:custGeom>
          <a:gradFill>
            <a:gsLst>
              <a:gs pos="100000">
                <a:schemeClr val="tx1">
                  <a:lumMod val="50000"/>
                  <a:lumOff val="50000"/>
                </a:schemeClr>
              </a:gs>
              <a:gs pos="54000">
                <a:schemeClr val="bg1"/>
              </a:gs>
            </a:gsLst>
            <a:path path="circle">
              <a:fillToRect l="50000" t="50000" r="50000" b="50000"/>
            </a:path>
          </a:gradFill>
          <a:ln w="12700"/>
        </p:spPr>
      </p:pic>
      <p:sp>
        <p:nvSpPr>
          <p:cNvPr id="108" name="Rectangle: Rounded Corners 107">
            <a:extLst>
              <a:ext uri="{FF2B5EF4-FFF2-40B4-BE49-F238E27FC236}">
                <a16:creationId xmlns:a16="http://schemas.microsoft.com/office/drawing/2014/main" id="{5251EFE9-B22F-98D3-2A8E-89AB15419E3B}"/>
              </a:ext>
            </a:extLst>
          </p:cNvPr>
          <p:cNvSpPr/>
          <p:nvPr/>
        </p:nvSpPr>
        <p:spPr>
          <a:xfrm>
            <a:off x="-2445578" y="566275"/>
            <a:ext cx="888274" cy="1163154"/>
          </a:xfrm>
          <a:prstGeom prst="roundRect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innerShdw blurRad="114300" dist="25400">
              <a:prstClr val="black"/>
            </a:inn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9" name="Oval 118">
            <a:extLst>
              <a:ext uri="{FF2B5EF4-FFF2-40B4-BE49-F238E27FC236}">
                <a16:creationId xmlns:a16="http://schemas.microsoft.com/office/drawing/2014/main" id="{49847422-0465-C7B2-728A-A87F704A248F}"/>
              </a:ext>
            </a:extLst>
          </p:cNvPr>
          <p:cNvSpPr/>
          <p:nvPr/>
        </p:nvSpPr>
        <p:spPr>
          <a:xfrm>
            <a:off x="-2309411" y="930378"/>
            <a:ext cx="540000" cy="540000"/>
          </a:xfrm>
          <a:prstGeom prst="ellipse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innerShdw blurRad="114300" dist="25400">
              <a:prstClr val="black"/>
            </a:inn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0FE4B532-9404-07BD-5DB8-99B22963E567}"/>
              </a:ext>
            </a:extLst>
          </p:cNvPr>
          <p:cNvSpPr/>
          <p:nvPr/>
        </p:nvSpPr>
        <p:spPr>
          <a:xfrm>
            <a:off x="-2192070" y="2510239"/>
            <a:ext cx="540000" cy="540000"/>
          </a:xfrm>
          <a:prstGeom prst="ellipse">
            <a:avLst/>
          </a:prstGeom>
          <a:gradFill>
            <a:gsLst>
              <a:gs pos="93000">
                <a:schemeClr val="bg2">
                  <a:lumMod val="10000"/>
                </a:schemeClr>
              </a:gs>
              <a:gs pos="16000">
                <a:schemeClr val="bg2">
                  <a:lumMod val="90000"/>
                </a:schemeClr>
              </a:gs>
              <a:gs pos="34000">
                <a:schemeClr val="bg2">
                  <a:lumMod val="75000"/>
                </a:schemeClr>
              </a:gs>
              <a:gs pos="53000">
                <a:schemeClr val="bg2">
                  <a:lumMod val="50000"/>
                </a:schemeClr>
              </a:gs>
              <a:gs pos="73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1B4CC247-59D9-F987-BDE3-4CB65A811B59}"/>
              </a:ext>
            </a:extLst>
          </p:cNvPr>
          <p:cNvGrpSpPr/>
          <p:nvPr/>
        </p:nvGrpSpPr>
        <p:grpSpPr>
          <a:xfrm>
            <a:off x="4822647" y="7042584"/>
            <a:ext cx="540000" cy="540000"/>
            <a:chOff x="4733038" y="3143786"/>
            <a:chExt cx="540000" cy="549580"/>
          </a:xfrm>
          <a:effectLst>
            <a:glow rad="127000">
              <a:srgbClr val="FF0000">
                <a:alpha val="80000"/>
              </a:srgbClr>
            </a:glow>
          </a:effectLst>
        </p:grpSpPr>
        <p:sp>
          <p:nvSpPr>
            <p:cNvPr id="103" name="Oval 102">
              <a:extLst>
                <a:ext uri="{FF2B5EF4-FFF2-40B4-BE49-F238E27FC236}">
                  <a16:creationId xmlns:a16="http://schemas.microsoft.com/office/drawing/2014/main" id="{528824E7-BFAC-14BC-10AF-7044EC4A5AEE}"/>
                </a:ext>
              </a:extLst>
            </p:cNvPr>
            <p:cNvSpPr/>
            <p:nvPr/>
          </p:nvSpPr>
          <p:spPr>
            <a:xfrm>
              <a:off x="4733038" y="3153366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rgbClr val="FF0000"/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38" name="Group 137">
              <a:extLst>
                <a:ext uri="{FF2B5EF4-FFF2-40B4-BE49-F238E27FC236}">
                  <a16:creationId xmlns:a16="http://schemas.microsoft.com/office/drawing/2014/main" id="{EE7EE32C-551A-EEDB-A78D-17B1ADB3B024}"/>
                </a:ext>
              </a:extLst>
            </p:cNvPr>
            <p:cNvGrpSpPr/>
            <p:nvPr/>
          </p:nvGrpSpPr>
          <p:grpSpPr>
            <a:xfrm>
              <a:off x="4733038" y="3143786"/>
              <a:ext cx="540000" cy="538568"/>
              <a:chOff x="-1083447" y="3934564"/>
              <a:chExt cx="860699" cy="864184"/>
            </a:xfrm>
          </p:grpSpPr>
          <p:sp>
            <p:nvSpPr>
              <p:cNvPr id="121" name="Oval 120">
                <a:extLst>
                  <a:ext uri="{FF2B5EF4-FFF2-40B4-BE49-F238E27FC236}">
                    <a16:creationId xmlns:a16="http://schemas.microsoft.com/office/drawing/2014/main" id="{DCD1B91E-1D92-C199-1D32-308B59C64087}"/>
                  </a:ext>
                </a:extLst>
              </p:cNvPr>
              <p:cNvSpPr/>
              <p:nvPr/>
            </p:nvSpPr>
            <p:spPr>
              <a:xfrm>
                <a:off x="-923097" y="4096656"/>
                <a:ext cx="540000" cy="540001"/>
              </a:xfrm>
              <a:prstGeom prst="ellipse">
                <a:avLst/>
              </a:prstGeom>
              <a:gradFill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54000">
                    <a:schemeClr val="bg1"/>
                  </a:gs>
                </a:gsLst>
                <a:path path="circle">
                  <a:fillToRect l="50000" t="50000" r="50000" b="50000"/>
                </a:path>
              </a:gradFill>
              <a:ln w="127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b="1" dirty="0"/>
              </a:p>
            </p:txBody>
          </p:sp>
          <p:pic>
            <p:nvPicPr>
              <p:cNvPr id="137" name="Picture 136" descr="A black circle with waves&#10;&#10;AI-generated content may be incorrect.">
                <a:extLst>
                  <a:ext uri="{FF2B5EF4-FFF2-40B4-BE49-F238E27FC236}">
                    <a16:creationId xmlns:a16="http://schemas.microsoft.com/office/drawing/2014/main" id="{F145CA0F-091E-C370-A8E4-9B6E56B57E5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2">
                <a:extLst>
                  <a:ext uri="{BEBA8EAE-BF5A-486C-A8C5-ECC9F3942E4B}">
                    <a14:imgProps xmlns:a14="http://schemas.microsoft.com/office/drawing/2010/main">
                      <a14:imgLayer r:embed="rId23">
                        <a14:imgEffect>
                          <a14:backgroundRemoval t="10000" b="90000" l="10000" r="90000">
                            <a14:foregroundMark x1="64777" y1="48790" x2="64777" y2="48790"/>
                            <a14:foregroundMark x1="70850" y1="48387" x2="70850" y2="48387"/>
                            <a14:foregroundMark x1="36032" y1="52016" x2="36032" y2="52016"/>
                            <a14:foregroundMark x1="29960" y1="51210" x2="29960" y2="5121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083447" y="3934564"/>
                <a:ext cx="860699" cy="864184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127" name="Group 126">
            <a:extLst>
              <a:ext uri="{FF2B5EF4-FFF2-40B4-BE49-F238E27FC236}">
                <a16:creationId xmlns:a16="http://schemas.microsoft.com/office/drawing/2014/main" id="{FC17662E-E0CE-136A-AA08-9191CE86BCDB}"/>
              </a:ext>
            </a:extLst>
          </p:cNvPr>
          <p:cNvGrpSpPr/>
          <p:nvPr/>
        </p:nvGrpSpPr>
        <p:grpSpPr>
          <a:xfrm>
            <a:off x="11293832" y="2824633"/>
            <a:ext cx="898168" cy="1163154"/>
            <a:chOff x="-1033074" y="2847423"/>
            <a:chExt cx="898168" cy="1163154"/>
          </a:xfrm>
        </p:grpSpPr>
        <p:grpSp>
          <p:nvGrpSpPr>
            <p:cNvPr id="126" name="Group 125">
              <a:extLst>
                <a:ext uri="{FF2B5EF4-FFF2-40B4-BE49-F238E27FC236}">
                  <a16:creationId xmlns:a16="http://schemas.microsoft.com/office/drawing/2014/main" id="{26B75D1A-0FF8-86DB-71FA-F98228D0E834}"/>
                </a:ext>
              </a:extLst>
            </p:cNvPr>
            <p:cNvGrpSpPr/>
            <p:nvPr/>
          </p:nvGrpSpPr>
          <p:grpSpPr>
            <a:xfrm>
              <a:off x="-1033074" y="2847423"/>
              <a:ext cx="898168" cy="1163154"/>
              <a:chOff x="-1033074" y="2847423"/>
              <a:chExt cx="898168" cy="1163154"/>
            </a:xfrm>
          </p:grpSpPr>
          <p:sp>
            <p:nvSpPr>
              <p:cNvPr id="32" name="Rectangle: Rounded Corners 31">
                <a:extLst>
                  <a:ext uri="{FF2B5EF4-FFF2-40B4-BE49-F238E27FC236}">
                    <a16:creationId xmlns:a16="http://schemas.microsoft.com/office/drawing/2014/main" id="{94420A39-9A02-3E5C-93AD-8CBCCB4E7EDB}"/>
                  </a:ext>
                </a:extLst>
              </p:cNvPr>
              <p:cNvSpPr/>
              <p:nvPr/>
            </p:nvSpPr>
            <p:spPr>
              <a:xfrm>
                <a:off x="-1023180" y="2847423"/>
                <a:ext cx="888274" cy="1163154"/>
              </a:xfrm>
              <a:prstGeom prst="roundRect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169F7B66-6185-BC2F-EA97-4BDECA172174}"/>
                  </a:ext>
                </a:extLst>
              </p:cNvPr>
              <p:cNvSpPr txBox="1"/>
              <p:nvPr/>
            </p:nvSpPr>
            <p:spPr>
              <a:xfrm>
                <a:off x="-1033074" y="3577657"/>
                <a:ext cx="888274" cy="276999"/>
              </a:xfrm>
              <a:prstGeom prst="rect">
                <a:avLst/>
              </a:prstGeom>
              <a:noFill/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200" b="1" dirty="0"/>
                  <a:t>Receiver</a:t>
                </a:r>
                <a:endParaRPr lang="en-GB" sz="1200" b="1" dirty="0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7B3AD24E-0CBA-55A4-495A-1F57BBA55232}"/>
                </a:ext>
              </a:extLst>
            </p:cNvPr>
            <p:cNvGrpSpPr/>
            <p:nvPr/>
          </p:nvGrpSpPr>
          <p:grpSpPr>
            <a:xfrm>
              <a:off x="-847044" y="3000187"/>
              <a:ext cx="540000" cy="543541"/>
              <a:chOff x="-847044" y="3000187"/>
              <a:chExt cx="540000" cy="543541"/>
            </a:xfrm>
          </p:grpSpPr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48333F1C-5258-75AB-B936-D849A504CF0A}"/>
                  </a:ext>
                </a:extLst>
              </p:cNvPr>
              <p:cNvSpPr/>
              <p:nvPr/>
            </p:nvSpPr>
            <p:spPr>
              <a:xfrm>
                <a:off x="-847044" y="3003728"/>
                <a:ext cx="540000" cy="540000"/>
              </a:xfrm>
              <a:prstGeom prst="ellipse">
                <a:avLst/>
              </a:prstGeom>
              <a:gradFill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54000">
                    <a:schemeClr val="bg1"/>
                  </a:gs>
                </a:gsLst>
                <a:path path="circle">
                  <a:fillToRect l="50000" t="50000" r="50000" b="50000"/>
                </a:path>
              </a:gradFill>
              <a:ln w="127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92EA4E7C-D5FB-CC53-9C65-AFF37397D197}"/>
                  </a:ext>
                </a:extLst>
              </p:cNvPr>
              <p:cNvGrpSpPr/>
              <p:nvPr/>
            </p:nvGrpSpPr>
            <p:grpSpPr>
              <a:xfrm>
                <a:off x="-775763" y="3000187"/>
                <a:ext cx="410343" cy="504409"/>
                <a:chOff x="-1098379" y="2808988"/>
                <a:chExt cx="410343" cy="504409"/>
              </a:xfrm>
            </p:grpSpPr>
            <p:pic>
              <p:nvPicPr>
                <p:cNvPr id="78" name="Picture 77" descr="A collection of icons on a white background&#10;&#10;AI-generated content may be incorrect.">
                  <a:extLst>
                    <a:ext uri="{FF2B5EF4-FFF2-40B4-BE49-F238E27FC236}">
                      <a16:creationId xmlns:a16="http://schemas.microsoft.com/office/drawing/2014/main" id="{EFD404CF-AE9C-F6F6-ECFC-DB43AC40AF7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4">
                  <a:alphaModFix amt="90000"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893" t="5312" r="72155" b="72071"/>
                <a:stretch>
                  <a:fillRect/>
                </a:stretch>
              </p:blipFill>
              <p:spPr>
                <a:xfrm>
                  <a:off x="-1098379" y="2847423"/>
                  <a:ext cx="410343" cy="443936"/>
                </a:xfrm>
                <a:custGeom>
                  <a:avLst/>
                  <a:gdLst>
                    <a:gd name="connsiteX0" fmla="*/ 294361 w 546163"/>
                    <a:gd name="connsiteY0" fmla="*/ 0 h 504614"/>
                    <a:gd name="connsiteX1" fmla="*/ 546163 w 546163"/>
                    <a:gd name="connsiteY1" fmla="*/ 364213 h 504614"/>
                    <a:gd name="connsiteX2" fmla="*/ 442011 w 546163"/>
                    <a:gd name="connsiteY2" fmla="*/ 504614 h 504614"/>
                    <a:gd name="connsiteX3" fmla="*/ 32741 w 546163"/>
                    <a:gd name="connsiteY3" fmla="*/ 480946 h 504614"/>
                    <a:gd name="connsiteX4" fmla="*/ 0 w 546163"/>
                    <a:gd name="connsiteY4" fmla="*/ 391973 h 504614"/>
                    <a:gd name="connsiteX5" fmla="*/ 118814 w 546163"/>
                    <a:gd name="connsiteY5" fmla="*/ 151970 h 504614"/>
                    <a:gd name="connsiteX6" fmla="*/ 210260 w 546163"/>
                    <a:gd name="connsiteY6" fmla="*/ 66104 h 50461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46163" h="504614">
                      <a:moveTo>
                        <a:pt x="294361" y="0"/>
                      </a:moveTo>
                      <a:lnTo>
                        <a:pt x="546163" y="364213"/>
                      </a:lnTo>
                      <a:lnTo>
                        <a:pt x="442011" y="504614"/>
                      </a:lnTo>
                      <a:lnTo>
                        <a:pt x="32741" y="480946"/>
                      </a:lnTo>
                      <a:lnTo>
                        <a:pt x="0" y="391973"/>
                      </a:lnTo>
                      <a:lnTo>
                        <a:pt x="118814" y="151970"/>
                      </a:lnTo>
                      <a:lnTo>
                        <a:pt x="210260" y="66104"/>
                      </a:lnTo>
                      <a:close/>
                    </a:path>
                  </a:pathLst>
                </a:custGeom>
              </p:spPr>
            </p:pic>
            <p:pic>
              <p:nvPicPr>
                <p:cNvPr id="70" name="Picture 69" descr="A set of icons of communication">
                  <a:extLst>
                    <a:ext uri="{FF2B5EF4-FFF2-40B4-BE49-F238E27FC236}">
                      <a16:creationId xmlns:a16="http://schemas.microsoft.com/office/drawing/2014/main" id="{D5ED14F9-0B9E-4A39-2934-F69D1642E85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5">
                  <a:alphaModFix amt="90000"/>
                  <a:extLst>
                    <a:ext uri="{BEBA8EAE-BF5A-486C-A8C5-ECC9F3942E4B}">
                      <a14:imgProps xmlns:a14="http://schemas.microsoft.com/office/drawing/2010/main">
                        <a14:imgLayer r:embed="rId26">
                          <a14:imgEffect>
                            <a14:backgroundRemoval t="10000" b="90000" l="10000" r="90000">
                              <a14:foregroundMark x1="65683" y1="53535" x2="65683" y2="53535"/>
                              <a14:foregroundMark x1="62915" y1="58333" x2="62915" y2="58333"/>
                              <a14:backgroundMark x1="21218" y1="73990" x2="21218" y2="73990"/>
                              <a14:backgroundMark x1="24170" y1="76768" x2="24170" y2="76768"/>
                              <a14:backgroundMark x1="25092" y1="76768" x2="25092" y2="76768"/>
                              <a14:backgroundMark x1="25277" y1="79798" x2="25277" y2="79798"/>
                            </a14:backgroundRemoval>
                          </a14:imgEffect>
                          <a14:imgEffect>
                            <a14:brightnessContrast bright="-10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52515" t="36645" r="31980" b="26711"/>
                <a:stretch>
                  <a:fillRect/>
                </a:stretch>
              </p:blipFill>
              <p:spPr>
                <a:xfrm>
                  <a:off x="-1070430" y="2808988"/>
                  <a:ext cx="354444" cy="504409"/>
                </a:xfrm>
                <a:custGeom>
                  <a:avLst/>
                  <a:gdLst>
                    <a:gd name="connsiteX0" fmla="*/ 0 w 439835"/>
                    <a:gd name="connsiteY0" fmla="*/ 0 h 759497"/>
                    <a:gd name="connsiteX1" fmla="*/ 439835 w 439835"/>
                    <a:gd name="connsiteY1" fmla="*/ 0 h 759497"/>
                    <a:gd name="connsiteX2" fmla="*/ 439835 w 439835"/>
                    <a:gd name="connsiteY2" fmla="*/ 759497 h 759497"/>
                    <a:gd name="connsiteX3" fmla="*/ 0 w 439835"/>
                    <a:gd name="connsiteY3" fmla="*/ 759497 h 7594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39835" h="759497">
                      <a:moveTo>
                        <a:pt x="0" y="0"/>
                      </a:moveTo>
                      <a:lnTo>
                        <a:pt x="439835" y="0"/>
                      </a:lnTo>
                      <a:lnTo>
                        <a:pt x="439835" y="759497"/>
                      </a:lnTo>
                      <a:lnTo>
                        <a:pt x="0" y="759497"/>
                      </a:lnTo>
                      <a:close/>
                    </a:path>
                  </a:pathLst>
                </a:custGeom>
              </p:spPr>
            </p:pic>
          </p:grpSp>
        </p:grp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636DF20C-6820-F5D2-ABEA-26971105E462}"/>
              </a:ext>
            </a:extLst>
          </p:cNvPr>
          <p:cNvGrpSpPr/>
          <p:nvPr/>
        </p:nvGrpSpPr>
        <p:grpSpPr>
          <a:xfrm>
            <a:off x="6087226" y="3013858"/>
            <a:ext cx="2501185" cy="853681"/>
            <a:chOff x="-986559" y="5408851"/>
            <a:chExt cx="2501185" cy="853681"/>
          </a:xfrm>
        </p:grpSpPr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929A1CC6-968F-1566-E734-658DF3D5E7FE}"/>
                </a:ext>
              </a:extLst>
            </p:cNvPr>
            <p:cNvGrpSpPr/>
            <p:nvPr/>
          </p:nvGrpSpPr>
          <p:grpSpPr>
            <a:xfrm>
              <a:off x="-986559" y="5408851"/>
              <a:ext cx="2501185" cy="853681"/>
              <a:chOff x="-986559" y="5408851"/>
              <a:chExt cx="2501185" cy="853681"/>
            </a:xfrm>
          </p:grpSpPr>
          <p:sp>
            <p:nvSpPr>
              <p:cNvPr id="133" name="Rectangle: Rounded Corners 132">
                <a:extLst>
                  <a:ext uri="{FF2B5EF4-FFF2-40B4-BE49-F238E27FC236}">
                    <a16:creationId xmlns:a16="http://schemas.microsoft.com/office/drawing/2014/main" id="{9613233A-7A16-932E-680B-33F7BA06FC0B}"/>
                  </a:ext>
                </a:extLst>
              </p:cNvPr>
              <p:cNvSpPr/>
              <p:nvPr/>
            </p:nvSpPr>
            <p:spPr>
              <a:xfrm>
                <a:off x="-986559" y="5408851"/>
                <a:ext cx="2501185" cy="853681"/>
              </a:xfrm>
              <a:prstGeom prst="roundRect">
                <a:avLst/>
              </a:prstGeom>
              <a:gradFill flip="none" rotWithShape="1">
                <a:gsLst>
                  <a:gs pos="100000">
                    <a:srgbClr val="274552"/>
                  </a:gs>
                  <a:gs pos="20000">
                    <a:schemeClr val="bg1">
                      <a:lumMod val="75000"/>
                    </a:schemeClr>
                  </a:gs>
                  <a:gs pos="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75" name="Group 74">
                <a:extLst>
                  <a:ext uri="{FF2B5EF4-FFF2-40B4-BE49-F238E27FC236}">
                    <a16:creationId xmlns:a16="http://schemas.microsoft.com/office/drawing/2014/main" id="{89B4851B-B923-6E8C-7D74-66892B8CD306}"/>
                  </a:ext>
                </a:extLst>
              </p:cNvPr>
              <p:cNvGrpSpPr/>
              <p:nvPr/>
            </p:nvGrpSpPr>
            <p:grpSpPr>
              <a:xfrm>
                <a:off x="-129382" y="5567053"/>
                <a:ext cx="786830" cy="499613"/>
                <a:chOff x="-129382" y="5567053"/>
                <a:chExt cx="786830" cy="499613"/>
              </a:xfrm>
            </p:grpSpPr>
            <p:pic>
              <p:nvPicPr>
                <p:cNvPr id="105" name="Picture 104" descr="A black and white icon with icons&#10;&#10;AI-generated content may be incorrect.">
                  <a:extLst>
                    <a:ext uri="{FF2B5EF4-FFF2-40B4-BE49-F238E27FC236}">
                      <a16:creationId xmlns:a16="http://schemas.microsoft.com/office/drawing/2014/main" id="{C38D42C1-F029-B6F3-2849-36622006EFC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428" t="21772" r="14940" b="6994"/>
                <a:stretch>
                  <a:fillRect/>
                </a:stretch>
              </p:blipFill>
              <p:spPr>
                <a:xfrm>
                  <a:off x="16298" y="5567053"/>
                  <a:ext cx="495470" cy="282245"/>
                </a:xfrm>
                <a:custGeom>
                  <a:avLst/>
                  <a:gdLst>
                    <a:gd name="connsiteX0" fmla="*/ 737323 w 1474646"/>
                    <a:gd name="connsiteY0" fmla="*/ 0 h 1474646"/>
                    <a:gd name="connsiteX1" fmla="*/ 1474646 w 1474646"/>
                    <a:gd name="connsiteY1" fmla="*/ 737323 h 1474646"/>
                    <a:gd name="connsiteX2" fmla="*/ 737323 w 1474646"/>
                    <a:gd name="connsiteY2" fmla="*/ 1474646 h 1474646"/>
                    <a:gd name="connsiteX3" fmla="*/ 0 w 1474646"/>
                    <a:gd name="connsiteY3" fmla="*/ 737323 h 1474646"/>
                    <a:gd name="connsiteX4" fmla="*/ 737323 w 1474646"/>
                    <a:gd name="connsiteY4" fmla="*/ 0 h 14746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74646" h="1474646">
                      <a:moveTo>
                        <a:pt x="737323" y="0"/>
                      </a:moveTo>
                      <a:cubicBezTo>
                        <a:pt x="1144535" y="0"/>
                        <a:pt x="1474646" y="330111"/>
                        <a:pt x="1474646" y="737323"/>
                      </a:cubicBezTo>
                      <a:cubicBezTo>
                        <a:pt x="1474646" y="1144535"/>
                        <a:pt x="1144535" y="1474646"/>
                        <a:pt x="737323" y="1474646"/>
                      </a:cubicBezTo>
                      <a:cubicBezTo>
                        <a:pt x="330111" y="1474646"/>
                        <a:pt x="0" y="1144535"/>
                        <a:pt x="0" y="737323"/>
                      </a:cubicBezTo>
                      <a:cubicBezTo>
                        <a:pt x="0" y="330111"/>
                        <a:pt x="330111" y="0"/>
                        <a:pt x="737323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100000">
                      <a:schemeClr val="tx1">
                        <a:lumMod val="50000"/>
                        <a:lumOff val="50000"/>
                      </a:schemeClr>
                    </a:gs>
                    <a:gs pos="8000">
                      <a:schemeClr val="bg1">
                        <a:lumMod val="95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6350">
                  <a:solidFill>
                    <a:schemeClr val="tx1"/>
                  </a:solidFill>
                </a:ln>
                <a:effectLst>
                  <a:innerShdw blurRad="114300" dist="25400">
                    <a:prstClr val="black"/>
                  </a:innerShdw>
                </a:effectLst>
                <a:scene3d>
                  <a:camera prst="orthographicFront"/>
                  <a:lightRig rig="threePt" dir="t"/>
                </a:scene3d>
                <a:sp3d>
                  <a:bevelT w="190500"/>
                  <a:bevelB w="190500"/>
                </a:sp3d>
              </p:spPr>
            </p:pic>
            <p:sp>
              <p:nvSpPr>
                <p:cNvPr id="135" name="TextBox 134">
                  <a:extLst>
                    <a:ext uri="{FF2B5EF4-FFF2-40B4-BE49-F238E27FC236}">
                      <a16:creationId xmlns:a16="http://schemas.microsoft.com/office/drawing/2014/main" id="{82FE7C6E-6D23-DCE2-154D-9D8EF00463FE}"/>
                    </a:ext>
                  </a:extLst>
                </p:cNvPr>
                <p:cNvSpPr txBox="1"/>
                <p:nvPr/>
              </p:nvSpPr>
              <p:spPr>
                <a:xfrm>
                  <a:off x="-129382" y="5820445"/>
                  <a:ext cx="786830" cy="246221"/>
                </a:xfrm>
                <a:prstGeom prst="rect">
                  <a:avLst/>
                </a:prstGeom>
                <a:noFill/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sz="1000" b="1" dirty="0"/>
                    <a:t>Channel</a:t>
                  </a:r>
                  <a:endParaRPr lang="en-GB" sz="1000" b="1" dirty="0"/>
                </a:p>
              </p:txBody>
            </p:sp>
          </p:grpSp>
        </p:grp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46338C8E-15AB-9670-56E4-115493739AE7}"/>
                </a:ext>
              </a:extLst>
            </p:cNvPr>
            <p:cNvGrpSpPr/>
            <p:nvPr/>
          </p:nvGrpSpPr>
          <p:grpSpPr>
            <a:xfrm>
              <a:off x="-798844" y="5527189"/>
              <a:ext cx="640236" cy="640236"/>
              <a:chOff x="95155" y="5463173"/>
              <a:chExt cx="758047" cy="758047"/>
            </a:xfrm>
          </p:grpSpPr>
          <p:sp>
            <p:nvSpPr>
              <p:cNvPr id="110" name="Freeform: Shape 109">
                <a:extLst>
                  <a:ext uri="{FF2B5EF4-FFF2-40B4-BE49-F238E27FC236}">
                    <a16:creationId xmlns:a16="http://schemas.microsoft.com/office/drawing/2014/main" id="{E82AEBFF-290A-E324-91A7-E2CB9A7F830D}"/>
                  </a:ext>
                </a:extLst>
              </p:cNvPr>
              <p:cNvSpPr/>
              <p:nvPr/>
            </p:nvSpPr>
            <p:spPr>
              <a:xfrm rot="9209847">
                <a:off x="95155" y="5463173"/>
                <a:ext cx="758047" cy="758047"/>
              </a:xfrm>
              <a:custGeom>
                <a:avLst/>
                <a:gdLst>
                  <a:gd name="connsiteX0" fmla="*/ 842682 w 1685364"/>
                  <a:gd name="connsiteY0" fmla="*/ 0 h 1685364"/>
                  <a:gd name="connsiteX1" fmla="*/ 886131 w 1685364"/>
                  <a:gd name="connsiteY1" fmla="*/ 2194 h 1685364"/>
                  <a:gd name="connsiteX2" fmla="*/ 902874 w 1685364"/>
                  <a:gd name="connsiteY2" fmla="*/ 143526 h 1685364"/>
                  <a:gd name="connsiteX3" fmla="*/ 966242 w 1685364"/>
                  <a:gd name="connsiteY3" fmla="*/ 149914 h 1685364"/>
                  <a:gd name="connsiteX4" fmla="*/ 1018611 w 1685364"/>
                  <a:gd name="connsiteY4" fmla="*/ 18689 h 1685364"/>
                  <a:gd name="connsiteX5" fmla="*/ 1093270 w 1685364"/>
                  <a:gd name="connsiteY5" fmla="*/ 37886 h 1685364"/>
                  <a:gd name="connsiteX6" fmla="*/ 1102311 w 1685364"/>
                  <a:gd name="connsiteY6" fmla="*/ 41195 h 1685364"/>
                  <a:gd name="connsiteX7" fmla="*/ 1081920 w 1685364"/>
                  <a:gd name="connsiteY7" fmla="*/ 181931 h 1685364"/>
                  <a:gd name="connsiteX8" fmla="*/ 1117187 w 1685364"/>
                  <a:gd name="connsiteY8" fmla="*/ 192878 h 1685364"/>
                  <a:gd name="connsiteX9" fmla="*/ 1141072 w 1685364"/>
                  <a:gd name="connsiteY9" fmla="*/ 205843 h 1685364"/>
                  <a:gd name="connsiteX10" fmla="*/ 1223818 w 1685364"/>
                  <a:gd name="connsiteY10" fmla="*/ 95058 h 1685364"/>
                  <a:gd name="connsiteX11" fmla="*/ 1300488 w 1685364"/>
                  <a:gd name="connsiteY11" fmla="*/ 136673 h 1685364"/>
                  <a:gd name="connsiteX12" fmla="*/ 1245427 w 1685364"/>
                  <a:gd name="connsiteY12" fmla="*/ 264869 h 1685364"/>
                  <a:gd name="connsiteX13" fmla="*/ 1294739 w 1685364"/>
                  <a:gd name="connsiteY13" fmla="*/ 305556 h 1685364"/>
                  <a:gd name="connsiteX14" fmla="*/ 1404699 w 1685364"/>
                  <a:gd name="connsiteY14" fmla="*/ 218888 h 1685364"/>
                  <a:gd name="connsiteX15" fmla="*/ 1438548 w 1685364"/>
                  <a:gd name="connsiteY15" fmla="*/ 246816 h 1685364"/>
                  <a:gd name="connsiteX16" fmla="*/ 1466476 w 1685364"/>
                  <a:gd name="connsiteY16" fmla="*/ 280665 h 1685364"/>
                  <a:gd name="connsiteX17" fmla="*/ 1379809 w 1685364"/>
                  <a:gd name="connsiteY17" fmla="*/ 390626 h 1685364"/>
                  <a:gd name="connsiteX18" fmla="*/ 1420496 w 1685364"/>
                  <a:gd name="connsiteY18" fmla="*/ 439938 h 1685364"/>
                  <a:gd name="connsiteX19" fmla="*/ 1548691 w 1685364"/>
                  <a:gd name="connsiteY19" fmla="*/ 384877 h 1685364"/>
                  <a:gd name="connsiteX20" fmla="*/ 1590307 w 1685364"/>
                  <a:gd name="connsiteY20" fmla="*/ 461548 h 1685364"/>
                  <a:gd name="connsiteX21" fmla="*/ 1479522 w 1685364"/>
                  <a:gd name="connsiteY21" fmla="*/ 544293 h 1685364"/>
                  <a:gd name="connsiteX22" fmla="*/ 1492486 w 1685364"/>
                  <a:gd name="connsiteY22" fmla="*/ 568177 h 1685364"/>
                  <a:gd name="connsiteX23" fmla="*/ 1503434 w 1685364"/>
                  <a:gd name="connsiteY23" fmla="*/ 603445 h 1685364"/>
                  <a:gd name="connsiteX24" fmla="*/ 1644170 w 1685364"/>
                  <a:gd name="connsiteY24" fmla="*/ 583054 h 1685364"/>
                  <a:gd name="connsiteX25" fmla="*/ 1647479 w 1685364"/>
                  <a:gd name="connsiteY25" fmla="*/ 592094 h 1685364"/>
                  <a:gd name="connsiteX26" fmla="*/ 1666676 w 1685364"/>
                  <a:gd name="connsiteY26" fmla="*/ 666754 h 1685364"/>
                  <a:gd name="connsiteX27" fmla="*/ 1535450 w 1685364"/>
                  <a:gd name="connsiteY27" fmla="*/ 719123 h 1685364"/>
                  <a:gd name="connsiteX28" fmla="*/ 1541838 w 1685364"/>
                  <a:gd name="connsiteY28" fmla="*/ 782491 h 1685364"/>
                  <a:gd name="connsiteX29" fmla="*/ 1683170 w 1685364"/>
                  <a:gd name="connsiteY29" fmla="*/ 799234 h 1685364"/>
                  <a:gd name="connsiteX30" fmla="*/ 1685364 w 1685364"/>
                  <a:gd name="connsiteY30" fmla="*/ 842682 h 1685364"/>
                  <a:gd name="connsiteX31" fmla="*/ 1683170 w 1685364"/>
                  <a:gd name="connsiteY31" fmla="*/ 886131 h 1685364"/>
                  <a:gd name="connsiteX32" fmla="*/ 1541838 w 1685364"/>
                  <a:gd name="connsiteY32" fmla="*/ 902874 h 1685364"/>
                  <a:gd name="connsiteX33" fmla="*/ 1535450 w 1685364"/>
                  <a:gd name="connsiteY33" fmla="*/ 966242 h 1685364"/>
                  <a:gd name="connsiteX34" fmla="*/ 1666676 w 1685364"/>
                  <a:gd name="connsiteY34" fmla="*/ 1018611 h 1685364"/>
                  <a:gd name="connsiteX35" fmla="*/ 1647479 w 1685364"/>
                  <a:gd name="connsiteY35" fmla="*/ 1093270 h 1685364"/>
                  <a:gd name="connsiteX36" fmla="*/ 1644170 w 1685364"/>
                  <a:gd name="connsiteY36" fmla="*/ 1102311 h 1685364"/>
                  <a:gd name="connsiteX37" fmla="*/ 1503434 w 1685364"/>
                  <a:gd name="connsiteY37" fmla="*/ 1081920 h 1685364"/>
                  <a:gd name="connsiteX38" fmla="*/ 1492486 w 1685364"/>
                  <a:gd name="connsiteY38" fmla="*/ 1117187 h 1685364"/>
                  <a:gd name="connsiteX39" fmla="*/ 1479522 w 1685364"/>
                  <a:gd name="connsiteY39" fmla="*/ 1141072 h 1685364"/>
                  <a:gd name="connsiteX40" fmla="*/ 1590306 w 1685364"/>
                  <a:gd name="connsiteY40" fmla="*/ 1223817 h 1685364"/>
                  <a:gd name="connsiteX41" fmla="*/ 1548691 w 1685364"/>
                  <a:gd name="connsiteY41" fmla="*/ 1300488 h 1685364"/>
                  <a:gd name="connsiteX42" fmla="*/ 1420495 w 1685364"/>
                  <a:gd name="connsiteY42" fmla="*/ 1245427 h 1685364"/>
                  <a:gd name="connsiteX43" fmla="*/ 1379809 w 1685364"/>
                  <a:gd name="connsiteY43" fmla="*/ 1294739 h 1685364"/>
                  <a:gd name="connsiteX44" fmla="*/ 1466476 w 1685364"/>
                  <a:gd name="connsiteY44" fmla="*/ 1404699 h 1685364"/>
                  <a:gd name="connsiteX45" fmla="*/ 1438548 w 1685364"/>
                  <a:gd name="connsiteY45" fmla="*/ 1438548 h 1685364"/>
                  <a:gd name="connsiteX46" fmla="*/ 1404699 w 1685364"/>
                  <a:gd name="connsiteY46" fmla="*/ 1466476 h 1685364"/>
                  <a:gd name="connsiteX47" fmla="*/ 1294739 w 1685364"/>
                  <a:gd name="connsiteY47" fmla="*/ 1379809 h 1685364"/>
                  <a:gd name="connsiteX48" fmla="*/ 1245427 w 1685364"/>
                  <a:gd name="connsiteY48" fmla="*/ 1420495 h 1685364"/>
                  <a:gd name="connsiteX49" fmla="*/ 1300488 w 1685364"/>
                  <a:gd name="connsiteY49" fmla="*/ 1548691 h 1685364"/>
                  <a:gd name="connsiteX50" fmla="*/ 1223818 w 1685364"/>
                  <a:gd name="connsiteY50" fmla="*/ 1590306 h 1685364"/>
                  <a:gd name="connsiteX51" fmla="*/ 1141072 w 1685364"/>
                  <a:gd name="connsiteY51" fmla="*/ 1479522 h 1685364"/>
                  <a:gd name="connsiteX52" fmla="*/ 1117187 w 1685364"/>
                  <a:gd name="connsiteY52" fmla="*/ 1492486 h 1685364"/>
                  <a:gd name="connsiteX53" fmla="*/ 1081920 w 1685364"/>
                  <a:gd name="connsiteY53" fmla="*/ 1503434 h 1685364"/>
                  <a:gd name="connsiteX54" fmla="*/ 1102311 w 1685364"/>
                  <a:gd name="connsiteY54" fmla="*/ 1644170 h 1685364"/>
                  <a:gd name="connsiteX55" fmla="*/ 1093270 w 1685364"/>
                  <a:gd name="connsiteY55" fmla="*/ 1647479 h 1685364"/>
                  <a:gd name="connsiteX56" fmla="*/ 1018611 w 1685364"/>
                  <a:gd name="connsiteY56" fmla="*/ 1666676 h 1685364"/>
                  <a:gd name="connsiteX57" fmla="*/ 966242 w 1685364"/>
                  <a:gd name="connsiteY57" fmla="*/ 1535450 h 1685364"/>
                  <a:gd name="connsiteX58" fmla="*/ 902874 w 1685364"/>
                  <a:gd name="connsiteY58" fmla="*/ 1541838 h 1685364"/>
                  <a:gd name="connsiteX59" fmla="*/ 886131 w 1685364"/>
                  <a:gd name="connsiteY59" fmla="*/ 1683170 h 1685364"/>
                  <a:gd name="connsiteX60" fmla="*/ 842682 w 1685364"/>
                  <a:gd name="connsiteY60" fmla="*/ 1685364 h 1685364"/>
                  <a:gd name="connsiteX61" fmla="*/ 799234 w 1685364"/>
                  <a:gd name="connsiteY61" fmla="*/ 1683170 h 1685364"/>
                  <a:gd name="connsiteX62" fmla="*/ 782491 w 1685364"/>
                  <a:gd name="connsiteY62" fmla="*/ 1541838 h 1685364"/>
                  <a:gd name="connsiteX63" fmla="*/ 719123 w 1685364"/>
                  <a:gd name="connsiteY63" fmla="*/ 1535450 h 1685364"/>
                  <a:gd name="connsiteX64" fmla="*/ 666754 w 1685364"/>
                  <a:gd name="connsiteY64" fmla="*/ 1666676 h 1685364"/>
                  <a:gd name="connsiteX65" fmla="*/ 592095 w 1685364"/>
                  <a:gd name="connsiteY65" fmla="*/ 1647479 h 1685364"/>
                  <a:gd name="connsiteX66" fmla="*/ 583054 w 1685364"/>
                  <a:gd name="connsiteY66" fmla="*/ 1644170 h 1685364"/>
                  <a:gd name="connsiteX67" fmla="*/ 603446 w 1685364"/>
                  <a:gd name="connsiteY67" fmla="*/ 1503434 h 1685364"/>
                  <a:gd name="connsiteX68" fmla="*/ 568177 w 1685364"/>
                  <a:gd name="connsiteY68" fmla="*/ 1492486 h 1685364"/>
                  <a:gd name="connsiteX69" fmla="*/ 544293 w 1685364"/>
                  <a:gd name="connsiteY69" fmla="*/ 1479522 h 1685364"/>
                  <a:gd name="connsiteX70" fmla="*/ 461548 w 1685364"/>
                  <a:gd name="connsiteY70" fmla="*/ 1590307 h 1685364"/>
                  <a:gd name="connsiteX71" fmla="*/ 384877 w 1685364"/>
                  <a:gd name="connsiteY71" fmla="*/ 1548691 h 1685364"/>
                  <a:gd name="connsiteX72" fmla="*/ 439939 w 1685364"/>
                  <a:gd name="connsiteY72" fmla="*/ 1420496 h 1685364"/>
                  <a:gd name="connsiteX73" fmla="*/ 390626 w 1685364"/>
                  <a:gd name="connsiteY73" fmla="*/ 1379809 h 1685364"/>
                  <a:gd name="connsiteX74" fmla="*/ 280666 w 1685364"/>
                  <a:gd name="connsiteY74" fmla="*/ 1466476 h 1685364"/>
                  <a:gd name="connsiteX75" fmla="*/ 246816 w 1685364"/>
                  <a:gd name="connsiteY75" fmla="*/ 1438548 h 1685364"/>
                  <a:gd name="connsiteX76" fmla="*/ 218888 w 1685364"/>
                  <a:gd name="connsiteY76" fmla="*/ 1404699 h 1685364"/>
                  <a:gd name="connsiteX77" fmla="*/ 305556 w 1685364"/>
                  <a:gd name="connsiteY77" fmla="*/ 1294739 h 1685364"/>
                  <a:gd name="connsiteX78" fmla="*/ 264869 w 1685364"/>
                  <a:gd name="connsiteY78" fmla="*/ 1245427 h 1685364"/>
                  <a:gd name="connsiteX79" fmla="*/ 136674 w 1685364"/>
                  <a:gd name="connsiteY79" fmla="*/ 1300488 h 1685364"/>
                  <a:gd name="connsiteX80" fmla="*/ 95058 w 1685364"/>
                  <a:gd name="connsiteY80" fmla="*/ 1223818 h 1685364"/>
                  <a:gd name="connsiteX81" fmla="*/ 205843 w 1685364"/>
                  <a:gd name="connsiteY81" fmla="*/ 1141073 h 1685364"/>
                  <a:gd name="connsiteX82" fmla="*/ 192878 w 1685364"/>
                  <a:gd name="connsiteY82" fmla="*/ 1117187 h 1685364"/>
                  <a:gd name="connsiteX83" fmla="*/ 181931 w 1685364"/>
                  <a:gd name="connsiteY83" fmla="*/ 1081920 h 1685364"/>
                  <a:gd name="connsiteX84" fmla="*/ 41195 w 1685364"/>
                  <a:gd name="connsiteY84" fmla="*/ 1102311 h 1685364"/>
                  <a:gd name="connsiteX85" fmla="*/ 37886 w 1685364"/>
                  <a:gd name="connsiteY85" fmla="*/ 1093270 h 1685364"/>
                  <a:gd name="connsiteX86" fmla="*/ 18689 w 1685364"/>
                  <a:gd name="connsiteY86" fmla="*/ 1018611 h 1685364"/>
                  <a:gd name="connsiteX87" fmla="*/ 149914 w 1685364"/>
                  <a:gd name="connsiteY87" fmla="*/ 966242 h 1685364"/>
                  <a:gd name="connsiteX88" fmla="*/ 143526 w 1685364"/>
                  <a:gd name="connsiteY88" fmla="*/ 902874 h 1685364"/>
                  <a:gd name="connsiteX89" fmla="*/ 2194 w 1685364"/>
                  <a:gd name="connsiteY89" fmla="*/ 886131 h 1685364"/>
                  <a:gd name="connsiteX90" fmla="*/ 0 w 1685364"/>
                  <a:gd name="connsiteY90" fmla="*/ 842682 h 1685364"/>
                  <a:gd name="connsiteX91" fmla="*/ 2194 w 1685364"/>
                  <a:gd name="connsiteY91" fmla="*/ 799234 h 1685364"/>
                  <a:gd name="connsiteX92" fmla="*/ 143526 w 1685364"/>
                  <a:gd name="connsiteY92" fmla="*/ 782491 h 1685364"/>
                  <a:gd name="connsiteX93" fmla="*/ 149914 w 1685364"/>
                  <a:gd name="connsiteY93" fmla="*/ 719122 h 1685364"/>
                  <a:gd name="connsiteX94" fmla="*/ 18689 w 1685364"/>
                  <a:gd name="connsiteY94" fmla="*/ 666753 h 1685364"/>
                  <a:gd name="connsiteX95" fmla="*/ 37886 w 1685364"/>
                  <a:gd name="connsiteY95" fmla="*/ 592094 h 1685364"/>
                  <a:gd name="connsiteX96" fmla="*/ 41195 w 1685364"/>
                  <a:gd name="connsiteY96" fmla="*/ 583054 h 1685364"/>
                  <a:gd name="connsiteX97" fmla="*/ 181931 w 1685364"/>
                  <a:gd name="connsiteY97" fmla="*/ 603445 h 1685364"/>
                  <a:gd name="connsiteX98" fmla="*/ 192878 w 1685364"/>
                  <a:gd name="connsiteY98" fmla="*/ 568177 h 1685364"/>
                  <a:gd name="connsiteX99" fmla="*/ 205842 w 1685364"/>
                  <a:gd name="connsiteY99" fmla="*/ 544293 h 1685364"/>
                  <a:gd name="connsiteX100" fmla="*/ 95058 w 1685364"/>
                  <a:gd name="connsiteY100" fmla="*/ 461548 h 1685364"/>
                  <a:gd name="connsiteX101" fmla="*/ 136673 w 1685364"/>
                  <a:gd name="connsiteY101" fmla="*/ 384877 h 1685364"/>
                  <a:gd name="connsiteX102" fmla="*/ 264869 w 1685364"/>
                  <a:gd name="connsiteY102" fmla="*/ 439938 h 1685364"/>
                  <a:gd name="connsiteX103" fmla="*/ 305556 w 1685364"/>
                  <a:gd name="connsiteY103" fmla="*/ 390625 h 1685364"/>
                  <a:gd name="connsiteX104" fmla="*/ 218888 w 1685364"/>
                  <a:gd name="connsiteY104" fmla="*/ 280665 h 1685364"/>
                  <a:gd name="connsiteX105" fmla="*/ 246816 w 1685364"/>
                  <a:gd name="connsiteY105" fmla="*/ 246816 h 1685364"/>
                  <a:gd name="connsiteX106" fmla="*/ 280665 w 1685364"/>
                  <a:gd name="connsiteY106" fmla="*/ 218888 h 1685364"/>
                  <a:gd name="connsiteX107" fmla="*/ 390625 w 1685364"/>
                  <a:gd name="connsiteY107" fmla="*/ 305556 h 1685364"/>
                  <a:gd name="connsiteX108" fmla="*/ 439939 w 1685364"/>
                  <a:gd name="connsiteY108" fmla="*/ 264868 h 1685364"/>
                  <a:gd name="connsiteX109" fmla="*/ 384877 w 1685364"/>
                  <a:gd name="connsiteY109" fmla="*/ 136673 h 1685364"/>
                  <a:gd name="connsiteX110" fmla="*/ 461548 w 1685364"/>
                  <a:gd name="connsiteY110" fmla="*/ 95058 h 1685364"/>
                  <a:gd name="connsiteX111" fmla="*/ 544293 w 1685364"/>
                  <a:gd name="connsiteY111" fmla="*/ 205842 h 1685364"/>
                  <a:gd name="connsiteX112" fmla="*/ 568177 w 1685364"/>
                  <a:gd name="connsiteY112" fmla="*/ 192878 h 1685364"/>
                  <a:gd name="connsiteX113" fmla="*/ 603445 w 1685364"/>
                  <a:gd name="connsiteY113" fmla="*/ 181930 h 1685364"/>
                  <a:gd name="connsiteX114" fmla="*/ 583054 w 1685364"/>
                  <a:gd name="connsiteY114" fmla="*/ 41194 h 1685364"/>
                  <a:gd name="connsiteX115" fmla="*/ 592095 w 1685364"/>
                  <a:gd name="connsiteY115" fmla="*/ 37886 h 1685364"/>
                  <a:gd name="connsiteX116" fmla="*/ 666754 w 1685364"/>
                  <a:gd name="connsiteY116" fmla="*/ 18689 h 1685364"/>
                  <a:gd name="connsiteX117" fmla="*/ 719122 w 1685364"/>
                  <a:gd name="connsiteY117" fmla="*/ 149914 h 1685364"/>
                  <a:gd name="connsiteX118" fmla="*/ 782491 w 1685364"/>
                  <a:gd name="connsiteY118" fmla="*/ 143526 h 1685364"/>
                  <a:gd name="connsiteX119" fmla="*/ 799234 w 1685364"/>
                  <a:gd name="connsiteY119" fmla="*/ 2194 h 1685364"/>
                  <a:gd name="connsiteX120" fmla="*/ 842682 w 1685364"/>
                  <a:gd name="connsiteY120" fmla="*/ 0 h 1685364"/>
                  <a:gd name="connsiteX121" fmla="*/ 842682 w 1685364"/>
                  <a:gd name="connsiteY121" fmla="*/ 231588 h 1685364"/>
                  <a:gd name="connsiteX122" fmla="*/ 231588 w 1685364"/>
                  <a:gd name="connsiteY122" fmla="*/ 842682 h 1685364"/>
                  <a:gd name="connsiteX123" fmla="*/ 842682 w 1685364"/>
                  <a:gd name="connsiteY123" fmla="*/ 1453776 h 1685364"/>
                  <a:gd name="connsiteX124" fmla="*/ 1453776 w 1685364"/>
                  <a:gd name="connsiteY124" fmla="*/ 842682 h 1685364"/>
                  <a:gd name="connsiteX125" fmla="*/ 842682 w 1685364"/>
                  <a:gd name="connsiteY125" fmla="*/ 231588 h 168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</a:cxnLst>
                <a:rect l="l" t="t" r="r" b="b"/>
                <a:pathLst>
                  <a:path w="1685364" h="1685364">
                    <a:moveTo>
                      <a:pt x="842682" y="0"/>
                    </a:moveTo>
                    <a:lnTo>
                      <a:pt x="886131" y="2194"/>
                    </a:lnTo>
                    <a:lnTo>
                      <a:pt x="902874" y="143526"/>
                    </a:lnTo>
                    <a:lnTo>
                      <a:pt x="966242" y="149914"/>
                    </a:lnTo>
                    <a:lnTo>
                      <a:pt x="1018611" y="18689"/>
                    </a:lnTo>
                    <a:lnTo>
                      <a:pt x="1093270" y="37886"/>
                    </a:lnTo>
                    <a:lnTo>
                      <a:pt x="1102311" y="41195"/>
                    </a:lnTo>
                    <a:lnTo>
                      <a:pt x="1081920" y="181931"/>
                    </a:lnTo>
                    <a:lnTo>
                      <a:pt x="1117187" y="192878"/>
                    </a:lnTo>
                    <a:lnTo>
                      <a:pt x="1141072" y="205843"/>
                    </a:lnTo>
                    <a:lnTo>
                      <a:pt x="1223818" y="95058"/>
                    </a:lnTo>
                    <a:lnTo>
                      <a:pt x="1300488" y="136673"/>
                    </a:lnTo>
                    <a:lnTo>
                      <a:pt x="1245427" y="264869"/>
                    </a:lnTo>
                    <a:lnTo>
                      <a:pt x="1294739" y="305556"/>
                    </a:lnTo>
                    <a:lnTo>
                      <a:pt x="1404699" y="218888"/>
                    </a:lnTo>
                    <a:lnTo>
                      <a:pt x="1438548" y="246816"/>
                    </a:lnTo>
                    <a:lnTo>
                      <a:pt x="1466476" y="280665"/>
                    </a:lnTo>
                    <a:lnTo>
                      <a:pt x="1379809" y="390626"/>
                    </a:lnTo>
                    <a:lnTo>
                      <a:pt x="1420496" y="439938"/>
                    </a:lnTo>
                    <a:lnTo>
                      <a:pt x="1548691" y="384877"/>
                    </a:lnTo>
                    <a:lnTo>
                      <a:pt x="1590307" y="461548"/>
                    </a:lnTo>
                    <a:lnTo>
                      <a:pt x="1479522" y="544293"/>
                    </a:lnTo>
                    <a:lnTo>
                      <a:pt x="1492486" y="568177"/>
                    </a:lnTo>
                    <a:lnTo>
                      <a:pt x="1503434" y="603445"/>
                    </a:lnTo>
                    <a:lnTo>
                      <a:pt x="1644170" y="583054"/>
                    </a:lnTo>
                    <a:lnTo>
                      <a:pt x="1647479" y="592094"/>
                    </a:lnTo>
                    <a:lnTo>
                      <a:pt x="1666676" y="666754"/>
                    </a:lnTo>
                    <a:lnTo>
                      <a:pt x="1535450" y="719123"/>
                    </a:lnTo>
                    <a:lnTo>
                      <a:pt x="1541838" y="782491"/>
                    </a:lnTo>
                    <a:lnTo>
                      <a:pt x="1683170" y="799234"/>
                    </a:lnTo>
                    <a:lnTo>
                      <a:pt x="1685364" y="842682"/>
                    </a:lnTo>
                    <a:lnTo>
                      <a:pt x="1683170" y="886131"/>
                    </a:lnTo>
                    <a:lnTo>
                      <a:pt x="1541838" y="902874"/>
                    </a:lnTo>
                    <a:lnTo>
                      <a:pt x="1535450" y="966242"/>
                    </a:lnTo>
                    <a:lnTo>
                      <a:pt x="1666676" y="1018611"/>
                    </a:lnTo>
                    <a:lnTo>
                      <a:pt x="1647479" y="1093270"/>
                    </a:lnTo>
                    <a:lnTo>
                      <a:pt x="1644170" y="1102311"/>
                    </a:lnTo>
                    <a:lnTo>
                      <a:pt x="1503434" y="1081920"/>
                    </a:lnTo>
                    <a:lnTo>
                      <a:pt x="1492486" y="1117187"/>
                    </a:lnTo>
                    <a:lnTo>
                      <a:pt x="1479522" y="1141072"/>
                    </a:lnTo>
                    <a:lnTo>
                      <a:pt x="1590306" y="1223817"/>
                    </a:lnTo>
                    <a:lnTo>
                      <a:pt x="1548691" y="1300488"/>
                    </a:lnTo>
                    <a:lnTo>
                      <a:pt x="1420495" y="1245427"/>
                    </a:lnTo>
                    <a:lnTo>
                      <a:pt x="1379809" y="1294739"/>
                    </a:lnTo>
                    <a:lnTo>
                      <a:pt x="1466476" y="1404699"/>
                    </a:lnTo>
                    <a:lnTo>
                      <a:pt x="1438548" y="1438548"/>
                    </a:lnTo>
                    <a:lnTo>
                      <a:pt x="1404699" y="1466476"/>
                    </a:lnTo>
                    <a:lnTo>
                      <a:pt x="1294739" y="1379809"/>
                    </a:lnTo>
                    <a:lnTo>
                      <a:pt x="1245427" y="1420495"/>
                    </a:lnTo>
                    <a:lnTo>
                      <a:pt x="1300488" y="1548691"/>
                    </a:lnTo>
                    <a:lnTo>
                      <a:pt x="1223818" y="1590306"/>
                    </a:lnTo>
                    <a:lnTo>
                      <a:pt x="1141072" y="1479522"/>
                    </a:lnTo>
                    <a:lnTo>
                      <a:pt x="1117187" y="1492486"/>
                    </a:lnTo>
                    <a:lnTo>
                      <a:pt x="1081920" y="1503434"/>
                    </a:lnTo>
                    <a:lnTo>
                      <a:pt x="1102311" y="1644170"/>
                    </a:lnTo>
                    <a:lnTo>
                      <a:pt x="1093270" y="1647479"/>
                    </a:lnTo>
                    <a:lnTo>
                      <a:pt x="1018611" y="1666676"/>
                    </a:lnTo>
                    <a:lnTo>
                      <a:pt x="966242" y="1535450"/>
                    </a:lnTo>
                    <a:lnTo>
                      <a:pt x="902874" y="1541838"/>
                    </a:lnTo>
                    <a:lnTo>
                      <a:pt x="886131" y="1683170"/>
                    </a:lnTo>
                    <a:lnTo>
                      <a:pt x="842682" y="1685364"/>
                    </a:lnTo>
                    <a:lnTo>
                      <a:pt x="799234" y="1683170"/>
                    </a:lnTo>
                    <a:lnTo>
                      <a:pt x="782491" y="1541838"/>
                    </a:lnTo>
                    <a:lnTo>
                      <a:pt x="719123" y="1535450"/>
                    </a:lnTo>
                    <a:lnTo>
                      <a:pt x="666754" y="1666676"/>
                    </a:lnTo>
                    <a:lnTo>
                      <a:pt x="592095" y="1647479"/>
                    </a:lnTo>
                    <a:lnTo>
                      <a:pt x="583054" y="1644170"/>
                    </a:lnTo>
                    <a:lnTo>
                      <a:pt x="603446" y="1503434"/>
                    </a:lnTo>
                    <a:lnTo>
                      <a:pt x="568177" y="1492486"/>
                    </a:lnTo>
                    <a:lnTo>
                      <a:pt x="544293" y="1479522"/>
                    </a:lnTo>
                    <a:lnTo>
                      <a:pt x="461548" y="1590307"/>
                    </a:lnTo>
                    <a:lnTo>
                      <a:pt x="384877" y="1548691"/>
                    </a:lnTo>
                    <a:lnTo>
                      <a:pt x="439939" y="1420496"/>
                    </a:lnTo>
                    <a:lnTo>
                      <a:pt x="390626" y="1379809"/>
                    </a:lnTo>
                    <a:lnTo>
                      <a:pt x="280666" y="1466476"/>
                    </a:lnTo>
                    <a:lnTo>
                      <a:pt x="246816" y="1438548"/>
                    </a:lnTo>
                    <a:lnTo>
                      <a:pt x="218888" y="1404699"/>
                    </a:lnTo>
                    <a:lnTo>
                      <a:pt x="305556" y="1294739"/>
                    </a:lnTo>
                    <a:lnTo>
                      <a:pt x="264869" y="1245427"/>
                    </a:lnTo>
                    <a:lnTo>
                      <a:pt x="136674" y="1300488"/>
                    </a:lnTo>
                    <a:lnTo>
                      <a:pt x="95058" y="1223818"/>
                    </a:lnTo>
                    <a:lnTo>
                      <a:pt x="205843" y="1141073"/>
                    </a:lnTo>
                    <a:lnTo>
                      <a:pt x="192878" y="1117187"/>
                    </a:lnTo>
                    <a:lnTo>
                      <a:pt x="181931" y="1081920"/>
                    </a:lnTo>
                    <a:lnTo>
                      <a:pt x="41195" y="1102311"/>
                    </a:lnTo>
                    <a:lnTo>
                      <a:pt x="37886" y="1093270"/>
                    </a:lnTo>
                    <a:lnTo>
                      <a:pt x="18689" y="1018611"/>
                    </a:lnTo>
                    <a:lnTo>
                      <a:pt x="149914" y="966242"/>
                    </a:lnTo>
                    <a:lnTo>
                      <a:pt x="143526" y="902874"/>
                    </a:lnTo>
                    <a:lnTo>
                      <a:pt x="2194" y="886131"/>
                    </a:lnTo>
                    <a:lnTo>
                      <a:pt x="0" y="842682"/>
                    </a:lnTo>
                    <a:lnTo>
                      <a:pt x="2194" y="799234"/>
                    </a:lnTo>
                    <a:lnTo>
                      <a:pt x="143526" y="782491"/>
                    </a:lnTo>
                    <a:lnTo>
                      <a:pt x="149914" y="719122"/>
                    </a:lnTo>
                    <a:lnTo>
                      <a:pt x="18689" y="666753"/>
                    </a:lnTo>
                    <a:lnTo>
                      <a:pt x="37886" y="592094"/>
                    </a:lnTo>
                    <a:lnTo>
                      <a:pt x="41195" y="583054"/>
                    </a:lnTo>
                    <a:lnTo>
                      <a:pt x="181931" y="603445"/>
                    </a:lnTo>
                    <a:lnTo>
                      <a:pt x="192878" y="568177"/>
                    </a:lnTo>
                    <a:lnTo>
                      <a:pt x="205842" y="544293"/>
                    </a:lnTo>
                    <a:lnTo>
                      <a:pt x="95058" y="461548"/>
                    </a:lnTo>
                    <a:lnTo>
                      <a:pt x="136673" y="384877"/>
                    </a:lnTo>
                    <a:lnTo>
                      <a:pt x="264869" y="439938"/>
                    </a:lnTo>
                    <a:lnTo>
                      <a:pt x="305556" y="390625"/>
                    </a:lnTo>
                    <a:lnTo>
                      <a:pt x="218888" y="280665"/>
                    </a:lnTo>
                    <a:lnTo>
                      <a:pt x="246816" y="246816"/>
                    </a:lnTo>
                    <a:lnTo>
                      <a:pt x="280665" y="218888"/>
                    </a:lnTo>
                    <a:lnTo>
                      <a:pt x="390625" y="305556"/>
                    </a:lnTo>
                    <a:lnTo>
                      <a:pt x="439939" y="264868"/>
                    </a:lnTo>
                    <a:lnTo>
                      <a:pt x="384877" y="136673"/>
                    </a:lnTo>
                    <a:lnTo>
                      <a:pt x="461548" y="95058"/>
                    </a:lnTo>
                    <a:lnTo>
                      <a:pt x="544293" y="205842"/>
                    </a:lnTo>
                    <a:lnTo>
                      <a:pt x="568177" y="192878"/>
                    </a:lnTo>
                    <a:lnTo>
                      <a:pt x="603445" y="181930"/>
                    </a:lnTo>
                    <a:lnTo>
                      <a:pt x="583054" y="41194"/>
                    </a:lnTo>
                    <a:lnTo>
                      <a:pt x="592095" y="37886"/>
                    </a:lnTo>
                    <a:lnTo>
                      <a:pt x="666754" y="18689"/>
                    </a:lnTo>
                    <a:lnTo>
                      <a:pt x="719122" y="149914"/>
                    </a:lnTo>
                    <a:lnTo>
                      <a:pt x="782491" y="143526"/>
                    </a:lnTo>
                    <a:lnTo>
                      <a:pt x="799234" y="2194"/>
                    </a:lnTo>
                    <a:lnTo>
                      <a:pt x="842682" y="0"/>
                    </a:lnTo>
                    <a:close/>
                    <a:moveTo>
                      <a:pt x="842682" y="231588"/>
                    </a:moveTo>
                    <a:cubicBezTo>
                      <a:pt x="505184" y="231588"/>
                      <a:pt x="231588" y="505184"/>
                      <a:pt x="231588" y="842682"/>
                    </a:cubicBezTo>
                    <a:cubicBezTo>
                      <a:pt x="231588" y="1180180"/>
                      <a:pt x="505184" y="1453776"/>
                      <a:pt x="842682" y="1453776"/>
                    </a:cubicBezTo>
                    <a:cubicBezTo>
                      <a:pt x="1180180" y="1453776"/>
                      <a:pt x="1453776" y="1180180"/>
                      <a:pt x="1453776" y="842682"/>
                    </a:cubicBezTo>
                    <a:cubicBezTo>
                      <a:pt x="1453776" y="505184"/>
                      <a:pt x="1180180" y="231588"/>
                      <a:pt x="842682" y="231588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12" name="Oval 111">
                <a:extLst>
                  <a:ext uri="{FF2B5EF4-FFF2-40B4-BE49-F238E27FC236}">
                    <a16:creationId xmlns:a16="http://schemas.microsoft.com/office/drawing/2014/main" id="{D49A41EA-B52C-5573-27AB-762304335F15}"/>
                  </a:ext>
                </a:extLst>
              </p:cNvPr>
              <p:cNvSpPr/>
              <p:nvPr/>
            </p:nvSpPr>
            <p:spPr>
              <a:xfrm rot="9209847">
                <a:off x="221496" y="5589514"/>
                <a:ext cx="505365" cy="505365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11" name="Circle: Hollow 110">
                <a:extLst>
                  <a:ext uri="{FF2B5EF4-FFF2-40B4-BE49-F238E27FC236}">
                    <a16:creationId xmlns:a16="http://schemas.microsoft.com/office/drawing/2014/main" id="{214DD5A8-38C3-6999-F289-75605CE6C31C}"/>
                  </a:ext>
                </a:extLst>
              </p:cNvPr>
              <p:cNvSpPr/>
              <p:nvPr/>
            </p:nvSpPr>
            <p:spPr>
              <a:xfrm rot="9209847">
                <a:off x="199991" y="5568009"/>
                <a:ext cx="548375" cy="548375"/>
              </a:xfrm>
              <a:prstGeom prst="donut">
                <a:avLst>
                  <a:gd name="adj" fmla="val 4385"/>
                </a:avLst>
              </a:prstGeom>
              <a:gradFill flip="none" rotWithShape="1">
                <a:gsLst>
                  <a:gs pos="18000">
                    <a:srgbClr val="F13E1A"/>
                  </a:gs>
                  <a:gs pos="67000">
                    <a:srgbClr val="000000"/>
                  </a:gs>
                </a:gsLst>
                <a:lin ang="17400000" scaled="0"/>
                <a:tileRect/>
              </a:gradFill>
              <a:ln w="6350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pic>
            <p:nvPicPr>
              <p:cNvPr id="51" name="Picture 50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7E18858F-1C27-9791-51ED-A1264FF2E42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291773" y="5659791"/>
                <a:ext cx="364810" cy="364810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</p:pic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FAE55227-775D-7677-3C42-29E9F220F6AD}"/>
                </a:ext>
              </a:extLst>
            </p:cNvPr>
            <p:cNvGrpSpPr/>
            <p:nvPr/>
          </p:nvGrpSpPr>
          <p:grpSpPr>
            <a:xfrm>
              <a:off x="658327" y="5527189"/>
              <a:ext cx="640236" cy="640236"/>
              <a:chOff x="95155" y="5463173"/>
              <a:chExt cx="758047" cy="758047"/>
            </a:xfrm>
          </p:grpSpPr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98AE86CB-CECA-F192-E6BF-FA1B3B4BC6EE}"/>
                  </a:ext>
                </a:extLst>
              </p:cNvPr>
              <p:cNvSpPr/>
              <p:nvPr/>
            </p:nvSpPr>
            <p:spPr>
              <a:xfrm rot="9209847">
                <a:off x="95155" y="5463173"/>
                <a:ext cx="758047" cy="758047"/>
              </a:xfrm>
              <a:custGeom>
                <a:avLst/>
                <a:gdLst>
                  <a:gd name="connsiteX0" fmla="*/ 842682 w 1685364"/>
                  <a:gd name="connsiteY0" fmla="*/ 0 h 1685364"/>
                  <a:gd name="connsiteX1" fmla="*/ 886131 w 1685364"/>
                  <a:gd name="connsiteY1" fmla="*/ 2194 h 1685364"/>
                  <a:gd name="connsiteX2" fmla="*/ 902874 w 1685364"/>
                  <a:gd name="connsiteY2" fmla="*/ 143526 h 1685364"/>
                  <a:gd name="connsiteX3" fmla="*/ 966242 w 1685364"/>
                  <a:gd name="connsiteY3" fmla="*/ 149914 h 1685364"/>
                  <a:gd name="connsiteX4" fmla="*/ 1018611 w 1685364"/>
                  <a:gd name="connsiteY4" fmla="*/ 18689 h 1685364"/>
                  <a:gd name="connsiteX5" fmla="*/ 1093270 w 1685364"/>
                  <a:gd name="connsiteY5" fmla="*/ 37886 h 1685364"/>
                  <a:gd name="connsiteX6" fmla="*/ 1102311 w 1685364"/>
                  <a:gd name="connsiteY6" fmla="*/ 41195 h 1685364"/>
                  <a:gd name="connsiteX7" fmla="*/ 1081920 w 1685364"/>
                  <a:gd name="connsiteY7" fmla="*/ 181931 h 1685364"/>
                  <a:gd name="connsiteX8" fmla="*/ 1117187 w 1685364"/>
                  <a:gd name="connsiteY8" fmla="*/ 192878 h 1685364"/>
                  <a:gd name="connsiteX9" fmla="*/ 1141072 w 1685364"/>
                  <a:gd name="connsiteY9" fmla="*/ 205843 h 1685364"/>
                  <a:gd name="connsiteX10" fmla="*/ 1223818 w 1685364"/>
                  <a:gd name="connsiteY10" fmla="*/ 95058 h 1685364"/>
                  <a:gd name="connsiteX11" fmla="*/ 1300488 w 1685364"/>
                  <a:gd name="connsiteY11" fmla="*/ 136673 h 1685364"/>
                  <a:gd name="connsiteX12" fmla="*/ 1245427 w 1685364"/>
                  <a:gd name="connsiteY12" fmla="*/ 264869 h 1685364"/>
                  <a:gd name="connsiteX13" fmla="*/ 1294739 w 1685364"/>
                  <a:gd name="connsiteY13" fmla="*/ 305556 h 1685364"/>
                  <a:gd name="connsiteX14" fmla="*/ 1404699 w 1685364"/>
                  <a:gd name="connsiteY14" fmla="*/ 218888 h 1685364"/>
                  <a:gd name="connsiteX15" fmla="*/ 1438548 w 1685364"/>
                  <a:gd name="connsiteY15" fmla="*/ 246816 h 1685364"/>
                  <a:gd name="connsiteX16" fmla="*/ 1466476 w 1685364"/>
                  <a:gd name="connsiteY16" fmla="*/ 280665 h 1685364"/>
                  <a:gd name="connsiteX17" fmla="*/ 1379809 w 1685364"/>
                  <a:gd name="connsiteY17" fmla="*/ 390626 h 1685364"/>
                  <a:gd name="connsiteX18" fmla="*/ 1420496 w 1685364"/>
                  <a:gd name="connsiteY18" fmla="*/ 439938 h 1685364"/>
                  <a:gd name="connsiteX19" fmla="*/ 1548691 w 1685364"/>
                  <a:gd name="connsiteY19" fmla="*/ 384877 h 1685364"/>
                  <a:gd name="connsiteX20" fmla="*/ 1590307 w 1685364"/>
                  <a:gd name="connsiteY20" fmla="*/ 461548 h 1685364"/>
                  <a:gd name="connsiteX21" fmla="*/ 1479522 w 1685364"/>
                  <a:gd name="connsiteY21" fmla="*/ 544293 h 1685364"/>
                  <a:gd name="connsiteX22" fmla="*/ 1492486 w 1685364"/>
                  <a:gd name="connsiteY22" fmla="*/ 568177 h 1685364"/>
                  <a:gd name="connsiteX23" fmla="*/ 1503434 w 1685364"/>
                  <a:gd name="connsiteY23" fmla="*/ 603445 h 1685364"/>
                  <a:gd name="connsiteX24" fmla="*/ 1644170 w 1685364"/>
                  <a:gd name="connsiteY24" fmla="*/ 583054 h 1685364"/>
                  <a:gd name="connsiteX25" fmla="*/ 1647479 w 1685364"/>
                  <a:gd name="connsiteY25" fmla="*/ 592094 h 1685364"/>
                  <a:gd name="connsiteX26" fmla="*/ 1666676 w 1685364"/>
                  <a:gd name="connsiteY26" fmla="*/ 666754 h 1685364"/>
                  <a:gd name="connsiteX27" fmla="*/ 1535450 w 1685364"/>
                  <a:gd name="connsiteY27" fmla="*/ 719123 h 1685364"/>
                  <a:gd name="connsiteX28" fmla="*/ 1541838 w 1685364"/>
                  <a:gd name="connsiteY28" fmla="*/ 782491 h 1685364"/>
                  <a:gd name="connsiteX29" fmla="*/ 1683170 w 1685364"/>
                  <a:gd name="connsiteY29" fmla="*/ 799234 h 1685364"/>
                  <a:gd name="connsiteX30" fmla="*/ 1685364 w 1685364"/>
                  <a:gd name="connsiteY30" fmla="*/ 842682 h 1685364"/>
                  <a:gd name="connsiteX31" fmla="*/ 1683170 w 1685364"/>
                  <a:gd name="connsiteY31" fmla="*/ 886131 h 1685364"/>
                  <a:gd name="connsiteX32" fmla="*/ 1541838 w 1685364"/>
                  <a:gd name="connsiteY32" fmla="*/ 902874 h 1685364"/>
                  <a:gd name="connsiteX33" fmla="*/ 1535450 w 1685364"/>
                  <a:gd name="connsiteY33" fmla="*/ 966242 h 1685364"/>
                  <a:gd name="connsiteX34" fmla="*/ 1666676 w 1685364"/>
                  <a:gd name="connsiteY34" fmla="*/ 1018611 h 1685364"/>
                  <a:gd name="connsiteX35" fmla="*/ 1647479 w 1685364"/>
                  <a:gd name="connsiteY35" fmla="*/ 1093270 h 1685364"/>
                  <a:gd name="connsiteX36" fmla="*/ 1644170 w 1685364"/>
                  <a:gd name="connsiteY36" fmla="*/ 1102311 h 1685364"/>
                  <a:gd name="connsiteX37" fmla="*/ 1503434 w 1685364"/>
                  <a:gd name="connsiteY37" fmla="*/ 1081920 h 1685364"/>
                  <a:gd name="connsiteX38" fmla="*/ 1492486 w 1685364"/>
                  <a:gd name="connsiteY38" fmla="*/ 1117187 h 1685364"/>
                  <a:gd name="connsiteX39" fmla="*/ 1479522 w 1685364"/>
                  <a:gd name="connsiteY39" fmla="*/ 1141072 h 1685364"/>
                  <a:gd name="connsiteX40" fmla="*/ 1590306 w 1685364"/>
                  <a:gd name="connsiteY40" fmla="*/ 1223817 h 1685364"/>
                  <a:gd name="connsiteX41" fmla="*/ 1548691 w 1685364"/>
                  <a:gd name="connsiteY41" fmla="*/ 1300488 h 1685364"/>
                  <a:gd name="connsiteX42" fmla="*/ 1420495 w 1685364"/>
                  <a:gd name="connsiteY42" fmla="*/ 1245427 h 1685364"/>
                  <a:gd name="connsiteX43" fmla="*/ 1379809 w 1685364"/>
                  <a:gd name="connsiteY43" fmla="*/ 1294739 h 1685364"/>
                  <a:gd name="connsiteX44" fmla="*/ 1466476 w 1685364"/>
                  <a:gd name="connsiteY44" fmla="*/ 1404699 h 1685364"/>
                  <a:gd name="connsiteX45" fmla="*/ 1438548 w 1685364"/>
                  <a:gd name="connsiteY45" fmla="*/ 1438548 h 1685364"/>
                  <a:gd name="connsiteX46" fmla="*/ 1404699 w 1685364"/>
                  <a:gd name="connsiteY46" fmla="*/ 1466476 h 1685364"/>
                  <a:gd name="connsiteX47" fmla="*/ 1294739 w 1685364"/>
                  <a:gd name="connsiteY47" fmla="*/ 1379809 h 1685364"/>
                  <a:gd name="connsiteX48" fmla="*/ 1245427 w 1685364"/>
                  <a:gd name="connsiteY48" fmla="*/ 1420495 h 1685364"/>
                  <a:gd name="connsiteX49" fmla="*/ 1300488 w 1685364"/>
                  <a:gd name="connsiteY49" fmla="*/ 1548691 h 1685364"/>
                  <a:gd name="connsiteX50" fmla="*/ 1223818 w 1685364"/>
                  <a:gd name="connsiteY50" fmla="*/ 1590306 h 1685364"/>
                  <a:gd name="connsiteX51" fmla="*/ 1141072 w 1685364"/>
                  <a:gd name="connsiteY51" fmla="*/ 1479522 h 1685364"/>
                  <a:gd name="connsiteX52" fmla="*/ 1117187 w 1685364"/>
                  <a:gd name="connsiteY52" fmla="*/ 1492486 h 1685364"/>
                  <a:gd name="connsiteX53" fmla="*/ 1081920 w 1685364"/>
                  <a:gd name="connsiteY53" fmla="*/ 1503434 h 1685364"/>
                  <a:gd name="connsiteX54" fmla="*/ 1102311 w 1685364"/>
                  <a:gd name="connsiteY54" fmla="*/ 1644170 h 1685364"/>
                  <a:gd name="connsiteX55" fmla="*/ 1093270 w 1685364"/>
                  <a:gd name="connsiteY55" fmla="*/ 1647479 h 1685364"/>
                  <a:gd name="connsiteX56" fmla="*/ 1018611 w 1685364"/>
                  <a:gd name="connsiteY56" fmla="*/ 1666676 h 1685364"/>
                  <a:gd name="connsiteX57" fmla="*/ 966242 w 1685364"/>
                  <a:gd name="connsiteY57" fmla="*/ 1535450 h 1685364"/>
                  <a:gd name="connsiteX58" fmla="*/ 902874 w 1685364"/>
                  <a:gd name="connsiteY58" fmla="*/ 1541838 h 1685364"/>
                  <a:gd name="connsiteX59" fmla="*/ 886131 w 1685364"/>
                  <a:gd name="connsiteY59" fmla="*/ 1683170 h 1685364"/>
                  <a:gd name="connsiteX60" fmla="*/ 842682 w 1685364"/>
                  <a:gd name="connsiteY60" fmla="*/ 1685364 h 1685364"/>
                  <a:gd name="connsiteX61" fmla="*/ 799234 w 1685364"/>
                  <a:gd name="connsiteY61" fmla="*/ 1683170 h 1685364"/>
                  <a:gd name="connsiteX62" fmla="*/ 782491 w 1685364"/>
                  <a:gd name="connsiteY62" fmla="*/ 1541838 h 1685364"/>
                  <a:gd name="connsiteX63" fmla="*/ 719123 w 1685364"/>
                  <a:gd name="connsiteY63" fmla="*/ 1535450 h 1685364"/>
                  <a:gd name="connsiteX64" fmla="*/ 666754 w 1685364"/>
                  <a:gd name="connsiteY64" fmla="*/ 1666676 h 1685364"/>
                  <a:gd name="connsiteX65" fmla="*/ 592095 w 1685364"/>
                  <a:gd name="connsiteY65" fmla="*/ 1647479 h 1685364"/>
                  <a:gd name="connsiteX66" fmla="*/ 583054 w 1685364"/>
                  <a:gd name="connsiteY66" fmla="*/ 1644170 h 1685364"/>
                  <a:gd name="connsiteX67" fmla="*/ 603446 w 1685364"/>
                  <a:gd name="connsiteY67" fmla="*/ 1503434 h 1685364"/>
                  <a:gd name="connsiteX68" fmla="*/ 568177 w 1685364"/>
                  <a:gd name="connsiteY68" fmla="*/ 1492486 h 1685364"/>
                  <a:gd name="connsiteX69" fmla="*/ 544293 w 1685364"/>
                  <a:gd name="connsiteY69" fmla="*/ 1479522 h 1685364"/>
                  <a:gd name="connsiteX70" fmla="*/ 461548 w 1685364"/>
                  <a:gd name="connsiteY70" fmla="*/ 1590307 h 1685364"/>
                  <a:gd name="connsiteX71" fmla="*/ 384877 w 1685364"/>
                  <a:gd name="connsiteY71" fmla="*/ 1548691 h 1685364"/>
                  <a:gd name="connsiteX72" fmla="*/ 439939 w 1685364"/>
                  <a:gd name="connsiteY72" fmla="*/ 1420496 h 1685364"/>
                  <a:gd name="connsiteX73" fmla="*/ 390626 w 1685364"/>
                  <a:gd name="connsiteY73" fmla="*/ 1379809 h 1685364"/>
                  <a:gd name="connsiteX74" fmla="*/ 280666 w 1685364"/>
                  <a:gd name="connsiteY74" fmla="*/ 1466476 h 1685364"/>
                  <a:gd name="connsiteX75" fmla="*/ 246816 w 1685364"/>
                  <a:gd name="connsiteY75" fmla="*/ 1438548 h 1685364"/>
                  <a:gd name="connsiteX76" fmla="*/ 218888 w 1685364"/>
                  <a:gd name="connsiteY76" fmla="*/ 1404699 h 1685364"/>
                  <a:gd name="connsiteX77" fmla="*/ 305556 w 1685364"/>
                  <a:gd name="connsiteY77" fmla="*/ 1294739 h 1685364"/>
                  <a:gd name="connsiteX78" fmla="*/ 264869 w 1685364"/>
                  <a:gd name="connsiteY78" fmla="*/ 1245427 h 1685364"/>
                  <a:gd name="connsiteX79" fmla="*/ 136674 w 1685364"/>
                  <a:gd name="connsiteY79" fmla="*/ 1300488 h 1685364"/>
                  <a:gd name="connsiteX80" fmla="*/ 95058 w 1685364"/>
                  <a:gd name="connsiteY80" fmla="*/ 1223818 h 1685364"/>
                  <a:gd name="connsiteX81" fmla="*/ 205843 w 1685364"/>
                  <a:gd name="connsiteY81" fmla="*/ 1141073 h 1685364"/>
                  <a:gd name="connsiteX82" fmla="*/ 192878 w 1685364"/>
                  <a:gd name="connsiteY82" fmla="*/ 1117187 h 1685364"/>
                  <a:gd name="connsiteX83" fmla="*/ 181931 w 1685364"/>
                  <a:gd name="connsiteY83" fmla="*/ 1081920 h 1685364"/>
                  <a:gd name="connsiteX84" fmla="*/ 41195 w 1685364"/>
                  <a:gd name="connsiteY84" fmla="*/ 1102311 h 1685364"/>
                  <a:gd name="connsiteX85" fmla="*/ 37886 w 1685364"/>
                  <a:gd name="connsiteY85" fmla="*/ 1093270 h 1685364"/>
                  <a:gd name="connsiteX86" fmla="*/ 18689 w 1685364"/>
                  <a:gd name="connsiteY86" fmla="*/ 1018611 h 1685364"/>
                  <a:gd name="connsiteX87" fmla="*/ 149914 w 1685364"/>
                  <a:gd name="connsiteY87" fmla="*/ 966242 h 1685364"/>
                  <a:gd name="connsiteX88" fmla="*/ 143526 w 1685364"/>
                  <a:gd name="connsiteY88" fmla="*/ 902874 h 1685364"/>
                  <a:gd name="connsiteX89" fmla="*/ 2194 w 1685364"/>
                  <a:gd name="connsiteY89" fmla="*/ 886131 h 1685364"/>
                  <a:gd name="connsiteX90" fmla="*/ 0 w 1685364"/>
                  <a:gd name="connsiteY90" fmla="*/ 842682 h 1685364"/>
                  <a:gd name="connsiteX91" fmla="*/ 2194 w 1685364"/>
                  <a:gd name="connsiteY91" fmla="*/ 799234 h 1685364"/>
                  <a:gd name="connsiteX92" fmla="*/ 143526 w 1685364"/>
                  <a:gd name="connsiteY92" fmla="*/ 782491 h 1685364"/>
                  <a:gd name="connsiteX93" fmla="*/ 149914 w 1685364"/>
                  <a:gd name="connsiteY93" fmla="*/ 719122 h 1685364"/>
                  <a:gd name="connsiteX94" fmla="*/ 18689 w 1685364"/>
                  <a:gd name="connsiteY94" fmla="*/ 666753 h 1685364"/>
                  <a:gd name="connsiteX95" fmla="*/ 37886 w 1685364"/>
                  <a:gd name="connsiteY95" fmla="*/ 592094 h 1685364"/>
                  <a:gd name="connsiteX96" fmla="*/ 41195 w 1685364"/>
                  <a:gd name="connsiteY96" fmla="*/ 583054 h 1685364"/>
                  <a:gd name="connsiteX97" fmla="*/ 181931 w 1685364"/>
                  <a:gd name="connsiteY97" fmla="*/ 603445 h 1685364"/>
                  <a:gd name="connsiteX98" fmla="*/ 192878 w 1685364"/>
                  <a:gd name="connsiteY98" fmla="*/ 568177 h 1685364"/>
                  <a:gd name="connsiteX99" fmla="*/ 205842 w 1685364"/>
                  <a:gd name="connsiteY99" fmla="*/ 544293 h 1685364"/>
                  <a:gd name="connsiteX100" fmla="*/ 95058 w 1685364"/>
                  <a:gd name="connsiteY100" fmla="*/ 461548 h 1685364"/>
                  <a:gd name="connsiteX101" fmla="*/ 136673 w 1685364"/>
                  <a:gd name="connsiteY101" fmla="*/ 384877 h 1685364"/>
                  <a:gd name="connsiteX102" fmla="*/ 264869 w 1685364"/>
                  <a:gd name="connsiteY102" fmla="*/ 439938 h 1685364"/>
                  <a:gd name="connsiteX103" fmla="*/ 305556 w 1685364"/>
                  <a:gd name="connsiteY103" fmla="*/ 390625 h 1685364"/>
                  <a:gd name="connsiteX104" fmla="*/ 218888 w 1685364"/>
                  <a:gd name="connsiteY104" fmla="*/ 280665 h 1685364"/>
                  <a:gd name="connsiteX105" fmla="*/ 246816 w 1685364"/>
                  <a:gd name="connsiteY105" fmla="*/ 246816 h 1685364"/>
                  <a:gd name="connsiteX106" fmla="*/ 280665 w 1685364"/>
                  <a:gd name="connsiteY106" fmla="*/ 218888 h 1685364"/>
                  <a:gd name="connsiteX107" fmla="*/ 390625 w 1685364"/>
                  <a:gd name="connsiteY107" fmla="*/ 305556 h 1685364"/>
                  <a:gd name="connsiteX108" fmla="*/ 439939 w 1685364"/>
                  <a:gd name="connsiteY108" fmla="*/ 264868 h 1685364"/>
                  <a:gd name="connsiteX109" fmla="*/ 384877 w 1685364"/>
                  <a:gd name="connsiteY109" fmla="*/ 136673 h 1685364"/>
                  <a:gd name="connsiteX110" fmla="*/ 461548 w 1685364"/>
                  <a:gd name="connsiteY110" fmla="*/ 95058 h 1685364"/>
                  <a:gd name="connsiteX111" fmla="*/ 544293 w 1685364"/>
                  <a:gd name="connsiteY111" fmla="*/ 205842 h 1685364"/>
                  <a:gd name="connsiteX112" fmla="*/ 568177 w 1685364"/>
                  <a:gd name="connsiteY112" fmla="*/ 192878 h 1685364"/>
                  <a:gd name="connsiteX113" fmla="*/ 603445 w 1685364"/>
                  <a:gd name="connsiteY113" fmla="*/ 181930 h 1685364"/>
                  <a:gd name="connsiteX114" fmla="*/ 583054 w 1685364"/>
                  <a:gd name="connsiteY114" fmla="*/ 41194 h 1685364"/>
                  <a:gd name="connsiteX115" fmla="*/ 592095 w 1685364"/>
                  <a:gd name="connsiteY115" fmla="*/ 37886 h 1685364"/>
                  <a:gd name="connsiteX116" fmla="*/ 666754 w 1685364"/>
                  <a:gd name="connsiteY116" fmla="*/ 18689 h 1685364"/>
                  <a:gd name="connsiteX117" fmla="*/ 719122 w 1685364"/>
                  <a:gd name="connsiteY117" fmla="*/ 149914 h 1685364"/>
                  <a:gd name="connsiteX118" fmla="*/ 782491 w 1685364"/>
                  <a:gd name="connsiteY118" fmla="*/ 143526 h 1685364"/>
                  <a:gd name="connsiteX119" fmla="*/ 799234 w 1685364"/>
                  <a:gd name="connsiteY119" fmla="*/ 2194 h 1685364"/>
                  <a:gd name="connsiteX120" fmla="*/ 842682 w 1685364"/>
                  <a:gd name="connsiteY120" fmla="*/ 0 h 1685364"/>
                  <a:gd name="connsiteX121" fmla="*/ 842682 w 1685364"/>
                  <a:gd name="connsiteY121" fmla="*/ 231588 h 1685364"/>
                  <a:gd name="connsiteX122" fmla="*/ 231588 w 1685364"/>
                  <a:gd name="connsiteY122" fmla="*/ 842682 h 1685364"/>
                  <a:gd name="connsiteX123" fmla="*/ 842682 w 1685364"/>
                  <a:gd name="connsiteY123" fmla="*/ 1453776 h 1685364"/>
                  <a:gd name="connsiteX124" fmla="*/ 1453776 w 1685364"/>
                  <a:gd name="connsiteY124" fmla="*/ 842682 h 1685364"/>
                  <a:gd name="connsiteX125" fmla="*/ 842682 w 1685364"/>
                  <a:gd name="connsiteY125" fmla="*/ 231588 h 168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</a:cxnLst>
                <a:rect l="l" t="t" r="r" b="b"/>
                <a:pathLst>
                  <a:path w="1685364" h="1685364">
                    <a:moveTo>
                      <a:pt x="842682" y="0"/>
                    </a:moveTo>
                    <a:lnTo>
                      <a:pt x="886131" y="2194"/>
                    </a:lnTo>
                    <a:lnTo>
                      <a:pt x="902874" y="143526"/>
                    </a:lnTo>
                    <a:lnTo>
                      <a:pt x="966242" y="149914"/>
                    </a:lnTo>
                    <a:lnTo>
                      <a:pt x="1018611" y="18689"/>
                    </a:lnTo>
                    <a:lnTo>
                      <a:pt x="1093270" y="37886"/>
                    </a:lnTo>
                    <a:lnTo>
                      <a:pt x="1102311" y="41195"/>
                    </a:lnTo>
                    <a:lnTo>
                      <a:pt x="1081920" y="181931"/>
                    </a:lnTo>
                    <a:lnTo>
                      <a:pt x="1117187" y="192878"/>
                    </a:lnTo>
                    <a:lnTo>
                      <a:pt x="1141072" y="205843"/>
                    </a:lnTo>
                    <a:lnTo>
                      <a:pt x="1223818" y="95058"/>
                    </a:lnTo>
                    <a:lnTo>
                      <a:pt x="1300488" y="136673"/>
                    </a:lnTo>
                    <a:lnTo>
                      <a:pt x="1245427" y="264869"/>
                    </a:lnTo>
                    <a:lnTo>
                      <a:pt x="1294739" y="305556"/>
                    </a:lnTo>
                    <a:lnTo>
                      <a:pt x="1404699" y="218888"/>
                    </a:lnTo>
                    <a:lnTo>
                      <a:pt x="1438548" y="246816"/>
                    </a:lnTo>
                    <a:lnTo>
                      <a:pt x="1466476" y="280665"/>
                    </a:lnTo>
                    <a:lnTo>
                      <a:pt x="1379809" y="390626"/>
                    </a:lnTo>
                    <a:lnTo>
                      <a:pt x="1420496" y="439938"/>
                    </a:lnTo>
                    <a:lnTo>
                      <a:pt x="1548691" y="384877"/>
                    </a:lnTo>
                    <a:lnTo>
                      <a:pt x="1590307" y="461548"/>
                    </a:lnTo>
                    <a:lnTo>
                      <a:pt x="1479522" y="544293"/>
                    </a:lnTo>
                    <a:lnTo>
                      <a:pt x="1492486" y="568177"/>
                    </a:lnTo>
                    <a:lnTo>
                      <a:pt x="1503434" y="603445"/>
                    </a:lnTo>
                    <a:lnTo>
                      <a:pt x="1644170" y="583054"/>
                    </a:lnTo>
                    <a:lnTo>
                      <a:pt x="1647479" y="592094"/>
                    </a:lnTo>
                    <a:lnTo>
                      <a:pt x="1666676" y="666754"/>
                    </a:lnTo>
                    <a:lnTo>
                      <a:pt x="1535450" y="719123"/>
                    </a:lnTo>
                    <a:lnTo>
                      <a:pt x="1541838" y="782491"/>
                    </a:lnTo>
                    <a:lnTo>
                      <a:pt x="1683170" y="799234"/>
                    </a:lnTo>
                    <a:lnTo>
                      <a:pt x="1685364" y="842682"/>
                    </a:lnTo>
                    <a:lnTo>
                      <a:pt x="1683170" y="886131"/>
                    </a:lnTo>
                    <a:lnTo>
                      <a:pt x="1541838" y="902874"/>
                    </a:lnTo>
                    <a:lnTo>
                      <a:pt x="1535450" y="966242"/>
                    </a:lnTo>
                    <a:lnTo>
                      <a:pt x="1666676" y="1018611"/>
                    </a:lnTo>
                    <a:lnTo>
                      <a:pt x="1647479" y="1093270"/>
                    </a:lnTo>
                    <a:lnTo>
                      <a:pt x="1644170" y="1102311"/>
                    </a:lnTo>
                    <a:lnTo>
                      <a:pt x="1503434" y="1081920"/>
                    </a:lnTo>
                    <a:lnTo>
                      <a:pt x="1492486" y="1117187"/>
                    </a:lnTo>
                    <a:lnTo>
                      <a:pt x="1479522" y="1141072"/>
                    </a:lnTo>
                    <a:lnTo>
                      <a:pt x="1590306" y="1223817"/>
                    </a:lnTo>
                    <a:lnTo>
                      <a:pt x="1548691" y="1300488"/>
                    </a:lnTo>
                    <a:lnTo>
                      <a:pt x="1420495" y="1245427"/>
                    </a:lnTo>
                    <a:lnTo>
                      <a:pt x="1379809" y="1294739"/>
                    </a:lnTo>
                    <a:lnTo>
                      <a:pt x="1466476" y="1404699"/>
                    </a:lnTo>
                    <a:lnTo>
                      <a:pt x="1438548" y="1438548"/>
                    </a:lnTo>
                    <a:lnTo>
                      <a:pt x="1404699" y="1466476"/>
                    </a:lnTo>
                    <a:lnTo>
                      <a:pt x="1294739" y="1379809"/>
                    </a:lnTo>
                    <a:lnTo>
                      <a:pt x="1245427" y="1420495"/>
                    </a:lnTo>
                    <a:lnTo>
                      <a:pt x="1300488" y="1548691"/>
                    </a:lnTo>
                    <a:lnTo>
                      <a:pt x="1223818" y="1590306"/>
                    </a:lnTo>
                    <a:lnTo>
                      <a:pt x="1141072" y="1479522"/>
                    </a:lnTo>
                    <a:lnTo>
                      <a:pt x="1117187" y="1492486"/>
                    </a:lnTo>
                    <a:lnTo>
                      <a:pt x="1081920" y="1503434"/>
                    </a:lnTo>
                    <a:lnTo>
                      <a:pt x="1102311" y="1644170"/>
                    </a:lnTo>
                    <a:lnTo>
                      <a:pt x="1093270" y="1647479"/>
                    </a:lnTo>
                    <a:lnTo>
                      <a:pt x="1018611" y="1666676"/>
                    </a:lnTo>
                    <a:lnTo>
                      <a:pt x="966242" y="1535450"/>
                    </a:lnTo>
                    <a:lnTo>
                      <a:pt x="902874" y="1541838"/>
                    </a:lnTo>
                    <a:lnTo>
                      <a:pt x="886131" y="1683170"/>
                    </a:lnTo>
                    <a:lnTo>
                      <a:pt x="842682" y="1685364"/>
                    </a:lnTo>
                    <a:lnTo>
                      <a:pt x="799234" y="1683170"/>
                    </a:lnTo>
                    <a:lnTo>
                      <a:pt x="782491" y="1541838"/>
                    </a:lnTo>
                    <a:lnTo>
                      <a:pt x="719123" y="1535450"/>
                    </a:lnTo>
                    <a:lnTo>
                      <a:pt x="666754" y="1666676"/>
                    </a:lnTo>
                    <a:lnTo>
                      <a:pt x="592095" y="1647479"/>
                    </a:lnTo>
                    <a:lnTo>
                      <a:pt x="583054" y="1644170"/>
                    </a:lnTo>
                    <a:lnTo>
                      <a:pt x="603446" y="1503434"/>
                    </a:lnTo>
                    <a:lnTo>
                      <a:pt x="568177" y="1492486"/>
                    </a:lnTo>
                    <a:lnTo>
                      <a:pt x="544293" y="1479522"/>
                    </a:lnTo>
                    <a:lnTo>
                      <a:pt x="461548" y="1590307"/>
                    </a:lnTo>
                    <a:lnTo>
                      <a:pt x="384877" y="1548691"/>
                    </a:lnTo>
                    <a:lnTo>
                      <a:pt x="439939" y="1420496"/>
                    </a:lnTo>
                    <a:lnTo>
                      <a:pt x="390626" y="1379809"/>
                    </a:lnTo>
                    <a:lnTo>
                      <a:pt x="280666" y="1466476"/>
                    </a:lnTo>
                    <a:lnTo>
                      <a:pt x="246816" y="1438548"/>
                    </a:lnTo>
                    <a:lnTo>
                      <a:pt x="218888" y="1404699"/>
                    </a:lnTo>
                    <a:lnTo>
                      <a:pt x="305556" y="1294739"/>
                    </a:lnTo>
                    <a:lnTo>
                      <a:pt x="264869" y="1245427"/>
                    </a:lnTo>
                    <a:lnTo>
                      <a:pt x="136674" y="1300488"/>
                    </a:lnTo>
                    <a:lnTo>
                      <a:pt x="95058" y="1223818"/>
                    </a:lnTo>
                    <a:lnTo>
                      <a:pt x="205843" y="1141073"/>
                    </a:lnTo>
                    <a:lnTo>
                      <a:pt x="192878" y="1117187"/>
                    </a:lnTo>
                    <a:lnTo>
                      <a:pt x="181931" y="1081920"/>
                    </a:lnTo>
                    <a:lnTo>
                      <a:pt x="41195" y="1102311"/>
                    </a:lnTo>
                    <a:lnTo>
                      <a:pt x="37886" y="1093270"/>
                    </a:lnTo>
                    <a:lnTo>
                      <a:pt x="18689" y="1018611"/>
                    </a:lnTo>
                    <a:lnTo>
                      <a:pt x="149914" y="966242"/>
                    </a:lnTo>
                    <a:lnTo>
                      <a:pt x="143526" y="902874"/>
                    </a:lnTo>
                    <a:lnTo>
                      <a:pt x="2194" y="886131"/>
                    </a:lnTo>
                    <a:lnTo>
                      <a:pt x="0" y="842682"/>
                    </a:lnTo>
                    <a:lnTo>
                      <a:pt x="2194" y="799234"/>
                    </a:lnTo>
                    <a:lnTo>
                      <a:pt x="143526" y="782491"/>
                    </a:lnTo>
                    <a:lnTo>
                      <a:pt x="149914" y="719122"/>
                    </a:lnTo>
                    <a:lnTo>
                      <a:pt x="18689" y="666753"/>
                    </a:lnTo>
                    <a:lnTo>
                      <a:pt x="37886" y="592094"/>
                    </a:lnTo>
                    <a:lnTo>
                      <a:pt x="41195" y="583054"/>
                    </a:lnTo>
                    <a:lnTo>
                      <a:pt x="181931" y="603445"/>
                    </a:lnTo>
                    <a:lnTo>
                      <a:pt x="192878" y="568177"/>
                    </a:lnTo>
                    <a:lnTo>
                      <a:pt x="205842" y="544293"/>
                    </a:lnTo>
                    <a:lnTo>
                      <a:pt x="95058" y="461548"/>
                    </a:lnTo>
                    <a:lnTo>
                      <a:pt x="136673" y="384877"/>
                    </a:lnTo>
                    <a:lnTo>
                      <a:pt x="264869" y="439938"/>
                    </a:lnTo>
                    <a:lnTo>
                      <a:pt x="305556" y="390625"/>
                    </a:lnTo>
                    <a:lnTo>
                      <a:pt x="218888" y="280665"/>
                    </a:lnTo>
                    <a:lnTo>
                      <a:pt x="246816" y="246816"/>
                    </a:lnTo>
                    <a:lnTo>
                      <a:pt x="280665" y="218888"/>
                    </a:lnTo>
                    <a:lnTo>
                      <a:pt x="390625" y="305556"/>
                    </a:lnTo>
                    <a:lnTo>
                      <a:pt x="439939" y="264868"/>
                    </a:lnTo>
                    <a:lnTo>
                      <a:pt x="384877" y="136673"/>
                    </a:lnTo>
                    <a:lnTo>
                      <a:pt x="461548" y="95058"/>
                    </a:lnTo>
                    <a:lnTo>
                      <a:pt x="544293" y="205842"/>
                    </a:lnTo>
                    <a:lnTo>
                      <a:pt x="568177" y="192878"/>
                    </a:lnTo>
                    <a:lnTo>
                      <a:pt x="603445" y="181930"/>
                    </a:lnTo>
                    <a:lnTo>
                      <a:pt x="583054" y="41194"/>
                    </a:lnTo>
                    <a:lnTo>
                      <a:pt x="592095" y="37886"/>
                    </a:lnTo>
                    <a:lnTo>
                      <a:pt x="666754" y="18689"/>
                    </a:lnTo>
                    <a:lnTo>
                      <a:pt x="719122" y="149914"/>
                    </a:lnTo>
                    <a:lnTo>
                      <a:pt x="782491" y="143526"/>
                    </a:lnTo>
                    <a:lnTo>
                      <a:pt x="799234" y="2194"/>
                    </a:lnTo>
                    <a:lnTo>
                      <a:pt x="842682" y="0"/>
                    </a:lnTo>
                    <a:close/>
                    <a:moveTo>
                      <a:pt x="842682" y="231588"/>
                    </a:moveTo>
                    <a:cubicBezTo>
                      <a:pt x="505184" y="231588"/>
                      <a:pt x="231588" y="505184"/>
                      <a:pt x="231588" y="842682"/>
                    </a:cubicBezTo>
                    <a:cubicBezTo>
                      <a:pt x="231588" y="1180180"/>
                      <a:pt x="505184" y="1453776"/>
                      <a:pt x="842682" y="1453776"/>
                    </a:cubicBezTo>
                    <a:cubicBezTo>
                      <a:pt x="1180180" y="1453776"/>
                      <a:pt x="1453776" y="1180180"/>
                      <a:pt x="1453776" y="842682"/>
                    </a:cubicBezTo>
                    <a:cubicBezTo>
                      <a:pt x="1453776" y="505184"/>
                      <a:pt x="1180180" y="231588"/>
                      <a:pt x="842682" y="231588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72" name="Oval 71">
                <a:extLst>
                  <a:ext uri="{FF2B5EF4-FFF2-40B4-BE49-F238E27FC236}">
                    <a16:creationId xmlns:a16="http://schemas.microsoft.com/office/drawing/2014/main" id="{67A891B0-EB8E-916E-601A-91F1F3C6A432}"/>
                  </a:ext>
                </a:extLst>
              </p:cNvPr>
              <p:cNvSpPr/>
              <p:nvPr/>
            </p:nvSpPr>
            <p:spPr>
              <a:xfrm rot="9209847">
                <a:off x="221496" y="5589514"/>
                <a:ext cx="505365" cy="505365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3" name="Circle: Hollow 72">
                <a:extLst>
                  <a:ext uri="{FF2B5EF4-FFF2-40B4-BE49-F238E27FC236}">
                    <a16:creationId xmlns:a16="http://schemas.microsoft.com/office/drawing/2014/main" id="{F260931D-F20D-A68A-781B-DEB8967D0851}"/>
                  </a:ext>
                </a:extLst>
              </p:cNvPr>
              <p:cNvSpPr/>
              <p:nvPr/>
            </p:nvSpPr>
            <p:spPr>
              <a:xfrm rot="9209847">
                <a:off x="199991" y="5568009"/>
                <a:ext cx="548375" cy="548375"/>
              </a:xfrm>
              <a:prstGeom prst="donut">
                <a:avLst>
                  <a:gd name="adj" fmla="val 4385"/>
                </a:avLst>
              </a:prstGeom>
              <a:gradFill flip="none" rotWithShape="1">
                <a:gsLst>
                  <a:gs pos="18000">
                    <a:srgbClr val="F13E1A"/>
                  </a:gs>
                  <a:gs pos="67000">
                    <a:srgbClr val="000000"/>
                  </a:gs>
                </a:gsLst>
                <a:lin ang="17400000" scaled="0"/>
                <a:tileRect/>
              </a:gradFill>
              <a:ln w="6350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pic>
            <p:nvPicPr>
              <p:cNvPr id="74" name="Picture 73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FBD00D81-83FA-0936-DF0C-702A9924395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291773" y="5659791"/>
                <a:ext cx="364810" cy="364810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</p:pic>
        </p:grp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5702064D-2282-C3C2-676C-7D1333BCCA4F}"/>
              </a:ext>
            </a:extLst>
          </p:cNvPr>
          <p:cNvGrpSpPr/>
          <p:nvPr/>
        </p:nvGrpSpPr>
        <p:grpSpPr>
          <a:xfrm>
            <a:off x="2854283" y="3022987"/>
            <a:ext cx="1251115" cy="853681"/>
            <a:chOff x="-1106145" y="6493571"/>
            <a:chExt cx="1251115" cy="853681"/>
          </a:xfrm>
        </p:grpSpPr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B1F25C42-2DF8-CC62-600E-639D0CF78BD3}"/>
                </a:ext>
              </a:extLst>
            </p:cNvPr>
            <p:cNvGrpSpPr/>
            <p:nvPr/>
          </p:nvGrpSpPr>
          <p:grpSpPr>
            <a:xfrm>
              <a:off x="-1106145" y="6493571"/>
              <a:ext cx="1251115" cy="853681"/>
              <a:chOff x="-834159" y="5561251"/>
              <a:chExt cx="1251115" cy="853681"/>
            </a:xfrm>
          </p:grpSpPr>
          <p:sp>
            <p:nvSpPr>
              <p:cNvPr id="82" name="Rectangle: Rounded Corners 81">
                <a:extLst>
                  <a:ext uri="{FF2B5EF4-FFF2-40B4-BE49-F238E27FC236}">
                    <a16:creationId xmlns:a16="http://schemas.microsoft.com/office/drawing/2014/main" id="{76127A64-2D49-1E51-5233-010964A935CB}"/>
                  </a:ext>
                </a:extLst>
              </p:cNvPr>
              <p:cNvSpPr/>
              <p:nvPr/>
            </p:nvSpPr>
            <p:spPr>
              <a:xfrm>
                <a:off x="-834159" y="5561251"/>
                <a:ext cx="1251115" cy="853681"/>
              </a:xfrm>
              <a:prstGeom prst="roundRect">
                <a:avLst/>
              </a:prstGeom>
              <a:gradFill flip="none" rotWithShape="1">
                <a:gsLst>
                  <a:gs pos="100000">
                    <a:srgbClr val="274552"/>
                  </a:gs>
                  <a:gs pos="20000">
                    <a:schemeClr val="bg1">
                      <a:lumMod val="75000"/>
                    </a:schemeClr>
                  </a:gs>
                  <a:gs pos="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52" name="TextBox 151">
                <a:extLst>
                  <a:ext uri="{FF2B5EF4-FFF2-40B4-BE49-F238E27FC236}">
                    <a16:creationId xmlns:a16="http://schemas.microsoft.com/office/drawing/2014/main" id="{AB6F4AC6-61D3-75BB-CD22-0FA57241790A}"/>
                  </a:ext>
                </a:extLst>
              </p:cNvPr>
              <p:cNvSpPr txBox="1"/>
              <p:nvPr/>
            </p:nvSpPr>
            <p:spPr>
              <a:xfrm>
                <a:off x="-834159" y="5578376"/>
                <a:ext cx="1240168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000" b="1" dirty="0">
                    <a:effectLst>
                      <a:outerShdw blurRad="50800" dist="635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Transmitter</a:t>
                </a:r>
                <a:endParaRPr lang="en-GB" sz="1000" b="1" dirty="0"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</p:grpSp>
        <p:grpSp>
          <p:nvGrpSpPr>
            <p:cNvPr id="86" name="Group 85">
              <a:extLst>
                <a:ext uri="{FF2B5EF4-FFF2-40B4-BE49-F238E27FC236}">
                  <a16:creationId xmlns:a16="http://schemas.microsoft.com/office/drawing/2014/main" id="{11DE471A-2A20-E8EB-533C-86D4927D96AC}"/>
                </a:ext>
              </a:extLst>
            </p:cNvPr>
            <p:cNvGrpSpPr/>
            <p:nvPr/>
          </p:nvGrpSpPr>
          <p:grpSpPr>
            <a:xfrm>
              <a:off x="-709296" y="6748838"/>
              <a:ext cx="532321" cy="532321"/>
              <a:chOff x="95155" y="5463173"/>
              <a:chExt cx="758047" cy="758047"/>
            </a:xfrm>
          </p:grpSpPr>
          <p:sp>
            <p:nvSpPr>
              <p:cNvPr id="87" name="Freeform: Shape 86">
                <a:extLst>
                  <a:ext uri="{FF2B5EF4-FFF2-40B4-BE49-F238E27FC236}">
                    <a16:creationId xmlns:a16="http://schemas.microsoft.com/office/drawing/2014/main" id="{D1CC84E9-E5A0-D74B-61F8-1F27CDDF208A}"/>
                  </a:ext>
                </a:extLst>
              </p:cNvPr>
              <p:cNvSpPr/>
              <p:nvPr/>
            </p:nvSpPr>
            <p:spPr>
              <a:xfrm rot="9209847">
                <a:off x="95155" y="5463173"/>
                <a:ext cx="758047" cy="758047"/>
              </a:xfrm>
              <a:custGeom>
                <a:avLst/>
                <a:gdLst>
                  <a:gd name="connsiteX0" fmla="*/ 842682 w 1685364"/>
                  <a:gd name="connsiteY0" fmla="*/ 0 h 1685364"/>
                  <a:gd name="connsiteX1" fmla="*/ 886131 w 1685364"/>
                  <a:gd name="connsiteY1" fmla="*/ 2194 h 1685364"/>
                  <a:gd name="connsiteX2" fmla="*/ 902874 w 1685364"/>
                  <a:gd name="connsiteY2" fmla="*/ 143526 h 1685364"/>
                  <a:gd name="connsiteX3" fmla="*/ 966242 w 1685364"/>
                  <a:gd name="connsiteY3" fmla="*/ 149914 h 1685364"/>
                  <a:gd name="connsiteX4" fmla="*/ 1018611 w 1685364"/>
                  <a:gd name="connsiteY4" fmla="*/ 18689 h 1685364"/>
                  <a:gd name="connsiteX5" fmla="*/ 1093270 w 1685364"/>
                  <a:gd name="connsiteY5" fmla="*/ 37886 h 1685364"/>
                  <a:gd name="connsiteX6" fmla="*/ 1102311 w 1685364"/>
                  <a:gd name="connsiteY6" fmla="*/ 41195 h 1685364"/>
                  <a:gd name="connsiteX7" fmla="*/ 1081920 w 1685364"/>
                  <a:gd name="connsiteY7" fmla="*/ 181931 h 1685364"/>
                  <a:gd name="connsiteX8" fmla="*/ 1117187 w 1685364"/>
                  <a:gd name="connsiteY8" fmla="*/ 192878 h 1685364"/>
                  <a:gd name="connsiteX9" fmla="*/ 1141072 w 1685364"/>
                  <a:gd name="connsiteY9" fmla="*/ 205843 h 1685364"/>
                  <a:gd name="connsiteX10" fmla="*/ 1223818 w 1685364"/>
                  <a:gd name="connsiteY10" fmla="*/ 95058 h 1685364"/>
                  <a:gd name="connsiteX11" fmla="*/ 1300488 w 1685364"/>
                  <a:gd name="connsiteY11" fmla="*/ 136673 h 1685364"/>
                  <a:gd name="connsiteX12" fmla="*/ 1245427 w 1685364"/>
                  <a:gd name="connsiteY12" fmla="*/ 264869 h 1685364"/>
                  <a:gd name="connsiteX13" fmla="*/ 1294739 w 1685364"/>
                  <a:gd name="connsiteY13" fmla="*/ 305556 h 1685364"/>
                  <a:gd name="connsiteX14" fmla="*/ 1404699 w 1685364"/>
                  <a:gd name="connsiteY14" fmla="*/ 218888 h 1685364"/>
                  <a:gd name="connsiteX15" fmla="*/ 1438548 w 1685364"/>
                  <a:gd name="connsiteY15" fmla="*/ 246816 h 1685364"/>
                  <a:gd name="connsiteX16" fmla="*/ 1466476 w 1685364"/>
                  <a:gd name="connsiteY16" fmla="*/ 280665 h 1685364"/>
                  <a:gd name="connsiteX17" fmla="*/ 1379809 w 1685364"/>
                  <a:gd name="connsiteY17" fmla="*/ 390626 h 1685364"/>
                  <a:gd name="connsiteX18" fmla="*/ 1420496 w 1685364"/>
                  <a:gd name="connsiteY18" fmla="*/ 439938 h 1685364"/>
                  <a:gd name="connsiteX19" fmla="*/ 1548691 w 1685364"/>
                  <a:gd name="connsiteY19" fmla="*/ 384877 h 1685364"/>
                  <a:gd name="connsiteX20" fmla="*/ 1590307 w 1685364"/>
                  <a:gd name="connsiteY20" fmla="*/ 461548 h 1685364"/>
                  <a:gd name="connsiteX21" fmla="*/ 1479522 w 1685364"/>
                  <a:gd name="connsiteY21" fmla="*/ 544293 h 1685364"/>
                  <a:gd name="connsiteX22" fmla="*/ 1492486 w 1685364"/>
                  <a:gd name="connsiteY22" fmla="*/ 568177 h 1685364"/>
                  <a:gd name="connsiteX23" fmla="*/ 1503434 w 1685364"/>
                  <a:gd name="connsiteY23" fmla="*/ 603445 h 1685364"/>
                  <a:gd name="connsiteX24" fmla="*/ 1644170 w 1685364"/>
                  <a:gd name="connsiteY24" fmla="*/ 583054 h 1685364"/>
                  <a:gd name="connsiteX25" fmla="*/ 1647479 w 1685364"/>
                  <a:gd name="connsiteY25" fmla="*/ 592094 h 1685364"/>
                  <a:gd name="connsiteX26" fmla="*/ 1666676 w 1685364"/>
                  <a:gd name="connsiteY26" fmla="*/ 666754 h 1685364"/>
                  <a:gd name="connsiteX27" fmla="*/ 1535450 w 1685364"/>
                  <a:gd name="connsiteY27" fmla="*/ 719123 h 1685364"/>
                  <a:gd name="connsiteX28" fmla="*/ 1541838 w 1685364"/>
                  <a:gd name="connsiteY28" fmla="*/ 782491 h 1685364"/>
                  <a:gd name="connsiteX29" fmla="*/ 1683170 w 1685364"/>
                  <a:gd name="connsiteY29" fmla="*/ 799234 h 1685364"/>
                  <a:gd name="connsiteX30" fmla="*/ 1685364 w 1685364"/>
                  <a:gd name="connsiteY30" fmla="*/ 842682 h 1685364"/>
                  <a:gd name="connsiteX31" fmla="*/ 1683170 w 1685364"/>
                  <a:gd name="connsiteY31" fmla="*/ 886131 h 1685364"/>
                  <a:gd name="connsiteX32" fmla="*/ 1541838 w 1685364"/>
                  <a:gd name="connsiteY32" fmla="*/ 902874 h 1685364"/>
                  <a:gd name="connsiteX33" fmla="*/ 1535450 w 1685364"/>
                  <a:gd name="connsiteY33" fmla="*/ 966242 h 1685364"/>
                  <a:gd name="connsiteX34" fmla="*/ 1666676 w 1685364"/>
                  <a:gd name="connsiteY34" fmla="*/ 1018611 h 1685364"/>
                  <a:gd name="connsiteX35" fmla="*/ 1647479 w 1685364"/>
                  <a:gd name="connsiteY35" fmla="*/ 1093270 h 1685364"/>
                  <a:gd name="connsiteX36" fmla="*/ 1644170 w 1685364"/>
                  <a:gd name="connsiteY36" fmla="*/ 1102311 h 1685364"/>
                  <a:gd name="connsiteX37" fmla="*/ 1503434 w 1685364"/>
                  <a:gd name="connsiteY37" fmla="*/ 1081920 h 1685364"/>
                  <a:gd name="connsiteX38" fmla="*/ 1492486 w 1685364"/>
                  <a:gd name="connsiteY38" fmla="*/ 1117187 h 1685364"/>
                  <a:gd name="connsiteX39" fmla="*/ 1479522 w 1685364"/>
                  <a:gd name="connsiteY39" fmla="*/ 1141072 h 1685364"/>
                  <a:gd name="connsiteX40" fmla="*/ 1590306 w 1685364"/>
                  <a:gd name="connsiteY40" fmla="*/ 1223817 h 1685364"/>
                  <a:gd name="connsiteX41" fmla="*/ 1548691 w 1685364"/>
                  <a:gd name="connsiteY41" fmla="*/ 1300488 h 1685364"/>
                  <a:gd name="connsiteX42" fmla="*/ 1420495 w 1685364"/>
                  <a:gd name="connsiteY42" fmla="*/ 1245427 h 1685364"/>
                  <a:gd name="connsiteX43" fmla="*/ 1379809 w 1685364"/>
                  <a:gd name="connsiteY43" fmla="*/ 1294739 h 1685364"/>
                  <a:gd name="connsiteX44" fmla="*/ 1466476 w 1685364"/>
                  <a:gd name="connsiteY44" fmla="*/ 1404699 h 1685364"/>
                  <a:gd name="connsiteX45" fmla="*/ 1438548 w 1685364"/>
                  <a:gd name="connsiteY45" fmla="*/ 1438548 h 1685364"/>
                  <a:gd name="connsiteX46" fmla="*/ 1404699 w 1685364"/>
                  <a:gd name="connsiteY46" fmla="*/ 1466476 h 1685364"/>
                  <a:gd name="connsiteX47" fmla="*/ 1294739 w 1685364"/>
                  <a:gd name="connsiteY47" fmla="*/ 1379809 h 1685364"/>
                  <a:gd name="connsiteX48" fmla="*/ 1245427 w 1685364"/>
                  <a:gd name="connsiteY48" fmla="*/ 1420495 h 1685364"/>
                  <a:gd name="connsiteX49" fmla="*/ 1300488 w 1685364"/>
                  <a:gd name="connsiteY49" fmla="*/ 1548691 h 1685364"/>
                  <a:gd name="connsiteX50" fmla="*/ 1223818 w 1685364"/>
                  <a:gd name="connsiteY50" fmla="*/ 1590306 h 1685364"/>
                  <a:gd name="connsiteX51" fmla="*/ 1141072 w 1685364"/>
                  <a:gd name="connsiteY51" fmla="*/ 1479522 h 1685364"/>
                  <a:gd name="connsiteX52" fmla="*/ 1117187 w 1685364"/>
                  <a:gd name="connsiteY52" fmla="*/ 1492486 h 1685364"/>
                  <a:gd name="connsiteX53" fmla="*/ 1081920 w 1685364"/>
                  <a:gd name="connsiteY53" fmla="*/ 1503434 h 1685364"/>
                  <a:gd name="connsiteX54" fmla="*/ 1102311 w 1685364"/>
                  <a:gd name="connsiteY54" fmla="*/ 1644170 h 1685364"/>
                  <a:gd name="connsiteX55" fmla="*/ 1093270 w 1685364"/>
                  <a:gd name="connsiteY55" fmla="*/ 1647479 h 1685364"/>
                  <a:gd name="connsiteX56" fmla="*/ 1018611 w 1685364"/>
                  <a:gd name="connsiteY56" fmla="*/ 1666676 h 1685364"/>
                  <a:gd name="connsiteX57" fmla="*/ 966242 w 1685364"/>
                  <a:gd name="connsiteY57" fmla="*/ 1535450 h 1685364"/>
                  <a:gd name="connsiteX58" fmla="*/ 902874 w 1685364"/>
                  <a:gd name="connsiteY58" fmla="*/ 1541838 h 1685364"/>
                  <a:gd name="connsiteX59" fmla="*/ 886131 w 1685364"/>
                  <a:gd name="connsiteY59" fmla="*/ 1683170 h 1685364"/>
                  <a:gd name="connsiteX60" fmla="*/ 842682 w 1685364"/>
                  <a:gd name="connsiteY60" fmla="*/ 1685364 h 1685364"/>
                  <a:gd name="connsiteX61" fmla="*/ 799234 w 1685364"/>
                  <a:gd name="connsiteY61" fmla="*/ 1683170 h 1685364"/>
                  <a:gd name="connsiteX62" fmla="*/ 782491 w 1685364"/>
                  <a:gd name="connsiteY62" fmla="*/ 1541838 h 1685364"/>
                  <a:gd name="connsiteX63" fmla="*/ 719123 w 1685364"/>
                  <a:gd name="connsiteY63" fmla="*/ 1535450 h 1685364"/>
                  <a:gd name="connsiteX64" fmla="*/ 666754 w 1685364"/>
                  <a:gd name="connsiteY64" fmla="*/ 1666676 h 1685364"/>
                  <a:gd name="connsiteX65" fmla="*/ 592095 w 1685364"/>
                  <a:gd name="connsiteY65" fmla="*/ 1647479 h 1685364"/>
                  <a:gd name="connsiteX66" fmla="*/ 583054 w 1685364"/>
                  <a:gd name="connsiteY66" fmla="*/ 1644170 h 1685364"/>
                  <a:gd name="connsiteX67" fmla="*/ 603446 w 1685364"/>
                  <a:gd name="connsiteY67" fmla="*/ 1503434 h 1685364"/>
                  <a:gd name="connsiteX68" fmla="*/ 568177 w 1685364"/>
                  <a:gd name="connsiteY68" fmla="*/ 1492486 h 1685364"/>
                  <a:gd name="connsiteX69" fmla="*/ 544293 w 1685364"/>
                  <a:gd name="connsiteY69" fmla="*/ 1479522 h 1685364"/>
                  <a:gd name="connsiteX70" fmla="*/ 461548 w 1685364"/>
                  <a:gd name="connsiteY70" fmla="*/ 1590307 h 1685364"/>
                  <a:gd name="connsiteX71" fmla="*/ 384877 w 1685364"/>
                  <a:gd name="connsiteY71" fmla="*/ 1548691 h 1685364"/>
                  <a:gd name="connsiteX72" fmla="*/ 439939 w 1685364"/>
                  <a:gd name="connsiteY72" fmla="*/ 1420496 h 1685364"/>
                  <a:gd name="connsiteX73" fmla="*/ 390626 w 1685364"/>
                  <a:gd name="connsiteY73" fmla="*/ 1379809 h 1685364"/>
                  <a:gd name="connsiteX74" fmla="*/ 280666 w 1685364"/>
                  <a:gd name="connsiteY74" fmla="*/ 1466476 h 1685364"/>
                  <a:gd name="connsiteX75" fmla="*/ 246816 w 1685364"/>
                  <a:gd name="connsiteY75" fmla="*/ 1438548 h 1685364"/>
                  <a:gd name="connsiteX76" fmla="*/ 218888 w 1685364"/>
                  <a:gd name="connsiteY76" fmla="*/ 1404699 h 1685364"/>
                  <a:gd name="connsiteX77" fmla="*/ 305556 w 1685364"/>
                  <a:gd name="connsiteY77" fmla="*/ 1294739 h 1685364"/>
                  <a:gd name="connsiteX78" fmla="*/ 264869 w 1685364"/>
                  <a:gd name="connsiteY78" fmla="*/ 1245427 h 1685364"/>
                  <a:gd name="connsiteX79" fmla="*/ 136674 w 1685364"/>
                  <a:gd name="connsiteY79" fmla="*/ 1300488 h 1685364"/>
                  <a:gd name="connsiteX80" fmla="*/ 95058 w 1685364"/>
                  <a:gd name="connsiteY80" fmla="*/ 1223818 h 1685364"/>
                  <a:gd name="connsiteX81" fmla="*/ 205843 w 1685364"/>
                  <a:gd name="connsiteY81" fmla="*/ 1141073 h 1685364"/>
                  <a:gd name="connsiteX82" fmla="*/ 192878 w 1685364"/>
                  <a:gd name="connsiteY82" fmla="*/ 1117187 h 1685364"/>
                  <a:gd name="connsiteX83" fmla="*/ 181931 w 1685364"/>
                  <a:gd name="connsiteY83" fmla="*/ 1081920 h 1685364"/>
                  <a:gd name="connsiteX84" fmla="*/ 41195 w 1685364"/>
                  <a:gd name="connsiteY84" fmla="*/ 1102311 h 1685364"/>
                  <a:gd name="connsiteX85" fmla="*/ 37886 w 1685364"/>
                  <a:gd name="connsiteY85" fmla="*/ 1093270 h 1685364"/>
                  <a:gd name="connsiteX86" fmla="*/ 18689 w 1685364"/>
                  <a:gd name="connsiteY86" fmla="*/ 1018611 h 1685364"/>
                  <a:gd name="connsiteX87" fmla="*/ 149914 w 1685364"/>
                  <a:gd name="connsiteY87" fmla="*/ 966242 h 1685364"/>
                  <a:gd name="connsiteX88" fmla="*/ 143526 w 1685364"/>
                  <a:gd name="connsiteY88" fmla="*/ 902874 h 1685364"/>
                  <a:gd name="connsiteX89" fmla="*/ 2194 w 1685364"/>
                  <a:gd name="connsiteY89" fmla="*/ 886131 h 1685364"/>
                  <a:gd name="connsiteX90" fmla="*/ 0 w 1685364"/>
                  <a:gd name="connsiteY90" fmla="*/ 842682 h 1685364"/>
                  <a:gd name="connsiteX91" fmla="*/ 2194 w 1685364"/>
                  <a:gd name="connsiteY91" fmla="*/ 799234 h 1685364"/>
                  <a:gd name="connsiteX92" fmla="*/ 143526 w 1685364"/>
                  <a:gd name="connsiteY92" fmla="*/ 782491 h 1685364"/>
                  <a:gd name="connsiteX93" fmla="*/ 149914 w 1685364"/>
                  <a:gd name="connsiteY93" fmla="*/ 719122 h 1685364"/>
                  <a:gd name="connsiteX94" fmla="*/ 18689 w 1685364"/>
                  <a:gd name="connsiteY94" fmla="*/ 666753 h 1685364"/>
                  <a:gd name="connsiteX95" fmla="*/ 37886 w 1685364"/>
                  <a:gd name="connsiteY95" fmla="*/ 592094 h 1685364"/>
                  <a:gd name="connsiteX96" fmla="*/ 41195 w 1685364"/>
                  <a:gd name="connsiteY96" fmla="*/ 583054 h 1685364"/>
                  <a:gd name="connsiteX97" fmla="*/ 181931 w 1685364"/>
                  <a:gd name="connsiteY97" fmla="*/ 603445 h 1685364"/>
                  <a:gd name="connsiteX98" fmla="*/ 192878 w 1685364"/>
                  <a:gd name="connsiteY98" fmla="*/ 568177 h 1685364"/>
                  <a:gd name="connsiteX99" fmla="*/ 205842 w 1685364"/>
                  <a:gd name="connsiteY99" fmla="*/ 544293 h 1685364"/>
                  <a:gd name="connsiteX100" fmla="*/ 95058 w 1685364"/>
                  <a:gd name="connsiteY100" fmla="*/ 461548 h 1685364"/>
                  <a:gd name="connsiteX101" fmla="*/ 136673 w 1685364"/>
                  <a:gd name="connsiteY101" fmla="*/ 384877 h 1685364"/>
                  <a:gd name="connsiteX102" fmla="*/ 264869 w 1685364"/>
                  <a:gd name="connsiteY102" fmla="*/ 439938 h 1685364"/>
                  <a:gd name="connsiteX103" fmla="*/ 305556 w 1685364"/>
                  <a:gd name="connsiteY103" fmla="*/ 390625 h 1685364"/>
                  <a:gd name="connsiteX104" fmla="*/ 218888 w 1685364"/>
                  <a:gd name="connsiteY104" fmla="*/ 280665 h 1685364"/>
                  <a:gd name="connsiteX105" fmla="*/ 246816 w 1685364"/>
                  <a:gd name="connsiteY105" fmla="*/ 246816 h 1685364"/>
                  <a:gd name="connsiteX106" fmla="*/ 280665 w 1685364"/>
                  <a:gd name="connsiteY106" fmla="*/ 218888 h 1685364"/>
                  <a:gd name="connsiteX107" fmla="*/ 390625 w 1685364"/>
                  <a:gd name="connsiteY107" fmla="*/ 305556 h 1685364"/>
                  <a:gd name="connsiteX108" fmla="*/ 439939 w 1685364"/>
                  <a:gd name="connsiteY108" fmla="*/ 264868 h 1685364"/>
                  <a:gd name="connsiteX109" fmla="*/ 384877 w 1685364"/>
                  <a:gd name="connsiteY109" fmla="*/ 136673 h 1685364"/>
                  <a:gd name="connsiteX110" fmla="*/ 461548 w 1685364"/>
                  <a:gd name="connsiteY110" fmla="*/ 95058 h 1685364"/>
                  <a:gd name="connsiteX111" fmla="*/ 544293 w 1685364"/>
                  <a:gd name="connsiteY111" fmla="*/ 205842 h 1685364"/>
                  <a:gd name="connsiteX112" fmla="*/ 568177 w 1685364"/>
                  <a:gd name="connsiteY112" fmla="*/ 192878 h 1685364"/>
                  <a:gd name="connsiteX113" fmla="*/ 603445 w 1685364"/>
                  <a:gd name="connsiteY113" fmla="*/ 181930 h 1685364"/>
                  <a:gd name="connsiteX114" fmla="*/ 583054 w 1685364"/>
                  <a:gd name="connsiteY114" fmla="*/ 41194 h 1685364"/>
                  <a:gd name="connsiteX115" fmla="*/ 592095 w 1685364"/>
                  <a:gd name="connsiteY115" fmla="*/ 37886 h 1685364"/>
                  <a:gd name="connsiteX116" fmla="*/ 666754 w 1685364"/>
                  <a:gd name="connsiteY116" fmla="*/ 18689 h 1685364"/>
                  <a:gd name="connsiteX117" fmla="*/ 719122 w 1685364"/>
                  <a:gd name="connsiteY117" fmla="*/ 149914 h 1685364"/>
                  <a:gd name="connsiteX118" fmla="*/ 782491 w 1685364"/>
                  <a:gd name="connsiteY118" fmla="*/ 143526 h 1685364"/>
                  <a:gd name="connsiteX119" fmla="*/ 799234 w 1685364"/>
                  <a:gd name="connsiteY119" fmla="*/ 2194 h 1685364"/>
                  <a:gd name="connsiteX120" fmla="*/ 842682 w 1685364"/>
                  <a:gd name="connsiteY120" fmla="*/ 0 h 1685364"/>
                  <a:gd name="connsiteX121" fmla="*/ 842682 w 1685364"/>
                  <a:gd name="connsiteY121" fmla="*/ 231588 h 1685364"/>
                  <a:gd name="connsiteX122" fmla="*/ 231588 w 1685364"/>
                  <a:gd name="connsiteY122" fmla="*/ 842682 h 1685364"/>
                  <a:gd name="connsiteX123" fmla="*/ 842682 w 1685364"/>
                  <a:gd name="connsiteY123" fmla="*/ 1453776 h 1685364"/>
                  <a:gd name="connsiteX124" fmla="*/ 1453776 w 1685364"/>
                  <a:gd name="connsiteY124" fmla="*/ 842682 h 1685364"/>
                  <a:gd name="connsiteX125" fmla="*/ 842682 w 1685364"/>
                  <a:gd name="connsiteY125" fmla="*/ 231588 h 168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</a:cxnLst>
                <a:rect l="l" t="t" r="r" b="b"/>
                <a:pathLst>
                  <a:path w="1685364" h="1685364">
                    <a:moveTo>
                      <a:pt x="842682" y="0"/>
                    </a:moveTo>
                    <a:lnTo>
                      <a:pt x="886131" y="2194"/>
                    </a:lnTo>
                    <a:lnTo>
                      <a:pt x="902874" y="143526"/>
                    </a:lnTo>
                    <a:lnTo>
                      <a:pt x="966242" y="149914"/>
                    </a:lnTo>
                    <a:lnTo>
                      <a:pt x="1018611" y="18689"/>
                    </a:lnTo>
                    <a:lnTo>
                      <a:pt x="1093270" y="37886"/>
                    </a:lnTo>
                    <a:lnTo>
                      <a:pt x="1102311" y="41195"/>
                    </a:lnTo>
                    <a:lnTo>
                      <a:pt x="1081920" y="181931"/>
                    </a:lnTo>
                    <a:lnTo>
                      <a:pt x="1117187" y="192878"/>
                    </a:lnTo>
                    <a:lnTo>
                      <a:pt x="1141072" y="205843"/>
                    </a:lnTo>
                    <a:lnTo>
                      <a:pt x="1223818" y="95058"/>
                    </a:lnTo>
                    <a:lnTo>
                      <a:pt x="1300488" y="136673"/>
                    </a:lnTo>
                    <a:lnTo>
                      <a:pt x="1245427" y="264869"/>
                    </a:lnTo>
                    <a:lnTo>
                      <a:pt x="1294739" y="305556"/>
                    </a:lnTo>
                    <a:lnTo>
                      <a:pt x="1404699" y="218888"/>
                    </a:lnTo>
                    <a:lnTo>
                      <a:pt x="1438548" y="246816"/>
                    </a:lnTo>
                    <a:lnTo>
                      <a:pt x="1466476" y="280665"/>
                    </a:lnTo>
                    <a:lnTo>
                      <a:pt x="1379809" y="390626"/>
                    </a:lnTo>
                    <a:lnTo>
                      <a:pt x="1420496" y="439938"/>
                    </a:lnTo>
                    <a:lnTo>
                      <a:pt x="1548691" y="384877"/>
                    </a:lnTo>
                    <a:lnTo>
                      <a:pt x="1590307" y="461548"/>
                    </a:lnTo>
                    <a:lnTo>
                      <a:pt x="1479522" y="544293"/>
                    </a:lnTo>
                    <a:lnTo>
                      <a:pt x="1492486" y="568177"/>
                    </a:lnTo>
                    <a:lnTo>
                      <a:pt x="1503434" y="603445"/>
                    </a:lnTo>
                    <a:lnTo>
                      <a:pt x="1644170" y="583054"/>
                    </a:lnTo>
                    <a:lnTo>
                      <a:pt x="1647479" y="592094"/>
                    </a:lnTo>
                    <a:lnTo>
                      <a:pt x="1666676" y="666754"/>
                    </a:lnTo>
                    <a:lnTo>
                      <a:pt x="1535450" y="719123"/>
                    </a:lnTo>
                    <a:lnTo>
                      <a:pt x="1541838" y="782491"/>
                    </a:lnTo>
                    <a:lnTo>
                      <a:pt x="1683170" y="799234"/>
                    </a:lnTo>
                    <a:lnTo>
                      <a:pt x="1685364" y="842682"/>
                    </a:lnTo>
                    <a:lnTo>
                      <a:pt x="1683170" y="886131"/>
                    </a:lnTo>
                    <a:lnTo>
                      <a:pt x="1541838" y="902874"/>
                    </a:lnTo>
                    <a:lnTo>
                      <a:pt x="1535450" y="966242"/>
                    </a:lnTo>
                    <a:lnTo>
                      <a:pt x="1666676" y="1018611"/>
                    </a:lnTo>
                    <a:lnTo>
                      <a:pt x="1647479" y="1093270"/>
                    </a:lnTo>
                    <a:lnTo>
                      <a:pt x="1644170" y="1102311"/>
                    </a:lnTo>
                    <a:lnTo>
                      <a:pt x="1503434" y="1081920"/>
                    </a:lnTo>
                    <a:lnTo>
                      <a:pt x="1492486" y="1117187"/>
                    </a:lnTo>
                    <a:lnTo>
                      <a:pt x="1479522" y="1141072"/>
                    </a:lnTo>
                    <a:lnTo>
                      <a:pt x="1590306" y="1223817"/>
                    </a:lnTo>
                    <a:lnTo>
                      <a:pt x="1548691" y="1300488"/>
                    </a:lnTo>
                    <a:lnTo>
                      <a:pt x="1420495" y="1245427"/>
                    </a:lnTo>
                    <a:lnTo>
                      <a:pt x="1379809" y="1294739"/>
                    </a:lnTo>
                    <a:lnTo>
                      <a:pt x="1466476" y="1404699"/>
                    </a:lnTo>
                    <a:lnTo>
                      <a:pt x="1438548" y="1438548"/>
                    </a:lnTo>
                    <a:lnTo>
                      <a:pt x="1404699" y="1466476"/>
                    </a:lnTo>
                    <a:lnTo>
                      <a:pt x="1294739" y="1379809"/>
                    </a:lnTo>
                    <a:lnTo>
                      <a:pt x="1245427" y="1420495"/>
                    </a:lnTo>
                    <a:lnTo>
                      <a:pt x="1300488" y="1548691"/>
                    </a:lnTo>
                    <a:lnTo>
                      <a:pt x="1223818" y="1590306"/>
                    </a:lnTo>
                    <a:lnTo>
                      <a:pt x="1141072" y="1479522"/>
                    </a:lnTo>
                    <a:lnTo>
                      <a:pt x="1117187" y="1492486"/>
                    </a:lnTo>
                    <a:lnTo>
                      <a:pt x="1081920" y="1503434"/>
                    </a:lnTo>
                    <a:lnTo>
                      <a:pt x="1102311" y="1644170"/>
                    </a:lnTo>
                    <a:lnTo>
                      <a:pt x="1093270" y="1647479"/>
                    </a:lnTo>
                    <a:lnTo>
                      <a:pt x="1018611" y="1666676"/>
                    </a:lnTo>
                    <a:lnTo>
                      <a:pt x="966242" y="1535450"/>
                    </a:lnTo>
                    <a:lnTo>
                      <a:pt x="902874" y="1541838"/>
                    </a:lnTo>
                    <a:lnTo>
                      <a:pt x="886131" y="1683170"/>
                    </a:lnTo>
                    <a:lnTo>
                      <a:pt x="842682" y="1685364"/>
                    </a:lnTo>
                    <a:lnTo>
                      <a:pt x="799234" y="1683170"/>
                    </a:lnTo>
                    <a:lnTo>
                      <a:pt x="782491" y="1541838"/>
                    </a:lnTo>
                    <a:lnTo>
                      <a:pt x="719123" y="1535450"/>
                    </a:lnTo>
                    <a:lnTo>
                      <a:pt x="666754" y="1666676"/>
                    </a:lnTo>
                    <a:lnTo>
                      <a:pt x="592095" y="1647479"/>
                    </a:lnTo>
                    <a:lnTo>
                      <a:pt x="583054" y="1644170"/>
                    </a:lnTo>
                    <a:lnTo>
                      <a:pt x="603446" y="1503434"/>
                    </a:lnTo>
                    <a:lnTo>
                      <a:pt x="568177" y="1492486"/>
                    </a:lnTo>
                    <a:lnTo>
                      <a:pt x="544293" y="1479522"/>
                    </a:lnTo>
                    <a:lnTo>
                      <a:pt x="461548" y="1590307"/>
                    </a:lnTo>
                    <a:lnTo>
                      <a:pt x="384877" y="1548691"/>
                    </a:lnTo>
                    <a:lnTo>
                      <a:pt x="439939" y="1420496"/>
                    </a:lnTo>
                    <a:lnTo>
                      <a:pt x="390626" y="1379809"/>
                    </a:lnTo>
                    <a:lnTo>
                      <a:pt x="280666" y="1466476"/>
                    </a:lnTo>
                    <a:lnTo>
                      <a:pt x="246816" y="1438548"/>
                    </a:lnTo>
                    <a:lnTo>
                      <a:pt x="218888" y="1404699"/>
                    </a:lnTo>
                    <a:lnTo>
                      <a:pt x="305556" y="1294739"/>
                    </a:lnTo>
                    <a:lnTo>
                      <a:pt x="264869" y="1245427"/>
                    </a:lnTo>
                    <a:lnTo>
                      <a:pt x="136674" y="1300488"/>
                    </a:lnTo>
                    <a:lnTo>
                      <a:pt x="95058" y="1223818"/>
                    </a:lnTo>
                    <a:lnTo>
                      <a:pt x="205843" y="1141073"/>
                    </a:lnTo>
                    <a:lnTo>
                      <a:pt x="192878" y="1117187"/>
                    </a:lnTo>
                    <a:lnTo>
                      <a:pt x="181931" y="1081920"/>
                    </a:lnTo>
                    <a:lnTo>
                      <a:pt x="41195" y="1102311"/>
                    </a:lnTo>
                    <a:lnTo>
                      <a:pt x="37886" y="1093270"/>
                    </a:lnTo>
                    <a:lnTo>
                      <a:pt x="18689" y="1018611"/>
                    </a:lnTo>
                    <a:lnTo>
                      <a:pt x="149914" y="966242"/>
                    </a:lnTo>
                    <a:lnTo>
                      <a:pt x="143526" y="902874"/>
                    </a:lnTo>
                    <a:lnTo>
                      <a:pt x="2194" y="886131"/>
                    </a:lnTo>
                    <a:lnTo>
                      <a:pt x="0" y="842682"/>
                    </a:lnTo>
                    <a:lnTo>
                      <a:pt x="2194" y="799234"/>
                    </a:lnTo>
                    <a:lnTo>
                      <a:pt x="143526" y="782491"/>
                    </a:lnTo>
                    <a:lnTo>
                      <a:pt x="149914" y="719122"/>
                    </a:lnTo>
                    <a:lnTo>
                      <a:pt x="18689" y="666753"/>
                    </a:lnTo>
                    <a:lnTo>
                      <a:pt x="37886" y="592094"/>
                    </a:lnTo>
                    <a:lnTo>
                      <a:pt x="41195" y="583054"/>
                    </a:lnTo>
                    <a:lnTo>
                      <a:pt x="181931" y="603445"/>
                    </a:lnTo>
                    <a:lnTo>
                      <a:pt x="192878" y="568177"/>
                    </a:lnTo>
                    <a:lnTo>
                      <a:pt x="205842" y="544293"/>
                    </a:lnTo>
                    <a:lnTo>
                      <a:pt x="95058" y="461548"/>
                    </a:lnTo>
                    <a:lnTo>
                      <a:pt x="136673" y="384877"/>
                    </a:lnTo>
                    <a:lnTo>
                      <a:pt x="264869" y="439938"/>
                    </a:lnTo>
                    <a:lnTo>
                      <a:pt x="305556" y="390625"/>
                    </a:lnTo>
                    <a:lnTo>
                      <a:pt x="218888" y="280665"/>
                    </a:lnTo>
                    <a:lnTo>
                      <a:pt x="246816" y="246816"/>
                    </a:lnTo>
                    <a:lnTo>
                      <a:pt x="280665" y="218888"/>
                    </a:lnTo>
                    <a:lnTo>
                      <a:pt x="390625" y="305556"/>
                    </a:lnTo>
                    <a:lnTo>
                      <a:pt x="439939" y="264868"/>
                    </a:lnTo>
                    <a:lnTo>
                      <a:pt x="384877" y="136673"/>
                    </a:lnTo>
                    <a:lnTo>
                      <a:pt x="461548" y="95058"/>
                    </a:lnTo>
                    <a:lnTo>
                      <a:pt x="544293" y="205842"/>
                    </a:lnTo>
                    <a:lnTo>
                      <a:pt x="568177" y="192878"/>
                    </a:lnTo>
                    <a:lnTo>
                      <a:pt x="603445" y="181930"/>
                    </a:lnTo>
                    <a:lnTo>
                      <a:pt x="583054" y="41194"/>
                    </a:lnTo>
                    <a:lnTo>
                      <a:pt x="592095" y="37886"/>
                    </a:lnTo>
                    <a:lnTo>
                      <a:pt x="666754" y="18689"/>
                    </a:lnTo>
                    <a:lnTo>
                      <a:pt x="719122" y="149914"/>
                    </a:lnTo>
                    <a:lnTo>
                      <a:pt x="782491" y="143526"/>
                    </a:lnTo>
                    <a:lnTo>
                      <a:pt x="799234" y="2194"/>
                    </a:lnTo>
                    <a:lnTo>
                      <a:pt x="842682" y="0"/>
                    </a:lnTo>
                    <a:close/>
                    <a:moveTo>
                      <a:pt x="842682" y="231588"/>
                    </a:moveTo>
                    <a:cubicBezTo>
                      <a:pt x="505184" y="231588"/>
                      <a:pt x="231588" y="505184"/>
                      <a:pt x="231588" y="842682"/>
                    </a:cubicBezTo>
                    <a:cubicBezTo>
                      <a:pt x="231588" y="1180180"/>
                      <a:pt x="505184" y="1453776"/>
                      <a:pt x="842682" y="1453776"/>
                    </a:cubicBezTo>
                    <a:cubicBezTo>
                      <a:pt x="1180180" y="1453776"/>
                      <a:pt x="1453776" y="1180180"/>
                      <a:pt x="1453776" y="842682"/>
                    </a:cubicBezTo>
                    <a:cubicBezTo>
                      <a:pt x="1453776" y="505184"/>
                      <a:pt x="1180180" y="231588"/>
                      <a:pt x="842682" y="231588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88" name="Oval 87">
                <a:extLst>
                  <a:ext uri="{FF2B5EF4-FFF2-40B4-BE49-F238E27FC236}">
                    <a16:creationId xmlns:a16="http://schemas.microsoft.com/office/drawing/2014/main" id="{7D489DAE-766A-ED73-A856-8B6935366018}"/>
                  </a:ext>
                </a:extLst>
              </p:cNvPr>
              <p:cNvSpPr/>
              <p:nvPr/>
            </p:nvSpPr>
            <p:spPr>
              <a:xfrm rot="9209847">
                <a:off x="221496" y="5589514"/>
                <a:ext cx="505365" cy="505365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1" name="Circle: Hollow 90">
                <a:extLst>
                  <a:ext uri="{FF2B5EF4-FFF2-40B4-BE49-F238E27FC236}">
                    <a16:creationId xmlns:a16="http://schemas.microsoft.com/office/drawing/2014/main" id="{1850EF89-453A-A174-338B-DEAB7B14FB83}"/>
                  </a:ext>
                </a:extLst>
              </p:cNvPr>
              <p:cNvSpPr/>
              <p:nvPr/>
            </p:nvSpPr>
            <p:spPr>
              <a:xfrm rot="9209847">
                <a:off x="199991" y="5568009"/>
                <a:ext cx="548375" cy="548375"/>
              </a:xfrm>
              <a:prstGeom prst="donut">
                <a:avLst>
                  <a:gd name="adj" fmla="val 4385"/>
                </a:avLst>
              </a:prstGeom>
              <a:gradFill flip="none" rotWithShape="1">
                <a:gsLst>
                  <a:gs pos="18000">
                    <a:srgbClr val="F13E1A"/>
                  </a:gs>
                  <a:gs pos="67000">
                    <a:srgbClr val="000000"/>
                  </a:gs>
                </a:gsLst>
                <a:lin ang="17400000" scaled="0"/>
                <a:tileRect/>
              </a:gradFill>
              <a:ln w="6350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pic>
            <p:nvPicPr>
              <p:cNvPr id="92" name="Picture 91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661820A1-53B9-9AF6-D986-A3CA012A1A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291773" y="5659791"/>
                <a:ext cx="364810" cy="364810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</p:pic>
        </p:grpSp>
      </p:grp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967515CB-3672-5AE5-E9E9-07DDCEFE9819}"/>
              </a:ext>
            </a:extLst>
          </p:cNvPr>
          <p:cNvGrpSpPr/>
          <p:nvPr/>
        </p:nvGrpSpPr>
        <p:grpSpPr>
          <a:xfrm>
            <a:off x="0" y="2827508"/>
            <a:ext cx="888274" cy="1163154"/>
            <a:chOff x="0" y="2847423"/>
            <a:chExt cx="888274" cy="1163154"/>
          </a:xfrm>
        </p:grpSpPr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5B2BC33B-47FC-B8A9-7E5C-D5FEA3E73FBA}"/>
                </a:ext>
              </a:extLst>
            </p:cNvPr>
            <p:cNvGrpSpPr/>
            <p:nvPr/>
          </p:nvGrpSpPr>
          <p:grpSpPr>
            <a:xfrm>
              <a:off x="0" y="2847423"/>
              <a:ext cx="888274" cy="1163154"/>
              <a:chOff x="0" y="2847423"/>
              <a:chExt cx="888274" cy="1163154"/>
            </a:xfrm>
          </p:grpSpPr>
          <p:sp>
            <p:nvSpPr>
              <p:cNvPr id="23" name="Rectangle: Rounded Corners 22">
                <a:extLst>
                  <a:ext uri="{FF2B5EF4-FFF2-40B4-BE49-F238E27FC236}">
                    <a16:creationId xmlns:a16="http://schemas.microsoft.com/office/drawing/2014/main" id="{8D25D439-5753-6097-6C36-CCB3FF71AEC5}"/>
                  </a:ext>
                </a:extLst>
              </p:cNvPr>
              <p:cNvSpPr/>
              <p:nvPr/>
            </p:nvSpPr>
            <p:spPr>
              <a:xfrm>
                <a:off x="0" y="2847423"/>
                <a:ext cx="888274" cy="1163154"/>
              </a:xfrm>
              <a:prstGeom prst="roundRect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23ED9B28-534A-87FE-AD2D-ECDE36216176}"/>
                  </a:ext>
                </a:extLst>
              </p:cNvPr>
              <p:cNvSpPr txBox="1"/>
              <p:nvPr/>
            </p:nvSpPr>
            <p:spPr>
              <a:xfrm>
                <a:off x="107908" y="3577658"/>
                <a:ext cx="691495" cy="276999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200" b="1" dirty="0"/>
                  <a:t>Sender</a:t>
                </a:r>
                <a:endParaRPr lang="en-GB" sz="1200" b="1" dirty="0"/>
              </a:p>
            </p:txBody>
          </p:sp>
        </p:grpSp>
        <p:grpSp>
          <p:nvGrpSpPr>
            <p:cNvPr id="122" name="Group 121">
              <a:extLst>
                <a:ext uri="{FF2B5EF4-FFF2-40B4-BE49-F238E27FC236}">
                  <a16:creationId xmlns:a16="http://schemas.microsoft.com/office/drawing/2014/main" id="{7BD2D7DF-F876-2885-2B7F-FA6BE54B1C2D}"/>
                </a:ext>
              </a:extLst>
            </p:cNvPr>
            <p:cNvGrpSpPr/>
            <p:nvPr/>
          </p:nvGrpSpPr>
          <p:grpSpPr>
            <a:xfrm>
              <a:off x="172279" y="3003727"/>
              <a:ext cx="540000" cy="540001"/>
              <a:chOff x="172279" y="3003727"/>
              <a:chExt cx="540000" cy="540001"/>
            </a:xfrm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BB046291-FB7D-AAA9-500E-51018CBFEDC8}"/>
                  </a:ext>
                </a:extLst>
              </p:cNvPr>
              <p:cNvSpPr/>
              <p:nvPr/>
            </p:nvSpPr>
            <p:spPr>
              <a:xfrm>
                <a:off x="172279" y="3003727"/>
                <a:ext cx="540000" cy="540001"/>
              </a:xfrm>
              <a:prstGeom prst="ellipse">
                <a:avLst/>
              </a:prstGeom>
              <a:gradFill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54000">
                    <a:schemeClr val="bg1"/>
                  </a:gs>
                </a:gsLst>
                <a:path path="circle">
                  <a:fillToRect l="50000" t="50000" r="50000" b="50000"/>
                </a:path>
              </a:gradFill>
              <a:ln w="127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b="1" dirty="0"/>
              </a:p>
            </p:txBody>
          </p:sp>
          <p:pic>
            <p:nvPicPr>
              <p:cNvPr id="89" name="Picture 88" descr="A collection of icons on a white background&#10;&#10;AI-generated content may be incorrect.">
                <a:extLst>
                  <a:ext uri="{FF2B5EF4-FFF2-40B4-BE49-F238E27FC236}">
                    <a16:creationId xmlns:a16="http://schemas.microsoft.com/office/drawing/2014/main" id="{256F2BB6-9377-A2C6-72C0-B040B3401E8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4">
                <a:alphaModFix amt="9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963" t="7356" r="72354" b="72035"/>
              <a:stretch>
                <a:fillRect/>
              </a:stretch>
            </p:blipFill>
            <p:spPr>
              <a:xfrm>
                <a:off x="262283" y="3050158"/>
                <a:ext cx="375280" cy="389193"/>
              </a:xfrm>
              <a:custGeom>
                <a:avLst/>
                <a:gdLst>
                  <a:gd name="connsiteX0" fmla="*/ 221034 w 498703"/>
                  <a:gd name="connsiteY0" fmla="*/ 0 h 517190"/>
                  <a:gd name="connsiteX1" fmla="*/ 300122 w 498703"/>
                  <a:gd name="connsiteY1" fmla="*/ 0 h 517190"/>
                  <a:gd name="connsiteX2" fmla="*/ 498703 w 498703"/>
                  <a:gd name="connsiteY2" fmla="*/ 348527 h 517190"/>
                  <a:gd name="connsiteX3" fmla="*/ 420504 w 498703"/>
                  <a:gd name="connsiteY3" fmla="*/ 517190 h 517190"/>
                  <a:gd name="connsiteX4" fmla="*/ 71182 w 498703"/>
                  <a:gd name="connsiteY4" fmla="*/ 492679 h 517190"/>
                  <a:gd name="connsiteX5" fmla="*/ 0 w 498703"/>
                  <a:gd name="connsiteY5" fmla="*/ 384754 h 517190"/>
                  <a:gd name="connsiteX6" fmla="*/ 106946 w 498703"/>
                  <a:gd name="connsiteY6" fmla="*/ 122624 h 517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8703" h="517190">
                    <a:moveTo>
                      <a:pt x="221034" y="0"/>
                    </a:moveTo>
                    <a:lnTo>
                      <a:pt x="300122" y="0"/>
                    </a:lnTo>
                    <a:lnTo>
                      <a:pt x="498703" y="348527"/>
                    </a:lnTo>
                    <a:lnTo>
                      <a:pt x="420504" y="517190"/>
                    </a:lnTo>
                    <a:lnTo>
                      <a:pt x="71182" y="492679"/>
                    </a:lnTo>
                    <a:lnTo>
                      <a:pt x="0" y="384754"/>
                    </a:lnTo>
                    <a:lnTo>
                      <a:pt x="106946" y="122624"/>
                    </a:lnTo>
                    <a:close/>
                  </a:path>
                </a:pathLst>
              </a:custGeom>
            </p:spPr>
          </p:pic>
        </p:grpSp>
      </p:grpSp>
      <p:grpSp>
        <p:nvGrpSpPr>
          <p:cNvPr id="172" name="Group 171">
            <a:extLst>
              <a:ext uri="{FF2B5EF4-FFF2-40B4-BE49-F238E27FC236}">
                <a16:creationId xmlns:a16="http://schemas.microsoft.com/office/drawing/2014/main" id="{F8118248-2D78-749E-5B78-FBF5ECEB6E7E}"/>
              </a:ext>
            </a:extLst>
          </p:cNvPr>
          <p:cNvGrpSpPr/>
          <p:nvPr/>
        </p:nvGrpSpPr>
        <p:grpSpPr>
          <a:xfrm>
            <a:off x="8667483" y="7814885"/>
            <a:ext cx="2470447" cy="1538664"/>
            <a:chOff x="6096000" y="7110035"/>
            <a:chExt cx="2470447" cy="1538664"/>
          </a:xfrm>
        </p:grpSpPr>
        <p:sp>
          <p:nvSpPr>
            <p:cNvPr id="169" name="Oval 168">
              <a:extLst>
                <a:ext uri="{FF2B5EF4-FFF2-40B4-BE49-F238E27FC236}">
                  <a16:creationId xmlns:a16="http://schemas.microsoft.com/office/drawing/2014/main" id="{75EEAA30-4220-021F-9E5C-E1A6A571F7A2}"/>
                </a:ext>
              </a:extLst>
            </p:cNvPr>
            <p:cNvSpPr/>
            <p:nvPr/>
          </p:nvSpPr>
          <p:spPr>
            <a:xfrm>
              <a:off x="6096000" y="7110035"/>
              <a:ext cx="2470447" cy="1138548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7" name="TextBox 196">
              <a:extLst>
                <a:ext uri="{FF2B5EF4-FFF2-40B4-BE49-F238E27FC236}">
                  <a16:creationId xmlns:a16="http://schemas.microsoft.com/office/drawing/2014/main" id="{90E520B3-0450-4843-846D-EFB4915CBC01}"/>
                </a:ext>
              </a:extLst>
            </p:cNvPr>
            <p:cNvSpPr txBox="1"/>
            <p:nvPr/>
          </p:nvSpPr>
          <p:spPr>
            <a:xfrm>
              <a:off x="6096001" y="8248582"/>
              <a:ext cx="2470446" cy="400117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/>
                <a:t>NOISE</a:t>
              </a:r>
              <a:endParaRPr lang="en-GB" sz="2000" b="1" dirty="0"/>
            </a:p>
          </p:txBody>
        </p:sp>
      </p:grpSp>
      <p:pic>
        <p:nvPicPr>
          <p:cNvPr id="168" name="Picture 167" descr="A black heartbeat line with a white background">
            <a:extLst>
              <a:ext uri="{FF2B5EF4-FFF2-40B4-BE49-F238E27FC236}">
                <a16:creationId xmlns:a16="http://schemas.microsoft.com/office/drawing/2014/main" id="{C04EC1F7-11A7-5BF5-BBCE-1B5022A51A71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9099" y="7886873"/>
            <a:ext cx="1847678" cy="932489"/>
          </a:xfrm>
          <a:prstGeom prst="rect">
            <a:avLst/>
          </a:prstGeom>
          <a:noFill/>
          <a:ln>
            <a:noFill/>
          </a:ln>
          <a:effectLst>
            <a:glow rad="190500">
              <a:srgbClr val="FF0000">
                <a:alpha val="14000"/>
              </a:srgbClr>
            </a:glow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173" name="TextBox 172">
            <a:extLst>
              <a:ext uri="{FF2B5EF4-FFF2-40B4-BE49-F238E27FC236}">
                <a16:creationId xmlns:a16="http://schemas.microsoft.com/office/drawing/2014/main" id="{8A403CC2-1B22-4674-F10F-D0692B663A5A}"/>
              </a:ext>
            </a:extLst>
          </p:cNvPr>
          <p:cNvSpPr txBox="1"/>
          <p:nvPr/>
        </p:nvSpPr>
        <p:spPr>
          <a:xfrm>
            <a:off x="5032720" y="916226"/>
            <a:ext cx="2153478" cy="400110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ln w="127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</a:t>
            </a:r>
            <a:r>
              <a:rPr lang="en-GB" sz="2000" b="1" dirty="0">
                <a:ln w="1270">
                  <a:noFill/>
                </a:ln>
                <a:solidFill>
                  <a:srgbClr val="444540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Communication</a:t>
            </a: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01CD3EB0-3569-D8A4-DB84-E38A847247E3}"/>
              </a:ext>
            </a:extLst>
          </p:cNvPr>
          <p:cNvSpPr txBox="1"/>
          <p:nvPr/>
        </p:nvSpPr>
        <p:spPr>
          <a:xfrm>
            <a:off x="1" y="5010888"/>
            <a:ext cx="12248544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In our context , the person speaking or writing the message                                                          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816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75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5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5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5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" grpId="0" animBg="1"/>
      <p:bldP spid="171" grpId="1" animBg="1"/>
      <p:bldP spid="199" grpId="0" animBg="1"/>
      <p:bldP spid="199" grpId="1" animBg="1"/>
      <p:bldP spid="253" grpId="0" animBg="1"/>
      <p:bldP spid="253" grpId="1" animBg="1"/>
      <p:bldP spid="181" grpId="0" animBg="1"/>
      <p:bldP spid="181" grpId="1" animBg="1"/>
      <p:bldP spid="173" grpId="0"/>
      <p:bldP spid="182" grpId="0" animBg="1"/>
      <p:bldP spid="18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1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D1488B3-71F3-CC45-1019-C2B39B8021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C3956193-9790-3240-4E91-1B051F0B71AC}"/>
              </a:ext>
            </a:extLst>
          </p:cNvPr>
          <p:cNvCxnSpPr>
            <a:cxnSpLocks/>
          </p:cNvCxnSpPr>
          <p:nvPr/>
        </p:nvCxnSpPr>
        <p:spPr>
          <a:xfrm>
            <a:off x="-86173" y="3423012"/>
            <a:ext cx="12391264" cy="0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AF3249C4-4343-2F17-DC45-58331F262460}"/>
              </a:ext>
            </a:extLst>
          </p:cNvPr>
          <p:cNvGrpSpPr/>
          <p:nvPr/>
        </p:nvGrpSpPr>
        <p:grpSpPr>
          <a:xfrm>
            <a:off x="12975906" y="3629884"/>
            <a:ext cx="9013238" cy="2405128"/>
            <a:chOff x="3178763" y="3197909"/>
            <a:chExt cx="9013238" cy="2405128"/>
          </a:xfrm>
        </p:grpSpPr>
        <p:sp useBgFill="1">
          <p:nvSpPr>
            <p:cNvPr id="31" name="Freeform: Shape 30">
              <a:extLst>
                <a:ext uri="{FF2B5EF4-FFF2-40B4-BE49-F238E27FC236}">
                  <a16:creationId xmlns:a16="http://schemas.microsoft.com/office/drawing/2014/main" id="{B239CAC5-6BFB-B7CD-74A8-80BC489911A6}"/>
                </a:ext>
              </a:extLst>
            </p:cNvPr>
            <p:cNvSpPr/>
            <p:nvPr/>
          </p:nvSpPr>
          <p:spPr>
            <a:xfrm>
              <a:off x="5315835" y="3197909"/>
              <a:ext cx="6876166" cy="466772"/>
            </a:xfrm>
            <a:custGeom>
              <a:avLst/>
              <a:gdLst>
                <a:gd name="connsiteX0" fmla="*/ 503650 w 6876166"/>
                <a:gd name="connsiteY0" fmla="*/ 0 h 466772"/>
                <a:gd name="connsiteX1" fmla="*/ 6876166 w 6876166"/>
                <a:gd name="connsiteY1" fmla="*/ 0 h 466772"/>
                <a:gd name="connsiteX2" fmla="*/ 6876166 w 6876166"/>
                <a:gd name="connsiteY2" fmla="*/ 466772 h 466772"/>
                <a:gd name="connsiteX3" fmla="*/ 0 w 6876166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76166" h="466772">
                  <a:moveTo>
                    <a:pt x="503650" y="0"/>
                  </a:moveTo>
                  <a:lnTo>
                    <a:pt x="6876166" y="0"/>
                  </a:lnTo>
                  <a:lnTo>
                    <a:pt x="6876166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sz="20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 useBgFill="1">
          <p:nvSpPr>
            <p:cNvPr id="27" name="Freeform: Shape 26">
              <a:extLst>
                <a:ext uri="{FF2B5EF4-FFF2-40B4-BE49-F238E27FC236}">
                  <a16:creationId xmlns:a16="http://schemas.microsoft.com/office/drawing/2014/main" id="{8726C845-90E4-6A8B-F463-36324AD315D4}"/>
                </a:ext>
              </a:extLst>
            </p:cNvPr>
            <p:cNvSpPr/>
            <p:nvPr/>
          </p:nvSpPr>
          <p:spPr>
            <a:xfrm>
              <a:off x="4569736" y="3846065"/>
              <a:ext cx="7622264" cy="466772"/>
            </a:xfrm>
            <a:custGeom>
              <a:avLst/>
              <a:gdLst>
                <a:gd name="connsiteX0" fmla="*/ 503650 w 7622264"/>
                <a:gd name="connsiteY0" fmla="*/ 0 h 466772"/>
                <a:gd name="connsiteX1" fmla="*/ 7622264 w 7622264"/>
                <a:gd name="connsiteY1" fmla="*/ 0 h 466772"/>
                <a:gd name="connsiteX2" fmla="*/ 7622264 w 7622264"/>
                <a:gd name="connsiteY2" fmla="*/ 466772 h 466772"/>
                <a:gd name="connsiteX3" fmla="*/ 0 w 7622264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2264" h="466772">
                  <a:moveTo>
                    <a:pt x="503650" y="0"/>
                  </a:moveTo>
                  <a:lnTo>
                    <a:pt x="7622264" y="0"/>
                  </a:lnTo>
                  <a:lnTo>
                    <a:pt x="7622264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 useBgFill="1">
          <p:nvSpPr>
            <p:cNvPr id="25" name="Freeform: Shape 24">
              <a:extLst>
                <a:ext uri="{FF2B5EF4-FFF2-40B4-BE49-F238E27FC236}">
                  <a16:creationId xmlns:a16="http://schemas.microsoft.com/office/drawing/2014/main" id="{0DFEFB4E-DE0E-FA55-5A1F-10393886A91E}"/>
                </a:ext>
              </a:extLst>
            </p:cNvPr>
            <p:cNvSpPr/>
            <p:nvPr/>
          </p:nvSpPr>
          <p:spPr>
            <a:xfrm>
              <a:off x="3883251" y="4494221"/>
              <a:ext cx="8308750" cy="466772"/>
            </a:xfrm>
            <a:custGeom>
              <a:avLst/>
              <a:gdLst>
                <a:gd name="connsiteX0" fmla="*/ 503651 w 8308750"/>
                <a:gd name="connsiteY0" fmla="*/ 0 h 466772"/>
                <a:gd name="connsiteX1" fmla="*/ 8308750 w 8308750"/>
                <a:gd name="connsiteY1" fmla="*/ 0 h 466772"/>
                <a:gd name="connsiteX2" fmla="*/ 8308750 w 8308750"/>
                <a:gd name="connsiteY2" fmla="*/ 466772 h 466772"/>
                <a:gd name="connsiteX3" fmla="*/ 0 w 8308750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08750" h="466772">
                  <a:moveTo>
                    <a:pt x="503651" y="0"/>
                  </a:moveTo>
                  <a:lnTo>
                    <a:pt x="8308750" y="0"/>
                  </a:lnTo>
                  <a:lnTo>
                    <a:pt x="8308750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 useBgFill="1"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53C0D9-7B08-4605-42B5-A9A21DBA12A4}"/>
                </a:ext>
              </a:extLst>
            </p:cNvPr>
            <p:cNvSpPr/>
            <p:nvPr/>
          </p:nvSpPr>
          <p:spPr>
            <a:xfrm>
              <a:off x="3178763" y="5136265"/>
              <a:ext cx="9013238" cy="466772"/>
            </a:xfrm>
            <a:custGeom>
              <a:avLst/>
              <a:gdLst>
                <a:gd name="connsiteX0" fmla="*/ 503650 w 9013238"/>
                <a:gd name="connsiteY0" fmla="*/ 0 h 466772"/>
                <a:gd name="connsiteX1" fmla="*/ 9013238 w 9013238"/>
                <a:gd name="connsiteY1" fmla="*/ 0 h 466772"/>
                <a:gd name="connsiteX2" fmla="*/ 9013238 w 9013238"/>
                <a:gd name="connsiteY2" fmla="*/ 466772 h 466772"/>
                <a:gd name="connsiteX3" fmla="*/ 0 w 9013238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13238" h="466772">
                  <a:moveTo>
                    <a:pt x="503650" y="0"/>
                  </a:moveTo>
                  <a:lnTo>
                    <a:pt x="9013238" y="0"/>
                  </a:lnTo>
                  <a:lnTo>
                    <a:pt x="9013238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B431DE5C-E1D9-0408-5CF7-AA6D63E9957E}"/>
              </a:ext>
            </a:extLst>
          </p:cNvPr>
          <p:cNvGrpSpPr/>
          <p:nvPr/>
        </p:nvGrpSpPr>
        <p:grpSpPr>
          <a:xfrm>
            <a:off x="13922655" y="1018931"/>
            <a:ext cx="720000" cy="720000"/>
            <a:chOff x="6411512" y="2090098"/>
            <a:chExt cx="720000" cy="720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5B20665-39BF-99A9-FB18-3AC41EE1EEC3}"/>
                </a:ext>
              </a:extLst>
            </p:cNvPr>
            <p:cNvSpPr/>
            <p:nvPr/>
          </p:nvSpPr>
          <p:spPr>
            <a:xfrm>
              <a:off x="6411512" y="2090098"/>
              <a:ext cx="720000" cy="720000"/>
            </a:xfrm>
            <a:prstGeom prst="ellipse">
              <a:avLst/>
            </a:prstGeom>
            <a:gradFill>
              <a:gsLst>
                <a:gs pos="100000">
                  <a:srgbClr val="264653"/>
                </a:gs>
                <a:gs pos="0">
                  <a:srgbClr val="444540"/>
                </a:gs>
              </a:gsLst>
              <a:path path="circle">
                <a:fillToRect l="100000" b="100000"/>
              </a:path>
            </a:gradFill>
            <a:ln w="6350">
              <a:solidFill>
                <a:srgbClr val="444540"/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43068D4-4649-C02A-5AD0-7F2F6D63E5FB}"/>
                </a:ext>
              </a:extLst>
            </p:cNvPr>
            <p:cNvSpPr/>
            <p:nvPr/>
          </p:nvSpPr>
          <p:spPr>
            <a:xfrm>
              <a:off x="6600985" y="2293421"/>
              <a:ext cx="341054" cy="313355"/>
            </a:xfrm>
            <a:custGeom>
              <a:avLst/>
              <a:gdLst>
                <a:gd name="connsiteX0" fmla="*/ 19770 w 754628"/>
                <a:gd name="connsiteY0" fmla="*/ 735335 h 754865"/>
                <a:gd name="connsiteX1" fmla="*/ 114063 w 754628"/>
                <a:gd name="connsiteY1" fmla="*/ 735339 h 754865"/>
                <a:gd name="connsiteX2" fmla="*/ 114068 w 754628"/>
                <a:gd name="connsiteY2" fmla="*/ 735335 h 754865"/>
                <a:gd name="connsiteX3" fmla="*/ 233607 w 754628"/>
                <a:gd name="connsiteY3" fmla="*/ 615796 h 754865"/>
                <a:gd name="connsiteX4" fmla="*/ 251990 w 754628"/>
                <a:gd name="connsiteY4" fmla="*/ 556455 h 754865"/>
                <a:gd name="connsiteX5" fmla="*/ 293614 w 754628"/>
                <a:gd name="connsiteY5" fmla="*/ 514355 h 754865"/>
                <a:gd name="connsiteX6" fmla="*/ 695549 w 754628"/>
                <a:gd name="connsiteY6" fmla="*/ 461015 h 754865"/>
                <a:gd name="connsiteX7" fmla="*/ 642209 w 754628"/>
                <a:gd name="connsiteY7" fmla="*/ 59080 h 754865"/>
                <a:gd name="connsiteX8" fmla="*/ 240274 w 754628"/>
                <a:gd name="connsiteY8" fmla="*/ 112420 h 754865"/>
                <a:gd name="connsiteX9" fmla="*/ 240274 w 754628"/>
                <a:gd name="connsiteY9" fmla="*/ 461015 h 754865"/>
                <a:gd name="connsiteX10" fmla="*/ 198174 w 754628"/>
                <a:gd name="connsiteY10" fmla="*/ 503115 h 754865"/>
                <a:gd name="connsiteX11" fmla="*/ 138833 w 754628"/>
                <a:gd name="connsiteY11" fmla="*/ 521498 h 754865"/>
                <a:gd name="connsiteX12" fmla="*/ 19770 w 754628"/>
                <a:gd name="connsiteY12" fmla="*/ 640561 h 754865"/>
                <a:gd name="connsiteX13" fmla="*/ 19288 w 754628"/>
                <a:gd name="connsiteY13" fmla="*/ 734853 h 754865"/>
                <a:gd name="connsiteX14" fmla="*/ 19770 w 754628"/>
                <a:gd name="connsiteY14" fmla="*/ 735335 h 754865"/>
                <a:gd name="connsiteX15" fmla="*/ 238369 w 754628"/>
                <a:gd name="connsiteY15" fmla="*/ 287660 h 754865"/>
                <a:gd name="connsiteX16" fmla="*/ 466969 w 754628"/>
                <a:gd name="connsiteY16" fmla="*/ 59060 h 754865"/>
                <a:gd name="connsiteX17" fmla="*/ 695569 w 754628"/>
                <a:gd name="connsiteY17" fmla="*/ 287660 h 754865"/>
                <a:gd name="connsiteX18" fmla="*/ 466969 w 754628"/>
                <a:gd name="connsiteY18" fmla="*/ 516260 h 754865"/>
                <a:gd name="connsiteX19" fmla="*/ 238369 w 754628"/>
                <a:gd name="connsiteY19" fmla="*/ 287660 h 754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628" h="754865">
                  <a:moveTo>
                    <a:pt x="19770" y="735335"/>
                  </a:moveTo>
                  <a:cubicBezTo>
                    <a:pt x="45807" y="761374"/>
                    <a:pt x="88024" y="761376"/>
                    <a:pt x="114063" y="735339"/>
                  </a:cubicBezTo>
                  <a:cubicBezTo>
                    <a:pt x="114065" y="735338"/>
                    <a:pt x="114066" y="735337"/>
                    <a:pt x="114068" y="735335"/>
                  </a:cubicBezTo>
                  <a:lnTo>
                    <a:pt x="233607" y="615796"/>
                  </a:lnTo>
                  <a:cubicBezTo>
                    <a:pt x="249138" y="600253"/>
                    <a:pt x="256014" y="578056"/>
                    <a:pt x="251990" y="556455"/>
                  </a:cubicBezTo>
                  <a:lnTo>
                    <a:pt x="293614" y="514355"/>
                  </a:lnTo>
                  <a:cubicBezTo>
                    <a:pt x="419335" y="610616"/>
                    <a:pt x="599287" y="586735"/>
                    <a:pt x="695549" y="461015"/>
                  </a:cubicBezTo>
                  <a:cubicBezTo>
                    <a:pt x="791811" y="335294"/>
                    <a:pt x="767930" y="155342"/>
                    <a:pt x="642209" y="59080"/>
                  </a:cubicBezTo>
                  <a:cubicBezTo>
                    <a:pt x="516488" y="-37182"/>
                    <a:pt x="336536" y="-13301"/>
                    <a:pt x="240274" y="112420"/>
                  </a:cubicBezTo>
                  <a:cubicBezTo>
                    <a:pt x="161521" y="215274"/>
                    <a:pt x="161521" y="358160"/>
                    <a:pt x="240274" y="461015"/>
                  </a:cubicBezTo>
                  <a:lnTo>
                    <a:pt x="198174" y="503115"/>
                  </a:lnTo>
                  <a:cubicBezTo>
                    <a:pt x="176573" y="499091"/>
                    <a:pt x="154376" y="505967"/>
                    <a:pt x="138833" y="521498"/>
                  </a:cubicBezTo>
                  <a:lnTo>
                    <a:pt x="19770" y="640561"/>
                  </a:lnTo>
                  <a:cubicBezTo>
                    <a:pt x="-6401" y="666466"/>
                    <a:pt x="-6617" y="708682"/>
                    <a:pt x="19288" y="734853"/>
                  </a:cubicBezTo>
                  <a:cubicBezTo>
                    <a:pt x="19448" y="735014"/>
                    <a:pt x="19608" y="735175"/>
                    <a:pt x="19770" y="735335"/>
                  </a:cubicBezTo>
                  <a:close/>
                  <a:moveTo>
                    <a:pt x="238369" y="287660"/>
                  </a:moveTo>
                  <a:cubicBezTo>
                    <a:pt x="238369" y="161408"/>
                    <a:pt x="340717" y="59060"/>
                    <a:pt x="466969" y="59060"/>
                  </a:cubicBezTo>
                  <a:cubicBezTo>
                    <a:pt x="593221" y="59060"/>
                    <a:pt x="695569" y="161408"/>
                    <a:pt x="695569" y="287660"/>
                  </a:cubicBezTo>
                  <a:cubicBezTo>
                    <a:pt x="695569" y="413912"/>
                    <a:pt x="593221" y="516260"/>
                    <a:pt x="466969" y="516260"/>
                  </a:cubicBezTo>
                  <a:cubicBezTo>
                    <a:pt x="340869" y="515894"/>
                    <a:pt x="238735" y="413760"/>
                    <a:pt x="238369" y="287660"/>
                  </a:cubicBezTo>
                  <a:close/>
                </a:path>
              </a:pathLst>
            </a:custGeom>
            <a:solidFill>
              <a:schemeClr val="bg1"/>
            </a:solidFill>
            <a:ln w="3175" cap="flat">
              <a:solidFill>
                <a:schemeClr val="tx1"/>
              </a:solidFill>
              <a:prstDash val="solid"/>
              <a:miter/>
            </a:ln>
            <a:effectLst>
              <a:outerShdw blurRad="50800" dist="38100" dir="8100000" algn="tr" rotWithShape="0">
                <a:prstClr val="black">
                  <a:alpha val="92000"/>
                </a:prstClr>
              </a:outerShdw>
            </a:effectLst>
          </p:spPr>
          <p:txBody>
            <a:bodyPr rtlCol="0" anchor="ctr"/>
            <a:lstStyle/>
            <a:p>
              <a:endParaRPr lang="en-GB" dirty="0"/>
            </a:p>
          </p:txBody>
        </p:sp>
      </p:grpSp>
      <p:grpSp>
        <p:nvGrpSpPr>
          <p:cNvPr id="205" name="Group 204">
            <a:extLst>
              <a:ext uri="{FF2B5EF4-FFF2-40B4-BE49-F238E27FC236}">
                <a16:creationId xmlns:a16="http://schemas.microsoft.com/office/drawing/2014/main" id="{80EE9A59-E57D-B922-B6A3-BC1FD06F08D5}"/>
              </a:ext>
            </a:extLst>
          </p:cNvPr>
          <p:cNvGrpSpPr/>
          <p:nvPr/>
        </p:nvGrpSpPr>
        <p:grpSpPr>
          <a:xfrm>
            <a:off x="0" y="181365"/>
            <a:ext cx="12305091" cy="802113"/>
            <a:chOff x="0" y="297854"/>
            <a:chExt cx="12305091" cy="802113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0E16088-FEBA-A976-293C-4DD37A4811BF}"/>
                </a:ext>
              </a:extLst>
            </p:cNvPr>
            <p:cNvSpPr txBox="1"/>
            <p:nvPr/>
          </p:nvSpPr>
          <p:spPr>
            <a:xfrm>
              <a:off x="0" y="457200"/>
              <a:ext cx="12305091" cy="461665"/>
            </a:xfrm>
            <a:prstGeom prst="rect">
              <a:avLst/>
            </a:prstGeom>
            <a:gradFill>
              <a:gsLst>
                <a:gs pos="100000">
                  <a:srgbClr val="264653"/>
                </a:gs>
                <a:gs pos="52000">
                  <a:srgbClr val="333333"/>
                </a:gs>
              </a:gsLst>
              <a:path path="circle">
                <a:fillToRect l="100000" b="100000"/>
              </a:path>
            </a:gradFill>
            <a:ln>
              <a:noFill/>
            </a:ln>
            <a:effectLst>
              <a:outerShdw blurRad="50800" dist="889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2800">
                  <a:ln w="6350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outerShdw blurRad="50800" dist="266700" dir="8100000" algn="tr" rotWithShape="0">
                      <a:prstClr val="black">
                        <a:alpha val="40000"/>
                      </a:prstClr>
                    </a:outerShdw>
                  </a:effectLst>
                  <a:latin typeface="Arial Black" panose="020B0A04020102020204" pitchFamily="34" charset="0"/>
                </a:defRPr>
              </a:lvl1pPr>
            </a:lstStyle>
            <a:p>
              <a:r>
                <a:rPr lang="en-US" sz="2400" dirty="0"/>
                <a:t>The Shannon - Weaver Model (1949)</a:t>
              </a:r>
              <a:endParaRPr lang="en-GB" sz="2400" dirty="0"/>
            </a:p>
          </p:txBody>
        </p: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A3DC2B90-530F-8CF0-4D97-B5FA36BB90E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201499" y="297854"/>
              <a:ext cx="780356" cy="78035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BF31046-AA1F-D418-74B7-778C4333C41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407164" y="319611"/>
              <a:ext cx="780356" cy="780356"/>
            </a:xfrm>
            <a:prstGeom prst="rect">
              <a:avLst/>
            </a:prstGeom>
          </p:spPr>
        </p:pic>
      </p:grpSp>
      <p:pic>
        <p:nvPicPr>
          <p:cNvPr id="22" name="Picture 21" descr="A collection of icons on a white background&#10;&#10;AI-generated content may be incorrect.">
            <a:extLst>
              <a:ext uri="{FF2B5EF4-FFF2-40B4-BE49-F238E27FC236}">
                <a16:creationId xmlns:a16="http://schemas.microsoft.com/office/drawing/2014/main" id="{D6DAEFC4-B904-A586-24BC-E924EDFBA3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8143" b="26983" l="9872" r="266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776" t="5788" r="71268" b="70662"/>
          <a:stretch>
            <a:fillRect/>
          </a:stretch>
        </p:blipFill>
        <p:spPr>
          <a:xfrm>
            <a:off x="-1732639" y="-1027612"/>
            <a:ext cx="888274" cy="888274"/>
          </a:xfrm>
          <a:custGeom>
            <a:avLst/>
            <a:gdLst>
              <a:gd name="connsiteX0" fmla="*/ 444137 w 888274"/>
              <a:gd name="connsiteY0" fmla="*/ 0 h 888274"/>
              <a:gd name="connsiteX1" fmla="*/ 888274 w 888274"/>
              <a:gd name="connsiteY1" fmla="*/ 444137 h 888274"/>
              <a:gd name="connsiteX2" fmla="*/ 444137 w 888274"/>
              <a:gd name="connsiteY2" fmla="*/ 888274 h 888274"/>
              <a:gd name="connsiteX3" fmla="*/ 0 w 888274"/>
              <a:gd name="connsiteY3" fmla="*/ 444137 h 888274"/>
              <a:gd name="connsiteX4" fmla="*/ 444137 w 888274"/>
              <a:gd name="connsiteY4" fmla="*/ 0 h 888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8274" h="888274">
                <a:moveTo>
                  <a:pt x="444137" y="0"/>
                </a:moveTo>
                <a:cubicBezTo>
                  <a:pt x="689427" y="0"/>
                  <a:pt x="888274" y="198847"/>
                  <a:pt x="888274" y="444137"/>
                </a:cubicBezTo>
                <a:cubicBezTo>
                  <a:pt x="888274" y="689427"/>
                  <a:pt x="689427" y="888274"/>
                  <a:pt x="444137" y="888274"/>
                </a:cubicBezTo>
                <a:cubicBezTo>
                  <a:pt x="198847" y="888274"/>
                  <a:pt x="0" y="689427"/>
                  <a:pt x="0" y="444137"/>
                </a:cubicBezTo>
                <a:cubicBezTo>
                  <a:pt x="0" y="198847"/>
                  <a:pt x="198847" y="0"/>
                  <a:pt x="444137" y="0"/>
                </a:cubicBezTo>
                <a:close/>
              </a:path>
            </a:pathLst>
          </a:custGeom>
          <a:ln>
            <a:noFill/>
          </a:ln>
        </p:spPr>
      </p:pic>
      <p:sp>
        <p:nvSpPr>
          <p:cNvPr id="171" name="TextBox 170">
            <a:extLst>
              <a:ext uri="{FF2B5EF4-FFF2-40B4-BE49-F238E27FC236}">
                <a16:creationId xmlns:a16="http://schemas.microsoft.com/office/drawing/2014/main" id="{F833EFAF-D950-3FF0-8628-9BFDB11A99D4}"/>
              </a:ext>
            </a:extLst>
          </p:cNvPr>
          <p:cNvSpPr txBox="1"/>
          <p:nvPr/>
        </p:nvSpPr>
        <p:spPr>
          <a:xfrm>
            <a:off x="12799115" y="654220"/>
            <a:ext cx="12192000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</a:rPr>
              <a:t>Information Start</a:t>
            </a:r>
            <a:r>
              <a:rPr kumimoji="0" lang="en-US" sz="24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</a:rPr>
              <a:t> Point (Source)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</a:rPr>
              <a:t>- Is</a:t>
            </a:r>
            <a:r>
              <a:rPr lang="en-US" sz="2400" noProof="0" dirty="0">
                <a:solidFill>
                  <a:schemeClr val="bg1"/>
                </a:solidFill>
              </a:rPr>
              <a:t> the </a:t>
            </a:r>
            <a:r>
              <a:rPr lang="en-US" sz="2400" dirty="0">
                <a:solidFill>
                  <a:schemeClr val="bg1"/>
                </a:solidFill>
              </a:rPr>
              <a:t>person that create a message 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75" name="TextBox 174">
            <a:extLst>
              <a:ext uri="{FF2B5EF4-FFF2-40B4-BE49-F238E27FC236}">
                <a16:creationId xmlns:a16="http://schemas.microsoft.com/office/drawing/2014/main" id="{67D0827A-7782-A387-B70E-F30E2A4AF04E}"/>
              </a:ext>
            </a:extLst>
          </p:cNvPr>
          <p:cNvSpPr txBox="1"/>
          <p:nvPr/>
        </p:nvSpPr>
        <p:spPr>
          <a:xfrm>
            <a:off x="10609149" y="-3905139"/>
            <a:ext cx="1883390" cy="769441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The </a:t>
            </a:r>
            <a:r>
              <a:rPr lang="en-US" sz="1600" dirty="0">
                <a:solidFill>
                  <a:schemeClr val="bg1"/>
                </a:solidFill>
              </a:rPr>
              <a:t>Transmitter</a:t>
            </a:r>
            <a:r>
              <a:rPr lang="en-US" sz="1400" dirty="0">
                <a:solidFill>
                  <a:schemeClr val="bg1"/>
                </a:solidFill>
              </a:rPr>
              <a:t> take the message and  convert into Signal    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79" name="TextBox 178">
            <a:extLst>
              <a:ext uri="{FF2B5EF4-FFF2-40B4-BE49-F238E27FC236}">
                <a16:creationId xmlns:a16="http://schemas.microsoft.com/office/drawing/2014/main" id="{B3FFBFD6-C93F-2F82-4274-F8EDC9674406}"/>
              </a:ext>
            </a:extLst>
          </p:cNvPr>
          <p:cNvSpPr txBox="1"/>
          <p:nvPr/>
        </p:nvSpPr>
        <p:spPr>
          <a:xfrm>
            <a:off x="551205" y="-3905139"/>
            <a:ext cx="4633684" cy="52322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 This would be the person speaking or writing the message in human communication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80" name="TextBox 179">
            <a:extLst>
              <a:ext uri="{FF2B5EF4-FFF2-40B4-BE49-F238E27FC236}">
                <a16:creationId xmlns:a16="http://schemas.microsoft.com/office/drawing/2014/main" id="{CD38FC73-C916-5BB0-118D-5FD008C083A9}"/>
              </a:ext>
            </a:extLst>
          </p:cNvPr>
          <p:cNvSpPr txBox="1"/>
          <p:nvPr/>
        </p:nvSpPr>
        <p:spPr>
          <a:xfrm>
            <a:off x="5461683" y="-4012743"/>
            <a:ext cx="2514210" cy="138499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 Examples of channels include air (for spoken communication) , paper (for written communication), and electronic signals (for digital transmission)</a:t>
            </a:r>
            <a:endParaRPr lang="en-GB" sz="1400" dirty="0">
              <a:solidFill>
                <a:schemeClr val="bg1"/>
              </a:solidFill>
            </a:endParaRPr>
          </a:p>
        </p:txBody>
      </p:sp>
      <p:grpSp>
        <p:nvGrpSpPr>
          <p:cNvPr id="193" name="Group 192">
            <a:extLst>
              <a:ext uri="{FF2B5EF4-FFF2-40B4-BE49-F238E27FC236}">
                <a16:creationId xmlns:a16="http://schemas.microsoft.com/office/drawing/2014/main" id="{C13D0358-9725-52FA-B3B8-8A424E7E8895}"/>
              </a:ext>
            </a:extLst>
          </p:cNvPr>
          <p:cNvGrpSpPr/>
          <p:nvPr/>
        </p:nvGrpSpPr>
        <p:grpSpPr>
          <a:xfrm>
            <a:off x="-2258067" y="-2325460"/>
            <a:ext cx="889760" cy="916724"/>
            <a:chOff x="6217123" y="4232315"/>
            <a:chExt cx="1665482" cy="1715954"/>
          </a:xfrm>
        </p:grpSpPr>
        <p:sp>
          <p:nvSpPr>
            <p:cNvPr id="183" name="Oval 182">
              <a:extLst>
                <a:ext uri="{FF2B5EF4-FFF2-40B4-BE49-F238E27FC236}">
                  <a16:creationId xmlns:a16="http://schemas.microsoft.com/office/drawing/2014/main" id="{8846D98F-938B-175F-6557-7A7CDDFEDFE6}"/>
                </a:ext>
              </a:extLst>
            </p:cNvPr>
            <p:cNvSpPr/>
            <p:nvPr/>
          </p:nvSpPr>
          <p:spPr>
            <a:xfrm>
              <a:off x="6217123" y="4232315"/>
              <a:ext cx="1665482" cy="1715954"/>
            </a:xfrm>
            <a:prstGeom prst="ellipse">
              <a:avLst/>
            </a:prstGeom>
            <a:gradFill>
              <a:gsLst>
                <a:gs pos="2000">
                  <a:schemeClr val="bg1"/>
                </a:gs>
                <a:gs pos="80000">
                  <a:srgbClr val="444540"/>
                </a:gs>
                <a:gs pos="31000">
                  <a:srgbClr val="F98E10"/>
                </a:gs>
              </a:gsLst>
              <a:path path="circle">
                <a:fillToRect l="50000" t="50000" r="50000" b="50000"/>
              </a:path>
            </a:gradFill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86" name="Graphic 185" descr="Soundwave with solid fill">
              <a:extLst>
                <a:ext uri="{FF2B5EF4-FFF2-40B4-BE49-F238E27FC236}">
                  <a16:creationId xmlns:a16="http://schemas.microsoft.com/office/drawing/2014/main" id="{7280A0B0-0063-DB02-AD34-A22E536E910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6473895" y="4496464"/>
              <a:ext cx="632988" cy="632988"/>
            </a:xfrm>
            <a:prstGeom prst="rect">
              <a:avLst/>
            </a:prstGeom>
          </p:spPr>
        </p:pic>
        <p:pic>
          <p:nvPicPr>
            <p:cNvPr id="188" name="Graphic 187" descr="Sound Medium with solid fill">
              <a:extLst>
                <a:ext uri="{FF2B5EF4-FFF2-40B4-BE49-F238E27FC236}">
                  <a16:creationId xmlns:a16="http://schemas.microsoft.com/office/drawing/2014/main" id="{D2E4CE84-5637-431A-D892-7FE95B0E41E5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7116592" y="4859880"/>
              <a:ext cx="708360" cy="708360"/>
            </a:xfrm>
            <a:prstGeom prst="rect">
              <a:avLst/>
            </a:prstGeom>
          </p:spPr>
        </p:pic>
        <p:cxnSp>
          <p:nvCxnSpPr>
            <p:cNvPr id="190" name="Straight Connector 189">
              <a:extLst>
                <a:ext uri="{FF2B5EF4-FFF2-40B4-BE49-F238E27FC236}">
                  <a16:creationId xmlns:a16="http://schemas.microsoft.com/office/drawing/2014/main" id="{C55391F3-51FC-B2FA-3922-4630B31ED74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719946" y="4318620"/>
              <a:ext cx="689365" cy="157504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99" name="TextBox 198">
            <a:extLst>
              <a:ext uri="{FF2B5EF4-FFF2-40B4-BE49-F238E27FC236}">
                <a16:creationId xmlns:a16="http://schemas.microsoft.com/office/drawing/2014/main" id="{26523F14-E9A4-127F-CA6A-D2458E816A0C}"/>
              </a:ext>
            </a:extLst>
          </p:cNvPr>
          <p:cNvSpPr txBox="1"/>
          <p:nvPr/>
        </p:nvSpPr>
        <p:spPr>
          <a:xfrm>
            <a:off x="13063186" y="862687"/>
            <a:ext cx="12192000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Information End Point - The person  who suppose to receives the message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201" name="TextBox 200">
            <a:extLst>
              <a:ext uri="{FF2B5EF4-FFF2-40B4-BE49-F238E27FC236}">
                <a16:creationId xmlns:a16="http://schemas.microsoft.com/office/drawing/2014/main" id="{F07DDA42-9D89-C4CC-2B8B-0CC26C9B7F0D}"/>
              </a:ext>
            </a:extLst>
          </p:cNvPr>
          <p:cNvSpPr txBox="1"/>
          <p:nvPr/>
        </p:nvSpPr>
        <p:spPr>
          <a:xfrm>
            <a:off x="8163048" y="-3971055"/>
            <a:ext cx="2201796" cy="738664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The receiver is the device or person who receives the transmitted message</a:t>
            </a: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250" name="Picture 249" descr="A black circle with white text&#10;&#10;AI-generated content may be incorrect.">
            <a:extLst>
              <a:ext uri="{FF2B5EF4-FFF2-40B4-BE49-F238E27FC236}">
                <a16:creationId xmlns:a16="http://schemas.microsoft.com/office/drawing/2014/main" id="{048A48E8-0FCF-6EF7-8705-408A1EFF7E0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4447" y="8275090"/>
            <a:ext cx="2647950" cy="2686050"/>
          </a:xfrm>
          <a:prstGeom prst="rect">
            <a:avLst/>
          </a:prstGeom>
        </p:spPr>
      </p:pic>
      <p:grpSp>
        <p:nvGrpSpPr>
          <p:cNvPr id="120" name="Group 119">
            <a:extLst>
              <a:ext uri="{FF2B5EF4-FFF2-40B4-BE49-F238E27FC236}">
                <a16:creationId xmlns:a16="http://schemas.microsoft.com/office/drawing/2014/main" id="{B41546F7-5067-9D5A-4CB4-5398562E87B9}"/>
              </a:ext>
            </a:extLst>
          </p:cNvPr>
          <p:cNvGrpSpPr/>
          <p:nvPr/>
        </p:nvGrpSpPr>
        <p:grpSpPr>
          <a:xfrm>
            <a:off x="93503" y="3153012"/>
            <a:ext cx="540000" cy="540000"/>
            <a:chOff x="887903" y="3100953"/>
            <a:chExt cx="540000" cy="540000"/>
          </a:xfrm>
          <a:effectLst>
            <a:glow rad="127000">
              <a:schemeClr val="bg1">
                <a:lumMod val="50000"/>
              </a:schemeClr>
            </a:glow>
          </a:effectLst>
        </p:grpSpPr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BABFB734-2156-F0BC-3235-2E7581F676C4}"/>
                </a:ext>
              </a:extLst>
            </p:cNvPr>
            <p:cNvSpPr/>
            <p:nvPr/>
          </p:nvSpPr>
          <p:spPr>
            <a:xfrm>
              <a:off x="887903" y="3100953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6" name="Picture 95" descr="A collection of icons of communication&#10;&#10;AI-generated content may be incorrect.">
              <a:extLst>
                <a:ext uri="{FF2B5EF4-FFF2-40B4-BE49-F238E27FC236}">
                  <a16:creationId xmlns:a16="http://schemas.microsoft.com/office/drawing/2014/main" id="{DDDCF318-7E7C-F7EB-234A-ADBC3243CBB6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60199" b="76839" l="23345" r="37109">
                          <a14:foregroundMark x1="34979" y1="71642" x2="34979" y2="71642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625" t="58119" r="61171" b="21081"/>
            <a:stretch>
              <a:fillRect/>
            </a:stretch>
          </p:blipFill>
          <p:spPr>
            <a:xfrm>
              <a:off x="985129" y="3198179"/>
              <a:ext cx="345549" cy="345549"/>
            </a:xfrm>
            <a:custGeom>
              <a:avLst/>
              <a:gdLst>
                <a:gd name="connsiteX0" fmla="*/ 398207 w 796414"/>
                <a:gd name="connsiteY0" fmla="*/ 0 h 796414"/>
                <a:gd name="connsiteX1" fmla="*/ 796414 w 796414"/>
                <a:gd name="connsiteY1" fmla="*/ 398207 h 796414"/>
                <a:gd name="connsiteX2" fmla="*/ 398207 w 796414"/>
                <a:gd name="connsiteY2" fmla="*/ 796414 h 796414"/>
                <a:gd name="connsiteX3" fmla="*/ 0 w 796414"/>
                <a:gd name="connsiteY3" fmla="*/ 398207 h 796414"/>
                <a:gd name="connsiteX4" fmla="*/ 398207 w 796414"/>
                <a:gd name="connsiteY4" fmla="*/ 0 h 796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6414" h="796414">
                  <a:moveTo>
                    <a:pt x="398207" y="0"/>
                  </a:moveTo>
                  <a:cubicBezTo>
                    <a:pt x="618131" y="0"/>
                    <a:pt x="796414" y="178283"/>
                    <a:pt x="796414" y="398207"/>
                  </a:cubicBezTo>
                  <a:cubicBezTo>
                    <a:pt x="796414" y="618131"/>
                    <a:pt x="618131" y="796414"/>
                    <a:pt x="398207" y="796414"/>
                  </a:cubicBezTo>
                  <a:cubicBezTo>
                    <a:pt x="178283" y="796414"/>
                    <a:pt x="0" y="618131"/>
                    <a:pt x="0" y="398207"/>
                  </a:cubicBezTo>
                  <a:cubicBezTo>
                    <a:pt x="0" y="178283"/>
                    <a:pt x="178283" y="0"/>
                    <a:pt x="398207" y="0"/>
                  </a:cubicBezTo>
                  <a:close/>
                </a:path>
              </a:pathLst>
            </a:custGeom>
            <a:gradFill>
              <a:gsLst>
                <a:gs pos="100000">
                  <a:schemeClr val="tx1">
                    <a:lumMod val="50000"/>
                    <a:lumOff val="50000"/>
                  </a:schemeClr>
                </a:gs>
                <a:gs pos="54000">
                  <a:schemeClr val="bg1"/>
                </a:gs>
              </a:gsLst>
              <a:path path="circle">
                <a:fillToRect l="50000" t="50000" r="50000" b="50000"/>
              </a:path>
            </a:gradFill>
            <a:ln w="12700"/>
          </p:spPr>
        </p:pic>
      </p:grpSp>
      <p:sp>
        <p:nvSpPr>
          <p:cNvPr id="253" name="TextBox 252">
            <a:extLst>
              <a:ext uri="{FF2B5EF4-FFF2-40B4-BE49-F238E27FC236}">
                <a16:creationId xmlns:a16="http://schemas.microsoft.com/office/drawing/2014/main" id="{F20329A8-4083-91C9-A7C1-55E448F1EF11}"/>
              </a:ext>
            </a:extLst>
          </p:cNvPr>
          <p:cNvSpPr txBox="1"/>
          <p:nvPr/>
        </p:nvSpPr>
        <p:spPr>
          <a:xfrm>
            <a:off x="13275293" y="1103355"/>
            <a:ext cx="12192000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Intermediate tool that facilitate the connection between Sender and Receiver</a:t>
            </a:r>
          </a:p>
        </p:txBody>
      </p:sp>
      <p:sp>
        <p:nvSpPr>
          <p:cNvPr id="181" name="TextBox 180">
            <a:extLst>
              <a:ext uri="{FF2B5EF4-FFF2-40B4-BE49-F238E27FC236}">
                <a16:creationId xmlns:a16="http://schemas.microsoft.com/office/drawing/2014/main" id="{755917AF-11BB-B8DB-8C6B-87CDF5A16F9F}"/>
              </a:ext>
            </a:extLst>
          </p:cNvPr>
          <p:cNvSpPr txBox="1"/>
          <p:nvPr/>
        </p:nvSpPr>
        <p:spPr>
          <a:xfrm>
            <a:off x="13487400" y="1338834"/>
            <a:ext cx="12192000" cy="1107996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Encode the message or convert the idea into a signal suitable for transmission through a communication channel. 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160" name="Group 159">
            <a:extLst>
              <a:ext uri="{FF2B5EF4-FFF2-40B4-BE49-F238E27FC236}">
                <a16:creationId xmlns:a16="http://schemas.microsoft.com/office/drawing/2014/main" id="{16520240-20EB-8C73-60DA-1C4AD4A77EDA}"/>
              </a:ext>
            </a:extLst>
          </p:cNvPr>
          <p:cNvGrpSpPr/>
          <p:nvPr/>
        </p:nvGrpSpPr>
        <p:grpSpPr>
          <a:xfrm>
            <a:off x="-2006274" y="6958379"/>
            <a:ext cx="324359" cy="324360"/>
            <a:chOff x="6031648" y="3311977"/>
            <a:chExt cx="576000" cy="576000"/>
          </a:xfrm>
        </p:grpSpPr>
        <p:grpSp>
          <p:nvGrpSpPr>
            <p:cNvPr id="161" name="Group 160">
              <a:extLst>
                <a:ext uri="{FF2B5EF4-FFF2-40B4-BE49-F238E27FC236}">
                  <a16:creationId xmlns:a16="http://schemas.microsoft.com/office/drawing/2014/main" id="{13B7DE12-1D33-ED08-A7FE-6C7CE2C30767}"/>
                </a:ext>
              </a:extLst>
            </p:cNvPr>
            <p:cNvGrpSpPr/>
            <p:nvPr/>
          </p:nvGrpSpPr>
          <p:grpSpPr>
            <a:xfrm rot="9209847">
              <a:off x="6031648" y="3311977"/>
              <a:ext cx="576000" cy="576000"/>
              <a:chOff x="2246438" y="1242864"/>
              <a:chExt cx="1685364" cy="1685364"/>
            </a:xfrm>
          </p:grpSpPr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A1AD3089-E2C3-0548-95CB-C6D8138D8C9C}"/>
                  </a:ext>
                </a:extLst>
              </p:cNvPr>
              <p:cNvSpPr/>
              <p:nvPr/>
            </p:nvSpPr>
            <p:spPr>
              <a:xfrm>
                <a:off x="2246438" y="1242864"/>
                <a:ext cx="1685364" cy="1685364"/>
              </a:xfrm>
              <a:custGeom>
                <a:avLst/>
                <a:gdLst>
                  <a:gd name="connsiteX0" fmla="*/ 842682 w 1685364"/>
                  <a:gd name="connsiteY0" fmla="*/ 0 h 1685364"/>
                  <a:gd name="connsiteX1" fmla="*/ 886131 w 1685364"/>
                  <a:gd name="connsiteY1" fmla="*/ 2194 h 1685364"/>
                  <a:gd name="connsiteX2" fmla="*/ 902874 w 1685364"/>
                  <a:gd name="connsiteY2" fmla="*/ 143526 h 1685364"/>
                  <a:gd name="connsiteX3" fmla="*/ 966242 w 1685364"/>
                  <a:gd name="connsiteY3" fmla="*/ 149914 h 1685364"/>
                  <a:gd name="connsiteX4" fmla="*/ 1018611 w 1685364"/>
                  <a:gd name="connsiteY4" fmla="*/ 18689 h 1685364"/>
                  <a:gd name="connsiteX5" fmla="*/ 1093270 w 1685364"/>
                  <a:gd name="connsiteY5" fmla="*/ 37886 h 1685364"/>
                  <a:gd name="connsiteX6" fmla="*/ 1102311 w 1685364"/>
                  <a:gd name="connsiteY6" fmla="*/ 41195 h 1685364"/>
                  <a:gd name="connsiteX7" fmla="*/ 1081920 w 1685364"/>
                  <a:gd name="connsiteY7" fmla="*/ 181931 h 1685364"/>
                  <a:gd name="connsiteX8" fmla="*/ 1117187 w 1685364"/>
                  <a:gd name="connsiteY8" fmla="*/ 192878 h 1685364"/>
                  <a:gd name="connsiteX9" fmla="*/ 1141072 w 1685364"/>
                  <a:gd name="connsiteY9" fmla="*/ 205843 h 1685364"/>
                  <a:gd name="connsiteX10" fmla="*/ 1223818 w 1685364"/>
                  <a:gd name="connsiteY10" fmla="*/ 95058 h 1685364"/>
                  <a:gd name="connsiteX11" fmla="*/ 1300488 w 1685364"/>
                  <a:gd name="connsiteY11" fmla="*/ 136673 h 1685364"/>
                  <a:gd name="connsiteX12" fmla="*/ 1245427 w 1685364"/>
                  <a:gd name="connsiteY12" fmla="*/ 264869 h 1685364"/>
                  <a:gd name="connsiteX13" fmla="*/ 1294739 w 1685364"/>
                  <a:gd name="connsiteY13" fmla="*/ 305556 h 1685364"/>
                  <a:gd name="connsiteX14" fmla="*/ 1404699 w 1685364"/>
                  <a:gd name="connsiteY14" fmla="*/ 218888 h 1685364"/>
                  <a:gd name="connsiteX15" fmla="*/ 1438548 w 1685364"/>
                  <a:gd name="connsiteY15" fmla="*/ 246816 h 1685364"/>
                  <a:gd name="connsiteX16" fmla="*/ 1466476 w 1685364"/>
                  <a:gd name="connsiteY16" fmla="*/ 280665 h 1685364"/>
                  <a:gd name="connsiteX17" fmla="*/ 1379809 w 1685364"/>
                  <a:gd name="connsiteY17" fmla="*/ 390626 h 1685364"/>
                  <a:gd name="connsiteX18" fmla="*/ 1420496 w 1685364"/>
                  <a:gd name="connsiteY18" fmla="*/ 439938 h 1685364"/>
                  <a:gd name="connsiteX19" fmla="*/ 1548691 w 1685364"/>
                  <a:gd name="connsiteY19" fmla="*/ 384877 h 1685364"/>
                  <a:gd name="connsiteX20" fmla="*/ 1590307 w 1685364"/>
                  <a:gd name="connsiteY20" fmla="*/ 461548 h 1685364"/>
                  <a:gd name="connsiteX21" fmla="*/ 1479522 w 1685364"/>
                  <a:gd name="connsiteY21" fmla="*/ 544293 h 1685364"/>
                  <a:gd name="connsiteX22" fmla="*/ 1492486 w 1685364"/>
                  <a:gd name="connsiteY22" fmla="*/ 568177 h 1685364"/>
                  <a:gd name="connsiteX23" fmla="*/ 1503434 w 1685364"/>
                  <a:gd name="connsiteY23" fmla="*/ 603445 h 1685364"/>
                  <a:gd name="connsiteX24" fmla="*/ 1644170 w 1685364"/>
                  <a:gd name="connsiteY24" fmla="*/ 583054 h 1685364"/>
                  <a:gd name="connsiteX25" fmla="*/ 1647479 w 1685364"/>
                  <a:gd name="connsiteY25" fmla="*/ 592094 h 1685364"/>
                  <a:gd name="connsiteX26" fmla="*/ 1666676 w 1685364"/>
                  <a:gd name="connsiteY26" fmla="*/ 666754 h 1685364"/>
                  <a:gd name="connsiteX27" fmla="*/ 1535450 w 1685364"/>
                  <a:gd name="connsiteY27" fmla="*/ 719123 h 1685364"/>
                  <a:gd name="connsiteX28" fmla="*/ 1541838 w 1685364"/>
                  <a:gd name="connsiteY28" fmla="*/ 782491 h 1685364"/>
                  <a:gd name="connsiteX29" fmla="*/ 1683170 w 1685364"/>
                  <a:gd name="connsiteY29" fmla="*/ 799234 h 1685364"/>
                  <a:gd name="connsiteX30" fmla="*/ 1685364 w 1685364"/>
                  <a:gd name="connsiteY30" fmla="*/ 842682 h 1685364"/>
                  <a:gd name="connsiteX31" fmla="*/ 1683170 w 1685364"/>
                  <a:gd name="connsiteY31" fmla="*/ 886131 h 1685364"/>
                  <a:gd name="connsiteX32" fmla="*/ 1541838 w 1685364"/>
                  <a:gd name="connsiteY32" fmla="*/ 902874 h 1685364"/>
                  <a:gd name="connsiteX33" fmla="*/ 1535450 w 1685364"/>
                  <a:gd name="connsiteY33" fmla="*/ 966242 h 1685364"/>
                  <a:gd name="connsiteX34" fmla="*/ 1666676 w 1685364"/>
                  <a:gd name="connsiteY34" fmla="*/ 1018611 h 1685364"/>
                  <a:gd name="connsiteX35" fmla="*/ 1647479 w 1685364"/>
                  <a:gd name="connsiteY35" fmla="*/ 1093270 h 1685364"/>
                  <a:gd name="connsiteX36" fmla="*/ 1644170 w 1685364"/>
                  <a:gd name="connsiteY36" fmla="*/ 1102311 h 1685364"/>
                  <a:gd name="connsiteX37" fmla="*/ 1503434 w 1685364"/>
                  <a:gd name="connsiteY37" fmla="*/ 1081920 h 1685364"/>
                  <a:gd name="connsiteX38" fmla="*/ 1492486 w 1685364"/>
                  <a:gd name="connsiteY38" fmla="*/ 1117187 h 1685364"/>
                  <a:gd name="connsiteX39" fmla="*/ 1479522 w 1685364"/>
                  <a:gd name="connsiteY39" fmla="*/ 1141072 h 1685364"/>
                  <a:gd name="connsiteX40" fmla="*/ 1590306 w 1685364"/>
                  <a:gd name="connsiteY40" fmla="*/ 1223817 h 1685364"/>
                  <a:gd name="connsiteX41" fmla="*/ 1548691 w 1685364"/>
                  <a:gd name="connsiteY41" fmla="*/ 1300488 h 1685364"/>
                  <a:gd name="connsiteX42" fmla="*/ 1420495 w 1685364"/>
                  <a:gd name="connsiteY42" fmla="*/ 1245427 h 1685364"/>
                  <a:gd name="connsiteX43" fmla="*/ 1379809 w 1685364"/>
                  <a:gd name="connsiteY43" fmla="*/ 1294739 h 1685364"/>
                  <a:gd name="connsiteX44" fmla="*/ 1466476 w 1685364"/>
                  <a:gd name="connsiteY44" fmla="*/ 1404699 h 1685364"/>
                  <a:gd name="connsiteX45" fmla="*/ 1438548 w 1685364"/>
                  <a:gd name="connsiteY45" fmla="*/ 1438548 h 1685364"/>
                  <a:gd name="connsiteX46" fmla="*/ 1404699 w 1685364"/>
                  <a:gd name="connsiteY46" fmla="*/ 1466476 h 1685364"/>
                  <a:gd name="connsiteX47" fmla="*/ 1294739 w 1685364"/>
                  <a:gd name="connsiteY47" fmla="*/ 1379809 h 1685364"/>
                  <a:gd name="connsiteX48" fmla="*/ 1245427 w 1685364"/>
                  <a:gd name="connsiteY48" fmla="*/ 1420495 h 1685364"/>
                  <a:gd name="connsiteX49" fmla="*/ 1300488 w 1685364"/>
                  <a:gd name="connsiteY49" fmla="*/ 1548691 h 1685364"/>
                  <a:gd name="connsiteX50" fmla="*/ 1223818 w 1685364"/>
                  <a:gd name="connsiteY50" fmla="*/ 1590306 h 1685364"/>
                  <a:gd name="connsiteX51" fmla="*/ 1141072 w 1685364"/>
                  <a:gd name="connsiteY51" fmla="*/ 1479522 h 1685364"/>
                  <a:gd name="connsiteX52" fmla="*/ 1117187 w 1685364"/>
                  <a:gd name="connsiteY52" fmla="*/ 1492486 h 1685364"/>
                  <a:gd name="connsiteX53" fmla="*/ 1081920 w 1685364"/>
                  <a:gd name="connsiteY53" fmla="*/ 1503434 h 1685364"/>
                  <a:gd name="connsiteX54" fmla="*/ 1102311 w 1685364"/>
                  <a:gd name="connsiteY54" fmla="*/ 1644170 h 1685364"/>
                  <a:gd name="connsiteX55" fmla="*/ 1093270 w 1685364"/>
                  <a:gd name="connsiteY55" fmla="*/ 1647479 h 1685364"/>
                  <a:gd name="connsiteX56" fmla="*/ 1018611 w 1685364"/>
                  <a:gd name="connsiteY56" fmla="*/ 1666676 h 1685364"/>
                  <a:gd name="connsiteX57" fmla="*/ 966242 w 1685364"/>
                  <a:gd name="connsiteY57" fmla="*/ 1535450 h 1685364"/>
                  <a:gd name="connsiteX58" fmla="*/ 902874 w 1685364"/>
                  <a:gd name="connsiteY58" fmla="*/ 1541838 h 1685364"/>
                  <a:gd name="connsiteX59" fmla="*/ 886131 w 1685364"/>
                  <a:gd name="connsiteY59" fmla="*/ 1683170 h 1685364"/>
                  <a:gd name="connsiteX60" fmla="*/ 842682 w 1685364"/>
                  <a:gd name="connsiteY60" fmla="*/ 1685364 h 1685364"/>
                  <a:gd name="connsiteX61" fmla="*/ 799234 w 1685364"/>
                  <a:gd name="connsiteY61" fmla="*/ 1683170 h 1685364"/>
                  <a:gd name="connsiteX62" fmla="*/ 782491 w 1685364"/>
                  <a:gd name="connsiteY62" fmla="*/ 1541838 h 1685364"/>
                  <a:gd name="connsiteX63" fmla="*/ 719123 w 1685364"/>
                  <a:gd name="connsiteY63" fmla="*/ 1535450 h 1685364"/>
                  <a:gd name="connsiteX64" fmla="*/ 666754 w 1685364"/>
                  <a:gd name="connsiteY64" fmla="*/ 1666676 h 1685364"/>
                  <a:gd name="connsiteX65" fmla="*/ 592095 w 1685364"/>
                  <a:gd name="connsiteY65" fmla="*/ 1647479 h 1685364"/>
                  <a:gd name="connsiteX66" fmla="*/ 583054 w 1685364"/>
                  <a:gd name="connsiteY66" fmla="*/ 1644170 h 1685364"/>
                  <a:gd name="connsiteX67" fmla="*/ 603446 w 1685364"/>
                  <a:gd name="connsiteY67" fmla="*/ 1503434 h 1685364"/>
                  <a:gd name="connsiteX68" fmla="*/ 568177 w 1685364"/>
                  <a:gd name="connsiteY68" fmla="*/ 1492486 h 1685364"/>
                  <a:gd name="connsiteX69" fmla="*/ 544293 w 1685364"/>
                  <a:gd name="connsiteY69" fmla="*/ 1479522 h 1685364"/>
                  <a:gd name="connsiteX70" fmla="*/ 461548 w 1685364"/>
                  <a:gd name="connsiteY70" fmla="*/ 1590307 h 1685364"/>
                  <a:gd name="connsiteX71" fmla="*/ 384877 w 1685364"/>
                  <a:gd name="connsiteY71" fmla="*/ 1548691 h 1685364"/>
                  <a:gd name="connsiteX72" fmla="*/ 439939 w 1685364"/>
                  <a:gd name="connsiteY72" fmla="*/ 1420496 h 1685364"/>
                  <a:gd name="connsiteX73" fmla="*/ 390626 w 1685364"/>
                  <a:gd name="connsiteY73" fmla="*/ 1379809 h 1685364"/>
                  <a:gd name="connsiteX74" fmla="*/ 280666 w 1685364"/>
                  <a:gd name="connsiteY74" fmla="*/ 1466476 h 1685364"/>
                  <a:gd name="connsiteX75" fmla="*/ 246816 w 1685364"/>
                  <a:gd name="connsiteY75" fmla="*/ 1438548 h 1685364"/>
                  <a:gd name="connsiteX76" fmla="*/ 218888 w 1685364"/>
                  <a:gd name="connsiteY76" fmla="*/ 1404699 h 1685364"/>
                  <a:gd name="connsiteX77" fmla="*/ 305556 w 1685364"/>
                  <a:gd name="connsiteY77" fmla="*/ 1294739 h 1685364"/>
                  <a:gd name="connsiteX78" fmla="*/ 264869 w 1685364"/>
                  <a:gd name="connsiteY78" fmla="*/ 1245427 h 1685364"/>
                  <a:gd name="connsiteX79" fmla="*/ 136674 w 1685364"/>
                  <a:gd name="connsiteY79" fmla="*/ 1300488 h 1685364"/>
                  <a:gd name="connsiteX80" fmla="*/ 95058 w 1685364"/>
                  <a:gd name="connsiteY80" fmla="*/ 1223818 h 1685364"/>
                  <a:gd name="connsiteX81" fmla="*/ 205843 w 1685364"/>
                  <a:gd name="connsiteY81" fmla="*/ 1141073 h 1685364"/>
                  <a:gd name="connsiteX82" fmla="*/ 192878 w 1685364"/>
                  <a:gd name="connsiteY82" fmla="*/ 1117187 h 1685364"/>
                  <a:gd name="connsiteX83" fmla="*/ 181931 w 1685364"/>
                  <a:gd name="connsiteY83" fmla="*/ 1081920 h 1685364"/>
                  <a:gd name="connsiteX84" fmla="*/ 41195 w 1685364"/>
                  <a:gd name="connsiteY84" fmla="*/ 1102311 h 1685364"/>
                  <a:gd name="connsiteX85" fmla="*/ 37886 w 1685364"/>
                  <a:gd name="connsiteY85" fmla="*/ 1093270 h 1685364"/>
                  <a:gd name="connsiteX86" fmla="*/ 18689 w 1685364"/>
                  <a:gd name="connsiteY86" fmla="*/ 1018611 h 1685364"/>
                  <a:gd name="connsiteX87" fmla="*/ 149914 w 1685364"/>
                  <a:gd name="connsiteY87" fmla="*/ 966242 h 1685364"/>
                  <a:gd name="connsiteX88" fmla="*/ 143526 w 1685364"/>
                  <a:gd name="connsiteY88" fmla="*/ 902874 h 1685364"/>
                  <a:gd name="connsiteX89" fmla="*/ 2194 w 1685364"/>
                  <a:gd name="connsiteY89" fmla="*/ 886131 h 1685364"/>
                  <a:gd name="connsiteX90" fmla="*/ 0 w 1685364"/>
                  <a:gd name="connsiteY90" fmla="*/ 842682 h 1685364"/>
                  <a:gd name="connsiteX91" fmla="*/ 2194 w 1685364"/>
                  <a:gd name="connsiteY91" fmla="*/ 799234 h 1685364"/>
                  <a:gd name="connsiteX92" fmla="*/ 143526 w 1685364"/>
                  <a:gd name="connsiteY92" fmla="*/ 782491 h 1685364"/>
                  <a:gd name="connsiteX93" fmla="*/ 149914 w 1685364"/>
                  <a:gd name="connsiteY93" fmla="*/ 719122 h 1685364"/>
                  <a:gd name="connsiteX94" fmla="*/ 18689 w 1685364"/>
                  <a:gd name="connsiteY94" fmla="*/ 666753 h 1685364"/>
                  <a:gd name="connsiteX95" fmla="*/ 37886 w 1685364"/>
                  <a:gd name="connsiteY95" fmla="*/ 592094 h 1685364"/>
                  <a:gd name="connsiteX96" fmla="*/ 41195 w 1685364"/>
                  <a:gd name="connsiteY96" fmla="*/ 583054 h 1685364"/>
                  <a:gd name="connsiteX97" fmla="*/ 181931 w 1685364"/>
                  <a:gd name="connsiteY97" fmla="*/ 603445 h 1685364"/>
                  <a:gd name="connsiteX98" fmla="*/ 192878 w 1685364"/>
                  <a:gd name="connsiteY98" fmla="*/ 568177 h 1685364"/>
                  <a:gd name="connsiteX99" fmla="*/ 205842 w 1685364"/>
                  <a:gd name="connsiteY99" fmla="*/ 544293 h 1685364"/>
                  <a:gd name="connsiteX100" fmla="*/ 95058 w 1685364"/>
                  <a:gd name="connsiteY100" fmla="*/ 461548 h 1685364"/>
                  <a:gd name="connsiteX101" fmla="*/ 136673 w 1685364"/>
                  <a:gd name="connsiteY101" fmla="*/ 384877 h 1685364"/>
                  <a:gd name="connsiteX102" fmla="*/ 264869 w 1685364"/>
                  <a:gd name="connsiteY102" fmla="*/ 439938 h 1685364"/>
                  <a:gd name="connsiteX103" fmla="*/ 305556 w 1685364"/>
                  <a:gd name="connsiteY103" fmla="*/ 390625 h 1685364"/>
                  <a:gd name="connsiteX104" fmla="*/ 218888 w 1685364"/>
                  <a:gd name="connsiteY104" fmla="*/ 280665 h 1685364"/>
                  <a:gd name="connsiteX105" fmla="*/ 246816 w 1685364"/>
                  <a:gd name="connsiteY105" fmla="*/ 246816 h 1685364"/>
                  <a:gd name="connsiteX106" fmla="*/ 280665 w 1685364"/>
                  <a:gd name="connsiteY106" fmla="*/ 218888 h 1685364"/>
                  <a:gd name="connsiteX107" fmla="*/ 390625 w 1685364"/>
                  <a:gd name="connsiteY107" fmla="*/ 305556 h 1685364"/>
                  <a:gd name="connsiteX108" fmla="*/ 439939 w 1685364"/>
                  <a:gd name="connsiteY108" fmla="*/ 264868 h 1685364"/>
                  <a:gd name="connsiteX109" fmla="*/ 384877 w 1685364"/>
                  <a:gd name="connsiteY109" fmla="*/ 136673 h 1685364"/>
                  <a:gd name="connsiteX110" fmla="*/ 461548 w 1685364"/>
                  <a:gd name="connsiteY110" fmla="*/ 95058 h 1685364"/>
                  <a:gd name="connsiteX111" fmla="*/ 544293 w 1685364"/>
                  <a:gd name="connsiteY111" fmla="*/ 205842 h 1685364"/>
                  <a:gd name="connsiteX112" fmla="*/ 568177 w 1685364"/>
                  <a:gd name="connsiteY112" fmla="*/ 192878 h 1685364"/>
                  <a:gd name="connsiteX113" fmla="*/ 603445 w 1685364"/>
                  <a:gd name="connsiteY113" fmla="*/ 181930 h 1685364"/>
                  <a:gd name="connsiteX114" fmla="*/ 583054 w 1685364"/>
                  <a:gd name="connsiteY114" fmla="*/ 41194 h 1685364"/>
                  <a:gd name="connsiteX115" fmla="*/ 592095 w 1685364"/>
                  <a:gd name="connsiteY115" fmla="*/ 37886 h 1685364"/>
                  <a:gd name="connsiteX116" fmla="*/ 666754 w 1685364"/>
                  <a:gd name="connsiteY116" fmla="*/ 18689 h 1685364"/>
                  <a:gd name="connsiteX117" fmla="*/ 719122 w 1685364"/>
                  <a:gd name="connsiteY117" fmla="*/ 149914 h 1685364"/>
                  <a:gd name="connsiteX118" fmla="*/ 782491 w 1685364"/>
                  <a:gd name="connsiteY118" fmla="*/ 143526 h 1685364"/>
                  <a:gd name="connsiteX119" fmla="*/ 799234 w 1685364"/>
                  <a:gd name="connsiteY119" fmla="*/ 2194 h 1685364"/>
                  <a:gd name="connsiteX120" fmla="*/ 842682 w 1685364"/>
                  <a:gd name="connsiteY120" fmla="*/ 0 h 1685364"/>
                  <a:gd name="connsiteX121" fmla="*/ 842682 w 1685364"/>
                  <a:gd name="connsiteY121" fmla="*/ 231588 h 1685364"/>
                  <a:gd name="connsiteX122" fmla="*/ 231588 w 1685364"/>
                  <a:gd name="connsiteY122" fmla="*/ 842682 h 1685364"/>
                  <a:gd name="connsiteX123" fmla="*/ 842682 w 1685364"/>
                  <a:gd name="connsiteY123" fmla="*/ 1453776 h 1685364"/>
                  <a:gd name="connsiteX124" fmla="*/ 1453776 w 1685364"/>
                  <a:gd name="connsiteY124" fmla="*/ 842682 h 1685364"/>
                  <a:gd name="connsiteX125" fmla="*/ 842682 w 1685364"/>
                  <a:gd name="connsiteY125" fmla="*/ 231588 h 168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</a:cxnLst>
                <a:rect l="l" t="t" r="r" b="b"/>
                <a:pathLst>
                  <a:path w="1685364" h="1685364">
                    <a:moveTo>
                      <a:pt x="842682" y="0"/>
                    </a:moveTo>
                    <a:lnTo>
                      <a:pt x="886131" y="2194"/>
                    </a:lnTo>
                    <a:lnTo>
                      <a:pt x="902874" y="143526"/>
                    </a:lnTo>
                    <a:lnTo>
                      <a:pt x="966242" y="149914"/>
                    </a:lnTo>
                    <a:lnTo>
                      <a:pt x="1018611" y="18689"/>
                    </a:lnTo>
                    <a:lnTo>
                      <a:pt x="1093270" y="37886"/>
                    </a:lnTo>
                    <a:lnTo>
                      <a:pt x="1102311" y="41195"/>
                    </a:lnTo>
                    <a:lnTo>
                      <a:pt x="1081920" y="181931"/>
                    </a:lnTo>
                    <a:lnTo>
                      <a:pt x="1117187" y="192878"/>
                    </a:lnTo>
                    <a:lnTo>
                      <a:pt x="1141072" y="205843"/>
                    </a:lnTo>
                    <a:lnTo>
                      <a:pt x="1223818" y="95058"/>
                    </a:lnTo>
                    <a:lnTo>
                      <a:pt x="1300488" y="136673"/>
                    </a:lnTo>
                    <a:lnTo>
                      <a:pt x="1245427" y="264869"/>
                    </a:lnTo>
                    <a:lnTo>
                      <a:pt x="1294739" y="305556"/>
                    </a:lnTo>
                    <a:lnTo>
                      <a:pt x="1404699" y="218888"/>
                    </a:lnTo>
                    <a:lnTo>
                      <a:pt x="1438548" y="246816"/>
                    </a:lnTo>
                    <a:lnTo>
                      <a:pt x="1466476" y="280665"/>
                    </a:lnTo>
                    <a:lnTo>
                      <a:pt x="1379809" y="390626"/>
                    </a:lnTo>
                    <a:lnTo>
                      <a:pt x="1420496" y="439938"/>
                    </a:lnTo>
                    <a:lnTo>
                      <a:pt x="1548691" y="384877"/>
                    </a:lnTo>
                    <a:lnTo>
                      <a:pt x="1590307" y="461548"/>
                    </a:lnTo>
                    <a:lnTo>
                      <a:pt x="1479522" y="544293"/>
                    </a:lnTo>
                    <a:lnTo>
                      <a:pt x="1492486" y="568177"/>
                    </a:lnTo>
                    <a:lnTo>
                      <a:pt x="1503434" y="603445"/>
                    </a:lnTo>
                    <a:lnTo>
                      <a:pt x="1644170" y="583054"/>
                    </a:lnTo>
                    <a:lnTo>
                      <a:pt x="1647479" y="592094"/>
                    </a:lnTo>
                    <a:lnTo>
                      <a:pt x="1666676" y="666754"/>
                    </a:lnTo>
                    <a:lnTo>
                      <a:pt x="1535450" y="719123"/>
                    </a:lnTo>
                    <a:lnTo>
                      <a:pt x="1541838" y="782491"/>
                    </a:lnTo>
                    <a:lnTo>
                      <a:pt x="1683170" y="799234"/>
                    </a:lnTo>
                    <a:lnTo>
                      <a:pt x="1685364" y="842682"/>
                    </a:lnTo>
                    <a:lnTo>
                      <a:pt x="1683170" y="886131"/>
                    </a:lnTo>
                    <a:lnTo>
                      <a:pt x="1541838" y="902874"/>
                    </a:lnTo>
                    <a:lnTo>
                      <a:pt x="1535450" y="966242"/>
                    </a:lnTo>
                    <a:lnTo>
                      <a:pt x="1666676" y="1018611"/>
                    </a:lnTo>
                    <a:lnTo>
                      <a:pt x="1647479" y="1093270"/>
                    </a:lnTo>
                    <a:lnTo>
                      <a:pt x="1644170" y="1102311"/>
                    </a:lnTo>
                    <a:lnTo>
                      <a:pt x="1503434" y="1081920"/>
                    </a:lnTo>
                    <a:lnTo>
                      <a:pt x="1492486" y="1117187"/>
                    </a:lnTo>
                    <a:lnTo>
                      <a:pt x="1479522" y="1141072"/>
                    </a:lnTo>
                    <a:lnTo>
                      <a:pt x="1590306" y="1223817"/>
                    </a:lnTo>
                    <a:lnTo>
                      <a:pt x="1548691" y="1300488"/>
                    </a:lnTo>
                    <a:lnTo>
                      <a:pt x="1420495" y="1245427"/>
                    </a:lnTo>
                    <a:lnTo>
                      <a:pt x="1379809" y="1294739"/>
                    </a:lnTo>
                    <a:lnTo>
                      <a:pt x="1466476" y="1404699"/>
                    </a:lnTo>
                    <a:lnTo>
                      <a:pt x="1438548" y="1438548"/>
                    </a:lnTo>
                    <a:lnTo>
                      <a:pt x="1404699" y="1466476"/>
                    </a:lnTo>
                    <a:lnTo>
                      <a:pt x="1294739" y="1379809"/>
                    </a:lnTo>
                    <a:lnTo>
                      <a:pt x="1245427" y="1420495"/>
                    </a:lnTo>
                    <a:lnTo>
                      <a:pt x="1300488" y="1548691"/>
                    </a:lnTo>
                    <a:lnTo>
                      <a:pt x="1223818" y="1590306"/>
                    </a:lnTo>
                    <a:lnTo>
                      <a:pt x="1141072" y="1479522"/>
                    </a:lnTo>
                    <a:lnTo>
                      <a:pt x="1117187" y="1492486"/>
                    </a:lnTo>
                    <a:lnTo>
                      <a:pt x="1081920" y="1503434"/>
                    </a:lnTo>
                    <a:lnTo>
                      <a:pt x="1102311" y="1644170"/>
                    </a:lnTo>
                    <a:lnTo>
                      <a:pt x="1093270" y="1647479"/>
                    </a:lnTo>
                    <a:lnTo>
                      <a:pt x="1018611" y="1666676"/>
                    </a:lnTo>
                    <a:lnTo>
                      <a:pt x="966242" y="1535450"/>
                    </a:lnTo>
                    <a:lnTo>
                      <a:pt x="902874" y="1541838"/>
                    </a:lnTo>
                    <a:lnTo>
                      <a:pt x="886131" y="1683170"/>
                    </a:lnTo>
                    <a:lnTo>
                      <a:pt x="842682" y="1685364"/>
                    </a:lnTo>
                    <a:lnTo>
                      <a:pt x="799234" y="1683170"/>
                    </a:lnTo>
                    <a:lnTo>
                      <a:pt x="782491" y="1541838"/>
                    </a:lnTo>
                    <a:lnTo>
                      <a:pt x="719123" y="1535450"/>
                    </a:lnTo>
                    <a:lnTo>
                      <a:pt x="666754" y="1666676"/>
                    </a:lnTo>
                    <a:lnTo>
                      <a:pt x="592095" y="1647479"/>
                    </a:lnTo>
                    <a:lnTo>
                      <a:pt x="583054" y="1644170"/>
                    </a:lnTo>
                    <a:lnTo>
                      <a:pt x="603446" y="1503434"/>
                    </a:lnTo>
                    <a:lnTo>
                      <a:pt x="568177" y="1492486"/>
                    </a:lnTo>
                    <a:lnTo>
                      <a:pt x="544293" y="1479522"/>
                    </a:lnTo>
                    <a:lnTo>
                      <a:pt x="461548" y="1590307"/>
                    </a:lnTo>
                    <a:lnTo>
                      <a:pt x="384877" y="1548691"/>
                    </a:lnTo>
                    <a:lnTo>
                      <a:pt x="439939" y="1420496"/>
                    </a:lnTo>
                    <a:lnTo>
                      <a:pt x="390626" y="1379809"/>
                    </a:lnTo>
                    <a:lnTo>
                      <a:pt x="280666" y="1466476"/>
                    </a:lnTo>
                    <a:lnTo>
                      <a:pt x="246816" y="1438548"/>
                    </a:lnTo>
                    <a:lnTo>
                      <a:pt x="218888" y="1404699"/>
                    </a:lnTo>
                    <a:lnTo>
                      <a:pt x="305556" y="1294739"/>
                    </a:lnTo>
                    <a:lnTo>
                      <a:pt x="264869" y="1245427"/>
                    </a:lnTo>
                    <a:lnTo>
                      <a:pt x="136674" y="1300488"/>
                    </a:lnTo>
                    <a:lnTo>
                      <a:pt x="95058" y="1223818"/>
                    </a:lnTo>
                    <a:lnTo>
                      <a:pt x="205843" y="1141073"/>
                    </a:lnTo>
                    <a:lnTo>
                      <a:pt x="192878" y="1117187"/>
                    </a:lnTo>
                    <a:lnTo>
                      <a:pt x="181931" y="1081920"/>
                    </a:lnTo>
                    <a:lnTo>
                      <a:pt x="41195" y="1102311"/>
                    </a:lnTo>
                    <a:lnTo>
                      <a:pt x="37886" y="1093270"/>
                    </a:lnTo>
                    <a:lnTo>
                      <a:pt x="18689" y="1018611"/>
                    </a:lnTo>
                    <a:lnTo>
                      <a:pt x="149914" y="966242"/>
                    </a:lnTo>
                    <a:lnTo>
                      <a:pt x="143526" y="902874"/>
                    </a:lnTo>
                    <a:lnTo>
                      <a:pt x="2194" y="886131"/>
                    </a:lnTo>
                    <a:lnTo>
                      <a:pt x="0" y="842682"/>
                    </a:lnTo>
                    <a:lnTo>
                      <a:pt x="2194" y="799234"/>
                    </a:lnTo>
                    <a:lnTo>
                      <a:pt x="143526" y="782491"/>
                    </a:lnTo>
                    <a:lnTo>
                      <a:pt x="149914" y="719122"/>
                    </a:lnTo>
                    <a:lnTo>
                      <a:pt x="18689" y="666753"/>
                    </a:lnTo>
                    <a:lnTo>
                      <a:pt x="37886" y="592094"/>
                    </a:lnTo>
                    <a:lnTo>
                      <a:pt x="41195" y="583054"/>
                    </a:lnTo>
                    <a:lnTo>
                      <a:pt x="181931" y="603445"/>
                    </a:lnTo>
                    <a:lnTo>
                      <a:pt x="192878" y="568177"/>
                    </a:lnTo>
                    <a:lnTo>
                      <a:pt x="205842" y="544293"/>
                    </a:lnTo>
                    <a:lnTo>
                      <a:pt x="95058" y="461548"/>
                    </a:lnTo>
                    <a:lnTo>
                      <a:pt x="136673" y="384877"/>
                    </a:lnTo>
                    <a:lnTo>
                      <a:pt x="264869" y="439938"/>
                    </a:lnTo>
                    <a:lnTo>
                      <a:pt x="305556" y="390625"/>
                    </a:lnTo>
                    <a:lnTo>
                      <a:pt x="218888" y="280665"/>
                    </a:lnTo>
                    <a:lnTo>
                      <a:pt x="246816" y="246816"/>
                    </a:lnTo>
                    <a:lnTo>
                      <a:pt x="280665" y="218888"/>
                    </a:lnTo>
                    <a:lnTo>
                      <a:pt x="390625" y="305556"/>
                    </a:lnTo>
                    <a:lnTo>
                      <a:pt x="439939" y="264868"/>
                    </a:lnTo>
                    <a:lnTo>
                      <a:pt x="384877" y="136673"/>
                    </a:lnTo>
                    <a:lnTo>
                      <a:pt x="461548" y="95058"/>
                    </a:lnTo>
                    <a:lnTo>
                      <a:pt x="544293" y="205842"/>
                    </a:lnTo>
                    <a:lnTo>
                      <a:pt x="568177" y="192878"/>
                    </a:lnTo>
                    <a:lnTo>
                      <a:pt x="603445" y="181930"/>
                    </a:lnTo>
                    <a:lnTo>
                      <a:pt x="583054" y="41194"/>
                    </a:lnTo>
                    <a:lnTo>
                      <a:pt x="592095" y="37886"/>
                    </a:lnTo>
                    <a:lnTo>
                      <a:pt x="666754" y="18689"/>
                    </a:lnTo>
                    <a:lnTo>
                      <a:pt x="719122" y="149914"/>
                    </a:lnTo>
                    <a:lnTo>
                      <a:pt x="782491" y="143526"/>
                    </a:lnTo>
                    <a:lnTo>
                      <a:pt x="799234" y="2194"/>
                    </a:lnTo>
                    <a:lnTo>
                      <a:pt x="842682" y="0"/>
                    </a:lnTo>
                    <a:close/>
                    <a:moveTo>
                      <a:pt x="842682" y="231588"/>
                    </a:moveTo>
                    <a:cubicBezTo>
                      <a:pt x="505184" y="231588"/>
                      <a:pt x="231588" y="505184"/>
                      <a:pt x="231588" y="842682"/>
                    </a:cubicBezTo>
                    <a:cubicBezTo>
                      <a:pt x="231588" y="1180180"/>
                      <a:pt x="505184" y="1453776"/>
                      <a:pt x="842682" y="1453776"/>
                    </a:cubicBezTo>
                    <a:cubicBezTo>
                      <a:pt x="1180180" y="1453776"/>
                      <a:pt x="1453776" y="1180180"/>
                      <a:pt x="1453776" y="842682"/>
                    </a:cubicBezTo>
                    <a:cubicBezTo>
                      <a:pt x="1453776" y="505184"/>
                      <a:pt x="1180180" y="231588"/>
                      <a:pt x="842682" y="231588"/>
                    </a:cubicBezTo>
                    <a:close/>
                  </a:path>
                </a:pathLst>
              </a:custGeom>
              <a:gradFill flip="none" rotWithShape="1">
                <a:gsLst>
                  <a:gs pos="67000">
                    <a:schemeClr val="bg1">
                      <a:lumMod val="75000"/>
                    </a:schemeClr>
                  </a:gs>
                  <a:gs pos="96000">
                    <a:srgbClr val="D9D4D3"/>
                  </a:gs>
                  <a:gs pos="2000">
                    <a:schemeClr val="bg1">
                      <a:lumMod val="95000"/>
                    </a:schemeClr>
                  </a:gs>
                </a:gsLst>
                <a:lin ang="5400000" scaled="1"/>
                <a:tileRect/>
              </a:gradFill>
              <a:ln w="3175">
                <a:solidFill>
                  <a:srgbClr val="000000"/>
                </a:solidFill>
              </a:ln>
              <a:effectLst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64" name="Circle: Hollow 163">
                <a:extLst>
                  <a:ext uri="{FF2B5EF4-FFF2-40B4-BE49-F238E27FC236}">
                    <a16:creationId xmlns:a16="http://schemas.microsoft.com/office/drawing/2014/main" id="{742DDADB-8EA2-A5A1-1722-C09925D7D0E3}"/>
                  </a:ext>
                </a:extLst>
              </p:cNvPr>
              <p:cNvSpPr/>
              <p:nvPr/>
            </p:nvSpPr>
            <p:spPr>
              <a:xfrm>
                <a:off x="2479520" y="1475946"/>
                <a:ext cx="1219200" cy="1219200"/>
              </a:xfrm>
              <a:prstGeom prst="donut">
                <a:avLst>
                  <a:gd name="adj" fmla="val 4385"/>
                </a:avLst>
              </a:prstGeom>
              <a:gradFill flip="none" rotWithShape="1">
                <a:gsLst>
                  <a:gs pos="18000">
                    <a:srgbClr val="F13E1A"/>
                  </a:gs>
                  <a:gs pos="67000">
                    <a:srgbClr val="000000"/>
                  </a:gs>
                </a:gsLst>
                <a:lin ang="17400000" scaled="0"/>
                <a:tileRect/>
              </a:gra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65" name="Oval 164">
                <a:extLst>
                  <a:ext uri="{FF2B5EF4-FFF2-40B4-BE49-F238E27FC236}">
                    <a16:creationId xmlns:a16="http://schemas.microsoft.com/office/drawing/2014/main" id="{82DDEFBB-49AE-4731-4967-F5BFCE238468}"/>
                  </a:ext>
                </a:extLst>
              </p:cNvPr>
              <p:cNvSpPr/>
              <p:nvPr/>
            </p:nvSpPr>
            <p:spPr>
              <a:xfrm>
                <a:off x="2527332" y="1523758"/>
                <a:ext cx="1123576" cy="1123576"/>
              </a:xfrm>
              <a:prstGeom prst="ellipse">
                <a:avLst/>
              </a:prstGeom>
              <a:gradFill flip="none" rotWithShape="1">
                <a:gsLst>
                  <a:gs pos="24000">
                    <a:schemeClr val="bg1">
                      <a:lumMod val="95000"/>
                    </a:schemeClr>
                  </a:gs>
                  <a:gs pos="50000">
                    <a:srgbClr val="D9D4D3"/>
                  </a:gs>
                  <a:gs pos="78000">
                    <a:schemeClr val="bg1">
                      <a:lumMod val="50000"/>
                    </a:schemeClr>
                  </a:gs>
                  <a:gs pos="100000">
                    <a:srgbClr val="000000"/>
                  </a:gs>
                </a:gsLst>
                <a:path path="circle">
                  <a:fillToRect l="50000" t="50000" r="50000" b="50000"/>
                </a:path>
                <a:tileRect/>
              </a:gra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66" name="Circle: Hollow 165">
                <a:extLst>
                  <a:ext uri="{FF2B5EF4-FFF2-40B4-BE49-F238E27FC236}">
                    <a16:creationId xmlns:a16="http://schemas.microsoft.com/office/drawing/2014/main" id="{E0CD95EC-2D98-2382-D654-6B9A9B78FA9B}"/>
                  </a:ext>
                </a:extLst>
              </p:cNvPr>
              <p:cNvSpPr/>
              <p:nvPr/>
            </p:nvSpPr>
            <p:spPr>
              <a:xfrm rot="9000000">
                <a:off x="2527332" y="1523758"/>
                <a:ext cx="1126564" cy="1126564"/>
              </a:xfrm>
              <a:prstGeom prst="donut">
                <a:avLst>
                  <a:gd name="adj" fmla="val 4385"/>
                </a:avLst>
              </a:prstGeom>
              <a:gradFill flip="none" rotWithShape="1">
                <a:gsLst>
                  <a:gs pos="18000">
                    <a:srgbClr val="F13E1A">
                      <a:alpha val="64000"/>
                    </a:srgbClr>
                  </a:gs>
                  <a:gs pos="82000">
                    <a:srgbClr val="000000">
                      <a:alpha val="39000"/>
                    </a:srgbClr>
                  </a:gs>
                </a:gsLst>
                <a:lin ang="17400000" scaled="0"/>
                <a:tileRect/>
              </a:gradFill>
              <a:ln w="3175">
                <a:solidFill>
                  <a:srgbClr val="00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62" name="Picture 161" descr="A line art of icons&#10;&#10;AI-generated content may be incorrect.">
              <a:extLst>
                <a:ext uri="{FF2B5EF4-FFF2-40B4-BE49-F238E27FC236}">
                  <a16:creationId xmlns:a16="http://schemas.microsoft.com/office/drawing/2014/main" id="{4CE93E87-C3DA-B599-5317-F4239FF3B9EA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773" t="5787" r="44184" b="53472"/>
            <a:stretch>
              <a:fillRect/>
            </a:stretch>
          </p:blipFill>
          <p:spPr>
            <a:xfrm>
              <a:off x="6181179" y="3461508"/>
              <a:ext cx="276938" cy="276938"/>
            </a:xfrm>
            <a:custGeom>
              <a:avLst/>
              <a:gdLst>
                <a:gd name="connsiteX0" fmla="*/ 737323 w 1474646"/>
                <a:gd name="connsiteY0" fmla="*/ 0 h 1474646"/>
                <a:gd name="connsiteX1" fmla="*/ 1474646 w 1474646"/>
                <a:gd name="connsiteY1" fmla="*/ 737323 h 1474646"/>
                <a:gd name="connsiteX2" fmla="*/ 737323 w 1474646"/>
                <a:gd name="connsiteY2" fmla="*/ 1474646 h 1474646"/>
                <a:gd name="connsiteX3" fmla="*/ 0 w 1474646"/>
                <a:gd name="connsiteY3" fmla="*/ 737323 h 1474646"/>
                <a:gd name="connsiteX4" fmla="*/ 737323 w 1474646"/>
                <a:gd name="connsiteY4" fmla="*/ 0 h 1474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4646" h="1474646">
                  <a:moveTo>
                    <a:pt x="737323" y="0"/>
                  </a:moveTo>
                  <a:cubicBezTo>
                    <a:pt x="1144535" y="0"/>
                    <a:pt x="1474646" y="330111"/>
                    <a:pt x="1474646" y="737323"/>
                  </a:cubicBezTo>
                  <a:cubicBezTo>
                    <a:pt x="1474646" y="1144535"/>
                    <a:pt x="1144535" y="1474646"/>
                    <a:pt x="737323" y="1474646"/>
                  </a:cubicBezTo>
                  <a:cubicBezTo>
                    <a:pt x="330111" y="1474646"/>
                    <a:pt x="0" y="1144535"/>
                    <a:pt x="0" y="737323"/>
                  </a:cubicBezTo>
                  <a:cubicBezTo>
                    <a:pt x="0" y="330111"/>
                    <a:pt x="330111" y="0"/>
                    <a:pt x="737323" y="0"/>
                  </a:cubicBezTo>
                  <a:close/>
                </a:path>
              </a:pathLst>
            </a:custGeom>
            <a:ln>
              <a:solidFill>
                <a:schemeClr val="accent1">
                  <a:shade val="15000"/>
                </a:schemeClr>
              </a:solidFill>
            </a:ln>
          </p:spPr>
        </p:pic>
      </p:grpSp>
      <p:grpSp>
        <p:nvGrpSpPr>
          <p:cNvPr id="178" name="Group 177">
            <a:extLst>
              <a:ext uri="{FF2B5EF4-FFF2-40B4-BE49-F238E27FC236}">
                <a16:creationId xmlns:a16="http://schemas.microsoft.com/office/drawing/2014/main" id="{E6CE363A-02E3-BD4C-F3FD-F3D56DAC6677}"/>
              </a:ext>
            </a:extLst>
          </p:cNvPr>
          <p:cNvGrpSpPr/>
          <p:nvPr/>
        </p:nvGrpSpPr>
        <p:grpSpPr>
          <a:xfrm>
            <a:off x="13680394" y="4474812"/>
            <a:ext cx="6971407" cy="540000"/>
            <a:chOff x="3223820" y="4474812"/>
            <a:chExt cx="6971407" cy="540000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16B67F8B-D29B-C430-DE0B-79D1FD1EA555}"/>
                </a:ext>
              </a:extLst>
            </p:cNvPr>
            <p:cNvSpPr txBox="1"/>
            <p:nvPr/>
          </p:nvSpPr>
          <p:spPr>
            <a:xfrm>
              <a:off x="3581443" y="4545798"/>
              <a:ext cx="6613784" cy="461665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     </a:t>
              </a:r>
              <a:r>
                <a:rPr lang="en-US" sz="2400" dirty="0">
                  <a:solidFill>
                    <a:schemeClr val="bg1"/>
                  </a:solidFill>
                </a:rPr>
                <a:t>AIR    for spoken communication </a:t>
              </a:r>
              <a:endParaRPr lang="en-US" dirty="0">
                <a:solidFill>
                  <a:schemeClr val="bg1"/>
                </a:solidFill>
              </a:endParaRPr>
            </a:p>
          </p:txBody>
        </p: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FDE1A828-DE01-94A7-4DD7-05D6C175D299}"/>
                </a:ext>
              </a:extLst>
            </p:cNvPr>
            <p:cNvGrpSpPr/>
            <p:nvPr/>
          </p:nvGrpSpPr>
          <p:grpSpPr>
            <a:xfrm>
              <a:off x="3223820" y="4474812"/>
              <a:ext cx="540000" cy="540000"/>
              <a:chOff x="-1433188" y="4386196"/>
              <a:chExt cx="540000" cy="540000"/>
            </a:xfrm>
          </p:grpSpPr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3608F452-9CC6-DE05-5348-0B8FAF08BFBB}"/>
                  </a:ext>
                </a:extLst>
              </p:cNvPr>
              <p:cNvSpPr/>
              <p:nvPr/>
            </p:nvSpPr>
            <p:spPr>
              <a:xfrm>
                <a:off x="-1433188" y="4386196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8" name="Picture 7" descr="A black symbol with a white background&#10;&#10;AI-generated content may be incorrect.">
                <a:extLst>
                  <a:ext uri="{FF2B5EF4-FFF2-40B4-BE49-F238E27FC236}">
                    <a16:creationId xmlns:a16="http://schemas.microsoft.com/office/drawing/2014/main" id="{561AE3D9-5171-E00C-B92C-C61CD6221D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6">
                <a:alphaModFix amt="64000"/>
                <a:extLst>
                  <a:ext uri="{BEBA8EAE-BF5A-486C-A8C5-ECC9F3942E4B}">
                    <a14:imgProps xmlns:a14="http://schemas.microsoft.com/office/drawing/2010/main">
                      <a14:imgLayer r:embed="rId17">
                        <a14:imgEffect>
                          <a14:backgroundRemoval t="7955" b="90000" l="3452" r="97024">
                            <a14:foregroundMark x1="45952" y1="9773" x2="45952" y2="9773"/>
                            <a14:foregroundMark x1="42619" y1="9432" x2="54048" y2="7955"/>
                            <a14:foregroundMark x1="4405" y1="34659" x2="6905" y2="35682"/>
                            <a14:foregroundMark x1="3690" y1="49432" x2="3690" y2="52159"/>
                            <a14:foregroundMark x1="87143" y1="53977" x2="92976" y2="62841"/>
                            <a14:foregroundMark x1="92976" y1="62841" x2="92976" y2="70455"/>
                            <a14:foregroundMark x1="95595" y1="64091" x2="97024" y2="65909"/>
                            <a14:foregroundMark x1="5119" y1="63750" x2="9167" y2="63409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326495" y="4485112"/>
                <a:ext cx="326615" cy="342168"/>
              </a:xfrm>
              <a:prstGeom prst="rect">
                <a:avLst/>
              </a:prstGeom>
              <a:effectLst>
                <a:outerShdw blurRad="50800" dist="76200" dir="8100000" algn="tr" rotWithShape="0">
                  <a:prstClr val="black">
                    <a:alpha val="34000"/>
                  </a:prstClr>
                </a:outerShdw>
              </a:effectLst>
            </p:spPr>
          </p:pic>
        </p:grpSp>
      </p:grpSp>
      <p:grpSp>
        <p:nvGrpSpPr>
          <p:cNvPr id="177" name="Group 176">
            <a:extLst>
              <a:ext uri="{FF2B5EF4-FFF2-40B4-BE49-F238E27FC236}">
                <a16:creationId xmlns:a16="http://schemas.microsoft.com/office/drawing/2014/main" id="{C6D3F2B2-ADDB-14A3-BBF8-ACF068C340B7}"/>
              </a:ext>
            </a:extLst>
          </p:cNvPr>
          <p:cNvGrpSpPr/>
          <p:nvPr/>
        </p:nvGrpSpPr>
        <p:grpSpPr>
          <a:xfrm>
            <a:off x="13680394" y="5181348"/>
            <a:ext cx="6971407" cy="540000"/>
            <a:chOff x="3223820" y="5181348"/>
            <a:chExt cx="6971407" cy="540000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E06252B0-70C2-BC35-DCAC-1C6F4F9D2A3E}"/>
                </a:ext>
              </a:extLst>
            </p:cNvPr>
            <p:cNvSpPr txBox="1"/>
            <p:nvPr/>
          </p:nvSpPr>
          <p:spPr>
            <a:xfrm>
              <a:off x="3579632" y="5241722"/>
              <a:ext cx="6615595" cy="461665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solidFill>
                    <a:schemeClr val="bg1"/>
                  </a:solidFill>
                </a:rPr>
                <a:t>    PAPER   for written communication                                 </a:t>
              </a:r>
            </a:p>
          </p:txBody>
        </p: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0489CA1-3A17-E9BA-F370-3C396FDF1445}"/>
                </a:ext>
              </a:extLst>
            </p:cNvPr>
            <p:cNvGrpSpPr/>
            <p:nvPr/>
          </p:nvGrpSpPr>
          <p:grpSpPr>
            <a:xfrm>
              <a:off x="3223820" y="5181348"/>
              <a:ext cx="539844" cy="540000"/>
              <a:chOff x="-1788608" y="5119174"/>
              <a:chExt cx="540000" cy="540000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11051412-B499-2B00-8E45-BDA46B10ABBD}"/>
                  </a:ext>
                </a:extLst>
              </p:cNvPr>
              <p:cNvSpPr/>
              <p:nvPr/>
            </p:nvSpPr>
            <p:spPr>
              <a:xfrm>
                <a:off x="-1788608" y="5119174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pic>
            <p:nvPicPr>
              <p:cNvPr id="13" name="Picture 12" descr="A black and white symbol of a stack of papers">
                <a:extLst>
                  <a:ext uri="{FF2B5EF4-FFF2-40B4-BE49-F238E27FC236}">
                    <a16:creationId xmlns:a16="http://schemas.microsoft.com/office/drawing/2014/main" id="{1C8EF61C-9B53-FDEF-51FE-5E717430C84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8"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ackgroundRemoval t="10000" b="90000" l="10000" r="90000">
                            <a14:foregroundMark x1="56633" y1="36633" x2="56633" y2="36633"/>
                            <a14:foregroundMark x1="62041" y1="32245" x2="62041" y2="32245"/>
                            <a14:foregroundMark x1="70714" y1="27041" x2="70714" y2="27041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777754" y="5130028"/>
                <a:ext cx="518293" cy="518293"/>
              </a:xfrm>
              <a:prstGeom prst="rect">
                <a:avLst/>
              </a:prstGeo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176" name="Group 175">
            <a:extLst>
              <a:ext uri="{FF2B5EF4-FFF2-40B4-BE49-F238E27FC236}">
                <a16:creationId xmlns:a16="http://schemas.microsoft.com/office/drawing/2014/main" id="{BA76896B-0F8B-9C97-2885-F18135C6CBED}"/>
              </a:ext>
            </a:extLst>
          </p:cNvPr>
          <p:cNvGrpSpPr/>
          <p:nvPr/>
        </p:nvGrpSpPr>
        <p:grpSpPr>
          <a:xfrm>
            <a:off x="13680394" y="5887885"/>
            <a:ext cx="6971407" cy="540000"/>
            <a:chOff x="3223820" y="5887885"/>
            <a:chExt cx="6971407" cy="54000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FD4FA4CC-82DD-0606-2C18-60E40CD7B8FE}"/>
                </a:ext>
              </a:extLst>
            </p:cNvPr>
            <p:cNvSpPr txBox="1"/>
            <p:nvPr/>
          </p:nvSpPr>
          <p:spPr>
            <a:xfrm>
              <a:off x="3579631" y="5937646"/>
              <a:ext cx="6615596" cy="461665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     </a:t>
              </a:r>
              <a:r>
                <a:rPr lang="en-US" sz="2400" dirty="0">
                  <a:solidFill>
                    <a:schemeClr val="bg1"/>
                  </a:solidFill>
                </a:rPr>
                <a:t>ELECTRONIC SIGNALS  for digital transmission</a:t>
              </a:r>
              <a:endParaRPr lang="en-US" dirty="0">
                <a:solidFill>
                  <a:schemeClr val="bg1"/>
                </a:solidFill>
              </a:endParaRPr>
            </a:p>
          </p:txBody>
        </p: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A4A86850-4BF3-8750-FB6D-8B70B1BD2D0F}"/>
                </a:ext>
              </a:extLst>
            </p:cNvPr>
            <p:cNvGrpSpPr/>
            <p:nvPr/>
          </p:nvGrpSpPr>
          <p:grpSpPr>
            <a:xfrm>
              <a:off x="3223820" y="5887885"/>
              <a:ext cx="540000" cy="540000"/>
              <a:chOff x="-1706636" y="5980384"/>
              <a:chExt cx="540000" cy="54000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87A9F5CE-72FE-7D91-5D2F-DA38ECE19854}"/>
                  </a:ext>
                </a:extLst>
              </p:cNvPr>
              <p:cNvSpPr/>
              <p:nvPr/>
            </p:nvSpPr>
            <p:spPr>
              <a:xfrm>
                <a:off x="-1706636" y="5980384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26" name="Picture 25" descr="A black and white logo&#10;&#10;AI-generated content may be incorrect.">
                <a:extLst>
                  <a:ext uri="{FF2B5EF4-FFF2-40B4-BE49-F238E27FC236}">
                    <a16:creationId xmlns:a16="http://schemas.microsoft.com/office/drawing/2014/main" id="{464C8711-C93D-5942-9753-1C422FC5F2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0">
                <a:extLst>
                  <a:ext uri="{BEBA8EAE-BF5A-486C-A8C5-ECC9F3942E4B}">
                    <a14:imgProps xmlns:a14="http://schemas.microsoft.com/office/drawing/2010/main">
                      <a14:imgLayer r:embed="rId21">
                        <a14:imgEffect>
                          <a14:backgroundRemoval t="3139" b="89462" l="8259" r="94643">
                            <a14:foregroundMark x1="12946" y1="15695" x2="8482" y2="23767"/>
                            <a14:foregroundMark x1="15402" y1="3587" x2="14732" y2="8072"/>
                            <a14:foregroundMark x1="23438" y1="19283" x2="18750" y2="31839"/>
                            <a14:foregroundMark x1="32143" y1="26906" x2="32143" y2="37220"/>
                            <a14:foregroundMark x1="68304" y1="27130" x2="69866" y2="38341"/>
                            <a14:foregroundMark x1="77679" y1="19283" x2="82589" y2="34753"/>
                            <a14:foregroundMark x1="87500" y1="10314" x2="91295" y2="25785"/>
                            <a14:foregroundMark x1="94643" y1="34081" x2="94643" y2="34081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608487" y="6079300"/>
                <a:ext cx="343702" cy="342168"/>
              </a:xfrm>
              <a:prstGeom prst="rect">
                <a:avLst/>
              </a:prstGeom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8D3A59D4-57A0-FB6E-A57B-7911C73E9D53}"/>
              </a:ext>
            </a:extLst>
          </p:cNvPr>
          <p:cNvGrpSpPr/>
          <p:nvPr/>
        </p:nvGrpSpPr>
        <p:grpSpPr>
          <a:xfrm>
            <a:off x="8392816" y="3159000"/>
            <a:ext cx="540000" cy="540000"/>
            <a:chOff x="-2353797" y="2379030"/>
            <a:chExt cx="540000" cy="540000"/>
          </a:xfrm>
          <a:effectLst>
            <a:glow rad="127000">
              <a:srgbClr val="00B050">
                <a:alpha val="80000"/>
              </a:srgbClr>
            </a:glow>
          </a:effectLst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643C9718-D03F-6DC2-FE29-3E9362064650}"/>
                </a:ext>
              </a:extLst>
            </p:cNvPr>
            <p:cNvSpPr/>
            <p:nvPr/>
          </p:nvSpPr>
          <p:spPr>
            <a:xfrm>
              <a:off x="-2353797" y="2379030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rgbClr val="3E912F"/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46" name="Picture 45" descr="A collection of icons of communication&#10;&#10;AI-generated content may be incorrect.">
              <a:extLst>
                <a:ext uri="{FF2B5EF4-FFF2-40B4-BE49-F238E27FC236}">
                  <a16:creationId xmlns:a16="http://schemas.microsoft.com/office/drawing/2014/main" id="{2F448F3A-3ACF-347A-3D55-AA36FEC0DE0E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60199" b="76839" l="23345" r="37109">
                          <a14:foregroundMark x1="34979" y1="71642" x2="34979" y2="71642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625" t="58119" r="61171" b="21081"/>
            <a:stretch>
              <a:fillRect/>
            </a:stretch>
          </p:blipFill>
          <p:spPr>
            <a:xfrm>
              <a:off x="-2256571" y="2476256"/>
              <a:ext cx="345549" cy="345549"/>
            </a:xfrm>
            <a:custGeom>
              <a:avLst/>
              <a:gdLst>
                <a:gd name="connsiteX0" fmla="*/ 398207 w 796414"/>
                <a:gd name="connsiteY0" fmla="*/ 0 h 796414"/>
                <a:gd name="connsiteX1" fmla="*/ 796414 w 796414"/>
                <a:gd name="connsiteY1" fmla="*/ 398207 h 796414"/>
                <a:gd name="connsiteX2" fmla="*/ 398207 w 796414"/>
                <a:gd name="connsiteY2" fmla="*/ 796414 h 796414"/>
                <a:gd name="connsiteX3" fmla="*/ 0 w 796414"/>
                <a:gd name="connsiteY3" fmla="*/ 398207 h 796414"/>
                <a:gd name="connsiteX4" fmla="*/ 398207 w 796414"/>
                <a:gd name="connsiteY4" fmla="*/ 0 h 796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6414" h="796414">
                  <a:moveTo>
                    <a:pt x="398207" y="0"/>
                  </a:moveTo>
                  <a:cubicBezTo>
                    <a:pt x="618131" y="0"/>
                    <a:pt x="796414" y="178283"/>
                    <a:pt x="796414" y="398207"/>
                  </a:cubicBezTo>
                  <a:cubicBezTo>
                    <a:pt x="796414" y="618131"/>
                    <a:pt x="618131" y="796414"/>
                    <a:pt x="398207" y="796414"/>
                  </a:cubicBezTo>
                  <a:cubicBezTo>
                    <a:pt x="178283" y="796414"/>
                    <a:pt x="0" y="618131"/>
                    <a:pt x="0" y="398207"/>
                  </a:cubicBezTo>
                  <a:cubicBezTo>
                    <a:pt x="0" y="178283"/>
                    <a:pt x="178283" y="0"/>
                    <a:pt x="398207" y="0"/>
                  </a:cubicBezTo>
                  <a:close/>
                </a:path>
              </a:pathLst>
            </a:custGeom>
            <a:gradFill>
              <a:gsLst>
                <a:gs pos="100000">
                  <a:schemeClr val="tx1">
                    <a:lumMod val="50000"/>
                    <a:lumOff val="50000"/>
                  </a:schemeClr>
                </a:gs>
                <a:gs pos="54000">
                  <a:schemeClr val="bg1"/>
                </a:gs>
              </a:gsLst>
              <a:path path="circle">
                <a:fillToRect l="50000" t="50000" r="50000" b="50000"/>
              </a:path>
            </a:gradFill>
            <a:ln w="12700"/>
          </p:spPr>
        </p:pic>
      </p:grpSp>
      <p:pic>
        <p:nvPicPr>
          <p:cNvPr id="139" name="Picture 138" descr="A line art of icons&#10;&#10;AI-generated content may be incorrect.">
            <a:extLst>
              <a:ext uri="{FF2B5EF4-FFF2-40B4-BE49-F238E27FC236}">
                <a16:creationId xmlns:a16="http://schemas.microsoft.com/office/drawing/2014/main" id="{A0D9E176-B6A1-8C39-4505-4F955199498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73" t="5787" r="44184" b="53472"/>
          <a:stretch>
            <a:fillRect/>
          </a:stretch>
        </p:blipFill>
        <p:spPr>
          <a:xfrm>
            <a:off x="-2000544" y="6398120"/>
            <a:ext cx="364465" cy="364465"/>
          </a:xfrm>
          <a:custGeom>
            <a:avLst/>
            <a:gdLst>
              <a:gd name="connsiteX0" fmla="*/ 737323 w 1474646"/>
              <a:gd name="connsiteY0" fmla="*/ 0 h 1474646"/>
              <a:gd name="connsiteX1" fmla="*/ 1474646 w 1474646"/>
              <a:gd name="connsiteY1" fmla="*/ 737323 h 1474646"/>
              <a:gd name="connsiteX2" fmla="*/ 737323 w 1474646"/>
              <a:gd name="connsiteY2" fmla="*/ 1474646 h 1474646"/>
              <a:gd name="connsiteX3" fmla="*/ 0 w 1474646"/>
              <a:gd name="connsiteY3" fmla="*/ 737323 h 1474646"/>
              <a:gd name="connsiteX4" fmla="*/ 737323 w 1474646"/>
              <a:gd name="connsiteY4" fmla="*/ 0 h 1474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74646" h="1474646">
                <a:moveTo>
                  <a:pt x="737323" y="0"/>
                </a:moveTo>
                <a:cubicBezTo>
                  <a:pt x="1144535" y="0"/>
                  <a:pt x="1474646" y="330111"/>
                  <a:pt x="1474646" y="737323"/>
                </a:cubicBezTo>
                <a:cubicBezTo>
                  <a:pt x="1474646" y="1144535"/>
                  <a:pt x="1144535" y="1474646"/>
                  <a:pt x="737323" y="1474646"/>
                </a:cubicBezTo>
                <a:cubicBezTo>
                  <a:pt x="330111" y="1474646"/>
                  <a:pt x="0" y="1144535"/>
                  <a:pt x="0" y="737323"/>
                </a:cubicBezTo>
                <a:cubicBezTo>
                  <a:pt x="0" y="330111"/>
                  <a:pt x="330111" y="0"/>
                  <a:pt x="737323" y="0"/>
                </a:cubicBezTo>
                <a:close/>
              </a:path>
            </a:pathLst>
          </a:cu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innerShdw blurRad="114300" dist="25400">
              <a:prstClr val="black"/>
            </a:inn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</p:pic>
      <p:sp>
        <p:nvSpPr>
          <p:cNvPr id="59" name="Circle: Hollow 58">
            <a:extLst>
              <a:ext uri="{FF2B5EF4-FFF2-40B4-BE49-F238E27FC236}">
                <a16:creationId xmlns:a16="http://schemas.microsoft.com/office/drawing/2014/main" id="{81896215-9FF5-3FBE-F2B5-998A3ED0C738}"/>
              </a:ext>
            </a:extLst>
          </p:cNvPr>
          <p:cNvSpPr/>
          <p:nvPr/>
        </p:nvSpPr>
        <p:spPr>
          <a:xfrm rot="9209847">
            <a:off x="-2089146" y="6311156"/>
            <a:ext cx="548375" cy="548375"/>
          </a:xfrm>
          <a:prstGeom prst="donut">
            <a:avLst>
              <a:gd name="adj" fmla="val 4385"/>
            </a:avLst>
          </a:prstGeom>
          <a:gradFill flip="none" rotWithShape="1">
            <a:gsLst>
              <a:gs pos="18000">
                <a:srgbClr val="F13E1A"/>
              </a:gs>
              <a:gs pos="67000">
                <a:srgbClr val="000000"/>
              </a:gs>
            </a:gsLst>
            <a:lin ang="17400000" scaled="0"/>
            <a:tileRect/>
          </a:gradFill>
          <a:ln w="6350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98" name="Group 97">
            <a:extLst>
              <a:ext uri="{FF2B5EF4-FFF2-40B4-BE49-F238E27FC236}">
                <a16:creationId xmlns:a16="http://schemas.microsoft.com/office/drawing/2014/main" id="{D1C67205-B130-7EB5-D012-BB75203E69CC}"/>
              </a:ext>
            </a:extLst>
          </p:cNvPr>
          <p:cNvGrpSpPr/>
          <p:nvPr/>
        </p:nvGrpSpPr>
        <p:grpSpPr>
          <a:xfrm>
            <a:off x="-2333296" y="5847306"/>
            <a:ext cx="451118" cy="451118"/>
            <a:chOff x="-561601" y="4551222"/>
            <a:chExt cx="451118" cy="451118"/>
          </a:xfrm>
        </p:grpSpPr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E3CE7C8F-42CF-D501-4C70-1670DD2B7E2D}"/>
                </a:ext>
              </a:extLst>
            </p:cNvPr>
            <p:cNvSpPr/>
            <p:nvPr/>
          </p:nvSpPr>
          <p:spPr>
            <a:xfrm rot="9209847">
              <a:off x="-486415" y="4631258"/>
              <a:ext cx="300746" cy="300746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Circle: Hollow 64">
              <a:extLst>
                <a:ext uri="{FF2B5EF4-FFF2-40B4-BE49-F238E27FC236}">
                  <a16:creationId xmlns:a16="http://schemas.microsoft.com/office/drawing/2014/main" id="{2F40892C-0B99-6833-90BA-FCA126E1FC38}"/>
                </a:ext>
              </a:extLst>
            </p:cNvPr>
            <p:cNvSpPr/>
            <p:nvPr/>
          </p:nvSpPr>
          <p:spPr>
            <a:xfrm rot="9209847">
              <a:off x="-499749" y="4613634"/>
              <a:ext cx="326341" cy="326341"/>
            </a:xfrm>
            <a:prstGeom prst="donut">
              <a:avLst>
                <a:gd name="adj" fmla="val 4385"/>
              </a:avLst>
            </a:prstGeom>
            <a:gradFill flip="none" rotWithShape="1">
              <a:gsLst>
                <a:gs pos="18000">
                  <a:srgbClr val="F13E1A"/>
                </a:gs>
                <a:gs pos="67000">
                  <a:srgbClr val="000000"/>
                </a:gs>
              </a:gsLst>
              <a:lin ang="17400000" scaled="0"/>
              <a:tileRect/>
            </a:gradFill>
            <a:ln w="6350"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A38ABF51-DC46-B9C2-940E-3802982318E3}"/>
                </a:ext>
              </a:extLst>
            </p:cNvPr>
            <p:cNvGrpSpPr/>
            <p:nvPr/>
          </p:nvGrpSpPr>
          <p:grpSpPr>
            <a:xfrm>
              <a:off x="-561601" y="4551222"/>
              <a:ext cx="451118" cy="451118"/>
              <a:chOff x="-561601" y="4551222"/>
              <a:chExt cx="451118" cy="451118"/>
            </a:xfrm>
          </p:grpSpPr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834883ED-EF20-F630-C6B3-EDCD28706567}"/>
                  </a:ext>
                </a:extLst>
              </p:cNvPr>
              <p:cNvSpPr/>
              <p:nvPr/>
            </p:nvSpPr>
            <p:spPr>
              <a:xfrm rot="9209847">
                <a:off x="-561601" y="4551222"/>
                <a:ext cx="451118" cy="451118"/>
              </a:xfrm>
              <a:custGeom>
                <a:avLst/>
                <a:gdLst>
                  <a:gd name="connsiteX0" fmla="*/ 842682 w 1685364"/>
                  <a:gd name="connsiteY0" fmla="*/ 0 h 1685364"/>
                  <a:gd name="connsiteX1" fmla="*/ 886131 w 1685364"/>
                  <a:gd name="connsiteY1" fmla="*/ 2194 h 1685364"/>
                  <a:gd name="connsiteX2" fmla="*/ 902874 w 1685364"/>
                  <a:gd name="connsiteY2" fmla="*/ 143526 h 1685364"/>
                  <a:gd name="connsiteX3" fmla="*/ 966242 w 1685364"/>
                  <a:gd name="connsiteY3" fmla="*/ 149914 h 1685364"/>
                  <a:gd name="connsiteX4" fmla="*/ 1018611 w 1685364"/>
                  <a:gd name="connsiteY4" fmla="*/ 18689 h 1685364"/>
                  <a:gd name="connsiteX5" fmla="*/ 1093270 w 1685364"/>
                  <a:gd name="connsiteY5" fmla="*/ 37886 h 1685364"/>
                  <a:gd name="connsiteX6" fmla="*/ 1102311 w 1685364"/>
                  <a:gd name="connsiteY6" fmla="*/ 41195 h 1685364"/>
                  <a:gd name="connsiteX7" fmla="*/ 1081920 w 1685364"/>
                  <a:gd name="connsiteY7" fmla="*/ 181931 h 1685364"/>
                  <a:gd name="connsiteX8" fmla="*/ 1117187 w 1685364"/>
                  <a:gd name="connsiteY8" fmla="*/ 192878 h 1685364"/>
                  <a:gd name="connsiteX9" fmla="*/ 1141072 w 1685364"/>
                  <a:gd name="connsiteY9" fmla="*/ 205843 h 1685364"/>
                  <a:gd name="connsiteX10" fmla="*/ 1223818 w 1685364"/>
                  <a:gd name="connsiteY10" fmla="*/ 95058 h 1685364"/>
                  <a:gd name="connsiteX11" fmla="*/ 1300488 w 1685364"/>
                  <a:gd name="connsiteY11" fmla="*/ 136673 h 1685364"/>
                  <a:gd name="connsiteX12" fmla="*/ 1245427 w 1685364"/>
                  <a:gd name="connsiteY12" fmla="*/ 264869 h 1685364"/>
                  <a:gd name="connsiteX13" fmla="*/ 1294739 w 1685364"/>
                  <a:gd name="connsiteY13" fmla="*/ 305556 h 1685364"/>
                  <a:gd name="connsiteX14" fmla="*/ 1404699 w 1685364"/>
                  <a:gd name="connsiteY14" fmla="*/ 218888 h 1685364"/>
                  <a:gd name="connsiteX15" fmla="*/ 1438548 w 1685364"/>
                  <a:gd name="connsiteY15" fmla="*/ 246816 h 1685364"/>
                  <a:gd name="connsiteX16" fmla="*/ 1466476 w 1685364"/>
                  <a:gd name="connsiteY16" fmla="*/ 280665 h 1685364"/>
                  <a:gd name="connsiteX17" fmla="*/ 1379809 w 1685364"/>
                  <a:gd name="connsiteY17" fmla="*/ 390626 h 1685364"/>
                  <a:gd name="connsiteX18" fmla="*/ 1420496 w 1685364"/>
                  <a:gd name="connsiteY18" fmla="*/ 439938 h 1685364"/>
                  <a:gd name="connsiteX19" fmla="*/ 1548691 w 1685364"/>
                  <a:gd name="connsiteY19" fmla="*/ 384877 h 1685364"/>
                  <a:gd name="connsiteX20" fmla="*/ 1590307 w 1685364"/>
                  <a:gd name="connsiteY20" fmla="*/ 461548 h 1685364"/>
                  <a:gd name="connsiteX21" fmla="*/ 1479522 w 1685364"/>
                  <a:gd name="connsiteY21" fmla="*/ 544293 h 1685364"/>
                  <a:gd name="connsiteX22" fmla="*/ 1492486 w 1685364"/>
                  <a:gd name="connsiteY22" fmla="*/ 568177 h 1685364"/>
                  <a:gd name="connsiteX23" fmla="*/ 1503434 w 1685364"/>
                  <a:gd name="connsiteY23" fmla="*/ 603445 h 1685364"/>
                  <a:gd name="connsiteX24" fmla="*/ 1644170 w 1685364"/>
                  <a:gd name="connsiteY24" fmla="*/ 583054 h 1685364"/>
                  <a:gd name="connsiteX25" fmla="*/ 1647479 w 1685364"/>
                  <a:gd name="connsiteY25" fmla="*/ 592094 h 1685364"/>
                  <a:gd name="connsiteX26" fmla="*/ 1666676 w 1685364"/>
                  <a:gd name="connsiteY26" fmla="*/ 666754 h 1685364"/>
                  <a:gd name="connsiteX27" fmla="*/ 1535450 w 1685364"/>
                  <a:gd name="connsiteY27" fmla="*/ 719123 h 1685364"/>
                  <a:gd name="connsiteX28" fmla="*/ 1541838 w 1685364"/>
                  <a:gd name="connsiteY28" fmla="*/ 782491 h 1685364"/>
                  <a:gd name="connsiteX29" fmla="*/ 1683170 w 1685364"/>
                  <a:gd name="connsiteY29" fmla="*/ 799234 h 1685364"/>
                  <a:gd name="connsiteX30" fmla="*/ 1685364 w 1685364"/>
                  <a:gd name="connsiteY30" fmla="*/ 842682 h 1685364"/>
                  <a:gd name="connsiteX31" fmla="*/ 1683170 w 1685364"/>
                  <a:gd name="connsiteY31" fmla="*/ 886131 h 1685364"/>
                  <a:gd name="connsiteX32" fmla="*/ 1541838 w 1685364"/>
                  <a:gd name="connsiteY32" fmla="*/ 902874 h 1685364"/>
                  <a:gd name="connsiteX33" fmla="*/ 1535450 w 1685364"/>
                  <a:gd name="connsiteY33" fmla="*/ 966242 h 1685364"/>
                  <a:gd name="connsiteX34" fmla="*/ 1666676 w 1685364"/>
                  <a:gd name="connsiteY34" fmla="*/ 1018611 h 1685364"/>
                  <a:gd name="connsiteX35" fmla="*/ 1647479 w 1685364"/>
                  <a:gd name="connsiteY35" fmla="*/ 1093270 h 1685364"/>
                  <a:gd name="connsiteX36" fmla="*/ 1644170 w 1685364"/>
                  <a:gd name="connsiteY36" fmla="*/ 1102311 h 1685364"/>
                  <a:gd name="connsiteX37" fmla="*/ 1503434 w 1685364"/>
                  <a:gd name="connsiteY37" fmla="*/ 1081920 h 1685364"/>
                  <a:gd name="connsiteX38" fmla="*/ 1492486 w 1685364"/>
                  <a:gd name="connsiteY38" fmla="*/ 1117187 h 1685364"/>
                  <a:gd name="connsiteX39" fmla="*/ 1479522 w 1685364"/>
                  <a:gd name="connsiteY39" fmla="*/ 1141072 h 1685364"/>
                  <a:gd name="connsiteX40" fmla="*/ 1590306 w 1685364"/>
                  <a:gd name="connsiteY40" fmla="*/ 1223817 h 1685364"/>
                  <a:gd name="connsiteX41" fmla="*/ 1548691 w 1685364"/>
                  <a:gd name="connsiteY41" fmla="*/ 1300488 h 1685364"/>
                  <a:gd name="connsiteX42" fmla="*/ 1420495 w 1685364"/>
                  <a:gd name="connsiteY42" fmla="*/ 1245427 h 1685364"/>
                  <a:gd name="connsiteX43" fmla="*/ 1379809 w 1685364"/>
                  <a:gd name="connsiteY43" fmla="*/ 1294739 h 1685364"/>
                  <a:gd name="connsiteX44" fmla="*/ 1466476 w 1685364"/>
                  <a:gd name="connsiteY44" fmla="*/ 1404699 h 1685364"/>
                  <a:gd name="connsiteX45" fmla="*/ 1438548 w 1685364"/>
                  <a:gd name="connsiteY45" fmla="*/ 1438548 h 1685364"/>
                  <a:gd name="connsiteX46" fmla="*/ 1404699 w 1685364"/>
                  <a:gd name="connsiteY46" fmla="*/ 1466476 h 1685364"/>
                  <a:gd name="connsiteX47" fmla="*/ 1294739 w 1685364"/>
                  <a:gd name="connsiteY47" fmla="*/ 1379809 h 1685364"/>
                  <a:gd name="connsiteX48" fmla="*/ 1245427 w 1685364"/>
                  <a:gd name="connsiteY48" fmla="*/ 1420495 h 1685364"/>
                  <a:gd name="connsiteX49" fmla="*/ 1300488 w 1685364"/>
                  <a:gd name="connsiteY49" fmla="*/ 1548691 h 1685364"/>
                  <a:gd name="connsiteX50" fmla="*/ 1223818 w 1685364"/>
                  <a:gd name="connsiteY50" fmla="*/ 1590306 h 1685364"/>
                  <a:gd name="connsiteX51" fmla="*/ 1141072 w 1685364"/>
                  <a:gd name="connsiteY51" fmla="*/ 1479522 h 1685364"/>
                  <a:gd name="connsiteX52" fmla="*/ 1117187 w 1685364"/>
                  <a:gd name="connsiteY52" fmla="*/ 1492486 h 1685364"/>
                  <a:gd name="connsiteX53" fmla="*/ 1081920 w 1685364"/>
                  <a:gd name="connsiteY53" fmla="*/ 1503434 h 1685364"/>
                  <a:gd name="connsiteX54" fmla="*/ 1102311 w 1685364"/>
                  <a:gd name="connsiteY54" fmla="*/ 1644170 h 1685364"/>
                  <a:gd name="connsiteX55" fmla="*/ 1093270 w 1685364"/>
                  <a:gd name="connsiteY55" fmla="*/ 1647479 h 1685364"/>
                  <a:gd name="connsiteX56" fmla="*/ 1018611 w 1685364"/>
                  <a:gd name="connsiteY56" fmla="*/ 1666676 h 1685364"/>
                  <a:gd name="connsiteX57" fmla="*/ 966242 w 1685364"/>
                  <a:gd name="connsiteY57" fmla="*/ 1535450 h 1685364"/>
                  <a:gd name="connsiteX58" fmla="*/ 902874 w 1685364"/>
                  <a:gd name="connsiteY58" fmla="*/ 1541838 h 1685364"/>
                  <a:gd name="connsiteX59" fmla="*/ 886131 w 1685364"/>
                  <a:gd name="connsiteY59" fmla="*/ 1683170 h 1685364"/>
                  <a:gd name="connsiteX60" fmla="*/ 842682 w 1685364"/>
                  <a:gd name="connsiteY60" fmla="*/ 1685364 h 1685364"/>
                  <a:gd name="connsiteX61" fmla="*/ 799234 w 1685364"/>
                  <a:gd name="connsiteY61" fmla="*/ 1683170 h 1685364"/>
                  <a:gd name="connsiteX62" fmla="*/ 782491 w 1685364"/>
                  <a:gd name="connsiteY62" fmla="*/ 1541838 h 1685364"/>
                  <a:gd name="connsiteX63" fmla="*/ 719123 w 1685364"/>
                  <a:gd name="connsiteY63" fmla="*/ 1535450 h 1685364"/>
                  <a:gd name="connsiteX64" fmla="*/ 666754 w 1685364"/>
                  <a:gd name="connsiteY64" fmla="*/ 1666676 h 1685364"/>
                  <a:gd name="connsiteX65" fmla="*/ 592095 w 1685364"/>
                  <a:gd name="connsiteY65" fmla="*/ 1647479 h 1685364"/>
                  <a:gd name="connsiteX66" fmla="*/ 583054 w 1685364"/>
                  <a:gd name="connsiteY66" fmla="*/ 1644170 h 1685364"/>
                  <a:gd name="connsiteX67" fmla="*/ 603446 w 1685364"/>
                  <a:gd name="connsiteY67" fmla="*/ 1503434 h 1685364"/>
                  <a:gd name="connsiteX68" fmla="*/ 568177 w 1685364"/>
                  <a:gd name="connsiteY68" fmla="*/ 1492486 h 1685364"/>
                  <a:gd name="connsiteX69" fmla="*/ 544293 w 1685364"/>
                  <a:gd name="connsiteY69" fmla="*/ 1479522 h 1685364"/>
                  <a:gd name="connsiteX70" fmla="*/ 461548 w 1685364"/>
                  <a:gd name="connsiteY70" fmla="*/ 1590307 h 1685364"/>
                  <a:gd name="connsiteX71" fmla="*/ 384877 w 1685364"/>
                  <a:gd name="connsiteY71" fmla="*/ 1548691 h 1685364"/>
                  <a:gd name="connsiteX72" fmla="*/ 439939 w 1685364"/>
                  <a:gd name="connsiteY72" fmla="*/ 1420496 h 1685364"/>
                  <a:gd name="connsiteX73" fmla="*/ 390626 w 1685364"/>
                  <a:gd name="connsiteY73" fmla="*/ 1379809 h 1685364"/>
                  <a:gd name="connsiteX74" fmla="*/ 280666 w 1685364"/>
                  <a:gd name="connsiteY74" fmla="*/ 1466476 h 1685364"/>
                  <a:gd name="connsiteX75" fmla="*/ 246816 w 1685364"/>
                  <a:gd name="connsiteY75" fmla="*/ 1438548 h 1685364"/>
                  <a:gd name="connsiteX76" fmla="*/ 218888 w 1685364"/>
                  <a:gd name="connsiteY76" fmla="*/ 1404699 h 1685364"/>
                  <a:gd name="connsiteX77" fmla="*/ 305556 w 1685364"/>
                  <a:gd name="connsiteY77" fmla="*/ 1294739 h 1685364"/>
                  <a:gd name="connsiteX78" fmla="*/ 264869 w 1685364"/>
                  <a:gd name="connsiteY78" fmla="*/ 1245427 h 1685364"/>
                  <a:gd name="connsiteX79" fmla="*/ 136674 w 1685364"/>
                  <a:gd name="connsiteY79" fmla="*/ 1300488 h 1685364"/>
                  <a:gd name="connsiteX80" fmla="*/ 95058 w 1685364"/>
                  <a:gd name="connsiteY80" fmla="*/ 1223818 h 1685364"/>
                  <a:gd name="connsiteX81" fmla="*/ 205843 w 1685364"/>
                  <a:gd name="connsiteY81" fmla="*/ 1141073 h 1685364"/>
                  <a:gd name="connsiteX82" fmla="*/ 192878 w 1685364"/>
                  <a:gd name="connsiteY82" fmla="*/ 1117187 h 1685364"/>
                  <a:gd name="connsiteX83" fmla="*/ 181931 w 1685364"/>
                  <a:gd name="connsiteY83" fmla="*/ 1081920 h 1685364"/>
                  <a:gd name="connsiteX84" fmla="*/ 41195 w 1685364"/>
                  <a:gd name="connsiteY84" fmla="*/ 1102311 h 1685364"/>
                  <a:gd name="connsiteX85" fmla="*/ 37886 w 1685364"/>
                  <a:gd name="connsiteY85" fmla="*/ 1093270 h 1685364"/>
                  <a:gd name="connsiteX86" fmla="*/ 18689 w 1685364"/>
                  <a:gd name="connsiteY86" fmla="*/ 1018611 h 1685364"/>
                  <a:gd name="connsiteX87" fmla="*/ 149914 w 1685364"/>
                  <a:gd name="connsiteY87" fmla="*/ 966242 h 1685364"/>
                  <a:gd name="connsiteX88" fmla="*/ 143526 w 1685364"/>
                  <a:gd name="connsiteY88" fmla="*/ 902874 h 1685364"/>
                  <a:gd name="connsiteX89" fmla="*/ 2194 w 1685364"/>
                  <a:gd name="connsiteY89" fmla="*/ 886131 h 1685364"/>
                  <a:gd name="connsiteX90" fmla="*/ 0 w 1685364"/>
                  <a:gd name="connsiteY90" fmla="*/ 842682 h 1685364"/>
                  <a:gd name="connsiteX91" fmla="*/ 2194 w 1685364"/>
                  <a:gd name="connsiteY91" fmla="*/ 799234 h 1685364"/>
                  <a:gd name="connsiteX92" fmla="*/ 143526 w 1685364"/>
                  <a:gd name="connsiteY92" fmla="*/ 782491 h 1685364"/>
                  <a:gd name="connsiteX93" fmla="*/ 149914 w 1685364"/>
                  <a:gd name="connsiteY93" fmla="*/ 719122 h 1685364"/>
                  <a:gd name="connsiteX94" fmla="*/ 18689 w 1685364"/>
                  <a:gd name="connsiteY94" fmla="*/ 666753 h 1685364"/>
                  <a:gd name="connsiteX95" fmla="*/ 37886 w 1685364"/>
                  <a:gd name="connsiteY95" fmla="*/ 592094 h 1685364"/>
                  <a:gd name="connsiteX96" fmla="*/ 41195 w 1685364"/>
                  <a:gd name="connsiteY96" fmla="*/ 583054 h 1685364"/>
                  <a:gd name="connsiteX97" fmla="*/ 181931 w 1685364"/>
                  <a:gd name="connsiteY97" fmla="*/ 603445 h 1685364"/>
                  <a:gd name="connsiteX98" fmla="*/ 192878 w 1685364"/>
                  <a:gd name="connsiteY98" fmla="*/ 568177 h 1685364"/>
                  <a:gd name="connsiteX99" fmla="*/ 205842 w 1685364"/>
                  <a:gd name="connsiteY99" fmla="*/ 544293 h 1685364"/>
                  <a:gd name="connsiteX100" fmla="*/ 95058 w 1685364"/>
                  <a:gd name="connsiteY100" fmla="*/ 461548 h 1685364"/>
                  <a:gd name="connsiteX101" fmla="*/ 136673 w 1685364"/>
                  <a:gd name="connsiteY101" fmla="*/ 384877 h 1685364"/>
                  <a:gd name="connsiteX102" fmla="*/ 264869 w 1685364"/>
                  <a:gd name="connsiteY102" fmla="*/ 439938 h 1685364"/>
                  <a:gd name="connsiteX103" fmla="*/ 305556 w 1685364"/>
                  <a:gd name="connsiteY103" fmla="*/ 390625 h 1685364"/>
                  <a:gd name="connsiteX104" fmla="*/ 218888 w 1685364"/>
                  <a:gd name="connsiteY104" fmla="*/ 280665 h 1685364"/>
                  <a:gd name="connsiteX105" fmla="*/ 246816 w 1685364"/>
                  <a:gd name="connsiteY105" fmla="*/ 246816 h 1685364"/>
                  <a:gd name="connsiteX106" fmla="*/ 280665 w 1685364"/>
                  <a:gd name="connsiteY106" fmla="*/ 218888 h 1685364"/>
                  <a:gd name="connsiteX107" fmla="*/ 390625 w 1685364"/>
                  <a:gd name="connsiteY107" fmla="*/ 305556 h 1685364"/>
                  <a:gd name="connsiteX108" fmla="*/ 439939 w 1685364"/>
                  <a:gd name="connsiteY108" fmla="*/ 264868 h 1685364"/>
                  <a:gd name="connsiteX109" fmla="*/ 384877 w 1685364"/>
                  <a:gd name="connsiteY109" fmla="*/ 136673 h 1685364"/>
                  <a:gd name="connsiteX110" fmla="*/ 461548 w 1685364"/>
                  <a:gd name="connsiteY110" fmla="*/ 95058 h 1685364"/>
                  <a:gd name="connsiteX111" fmla="*/ 544293 w 1685364"/>
                  <a:gd name="connsiteY111" fmla="*/ 205842 h 1685364"/>
                  <a:gd name="connsiteX112" fmla="*/ 568177 w 1685364"/>
                  <a:gd name="connsiteY112" fmla="*/ 192878 h 1685364"/>
                  <a:gd name="connsiteX113" fmla="*/ 603445 w 1685364"/>
                  <a:gd name="connsiteY113" fmla="*/ 181930 h 1685364"/>
                  <a:gd name="connsiteX114" fmla="*/ 583054 w 1685364"/>
                  <a:gd name="connsiteY114" fmla="*/ 41194 h 1685364"/>
                  <a:gd name="connsiteX115" fmla="*/ 592095 w 1685364"/>
                  <a:gd name="connsiteY115" fmla="*/ 37886 h 1685364"/>
                  <a:gd name="connsiteX116" fmla="*/ 666754 w 1685364"/>
                  <a:gd name="connsiteY116" fmla="*/ 18689 h 1685364"/>
                  <a:gd name="connsiteX117" fmla="*/ 719122 w 1685364"/>
                  <a:gd name="connsiteY117" fmla="*/ 149914 h 1685364"/>
                  <a:gd name="connsiteX118" fmla="*/ 782491 w 1685364"/>
                  <a:gd name="connsiteY118" fmla="*/ 143526 h 1685364"/>
                  <a:gd name="connsiteX119" fmla="*/ 799234 w 1685364"/>
                  <a:gd name="connsiteY119" fmla="*/ 2194 h 1685364"/>
                  <a:gd name="connsiteX120" fmla="*/ 842682 w 1685364"/>
                  <a:gd name="connsiteY120" fmla="*/ 0 h 1685364"/>
                  <a:gd name="connsiteX121" fmla="*/ 842682 w 1685364"/>
                  <a:gd name="connsiteY121" fmla="*/ 231588 h 1685364"/>
                  <a:gd name="connsiteX122" fmla="*/ 231588 w 1685364"/>
                  <a:gd name="connsiteY122" fmla="*/ 842682 h 1685364"/>
                  <a:gd name="connsiteX123" fmla="*/ 842682 w 1685364"/>
                  <a:gd name="connsiteY123" fmla="*/ 1453776 h 1685364"/>
                  <a:gd name="connsiteX124" fmla="*/ 1453776 w 1685364"/>
                  <a:gd name="connsiteY124" fmla="*/ 842682 h 1685364"/>
                  <a:gd name="connsiteX125" fmla="*/ 842682 w 1685364"/>
                  <a:gd name="connsiteY125" fmla="*/ 231588 h 168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</a:cxnLst>
                <a:rect l="l" t="t" r="r" b="b"/>
                <a:pathLst>
                  <a:path w="1685364" h="1685364">
                    <a:moveTo>
                      <a:pt x="842682" y="0"/>
                    </a:moveTo>
                    <a:lnTo>
                      <a:pt x="886131" y="2194"/>
                    </a:lnTo>
                    <a:lnTo>
                      <a:pt x="902874" y="143526"/>
                    </a:lnTo>
                    <a:lnTo>
                      <a:pt x="966242" y="149914"/>
                    </a:lnTo>
                    <a:lnTo>
                      <a:pt x="1018611" y="18689"/>
                    </a:lnTo>
                    <a:lnTo>
                      <a:pt x="1093270" y="37886"/>
                    </a:lnTo>
                    <a:lnTo>
                      <a:pt x="1102311" y="41195"/>
                    </a:lnTo>
                    <a:lnTo>
                      <a:pt x="1081920" y="181931"/>
                    </a:lnTo>
                    <a:lnTo>
                      <a:pt x="1117187" y="192878"/>
                    </a:lnTo>
                    <a:lnTo>
                      <a:pt x="1141072" y="205843"/>
                    </a:lnTo>
                    <a:lnTo>
                      <a:pt x="1223818" y="95058"/>
                    </a:lnTo>
                    <a:lnTo>
                      <a:pt x="1300488" y="136673"/>
                    </a:lnTo>
                    <a:lnTo>
                      <a:pt x="1245427" y="264869"/>
                    </a:lnTo>
                    <a:lnTo>
                      <a:pt x="1294739" y="305556"/>
                    </a:lnTo>
                    <a:lnTo>
                      <a:pt x="1404699" y="218888"/>
                    </a:lnTo>
                    <a:lnTo>
                      <a:pt x="1438548" y="246816"/>
                    </a:lnTo>
                    <a:lnTo>
                      <a:pt x="1466476" y="280665"/>
                    </a:lnTo>
                    <a:lnTo>
                      <a:pt x="1379809" y="390626"/>
                    </a:lnTo>
                    <a:lnTo>
                      <a:pt x="1420496" y="439938"/>
                    </a:lnTo>
                    <a:lnTo>
                      <a:pt x="1548691" y="384877"/>
                    </a:lnTo>
                    <a:lnTo>
                      <a:pt x="1590307" y="461548"/>
                    </a:lnTo>
                    <a:lnTo>
                      <a:pt x="1479522" y="544293"/>
                    </a:lnTo>
                    <a:lnTo>
                      <a:pt x="1492486" y="568177"/>
                    </a:lnTo>
                    <a:lnTo>
                      <a:pt x="1503434" y="603445"/>
                    </a:lnTo>
                    <a:lnTo>
                      <a:pt x="1644170" y="583054"/>
                    </a:lnTo>
                    <a:lnTo>
                      <a:pt x="1647479" y="592094"/>
                    </a:lnTo>
                    <a:lnTo>
                      <a:pt x="1666676" y="666754"/>
                    </a:lnTo>
                    <a:lnTo>
                      <a:pt x="1535450" y="719123"/>
                    </a:lnTo>
                    <a:lnTo>
                      <a:pt x="1541838" y="782491"/>
                    </a:lnTo>
                    <a:lnTo>
                      <a:pt x="1683170" y="799234"/>
                    </a:lnTo>
                    <a:lnTo>
                      <a:pt x="1685364" y="842682"/>
                    </a:lnTo>
                    <a:lnTo>
                      <a:pt x="1683170" y="886131"/>
                    </a:lnTo>
                    <a:lnTo>
                      <a:pt x="1541838" y="902874"/>
                    </a:lnTo>
                    <a:lnTo>
                      <a:pt x="1535450" y="966242"/>
                    </a:lnTo>
                    <a:lnTo>
                      <a:pt x="1666676" y="1018611"/>
                    </a:lnTo>
                    <a:lnTo>
                      <a:pt x="1647479" y="1093270"/>
                    </a:lnTo>
                    <a:lnTo>
                      <a:pt x="1644170" y="1102311"/>
                    </a:lnTo>
                    <a:lnTo>
                      <a:pt x="1503434" y="1081920"/>
                    </a:lnTo>
                    <a:lnTo>
                      <a:pt x="1492486" y="1117187"/>
                    </a:lnTo>
                    <a:lnTo>
                      <a:pt x="1479522" y="1141072"/>
                    </a:lnTo>
                    <a:lnTo>
                      <a:pt x="1590306" y="1223817"/>
                    </a:lnTo>
                    <a:lnTo>
                      <a:pt x="1548691" y="1300488"/>
                    </a:lnTo>
                    <a:lnTo>
                      <a:pt x="1420495" y="1245427"/>
                    </a:lnTo>
                    <a:lnTo>
                      <a:pt x="1379809" y="1294739"/>
                    </a:lnTo>
                    <a:lnTo>
                      <a:pt x="1466476" y="1404699"/>
                    </a:lnTo>
                    <a:lnTo>
                      <a:pt x="1438548" y="1438548"/>
                    </a:lnTo>
                    <a:lnTo>
                      <a:pt x="1404699" y="1466476"/>
                    </a:lnTo>
                    <a:lnTo>
                      <a:pt x="1294739" y="1379809"/>
                    </a:lnTo>
                    <a:lnTo>
                      <a:pt x="1245427" y="1420495"/>
                    </a:lnTo>
                    <a:lnTo>
                      <a:pt x="1300488" y="1548691"/>
                    </a:lnTo>
                    <a:lnTo>
                      <a:pt x="1223818" y="1590306"/>
                    </a:lnTo>
                    <a:lnTo>
                      <a:pt x="1141072" y="1479522"/>
                    </a:lnTo>
                    <a:lnTo>
                      <a:pt x="1117187" y="1492486"/>
                    </a:lnTo>
                    <a:lnTo>
                      <a:pt x="1081920" y="1503434"/>
                    </a:lnTo>
                    <a:lnTo>
                      <a:pt x="1102311" y="1644170"/>
                    </a:lnTo>
                    <a:lnTo>
                      <a:pt x="1093270" y="1647479"/>
                    </a:lnTo>
                    <a:lnTo>
                      <a:pt x="1018611" y="1666676"/>
                    </a:lnTo>
                    <a:lnTo>
                      <a:pt x="966242" y="1535450"/>
                    </a:lnTo>
                    <a:lnTo>
                      <a:pt x="902874" y="1541838"/>
                    </a:lnTo>
                    <a:lnTo>
                      <a:pt x="886131" y="1683170"/>
                    </a:lnTo>
                    <a:lnTo>
                      <a:pt x="842682" y="1685364"/>
                    </a:lnTo>
                    <a:lnTo>
                      <a:pt x="799234" y="1683170"/>
                    </a:lnTo>
                    <a:lnTo>
                      <a:pt x="782491" y="1541838"/>
                    </a:lnTo>
                    <a:lnTo>
                      <a:pt x="719123" y="1535450"/>
                    </a:lnTo>
                    <a:lnTo>
                      <a:pt x="666754" y="1666676"/>
                    </a:lnTo>
                    <a:lnTo>
                      <a:pt x="592095" y="1647479"/>
                    </a:lnTo>
                    <a:lnTo>
                      <a:pt x="583054" y="1644170"/>
                    </a:lnTo>
                    <a:lnTo>
                      <a:pt x="603446" y="1503434"/>
                    </a:lnTo>
                    <a:lnTo>
                      <a:pt x="568177" y="1492486"/>
                    </a:lnTo>
                    <a:lnTo>
                      <a:pt x="544293" y="1479522"/>
                    </a:lnTo>
                    <a:lnTo>
                      <a:pt x="461548" y="1590307"/>
                    </a:lnTo>
                    <a:lnTo>
                      <a:pt x="384877" y="1548691"/>
                    </a:lnTo>
                    <a:lnTo>
                      <a:pt x="439939" y="1420496"/>
                    </a:lnTo>
                    <a:lnTo>
                      <a:pt x="390626" y="1379809"/>
                    </a:lnTo>
                    <a:lnTo>
                      <a:pt x="280666" y="1466476"/>
                    </a:lnTo>
                    <a:lnTo>
                      <a:pt x="246816" y="1438548"/>
                    </a:lnTo>
                    <a:lnTo>
                      <a:pt x="218888" y="1404699"/>
                    </a:lnTo>
                    <a:lnTo>
                      <a:pt x="305556" y="1294739"/>
                    </a:lnTo>
                    <a:lnTo>
                      <a:pt x="264869" y="1245427"/>
                    </a:lnTo>
                    <a:lnTo>
                      <a:pt x="136674" y="1300488"/>
                    </a:lnTo>
                    <a:lnTo>
                      <a:pt x="95058" y="1223818"/>
                    </a:lnTo>
                    <a:lnTo>
                      <a:pt x="205843" y="1141073"/>
                    </a:lnTo>
                    <a:lnTo>
                      <a:pt x="192878" y="1117187"/>
                    </a:lnTo>
                    <a:lnTo>
                      <a:pt x="181931" y="1081920"/>
                    </a:lnTo>
                    <a:lnTo>
                      <a:pt x="41195" y="1102311"/>
                    </a:lnTo>
                    <a:lnTo>
                      <a:pt x="37886" y="1093270"/>
                    </a:lnTo>
                    <a:lnTo>
                      <a:pt x="18689" y="1018611"/>
                    </a:lnTo>
                    <a:lnTo>
                      <a:pt x="149914" y="966242"/>
                    </a:lnTo>
                    <a:lnTo>
                      <a:pt x="143526" y="902874"/>
                    </a:lnTo>
                    <a:lnTo>
                      <a:pt x="2194" y="886131"/>
                    </a:lnTo>
                    <a:lnTo>
                      <a:pt x="0" y="842682"/>
                    </a:lnTo>
                    <a:lnTo>
                      <a:pt x="2194" y="799234"/>
                    </a:lnTo>
                    <a:lnTo>
                      <a:pt x="143526" y="782491"/>
                    </a:lnTo>
                    <a:lnTo>
                      <a:pt x="149914" y="719122"/>
                    </a:lnTo>
                    <a:lnTo>
                      <a:pt x="18689" y="666753"/>
                    </a:lnTo>
                    <a:lnTo>
                      <a:pt x="37886" y="592094"/>
                    </a:lnTo>
                    <a:lnTo>
                      <a:pt x="41195" y="583054"/>
                    </a:lnTo>
                    <a:lnTo>
                      <a:pt x="181931" y="603445"/>
                    </a:lnTo>
                    <a:lnTo>
                      <a:pt x="192878" y="568177"/>
                    </a:lnTo>
                    <a:lnTo>
                      <a:pt x="205842" y="544293"/>
                    </a:lnTo>
                    <a:lnTo>
                      <a:pt x="95058" y="461548"/>
                    </a:lnTo>
                    <a:lnTo>
                      <a:pt x="136673" y="384877"/>
                    </a:lnTo>
                    <a:lnTo>
                      <a:pt x="264869" y="439938"/>
                    </a:lnTo>
                    <a:lnTo>
                      <a:pt x="305556" y="390625"/>
                    </a:lnTo>
                    <a:lnTo>
                      <a:pt x="218888" y="280665"/>
                    </a:lnTo>
                    <a:lnTo>
                      <a:pt x="246816" y="246816"/>
                    </a:lnTo>
                    <a:lnTo>
                      <a:pt x="280665" y="218888"/>
                    </a:lnTo>
                    <a:lnTo>
                      <a:pt x="390625" y="305556"/>
                    </a:lnTo>
                    <a:lnTo>
                      <a:pt x="439939" y="264868"/>
                    </a:lnTo>
                    <a:lnTo>
                      <a:pt x="384877" y="136673"/>
                    </a:lnTo>
                    <a:lnTo>
                      <a:pt x="461548" y="95058"/>
                    </a:lnTo>
                    <a:lnTo>
                      <a:pt x="544293" y="205842"/>
                    </a:lnTo>
                    <a:lnTo>
                      <a:pt x="568177" y="192878"/>
                    </a:lnTo>
                    <a:lnTo>
                      <a:pt x="603445" y="181930"/>
                    </a:lnTo>
                    <a:lnTo>
                      <a:pt x="583054" y="41194"/>
                    </a:lnTo>
                    <a:lnTo>
                      <a:pt x="592095" y="37886"/>
                    </a:lnTo>
                    <a:lnTo>
                      <a:pt x="666754" y="18689"/>
                    </a:lnTo>
                    <a:lnTo>
                      <a:pt x="719122" y="149914"/>
                    </a:lnTo>
                    <a:lnTo>
                      <a:pt x="782491" y="143526"/>
                    </a:lnTo>
                    <a:lnTo>
                      <a:pt x="799234" y="2194"/>
                    </a:lnTo>
                    <a:lnTo>
                      <a:pt x="842682" y="0"/>
                    </a:lnTo>
                    <a:close/>
                    <a:moveTo>
                      <a:pt x="842682" y="231588"/>
                    </a:moveTo>
                    <a:cubicBezTo>
                      <a:pt x="505184" y="231588"/>
                      <a:pt x="231588" y="505184"/>
                      <a:pt x="231588" y="842682"/>
                    </a:cubicBezTo>
                    <a:cubicBezTo>
                      <a:pt x="231588" y="1180180"/>
                      <a:pt x="505184" y="1453776"/>
                      <a:pt x="842682" y="1453776"/>
                    </a:cubicBezTo>
                    <a:cubicBezTo>
                      <a:pt x="1180180" y="1453776"/>
                      <a:pt x="1453776" y="1180180"/>
                      <a:pt x="1453776" y="842682"/>
                    </a:cubicBezTo>
                    <a:cubicBezTo>
                      <a:pt x="1453776" y="505184"/>
                      <a:pt x="1180180" y="231588"/>
                      <a:pt x="842682" y="231588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pic>
            <p:nvPicPr>
              <p:cNvPr id="66" name="Picture 65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CB5B0228-1107-5B1A-A684-920059188A8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-444592" y="4668231"/>
                <a:ext cx="217100" cy="217100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</p:pic>
        </p:grpSp>
      </p:grpSp>
      <p:pic>
        <p:nvPicPr>
          <p:cNvPr id="104" name="Picture 103" descr="A collection of icons of communication&#10;&#10;AI-generated content may be incorrect.">
            <a:extLst>
              <a:ext uri="{FF2B5EF4-FFF2-40B4-BE49-F238E27FC236}">
                <a16:creationId xmlns:a16="http://schemas.microsoft.com/office/drawing/2014/main" id="{591288A1-BECE-C847-F258-74E3C7E82CA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60199" b="76839" l="23345" r="37109">
                        <a14:foregroundMark x1="34979" y1="71642" x2="34979" y2="71642"/>
                      </a14:backgroundRemoval>
                    </a14:imgEffect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25" t="58119" r="61171" b="21081"/>
          <a:stretch>
            <a:fillRect/>
          </a:stretch>
        </p:blipFill>
        <p:spPr>
          <a:xfrm>
            <a:off x="-1902853" y="3711248"/>
            <a:ext cx="345549" cy="345549"/>
          </a:xfrm>
          <a:custGeom>
            <a:avLst/>
            <a:gdLst>
              <a:gd name="connsiteX0" fmla="*/ 398207 w 796414"/>
              <a:gd name="connsiteY0" fmla="*/ 0 h 796414"/>
              <a:gd name="connsiteX1" fmla="*/ 796414 w 796414"/>
              <a:gd name="connsiteY1" fmla="*/ 398207 h 796414"/>
              <a:gd name="connsiteX2" fmla="*/ 398207 w 796414"/>
              <a:gd name="connsiteY2" fmla="*/ 796414 h 796414"/>
              <a:gd name="connsiteX3" fmla="*/ 0 w 796414"/>
              <a:gd name="connsiteY3" fmla="*/ 398207 h 796414"/>
              <a:gd name="connsiteX4" fmla="*/ 398207 w 796414"/>
              <a:gd name="connsiteY4" fmla="*/ 0 h 796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6414" h="796414">
                <a:moveTo>
                  <a:pt x="398207" y="0"/>
                </a:moveTo>
                <a:cubicBezTo>
                  <a:pt x="618131" y="0"/>
                  <a:pt x="796414" y="178283"/>
                  <a:pt x="796414" y="398207"/>
                </a:cubicBezTo>
                <a:cubicBezTo>
                  <a:pt x="796414" y="618131"/>
                  <a:pt x="618131" y="796414"/>
                  <a:pt x="398207" y="796414"/>
                </a:cubicBezTo>
                <a:cubicBezTo>
                  <a:pt x="178283" y="796414"/>
                  <a:pt x="0" y="618131"/>
                  <a:pt x="0" y="398207"/>
                </a:cubicBezTo>
                <a:cubicBezTo>
                  <a:pt x="0" y="178283"/>
                  <a:pt x="178283" y="0"/>
                  <a:pt x="398207" y="0"/>
                </a:cubicBezTo>
                <a:close/>
              </a:path>
            </a:pathLst>
          </a:custGeom>
          <a:gradFill>
            <a:gsLst>
              <a:gs pos="100000">
                <a:schemeClr val="tx1">
                  <a:lumMod val="50000"/>
                  <a:lumOff val="50000"/>
                </a:schemeClr>
              </a:gs>
              <a:gs pos="54000">
                <a:schemeClr val="bg1"/>
              </a:gs>
            </a:gsLst>
            <a:path path="circle">
              <a:fillToRect l="50000" t="50000" r="50000" b="50000"/>
            </a:path>
          </a:gradFill>
          <a:ln w="12700"/>
        </p:spPr>
      </p:pic>
      <p:sp>
        <p:nvSpPr>
          <p:cNvPr id="108" name="Rectangle: Rounded Corners 107">
            <a:extLst>
              <a:ext uri="{FF2B5EF4-FFF2-40B4-BE49-F238E27FC236}">
                <a16:creationId xmlns:a16="http://schemas.microsoft.com/office/drawing/2014/main" id="{8550DAAA-2685-F9CA-6948-FAF6DEB04FAF}"/>
              </a:ext>
            </a:extLst>
          </p:cNvPr>
          <p:cNvSpPr/>
          <p:nvPr/>
        </p:nvSpPr>
        <p:spPr>
          <a:xfrm>
            <a:off x="-2445578" y="566275"/>
            <a:ext cx="888274" cy="1163154"/>
          </a:xfrm>
          <a:prstGeom prst="roundRect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innerShdw blurRad="114300" dist="25400">
              <a:prstClr val="black"/>
            </a:inn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9" name="Oval 118">
            <a:extLst>
              <a:ext uri="{FF2B5EF4-FFF2-40B4-BE49-F238E27FC236}">
                <a16:creationId xmlns:a16="http://schemas.microsoft.com/office/drawing/2014/main" id="{1147AAD4-40E8-8DD1-B5B9-D1A113BD7B64}"/>
              </a:ext>
            </a:extLst>
          </p:cNvPr>
          <p:cNvSpPr/>
          <p:nvPr/>
        </p:nvSpPr>
        <p:spPr>
          <a:xfrm>
            <a:off x="-2305172" y="-95071"/>
            <a:ext cx="540000" cy="540000"/>
          </a:xfrm>
          <a:prstGeom prst="ellipse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innerShdw blurRad="114300" dist="25400">
              <a:prstClr val="black"/>
            </a:inn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AF3B8D33-05A0-D725-E8F9-824D06B1E106}"/>
              </a:ext>
            </a:extLst>
          </p:cNvPr>
          <p:cNvSpPr/>
          <p:nvPr/>
        </p:nvSpPr>
        <p:spPr>
          <a:xfrm>
            <a:off x="-2192070" y="2510239"/>
            <a:ext cx="540000" cy="540000"/>
          </a:xfrm>
          <a:prstGeom prst="ellipse">
            <a:avLst/>
          </a:prstGeom>
          <a:gradFill>
            <a:gsLst>
              <a:gs pos="93000">
                <a:schemeClr val="bg2">
                  <a:lumMod val="10000"/>
                </a:schemeClr>
              </a:gs>
              <a:gs pos="16000">
                <a:schemeClr val="bg2">
                  <a:lumMod val="90000"/>
                </a:schemeClr>
              </a:gs>
              <a:gs pos="34000">
                <a:schemeClr val="bg2">
                  <a:lumMod val="75000"/>
                </a:schemeClr>
              </a:gs>
              <a:gs pos="53000">
                <a:schemeClr val="bg2">
                  <a:lumMod val="50000"/>
                </a:schemeClr>
              </a:gs>
              <a:gs pos="73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CB8F9F2B-ACDA-5286-3ACF-25FFBDB24528}"/>
              </a:ext>
            </a:extLst>
          </p:cNvPr>
          <p:cNvGrpSpPr/>
          <p:nvPr/>
        </p:nvGrpSpPr>
        <p:grpSpPr>
          <a:xfrm>
            <a:off x="3668805" y="3159000"/>
            <a:ext cx="540000" cy="540000"/>
            <a:chOff x="4733038" y="3143786"/>
            <a:chExt cx="540000" cy="549580"/>
          </a:xfrm>
          <a:effectLst>
            <a:glow rad="127000">
              <a:srgbClr val="FF0000">
                <a:alpha val="80000"/>
              </a:srgbClr>
            </a:glow>
          </a:effectLst>
        </p:grpSpPr>
        <p:sp>
          <p:nvSpPr>
            <p:cNvPr id="103" name="Oval 102">
              <a:extLst>
                <a:ext uri="{FF2B5EF4-FFF2-40B4-BE49-F238E27FC236}">
                  <a16:creationId xmlns:a16="http://schemas.microsoft.com/office/drawing/2014/main" id="{10EAB03C-2C38-48B8-F74C-4D2552BFE1B9}"/>
                </a:ext>
              </a:extLst>
            </p:cNvPr>
            <p:cNvSpPr/>
            <p:nvPr/>
          </p:nvSpPr>
          <p:spPr>
            <a:xfrm>
              <a:off x="4733038" y="3153366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rgbClr val="FF0000"/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38" name="Group 137">
              <a:extLst>
                <a:ext uri="{FF2B5EF4-FFF2-40B4-BE49-F238E27FC236}">
                  <a16:creationId xmlns:a16="http://schemas.microsoft.com/office/drawing/2014/main" id="{1FEE892A-BD18-9FEC-CAD0-73AC3A4F6A78}"/>
                </a:ext>
              </a:extLst>
            </p:cNvPr>
            <p:cNvGrpSpPr/>
            <p:nvPr/>
          </p:nvGrpSpPr>
          <p:grpSpPr>
            <a:xfrm>
              <a:off x="4733038" y="3143786"/>
              <a:ext cx="540000" cy="538568"/>
              <a:chOff x="-1083447" y="3934564"/>
              <a:chExt cx="860699" cy="864184"/>
            </a:xfrm>
          </p:grpSpPr>
          <p:sp>
            <p:nvSpPr>
              <p:cNvPr id="121" name="Oval 120">
                <a:extLst>
                  <a:ext uri="{FF2B5EF4-FFF2-40B4-BE49-F238E27FC236}">
                    <a16:creationId xmlns:a16="http://schemas.microsoft.com/office/drawing/2014/main" id="{16834945-5B21-CF68-4CAC-C2D889AE418E}"/>
                  </a:ext>
                </a:extLst>
              </p:cNvPr>
              <p:cNvSpPr/>
              <p:nvPr/>
            </p:nvSpPr>
            <p:spPr>
              <a:xfrm>
                <a:off x="-923097" y="4096656"/>
                <a:ext cx="540000" cy="540001"/>
              </a:xfrm>
              <a:prstGeom prst="ellipse">
                <a:avLst/>
              </a:prstGeom>
              <a:gradFill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54000">
                    <a:schemeClr val="bg1"/>
                  </a:gs>
                </a:gsLst>
                <a:path path="circle">
                  <a:fillToRect l="50000" t="50000" r="50000" b="50000"/>
                </a:path>
              </a:gradFill>
              <a:ln w="1270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b="1" dirty="0"/>
              </a:p>
            </p:txBody>
          </p:sp>
          <p:pic>
            <p:nvPicPr>
              <p:cNvPr id="137" name="Picture 136" descr="A black circle with waves&#10;&#10;AI-generated content may be incorrect.">
                <a:extLst>
                  <a:ext uri="{FF2B5EF4-FFF2-40B4-BE49-F238E27FC236}">
                    <a16:creationId xmlns:a16="http://schemas.microsoft.com/office/drawing/2014/main" id="{F8B8A38C-F67F-E483-D9E1-3314750A85C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2">
                <a:extLst>
                  <a:ext uri="{BEBA8EAE-BF5A-486C-A8C5-ECC9F3942E4B}">
                    <a14:imgProps xmlns:a14="http://schemas.microsoft.com/office/drawing/2010/main">
                      <a14:imgLayer r:embed="rId23">
                        <a14:imgEffect>
                          <a14:backgroundRemoval t="10000" b="90000" l="10000" r="90000">
                            <a14:foregroundMark x1="64777" y1="48790" x2="64777" y2="48790"/>
                            <a14:foregroundMark x1="70850" y1="48387" x2="70850" y2="48387"/>
                            <a14:foregroundMark x1="36032" y1="52016" x2="36032" y2="52016"/>
                            <a14:foregroundMark x1="29960" y1="51210" x2="29960" y2="5121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083447" y="3934564"/>
                <a:ext cx="860699" cy="864184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127" name="Group 126">
            <a:extLst>
              <a:ext uri="{FF2B5EF4-FFF2-40B4-BE49-F238E27FC236}">
                <a16:creationId xmlns:a16="http://schemas.microsoft.com/office/drawing/2014/main" id="{5518F283-7B97-7921-3917-70B6057B24D5}"/>
              </a:ext>
            </a:extLst>
          </p:cNvPr>
          <p:cNvGrpSpPr/>
          <p:nvPr/>
        </p:nvGrpSpPr>
        <p:grpSpPr>
          <a:xfrm>
            <a:off x="11293832" y="2824633"/>
            <a:ext cx="898168" cy="1163154"/>
            <a:chOff x="-1033074" y="2847423"/>
            <a:chExt cx="898168" cy="1163154"/>
          </a:xfrm>
        </p:grpSpPr>
        <p:grpSp>
          <p:nvGrpSpPr>
            <p:cNvPr id="126" name="Group 125">
              <a:extLst>
                <a:ext uri="{FF2B5EF4-FFF2-40B4-BE49-F238E27FC236}">
                  <a16:creationId xmlns:a16="http://schemas.microsoft.com/office/drawing/2014/main" id="{249B55C0-DE7F-ED2C-5330-2ED0DA9A8C09}"/>
                </a:ext>
              </a:extLst>
            </p:cNvPr>
            <p:cNvGrpSpPr/>
            <p:nvPr/>
          </p:nvGrpSpPr>
          <p:grpSpPr>
            <a:xfrm>
              <a:off x="-1033074" y="2847423"/>
              <a:ext cx="898168" cy="1163154"/>
              <a:chOff x="-1033074" y="2847423"/>
              <a:chExt cx="898168" cy="1163154"/>
            </a:xfrm>
          </p:grpSpPr>
          <p:sp>
            <p:nvSpPr>
              <p:cNvPr id="32" name="Rectangle: Rounded Corners 31">
                <a:extLst>
                  <a:ext uri="{FF2B5EF4-FFF2-40B4-BE49-F238E27FC236}">
                    <a16:creationId xmlns:a16="http://schemas.microsoft.com/office/drawing/2014/main" id="{9799501A-9B8E-4C2B-2B65-6E4AF55F4F32}"/>
                  </a:ext>
                </a:extLst>
              </p:cNvPr>
              <p:cNvSpPr/>
              <p:nvPr/>
            </p:nvSpPr>
            <p:spPr>
              <a:xfrm>
                <a:off x="-1023180" y="2847423"/>
                <a:ext cx="888274" cy="1163154"/>
              </a:xfrm>
              <a:prstGeom prst="roundRect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F7511E3B-34FD-1A0C-E6E1-CB6FCD7A275A}"/>
                  </a:ext>
                </a:extLst>
              </p:cNvPr>
              <p:cNvSpPr txBox="1"/>
              <p:nvPr/>
            </p:nvSpPr>
            <p:spPr>
              <a:xfrm>
                <a:off x="-1033074" y="3577657"/>
                <a:ext cx="888274" cy="276999"/>
              </a:xfrm>
              <a:prstGeom prst="rect">
                <a:avLst/>
              </a:prstGeom>
              <a:noFill/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200" b="1" dirty="0"/>
                  <a:t>Receiver</a:t>
                </a:r>
                <a:endParaRPr lang="en-GB" sz="1200" b="1" dirty="0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E53D6FD4-A622-1CF1-849A-A7C41C4A0FDD}"/>
                </a:ext>
              </a:extLst>
            </p:cNvPr>
            <p:cNvGrpSpPr/>
            <p:nvPr/>
          </p:nvGrpSpPr>
          <p:grpSpPr>
            <a:xfrm>
              <a:off x="-847044" y="3000187"/>
              <a:ext cx="540000" cy="543541"/>
              <a:chOff x="-847044" y="3000187"/>
              <a:chExt cx="540000" cy="543541"/>
            </a:xfrm>
          </p:grpSpPr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624202D7-BE6E-BA78-5421-F00F2A08FB6A}"/>
                  </a:ext>
                </a:extLst>
              </p:cNvPr>
              <p:cNvSpPr/>
              <p:nvPr/>
            </p:nvSpPr>
            <p:spPr>
              <a:xfrm>
                <a:off x="-847044" y="3003728"/>
                <a:ext cx="540000" cy="540000"/>
              </a:xfrm>
              <a:prstGeom prst="ellipse">
                <a:avLst/>
              </a:prstGeom>
              <a:gradFill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54000">
                    <a:schemeClr val="bg1"/>
                  </a:gs>
                </a:gsLst>
                <a:path path="circle">
                  <a:fillToRect l="50000" t="50000" r="50000" b="50000"/>
                </a:path>
              </a:gradFill>
              <a:ln w="127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54358ED4-5621-6DFF-649F-790721E41C67}"/>
                  </a:ext>
                </a:extLst>
              </p:cNvPr>
              <p:cNvGrpSpPr/>
              <p:nvPr/>
            </p:nvGrpSpPr>
            <p:grpSpPr>
              <a:xfrm>
                <a:off x="-775763" y="3000187"/>
                <a:ext cx="410343" cy="504409"/>
                <a:chOff x="-1098379" y="2808988"/>
                <a:chExt cx="410343" cy="504409"/>
              </a:xfrm>
            </p:grpSpPr>
            <p:pic>
              <p:nvPicPr>
                <p:cNvPr id="78" name="Picture 77" descr="A collection of icons on a white background&#10;&#10;AI-generated content may be incorrect.">
                  <a:extLst>
                    <a:ext uri="{FF2B5EF4-FFF2-40B4-BE49-F238E27FC236}">
                      <a16:creationId xmlns:a16="http://schemas.microsoft.com/office/drawing/2014/main" id="{F6DAEAE6-A781-F9B5-B17E-5320EF2382A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4">
                  <a:alphaModFix amt="90000"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893" t="5312" r="72155" b="72071"/>
                <a:stretch>
                  <a:fillRect/>
                </a:stretch>
              </p:blipFill>
              <p:spPr>
                <a:xfrm>
                  <a:off x="-1098379" y="2847423"/>
                  <a:ext cx="410343" cy="443936"/>
                </a:xfrm>
                <a:custGeom>
                  <a:avLst/>
                  <a:gdLst>
                    <a:gd name="connsiteX0" fmla="*/ 294361 w 546163"/>
                    <a:gd name="connsiteY0" fmla="*/ 0 h 504614"/>
                    <a:gd name="connsiteX1" fmla="*/ 546163 w 546163"/>
                    <a:gd name="connsiteY1" fmla="*/ 364213 h 504614"/>
                    <a:gd name="connsiteX2" fmla="*/ 442011 w 546163"/>
                    <a:gd name="connsiteY2" fmla="*/ 504614 h 504614"/>
                    <a:gd name="connsiteX3" fmla="*/ 32741 w 546163"/>
                    <a:gd name="connsiteY3" fmla="*/ 480946 h 504614"/>
                    <a:gd name="connsiteX4" fmla="*/ 0 w 546163"/>
                    <a:gd name="connsiteY4" fmla="*/ 391973 h 504614"/>
                    <a:gd name="connsiteX5" fmla="*/ 118814 w 546163"/>
                    <a:gd name="connsiteY5" fmla="*/ 151970 h 504614"/>
                    <a:gd name="connsiteX6" fmla="*/ 210260 w 546163"/>
                    <a:gd name="connsiteY6" fmla="*/ 66104 h 50461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46163" h="504614">
                      <a:moveTo>
                        <a:pt x="294361" y="0"/>
                      </a:moveTo>
                      <a:lnTo>
                        <a:pt x="546163" y="364213"/>
                      </a:lnTo>
                      <a:lnTo>
                        <a:pt x="442011" y="504614"/>
                      </a:lnTo>
                      <a:lnTo>
                        <a:pt x="32741" y="480946"/>
                      </a:lnTo>
                      <a:lnTo>
                        <a:pt x="0" y="391973"/>
                      </a:lnTo>
                      <a:lnTo>
                        <a:pt x="118814" y="151970"/>
                      </a:lnTo>
                      <a:lnTo>
                        <a:pt x="210260" y="66104"/>
                      </a:lnTo>
                      <a:close/>
                    </a:path>
                  </a:pathLst>
                </a:custGeom>
              </p:spPr>
            </p:pic>
            <p:pic>
              <p:nvPicPr>
                <p:cNvPr id="70" name="Picture 69" descr="A set of icons of communication">
                  <a:extLst>
                    <a:ext uri="{FF2B5EF4-FFF2-40B4-BE49-F238E27FC236}">
                      <a16:creationId xmlns:a16="http://schemas.microsoft.com/office/drawing/2014/main" id="{22907ACF-C95C-1F02-2970-358DD29485D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5">
                  <a:alphaModFix amt="90000"/>
                  <a:extLst>
                    <a:ext uri="{BEBA8EAE-BF5A-486C-A8C5-ECC9F3942E4B}">
                      <a14:imgProps xmlns:a14="http://schemas.microsoft.com/office/drawing/2010/main">
                        <a14:imgLayer r:embed="rId26">
                          <a14:imgEffect>
                            <a14:backgroundRemoval t="10000" b="90000" l="10000" r="90000">
                              <a14:foregroundMark x1="65683" y1="53535" x2="65683" y2="53535"/>
                              <a14:foregroundMark x1="62915" y1="58333" x2="62915" y2="58333"/>
                              <a14:backgroundMark x1="21218" y1="73990" x2="21218" y2="73990"/>
                              <a14:backgroundMark x1="24170" y1="76768" x2="24170" y2="76768"/>
                              <a14:backgroundMark x1="25092" y1="76768" x2="25092" y2="76768"/>
                              <a14:backgroundMark x1="25277" y1="79798" x2="25277" y2="79798"/>
                            </a14:backgroundRemoval>
                          </a14:imgEffect>
                          <a14:imgEffect>
                            <a14:brightnessContrast bright="-10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52515" t="36645" r="31980" b="26711"/>
                <a:stretch>
                  <a:fillRect/>
                </a:stretch>
              </p:blipFill>
              <p:spPr>
                <a:xfrm>
                  <a:off x="-1070430" y="2808988"/>
                  <a:ext cx="354444" cy="504409"/>
                </a:xfrm>
                <a:custGeom>
                  <a:avLst/>
                  <a:gdLst>
                    <a:gd name="connsiteX0" fmla="*/ 0 w 439835"/>
                    <a:gd name="connsiteY0" fmla="*/ 0 h 759497"/>
                    <a:gd name="connsiteX1" fmla="*/ 439835 w 439835"/>
                    <a:gd name="connsiteY1" fmla="*/ 0 h 759497"/>
                    <a:gd name="connsiteX2" fmla="*/ 439835 w 439835"/>
                    <a:gd name="connsiteY2" fmla="*/ 759497 h 759497"/>
                    <a:gd name="connsiteX3" fmla="*/ 0 w 439835"/>
                    <a:gd name="connsiteY3" fmla="*/ 759497 h 7594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39835" h="759497">
                      <a:moveTo>
                        <a:pt x="0" y="0"/>
                      </a:moveTo>
                      <a:lnTo>
                        <a:pt x="439835" y="0"/>
                      </a:lnTo>
                      <a:lnTo>
                        <a:pt x="439835" y="759497"/>
                      </a:lnTo>
                      <a:lnTo>
                        <a:pt x="0" y="759497"/>
                      </a:lnTo>
                      <a:close/>
                    </a:path>
                  </a:pathLst>
                </a:custGeom>
              </p:spPr>
            </p:pic>
          </p:grpSp>
        </p:grp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B9E678A1-BF13-5E03-508E-B7685FE39098}"/>
              </a:ext>
            </a:extLst>
          </p:cNvPr>
          <p:cNvGrpSpPr/>
          <p:nvPr/>
        </p:nvGrpSpPr>
        <p:grpSpPr>
          <a:xfrm>
            <a:off x="6574895" y="2996170"/>
            <a:ext cx="2501185" cy="853681"/>
            <a:chOff x="-986559" y="5408851"/>
            <a:chExt cx="2501185" cy="853681"/>
          </a:xfrm>
        </p:grpSpPr>
        <p:sp>
          <p:nvSpPr>
            <p:cNvPr id="133" name="Rectangle: Rounded Corners 132">
              <a:extLst>
                <a:ext uri="{FF2B5EF4-FFF2-40B4-BE49-F238E27FC236}">
                  <a16:creationId xmlns:a16="http://schemas.microsoft.com/office/drawing/2014/main" id="{7F8579D9-3B6A-2F4B-766B-6D063217422B}"/>
                </a:ext>
              </a:extLst>
            </p:cNvPr>
            <p:cNvSpPr/>
            <p:nvPr/>
          </p:nvSpPr>
          <p:spPr>
            <a:xfrm>
              <a:off x="-986559" y="5408851"/>
              <a:ext cx="2501185" cy="853681"/>
            </a:xfrm>
            <a:prstGeom prst="roundRect">
              <a:avLst/>
            </a:prstGeom>
            <a:gradFill flip="none" rotWithShape="1">
              <a:gsLst>
                <a:gs pos="100000">
                  <a:srgbClr val="274552"/>
                </a:gs>
                <a:gs pos="20000">
                  <a:schemeClr val="bg1">
                    <a:lumMod val="75000"/>
                  </a:schemeClr>
                </a:gs>
                <a:gs pos="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8D31BA67-BB97-F3B8-DB61-B5676F8EBF57}"/>
                </a:ext>
              </a:extLst>
            </p:cNvPr>
            <p:cNvGrpSpPr/>
            <p:nvPr/>
          </p:nvGrpSpPr>
          <p:grpSpPr>
            <a:xfrm>
              <a:off x="-129382" y="5567053"/>
              <a:ext cx="786830" cy="499613"/>
              <a:chOff x="-129382" y="5567053"/>
              <a:chExt cx="786830" cy="499613"/>
            </a:xfrm>
          </p:grpSpPr>
          <p:pic>
            <p:nvPicPr>
              <p:cNvPr id="105" name="Picture 104" descr="A black and white icon with icons&#10;&#10;AI-generated content may be incorrect.">
                <a:extLst>
                  <a:ext uri="{FF2B5EF4-FFF2-40B4-BE49-F238E27FC236}">
                    <a16:creationId xmlns:a16="http://schemas.microsoft.com/office/drawing/2014/main" id="{66289FA2-BBB6-6AFB-51F5-7754E24A39C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428" t="21772" r="14940" b="6994"/>
              <a:stretch>
                <a:fillRect/>
              </a:stretch>
            </p:blipFill>
            <p:spPr>
              <a:xfrm>
                <a:off x="16298" y="5567053"/>
                <a:ext cx="495470" cy="282245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</p:pic>
          <p:sp>
            <p:nvSpPr>
              <p:cNvPr id="135" name="TextBox 134">
                <a:extLst>
                  <a:ext uri="{FF2B5EF4-FFF2-40B4-BE49-F238E27FC236}">
                    <a16:creationId xmlns:a16="http://schemas.microsoft.com/office/drawing/2014/main" id="{CD01D56C-8086-6AF1-337E-6603CED74E56}"/>
                  </a:ext>
                </a:extLst>
              </p:cNvPr>
              <p:cNvSpPr txBox="1"/>
              <p:nvPr/>
            </p:nvSpPr>
            <p:spPr>
              <a:xfrm>
                <a:off x="-129382" y="5820445"/>
                <a:ext cx="786830" cy="246221"/>
              </a:xfrm>
              <a:prstGeom prst="rect">
                <a:avLst/>
              </a:prstGeom>
              <a:noFill/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000" b="1" dirty="0"/>
                  <a:t>Channel</a:t>
                </a:r>
                <a:endParaRPr lang="en-GB" sz="1000" b="1" dirty="0"/>
              </a:p>
            </p:txBody>
          </p:sp>
        </p:grp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E72980F0-A253-A6FB-4020-B9FCBD453BCC}"/>
              </a:ext>
            </a:extLst>
          </p:cNvPr>
          <p:cNvGrpSpPr/>
          <p:nvPr/>
        </p:nvGrpSpPr>
        <p:grpSpPr>
          <a:xfrm>
            <a:off x="6806840" y="3145038"/>
            <a:ext cx="640236" cy="640236"/>
            <a:chOff x="95155" y="5463173"/>
            <a:chExt cx="758047" cy="758047"/>
          </a:xfrm>
        </p:grpSpPr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EC44290-600B-D684-F605-F14680101A52}"/>
                </a:ext>
              </a:extLst>
            </p:cNvPr>
            <p:cNvSpPr/>
            <p:nvPr/>
          </p:nvSpPr>
          <p:spPr>
            <a:xfrm rot="9209847">
              <a:off x="95155" y="5463173"/>
              <a:ext cx="758047" cy="758047"/>
            </a:xfrm>
            <a:custGeom>
              <a:avLst/>
              <a:gdLst>
                <a:gd name="connsiteX0" fmla="*/ 842682 w 1685364"/>
                <a:gd name="connsiteY0" fmla="*/ 0 h 1685364"/>
                <a:gd name="connsiteX1" fmla="*/ 886131 w 1685364"/>
                <a:gd name="connsiteY1" fmla="*/ 2194 h 1685364"/>
                <a:gd name="connsiteX2" fmla="*/ 902874 w 1685364"/>
                <a:gd name="connsiteY2" fmla="*/ 143526 h 1685364"/>
                <a:gd name="connsiteX3" fmla="*/ 966242 w 1685364"/>
                <a:gd name="connsiteY3" fmla="*/ 149914 h 1685364"/>
                <a:gd name="connsiteX4" fmla="*/ 1018611 w 1685364"/>
                <a:gd name="connsiteY4" fmla="*/ 18689 h 1685364"/>
                <a:gd name="connsiteX5" fmla="*/ 1093270 w 1685364"/>
                <a:gd name="connsiteY5" fmla="*/ 37886 h 1685364"/>
                <a:gd name="connsiteX6" fmla="*/ 1102311 w 1685364"/>
                <a:gd name="connsiteY6" fmla="*/ 41195 h 1685364"/>
                <a:gd name="connsiteX7" fmla="*/ 1081920 w 1685364"/>
                <a:gd name="connsiteY7" fmla="*/ 181931 h 1685364"/>
                <a:gd name="connsiteX8" fmla="*/ 1117187 w 1685364"/>
                <a:gd name="connsiteY8" fmla="*/ 192878 h 1685364"/>
                <a:gd name="connsiteX9" fmla="*/ 1141072 w 1685364"/>
                <a:gd name="connsiteY9" fmla="*/ 205843 h 1685364"/>
                <a:gd name="connsiteX10" fmla="*/ 1223818 w 1685364"/>
                <a:gd name="connsiteY10" fmla="*/ 95058 h 1685364"/>
                <a:gd name="connsiteX11" fmla="*/ 1300488 w 1685364"/>
                <a:gd name="connsiteY11" fmla="*/ 136673 h 1685364"/>
                <a:gd name="connsiteX12" fmla="*/ 1245427 w 1685364"/>
                <a:gd name="connsiteY12" fmla="*/ 264869 h 1685364"/>
                <a:gd name="connsiteX13" fmla="*/ 1294739 w 1685364"/>
                <a:gd name="connsiteY13" fmla="*/ 305556 h 1685364"/>
                <a:gd name="connsiteX14" fmla="*/ 1404699 w 1685364"/>
                <a:gd name="connsiteY14" fmla="*/ 218888 h 1685364"/>
                <a:gd name="connsiteX15" fmla="*/ 1438548 w 1685364"/>
                <a:gd name="connsiteY15" fmla="*/ 246816 h 1685364"/>
                <a:gd name="connsiteX16" fmla="*/ 1466476 w 1685364"/>
                <a:gd name="connsiteY16" fmla="*/ 280665 h 1685364"/>
                <a:gd name="connsiteX17" fmla="*/ 1379809 w 1685364"/>
                <a:gd name="connsiteY17" fmla="*/ 390626 h 1685364"/>
                <a:gd name="connsiteX18" fmla="*/ 1420496 w 1685364"/>
                <a:gd name="connsiteY18" fmla="*/ 439938 h 1685364"/>
                <a:gd name="connsiteX19" fmla="*/ 1548691 w 1685364"/>
                <a:gd name="connsiteY19" fmla="*/ 384877 h 1685364"/>
                <a:gd name="connsiteX20" fmla="*/ 1590307 w 1685364"/>
                <a:gd name="connsiteY20" fmla="*/ 461548 h 1685364"/>
                <a:gd name="connsiteX21" fmla="*/ 1479522 w 1685364"/>
                <a:gd name="connsiteY21" fmla="*/ 544293 h 1685364"/>
                <a:gd name="connsiteX22" fmla="*/ 1492486 w 1685364"/>
                <a:gd name="connsiteY22" fmla="*/ 568177 h 1685364"/>
                <a:gd name="connsiteX23" fmla="*/ 1503434 w 1685364"/>
                <a:gd name="connsiteY23" fmla="*/ 603445 h 1685364"/>
                <a:gd name="connsiteX24" fmla="*/ 1644170 w 1685364"/>
                <a:gd name="connsiteY24" fmla="*/ 583054 h 1685364"/>
                <a:gd name="connsiteX25" fmla="*/ 1647479 w 1685364"/>
                <a:gd name="connsiteY25" fmla="*/ 592094 h 1685364"/>
                <a:gd name="connsiteX26" fmla="*/ 1666676 w 1685364"/>
                <a:gd name="connsiteY26" fmla="*/ 666754 h 1685364"/>
                <a:gd name="connsiteX27" fmla="*/ 1535450 w 1685364"/>
                <a:gd name="connsiteY27" fmla="*/ 719123 h 1685364"/>
                <a:gd name="connsiteX28" fmla="*/ 1541838 w 1685364"/>
                <a:gd name="connsiteY28" fmla="*/ 782491 h 1685364"/>
                <a:gd name="connsiteX29" fmla="*/ 1683170 w 1685364"/>
                <a:gd name="connsiteY29" fmla="*/ 799234 h 1685364"/>
                <a:gd name="connsiteX30" fmla="*/ 1685364 w 1685364"/>
                <a:gd name="connsiteY30" fmla="*/ 842682 h 1685364"/>
                <a:gd name="connsiteX31" fmla="*/ 1683170 w 1685364"/>
                <a:gd name="connsiteY31" fmla="*/ 886131 h 1685364"/>
                <a:gd name="connsiteX32" fmla="*/ 1541838 w 1685364"/>
                <a:gd name="connsiteY32" fmla="*/ 902874 h 1685364"/>
                <a:gd name="connsiteX33" fmla="*/ 1535450 w 1685364"/>
                <a:gd name="connsiteY33" fmla="*/ 966242 h 1685364"/>
                <a:gd name="connsiteX34" fmla="*/ 1666676 w 1685364"/>
                <a:gd name="connsiteY34" fmla="*/ 1018611 h 1685364"/>
                <a:gd name="connsiteX35" fmla="*/ 1647479 w 1685364"/>
                <a:gd name="connsiteY35" fmla="*/ 1093270 h 1685364"/>
                <a:gd name="connsiteX36" fmla="*/ 1644170 w 1685364"/>
                <a:gd name="connsiteY36" fmla="*/ 1102311 h 1685364"/>
                <a:gd name="connsiteX37" fmla="*/ 1503434 w 1685364"/>
                <a:gd name="connsiteY37" fmla="*/ 1081920 h 1685364"/>
                <a:gd name="connsiteX38" fmla="*/ 1492486 w 1685364"/>
                <a:gd name="connsiteY38" fmla="*/ 1117187 h 1685364"/>
                <a:gd name="connsiteX39" fmla="*/ 1479522 w 1685364"/>
                <a:gd name="connsiteY39" fmla="*/ 1141072 h 1685364"/>
                <a:gd name="connsiteX40" fmla="*/ 1590306 w 1685364"/>
                <a:gd name="connsiteY40" fmla="*/ 1223817 h 1685364"/>
                <a:gd name="connsiteX41" fmla="*/ 1548691 w 1685364"/>
                <a:gd name="connsiteY41" fmla="*/ 1300488 h 1685364"/>
                <a:gd name="connsiteX42" fmla="*/ 1420495 w 1685364"/>
                <a:gd name="connsiteY42" fmla="*/ 1245427 h 1685364"/>
                <a:gd name="connsiteX43" fmla="*/ 1379809 w 1685364"/>
                <a:gd name="connsiteY43" fmla="*/ 1294739 h 1685364"/>
                <a:gd name="connsiteX44" fmla="*/ 1466476 w 1685364"/>
                <a:gd name="connsiteY44" fmla="*/ 1404699 h 1685364"/>
                <a:gd name="connsiteX45" fmla="*/ 1438548 w 1685364"/>
                <a:gd name="connsiteY45" fmla="*/ 1438548 h 1685364"/>
                <a:gd name="connsiteX46" fmla="*/ 1404699 w 1685364"/>
                <a:gd name="connsiteY46" fmla="*/ 1466476 h 1685364"/>
                <a:gd name="connsiteX47" fmla="*/ 1294739 w 1685364"/>
                <a:gd name="connsiteY47" fmla="*/ 1379809 h 1685364"/>
                <a:gd name="connsiteX48" fmla="*/ 1245427 w 1685364"/>
                <a:gd name="connsiteY48" fmla="*/ 1420495 h 1685364"/>
                <a:gd name="connsiteX49" fmla="*/ 1300488 w 1685364"/>
                <a:gd name="connsiteY49" fmla="*/ 1548691 h 1685364"/>
                <a:gd name="connsiteX50" fmla="*/ 1223818 w 1685364"/>
                <a:gd name="connsiteY50" fmla="*/ 1590306 h 1685364"/>
                <a:gd name="connsiteX51" fmla="*/ 1141072 w 1685364"/>
                <a:gd name="connsiteY51" fmla="*/ 1479522 h 1685364"/>
                <a:gd name="connsiteX52" fmla="*/ 1117187 w 1685364"/>
                <a:gd name="connsiteY52" fmla="*/ 1492486 h 1685364"/>
                <a:gd name="connsiteX53" fmla="*/ 1081920 w 1685364"/>
                <a:gd name="connsiteY53" fmla="*/ 1503434 h 1685364"/>
                <a:gd name="connsiteX54" fmla="*/ 1102311 w 1685364"/>
                <a:gd name="connsiteY54" fmla="*/ 1644170 h 1685364"/>
                <a:gd name="connsiteX55" fmla="*/ 1093270 w 1685364"/>
                <a:gd name="connsiteY55" fmla="*/ 1647479 h 1685364"/>
                <a:gd name="connsiteX56" fmla="*/ 1018611 w 1685364"/>
                <a:gd name="connsiteY56" fmla="*/ 1666676 h 1685364"/>
                <a:gd name="connsiteX57" fmla="*/ 966242 w 1685364"/>
                <a:gd name="connsiteY57" fmla="*/ 1535450 h 1685364"/>
                <a:gd name="connsiteX58" fmla="*/ 902874 w 1685364"/>
                <a:gd name="connsiteY58" fmla="*/ 1541838 h 1685364"/>
                <a:gd name="connsiteX59" fmla="*/ 886131 w 1685364"/>
                <a:gd name="connsiteY59" fmla="*/ 1683170 h 1685364"/>
                <a:gd name="connsiteX60" fmla="*/ 842682 w 1685364"/>
                <a:gd name="connsiteY60" fmla="*/ 1685364 h 1685364"/>
                <a:gd name="connsiteX61" fmla="*/ 799234 w 1685364"/>
                <a:gd name="connsiteY61" fmla="*/ 1683170 h 1685364"/>
                <a:gd name="connsiteX62" fmla="*/ 782491 w 1685364"/>
                <a:gd name="connsiteY62" fmla="*/ 1541838 h 1685364"/>
                <a:gd name="connsiteX63" fmla="*/ 719123 w 1685364"/>
                <a:gd name="connsiteY63" fmla="*/ 1535450 h 1685364"/>
                <a:gd name="connsiteX64" fmla="*/ 666754 w 1685364"/>
                <a:gd name="connsiteY64" fmla="*/ 1666676 h 1685364"/>
                <a:gd name="connsiteX65" fmla="*/ 592095 w 1685364"/>
                <a:gd name="connsiteY65" fmla="*/ 1647479 h 1685364"/>
                <a:gd name="connsiteX66" fmla="*/ 583054 w 1685364"/>
                <a:gd name="connsiteY66" fmla="*/ 1644170 h 1685364"/>
                <a:gd name="connsiteX67" fmla="*/ 603446 w 1685364"/>
                <a:gd name="connsiteY67" fmla="*/ 1503434 h 1685364"/>
                <a:gd name="connsiteX68" fmla="*/ 568177 w 1685364"/>
                <a:gd name="connsiteY68" fmla="*/ 1492486 h 1685364"/>
                <a:gd name="connsiteX69" fmla="*/ 544293 w 1685364"/>
                <a:gd name="connsiteY69" fmla="*/ 1479522 h 1685364"/>
                <a:gd name="connsiteX70" fmla="*/ 461548 w 1685364"/>
                <a:gd name="connsiteY70" fmla="*/ 1590307 h 1685364"/>
                <a:gd name="connsiteX71" fmla="*/ 384877 w 1685364"/>
                <a:gd name="connsiteY71" fmla="*/ 1548691 h 1685364"/>
                <a:gd name="connsiteX72" fmla="*/ 439939 w 1685364"/>
                <a:gd name="connsiteY72" fmla="*/ 1420496 h 1685364"/>
                <a:gd name="connsiteX73" fmla="*/ 390626 w 1685364"/>
                <a:gd name="connsiteY73" fmla="*/ 1379809 h 1685364"/>
                <a:gd name="connsiteX74" fmla="*/ 280666 w 1685364"/>
                <a:gd name="connsiteY74" fmla="*/ 1466476 h 1685364"/>
                <a:gd name="connsiteX75" fmla="*/ 246816 w 1685364"/>
                <a:gd name="connsiteY75" fmla="*/ 1438548 h 1685364"/>
                <a:gd name="connsiteX76" fmla="*/ 218888 w 1685364"/>
                <a:gd name="connsiteY76" fmla="*/ 1404699 h 1685364"/>
                <a:gd name="connsiteX77" fmla="*/ 305556 w 1685364"/>
                <a:gd name="connsiteY77" fmla="*/ 1294739 h 1685364"/>
                <a:gd name="connsiteX78" fmla="*/ 264869 w 1685364"/>
                <a:gd name="connsiteY78" fmla="*/ 1245427 h 1685364"/>
                <a:gd name="connsiteX79" fmla="*/ 136674 w 1685364"/>
                <a:gd name="connsiteY79" fmla="*/ 1300488 h 1685364"/>
                <a:gd name="connsiteX80" fmla="*/ 95058 w 1685364"/>
                <a:gd name="connsiteY80" fmla="*/ 1223818 h 1685364"/>
                <a:gd name="connsiteX81" fmla="*/ 205843 w 1685364"/>
                <a:gd name="connsiteY81" fmla="*/ 1141073 h 1685364"/>
                <a:gd name="connsiteX82" fmla="*/ 192878 w 1685364"/>
                <a:gd name="connsiteY82" fmla="*/ 1117187 h 1685364"/>
                <a:gd name="connsiteX83" fmla="*/ 181931 w 1685364"/>
                <a:gd name="connsiteY83" fmla="*/ 1081920 h 1685364"/>
                <a:gd name="connsiteX84" fmla="*/ 41195 w 1685364"/>
                <a:gd name="connsiteY84" fmla="*/ 1102311 h 1685364"/>
                <a:gd name="connsiteX85" fmla="*/ 37886 w 1685364"/>
                <a:gd name="connsiteY85" fmla="*/ 1093270 h 1685364"/>
                <a:gd name="connsiteX86" fmla="*/ 18689 w 1685364"/>
                <a:gd name="connsiteY86" fmla="*/ 1018611 h 1685364"/>
                <a:gd name="connsiteX87" fmla="*/ 149914 w 1685364"/>
                <a:gd name="connsiteY87" fmla="*/ 966242 h 1685364"/>
                <a:gd name="connsiteX88" fmla="*/ 143526 w 1685364"/>
                <a:gd name="connsiteY88" fmla="*/ 902874 h 1685364"/>
                <a:gd name="connsiteX89" fmla="*/ 2194 w 1685364"/>
                <a:gd name="connsiteY89" fmla="*/ 886131 h 1685364"/>
                <a:gd name="connsiteX90" fmla="*/ 0 w 1685364"/>
                <a:gd name="connsiteY90" fmla="*/ 842682 h 1685364"/>
                <a:gd name="connsiteX91" fmla="*/ 2194 w 1685364"/>
                <a:gd name="connsiteY91" fmla="*/ 799234 h 1685364"/>
                <a:gd name="connsiteX92" fmla="*/ 143526 w 1685364"/>
                <a:gd name="connsiteY92" fmla="*/ 782491 h 1685364"/>
                <a:gd name="connsiteX93" fmla="*/ 149914 w 1685364"/>
                <a:gd name="connsiteY93" fmla="*/ 719122 h 1685364"/>
                <a:gd name="connsiteX94" fmla="*/ 18689 w 1685364"/>
                <a:gd name="connsiteY94" fmla="*/ 666753 h 1685364"/>
                <a:gd name="connsiteX95" fmla="*/ 37886 w 1685364"/>
                <a:gd name="connsiteY95" fmla="*/ 592094 h 1685364"/>
                <a:gd name="connsiteX96" fmla="*/ 41195 w 1685364"/>
                <a:gd name="connsiteY96" fmla="*/ 583054 h 1685364"/>
                <a:gd name="connsiteX97" fmla="*/ 181931 w 1685364"/>
                <a:gd name="connsiteY97" fmla="*/ 603445 h 1685364"/>
                <a:gd name="connsiteX98" fmla="*/ 192878 w 1685364"/>
                <a:gd name="connsiteY98" fmla="*/ 568177 h 1685364"/>
                <a:gd name="connsiteX99" fmla="*/ 205842 w 1685364"/>
                <a:gd name="connsiteY99" fmla="*/ 544293 h 1685364"/>
                <a:gd name="connsiteX100" fmla="*/ 95058 w 1685364"/>
                <a:gd name="connsiteY100" fmla="*/ 461548 h 1685364"/>
                <a:gd name="connsiteX101" fmla="*/ 136673 w 1685364"/>
                <a:gd name="connsiteY101" fmla="*/ 384877 h 1685364"/>
                <a:gd name="connsiteX102" fmla="*/ 264869 w 1685364"/>
                <a:gd name="connsiteY102" fmla="*/ 439938 h 1685364"/>
                <a:gd name="connsiteX103" fmla="*/ 305556 w 1685364"/>
                <a:gd name="connsiteY103" fmla="*/ 390625 h 1685364"/>
                <a:gd name="connsiteX104" fmla="*/ 218888 w 1685364"/>
                <a:gd name="connsiteY104" fmla="*/ 280665 h 1685364"/>
                <a:gd name="connsiteX105" fmla="*/ 246816 w 1685364"/>
                <a:gd name="connsiteY105" fmla="*/ 246816 h 1685364"/>
                <a:gd name="connsiteX106" fmla="*/ 280665 w 1685364"/>
                <a:gd name="connsiteY106" fmla="*/ 218888 h 1685364"/>
                <a:gd name="connsiteX107" fmla="*/ 390625 w 1685364"/>
                <a:gd name="connsiteY107" fmla="*/ 305556 h 1685364"/>
                <a:gd name="connsiteX108" fmla="*/ 439939 w 1685364"/>
                <a:gd name="connsiteY108" fmla="*/ 264868 h 1685364"/>
                <a:gd name="connsiteX109" fmla="*/ 384877 w 1685364"/>
                <a:gd name="connsiteY109" fmla="*/ 136673 h 1685364"/>
                <a:gd name="connsiteX110" fmla="*/ 461548 w 1685364"/>
                <a:gd name="connsiteY110" fmla="*/ 95058 h 1685364"/>
                <a:gd name="connsiteX111" fmla="*/ 544293 w 1685364"/>
                <a:gd name="connsiteY111" fmla="*/ 205842 h 1685364"/>
                <a:gd name="connsiteX112" fmla="*/ 568177 w 1685364"/>
                <a:gd name="connsiteY112" fmla="*/ 192878 h 1685364"/>
                <a:gd name="connsiteX113" fmla="*/ 603445 w 1685364"/>
                <a:gd name="connsiteY113" fmla="*/ 181930 h 1685364"/>
                <a:gd name="connsiteX114" fmla="*/ 583054 w 1685364"/>
                <a:gd name="connsiteY114" fmla="*/ 41194 h 1685364"/>
                <a:gd name="connsiteX115" fmla="*/ 592095 w 1685364"/>
                <a:gd name="connsiteY115" fmla="*/ 37886 h 1685364"/>
                <a:gd name="connsiteX116" fmla="*/ 666754 w 1685364"/>
                <a:gd name="connsiteY116" fmla="*/ 18689 h 1685364"/>
                <a:gd name="connsiteX117" fmla="*/ 719122 w 1685364"/>
                <a:gd name="connsiteY117" fmla="*/ 149914 h 1685364"/>
                <a:gd name="connsiteX118" fmla="*/ 782491 w 1685364"/>
                <a:gd name="connsiteY118" fmla="*/ 143526 h 1685364"/>
                <a:gd name="connsiteX119" fmla="*/ 799234 w 1685364"/>
                <a:gd name="connsiteY119" fmla="*/ 2194 h 1685364"/>
                <a:gd name="connsiteX120" fmla="*/ 842682 w 1685364"/>
                <a:gd name="connsiteY120" fmla="*/ 0 h 1685364"/>
                <a:gd name="connsiteX121" fmla="*/ 842682 w 1685364"/>
                <a:gd name="connsiteY121" fmla="*/ 231588 h 1685364"/>
                <a:gd name="connsiteX122" fmla="*/ 231588 w 1685364"/>
                <a:gd name="connsiteY122" fmla="*/ 842682 h 1685364"/>
                <a:gd name="connsiteX123" fmla="*/ 842682 w 1685364"/>
                <a:gd name="connsiteY123" fmla="*/ 1453776 h 1685364"/>
                <a:gd name="connsiteX124" fmla="*/ 1453776 w 1685364"/>
                <a:gd name="connsiteY124" fmla="*/ 842682 h 1685364"/>
                <a:gd name="connsiteX125" fmla="*/ 842682 w 1685364"/>
                <a:gd name="connsiteY125" fmla="*/ 231588 h 1685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</a:cxnLst>
              <a:rect l="l" t="t" r="r" b="b"/>
              <a:pathLst>
                <a:path w="1685364" h="1685364">
                  <a:moveTo>
                    <a:pt x="842682" y="0"/>
                  </a:moveTo>
                  <a:lnTo>
                    <a:pt x="886131" y="2194"/>
                  </a:lnTo>
                  <a:lnTo>
                    <a:pt x="902874" y="143526"/>
                  </a:lnTo>
                  <a:lnTo>
                    <a:pt x="966242" y="149914"/>
                  </a:lnTo>
                  <a:lnTo>
                    <a:pt x="1018611" y="18689"/>
                  </a:lnTo>
                  <a:lnTo>
                    <a:pt x="1093270" y="37886"/>
                  </a:lnTo>
                  <a:lnTo>
                    <a:pt x="1102311" y="41195"/>
                  </a:lnTo>
                  <a:lnTo>
                    <a:pt x="1081920" y="181931"/>
                  </a:lnTo>
                  <a:lnTo>
                    <a:pt x="1117187" y="192878"/>
                  </a:lnTo>
                  <a:lnTo>
                    <a:pt x="1141072" y="205843"/>
                  </a:lnTo>
                  <a:lnTo>
                    <a:pt x="1223818" y="95058"/>
                  </a:lnTo>
                  <a:lnTo>
                    <a:pt x="1300488" y="136673"/>
                  </a:lnTo>
                  <a:lnTo>
                    <a:pt x="1245427" y="264869"/>
                  </a:lnTo>
                  <a:lnTo>
                    <a:pt x="1294739" y="305556"/>
                  </a:lnTo>
                  <a:lnTo>
                    <a:pt x="1404699" y="218888"/>
                  </a:lnTo>
                  <a:lnTo>
                    <a:pt x="1438548" y="246816"/>
                  </a:lnTo>
                  <a:lnTo>
                    <a:pt x="1466476" y="280665"/>
                  </a:lnTo>
                  <a:lnTo>
                    <a:pt x="1379809" y="390626"/>
                  </a:lnTo>
                  <a:lnTo>
                    <a:pt x="1420496" y="439938"/>
                  </a:lnTo>
                  <a:lnTo>
                    <a:pt x="1548691" y="384877"/>
                  </a:lnTo>
                  <a:lnTo>
                    <a:pt x="1590307" y="461548"/>
                  </a:lnTo>
                  <a:lnTo>
                    <a:pt x="1479522" y="544293"/>
                  </a:lnTo>
                  <a:lnTo>
                    <a:pt x="1492486" y="568177"/>
                  </a:lnTo>
                  <a:lnTo>
                    <a:pt x="1503434" y="603445"/>
                  </a:lnTo>
                  <a:lnTo>
                    <a:pt x="1644170" y="583054"/>
                  </a:lnTo>
                  <a:lnTo>
                    <a:pt x="1647479" y="592094"/>
                  </a:lnTo>
                  <a:lnTo>
                    <a:pt x="1666676" y="666754"/>
                  </a:lnTo>
                  <a:lnTo>
                    <a:pt x="1535450" y="719123"/>
                  </a:lnTo>
                  <a:lnTo>
                    <a:pt x="1541838" y="782491"/>
                  </a:lnTo>
                  <a:lnTo>
                    <a:pt x="1683170" y="799234"/>
                  </a:lnTo>
                  <a:lnTo>
                    <a:pt x="1685364" y="842682"/>
                  </a:lnTo>
                  <a:lnTo>
                    <a:pt x="1683170" y="886131"/>
                  </a:lnTo>
                  <a:lnTo>
                    <a:pt x="1541838" y="902874"/>
                  </a:lnTo>
                  <a:lnTo>
                    <a:pt x="1535450" y="966242"/>
                  </a:lnTo>
                  <a:lnTo>
                    <a:pt x="1666676" y="1018611"/>
                  </a:lnTo>
                  <a:lnTo>
                    <a:pt x="1647479" y="1093270"/>
                  </a:lnTo>
                  <a:lnTo>
                    <a:pt x="1644170" y="1102311"/>
                  </a:lnTo>
                  <a:lnTo>
                    <a:pt x="1503434" y="1081920"/>
                  </a:lnTo>
                  <a:lnTo>
                    <a:pt x="1492486" y="1117187"/>
                  </a:lnTo>
                  <a:lnTo>
                    <a:pt x="1479522" y="1141072"/>
                  </a:lnTo>
                  <a:lnTo>
                    <a:pt x="1590306" y="1223817"/>
                  </a:lnTo>
                  <a:lnTo>
                    <a:pt x="1548691" y="1300488"/>
                  </a:lnTo>
                  <a:lnTo>
                    <a:pt x="1420495" y="1245427"/>
                  </a:lnTo>
                  <a:lnTo>
                    <a:pt x="1379809" y="1294739"/>
                  </a:lnTo>
                  <a:lnTo>
                    <a:pt x="1466476" y="1404699"/>
                  </a:lnTo>
                  <a:lnTo>
                    <a:pt x="1438548" y="1438548"/>
                  </a:lnTo>
                  <a:lnTo>
                    <a:pt x="1404699" y="1466476"/>
                  </a:lnTo>
                  <a:lnTo>
                    <a:pt x="1294739" y="1379809"/>
                  </a:lnTo>
                  <a:lnTo>
                    <a:pt x="1245427" y="1420495"/>
                  </a:lnTo>
                  <a:lnTo>
                    <a:pt x="1300488" y="1548691"/>
                  </a:lnTo>
                  <a:lnTo>
                    <a:pt x="1223818" y="1590306"/>
                  </a:lnTo>
                  <a:lnTo>
                    <a:pt x="1141072" y="1479522"/>
                  </a:lnTo>
                  <a:lnTo>
                    <a:pt x="1117187" y="1492486"/>
                  </a:lnTo>
                  <a:lnTo>
                    <a:pt x="1081920" y="1503434"/>
                  </a:lnTo>
                  <a:lnTo>
                    <a:pt x="1102311" y="1644170"/>
                  </a:lnTo>
                  <a:lnTo>
                    <a:pt x="1093270" y="1647479"/>
                  </a:lnTo>
                  <a:lnTo>
                    <a:pt x="1018611" y="1666676"/>
                  </a:lnTo>
                  <a:lnTo>
                    <a:pt x="966242" y="1535450"/>
                  </a:lnTo>
                  <a:lnTo>
                    <a:pt x="902874" y="1541838"/>
                  </a:lnTo>
                  <a:lnTo>
                    <a:pt x="886131" y="1683170"/>
                  </a:lnTo>
                  <a:lnTo>
                    <a:pt x="842682" y="1685364"/>
                  </a:lnTo>
                  <a:lnTo>
                    <a:pt x="799234" y="1683170"/>
                  </a:lnTo>
                  <a:lnTo>
                    <a:pt x="782491" y="1541838"/>
                  </a:lnTo>
                  <a:lnTo>
                    <a:pt x="719123" y="1535450"/>
                  </a:lnTo>
                  <a:lnTo>
                    <a:pt x="666754" y="1666676"/>
                  </a:lnTo>
                  <a:lnTo>
                    <a:pt x="592095" y="1647479"/>
                  </a:lnTo>
                  <a:lnTo>
                    <a:pt x="583054" y="1644170"/>
                  </a:lnTo>
                  <a:lnTo>
                    <a:pt x="603446" y="1503434"/>
                  </a:lnTo>
                  <a:lnTo>
                    <a:pt x="568177" y="1492486"/>
                  </a:lnTo>
                  <a:lnTo>
                    <a:pt x="544293" y="1479522"/>
                  </a:lnTo>
                  <a:lnTo>
                    <a:pt x="461548" y="1590307"/>
                  </a:lnTo>
                  <a:lnTo>
                    <a:pt x="384877" y="1548691"/>
                  </a:lnTo>
                  <a:lnTo>
                    <a:pt x="439939" y="1420496"/>
                  </a:lnTo>
                  <a:lnTo>
                    <a:pt x="390626" y="1379809"/>
                  </a:lnTo>
                  <a:lnTo>
                    <a:pt x="280666" y="1466476"/>
                  </a:lnTo>
                  <a:lnTo>
                    <a:pt x="246816" y="1438548"/>
                  </a:lnTo>
                  <a:lnTo>
                    <a:pt x="218888" y="1404699"/>
                  </a:lnTo>
                  <a:lnTo>
                    <a:pt x="305556" y="1294739"/>
                  </a:lnTo>
                  <a:lnTo>
                    <a:pt x="264869" y="1245427"/>
                  </a:lnTo>
                  <a:lnTo>
                    <a:pt x="136674" y="1300488"/>
                  </a:lnTo>
                  <a:lnTo>
                    <a:pt x="95058" y="1223818"/>
                  </a:lnTo>
                  <a:lnTo>
                    <a:pt x="205843" y="1141073"/>
                  </a:lnTo>
                  <a:lnTo>
                    <a:pt x="192878" y="1117187"/>
                  </a:lnTo>
                  <a:lnTo>
                    <a:pt x="181931" y="1081920"/>
                  </a:lnTo>
                  <a:lnTo>
                    <a:pt x="41195" y="1102311"/>
                  </a:lnTo>
                  <a:lnTo>
                    <a:pt x="37886" y="1093270"/>
                  </a:lnTo>
                  <a:lnTo>
                    <a:pt x="18689" y="1018611"/>
                  </a:lnTo>
                  <a:lnTo>
                    <a:pt x="149914" y="966242"/>
                  </a:lnTo>
                  <a:lnTo>
                    <a:pt x="143526" y="902874"/>
                  </a:lnTo>
                  <a:lnTo>
                    <a:pt x="2194" y="886131"/>
                  </a:lnTo>
                  <a:lnTo>
                    <a:pt x="0" y="842682"/>
                  </a:lnTo>
                  <a:lnTo>
                    <a:pt x="2194" y="799234"/>
                  </a:lnTo>
                  <a:lnTo>
                    <a:pt x="143526" y="782491"/>
                  </a:lnTo>
                  <a:lnTo>
                    <a:pt x="149914" y="719122"/>
                  </a:lnTo>
                  <a:lnTo>
                    <a:pt x="18689" y="666753"/>
                  </a:lnTo>
                  <a:lnTo>
                    <a:pt x="37886" y="592094"/>
                  </a:lnTo>
                  <a:lnTo>
                    <a:pt x="41195" y="583054"/>
                  </a:lnTo>
                  <a:lnTo>
                    <a:pt x="181931" y="603445"/>
                  </a:lnTo>
                  <a:lnTo>
                    <a:pt x="192878" y="568177"/>
                  </a:lnTo>
                  <a:lnTo>
                    <a:pt x="205842" y="544293"/>
                  </a:lnTo>
                  <a:lnTo>
                    <a:pt x="95058" y="461548"/>
                  </a:lnTo>
                  <a:lnTo>
                    <a:pt x="136673" y="384877"/>
                  </a:lnTo>
                  <a:lnTo>
                    <a:pt x="264869" y="439938"/>
                  </a:lnTo>
                  <a:lnTo>
                    <a:pt x="305556" y="390625"/>
                  </a:lnTo>
                  <a:lnTo>
                    <a:pt x="218888" y="280665"/>
                  </a:lnTo>
                  <a:lnTo>
                    <a:pt x="246816" y="246816"/>
                  </a:lnTo>
                  <a:lnTo>
                    <a:pt x="280665" y="218888"/>
                  </a:lnTo>
                  <a:lnTo>
                    <a:pt x="390625" y="305556"/>
                  </a:lnTo>
                  <a:lnTo>
                    <a:pt x="439939" y="264868"/>
                  </a:lnTo>
                  <a:lnTo>
                    <a:pt x="384877" y="136673"/>
                  </a:lnTo>
                  <a:lnTo>
                    <a:pt x="461548" y="95058"/>
                  </a:lnTo>
                  <a:lnTo>
                    <a:pt x="544293" y="205842"/>
                  </a:lnTo>
                  <a:lnTo>
                    <a:pt x="568177" y="192878"/>
                  </a:lnTo>
                  <a:lnTo>
                    <a:pt x="603445" y="181930"/>
                  </a:lnTo>
                  <a:lnTo>
                    <a:pt x="583054" y="41194"/>
                  </a:lnTo>
                  <a:lnTo>
                    <a:pt x="592095" y="37886"/>
                  </a:lnTo>
                  <a:lnTo>
                    <a:pt x="666754" y="18689"/>
                  </a:lnTo>
                  <a:lnTo>
                    <a:pt x="719122" y="149914"/>
                  </a:lnTo>
                  <a:lnTo>
                    <a:pt x="782491" y="143526"/>
                  </a:lnTo>
                  <a:lnTo>
                    <a:pt x="799234" y="2194"/>
                  </a:lnTo>
                  <a:lnTo>
                    <a:pt x="842682" y="0"/>
                  </a:lnTo>
                  <a:close/>
                  <a:moveTo>
                    <a:pt x="842682" y="231588"/>
                  </a:moveTo>
                  <a:cubicBezTo>
                    <a:pt x="505184" y="231588"/>
                    <a:pt x="231588" y="505184"/>
                    <a:pt x="231588" y="842682"/>
                  </a:cubicBezTo>
                  <a:cubicBezTo>
                    <a:pt x="231588" y="1180180"/>
                    <a:pt x="505184" y="1453776"/>
                    <a:pt x="842682" y="1453776"/>
                  </a:cubicBezTo>
                  <a:cubicBezTo>
                    <a:pt x="1180180" y="1453776"/>
                    <a:pt x="1453776" y="1180180"/>
                    <a:pt x="1453776" y="842682"/>
                  </a:cubicBezTo>
                  <a:cubicBezTo>
                    <a:pt x="1453776" y="505184"/>
                    <a:pt x="1180180" y="231588"/>
                    <a:pt x="842682" y="231588"/>
                  </a:cubicBezTo>
                  <a:close/>
                </a:path>
              </a:pathLst>
            </a:cu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12" name="Oval 111">
              <a:extLst>
                <a:ext uri="{FF2B5EF4-FFF2-40B4-BE49-F238E27FC236}">
                  <a16:creationId xmlns:a16="http://schemas.microsoft.com/office/drawing/2014/main" id="{789C5A16-0A30-4037-D62A-C383154A05A3}"/>
                </a:ext>
              </a:extLst>
            </p:cNvPr>
            <p:cNvSpPr/>
            <p:nvPr/>
          </p:nvSpPr>
          <p:spPr>
            <a:xfrm rot="9209847">
              <a:off x="221496" y="5589514"/>
              <a:ext cx="505365" cy="505365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1" name="Circle: Hollow 110">
              <a:extLst>
                <a:ext uri="{FF2B5EF4-FFF2-40B4-BE49-F238E27FC236}">
                  <a16:creationId xmlns:a16="http://schemas.microsoft.com/office/drawing/2014/main" id="{73DE8DF2-A69A-FF7F-914B-C0F143BA7206}"/>
                </a:ext>
              </a:extLst>
            </p:cNvPr>
            <p:cNvSpPr/>
            <p:nvPr/>
          </p:nvSpPr>
          <p:spPr>
            <a:xfrm rot="9209847">
              <a:off x="199991" y="5568009"/>
              <a:ext cx="548375" cy="548375"/>
            </a:xfrm>
            <a:prstGeom prst="donut">
              <a:avLst>
                <a:gd name="adj" fmla="val 4385"/>
              </a:avLst>
            </a:prstGeom>
            <a:gradFill flip="none" rotWithShape="1">
              <a:gsLst>
                <a:gs pos="18000">
                  <a:srgbClr val="F13E1A"/>
                </a:gs>
                <a:gs pos="67000">
                  <a:srgbClr val="000000"/>
                </a:gs>
              </a:gsLst>
              <a:lin ang="17400000" scaled="0"/>
              <a:tileRect/>
            </a:gradFill>
            <a:ln w="6350"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pic>
          <p:nvPicPr>
            <p:cNvPr id="51" name="Picture 50" descr="A line art of icons&#10;&#10;AI-generated content may be incorrect.">
              <a:extLst>
                <a:ext uri="{FF2B5EF4-FFF2-40B4-BE49-F238E27FC236}">
                  <a16:creationId xmlns:a16="http://schemas.microsoft.com/office/drawing/2014/main" id="{2EE05586-ED6A-4DBC-6A7E-6E3E45D6E9BD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773" t="5787" r="44184" b="53472"/>
            <a:stretch>
              <a:fillRect/>
            </a:stretch>
          </p:blipFill>
          <p:spPr>
            <a:xfrm>
              <a:off x="291773" y="5659791"/>
              <a:ext cx="364810" cy="364810"/>
            </a:xfrm>
            <a:custGeom>
              <a:avLst/>
              <a:gdLst>
                <a:gd name="connsiteX0" fmla="*/ 737323 w 1474646"/>
                <a:gd name="connsiteY0" fmla="*/ 0 h 1474646"/>
                <a:gd name="connsiteX1" fmla="*/ 1474646 w 1474646"/>
                <a:gd name="connsiteY1" fmla="*/ 737323 h 1474646"/>
                <a:gd name="connsiteX2" fmla="*/ 737323 w 1474646"/>
                <a:gd name="connsiteY2" fmla="*/ 1474646 h 1474646"/>
                <a:gd name="connsiteX3" fmla="*/ 0 w 1474646"/>
                <a:gd name="connsiteY3" fmla="*/ 737323 h 1474646"/>
                <a:gd name="connsiteX4" fmla="*/ 737323 w 1474646"/>
                <a:gd name="connsiteY4" fmla="*/ 0 h 1474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4646" h="1474646">
                  <a:moveTo>
                    <a:pt x="737323" y="0"/>
                  </a:moveTo>
                  <a:cubicBezTo>
                    <a:pt x="1144535" y="0"/>
                    <a:pt x="1474646" y="330111"/>
                    <a:pt x="1474646" y="737323"/>
                  </a:cubicBezTo>
                  <a:cubicBezTo>
                    <a:pt x="1474646" y="1144535"/>
                    <a:pt x="1144535" y="1474646"/>
                    <a:pt x="737323" y="1474646"/>
                  </a:cubicBezTo>
                  <a:cubicBezTo>
                    <a:pt x="330111" y="1474646"/>
                    <a:pt x="0" y="1144535"/>
                    <a:pt x="0" y="737323"/>
                  </a:cubicBezTo>
                  <a:cubicBezTo>
                    <a:pt x="0" y="330111"/>
                    <a:pt x="330111" y="0"/>
                    <a:pt x="737323" y="0"/>
                  </a:cubicBezTo>
                  <a:close/>
                </a:path>
              </a:pathLst>
            </a:cu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</p:pic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2ED1352E-D0A3-84CF-8571-9BCFE705602C}"/>
              </a:ext>
            </a:extLst>
          </p:cNvPr>
          <p:cNvGrpSpPr/>
          <p:nvPr/>
        </p:nvGrpSpPr>
        <p:grpSpPr>
          <a:xfrm>
            <a:off x="8264011" y="3145038"/>
            <a:ext cx="640236" cy="640236"/>
            <a:chOff x="95155" y="5463173"/>
            <a:chExt cx="758047" cy="758047"/>
          </a:xfrm>
        </p:grpSpPr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C6FF1ED9-E6BB-BE01-A05D-14910947D9E9}"/>
                </a:ext>
              </a:extLst>
            </p:cNvPr>
            <p:cNvSpPr/>
            <p:nvPr/>
          </p:nvSpPr>
          <p:spPr>
            <a:xfrm rot="9209847">
              <a:off x="95155" y="5463173"/>
              <a:ext cx="758047" cy="758047"/>
            </a:xfrm>
            <a:custGeom>
              <a:avLst/>
              <a:gdLst>
                <a:gd name="connsiteX0" fmla="*/ 842682 w 1685364"/>
                <a:gd name="connsiteY0" fmla="*/ 0 h 1685364"/>
                <a:gd name="connsiteX1" fmla="*/ 886131 w 1685364"/>
                <a:gd name="connsiteY1" fmla="*/ 2194 h 1685364"/>
                <a:gd name="connsiteX2" fmla="*/ 902874 w 1685364"/>
                <a:gd name="connsiteY2" fmla="*/ 143526 h 1685364"/>
                <a:gd name="connsiteX3" fmla="*/ 966242 w 1685364"/>
                <a:gd name="connsiteY3" fmla="*/ 149914 h 1685364"/>
                <a:gd name="connsiteX4" fmla="*/ 1018611 w 1685364"/>
                <a:gd name="connsiteY4" fmla="*/ 18689 h 1685364"/>
                <a:gd name="connsiteX5" fmla="*/ 1093270 w 1685364"/>
                <a:gd name="connsiteY5" fmla="*/ 37886 h 1685364"/>
                <a:gd name="connsiteX6" fmla="*/ 1102311 w 1685364"/>
                <a:gd name="connsiteY6" fmla="*/ 41195 h 1685364"/>
                <a:gd name="connsiteX7" fmla="*/ 1081920 w 1685364"/>
                <a:gd name="connsiteY7" fmla="*/ 181931 h 1685364"/>
                <a:gd name="connsiteX8" fmla="*/ 1117187 w 1685364"/>
                <a:gd name="connsiteY8" fmla="*/ 192878 h 1685364"/>
                <a:gd name="connsiteX9" fmla="*/ 1141072 w 1685364"/>
                <a:gd name="connsiteY9" fmla="*/ 205843 h 1685364"/>
                <a:gd name="connsiteX10" fmla="*/ 1223818 w 1685364"/>
                <a:gd name="connsiteY10" fmla="*/ 95058 h 1685364"/>
                <a:gd name="connsiteX11" fmla="*/ 1300488 w 1685364"/>
                <a:gd name="connsiteY11" fmla="*/ 136673 h 1685364"/>
                <a:gd name="connsiteX12" fmla="*/ 1245427 w 1685364"/>
                <a:gd name="connsiteY12" fmla="*/ 264869 h 1685364"/>
                <a:gd name="connsiteX13" fmla="*/ 1294739 w 1685364"/>
                <a:gd name="connsiteY13" fmla="*/ 305556 h 1685364"/>
                <a:gd name="connsiteX14" fmla="*/ 1404699 w 1685364"/>
                <a:gd name="connsiteY14" fmla="*/ 218888 h 1685364"/>
                <a:gd name="connsiteX15" fmla="*/ 1438548 w 1685364"/>
                <a:gd name="connsiteY15" fmla="*/ 246816 h 1685364"/>
                <a:gd name="connsiteX16" fmla="*/ 1466476 w 1685364"/>
                <a:gd name="connsiteY16" fmla="*/ 280665 h 1685364"/>
                <a:gd name="connsiteX17" fmla="*/ 1379809 w 1685364"/>
                <a:gd name="connsiteY17" fmla="*/ 390626 h 1685364"/>
                <a:gd name="connsiteX18" fmla="*/ 1420496 w 1685364"/>
                <a:gd name="connsiteY18" fmla="*/ 439938 h 1685364"/>
                <a:gd name="connsiteX19" fmla="*/ 1548691 w 1685364"/>
                <a:gd name="connsiteY19" fmla="*/ 384877 h 1685364"/>
                <a:gd name="connsiteX20" fmla="*/ 1590307 w 1685364"/>
                <a:gd name="connsiteY20" fmla="*/ 461548 h 1685364"/>
                <a:gd name="connsiteX21" fmla="*/ 1479522 w 1685364"/>
                <a:gd name="connsiteY21" fmla="*/ 544293 h 1685364"/>
                <a:gd name="connsiteX22" fmla="*/ 1492486 w 1685364"/>
                <a:gd name="connsiteY22" fmla="*/ 568177 h 1685364"/>
                <a:gd name="connsiteX23" fmla="*/ 1503434 w 1685364"/>
                <a:gd name="connsiteY23" fmla="*/ 603445 h 1685364"/>
                <a:gd name="connsiteX24" fmla="*/ 1644170 w 1685364"/>
                <a:gd name="connsiteY24" fmla="*/ 583054 h 1685364"/>
                <a:gd name="connsiteX25" fmla="*/ 1647479 w 1685364"/>
                <a:gd name="connsiteY25" fmla="*/ 592094 h 1685364"/>
                <a:gd name="connsiteX26" fmla="*/ 1666676 w 1685364"/>
                <a:gd name="connsiteY26" fmla="*/ 666754 h 1685364"/>
                <a:gd name="connsiteX27" fmla="*/ 1535450 w 1685364"/>
                <a:gd name="connsiteY27" fmla="*/ 719123 h 1685364"/>
                <a:gd name="connsiteX28" fmla="*/ 1541838 w 1685364"/>
                <a:gd name="connsiteY28" fmla="*/ 782491 h 1685364"/>
                <a:gd name="connsiteX29" fmla="*/ 1683170 w 1685364"/>
                <a:gd name="connsiteY29" fmla="*/ 799234 h 1685364"/>
                <a:gd name="connsiteX30" fmla="*/ 1685364 w 1685364"/>
                <a:gd name="connsiteY30" fmla="*/ 842682 h 1685364"/>
                <a:gd name="connsiteX31" fmla="*/ 1683170 w 1685364"/>
                <a:gd name="connsiteY31" fmla="*/ 886131 h 1685364"/>
                <a:gd name="connsiteX32" fmla="*/ 1541838 w 1685364"/>
                <a:gd name="connsiteY32" fmla="*/ 902874 h 1685364"/>
                <a:gd name="connsiteX33" fmla="*/ 1535450 w 1685364"/>
                <a:gd name="connsiteY33" fmla="*/ 966242 h 1685364"/>
                <a:gd name="connsiteX34" fmla="*/ 1666676 w 1685364"/>
                <a:gd name="connsiteY34" fmla="*/ 1018611 h 1685364"/>
                <a:gd name="connsiteX35" fmla="*/ 1647479 w 1685364"/>
                <a:gd name="connsiteY35" fmla="*/ 1093270 h 1685364"/>
                <a:gd name="connsiteX36" fmla="*/ 1644170 w 1685364"/>
                <a:gd name="connsiteY36" fmla="*/ 1102311 h 1685364"/>
                <a:gd name="connsiteX37" fmla="*/ 1503434 w 1685364"/>
                <a:gd name="connsiteY37" fmla="*/ 1081920 h 1685364"/>
                <a:gd name="connsiteX38" fmla="*/ 1492486 w 1685364"/>
                <a:gd name="connsiteY38" fmla="*/ 1117187 h 1685364"/>
                <a:gd name="connsiteX39" fmla="*/ 1479522 w 1685364"/>
                <a:gd name="connsiteY39" fmla="*/ 1141072 h 1685364"/>
                <a:gd name="connsiteX40" fmla="*/ 1590306 w 1685364"/>
                <a:gd name="connsiteY40" fmla="*/ 1223817 h 1685364"/>
                <a:gd name="connsiteX41" fmla="*/ 1548691 w 1685364"/>
                <a:gd name="connsiteY41" fmla="*/ 1300488 h 1685364"/>
                <a:gd name="connsiteX42" fmla="*/ 1420495 w 1685364"/>
                <a:gd name="connsiteY42" fmla="*/ 1245427 h 1685364"/>
                <a:gd name="connsiteX43" fmla="*/ 1379809 w 1685364"/>
                <a:gd name="connsiteY43" fmla="*/ 1294739 h 1685364"/>
                <a:gd name="connsiteX44" fmla="*/ 1466476 w 1685364"/>
                <a:gd name="connsiteY44" fmla="*/ 1404699 h 1685364"/>
                <a:gd name="connsiteX45" fmla="*/ 1438548 w 1685364"/>
                <a:gd name="connsiteY45" fmla="*/ 1438548 h 1685364"/>
                <a:gd name="connsiteX46" fmla="*/ 1404699 w 1685364"/>
                <a:gd name="connsiteY46" fmla="*/ 1466476 h 1685364"/>
                <a:gd name="connsiteX47" fmla="*/ 1294739 w 1685364"/>
                <a:gd name="connsiteY47" fmla="*/ 1379809 h 1685364"/>
                <a:gd name="connsiteX48" fmla="*/ 1245427 w 1685364"/>
                <a:gd name="connsiteY48" fmla="*/ 1420495 h 1685364"/>
                <a:gd name="connsiteX49" fmla="*/ 1300488 w 1685364"/>
                <a:gd name="connsiteY49" fmla="*/ 1548691 h 1685364"/>
                <a:gd name="connsiteX50" fmla="*/ 1223818 w 1685364"/>
                <a:gd name="connsiteY50" fmla="*/ 1590306 h 1685364"/>
                <a:gd name="connsiteX51" fmla="*/ 1141072 w 1685364"/>
                <a:gd name="connsiteY51" fmla="*/ 1479522 h 1685364"/>
                <a:gd name="connsiteX52" fmla="*/ 1117187 w 1685364"/>
                <a:gd name="connsiteY52" fmla="*/ 1492486 h 1685364"/>
                <a:gd name="connsiteX53" fmla="*/ 1081920 w 1685364"/>
                <a:gd name="connsiteY53" fmla="*/ 1503434 h 1685364"/>
                <a:gd name="connsiteX54" fmla="*/ 1102311 w 1685364"/>
                <a:gd name="connsiteY54" fmla="*/ 1644170 h 1685364"/>
                <a:gd name="connsiteX55" fmla="*/ 1093270 w 1685364"/>
                <a:gd name="connsiteY55" fmla="*/ 1647479 h 1685364"/>
                <a:gd name="connsiteX56" fmla="*/ 1018611 w 1685364"/>
                <a:gd name="connsiteY56" fmla="*/ 1666676 h 1685364"/>
                <a:gd name="connsiteX57" fmla="*/ 966242 w 1685364"/>
                <a:gd name="connsiteY57" fmla="*/ 1535450 h 1685364"/>
                <a:gd name="connsiteX58" fmla="*/ 902874 w 1685364"/>
                <a:gd name="connsiteY58" fmla="*/ 1541838 h 1685364"/>
                <a:gd name="connsiteX59" fmla="*/ 886131 w 1685364"/>
                <a:gd name="connsiteY59" fmla="*/ 1683170 h 1685364"/>
                <a:gd name="connsiteX60" fmla="*/ 842682 w 1685364"/>
                <a:gd name="connsiteY60" fmla="*/ 1685364 h 1685364"/>
                <a:gd name="connsiteX61" fmla="*/ 799234 w 1685364"/>
                <a:gd name="connsiteY61" fmla="*/ 1683170 h 1685364"/>
                <a:gd name="connsiteX62" fmla="*/ 782491 w 1685364"/>
                <a:gd name="connsiteY62" fmla="*/ 1541838 h 1685364"/>
                <a:gd name="connsiteX63" fmla="*/ 719123 w 1685364"/>
                <a:gd name="connsiteY63" fmla="*/ 1535450 h 1685364"/>
                <a:gd name="connsiteX64" fmla="*/ 666754 w 1685364"/>
                <a:gd name="connsiteY64" fmla="*/ 1666676 h 1685364"/>
                <a:gd name="connsiteX65" fmla="*/ 592095 w 1685364"/>
                <a:gd name="connsiteY65" fmla="*/ 1647479 h 1685364"/>
                <a:gd name="connsiteX66" fmla="*/ 583054 w 1685364"/>
                <a:gd name="connsiteY66" fmla="*/ 1644170 h 1685364"/>
                <a:gd name="connsiteX67" fmla="*/ 603446 w 1685364"/>
                <a:gd name="connsiteY67" fmla="*/ 1503434 h 1685364"/>
                <a:gd name="connsiteX68" fmla="*/ 568177 w 1685364"/>
                <a:gd name="connsiteY68" fmla="*/ 1492486 h 1685364"/>
                <a:gd name="connsiteX69" fmla="*/ 544293 w 1685364"/>
                <a:gd name="connsiteY69" fmla="*/ 1479522 h 1685364"/>
                <a:gd name="connsiteX70" fmla="*/ 461548 w 1685364"/>
                <a:gd name="connsiteY70" fmla="*/ 1590307 h 1685364"/>
                <a:gd name="connsiteX71" fmla="*/ 384877 w 1685364"/>
                <a:gd name="connsiteY71" fmla="*/ 1548691 h 1685364"/>
                <a:gd name="connsiteX72" fmla="*/ 439939 w 1685364"/>
                <a:gd name="connsiteY72" fmla="*/ 1420496 h 1685364"/>
                <a:gd name="connsiteX73" fmla="*/ 390626 w 1685364"/>
                <a:gd name="connsiteY73" fmla="*/ 1379809 h 1685364"/>
                <a:gd name="connsiteX74" fmla="*/ 280666 w 1685364"/>
                <a:gd name="connsiteY74" fmla="*/ 1466476 h 1685364"/>
                <a:gd name="connsiteX75" fmla="*/ 246816 w 1685364"/>
                <a:gd name="connsiteY75" fmla="*/ 1438548 h 1685364"/>
                <a:gd name="connsiteX76" fmla="*/ 218888 w 1685364"/>
                <a:gd name="connsiteY76" fmla="*/ 1404699 h 1685364"/>
                <a:gd name="connsiteX77" fmla="*/ 305556 w 1685364"/>
                <a:gd name="connsiteY77" fmla="*/ 1294739 h 1685364"/>
                <a:gd name="connsiteX78" fmla="*/ 264869 w 1685364"/>
                <a:gd name="connsiteY78" fmla="*/ 1245427 h 1685364"/>
                <a:gd name="connsiteX79" fmla="*/ 136674 w 1685364"/>
                <a:gd name="connsiteY79" fmla="*/ 1300488 h 1685364"/>
                <a:gd name="connsiteX80" fmla="*/ 95058 w 1685364"/>
                <a:gd name="connsiteY80" fmla="*/ 1223818 h 1685364"/>
                <a:gd name="connsiteX81" fmla="*/ 205843 w 1685364"/>
                <a:gd name="connsiteY81" fmla="*/ 1141073 h 1685364"/>
                <a:gd name="connsiteX82" fmla="*/ 192878 w 1685364"/>
                <a:gd name="connsiteY82" fmla="*/ 1117187 h 1685364"/>
                <a:gd name="connsiteX83" fmla="*/ 181931 w 1685364"/>
                <a:gd name="connsiteY83" fmla="*/ 1081920 h 1685364"/>
                <a:gd name="connsiteX84" fmla="*/ 41195 w 1685364"/>
                <a:gd name="connsiteY84" fmla="*/ 1102311 h 1685364"/>
                <a:gd name="connsiteX85" fmla="*/ 37886 w 1685364"/>
                <a:gd name="connsiteY85" fmla="*/ 1093270 h 1685364"/>
                <a:gd name="connsiteX86" fmla="*/ 18689 w 1685364"/>
                <a:gd name="connsiteY86" fmla="*/ 1018611 h 1685364"/>
                <a:gd name="connsiteX87" fmla="*/ 149914 w 1685364"/>
                <a:gd name="connsiteY87" fmla="*/ 966242 h 1685364"/>
                <a:gd name="connsiteX88" fmla="*/ 143526 w 1685364"/>
                <a:gd name="connsiteY88" fmla="*/ 902874 h 1685364"/>
                <a:gd name="connsiteX89" fmla="*/ 2194 w 1685364"/>
                <a:gd name="connsiteY89" fmla="*/ 886131 h 1685364"/>
                <a:gd name="connsiteX90" fmla="*/ 0 w 1685364"/>
                <a:gd name="connsiteY90" fmla="*/ 842682 h 1685364"/>
                <a:gd name="connsiteX91" fmla="*/ 2194 w 1685364"/>
                <a:gd name="connsiteY91" fmla="*/ 799234 h 1685364"/>
                <a:gd name="connsiteX92" fmla="*/ 143526 w 1685364"/>
                <a:gd name="connsiteY92" fmla="*/ 782491 h 1685364"/>
                <a:gd name="connsiteX93" fmla="*/ 149914 w 1685364"/>
                <a:gd name="connsiteY93" fmla="*/ 719122 h 1685364"/>
                <a:gd name="connsiteX94" fmla="*/ 18689 w 1685364"/>
                <a:gd name="connsiteY94" fmla="*/ 666753 h 1685364"/>
                <a:gd name="connsiteX95" fmla="*/ 37886 w 1685364"/>
                <a:gd name="connsiteY95" fmla="*/ 592094 h 1685364"/>
                <a:gd name="connsiteX96" fmla="*/ 41195 w 1685364"/>
                <a:gd name="connsiteY96" fmla="*/ 583054 h 1685364"/>
                <a:gd name="connsiteX97" fmla="*/ 181931 w 1685364"/>
                <a:gd name="connsiteY97" fmla="*/ 603445 h 1685364"/>
                <a:gd name="connsiteX98" fmla="*/ 192878 w 1685364"/>
                <a:gd name="connsiteY98" fmla="*/ 568177 h 1685364"/>
                <a:gd name="connsiteX99" fmla="*/ 205842 w 1685364"/>
                <a:gd name="connsiteY99" fmla="*/ 544293 h 1685364"/>
                <a:gd name="connsiteX100" fmla="*/ 95058 w 1685364"/>
                <a:gd name="connsiteY100" fmla="*/ 461548 h 1685364"/>
                <a:gd name="connsiteX101" fmla="*/ 136673 w 1685364"/>
                <a:gd name="connsiteY101" fmla="*/ 384877 h 1685364"/>
                <a:gd name="connsiteX102" fmla="*/ 264869 w 1685364"/>
                <a:gd name="connsiteY102" fmla="*/ 439938 h 1685364"/>
                <a:gd name="connsiteX103" fmla="*/ 305556 w 1685364"/>
                <a:gd name="connsiteY103" fmla="*/ 390625 h 1685364"/>
                <a:gd name="connsiteX104" fmla="*/ 218888 w 1685364"/>
                <a:gd name="connsiteY104" fmla="*/ 280665 h 1685364"/>
                <a:gd name="connsiteX105" fmla="*/ 246816 w 1685364"/>
                <a:gd name="connsiteY105" fmla="*/ 246816 h 1685364"/>
                <a:gd name="connsiteX106" fmla="*/ 280665 w 1685364"/>
                <a:gd name="connsiteY106" fmla="*/ 218888 h 1685364"/>
                <a:gd name="connsiteX107" fmla="*/ 390625 w 1685364"/>
                <a:gd name="connsiteY107" fmla="*/ 305556 h 1685364"/>
                <a:gd name="connsiteX108" fmla="*/ 439939 w 1685364"/>
                <a:gd name="connsiteY108" fmla="*/ 264868 h 1685364"/>
                <a:gd name="connsiteX109" fmla="*/ 384877 w 1685364"/>
                <a:gd name="connsiteY109" fmla="*/ 136673 h 1685364"/>
                <a:gd name="connsiteX110" fmla="*/ 461548 w 1685364"/>
                <a:gd name="connsiteY110" fmla="*/ 95058 h 1685364"/>
                <a:gd name="connsiteX111" fmla="*/ 544293 w 1685364"/>
                <a:gd name="connsiteY111" fmla="*/ 205842 h 1685364"/>
                <a:gd name="connsiteX112" fmla="*/ 568177 w 1685364"/>
                <a:gd name="connsiteY112" fmla="*/ 192878 h 1685364"/>
                <a:gd name="connsiteX113" fmla="*/ 603445 w 1685364"/>
                <a:gd name="connsiteY113" fmla="*/ 181930 h 1685364"/>
                <a:gd name="connsiteX114" fmla="*/ 583054 w 1685364"/>
                <a:gd name="connsiteY114" fmla="*/ 41194 h 1685364"/>
                <a:gd name="connsiteX115" fmla="*/ 592095 w 1685364"/>
                <a:gd name="connsiteY115" fmla="*/ 37886 h 1685364"/>
                <a:gd name="connsiteX116" fmla="*/ 666754 w 1685364"/>
                <a:gd name="connsiteY116" fmla="*/ 18689 h 1685364"/>
                <a:gd name="connsiteX117" fmla="*/ 719122 w 1685364"/>
                <a:gd name="connsiteY117" fmla="*/ 149914 h 1685364"/>
                <a:gd name="connsiteX118" fmla="*/ 782491 w 1685364"/>
                <a:gd name="connsiteY118" fmla="*/ 143526 h 1685364"/>
                <a:gd name="connsiteX119" fmla="*/ 799234 w 1685364"/>
                <a:gd name="connsiteY119" fmla="*/ 2194 h 1685364"/>
                <a:gd name="connsiteX120" fmla="*/ 842682 w 1685364"/>
                <a:gd name="connsiteY120" fmla="*/ 0 h 1685364"/>
                <a:gd name="connsiteX121" fmla="*/ 842682 w 1685364"/>
                <a:gd name="connsiteY121" fmla="*/ 231588 h 1685364"/>
                <a:gd name="connsiteX122" fmla="*/ 231588 w 1685364"/>
                <a:gd name="connsiteY122" fmla="*/ 842682 h 1685364"/>
                <a:gd name="connsiteX123" fmla="*/ 842682 w 1685364"/>
                <a:gd name="connsiteY123" fmla="*/ 1453776 h 1685364"/>
                <a:gd name="connsiteX124" fmla="*/ 1453776 w 1685364"/>
                <a:gd name="connsiteY124" fmla="*/ 842682 h 1685364"/>
                <a:gd name="connsiteX125" fmla="*/ 842682 w 1685364"/>
                <a:gd name="connsiteY125" fmla="*/ 231588 h 1685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</a:cxnLst>
              <a:rect l="l" t="t" r="r" b="b"/>
              <a:pathLst>
                <a:path w="1685364" h="1685364">
                  <a:moveTo>
                    <a:pt x="842682" y="0"/>
                  </a:moveTo>
                  <a:lnTo>
                    <a:pt x="886131" y="2194"/>
                  </a:lnTo>
                  <a:lnTo>
                    <a:pt x="902874" y="143526"/>
                  </a:lnTo>
                  <a:lnTo>
                    <a:pt x="966242" y="149914"/>
                  </a:lnTo>
                  <a:lnTo>
                    <a:pt x="1018611" y="18689"/>
                  </a:lnTo>
                  <a:lnTo>
                    <a:pt x="1093270" y="37886"/>
                  </a:lnTo>
                  <a:lnTo>
                    <a:pt x="1102311" y="41195"/>
                  </a:lnTo>
                  <a:lnTo>
                    <a:pt x="1081920" y="181931"/>
                  </a:lnTo>
                  <a:lnTo>
                    <a:pt x="1117187" y="192878"/>
                  </a:lnTo>
                  <a:lnTo>
                    <a:pt x="1141072" y="205843"/>
                  </a:lnTo>
                  <a:lnTo>
                    <a:pt x="1223818" y="95058"/>
                  </a:lnTo>
                  <a:lnTo>
                    <a:pt x="1300488" y="136673"/>
                  </a:lnTo>
                  <a:lnTo>
                    <a:pt x="1245427" y="264869"/>
                  </a:lnTo>
                  <a:lnTo>
                    <a:pt x="1294739" y="305556"/>
                  </a:lnTo>
                  <a:lnTo>
                    <a:pt x="1404699" y="218888"/>
                  </a:lnTo>
                  <a:lnTo>
                    <a:pt x="1438548" y="246816"/>
                  </a:lnTo>
                  <a:lnTo>
                    <a:pt x="1466476" y="280665"/>
                  </a:lnTo>
                  <a:lnTo>
                    <a:pt x="1379809" y="390626"/>
                  </a:lnTo>
                  <a:lnTo>
                    <a:pt x="1420496" y="439938"/>
                  </a:lnTo>
                  <a:lnTo>
                    <a:pt x="1548691" y="384877"/>
                  </a:lnTo>
                  <a:lnTo>
                    <a:pt x="1590307" y="461548"/>
                  </a:lnTo>
                  <a:lnTo>
                    <a:pt x="1479522" y="544293"/>
                  </a:lnTo>
                  <a:lnTo>
                    <a:pt x="1492486" y="568177"/>
                  </a:lnTo>
                  <a:lnTo>
                    <a:pt x="1503434" y="603445"/>
                  </a:lnTo>
                  <a:lnTo>
                    <a:pt x="1644170" y="583054"/>
                  </a:lnTo>
                  <a:lnTo>
                    <a:pt x="1647479" y="592094"/>
                  </a:lnTo>
                  <a:lnTo>
                    <a:pt x="1666676" y="666754"/>
                  </a:lnTo>
                  <a:lnTo>
                    <a:pt x="1535450" y="719123"/>
                  </a:lnTo>
                  <a:lnTo>
                    <a:pt x="1541838" y="782491"/>
                  </a:lnTo>
                  <a:lnTo>
                    <a:pt x="1683170" y="799234"/>
                  </a:lnTo>
                  <a:lnTo>
                    <a:pt x="1685364" y="842682"/>
                  </a:lnTo>
                  <a:lnTo>
                    <a:pt x="1683170" y="886131"/>
                  </a:lnTo>
                  <a:lnTo>
                    <a:pt x="1541838" y="902874"/>
                  </a:lnTo>
                  <a:lnTo>
                    <a:pt x="1535450" y="966242"/>
                  </a:lnTo>
                  <a:lnTo>
                    <a:pt x="1666676" y="1018611"/>
                  </a:lnTo>
                  <a:lnTo>
                    <a:pt x="1647479" y="1093270"/>
                  </a:lnTo>
                  <a:lnTo>
                    <a:pt x="1644170" y="1102311"/>
                  </a:lnTo>
                  <a:lnTo>
                    <a:pt x="1503434" y="1081920"/>
                  </a:lnTo>
                  <a:lnTo>
                    <a:pt x="1492486" y="1117187"/>
                  </a:lnTo>
                  <a:lnTo>
                    <a:pt x="1479522" y="1141072"/>
                  </a:lnTo>
                  <a:lnTo>
                    <a:pt x="1590306" y="1223817"/>
                  </a:lnTo>
                  <a:lnTo>
                    <a:pt x="1548691" y="1300488"/>
                  </a:lnTo>
                  <a:lnTo>
                    <a:pt x="1420495" y="1245427"/>
                  </a:lnTo>
                  <a:lnTo>
                    <a:pt x="1379809" y="1294739"/>
                  </a:lnTo>
                  <a:lnTo>
                    <a:pt x="1466476" y="1404699"/>
                  </a:lnTo>
                  <a:lnTo>
                    <a:pt x="1438548" y="1438548"/>
                  </a:lnTo>
                  <a:lnTo>
                    <a:pt x="1404699" y="1466476"/>
                  </a:lnTo>
                  <a:lnTo>
                    <a:pt x="1294739" y="1379809"/>
                  </a:lnTo>
                  <a:lnTo>
                    <a:pt x="1245427" y="1420495"/>
                  </a:lnTo>
                  <a:lnTo>
                    <a:pt x="1300488" y="1548691"/>
                  </a:lnTo>
                  <a:lnTo>
                    <a:pt x="1223818" y="1590306"/>
                  </a:lnTo>
                  <a:lnTo>
                    <a:pt x="1141072" y="1479522"/>
                  </a:lnTo>
                  <a:lnTo>
                    <a:pt x="1117187" y="1492486"/>
                  </a:lnTo>
                  <a:lnTo>
                    <a:pt x="1081920" y="1503434"/>
                  </a:lnTo>
                  <a:lnTo>
                    <a:pt x="1102311" y="1644170"/>
                  </a:lnTo>
                  <a:lnTo>
                    <a:pt x="1093270" y="1647479"/>
                  </a:lnTo>
                  <a:lnTo>
                    <a:pt x="1018611" y="1666676"/>
                  </a:lnTo>
                  <a:lnTo>
                    <a:pt x="966242" y="1535450"/>
                  </a:lnTo>
                  <a:lnTo>
                    <a:pt x="902874" y="1541838"/>
                  </a:lnTo>
                  <a:lnTo>
                    <a:pt x="886131" y="1683170"/>
                  </a:lnTo>
                  <a:lnTo>
                    <a:pt x="842682" y="1685364"/>
                  </a:lnTo>
                  <a:lnTo>
                    <a:pt x="799234" y="1683170"/>
                  </a:lnTo>
                  <a:lnTo>
                    <a:pt x="782491" y="1541838"/>
                  </a:lnTo>
                  <a:lnTo>
                    <a:pt x="719123" y="1535450"/>
                  </a:lnTo>
                  <a:lnTo>
                    <a:pt x="666754" y="1666676"/>
                  </a:lnTo>
                  <a:lnTo>
                    <a:pt x="592095" y="1647479"/>
                  </a:lnTo>
                  <a:lnTo>
                    <a:pt x="583054" y="1644170"/>
                  </a:lnTo>
                  <a:lnTo>
                    <a:pt x="603446" y="1503434"/>
                  </a:lnTo>
                  <a:lnTo>
                    <a:pt x="568177" y="1492486"/>
                  </a:lnTo>
                  <a:lnTo>
                    <a:pt x="544293" y="1479522"/>
                  </a:lnTo>
                  <a:lnTo>
                    <a:pt x="461548" y="1590307"/>
                  </a:lnTo>
                  <a:lnTo>
                    <a:pt x="384877" y="1548691"/>
                  </a:lnTo>
                  <a:lnTo>
                    <a:pt x="439939" y="1420496"/>
                  </a:lnTo>
                  <a:lnTo>
                    <a:pt x="390626" y="1379809"/>
                  </a:lnTo>
                  <a:lnTo>
                    <a:pt x="280666" y="1466476"/>
                  </a:lnTo>
                  <a:lnTo>
                    <a:pt x="246816" y="1438548"/>
                  </a:lnTo>
                  <a:lnTo>
                    <a:pt x="218888" y="1404699"/>
                  </a:lnTo>
                  <a:lnTo>
                    <a:pt x="305556" y="1294739"/>
                  </a:lnTo>
                  <a:lnTo>
                    <a:pt x="264869" y="1245427"/>
                  </a:lnTo>
                  <a:lnTo>
                    <a:pt x="136674" y="1300488"/>
                  </a:lnTo>
                  <a:lnTo>
                    <a:pt x="95058" y="1223818"/>
                  </a:lnTo>
                  <a:lnTo>
                    <a:pt x="205843" y="1141073"/>
                  </a:lnTo>
                  <a:lnTo>
                    <a:pt x="192878" y="1117187"/>
                  </a:lnTo>
                  <a:lnTo>
                    <a:pt x="181931" y="1081920"/>
                  </a:lnTo>
                  <a:lnTo>
                    <a:pt x="41195" y="1102311"/>
                  </a:lnTo>
                  <a:lnTo>
                    <a:pt x="37886" y="1093270"/>
                  </a:lnTo>
                  <a:lnTo>
                    <a:pt x="18689" y="1018611"/>
                  </a:lnTo>
                  <a:lnTo>
                    <a:pt x="149914" y="966242"/>
                  </a:lnTo>
                  <a:lnTo>
                    <a:pt x="143526" y="902874"/>
                  </a:lnTo>
                  <a:lnTo>
                    <a:pt x="2194" y="886131"/>
                  </a:lnTo>
                  <a:lnTo>
                    <a:pt x="0" y="842682"/>
                  </a:lnTo>
                  <a:lnTo>
                    <a:pt x="2194" y="799234"/>
                  </a:lnTo>
                  <a:lnTo>
                    <a:pt x="143526" y="782491"/>
                  </a:lnTo>
                  <a:lnTo>
                    <a:pt x="149914" y="719122"/>
                  </a:lnTo>
                  <a:lnTo>
                    <a:pt x="18689" y="666753"/>
                  </a:lnTo>
                  <a:lnTo>
                    <a:pt x="37886" y="592094"/>
                  </a:lnTo>
                  <a:lnTo>
                    <a:pt x="41195" y="583054"/>
                  </a:lnTo>
                  <a:lnTo>
                    <a:pt x="181931" y="603445"/>
                  </a:lnTo>
                  <a:lnTo>
                    <a:pt x="192878" y="568177"/>
                  </a:lnTo>
                  <a:lnTo>
                    <a:pt x="205842" y="544293"/>
                  </a:lnTo>
                  <a:lnTo>
                    <a:pt x="95058" y="461548"/>
                  </a:lnTo>
                  <a:lnTo>
                    <a:pt x="136673" y="384877"/>
                  </a:lnTo>
                  <a:lnTo>
                    <a:pt x="264869" y="439938"/>
                  </a:lnTo>
                  <a:lnTo>
                    <a:pt x="305556" y="390625"/>
                  </a:lnTo>
                  <a:lnTo>
                    <a:pt x="218888" y="280665"/>
                  </a:lnTo>
                  <a:lnTo>
                    <a:pt x="246816" y="246816"/>
                  </a:lnTo>
                  <a:lnTo>
                    <a:pt x="280665" y="218888"/>
                  </a:lnTo>
                  <a:lnTo>
                    <a:pt x="390625" y="305556"/>
                  </a:lnTo>
                  <a:lnTo>
                    <a:pt x="439939" y="264868"/>
                  </a:lnTo>
                  <a:lnTo>
                    <a:pt x="384877" y="136673"/>
                  </a:lnTo>
                  <a:lnTo>
                    <a:pt x="461548" y="95058"/>
                  </a:lnTo>
                  <a:lnTo>
                    <a:pt x="544293" y="205842"/>
                  </a:lnTo>
                  <a:lnTo>
                    <a:pt x="568177" y="192878"/>
                  </a:lnTo>
                  <a:lnTo>
                    <a:pt x="603445" y="181930"/>
                  </a:lnTo>
                  <a:lnTo>
                    <a:pt x="583054" y="41194"/>
                  </a:lnTo>
                  <a:lnTo>
                    <a:pt x="592095" y="37886"/>
                  </a:lnTo>
                  <a:lnTo>
                    <a:pt x="666754" y="18689"/>
                  </a:lnTo>
                  <a:lnTo>
                    <a:pt x="719122" y="149914"/>
                  </a:lnTo>
                  <a:lnTo>
                    <a:pt x="782491" y="143526"/>
                  </a:lnTo>
                  <a:lnTo>
                    <a:pt x="799234" y="2194"/>
                  </a:lnTo>
                  <a:lnTo>
                    <a:pt x="842682" y="0"/>
                  </a:lnTo>
                  <a:close/>
                  <a:moveTo>
                    <a:pt x="842682" y="231588"/>
                  </a:moveTo>
                  <a:cubicBezTo>
                    <a:pt x="505184" y="231588"/>
                    <a:pt x="231588" y="505184"/>
                    <a:pt x="231588" y="842682"/>
                  </a:cubicBezTo>
                  <a:cubicBezTo>
                    <a:pt x="231588" y="1180180"/>
                    <a:pt x="505184" y="1453776"/>
                    <a:pt x="842682" y="1453776"/>
                  </a:cubicBezTo>
                  <a:cubicBezTo>
                    <a:pt x="1180180" y="1453776"/>
                    <a:pt x="1453776" y="1180180"/>
                    <a:pt x="1453776" y="842682"/>
                  </a:cubicBezTo>
                  <a:cubicBezTo>
                    <a:pt x="1453776" y="505184"/>
                    <a:pt x="1180180" y="231588"/>
                    <a:pt x="842682" y="231588"/>
                  </a:cubicBezTo>
                  <a:close/>
                </a:path>
              </a:pathLst>
            </a:cu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628B1158-AC0D-0A92-886B-72D6E144CEAF}"/>
                </a:ext>
              </a:extLst>
            </p:cNvPr>
            <p:cNvSpPr/>
            <p:nvPr/>
          </p:nvSpPr>
          <p:spPr>
            <a:xfrm rot="9209847">
              <a:off x="221496" y="5589514"/>
              <a:ext cx="505365" cy="505365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3" name="Circle: Hollow 72">
              <a:extLst>
                <a:ext uri="{FF2B5EF4-FFF2-40B4-BE49-F238E27FC236}">
                  <a16:creationId xmlns:a16="http://schemas.microsoft.com/office/drawing/2014/main" id="{18E4BE59-4F5B-D372-3313-94895F92E87D}"/>
                </a:ext>
              </a:extLst>
            </p:cNvPr>
            <p:cNvSpPr/>
            <p:nvPr/>
          </p:nvSpPr>
          <p:spPr>
            <a:xfrm rot="9209847">
              <a:off x="199991" y="5568009"/>
              <a:ext cx="548375" cy="548375"/>
            </a:xfrm>
            <a:prstGeom prst="donut">
              <a:avLst>
                <a:gd name="adj" fmla="val 4385"/>
              </a:avLst>
            </a:prstGeom>
            <a:gradFill flip="none" rotWithShape="1">
              <a:gsLst>
                <a:gs pos="18000">
                  <a:srgbClr val="F13E1A"/>
                </a:gs>
                <a:gs pos="67000">
                  <a:srgbClr val="000000"/>
                </a:gs>
              </a:gsLst>
              <a:lin ang="17400000" scaled="0"/>
              <a:tileRect/>
            </a:gradFill>
            <a:ln w="6350"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pic>
          <p:nvPicPr>
            <p:cNvPr id="74" name="Picture 73" descr="A line art of icons&#10;&#10;AI-generated content may be incorrect.">
              <a:extLst>
                <a:ext uri="{FF2B5EF4-FFF2-40B4-BE49-F238E27FC236}">
                  <a16:creationId xmlns:a16="http://schemas.microsoft.com/office/drawing/2014/main" id="{15A9627B-4C51-B7D1-1231-A70CD7611733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773" t="5787" r="44184" b="53472"/>
            <a:stretch>
              <a:fillRect/>
            </a:stretch>
          </p:blipFill>
          <p:spPr>
            <a:xfrm>
              <a:off x="291773" y="5659791"/>
              <a:ext cx="364810" cy="364810"/>
            </a:xfrm>
            <a:custGeom>
              <a:avLst/>
              <a:gdLst>
                <a:gd name="connsiteX0" fmla="*/ 737323 w 1474646"/>
                <a:gd name="connsiteY0" fmla="*/ 0 h 1474646"/>
                <a:gd name="connsiteX1" fmla="*/ 1474646 w 1474646"/>
                <a:gd name="connsiteY1" fmla="*/ 737323 h 1474646"/>
                <a:gd name="connsiteX2" fmla="*/ 737323 w 1474646"/>
                <a:gd name="connsiteY2" fmla="*/ 1474646 h 1474646"/>
                <a:gd name="connsiteX3" fmla="*/ 0 w 1474646"/>
                <a:gd name="connsiteY3" fmla="*/ 737323 h 1474646"/>
                <a:gd name="connsiteX4" fmla="*/ 737323 w 1474646"/>
                <a:gd name="connsiteY4" fmla="*/ 0 h 1474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4646" h="1474646">
                  <a:moveTo>
                    <a:pt x="737323" y="0"/>
                  </a:moveTo>
                  <a:cubicBezTo>
                    <a:pt x="1144535" y="0"/>
                    <a:pt x="1474646" y="330111"/>
                    <a:pt x="1474646" y="737323"/>
                  </a:cubicBezTo>
                  <a:cubicBezTo>
                    <a:pt x="1474646" y="1144535"/>
                    <a:pt x="1144535" y="1474646"/>
                    <a:pt x="737323" y="1474646"/>
                  </a:cubicBezTo>
                  <a:cubicBezTo>
                    <a:pt x="330111" y="1474646"/>
                    <a:pt x="0" y="1144535"/>
                    <a:pt x="0" y="737323"/>
                  </a:cubicBezTo>
                  <a:cubicBezTo>
                    <a:pt x="0" y="330111"/>
                    <a:pt x="330111" y="0"/>
                    <a:pt x="737323" y="0"/>
                  </a:cubicBezTo>
                  <a:close/>
                </a:path>
              </a:pathLst>
            </a:cu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</p:pic>
      </p:grpSp>
      <p:grpSp>
        <p:nvGrpSpPr>
          <p:cNvPr id="93" name="Group 92">
            <a:extLst>
              <a:ext uri="{FF2B5EF4-FFF2-40B4-BE49-F238E27FC236}">
                <a16:creationId xmlns:a16="http://schemas.microsoft.com/office/drawing/2014/main" id="{C906797D-8F49-94E7-EBEB-EF6EA7075C6A}"/>
              </a:ext>
            </a:extLst>
          </p:cNvPr>
          <p:cNvGrpSpPr/>
          <p:nvPr/>
        </p:nvGrpSpPr>
        <p:grpSpPr>
          <a:xfrm>
            <a:off x="3106027" y="2996169"/>
            <a:ext cx="1251115" cy="853681"/>
            <a:chOff x="-834159" y="5561251"/>
            <a:chExt cx="1251115" cy="853681"/>
          </a:xfrm>
        </p:grpSpPr>
        <p:sp>
          <p:nvSpPr>
            <p:cNvPr id="82" name="Rectangle: Rounded Corners 81">
              <a:extLst>
                <a:ext uri="{FF2B5EF4-FFF2-40B4-BE49-F238E27FC236}">
                  <a16:creationId xmlns:a16="http://schemas.microsoft.com/office/drawing/2014/main" id="{8ACD6E23-1FDC-DC6B-C465-6D229584DB42}"/>
                </a:ext>
              </a:extLst>
            </p:cNvPr>
            <p:cNvSpPr/>
            <p:nvPr/>
          </p:nvSpPr>
          <p:spPr>
            <a:xfrm>
              <a:off x="-834159" y="5561251"/>
              <a:ext cx="1251115" cy="853681"/>
            </a:xfrm>
            <a:prstGeom prst="roundRect">
              <a:avLst/>
            </a:prstGeom>
            <a:gradFill flip="none" rotWithShape="1">
              <a:gsLst>
                <a:gs pos="100000">
                  <a:srgbClr val="274552"/>
                </a:gs>
                <a:gs pos="20000">
                  <a:schemeClr val="bg1">
                    <a:lumMod val="75000"/>
                  </a:schemeClr>
                </a:gs>
                <a:gs pos="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2" name="TextBox 151">
              <a:extLst>
                <a:ext uri="{FF2B5EF4-FFF2-40B4-BE49-F238E27FC236}">
                  <a16:creationId xmlns:a16="http://schemas.microsoft.com/office/drawing/2014/main" id="{7CA21A58-8324-72B3-6F5A-2B194049D260}"/>
                </a:ext>
              </a:extLst>
            </p:cNvPr>
            <p:cNvSpPr txBox="1"/>
            <p:nvPr/>
          </p:nvSpPr>
          <p:spPr>
            <a:xfrm>
              <a:off x="-834159" y="5578376"/>
              <a:ext cx="1240168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00" b="1" dirty="0"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Transmitter</a:t>
              </a:r>
              <a:endParaRPr lang="en-GB" sz="1000" b="1" dirty="0"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F8FEE135-C073-E06F-AA79-D234354F77E9}"/>
              </a:ext>
            </a:extLst>
          </p:cNvPr>
          <p:cNvGrpSpPr/>
          <p:nvPr/>
        </p:nvGrpSpPr>
        <p:grpSpPr>
          <a:xfrm>
            <a:off x="3459950" y="3250238"/>
            <a:ext cx="532321" cy="532321"/>
            <a:chOff x="95155" y="5463173"/>
            <a:chExt cx="758047" cy="758047"/>
          </a:xfrm>
        </p:grpSpPr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B1C8D9FB-C315-4B15-F744-0B495DA15400}"/>
                </a:ext>
              </a:extLst>
            </p:cNvPr>
            <p:cNvSpPr/>
            <p:nvPr/>
          </p:nvSpPr>
          <p:spPr>
            <a:xfrm rot="9209847">
              <a:off x="95155" y="5463173"/>
              <a:ext cx="758047" cy="758047"/>
            </a:xfrm>
            <a:custGeom>
              <a:avLst/>
              <a:gdLst>
                <a:gd name="connsiteX0" fmla="*/ 842682 w 1685364"/>
                <a:gd name="connsiteY0" fmla="*/ 0 h 1685364"/>
                <a:gd name="connsiteX1" fmla="*/ 886131 w 1685364"/>
                <a:gd name="connsiteY1" fmla="*/ 2194 h 1685364"/>
                <a:gd name="connsiteX2" fmla="*/ 902874 w 1685364"/>
                <a:gd name="connsiteY2" fmla="*/ 143526 h 1685364"/>
                <a:gd name="connsiteX3" fmla="*/ 966242 w 1685364"/>
                <a:gd name="connsiteY3" fmla="*/ 149914 h 1685364"/>
                <a:gd name="connsiteX4" fmla="*/ 1018611 w 1685364"/>
                <a:gd name="connsiteY4" fmla="*/ 18689 h 1685364"/>
                <a:gd name="connsiteX5" fmla="*/ 1093270 w 1685364"/>
                <a:gd name="connsiteY5" fmla="*/ 37886 h 1685364"/>
                <a:gd name="connsiteX6" fmla="*/ 1102311 w 1685364"/>
                <a:gd name="connsiteY6" fmla="*/ 41195 h 1685364"/>
                <a:gd name="connsiteX7" fmla="*/ 1081920 w 1685364"/>
                <a:gd name="connsiteY7" fmla="*/ 181931 h 1685364"/>
                <a:gd name="connsiteX8" fmla="*/ 1117187 w 1685364"/>
                <a:gd name="connsiteY8" fmla="*/ 192878 h 1685364"/>
                <a:gd name="connsiteX9" fmla="*/ 1141072 w 1685364"/>
                <a:gd name="connsiteY9" fmla="*/ 205843 h 1685364"/>
                <a:gd name="connsiteX10" fmla="*/ 1223818 w 1685364"/>
                <a:gd name="connsiteY10" fmla="*/ 95058 h 1685364"/>
                <a:gd name="connsiteX11" fmla="*/ 1300488 w 1685364"/>
                <a:gd name="connsiteY11" fmla="*/ 136673 h 1685364"/>
                <a:gd name="connsiteX12" fmla="*/ 1245427 w 1685364"/>
                <a:gd name="connsiteY12" fmla="*/ 264869 h 1685364"/>
                <a:gd name="connsiteX13" fmla="*/ 1294739 w 1685364"/>
                <a:gd name="connsiteY13" fmla="*/ 305556 h 1685364"/>
                <a:gd name="connsiteX14" fmla="*/ 1404699 w 1685364"/>
                <a:gd name="connsiteY14" fmla="*/ 218888 h 1685364"/>
                <a:gd name="connsiteX15" fmla="*/ 1438548 w 1685364"/>
                <a:gd name="connsiteY15" fmla="*/ 246816 h 1685364"/>
                <a:gd name="connsiteX16" fmla="*/ 1466476 w 1685364"/>
                <a:gd name="connsiteY16" fmla="*/ 280665 h 1685364"/>
                <a:gd name="connsiteX17" fmla="*/ 1379809 w 1685364"/>
                <a:gd name="connsiteY17" fmla="*/ 390626 h 1685364"/>
                <a:gd name="connsiteX18" fmla="*/ 1420496 w 1685364"/>
                <a:gd name="connsiteY18" fmla="*/ 439938 h 1685364"/>
                <a:gd name="connsiteX19" fmla="*/ 1548691 w 1685364"/>
                <a:gd name="connsiteY19" fmla="*/ 384877 h 1685364"/>
                <a:gd name="connsiteX20" fmla="*/ 1590307 w 1685364"/>
                <a:gd name="connsiteY20" fmla="*/ 461548 h 1685364"/>
                <a:gd name="connsiteX21" fmla="*/ 1479522 w 1685364"/>
                <a:gd name="connsiteY21" fmla="*/ 544293 h 1685364"/>
                <a:gd name="connsiteX22" fmla="*/ 1492486 w 1685364"/>
                <a:gd name="connsiteY22" fmla="*/ 568177 h 1685364"/>
                <a:gd name="connsiteX23" fmla="*/ 1503434 w 1685364"/>
                <a:gd name="connsiteY23" fmla="*/ 603445 h 1685364"/>
                <a:gd name="connsiteX24" fmla="*/ 1644170 w 1685364"/>
                <a:gd name="connsiteY24" fmla="*/ 583054 h 1685364"/>
                <a:gd name="connsiteX25" fmla="*/ 1647479 w 1685364"/>
                <a:gd name="connsiteY25" fmla="*/ 592094 h 1685364"/>
                <a:gd name="connsiteX26" fmla="*/ 1666676 w 1685364"/>
                <a:gd name="connsiteY26" fmla="*/ 666754 h 1685364"/>
                <a:gd name="connsiteX27" fmla="*/ 1535450 w 1685364"/>
                <a:gd name="connsiteY27" fmla="*/ 719123 h 1685364"/>
                <a:gd name="connsiteX28" fmla="*/ 1541838 w 1685364"/>
                <a:gd name="connsiteY28" fmla="*/ 782491 h 1685364"/>
                <a:gd name="connsiteX29" fmla="*/ 1683170 w 1685364"/>
                <a:gd name="connsiteY29" fmla="*/ 799234 h 1685364"/>
                <a:gd name="connsiteX30" fmla="*/ 1685364 w 1685364"/>
                <a:gd name="connsiteY30" fmla="*/ 842682 h 1685364"/>
                <a:gd name="connsiteX31" fmla="*/ 1683170 w 1685364"/>
                <a:gd name="connsiteY31" fmla="*/ 886131 h 1685364"/>
                <a:gd name="connsiteX32" fmla="*/ 1541838 w 1685364"/>
                <a:gd name="connsiteY32" fmla="*/ 902874 h 1685364"/>
                <a:gd name="connsiteX33" fmla="*/ 1535450 w 1685364"/>
                <a:gd name="connsiteY33" fmla="*/ 966242 h 1685364"/>
                <a:gd name="connsiteX34" fmla="*/ 1666676 w 1685364"/>
                <a:gd name="connsiteY34" fmla="*/ 1018611 h 1685364"/>
                <a:gd name="connsiteX35" fmla="*/ 1647479 w 1685364"/>
                <a:gd name="connsiteY35" fmla="*/ 1093270 h 1685364"/>
                <a:gd name="connsiteX36" fmla="*/ 1644170 w 1685364"/>
                <a:gd name="connsiteY36" fmla="*/ 1102311 h 1685364"/>
                <a:gd name="connsiteX37" fmla="*/ 1503434 w 1685364"/>
                <a:gd name="connsiteY37" fmla="*/ 1081920 h 1685364"/>
                <a:gd name="connsiteX38" fmla="*/ 1492486 w 1685364"/>
                <a:gd name="connsiteY38" fmla="*/ 1117187 h 1685364"/>
                <a:gd name="connsiteX39" fmla="*/ 1479522 w 1685364"/>
                <a:gd name="connsiteY39" fmla="*/ 1141072 h 1685364"/>
                <a:gd name="connsiteX40" fmla="*/ 1590306 w 1685364"/>
                <a:gd name="connsiteY40" fmla="*/ 1223817 h 1685364"/>
                <a:gd name="connsiteX41" fmla="*/ 1548691 w 1685364"/>
                <a:gd name="connsiteY41" fmla="*/ 1300488 h 1685364"/>
                <a:gd name="connsiteX42" fmla="*/ 1420495 w 1685364"/>
                <a:gd name="connsiteY42" fmla="*/ 1245427 h 1685364"/>
                <a:gd name="connsiteX43" fmla="*/ 1379809 w 1685364"/>
                <a:gd name="connsiteY43" fmla="*/ 1294739 h 1685364"/>
                <a:gd name="connsiteX44" fmla="*/ 1466476 w 1685364"/>
                <a:gd name="connsiteY44" fmla="*/ 1404699 h 1685364"/>
                <a:gd name="connsiteX45" fmla="*/ 1438548 w 1685364"/>
                <a:gd name="connsiteY45" fmla="*/ 1438548 h 1685364"/>
                <a:gd name="connsiteX46" fmla="*/ 1404699 w 1685364"/>
                <a:gd name="connsiteY46" fmla="*/ 1466476 h 1685364"/>
                <a:gd name="connsiteX47" fmla="*/ 1294739 w 1685364"/>
                <a:gd name="connsiteY47" fmla="*/ 1379809 h 1685364"/>
                <a:gd name="connsiteX48" fmla="*/ 1245427 w 1685364"/>
                <a:gd name="connsiteY48" fmla="*/ 1420495 h 1685364"/>
                <a:gd name="connsiteX49" fmla="*/ 1300488 w 1685364"/>
                <a:gd name="connsiteY49" fmla="*/ 1548691 h 1685364"/>
                <a:gd name="connsiteX50" fmla="*/ 1223818 w 1685364"/>
                <a:gd name="connsiteY50" fmla="*/ 1590306 h 1685364"/>
                <a:gd name="connsiteX51" fmla="*/ 1141072 w 1685364"/>
                <a:gd name="connsiteY51" fmla="*/ 1479522 h 1685364"/>
                <a:gd name="connsiteX52" fmla="*/ 1117187 w 1685364"/>
                <a:gd name="connsiteY52" fmla="*/ 1492486 h 1685364"/>
                <a:gd name="connsiteX53" fmla="*/ 1081920 w 1685364"/>
                <a:gd name="connsiteY53" fmla="*/ 1503434 h 1685364"/>
                <a:gd name="connsiteX54" fmla="*/ 1102311 w 1685364"/>
                <a:gd name="connsiteY54" fmla="*/ 1644170 h 1685364"/>
                <a:gd name="connsiteX55" fmla="*/ 1093270 w 1685364"/>
                <a:gd name="connsiteY55" fmla="*/ 1647479 h 1685364"/>
                <a:gd name="connsiteX56" fmla="*/ 1018611 w 1685364"/>
                <a:gd name="connsiteY56" fmla="*/ 1666676 h 1685364"/>
                <a:gd name="connsiteX57" fmla="*/ 966242 w 1685364"/>
                <a:gd name="connsiteY57" fmla="*/ 1535450 h 1685364"/>
                <a:gd name="connsiteX58" fmla="*/ 902874 w 1685364"/>
                <a:gd name="connsiteY58" fmla="*/ 1541838 h 1685364"/>
                <a:gd name="connsiteX59" fmla="*/ 886131 w 1685364"/>
                <a:gd name="connsiteY59" fmla="*/ 1683170 h 1685364"/>
                <a:gd name="connsiteX60" fmla="*/ 842682 w 1685364"/>
                <a:gd name="connsiteY60" fmla="*/ 1685364 h 1685364"/>
                <a:gd name="connsiteX61" fmla="*/ 799234 w 1685364"/>
                <a:gd name="connsiteY61" fmla="*/ 1683170 h 1685364"/>
                <a:gd name="connsiteX62" fmla="*/ 782491 w 1685364"/>
                <a:gd name="connsiteY62" fmla="*/ 1541838 h 1685364"/>
                <a:gd name="connsiteX63" fmla="*/ 719123 w 1685364"/>
                <a:gd name="connsiteY63" fmla="*/ 1535450 h 1685364"/>
                <a:gd name="connsiteX64" fmla="*/ 666754 w 1685364"/>
                <a:gd name="connsiteY64" fmla="*/ 1666676 h 1685364"/>
                <a:gd name="connsiteX65" fmla="*/ 592095 w 1685364"/>
                <a:gd name="connsiteY65" fmla="*/ 1647479 h 1685364"/>
                <a:gd name="connsiteX66" fmla="*/ 583054 w 1685364"/>
                <a:gd name="connsiteY66" fmla="*/ 1644170 h 1685364"/>
                <a:gd name="connsiteX67" fmla="*/ 603446 w 1685364"/>
                <a:gd name="connsiteY67" fmla="*/ 1503434 h 1685364"/>
                <a:gd name="connsiteX68" fmla="*/ 568177 w 1685364"/>
                <a:gd name="connsiteY68" fmla="*/ 1492486 h 1685364"/>
                <a:gd name="connsiteX69" fmla="*/ 544293 w 1685364"/>
                <a:gd name="connsiteY69" fmla="*/ 1479522 h 1685364"/>
                <a:gd name="connsiteX70" fmla="*/ 461548 w 1685364"/>
                <a:gd name="connsiteY70" fmla="*/ 1590307 h 1685364"/>
                <a:gd name="connsiteX71" fmla="*/ 384877 w 1685364"/>
                <a:gd name="connsiteY71" fmla="*/ 1548691 h 1685364"/>
                <a:gd name="connsiteX72" fmla="*/ 439939 w 1685364"/>
                <a:gd name="connsiteY72" fmla="*/ 1420496 h 1685364"/>
                <a:gd name="connsiteX73" fmla="*/ 390626 w 1685364"/>
                <a:gd name="connsiteY73" fmla="*/ 1379809 h 1685364"/>
                <a:gd name="connsiteX74" fmla="*/ 280666 w 1685364"/>
                <a:gd name="connsiteY74" fmla="*/ 1466476 h 1685364"/>
                <a:gd name="connsiteX75" fmla="*/ 246816 w 1685364"/>
                <a:gd name="connsiteY75" fmla="*/ 1438548 h 1685364"/>
                <a:gd name="connsiteX76" fmla="*/ 218888 w 1685364"/>
                <a:gd name="connsiteY76" fmla="*/ 1404699 h 1685364"/>
                <a:gd name="connsiteX77" fmla="*/ 305556 w 1685364"/>
                <a:gd name="connsiteY77" fmla="*/ 1294739 h 1685364"/>
                <a:gd name="connsiteX78" fmla="*/ 264869 w 1685364"/>
                <a:gd name="connsiteY78" fmla="*/ 1245427 h 1685364"/>
                <a:gd name="connsiteX79" fmla="*/ 136674 w 1685364"/>
                <a:gd name="connsiteY79" fmla="*/ 1300488 h 1685364"/>
                <a:gd name="connsiteX80" fmla="*/ 95058 w 1685364"/>
                <a:gd name="connsiteY80" fmla="*/ 1223818 h 1685364"/>
                <a:gd name="connsiteX81" fmla="*/ 205843 w 1685364"/>
                <a:gd name="connsiteY81" fmla="*/ 1141073 h 1685364"/>
                <a:gd name="connsiteX82" fmla="*/ 192878 w 1685364"/>
                <a:gd name="connsiteY82" fmla="*/ 1117187 h 1685364"/>
                <a:gd name="connsiteX83" fmla="*/ 181931 w 1685364"/>
                <a:gd name="connsiteY83" fmla="*/ 1081920 h 1685364"/>
                <a:gd name="connsiteX84" fmla="*/ 41195 w 1685364"/>
                <a:gd name="connsiteY84" fmla="*/ 1102311 h 1685364"/>
                <a:gd name="connsiteX85" fmla="*/ 37886 w 1685364"/>
                <a:gd name="connsiteY85" fmla="*/ 1093270 h 1685364"/>
                <a:gd name="connsiteX86" fmla="*/ 18689 w 1685364"/>
                <a:gd name="connsiteY86" fmla="*/ 1018611 h 1685364"/>
                <a:gd name="connsiteX87" fmla="*/ 149914 w 1685364"/>
                <a:gd name="connsiteY87" fmla="*/ 966242 h 1685364"/>
                <a:gd name="connsiteX88" fmla="*/ 143526 w 1685364"/>
                <a:gd name="connsiteY88" fmla="*/ 902874 h 1685364"/>
                <a:gd name="connsiteX89" fmla="*/ 2194 w 1685364"/>
                <a:gd name="connsiteY89" fmla="*/ 886131 h 1685364"/>
                <a:gd name="connsiteX90" fmla="*/ 0 w 1685364"/>
                <a:gd name="connsiteY90" fmla="*/ 842682 h 1685364"/>
                <a:gd name="connsiteX91" fmla="*/ 2194 w 1685364"/>
                <a:gd name="connsiteY91" fmla="*/ 799234 h 1685364"/>
                <a:gd name="connsiteX92" fmla="*/ 143526 w 1685364"/>
                <a:gd name="connsiteY92" fmla="*/ 782491 h 1685364"/>
                <a:gd name="connsiteX93" fmla="*/ 149914 w 1685364"/>
                <a:gd name="connsiteY93" fmla="*/ 719122 h 1685364"/>
                <a:gd name="connsiteX94" fmla="*/ 18689 w 1685364"/>
                <a:gd name="connsiteY94" fmla="*/ 666753 h 1685364"/>
                <a:gd name="connsiteX95" fmla="*/ 37886 w 1685364"/>
                <a:gd name="connsiteY95" fmla="*/ 592094 h 1685364"/>
                <a:gd name="connsiteX96" fmla="*/ 41195 w 1685364"/>
                <a:gd name="connsiteY96" fmla="*/ 583054 h 1685364"/>
                <a:gd name="connsiteX97" fmla="*/ 181931 w 1685364"/>
                <a:gd name="connsiteY97" fmla="*/ 603445 h 1685364"/>
                <a:gd name="connsiteX98" fmla="*/ 192878 w 1685364"/>
                <a:gd name="connsiteY98" fmla="*/ 568177 h 1685364"/>
                <a:gd name="connsiteX99" fmla="*/ 205842 w 1685364"/>
                <a:gd name="connsiteY99" fmla="*/ 544293 h 1685364"/>
                <a:gd name="connsiteX100" fmla="*/ 95058 w 1685364"/>
                <a:gd name="connsiteY100" fmla="*/ 461548 h 1685364"/>
                <a:gd name="connsiteX101" fmla="*/ 136673 w 1685364"/>
                <a:gd name="connsiteY101" fmla="*/ 384877 h 1685364"/>
                <a:gd name="connsiteX102" fmla="*/ 264869 w 1685364"/>
                <a:gd name="connsiteY102" fmla="*/ 439938 h 1685364"/>
                <a:gd name="connsiteX103" fmla="*/ 305556 w 1685364"/>
                <a:gd name="connsiteY103" fmla="*/ 390625 h 1685364"/>
                <a:gd name="connsiteX104" fmla="*/ 218888 w 1685364"/>
                <a:gd name="connsiteY104" fmla="*/ 280665 h 1685364"/>
                <a:gd name="connsiteX105" fmla="*/ 246816 w 1685364"/>
                <a:gd name="connsiteY105" fmla="*/ 246816 h 1685364"/>
                <a:gd name="connsiteX106" fmla="*/ 280665 w 1685364"/>
                <a:gd name="connsiteY106" fmla="*/ 218888 h 1685364"/>
                <a:gd name="connsiteX107" fmla="*/ 390625 w 1685364"/>
                <a:gd name="connsiteY107" fmla="*/ 305556 h 1685364"/>
                <a:gd name="connsiteX108" fmla="*/ 439939 w 1685364"/>
                <a:gd name="connsiteY108" fmla="*/ 264868 h 1685364"/>
                <a:gd name="connsiteX109" fmla="*/ 384877 w 1685364"/>
                <a:gd name="connsiteY109" fmla="*/ 136673 h 1685364"/>
                <a:gd name="connsiteX110" fmla="*/ 461548 w 1685364"/>
                <a:gd name="connsiteY110" fmla="*/ 95058 h 1685364"/>
                <a:gd name="connsiteX111" fmla="*/ 544293 w 1685364"/>
                <a:gd name="connsiteY111" fmla="*/ 205842 h 1685364"/>
                <a:gd name="connsiteX112" fmla="*/ 568177 w 1685364"/>
                <a:gd name="connsiteY112" fmla="*/ 192878 h 1685364"/>
                <a:gd name="connsiteX113" fmla="*/ 603445 w 1685364"/>
                <a:gd name="connsiteY113" fmla="*/ 181930 h 1685364"/>
                <a:gd name="connsiteX114" fmla="*/ 583054 w 1685364"/>
                <a:gd name="connsiteY114" fmla="*/ 41194 h 1685364"/>
                <a:gd name="connsiteX115" fmla="*/ 592095 w 1685364"/>
                <a:gd name="connsiteY115" fmla="*/ 37886 h 1685364"/>
                <a:gd name="connsiteX116" fmla="*/ 666754 w 1685364"/>
                <a:gd name="connsiteY116" fmla="*/ 18689 h 1685364"/>
                <a:gd name="connsiteX117" fmla="*/ 719122 w 1685364"/>
                <a:gd name="connsiteY117" fmla="*/ 149914 h 1685364"/>
                <a:gd name="connsiteX118" fmla="*/ 782491 w 1685364"/>
                <a:gd name="connsiteY118" fmla="*/ 143526 h 1685364"/>
                <a:gd name="connsiteX119" fmla="*/ 799234 w 1685364"/>
                <a:gd name="connsiteY119" fmla="*/ 2194 h 1685364"/>
                <a:gd name="connsiteX120" fmla="*/ 842682 w 1685364"/>
                <a:gd name="connsiteY120" fmla="*/ 0 h 1685364"/>
                <a:gd name="connsiteX121" fmla="*/ 842682 w 1685364"/>
                <a:gd name="connsiteY121" fmla="*/ 231588 h 1685364"/>
                <a:gd name="connsiteX122" fmla="*/ 231588 w 1685364"/>
                <a:gd name="connsiteY122" fmla="*/ 842682 h 1685364"/>
                <a:gd name="connsiteX123" fmla="*/ 842682 w 1685364"/>
                <a:gd name="connsiteY123" fmla="*/ 1453776 h 1685364"/>
                <a:gd name="connsiteX124" fmla="*/ 1453776 w 1685364"/>
                <a:gd name="connsiteY124" fmla="*/ 842682 h 1685364"/>
                <a:gd name="connsiteX125" fmla="*/ 842682 w 1685364"/>
                <a:gd name="connsiteY125" fmla="*/ 231588 h 1685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</a:cxnLst>
              <a:rect l="l" t="t" r="r" b="b"/>
              <a:pathLst>
                <a:path w="1685364" h="1685364">
                  <a:moveTo>
                    <a:pt x="842682" y="0"/>
                  </a:moveTo>
                  <a:lnTo>
                    <a:pt x="886131" y="2194"/>
                  </a:lnTo>
                  <a:lnTo>
                    <a:pt x="902874" y="143526"/>
                  </a:lnTo>
                  <a:lnTo>
                    <a:pt x="966242" y="149914"/>
                  </a:lnTo>
                  <a:lnTo>
                    <a:pt x="1018611" y="18689"/>
                  </a:lnTo>
                  <a:lnTo>
                    <a:pt x="1093270" y="37886"/>
                  </a:lnTo>
                  <a:lnTo>
                    <a:pt x="1102311" y="41195"/>
                  </a:lnTo>
                  <a:lnTo>
                    <a:pt x="1081920" y="181931"/>
                  </a:lnTo>
                  <a:lnTo>
                    <a:pt x="1117187" y="192878"/>
                  </a:lnTo>
                  <a:lnTo>
                    <a:pt x="1141072" y="205843"/>
                  </a:lnTo>
                  <a:lnTo>
                    <a:pt x="1223818" y="95058"/>
                  </a:lnTo>
                  <a:lnTo>
                    <a:pt x="1300488" y="136673"/>
                  </a:lnTo>
                  <a:lnTo>
                    <a:pt x="1245427" y="264869"/>
                  </a:lnTo>
                  <a:lnTo>
                    <a:pt x="1294739" y="305556"/>
                  </a:lnTo>
                  <a:lnTo>
                    <a:pt x="1404699" y="218888"/>
                  </a:lnTo>
                  <a:lnTo>
                    <a:pt x="1438548" y="246816"/>
                  </a:lnTo>
                  <a:lnTo>
                    <a:pt x="1466476" y="280665"/>
                  </a:lnTo>
                  <a:lnTo>
                    <a:pt x="1379809" y="390626"/>
                  </a:lnTo>
                  <a:lnTo>
                    <a:pt x="1420496" y="439938"/>
                  </a:lnTo>
                  <a:lnTo>
                    <a:pt x="1548691" y="384877"/>
                  </a:lnTo>
                  <a:lnTo>
                    <a:pt x="1590307" y="461548"/>
                  </a:lnTo>
                  <a:lnTo>
                    <a:pt x="1479522" y="544293"/>
                  </a:lnTo>
                  <a:lnTo>
                    <a:pt x="1492486" y="568177"/>
                  </a:lnTo>
                  <a:lnTo>
                    <a:pt x="1503434" y="603445"/>
                  </a:lnTo>
                  <a:lnTo>
                    <a:pt x="1644170" y="583054"/>
                  </a:lnTo>
                  <a:lnTo>
                    <a:pt x="1647479" y="592094"/>
                  </a:lnTo>
                  <a:lnTo>
                    <a:pt x="1666676" y="666754"/>
                  </a:lnTo>
                  <a:lnTo>
                    <a:pt x="1535450" y="719123"/>
                  </a:lnTo>
                  <a:lnTo>
                    <a:pt x="1541838" y="782491"/>
                  </a:lnTo>
                  <a:lnTo>
                    <a:pt x="1683170" y="799234"/>
                  </a:lnTo>
                  <a:lnTo>
                    <a:pt x="1685364" y="842682"/>
                  </a:lnTo>
                  <a:lnTo>
                    <a:pt x="1683170" y="886131"/>
                  </a:lnTo>
                  <a:lnTo>
                    <a:pt x="1541838" y="902874"/>
                  </a:lnTo>
                  <a:lnTo>
                    <a:pt x="1535450" y="966242"/>
                  </a:lnTo>
                  <a:lnTo>
                    <a:pt x="1666676" y="1018611"/>
                  </a:lnTo>
                  <a:lnTo>
                    <a:pt x="1647479" y="1093270"/>
                  </a:lnTo>
                  <a:lnTo>
                    <a:pt x="1644170" y="1102311"/>
                  </a:lnTo>
                  <a:lnTo>
                    <a:pt x="1503434" y="1081920"/>
                  </a:lnTo>
                  <a:lnTo>
                    <a:pt x="1492486" y="1117187"/>
                  </a:lnTo>
                  <a:lnTo>
                    <a:pt x="1479522" y="1141072"/>
                  </a:lnTo>
                  <a:lnTo>
                    <a:pt x="1590306" y="1223817"/>
                  </a:lnTo>
                  <a:lnTo>
                    <a:pt x="1548691" y="1300488"/>
                  </a:lnTo>
                  <a:lnTo>
                    <a:pt x="1420495" y="1245427"/>
                  </a:lnTo>
                  <a:lnTo>
                    <a:pt x="1379809" y="1294739"/>
                  </a:lnTo>
                  <a:lnTo>
                    <a:pt x="1466476" y="1404699"/>
                  </a:lnTo>
                  <a:lnTo>
                    <a:pt x="1438548" y="1438548"/>
                  </a:lnTo>
                  <a:lnTo>
                    <a:pt x="1404699" y="1466476"/>
                  </a:lnTo>
                  <a:lnTo>
                    <a:pt x="1294739" y="1379809"/>
                  </a:lnTo>
                  <a:lnTo>
                    <a:pt x="1245427" y="1420495"/>
                  </a:lnTo>
                  <a:lnTo>
                    <a:pt x="1300488" y="1548691"/>
                  </a:lnTo>
                  <a:lnTo>
                    <a:pt x="1223818" y="1590306"/>
                  </a:lnTo>
                  <a:lnTo>
                    <a:pt x="1141072" y="1479522"/>
                  </a:lnTo>
                  <a:lnTo>
                    <a:pt x="1117187" y="1492486"/>
                  </a:lnTo>
                  <a:lnTo>
                    <a:pt x="1081920" y="1503434"/>
                  </a:lnTo>
                  <a:lnTo>
                    <a:pt x="1102311" y="1644170"/>
                  </a:lnTo>
                  <a:lnTo>
                    <a:pt x="1093270" y="1647479"/>
                  </a:lnTo>
                  <a:lnTo>
                    <a:pt x="1018611" y="1666676"/>
                  </a:lnTo>
                  <a:lnTo>
                    <a:pt x="966242" y="1535450"/>
                  </a:lnTo>
                  <a:lnTo>
                    <a:pt x="902874" y="1541838"/>
                  </a:lnTo>
                  <a:lnTo>
                    <a:pt x="886131" y="1683170"/>
                  </a:lnTo>
                  <a:lnTo>
                    <a:pt x="842682" y="1685364"/>
                  </a:lnTo>
                  <a:lnTo>
                    <a:pt x="799234" y="1683170"/>
                  </a:lnTo>
                  <a:lnTo>
                    <a:pt x="782491" y="1541838"/>
                  </a:lnTo>
                  <a:lnTo>
                    <a:pt x="719123" y="1535450"/>
                  </a:lnTo>
                  <a:lnTo>
                    <a:pt x="666754" y="1666676"/>
                  </a:lnTo>
                  <a:lnTo>
                    <a:pt x="592095" y="1647479"/>
                  </a:lnTo>
                  <a:lnTo>
                    <a:pt x="583054" y="1644170"/>
                  </a:lnTo>
                  <a:lnTo>
                    <a:pt x="603446" y="1503434"/>
                  </a:lnTo>
                  <a:lnTo>
                    <a:pt x="568177" y="1492486"/>
                  </a:lnTo>
                  <a:lnTo>
                    <a:pt x="544293" y="1479522"/>
                  </a:lnTo>
                  <a:lnTo>
                    <a:pt x="461548" y="1590307"/>
                  </a:lnTo>
                  <a:lnTo>
                    <a:pt x="384877" y="1548691"/>
                  </a:lnTo>
                  <a:lnTo>
                    <a:pt x="439939" y="1420496"/>
                  </a:lnTo>
                  <a:lnTo>
                    <a:pt x="390626" y="1379809"/>
                  </a:lnTo>
                  <a:lnTo>
                    <a:pt x="280666" y="1466476"/>
                  </a:lnTo>
                  <a:lnTo>
                    <a:pt x="246816" y="1438548"/>
                  </a:lnTo>
                  <a:lnTo>
                    <a:pt x="218888" y="1404699"/>
                  </a:lnTo>
                  <a:lnTo>
                    <a:pt x="305556" y="1294739"/>
                  </a:lnTo>
                  <a:lnTo>
                    <a:pt x="264869" y="1245427"/>
                  </a:lnTo>
                  <a:lnTo>
                    <a:pt x="136674" y="1300488"/>
                  </a:lnTo>
                  <a:lnTo>
                    <a:pt x="95058" y="1223818"/>
                  </a:lnTo>
                  <a:lnTo>
                    <a:pt x="205843" y="1141073"/>
                  </a:lnTo>
                  <a:lnTo>
                    <a:pt x="192878" y="1117187"/>
                  </a:lnTo>
                  <a:lnTo>
                    <a:pt x="181931" y="1081920"/>
                  </a:lnTo>
                  <a:lnTo>
                    <a:pt x="41195" y="1102311"/>
                  </a:lnTo>
                  <a:lnTo>
                    <a:pt x="37886" y="1093270"/>
                  </a:lnTo>
                  <a:lnTo>
                    <a:pt x="18689" y="1018611"/>
                  </a:lnTo>
                  <a:lnTo>
                    <a:pt x="149914" y="966242"/>
                  </a:lnTo>
                  <a:lnTo>
                    <a:pt x="143526" y="902874"/>
                  </a:lnTo>
                  <a:lnTo>
                    <a:pt x="2194" y="886131"/>
                  </a:lnTo>
                  <a:lnTo>
                    <a:pt x="0" y="842682"/>
                  </a:lnTo>
                  <a:lnTo>
                    <a:pt x="2194" y="799234"/>
                  </a:lnTo>
                  <a:lnTo>
                    <a:pt x="143526" y="782491"/>
                  </a:lnTo>
                  <a:lnTo>
                    <a:pt x="149914" y="719122"/>
                  </a:lnTo>
                  <a:lnTo>
                    <a:pt x="18689" y="666753"/>
                  </a:lnTo>
                  <a:lnTo>
                    <a:pt x="37886" y="592094"/>
                  </a:lnTo>
                  <a:lnTo>
                    <a:pt x="41195" y="583054"/>
                  </a:lnTo>
                  <a:lnTo>
                    <a:pt x="181931" y="603445"/>
                  </a:lnTo>
                  <a:lnTo>
                    <a:pt x="192878" y="568177"/>
                  </a:lnTo>
                  <a:lnTo>
                    <a:pt x="205842" y="544293"/>
                  </a:lnTo>
                  <a:lnTo>
                    <a:pt x="95058" y="461548"/>
                  </a:lnTo>
                  <a:lnTo>
                    <a:pt x="136673" y="384877"/>
                  </a:lnTo>
                  <a:lnTo>
                    <a:pt x="264869" y="439938"/>
                  </a:lnTo>
                  <a:lnTo>
                    <a:pt x="305556" y="390625"/>
                  </a:lnTo>
                  <a:lnTo>
                    <a:pt x="218888" y="280665"/>
                  </a:lnTo>
                  <a:lnTo>
                    <a:pt x="246816" y="246816"/>
                  </a:lnTo>
                  <a:lnTo>
                    <a:pt x="280665" y="218888"/>
                  </a:lnTo>
                  <a:lnTo>
                    <a:pt x="390625" y="305556"/>
                  </a:lnTo>
                  <a:lnTo>
                    <a:pt x="439939" y="264868"/>
                  </a:lnTo>
                  <a:lnTo>
                    <a:pt x="384877" y="136673"/>
                  </a:lnTo>
                  <a:lnTo>
                    <a:pt x="461548" y="95058"/>
                  </a:lnTo>
                  <a:lnTo>
                    <a:pt x="544293" y="205842"/>
                  </a:lnTo>
                  <a:lnTo>
                    <a:pt x="568177" y="192878"/>
                  </a:lnTo>
                  <a:lnTo>
                    <a:pt x="603445" y="181930"/>
                  </a:lnTo>
                  <a:lnTo>
                    <a:pt x="583054" y="41194"/>
                  </a:lnTo>
                  <a:lnTo>
                    <a:pt x="592095" y="37886"/>
                  </a:lnTo>
                  <a:lnTo>
                    <a:pt x="666754" y="18689"/>
                  </a:lnTo>
                  <a:lnTo>
                    <a:pt x="719122" y="149914"/>
                  </a:lnTo>
                  <a:lnTo>
                    <a:pt x="782491" y="143526"/>
                  </a:lnTo>
                  <a:lnTo>
                    <a:pt x="799234" y="2194"/>
                  </a:lnTo>
                  <a:lnTo>
                    <a:pt x="842682" y="0"/>
                  </a:lnTo>
                  <a:close/>
                  <a:moveTo>
                    <a:pt x="842682" y="231588"/>
                  </a:moveTo>
                  <a:cubicBezTo>
                    <a:pt x="505184" y="231588"/>
                    <a:pt x="231588" y="505184"/>
                    <a:pt x="231588" y="842682"/>
                  </a:cubicBezTo>
                  <a:cubicBezTo>
                    <a:pt x="231588" y="1180180"/>
                    <a:pt x="505184" y="1453776"/>
                    <a:pt x="842682" y="1453776"/>
                  </a:cubicBezTo>
                  <a:cubicBezTo>
                    <a:pt x="1180180" y="1453776"/>
                    <a:pt x="1453776" y="1180180"/>
                    <a:pt x="1453776" y="842682"/>
                  </a:cubicBezTo>
                  <a:cubicBezTo>
                    <a:pt x="1453776" y="505184"/>
                    <a:pt x="1180180" y="231588"/>
                    <a:pt x="842682" y="231588"/>
                  </a:cubicBezTo>
                  <a:close/>
                </a:path>
              </a:pathLst>
            </a:cu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EE7EC3F1-5953-45ED-2DED-17ABD5FB2B2C}"/>
                </a:ext>
              </a:extLst>
            </p:cNvPr>
            <p:cNvSpPr/>
            <p:nvPr/>
          </p:nvSpPr>
          <p:spPr>
            <a:xfrm rot="9209847">
              <a:off x="221496" y="5589514"/>
              <a:ext cx="505365" cy="505365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1" name="Circle: Hollow 90">
              <a:extLst>
                <a:ext uri="{FF2B5EF4-FFF2-40B4-BE49-F238E27FC236}">
                  <a16:creationId xmlns:a16="http://schemas.microsoft.com/office/drawing/2014/main" id="{53A61524-0BB9-92F6-7292-8D5CAE2CECA6}"/>
                </a:ext>
              </a:extLst>
            </p:cNvPr>
            <p:cNvSpPr/>
            <p:nvPr/>
          </p:nvSpPr>
          <p:spPr>
            <a:xfrm rot="9209847">
              <a:off x="199991" y="5568009"/>
              <a:ext cx="548375" cy="548375"/>
            </a:xfrm>
            <a:prstGeom prst="donut">
              <a:avLst>
                <a:gd name="adj" fmla="val 4385"/>
              </a:avLst>
            </a:prstGeom>
            <a:gradFill flip="none" rotWithShape="1">
              <a:gsLst>
                <a:gs pos="18000">
                  <a:srgbClr val="F13E1A"/>
                </a:gs>
                <a:gs pos="67000">
                  <a:srgbClr val="000000"/>
                </a:gs>
              </a:gsLst>
              <a:lin ang="17400000" scaled="0"/>
              <a:tileRect/>
            </a:gradFill>
            <a:ln w="6350">
              <a:solidFill>
                <a:srgbClr val="0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pic>
          <p:nvPicPr>
            <p:cNvPr id="92" name="Picture 91" descr="A line art of icons&#10;&#10;AI-generated content may be incorrect.">
              <a:extLst>
                <a:ext uri="{FF2B5EF4-FFF2-40B4-BE49-F238E27FC236}">
                  <a16:creationId xmlns:a16="http://schemas.microsoft.com/office/drawing/2014/main" id="{E91E98F3-972E-C705-038B-A130BEC4E1BB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773" t="5787" r="44184" b="53472"/>
            <a:stretch>
              <a:fillRect/>
            </a:stretch>
          </p:blipFill>
          <p:spPr>
            <a:xfrm>
              <a:off x="291773" y="5659791"/>
              <a:ext cx="364810" cy="364810"/>
            </a:xfrm>
            <a:custGeom>
              <a:avLst/>
              <a:gdLst>
                <a:gd name="connsiteX0" fmla="*/ 737323 w 1474646"/>
                <a:gd name="connsiteY0" fmla="*/ 0 h 1474646"/>
                <a:gd name="connsiteX1" fmla="*/ 1474646 w 1474646"/>
                <a:gd name="connsiteY1" fmla="*/ 737323 h 1474646"/>
                <a:gd name="connsiteX2" fmla="*/ 737323 w 1474646"/>
                <a:gd name="connsiteY2" fmla="*/ 1474646 h 1474646"/>
                <a:gd name="connsiteX3" fmla="*/ 0 w 1474646"/>
                <a:gd name="connsiteY3" fmla="*/ 737323 h 1474646"/>
                <a:gd name="connsiteX4" fmla="*/ 737323 w 1474646"/>
                <a:gd name="connsiteY4" fmla="*/ 0 h 1474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74646" h="1474646">
                  <a:moveTo>
                    <a:pt x="737323" y="0"/>
                  </a:moveTo>
                  <a:cubicBezTo>
                    <a:pt x="1144535" y="0"/>
                    <a:pt x="1474646" y="330111"/>
                    <a:pt x="1474646" y="737323"/>
                  </a:cubicBezTo>
                  <a:cubicBezTo>
                    <a:pt x="1474646" y="1144535"/>
                    <a:pt x="1144535" y="1474646"/>
                    <a:pt x="737323" y="1474646"/>
                  </a:cubicBezTo>
                  <a:cubicBezTo>
                    <a:pt x="330111" y="1474646"/>
                    <a:pt x="0" y="1144535"/>
                    <a:pt x="0" y="737323"/>
                  </a:cubicBezTo>
                  <a:cubicBezTo>
                    <a:pt x="0" y="330111"/>
                    <a:pt x="330111" y="0"/>
                    <a:pt x="737323" y="0"/>
                  </a:cubicBezTo>
                  <a:close/>
                </a:path>
              </a:pathLst>
            </a:cu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</p:pic>
      </p:grp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F18EE99C-9ED7-0A07-258B-D08898DB1FE1}"/>
              </a:ext>
            </a:extLst>
          </p:cNvPr>
          <p:cNvGrpSpPr/>
          <p:nvPr/>
        </p:nvGrpSpPr>
        <p:grpSpPr>
          <a:xfrm>
            <a:off x="0" y="2827508"/>
            <a:ext cx="888274" cy="1163154"/>
            <a:chOff x="0" y="2847423"/>
            <a:chExt cx="888274" cy="1163154"/>
          </a:xfrm>
        </p:grpSpPr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70D94935-4A16-EAB7-A7D6-4292F766AA10}"/>
                </a:ext>
              </a:extLst>
            </p:cNvPr>
            <p:cNvGrpSpPr/>
            <p:nvPr/>
          </p:nvGrpSpPr>
          <p:grpSpPr>
            <a:xfrm>
              <a:off x="0" y="2847423"/>
              <a:ext cx="888274" cy="1163154"/>
              <a:chOff x="0" y="2847423"/>
              <a:chExt cx="888274" cy="1163154"/>
            </a:xfrm>
          </p:grpSpPr>
          <p:sp>
            <p:nvSpPr>
              <p:cNvPr id="23" name="Rectangle: Rounded Corners 22">
                <a:extLst>
                  <a:ext uri="{FF2B5EF4-FFF2-40B4-BE49-F238E27FC236}">
                    <a16:creationId xmlns:a16="http://schemas.microsoft.com/office/drawing/2014/main" id="{62480F25-8316-0FA9-9321-16DA7B94EBEA}"/>
                  </a:ext>
                </a:extLst>
              </p:cNvPr>
              <p:cNvSpPr/>
              <p:nvPr/>
            </p:nvSpPr>
            <p:spPr>
              <a:xfrm>
                <a:off x="0" y="2847423"/>
                <a:ext cx="888274" cy="1163154"/>
              </a:xfrm>
              <a:prstGeom prst="roundRect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944B9253-716B-A02C-7FA0-3154AD9FC320}"/>
                  </a:ext>
                </a:extLst>
              </p:cNvPr>
              <p:cNvSpPr txBox="1"/>
              <p:nvPr/>
            </p:nvSpPr>
            <p:spPr>
              <a:xfrm>
                <a:off x="107908" y="3577658"/>
                <a:ext cx="691495" cy="276999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200" b="1" dirty="0"/>
                  <a:t>Sender</a:t>
                </a:r>
                <a:endParaRPr lang="en-GB" sz="1200" b="1" dirty="0"/>
              </a:p>
            </p:txBody>
          </p:sp>
        </p:grpSp>
        <p:grpSp>
          <p:nvGrpSpPr>
            <p:cNvPr id="122" name="Group 121">
              <a:extLst>
                <a:ext uri="{FF2B5EF4-FFF2-40B4-BE49-F238E27FC236}">
                  <a16:creationId xmlns:a16="http://schemas.microsoft.com/office/drawing/2014/main" id="{D3164B6B-92C9-C1B1-FC58-A77C9619370D}"/>
                </a:ext>
              </a:extLst>
            </p:cNvPr>
            <p:cNvGrpSpPr/>
            <p:nvPr/>
          </p:nvGrpSpPr>
          <p:grpSpPr>
            <a:xfrm>
              <a:off x="172279" y="3003727"/>
              <a:ext cx="540000" cy="540001"/>
              <a:chOff x="172279" y="3003727"/>
              <a:chExt cx="540000" cy="540001"/>
            </a:xfrm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D547443B-E061-D3F4-76FA-00B43431DA27}"/>
                  </a:ext>
                </a:extLst>
              </p:cNvPr>
              <p:cNvSpPr/>
              <p:nvPr/>
            </p:nvSpPr>
            <p:spPr>
              <a:xfrm>
                <a:off x="172279" y="3003727"/>
                <a:ext cx="540000" cy="540001"/>
              </a:xfrm>
              <a:prstGeom prst="ellipse">
                <a:avLst/>
              </a:prstGeom>
              <a:gradFill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54000">
                    <a:schemeClr val="bg1"/>
                  </a:gs>
                </a:gsLst>
                <a:path path="circle">
                  <a:fillToRect l="50000" t="50000" r="50000" b="50000"/>
                </a:path>
              </a:gradFill>
              <a:ln w="127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b="1" dirty="0"/>
              </a:p>
            </p:txBody>
          </p:sp>
          <p:pic>
            <p:nvPicPr>
              <p:cNvPr id="89" name="Picture 88" descr="A collection of icons on a white background&#10;&#10;AI-generated content may be incorrect.">
                <a:extLst>
                  <a:ext uri="{FF2B5EF4-FFF2-40B4-BE49-F238E27FC236}">
                    <a16:creationId xmlns:a16="http://schemas.microsoft.com/office/drawing/2014/main" id="{3042E5E1-9B33-D78F-A846-CE9A6F93F28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4">
                <a:alphaModFix amt="9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963" t="7356" r="72354" b="72035"/>
              <a:stretch>
                <a:fillRect/>
              </a:stretch>
            </p:blipFill>
            <p:spPr>
              <a:xfrm>
                <a:off x="262283" y="3050158"/>
                <a:ext cx="375280" cy="389193"/>
              </a:xfrm>
              <a:custGeom>
                <a:avLst/>
                <a:gdLst>
                  <a:gd name="connsiteX0" fmla="*/ 221034 w 498703"/>
                  <a:gd name="connsiteY0" fmla="*/ 0 h 517190"/>
                  <a:gd name="connsiteX1" fmla="*/ 300122 w 498703"/>
                  <a:gd name="connsiteY1" fmla="*/ 0 h 517190"/>
                  <a:gd name="connsiteX2" fmla="*/ 498703 w 498703"/>
                  <a:gd name="connsiteY2" fmla="*/ 348527 h 517190"/>
                  <a:gd name="connsiteX3" fmla="*/ 420504 w 498703"/>
                  <a:gd name="connsiteY3" fmla="*/ 517190 h 517190"/>
                  <a:gd name="connsiteX4" fmla="*/ 71182 w 498703"/>
                  <a:gd name="connsiteY4" fmla="*/ 492679 h 517190"/>
                  <a:gd name="connsiteX5" fmla="*/ 0 w 498703"/>
                  <a:gd name="connsiteY5" fmla="*/ 384754 h 517190"/>
                  <a:gd name="connsiteX6" fmla="*/ 106946 w 498703"/>
                  <a:gd name="connsiteY6" fmla="*/ 122624 h 517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8703" h="517190">
                    <a:moveTo>
                      <a:pt x="221034" y="0"/>
                    </a:moveTo>
                    <a:lnTo>
                      <a:pt x="300122" y="0"/>
                    </a:lnTo>
                    <a:lnTo>
                      <a:pt x="498703" y="348527"/>
                    </a:lnTo>
                    <a:lnTo>
                      <a:pt x="420504" y="517190"/>
                    </a:lnTo>
                    <a:lnTo>
                      <a:pt x="71182" y="492679"/>
                    </a:lnTo>
                    <a:lnTo>
                      <a:pt x="0" y="384754"/>
                    </a:lnTo>
                    <a:lnTo>
                      <a:pt x="106946" y="122624"/>
                    </a:lnTo>
                    <a:close/>
                  </a:path>
                </a:pathLst>
              </a:custGeom>
            </p:spPr>
          </p:pic>
        </p:grpSp>
      </p:grpSp>
      <p:sp>
        <p:nvSpPr>
          <p:cNvPr id="197" name="TextBox 196">
            <a:extLst>
              <a:ext uri="{FF2B5EF4-FFF2-40B4-BE49-F238E27FC236}">
                <a16:creationId xmlns:a16="http://schemas.microsoft.com/office/drawing/2014/main" id="{1D4DFE9B-8C04-8B5C-5542-C3D5E4E6E309}"/>
              </a:ext>
            </a:extLst>
          </p:cNvPr>
          <p:cNvSpPr txBox="1"/>
          <p:nvPr/>
        </p:nvSpPr>
        <p:spPr>
          <a:xfrm>
            <a:off x="5355041" y="2310180"/>
            <a:ext cx="2470446" cy="400117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NOISE</a:t>
            </a:r>
            <a:endParaRPr lang="en-GB" sz="2000" b="1" dirty="0"/>
          </a:p>
        </p:txBody>
      </p:sp>
      <p:pic>
        <p:nvPicPr>
          <p:cNvPr id="168" name="Picture 167" descr="A black heartbeat line with a white background">
            <a:extLst>
              <a:ext uri="{FF2B5EF4-FFF2-40B4-BE49-F238E27FC236}">
                <a16:creationId xmlns:a16="http://schemas.microsoft.com/office/drawing/2014/main" id="{A4CA135E-E487-5010-5059-FEEE1F663F5E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6017" y="2210610"/>
            <a:ext cx="1468109" cy="740928"/>
          </a:xfrm>
          <a:prstGeom prst="rect">
            <a:avLst/>
          </a:prstGeom>
          <a:noFill/>
          <a:ln>
            <a:noFill/>
          </a:ln>
          <a:effectLst>
            <a:glow rad="190500">
              <a:srgbClr val="FF0000">
                <a:alpha val="14000"/>
              </a:srgbClr>
            </a:glow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173" name="TextBox 172">
            <a:extLst>
              <a:ext uri="{FF2B5EF4-FFF2-40B4-BE49-F238E27FC236}">
                <a16:creationId xmlns:a16="http://schemas.microsoft.com/office/drawing/2014/main" id="{FB3DEE18-2B6E-DCDE-FF3A-C4254EC7BA69}"/>
              </a:ext>
            </a:extLst>
          </p:cNvPr>
          <p:cNvSpPr txBox="1"/>
          <p:nvPr/>
        </p:nvSpPr>
        <p:spPr>
          <a:xfrm>
            <a:off x="5032720" y="916226"/>
            <a:ext cx="2153478" cy="400110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ln w="127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</a:t>
            </a:r>
            <a:r>
              <a:rPr lang="en-GB" sz="2000" b="1" dirty="0">
                <a:ln w="1270">
                  <a:noFill/>
                </a:ln>
                <a:solidFill>
                  <a:srgbClr val="444540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288FC-DDF5-AA83-A2E4-815C77D3A5B4}"/>
              </a:ext>
            </a:extLst>
          </p:cNvPr>
          <p:cNvSpPr txBox="1"/>
          <p:nvPr/>
        </p:nvSpPr>
        <p:spPr>
          <a:xfrm>
            <a:off x="0" y="1510747"/>
            <a:ext cx="12192000" cy="52322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1. The sender send the message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4B82B2-E685-6A50-ADB7-3085B27E8821}"/>
              </a:ext>
            </a:extLst>
          </p:cNvPr>
          <p:cNvSpPr txBox="1"/>
          <p:nvPr/>
        </p:nvSpPr>
        <p:spPr>
          <a:xfrm>
            <a:off x="0" y="1518284"/>
            <a:ext cx="12192000" cy="52322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2. The Transmitter encode the message into a Signal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845672-4186-70F9-7161-9392DF1D9BC2}"/>
              </a:ext>
            </a:extLst>
          </p:cNvPr>
          <p:cNvSpPr txBox="1"/>
          <p:nvPr/>
        </p:nvSpPr>
        <p:spPr>
          <a:xfrm>
            <a:off x="-41974" y="1450903"/>
            <a:ext cx="12192000" cy="52322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3. The Transmitter send out the Signal to the Channel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80213D9-E7A1-0CAA-E4B4-F4BCB55C68E4}"/>
              </a:ext>
            </a:extLst>
          </p:cNvPr>
          <p:cNvSpPr txBox="1"/>
          <p:nvPr/>
        </p:nvSpPr>
        <p:spPr>
          <a:xfrm>
            <a:off x="-11296" y="5830060"/>
            <a:ext cx="12203296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Usually in the Channel stage, some issues may occur , also called NOISE.                                                                                          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98" name="TextBox 197">
            <a:extLst>
              <a:ext uri="{FF2B5EF4-FFF2-40B4-BE49-F238E27FC236}">
                <a16:creationId xmlns:a16="http://schemas.microsoft.com/office/drawing/2014/main" id="{E60BC9DA-A2D9-6D6F-1485-B4CFBBBFA15E}"/>
              </a:ext>
            </a:extLst>
          </p:cNvPr>
          <p:cNvSpPr txBox="1"/>
          <p:nvPr/>
        </p:nvSpPr>
        <p:spPr>
          <a:xfrm>
            <a:off x="-22592" y="5421661"/>
            <a:ext cx="12214592" cy="1200329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>
                    <a:alpha val="70000"/>
                  </a:srgbClr>
                </a:solidFill>
              </a:rPr>
              <a:t>Physical</a:t>
            </a:r>
            <a:r>
              <a:rPr lang="en-GB" sz="2400" dirty="0">
                <a:solidFill>
                  <a:schemeClr val="bg1"/>
                </a:solidFill>
              </a:rPr>
              <a:t> ( external sounds )</a:t>
            </a:r>
          </a:p>
          <a:p>
            <a:pPr algn="ctr"/>
            <a:r>
              <a:rPr lang="en-GB" sz="2400" dirty="0">
                <a:solidFill>
                  <a:srgbClr val="FF0000">
                    <a:alpha val="70000"/>
                  </a:srgbClr>
                </a:solidFill>
              </a:rPr>
              <a:t>            Semantic</a:t>
            </a:r>
            <a:r>
              <a:rPr lang="en-GB" sz="2400" dirty="0">
                <a:solidFill>
                  <a:schemeClr val="bg1"/>
                </a:solidFill>
              </a:rPr>
              <a:t> ( ambiguous meaning )</a:t>
            </a:r>
          </a:p>
          <a:p>
            <a:pPr algn="ctr"/>
            <a:r>
              <a:rPr lang="en-GB" sz="2400" dirty="0">
                <a:solidFill>
                  <a:srgbClr val="FF0000">
                    <a:alpha val="70000"/>
                  </a:srgbClr>
                </a:solidFill>
              </a:rPr>
              <a:t>                                                    Psychological</a:t>
            </a:r>
            <a:r>
              <a:rPr lang="en-GB" sz="2400" dirty="0">
                <a:solidFill>
                  <a:schemeClr val="bg1"/>
                </a:solidFill>
              </a:rPr>
              <a:t> ( biases that affect the interpretation)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96" name="TextBox 195">
            <a:extLst>
              <a:ext uri="{FF2B5EF4-FFF2-40B4-BE49-F238E27FC236}">
                <a16:creationId xmlns:a16="http://schemas.microsoft.com/office/drawing/2014/main" id="{D5D52408-973B-89D2-68D0-F60444BE1950}"/>
              </a:ext>
            </a:extLst>
          </p:cNvPr>
          <p:cNvSpPr txBox="1"/>
          <p:nvPr/>
        </p:nvSpPr>
        <p:spPr>
          <a:xfrm>
            <a:off x="-22592" y="4694188"/>
            <a:ext cx="12203296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                  Noise can change or block the message </a:t>
            </a:r>
            <a:endParaRPr lang="en-GB" sz="2400" dirty="0">
              <a:solidFill>
                <a:schemeClr val="bg1"/>
              </a:solidFill>
            </a:endParaRPr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E937B779-78BF-AC86-32C9-FBA47CAB1E4A}"/>
              </a:ext>
            </a:extLst>
          </p:cNvPr>
          <p:cNvSpPr/>
          <p:nvPr/>
        </p:nvSpPr>
        <p:spPr>
          <a:xfrm>
            <a:off x="6840740" y="2092872"/>
            <a:ext cx="2029607" cy="8742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577DEB8-9E12-46EA-D0D9-BF72E0A8FE13}"/>
              </a:ext>
            </a:extLst>
          </p:cNvPr>
          <p:cNvSpPr txBox="1"/>
          <p:nvPr/>
        </p:nvSpPr>
        <p:spPr>
          <a:xfrm>
            <a:off x="-11296" y="1484249"/>
            <a:ext cx="12192000" cy="52322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4.The Channel adjust the Signal for the Receiver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D070E67-3267-7F12-D909-3CE3B218C349}"/>
              </a:ext>
            </a:extLst>
          </p:cNvPr>
          <p:cNvSpPr txBox="1"/>
          <p:nvPr/>
        </p:nvSpPr>
        <p:spPr>
          <a:xfrm>
            <a:off x="2703" y="1448256"/>
            <a:ext cx="12242060" cy="954107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5. From the Channel the adjusted Signal is decoded back into the original message and is received by the Receiver ( End Point )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44" name="Graphic 43" descr="Thumbs up sign with solid fill">
            <a:extLst>
              <a:ext uri="{FF2B5EF4-FFF2-40B4-BE49-F238E27FC236}">
                <a16:creationId xmlns:a16="http://schemas.microsoft.com/office/drawing/2014/main" id="{88A574C9-9F75-A517-E43F-71D3AEE04C08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96DAC541-7B7A-43D3-8B79-37D633B846F1}">
                <asvg:svgBlip xmlns:asvg="http://schemas.microsoft.com/office/drawing/2016/SVG/main" r:embed="rId31"/>
              </a:ext>
            </a:extLst>
          </a:blip>
          <a:stretch>
            <a:fillRect/>
          </a:stretch>
        </p:blipFill>
        <p:spPr>
          <a:xfrm>
            <a:off x="5032720" y="4816023"/>
            <a:ext cx="1809462" cy="1809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332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repeatCount="indefinite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4.07407E-6 L 0.29323 0.00092 " pathEditMode="relative" rAng="0" ptsTypes="AA">
                                      <p:cBhvr>
                                        <p:cTn id="6" dur="1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73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5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5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5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63" presetClass="path" presetSubtype="0" repeatCount="indefinite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0 L 0.25299 0 " pathEditMode="relative" rAng="0" ptsTypes="AA">
                                      <p:cBhvr>
                                        <p:cTn id="30" dur="1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43" y="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5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42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3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1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16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" dur="1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25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5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63" presetClass="path" presetSubtype="0" repeatCount="indefinite" accel="50000" decel="5000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84" dur="1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5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250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250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250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250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20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8" dur="100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" grpId="0"/>
      <p:bldP spid="197" grpId="1"/>
      <p:bldP spid="5" grpId="0" animBg="1"/>
      <p:bldP spid="5" grpId="1" animBg="1"/>
      <p:bldP spid="10" grpId="0" animBg="1"/>
      <p:bldP spid="10" grpId="1" animBg="1"/>
      <p:bldP spid="12" grpId="0" animBg="1"/>
      <p:bldP spid="12" grpId="1" animBg="1"/>
      <p:bldP spid="37" grpId="0" animBg="1"/>
      <p:bldP spid="37" grpId="1" animBg="1"/>
      <p:bldP spid="198" grpId="0" animBg="1"/>
      <p:bldP spid="198" grpId="1" animBg="1"/>
      <p:bldP spid="196" grpId="0" animBg="1"/>
      <p:bldP spid="196" grpId="1" animBg="1"/>
      <p:bldP spid="40" grpId="0" animBg="1"/>
      <p:bldP spid="17" grpId="0" animBg="1"/>
      <p:bldP spid="17" grpId="1" animBg="1"/>
      <p:bldP spid="41" grpId="0" animBg="1"/>
      <p:bldP spid="41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1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554DA5-83D9-6AB4-D319-ADE5A179A6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094CDD1-E525-585C-824C-12EC0201310D}"/>
              </a:ext>
            </a:extLst>
          </p:cNvPr>
          <p:cNvGrpSpPr/>
          <p:nvPr/>
        </p:nvGrpSpPr>
        <p:grpSpPr>
          <a:xfrm>
            <a:off x="12975906" y="3629884"/>
            <a:ext cx="9013238" cy="2405128"/>
            <a:chOff x="3178763" y="3197909"/>
            <a:chExt cx="9013238" cy="2405128"/>
          </a:xfrm>
        </p:grpSpPr>
        <p:sp useBgFill="1">
          <p:nvSpPr>
            <p:cNvPr id="31" name="Freeform: Shape 30">
              <a:extLst>
                <a:ext uri="{FF2B5EF4-FFF2-40B4-BE49-F238E27FC236}">
                  <a16:creationId xmlns:a16="http://schemas.microsoft.com/office/drawing/2014/main" id="{ACDBA160-782C-7426-E6CC-DB80E3B61EC2}"/>
                </a:ext>
              </a:extLst>
            </p:cNvPr>
            <p:cNvSpPr/>
            <p:nvPr/>
          </p:nvSpPr>
          <p:spPr>
            <a:xfrm>
              <a:off x="5315835" y="3197909"/>
              <a:ext cx="6876166" cy="466772"/>
            </a:xfrm>
            <a:custGeom>
              <a:avLst/>
              <a:gdLst>
                <a:gd name="connsiteX0" fmla="*/ 503650 w 6876166"/>
                <a:gd name="connsiteY0" fmla="*/ 0 h 466772"/>
                <a:gd name="connsiteX1" fmla="*/ 6876166 w 6876166"/>
                <a:gd name="connsiteY1" fmla="*/ 0 h 466772"/>
                <a:gd name="connsiteX2" fmla="*/ 6876166 w 6876166"/>
                <a:gd name="connsiteY2" fmla="*/ 466772 h 466772"/>
                <a:gd name="connsiteX3" fmla="*/ 0 w 6876166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76166" h="466772">
                  <a:moveTo>
                    <a:pt x="503650" y="0"/>
                  </a:moveTo>
                  <a:lnTo>
                    <a:pt x="6876166" y="0"/>
                  </a:lnTo>
                  <a:lnTo>
                    <a:pt x="6876166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sz="20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 useBgFill="1">
          <p:nvSpPr>
            <p:cNvPr id="27" name="Freeform: Shape 26">
              <a:extLst>
                <a:ext uri="{FF2B5EF4-FFF2-40B4-BE49-F238E27FC236}">
                  <a16:creationId xmlns:a16="http://schemas.microsoft.com/office/drawing/2014/main" id="{30B01982-C387-75DF-F379-1AF07E650B9A}"/>
                </a:ext>
              </a:extLst>
            </p:cNvPr>
            <p:cNvSpPr/>
            <p:nvPr/>
          </p:nvSpPr>
          <p:spPr>
            <a:xfrm>
              <a:off x="4569736" y="3846065"/>
              <a:ext cx="7622264" cy="466772"/>
            </a:xfrm>
            <a:custGeom>
              <a:avLst/>
              <a:gdLst>
                <a:gd name="connsiteX0" fmla="*/ 503650 w 7622264"/>
                <a:gd name="connsiteY0" fmla="*/ 0 h 466772"/>
                <a:gd name="connsiteX1" fmla="*/ 7622264 w 7622264"/>
                <a:gd name="connsiteY1" fmla="*/ 0 h 466772"/>
                <a:gd name="connsiteX2" fmla="*/ 7622264 w 7622264"/>
                <a:gd name="connsiteY2" fmla="*/ 466772 h 466772"/>
                <a:gd name="connsiteX3" fmla="*/ 0 w 7622264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2264" h="466772">
                  <a:moveTo>
                    <a:pt x="503650" y="0"/>
                  </a:moveTo>
                  <a:lnTo>
                    <a:pt x="7622264" y="0"/>
                  </a:lnTo>
                  <a:lnTo>
                    <a:pt x="7622264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 useBgFill="1">
          <p:nvSpPr>
            <p:cNvPr id="25" name="Freeform: Shape 24">
              <a:extLst>
                <a:ext uri="{FF2B5EF4-FFF2-40B4-BE49-F238E27FC236}">
                  <a16:creationId xmlns:a16="http://schemas.microsoft.com/office/drawing/2014/main" id="{AEE64FB1-4FEC-8BA1-DAA4-3896DF96B514}"/>
                </a:ext>
              </a:extLst>
            </p:cNvPr>
            <p:cNvSpPr/>
            <p:nvPr/>
          </p:nvSpPr>
          <p:spPr>
            <a:xfrm>
              <a:off x="3883251" y="4494221"/>
              <a:ext cx="8308750" cy="466772"/>
            </a:xfrm>
            <a:custGeom>
              <a:avLst/>
              <a:gdLst>
                <a:gd name="connsiteX0" fmla="*/ 503651 w 8308750"/>
                <a:gd name="connsiteY0" fmla="*/ 0 h 466772"/>
                <a:gd name="connsiteX1" fmla="*/ 8308750 w 8308750"/>
                <a:gd name="connsiteY1" fmla="*/ 0 h 466772"/>
                <a:gd name="connsiteX2" fmla="*/ 8308750 w 8308750"/>
                <a:gd name="connsiteY2" fmla="*/ 466772 h 466772"/>
                <a:gd name="connsiteX3" fmla="*/ 0 w 8308750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08750" h="466772">
                  <a:moveTo>
                    <a:pt x="503651" y="0"/>
                  </a:moveTo>
                  <a:lnTo>
                    <a:pt x="8308750" y="0"/>
                  </a:lnTo>
                  <a:lnTo>
                    <a:pt x="8308750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 useBgFill="1">
          <p:nvSpPr>
            <p:cNvPr id="24" name="Freeform: Shape 23">
              <a:extLst>
                <a:ext uri="{FF2B5EF4-FFF2-40B4-BE49-F238E27FC236}">
                  <a16:creationId xmlns:a16="http://schemas.microsoft.com/office/drawing/2014/main" id="{6E4901A9-AC50-D92A-221D-7EE8D8443EC3}"/>
                </a:ext>
              </a:extLst>
            </p:cNvPr>
            <p:cNvSpPr/>
            <p:nvPr/>
          </p:nvSpPr>
          <p:spPr>
            <a:xfrm>
              <a:off x="3178763" y="5136265"/>
              <a:ext cx="9013238" cy="466772"/>
            </a:xfrm>
            <a:custGeom>
              <a:avLst/>
              <a:gdLst>
                <a:gd name="connsiteX0" fmla="*/ 503650 w 9013238"/>
                <a:gd name="connsiteY0" fmla="*/ 0 h 466772"/>
                <a:gd name="connsiteX1" fmla="*/ 9013238 w 9013238"/>
                <a:gd name="connsiteY1" fmla="*/ 0 h 466772"/>
                <a:gd name="connsiteX2" fmla="*/ 9013238 w 9013238"/>
                <a:gd name="connsiteY2" fmla="*/ 466772 h 466772"/>
                <a:gd name="connsiteX3" fmla="*/ 0 w 9013238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13238" h="466772">
                  <a:moveTo>
                    <a:pt x="503650" y="0"/>
                  </a:moveTo>
                  <a:lnTo>
                    <a:pt x="9013238" y="0"/>
                  </a:lnTo>
                  <a:lnTo>
                    <a:pt x="9013238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43E4D1A1-B452-2731-2496-63F2F9E5D5A7}"/>
              </a:ext>
            </a:extLst>
          </p:cNvPr>
          <p:cNvGrpSpPr/>
          <p:nvPr/>
        </p:nvGrpSpPr>
        <p:grpSpPr>
          <a:xfrm>
            <a:off x="13922655" y="1018931"/>
            <a:ext cx="720000" cy="720000"/>
            <a:chOff x="6411512" y="2090098"/>
            <a:chExt cx="720000" cy="720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50118913-4F74-CEB4-0529-5EFD8329C6FA}"/>
                </a:ext>
              </a:extLst>
            </p:cNvPr>
            <p:cNvSpPr/>
            <p:nvPr/>
          </p:nvSpPr>
          <p:spPr>
            <a:xfrm>
              <a:off x="6411512" y="2090098"/>
              <a:ext cx="720000" cy="720000"/>
            </a:xfrm>
            <a:prstGeom prst="ellipse">
              <a:avLst/>
            </a:prstGeom>
            <a:gradFill>
              <a:gsLst>
                <a:gs pos="100000">
                  <a:srgbClr val="264653"/>
                </a:gs>
                <a:gs pos="0">
                  <a:srgbClr val="444540"/>
                </a:gs>
              </a:gsLst>
              <a:path path="circle">
                <a:fillToRect l="100000" b="100000"/>
              </a:path>
            </a:gradFill>
            <a:ln w="6350">
              <a:solidFill>
                <a:srgbClr val="444540"/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9490490-4512-8DC9-DD05-5FAF120DE37E}"/>
                </a:ext>
              </a:extLst>
            </p:cNvPr>
            <p:cNvSpPr/>
            <p:nvPr/>
          </p:nvSpPr>
          <p:spPr>
            <a:xfrm>
              <a:off x="6600985" y="2293421"/>
              <a:ext cx="341054" cy="313355"/>
            </a:xfrm>
            <a:custGeom>
              <a:avLst/>
              <a:gdLst>
                <a:gd name="connsiteX0" fmla="*/ 19770 w 754628"/>
                <a:gd name="connsiteY0" fmla="*/ 735335 h 754865"/>
                <a:gd name="connsiteX1" fmla="*/ 114063 w 754628"/>
                <a:gd name="connsiteY1" fmla="*/ 735339 h 754865"/>
                <a:gd name="connsiteX2" fmla="*/ 114068 w 754628"/>
                <a:gd name="connsiteY2" fmla="*/ 735335 h 754865"/>
                <a:gd name="connsiteX3" fmla="*/ 233607 w 754628"/>
                <a:gd name="connsiteY3" fmla="*/ 615796 h 754865"/>
                <a:gd name="connsiteX4" fmla="*/ 251990 w 754628"/>
                <a:gd name="connsiteY4" fmla="*/ 556455 h 754865"/>
                <a:gd name="connsiteX5" fmla="*/ 293614 w 754628"/>
                <a:gd name="connsiteY5" fmla="*/ 514355 h 754865"/>
                <a:gd name="connsiteX6" fmla="*/ 695549 w 754628"/>
                <a:gd name="connsiteY6" fmla="*/ 461015 h 754865"/>
                <a:gd name="connsiteX7" fmla="*/ 642209 w 754628"/>
                <a:gd name="connsiteY7" fmla="*/ 59080 h 754865"/>
                <a:gd name="connsiteX8" fmla="*/ 240274 w 754628"/>
                <a:gd name="connsiteY8" fmla="*/ 112420 h 754865"/>
                <a:gd name="connsiteX9" fmla="*/ 240274 w 754628"/>
                <a:gd name="connsiteY9" fmla="*/ 461015 h 754865"/>
                <a:gd name="connsiteX10" fmla="*/ 198174 w 754628"/>
                <a:gd name="connsiteY10" fmla="*/ 503115 h 754865"/>
                <a:gd name="connsiteX11" fmla="*/ 138833 w 754628"/>
                <a:gd name="connsiteY11" fmla="*/ 521498 h 754865"/>
                <a:gd name="connsiteX12" fmla="*/ 19770 w 754628"/>
                <a:gd name="connsiteY12" fmla="*/ 640561 h 754865"/>
                <a:gd name="connsiteX13" fmla="*/ 19288 w 754628"/>
                <a:gd name="connsiteY13" fmla="*/ 734853 h 754865"/>
                <a:gd name="connsiteX14" fmla="*/ 19770 w 754628"/>
                <a:gd name="connsiteY14" fmla="*/ 735335 h 754865"/>
                <a:gd name="connsiteX15" fmla="*/ 238369 w 754628"/>
                <a:gd name="connsiteY15" fmla="*/ 287660 h 754865"/>
                <a:gd name="connsiteX16" fmla="*/ 466969 w 754628"/>
                <a:gd name="connsiteY16" fmla="*/ 59060 h 754865"/>
                <a:gd name="connsiteX17" fmla="*/ 695569 w 754628"/>
                <a:gd name="connsiteY17" fmla="*/ 287660 h 754865"/>
                <a:gd name="connsiteX18" fmla="*/ 466969 w 754628"/>
                <a:gd name="connsiteY18" fmla="*/ 516260 h 754865"/>
                <a:gd name="connsiteX19" fmla="*/ 238369 w 754628"/>
                <a:gd name="connsiteY19" fmla="*/ 287660 h 754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628" h="754865">
                  <a:moveTo>
                    <a:pt x="19770" y="735335"/>
                  </a:moveTo>
                  <a:cubicBezTo>
                    <a:pt x="45807" y="761374"/>
                    <a:pt x="88024" y="761376"/>
                    <a:pt x="114063" y="735339"/>
                  </a:cubicBezTo>
                  <a:cubicBezTo>
                    <a:pt x="114065" y="735338"/>
                    <a:pt x="114066" y="735337"/>
                    <a:pt x="114068" y="735335"/>
                  </a:cubicBezTo>
                  <a:lnTo>
                    <a:pt x="233607" y="615796"/>
                  </a:lnTo>
                  <a:cubicBezTo>
                    <a:pt x="249138" y="600253"/>
                    <a:pt x="256014" y="578056"/>
                    <a:pt x="251990" y="556455"/>
                  </a:cubicBezTo>
                  <a:lnTo>
                    <a:pt x="293614" y="514355"/>
                  </a:lnTo>
                  <a:cubicBezTo>
                    <a:pt x="419335" y="610616"/>
                    <a:pt x="599287" y="586735"/>
                    <a:pt x="695549" y="461015"/>
                  </a:cubicBezTo>
                  <a:cubicBezTo>
                    <a:pt x="791811" y="335294"/>
                    <a:pt x="767930" y="155342"/>
                    <a:pt x="642209" y="59080"/>
                  </a:cubicBezTo>
                  <a:cubicBezTo>
                    <a:pt x="516488" y="-37182"/>
                    <a:pt x="336536" y="-13301"/>
                    <a:pt x="240274" y="112420"/>
                  </a:cubicBezTo>
                  <a:cubicBezTo>
                    <a:pt x="161521" y="215274"/>
                    <a:pt x="161521" y="358160"/>
                    <a:pt x="240274" y="461015"/>
                  </a:cubicBezTo>
                  <a:lnTo>
                    <a:pt x="198174" y="503115"/>
                  </a:lnTo>
                  <a:cubicBezTo>
                    <a:pt x="176573" y="499091"/>
                    <a:pt x="154376" y="505967"/>
                    <a:pt x="138833" y="521498"/>
                  </a:cubicBezTo>
                  <a:lnTo>
                    <a:pt x="19770" y="640561"/>
                  </a:lnTo>
                  <a:cubicBezTo>
                    <a:pt x="-6401" y="666466"/>
                    <a:pt x="-6617" y="708682"/>
                    <a:pt x="19288" y="734853"/>
                  </a:cubicBezTo>
                  <a:cubicBezTo>
                    <a:pt x="19448" y="735014"/>
                    <a:pt x="19608" y="735175"/>
                    <a:pt x="19770" y="735335"/>
                  </a:cubicBezTo>
                  <a:close/>
                  <a:moveTo>
                    <a:pt x="238369" y="287660"/>
                  </a:moveTo>
                  <a:cubicBezTo>
                    <a:pt x="238369" y="161408"/>
                    <a:pt x="340717" y="59060"/>
                    <a:pt x="466969" y="59060"/>
                  </a:cubicBezTo>
                  <a:cubicBezTo>
                    <a:pt x="593221" y="59060"/>
                    <a:pt x="695569" y="161408"/>
                    <a:pt x="695569" y="287660"/>
                  </a:cubicBezTo>
                  <a:cubicBezTo>
                    <a:pt x="695569" y="413912"/>
                    <a:pt x="593221" y="516260"/>
                    <a:pt x="466969" y="516260"/>
                  </a:cubicBezTo>
                  <a:cubicBezTo>
                    <a:pt x="340869" y="515894"/>
                    <a:pt x="238735" y="413760"/>
                    <a:pt x="238369" y="287660"/>
                  </a:cubicBezTo>
                  <a:close/>
                </a:path>
              </a:pathLst>
            </a:custGeom>
            <a:solidFill>
              <a:schemeClr val="bg1"/>
            </a:solidFill>
            <a:ln w="3175" cap="flat">
              <a:solidFill>
                <a:schemeClr val="tx1"/>
              </a:solidFill>
              <a:prstDash val="solid"/>
              <a:miter/>
            </a:ln>
            <a:effectLst>
              <a:outerShdw blurRad="50800" dist="38100" dir="8100000" algn="tr" rotWithShape="0">
                <a:prstClr val="black">
                  <a:alpha val="92000"/>
                </a:prstClr>
              </a:outerShdw>
            </a:effectLst>
          </p:spPr>
          <p:txBody>
            <a:bodyPr rtlCol="0" anchor="ctr"/>
            <a:lstStyle/>
            <a:p>
              <a:endParaRPr lang="en-GB" dirty="0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6C8E9731-2E30-745D-66CC-6AC2CB43FEDC}"/>
              </a:ext>
            </a:extLst>
          </p:cNvPr>
          <p:cNvSpPr txBox="1"/>
          <p:nvPr/>
        </p:nvSpPr>
        <p:spPr>
          <a:xfrm>
            <a:off x="-16042" y="303958"/>
            <a:ext cx="12305091" cy="461665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ln>
            <a:noFill/>
          </a:ln>
          <a:effectLst>
            <a:outerShdw blurRad="50800" dist="889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80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2667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r>
              <a:rPr lang="en-US" sz="2400" dirty="0"/>
              <a:t>Simple changes in Communication, Big Results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2E78B28-CBC5-6480-3FD7-271258FF24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7226" y="-1131540"/>
            <a:ext cx="780356" cy="7803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D3A8EA6-463B-51F6-FCD9-F7A4983454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5606" y="-1331595"/>
            <a:ext cx="780356" cy="780356"/>
          </a:xfrm>
          <a:prstGeom prst="rect">
            <a:avLst/>
          </a:prstGeom>
        </p:spPr>
      </p:pic>
      <p:grpSp>
        <p:nvGrpSpPr>
          <p:cNvPr id="203" name="Group 202">
            <a:extLst>
              <a:ext uri="{FF2B5EF4-FFF2-40B4-BE49-F238E27FC236}">
                <a16:creationId xmlns:a16="http://schemas.microsoft.com/office/drawing/2014/main" id="{B147B1EE-0533-5EBC-1901-E7513BCBFF7C}"/>
              </a:ext>
            </a:extLst>
          </p:cNvPr>
          <p:cNvGrpSpPr/>
          <p:nvPr/>
        </p:nvGrpSpPr>
        <p:grpSpPr>
          <a:xfrm>
            <a:off x="15112978" y="0"/>
            <a:ext cx="905014" cy="1163154"/>
            <a:chOff x="10982086" y="5206056"/>
            <a:chExt cx="905014" cy="1163154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3EBE9B43-A962-E761-F063-A74380F1DE8F}"/>
                </a:ext>
              </a:extLst>
            </p:cNvPr>
            <p:cNvSpPr/>
            <p:nvPr/>
          </p:nvSpPr>
          <p:spPr>
            <a:xfrm>
              <a:off x="10982086" y="5206056"/>
              <a:ext cx="888274" cy="1163154"/>
            </a:xfrm>
            <a:prstGeom prst="roundRect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effectLst>
              <a:innerShdw blurRad="114300" dist="25400">
                <a:prstClr val="black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DBBAB760-CE99-FA17-8461-C556156DA814}"/>
                </a:ext>
              </a:extLst>
            </p:cNvPr>
            <p:cNvSpPr txBox="1"/>
            <p:nvPr/>
          </p:nvSpPr>
          <p:spPr>
            <a:xfrm>
              <a:off x="10998826" y="5983391"/>
              <a:ext cx="888274" cy="276999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/>
                <a:t>Receiver</a:t>
              </a:r>
              <a:endParaRPr lang="en-GB" sz="1200" b="1" dirty="0"/>
            </a:p>
          </p:txBody>
        </p:sp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F2569510-22EC-DA8D-AABC-B4302604A961}"/>
                </a:ext>
              </a:extLst>
            </p:cNvPr>
            <p:cNvGrpSpPr/>
            <p:nvPr/>
          </p:nvGrpSpPr>
          <p:grpSpPr>
            <a:xfrm>
              <a:off x="11072089" y="5268209"/>
              <a:ext cx="691495" cy="691496"/>
              <a:chOff x="-1441163" y="1738931"/>
              <a:chExt cx="691495" cy="691496"/>
            </a:xfr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grpSpPr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44C2C0EB-8B4F-61E6-32FE-FED5FE04D1AA}"/>
                  </a:ext>
                </a:extLst>
              </p:cNvPr>
              <p:cNvSpPr/>
              <p:nvPr/>
            </p:nvSpPr>
            <p:spPr>
              <a:xfrm>
                <a:off x="-1441163" y="1738931"/>
                <a:ext cx="691495" cy="691496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79" name="Group 78">
                <a:extLst>
                  <a:ext uri="{FF2B5EF4-FFF2-40B4-BE49-F238E27FC236}">
                    <a16:creationId xmlns:a16="http://schemas.microsoft.com/office/drawing/2014/main" id="{F1073ED0-734E-22CC-A5AA-BEDDD5C65D02}"/>
                  </a:ext>
                </a:extLst>
              </p:cNvPr>
              <p:cNvGrpSpPr/>
              <p:nvPr/>
            </p:nvGrpSpPr>
            <p:grpSpPr>
              <a:xfrm>
                <a:off x="-1344594" y="1791955"/>
                <a:ext cx="546163" cy="628243"/>
                <a:chOff x="-2847344" y="1481742"/>
                <a:chExt cx="546163" cy="628243"/>
              </a:xfrm>
            </p:grpSpPr>
            <p:pic>
              <p:nvPicPr>
                <p:cNvPr id="78" name="Picture 77" descr="A collection of icons on a white background&#10;&#10;AI-generated content may be incorrect.">
                  <a:extLst>
                    <a:ext uri="{FF2B5EF4-FFF2-40B4-BE49-F238E27FC236}">
                      <a16:creationId xmlns:a16="http://schemas.microsoft.com/office/drawing/2014/main" id="{7165795E-965D-2E26-9BC1-97798124414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893" t="5312" r="72155" b="72071"/>
                <a:stretch>
                  <a:fillRect/>
                </a:stretch>
              </p:blipFill>
              <p:spPr>
                <a:xfrm>
                  <a:off x="-2847344" y="1519435"/>
                  <a:ext cx="546163" cy="504614"/>
                </a:xfrm>
                <a:custGeom>
                  <a:avLst/>
                  <a:gdLst>
                    <a:gd name="connsiteX0" fmla="*/ 294361 w 546163"/>
                    <a:gd name="connsiteY0" fmla="*/ 0 h 504614"/>
                    <a:gd name="connsiteX1" fmla="*/ 546163 w 546163"/>
                    <a:gd name="connsiteY1" fmla="*/ 364213 h 504614"/>
                    <a:gd name="connsiteX2" fmla="*/ 442011 w 546163"/>
                    <a:gd name="connsiteY2" fmla="*/ 504614 h 504614"/>
                    <a:gd name="connsiteX3" fmla="*/ 32741 w 546163"/>
                    <a:gd name="connsiteY3" fmla="*/ 480946 h 504614"/>
                    <a:gd name="connsiteX4" fmla="*/ 0 w 546163"/>
                    <a:gd name="connsiteY4" fmla="*/ 391973 h 504614"/>
                    <a:gd name="connsiteX5" fmla="*/ 118814 w 546163"/>
                    <a:gd name="connsiteY5" fmla="*/ 151970 h 504614"/>
                    <a:gd name="connsiteX6" fmla="*/ 210260 w 546163"/>
                    <a:gd name="connsiteY6" fmla="*/ 66104 h 50461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46163" h="504614">
                      <a:moveTo>
                        <a:pt x="294361" y="0"/>
                      </a:moveTo>
                      <a:lnTo>
                        <a:pt x="546163" y="364213"/>
                      </a:lnTo>
                      <a:lnTo>
                        <a:pt x="442011" y="504614"/>
                      </a:lnTo>
                      <a:lnTo>
                        <a:pt x="32741" y="480946"/>
                      </a:lnTo>
                      <a:lnTo>
                        <a:pt x="0" y="391973"/>
                      </a:lnTo>
                      <a:lnTo>
                        <a:pt x="118814" y="151970"/>
                      </a:lnTo>
                      <a:lnTo>
                        <a:pt x="210260" y="66104"/>
                      </a:lnTo>
                      <a:close/>
                    </a:path>
                  </a:pathLst>
                </a:custGeom>
              </p:spPr>
            </p:pic>
            <p:pic>
              <p:nvPicPr>
                <p:cNvPr id="70" name="Picture 69" descr="A set of icons of communication">
                  <a:extLst>
                    <a:ext uri="{FF2B5EF4-FFF2-40B4-BE49-F238E27FC236}">
                      <a16:creationId xmlns:a16="http://schemas.microsoft.com/office/drawing/2014/main" id="{EA0B170C-94C5-480D-4FE6-D448E79B381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BEBA8EAE-BF5A-486C-A8C5-ECC9F3942E4B}">
                      <a14:imgProps xmlns:a14="http://schemas.microsoft.com/office/drawing/2010/main">
                        <a14:imgLayer r:embed="rId8">
                          <a14:imgEffect>
                            <a14:backgroundRemoval t="10000" b="90000" l="10000" r="90000">
                              <a14:foregroundMark x1="65683" y1="53535" x2="65683" y2="53535"/>
                              <a14:foregroundMark x1="62915" y1="58333" x2="62915" y2="58333"/>
                              <a14:backgroundMark x1="21218" y1="73990" x2="21218" y2="73990"/>
                              <a14:backgroundMark x1="24170" y1="76768" x2="24170" y2="76768"/>
                              <a14:backgroundMark x1="25092" y1="76768" x2="25092" y2="76768"/>
                              <a14:backgroundMark x1="25277" y1="79798" x2="25277" y2="79798"/>
                            </a14:backgroundRemoval>
                          </a14:imgEffect>
                          <a14:imgEffect>
                            <a14:brightnessContrast bright="-51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52515" t="36645" r="31980" b="26711"/>
                <a:stretch>
                  <a:fillRect/>
                </a:stretch>
              </p:blipFill>
              <p:spPr>
                <a:xfrm>
                  <a:off x="-2794994" y="1481742"/>
                  <a:ext cx="441461" cy="628243"/>
                </a:xfrm>
                <a:custGeom>
                  <a:avLst/>
                  <a:gdLst>
                    <a:gd name="connsiteX0" fmla="*/ 0 w 439835"/>
                    <a:gd name="connsiteY0" fmla="*/ 0 h 759497"/>
                    <a:gd name="connsiteX1" fmla="*/ 439835 w 439835"/>
                    <a:gd name="connsiteY1" fmla="*/ 0 h 759497"/>
                    <a:gd name="connsiteX2" fmla="*/ 439835 w 439835"/>
                    <a:gd name="connsiteY2" fmla="*/ 759497 h 759497"/>
                    <a:gd name="connsiteX3" fmla="*/ 0 w 439835"/>
                    <a:gd name="connsiteY3" fmla="*/ 759497 h 7594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39835" h="759497">
                      <a:moveTo>
                        <a:pt x="0" y="0"/>
                      </a:moveTo>
                      <a:lnTo>
                        <a:pt x="439835" y="0"/>
                      </a:lnTo>
                      <a:lnTo>
                        <a:pt x="439835" y="759497"/>
                      </a:lnTo>
                      <a:lnTo>
                        <a:pt x="0" y="759497"/>
                      </a:lnTo>
                      <a:close/>
                    </a:path>
                  </a:pathLst>
                </a:custGeom>
              </p:spPr>
            </p:pic>
          </p:grpSp>
        </p:grpSp>
      </p:grpSp>
      <p:sp>
        <p:nvSpPr>
          <p:cNvPr id="171" name="TextBox 170">
            <a:extLst>
              <a:ext uri="{FF2B5EF4-FFF2-40B4-BE49-F238E27FC236}">
                <a16:creationId xmlns:a16="http://schemas.microsoft.com/office/drawing/2014/main" id="{3ECE0E50-7664-A75E-FED7-874BCA8A2D5E}"/>
              </a:ext>
            </a:extLst>
          </p:cNvPr>
          <p:cNvSpPr txBox="1"/>
          <p:nvPr/>
        </p:nvSpPr>
        <p:spPr>
          <a:xfrm>
            <a:off x="-19127" y="1136683"/>
            <a:ext cx="12211127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</a:rPr>
              <a:t>Challenges</a:t>
            </a:r>
            <a:r>
              <a:rPr kumimoji="0" lang="en-US" sz="2400" b="1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</a:rPr>
              <a:t> in Restaurant Set Up</a:t>
            </a:r>
            <a:endParaRPr lang="en-GB" sz="2000" b="1" dirty="0">
              <a:solidFill>
                <a:schemeClr val="bg1"/>
              </a:solidFill>
            </a:endParaRPr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C073BAFC-41BB-A1A4-8400-46F283F27637}"/>
              </a:ext>
            </a:extLst>
          </p:cNvPr>
          <p:cNvGrpSpPr/>
          <p:nvPr/>
        </p:nvGrpSpPr>
        <p:grpSpPr>
          <a:xfrm>
            <a:off x="16150171" y="21312"/>
            <a:ext cx="888274" cy="1163154"/>
            <a:chOff x="442189" y="1378931"/>
            <a:chExt cx="888274" cy="1163154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4A2C9CF5-B59B-0AD6-5BED-BEB2AAF44253}"/>
                </a:ext>
              </a:extLst>
            </p:cNvPr>
            <p:cNvSpPr/>
            <p:nvPr/>
          </p:nvSpPr>
          <p:spPr>
            <a:xfrm>
              <a:off x="442189" y="1378931"/>
              <a:ext cx="888274" cy="1163154"/>
            </a:xfrm>
            <a:prstGeom prst="roundRect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effectLst>
              <a:innerShdw blurRad="114300" dist="25400">
                <a:prstClr val="black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0" name="Group 89">
              <a:extLst>
                <a:ext uri="{FF2B5EF4-FFF2-40B4-BE49-F238E27FC236}">
                  <a16:creationId xmlns:a16="http://schemas.microsoft.com/office/drawing/2014/main" id="{982E358E-77F1-F4B9-45B3-D9F0DC07588B}"/>
                </a:ext>
              </a:extLst>
            </p:cNvPr>
            <p:cNvGrpSpPr/>
            <p:nvPr/>
          </p:nvGrpSpPr>
          <p:grpSpPr>
            <a:xfrm>
              <a:off x="531821" y="1433304"/>
              <a:ext cx="691495" cy="691496"/>
              <a:chOff x="746471" y="1450116"/>
              <a:chExt cx="691495" cy="691496"/>
            </a:xfr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9B4E3948-3D97-452D-6B6B-3E5524415529}"/>
                  </a:ext>
                </a:extLst>
              </p:cNvPr>
              <p:cNvSpPr/>
              <p:nvPr/>
            </p:nvSpPr>
            <p:spPr>
              <a:xfrm>
                <a:off x="746471" y="1450116"/>
                <a:ext cx="691495" cy="691496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89" name="Picture 88" descr="A collection of icons on a white background&#10;&#10;AI-generated content may be incorrect.">
                <a:extLst>
                  <a:ext uri="{FF2B5EF4-FFF2-40B4-BE49-F238E27FC236}">
                    <a16:creationId xmlns:a16="http://schemas.microsoft.com/office/drawing/2014/main" id="{0A80F78B-85A5-19EE-1F94-72A7D1EA924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963" t="7356" r="72354" b="72035"/>
              <a:stretch>
                <a:fillRect/>
              </a:stretch>
            </p:blipFill>
            <p:spPr>
              <a:xfrm>
                <a:off x="877627" y="1536038"/>
                <a:ext cx="498703" cy="517190"/>
              </a:xfrm>
              <a:custGeom>
                <a:avLst/>
                <a:gdLst>
                  <a:gd name="connsiteX0" fmla="*/ 221034 w 498703"/>
                  <a:gd name="connsiteY0" fmla="*/ 0 h 517190"/>
                  <a:gd name="connsiteX1" fmla="*/ 300122 w 498703"/>
                  <a:gd name="connsiteY1" fmla="*/ 0 h 517190"/>
                  <a:gd name="connsiteX2" fmla="*/ 498703 w 498703"/>
                  <a:gd name="connsiteY2" fmla="*/ 348527 h 517190"/>
                  <a:gd name="connsiteX3" fmla="*/ 420504 w 498703"/>
                  <a:gd name="connsiteY3" fmla="*/ 517190 h 517190"/>
                  <a:gd name="connsiteX4" fmla="*/ 71182 w 498703"/>
                  <a:gd name="connsiteY4" fmla="*/ 492679 h 517190"/>
                  <a:gd name="connsiteX5" fmla="*/ 0 w 498703"/>
                  <a:gd name="connsiteY5" fmla="*/ 384754 h 517190"/>
                  <a:gd name="connsiteX6" fmla="*/ 106946 w 498703"/>
                  <a:gd name="connsiteY6" fmla="*/ 122624 h 517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8703" h="517190">
                    <a:moveTo>
                      <a:pt x="221034" y="0"/>
                    </a:moveTo>
                    <a:lnTo>
                      <a:pt x="300122" y="0"/>
                    </a:lnTo>
                    <a:lnTo>
                      <a:pt x="498703" y="348527"/>
                    </a:lnTo>
                    <a:lnTo>
                      <a:pt x="420504" y="517190"/>
                    </a:lnTo>
                    <a:lnTo>
                      <a:pt x="71182" y="492679"/>
                    </a:lnTo>
                    <a:lnTo>
                      <a:pt x="0" y="384754"/>
                    </a:lnTo>
                    <a:lnTo>
                      <a:pt x="106946" y="122624"/>
                    </a:lnTo>
                    <a:close/>
                  </a:path>
                </a:pathLst>
              </a:custGeom>
            </p:spPr>
          </p:pic>
        </p:grp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B922F4E2-AA7A-0F46-45DC-FF3524A25ACC}"/>
                </a:ext>
              </a:extLst>
            </p:cNvPr>
            <p:cNvSpPr txBox="1"/>
            <p:nvPr/>
          </p:nvSpPr>
          <p:spPr>
            <a:xfrm>
              <a:off x="548965" y="2156267"/>
              <a:ext cx="691495" cy="276999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/>
                <a:t>Sender</a:t>
              </a:r>
              <a:endParaRPr lang="en-GB" sz="1200" b="1" dirty="0"/>
            </a:p>
          </p:txBody>
        </p:sp>
      </p:grpSp>
      <p:grpSp>
        <p:nvGrpSpPr>
          <p:cNvPr id="184" name="Group 183">
            <a:extLst>
              <a:ext uri="{FF2B5EF4-FFF2-40B4-BE49-F238E27FC236}">
                <a16:creationId xmlns:a16="http://schemas.microsoft.com/office/drawing/2014/main" id="{2429C85E-719C-B2D3-BA6D-F9B6AAF5C335}"/>
              </a:ext>
            </a:extLst>
          </p:cNvPr>
          <p:cNvGrpSpPr/>
          <p:nvPr/>
        </p:nvGrpSpPr>
        <p:grpSpPr>
          <a:xfrm>
            <a:off x="17901033" y="1628333"/>
            <a:ext cx="540000" cy="540000"/>
            <a:chOff x="1008314" y="3168533"/>
            <a:chExt cx="540000" cy="540000"/>
          </a:xfrm>
        </p:grpSpPr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A3B91992-F257-0428-4524-0BB72EE5DF5C}"/>
                </a:ext>
              </a:extLst>
            </p:cNvPr>
            <p:cNvSpPr/>
            <p:nvPr/>
          </p:nvSpPr>
          <p:spPr>
            <a:xfrm>
              <a:off x="1008314" y="3168533"/>
              <a:ext cx="540000" cy="540000"/>
            </a:xfrm>
            <a:prstGeom prst="ellipse">
              <a:avLst/>
            </a:prstGeom>
            <a:gradFill>
              <a:gsLst>
                <a:gs pos="93000">
                  <a:schemeClr val="bg2">
                    <a:lumMod val="10000"/>
                  </a:schemeClr>
                </a:gs>
                <a:gs pos="16000">
                  <a:schemeClr val="bg2">
                    <a:lumMod val="90000"/>
                  </a:schemeClr>
                </a:gs>
                <a:gs pos="34000">
                  <a:schemeClr val="bg2">
                    <a:lumMod val="75000"/>
                  </a:schemeClr>
                </a:gs>
                <a:gs pos="53000">
                  <a:schemeClr val="bg2">
                    <a:lumMod val="50000"/>
                  </a:schemeClr>
                </a:gs>
                <a:gs pos="73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6" name="Picture 95" descr="A collection of icons of communication&#10;&#10;AI-generated content may be incorrect.">
              <a:extLst>
                <a:ext uri="{FF2B5EF4-FFF2-40B4-BE49-F238E27FC236}">
                  <a16:creationId xmlns:a16="http://schemas.microsoft.com/office/drawing/2014/main" id="{7A89DCC6-D662-5980-FA7D-8BC455DF666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60199" b="76839" l="23345" r="37109">
                          <a14:foregroundMark x1="34979" y1="71642" x2="34979" y2="71642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625" t="58119" r="61171" b="21081"/>
            <a:stretch>
              <a:fillRect/>
            </a:stretch>
          </p:blipFill>
          <p:spPr>
            <a:xfrm>
              <a:off x="1105540" y="3265759"/>
              <a:ext cx="345549" cy="345549"/>
            </a:xfrm>
            <a:custGeom>
              <a:avLst/>
              <a:gdLst>
                <a:gd name="connsiteX0" fmla="*/ 398207 w 796414"/>
                <a:gd name="connsiteY0" fmla="*/ 0 h 796414"/>
                <a:gd name="connsiteX1" fmla="*/ 796414 w 796414"/>
                <a:gd name="connsiteY1" fmla="*/ 398207 h 796414"/>
                <a:gd name="connsiteX2" fmla="*/ 398207 w 796414"/>
                <a:gd name="connsiteY2" fmla="*/ 796414 h 796414"/>
                <a:gd name="connsiteX3" fmla="*/ 0 w 796414"/>
                <a:gd name="connsiteY3" fmla="*/ 398207 h 796414"/>
                <a:gd name="connsiteX4" fmla="*/ 398207 w 796414"/>
                <a:gd name="connsiteY4" fmla="*/ 0 h 796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6414" h="796414">
                  <a:moveTo>
                    <a:pt x="398207" y="0"/>
                  </a:moveTo>
                  <a:cubicBezTo>
                    <a:pt x="618131" y="0"/>
                    <a:pt x="796414" y="178283"/>
                    <a:pt x="796414" y="398207"/>
                  </a:cubicBezTo>
                  <a:cubicBezTo>
                    <a:pt x="796414" y="618131"/>
                    <a:pt x="618131" y="796414"/>
                    <a:pt x="398207" y="796414"/>
                  </a:cubicBezTo>
                  <a:cubicBezTo>
                    <a:pt x="178283" y="796414"/>
                    <a:pt x="0" y="618131"/>
                    <a:pt x="0" y="398207"/>
                  </a:cubicBezTo>
                  <a:cubicBezTo>
                    <a:pt x="0" y="178283"/>
                    <a:pt x="178283" y="0"/>
                    <a:pt x="398207" y="0"/>
                  </a:cubicBezTo>
                  <a:close/>
                </a:path>
              </a:pathLst>
            </a:custGeom>
          </p:spPr>
        </p:pic>
      </p:grpSp>
      <p:grpSp>
        <p:nvGrpSpPr>
          <p:cNvPr id="202" name="Group 201">
            <a:extLst>
              <a:ext uri="{FF2B5EF4-FFF2-40B4-BE49-F238E27FC236}">
                <a16:creationId xmlns:a16="http://schemas.microsoft.com/office/drawing/2014/main" id="{C1DD48C4-4BF5-76D7-ADD6-ACDB6CB9BD6F}"/>
              </a:ext>
            </a:extLst>
          </p:cNvPr>
          <p:cNvGrpSpPr/>
          <p:nvPr/>
        </p:nvGrpSpPr>
        <p:grpSpPr>
          <a:xfrm>
            <a:off x="15004604" y="1506648"/>
            <a:ext cx="2504686" cy="853681"/>
            <a:chOff x="5144411" y="5473223"/>
            <a:chExt cx="1903178" cy="648667"/>
          </a:xfrm>
        </p:grpSpPr>
        <p:sp>
          <p:nvSpPr>
            <p:cNvPr id="133" name="Rectangle: Rounded Corners 132">
              <a:extLst>
                <a:ext uri="{FF2B5EF4-FFF2-40B4-BE49-F238E27FC236}">
                  <a16:creationId xmlns:a16="http://schemas.microsoft.com/office/drawing/2014/main" id="{8C341612-95E3-AFED-5A86-C64962254A1B}"/>
                </a:ext>
              </a:extLst>
            </p:cNvPr>
            <p:cNvSpPr/>
            <p:nvPr/>
          </p:nvSpPr>
          <p:spPr>
            <a:xfrm>
              <a:off x="5147071" y="5473223"/>
              <a:ext cx="1900518" cy="648667"/>
            </a:xfrm>
            <a:prstGeom prst="roundRect">
              <a:avLst/>
            </a:prstGeom>
            <a:gradFill>
              <a:gsLst>
                <a:gs pos="0">
                  <a:srgbClr val="444540"/>
                </a:gs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5" name="Picture 104" descr="A black and white icon with icons&#10;&#10;AI-generated content may be incorrect.">
              <a:extLst>
                <a:ext uri="{FF2B5EF4-FFF2-40B4-BE49-F238E27FC236}">
                  <a16:creationId xmlns:a16="http://schemas.microsoft.com/office/drawing/2014/main" id="{5F9963F6-7E5E-6463-AA02-D099BF3CC34B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428" t="21772" r="14940" b="6994"/>
            <a:stretch>
              <a:fillRect/>
            </a:stretch>
          </p:blipFill>
          <p:spPr>
            <a:xfrm>
              <a:off x="5306087" y="5552585"/>
              <a:ext cx="472052" cy="268905"/>
            </a:xfrm>
            <a:custGeom>
              <a:avLst/>
              <a:gdLst>
                <a:gd name="connsiteX0" fmla="*/ 283846 w 2989623"/>
                <a:gd name="connsiteY0" fmla="*/ 0 h 1703043"/>
                <a:gd name="connsiteX1" fmla="*/ 2705777 w 2989623"/>
                <a:gd name="connsiteY1" fmla="*/ 0 h 1703043"/>
                <a:gd name="connsiteX2" fmla="*/ 2989623 w 2989623"/>
                <a:gd name="connsiteY2" fmla="*/ 283846 h 1703043"/>
                <a:gd name="connsiteX3" fmla="*/ 2989623 w 2989623"/>
                <a:gd name="connsiteY3" fmla="*/ 1419197 h 1703043"/>
                <a:gd name="connsiteX4" fmla="*/ 2705777 w 2989623"/>
                <a:gd name="connsiteY4" fmla="*/ 1703043 h 1703043"/>
                <a:gd name="connsiteX5" fmla="*/ 283846 w 2989623"/>
                <a:gd name="connsiteY5" fmla="*/ 1703043 h 1703043"/>
                <a:gd name="connsiteX6" fmla="*/ 0 w 2989623"/>
                <a:gd name="connsiteY6" fmla="*/ 1419197 h 1703043"/>
                <a:gd name="connsiteX7" fmla="*/ 0 w 2989623"/>
                <a:gd name="connsiteY7" fmla="*/ 283846 h 1703043"/>
                <a:gd name="connsiteX8" fmla="*/ 283846 w 2989623"/>
                <a:gd name="connsiteY8" fmla="*/ 0 h 170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89623" h="1703043">
                  <a:moveTo>
                    <a:pt x="283846" y="0"/>
                  </a:moveTo>
                  <a:lnTo>
                    <a:pt x="2705777" y="0"/>
                  </a:lnTo>
                  <a:cubicBezTo>
                    <a:pt x="2862541" y="0"/>
                    <a:pt x="2989623" y="127082"/>
                    <a:pt x="2989623" y="283846"/>
                  </a:cubicBezTo>
                  <a:lnTo>
                    <a:pt x="2989623" y="1419197"/>
                  </a:lnTo>
                  <a:cubicBezTo>
                    <a:pt x="2989623" y="1575961"/>
                    <a:pt x="2862541" y="1703043"/>
                    <a:pt x="2705777" y="1703043"/>
                  </a:cubicBezTo>
                  <a:lnTo>
                    <a:pt x="283846" y="1703043"/>
                  </a:lnTo>
                  <a:cubicBezTo>
                    <a:pt x="127082" y="1703043"/>
                    <a:pt x="0" y="1575961"/>
                    <a:pt x="0" y="1419197"/>
                  </a:cubicBezTo>
                  <a:lnTo>
                    <a:pt x="0" y="283846"/>
                  </a:lnTo>
                  <a:cubicBezTo>
                    <a:pt x="0" y="127082"/>
                    <a:pt x="127082" y="0"/>
                    <a:pt x="283846" y="0"/>
                  </a:cubicBezTo>
                  <a:close/>
                </a:path>
              </a:pathLst>
            </a:custGeom>
            <a:ln w="12700">
              <a:solidFill>
                <a:schemeClr val="accent1">
                  <a:shade val="15000"/>
                </a:schemeClr>
              </a:solidFill>
            </a:ln>
          </p:spPr>
        </p:pic>
        <p:sp>
          <p:nvSpPr>
            <p:cNvPr id="135" name="TextBox 134">
              <a:extLst>
                <a:ext uri="{FF2B5EF4-FFF2-40B4-BE49-F238E27FC236}">
                  <a16:creationId xmlns:a16="http://schemas.microsoft.com/office/drawing/2014/main" id="{DD1C4288-1AF6-6844-D11B-BAC6BE89DC54}"/>
                </a:ext>
              </a:extLst>
            </p:cNvPr>
            <p:cNvSpPr txBox="1"/>
            <p:nvPr/>
          </p:nvSpPr>
          <p:spPr>
            <a:xfrm>
              <a:off x="5144411" y="5823672"/>
              <a:ext cx="795404" cy="246221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00" b="1" dirty="0"/>
                <a:t>Channel</a:t>
              </a:r>
              <a:endParaRPr lang="en-GB" sz="1000" b="1" dirty="0"/>
            </a:p>
          </p:txBody>
        </p:sp>
        <p:grpSp>
          <p:nvGrpSpPr>
            <p:cNvPr id="143" name="Group 142">
              <a:extLst>
                <a:ext uri="{FF2B5EF4-FFF2-40B4-BE49-F238E27FC236}">
                  <a16:creationId xmlns:a16="http://schemas.microsoft.com/office/drawing/2014/main" id="{EA97344A-769F-2453-35E8-19981E6CF0F4}"/>
                </a:ext>
              </a:extLst>
            </p:cNvPr>
            <p:cNvGrpSpPr/>
            <p:nvPr/>
          </p:nvGrpSpPr>
          <p:grpSpPr>
            <a:xfrm>
              <a:off x="5929808" y="5512209"/>
              <a:ext cx="576000" cy="576000"/>
              <a:chOff x="6031648" y="3311977"/>
              <a:chExt cx="576000" cy="576000"/>
            </a:xfrm>
          </p:grpSpPr>
          <p:grpSp>
            <p:nvGrpSpPr>
              <p:cNvPr id="109" name="Group 108">
                <a:extLst>
                  <a:ext uri="{FF2B5EF4-FFF2-40B4-BE49-F238E27FC236}">
                    <a16:creationId xmlns:a16="http://schemas.microsoft.com/office/drawing/2014/main" id="{2FEFD6FC-C515-8049-82E5-274172332FB4}"/>
                  </a:ext>
                </a:extLst>
              </p:cNvPr>
              <p:cNvGrpSpPr/>
              <p:nvPr/>
            </p:nvGrpSpPr>
            <p:grpSpPr>
              <a:xfrm rot="9209847">
                <a:off x="6031648" y="3311977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10" name="Freeform: Shape 109">
                  <a:extLst>
                    <a:ext uri="{FF2B5EF4-FFF2-40B4-BE49-F238E27FC236}">
                      <a16:creationId xmlns:a16="http://schemas.microsoft.com/office/drawing/2014/main" id="{11FFEB11-E9C1-A59F-893F-1F8DE850D90D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1" name="Circle: Hollow 110">
                  <a:extLst>
                    <a:ext uri="{FF2B5EF4-FFF2-40B4-BE49-F238E27FC236}">
                      <a16:creationId xmlns:a16="http://schemas.microsoft.com/office/drawing/2014/main" id="{2F045068-AE47-F30B-A49E-785D29BFE348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2" name="Oval 111">
                  <a:extLst>
                    <a:ext uri="{FF2B5EF4-FFF2-40B4-BE49-F238E27FC236}">
                      <a16:creationId xmlns:a16="http://schemas.microsoft.com/office/drawing/2014/main" id="{FBB9E229-D84A-F022-397E-4E70B1A21C1E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3" name="Circle: Hollow 112">
                  <a:extLst>
                    <a:ext uri="{FF2B5EF4-FFF2-40B4-BE49-F238E27FC236}">
                      <a16:creationId xmlns:a16="http://schemas.microsoft.com/office/drawing/2014/main" id="{8B83D489-D15B-C55B-9F29-A94EC622BA2B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39" name="Picture 138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EEBA2657-AF90-6C06-8EBE-2A34DEA6F58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181179" y="3461508"/>
                <a:ext cx="276938" cy="276938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14E183AB-AC12-205D-33C0-B692F9F49DFD}"/>
                </a:ext>
              </a:extLst>
            </p:cNvPr>
            <p:cNvGrpSpPr/>
            <p:nvPr/>
          </p:nvGrpSpPr>
          <p:grpSpPr>
            <a:xfrm>
              <a:off x="6432631" y="5500415"/>
              <a:ext cx="576000" cy="576000"/>
              <a:chOff x="6534471" y="3300183"/>
              <a:chExt cx="576000" cy="576000"/>
            </a:xfrm>
          </p:grpSpPr>
          <p:grpSp>
            <p:nvGrpSpPr>
              <p:cNvPr id="114" name="Group 113">
                <a:extLst>
                  <a:ext uri="{FF2B5EF4-FFF2-40B4-BE49-F238E27FC236}">
                    <a16:creationId xmlns:a16="http://schemas.microsoft.com/office/drawing/2014/main" id="{1DCC1E52-8D74-0F03-82B0-603A4516F98E}"/>
                  </a:ext>
                </a:extLst>
              </p:cNvPr>
              <p:cNvGrpSpPr/>
              <p:nvPr/>
            </p:nvGrpSpPr>
            <p:grpSpPr>
              <a:xfrm rot="9209847">
                <a:off x="6534471" y="3300183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15" name="Freeform: Shape 114">
                  <a:extLst>
                    <a:ext uri="{FF2B5EF4-FFF2-40B4-BE49-F238E27FC236}">
                      <a16:creationId xmlns:a16="http://schemas.microsoft.com/office/drawing/2014/main" id="{10EAB033-CC16-28C3-B22F-F693ABF0A086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6" name="Circle: Hollow 115">
                  <a:extLst>
                    <a:ext uri="{FF2B5EF4-FFF2-40B4-BE49-F238E27FC236}">
                      <a16:creationId xmlns:a16="http://schemas.microsoft.com/office/drawing/2014/main" id="{5CE0B58D-D73A-48A6-50A5-3D89D8D0CDFE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7" name="Oval 116">
                  <a:extLst>
                    <a:ext uri="{FF2B5EF4-FFF2-40B4-BE49-F238E27FC236}">
                      <a16:creationId xmlns:a16="http://schemas.microsoft.com/office/drawing/2014/main" id="{F7E38AE9-DB59-BF9E-0F45-B87884A4BC24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8" name="Circle: Hollow 117">
                  <a:extLst>
                    <a:ext uri="{FF2B5EF4-FFF2-40B4-BE49-F238E27FC236}">
                      <a16:creationId xmlns:a16="http://schemas.microsoft.com/office/drawing/2014/main" id="{EA49C8C5-FABE-FC13-7094-65DAA3CA6834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40" name="Picture 139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CC0F0E88-11A7-0539-726E-8C573CB4175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683871" y="3449583"/>
                <a:ext cx="277200" cy="277200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</p:grp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5B834039-F64B-5901-4B17-9E2ED248F4C9}"/>
              </a:ext>
            </a:extLst>
          </p:cNvPr>
          <p:cNvGrpSpPr/>
          <p:nvPr/>
        </p:nvGrpSpPr>
        <p:grpSpPr>
          <a:xfrm>
            <a:off x="17385562" y="134971"/>
            <a:ext cx="1092552" cy="867829"/>
            <a:chOff x="3429396" y="3667796"/>
            <a:chExt cx="848821" cy="674230"/>
          </a:xfrm>
        </p:grpSpPr>
        <p:sp>
          <p:nvSpPr>
            <p:cNvPr id="151" name="Rectangle: Beveled 150">
              <a:extLst>
                <a:ext uri="{FF2B5EF4-FFF2-40B4-BE49-F238E27FC236}">
                  <a16:creationId xmlns:a16="http://schemas.microsoft.com/office/drawing/2014/main" id="{7108CC92-800F-BB31-E2CD-8C0451F4F59A}"/>
                </a:ext>
              </a:extLst>
            </p:cNvPr>
            <p:cNvSpPr/>
            <p:nvPr/>
          </p:nvSpPr>
          <p:spPr>
            <a:xfrm>
              <a:off x="3429396" y="3667796"/>
              <a:ext cx="795404" cy="674230"/>
            </a:xfrm>
            <a:prstGeom prst="bevel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2" name="TextBox 151">
              <a:extLst>
                <a:ext uri="{FF2B5EF4-FFF2-40B4-BE49-F238E27FC236}">
                  <a16:creationId xmlns:a16="http://schemas.microsoft.com/office/drawing/2014/main" id="{B53AF52F-B6BE-CB65-4E3C-9C780B1D8488}"/>
                </a:ext>
              </a:extLst>
            </p:cNvPr>
            <p:cNvSpPr txBox="1"/>
            <p:nvPr/>
          </p:nvSpPr>
          <p:spPr>
            <a:xfrm>
              <a:off x="3482814" y="3746340"/>
              <a:ext cx="795403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/>
                <a:t>Transmitter</a:t>
              </a:r>
              <a:endParaRPr lang="en-GB" sz="800" dirty="0"/>
            </a:p>
          </p:txBody>
        </p:sp>
        <p:grpSp>
          <p:nvGrpSpPr>
            <p:cNvPr id="153" name="Group 152">
              <a:extLst>
                <a:ext uri="{FF2B5EF4-FFF2-40B4-BE49-F238E27FC236}">
                  <a16:creationId xmlns:a16="http://schemas.microsoft.com/office/drawing/2014/main" id="{167AEA81-53F1-4BE1-646B-2412AEC051D6}"/>
                </a:ext>
              </a:extLst>
            </p:cNvPr>
            <p:cNvGrpSpPr/>
            <p:nvPr/>
          </p:nvGrpSpPr>
          <p:grpSpPr>
            <a:xfrm>
              <a:off x="3590226" y="3953826"/>
              <a:ext cx="252000" cy="252000"/>
              <a:chOff x="6031648" y="3311977"/>
              <a:chExt cx="576000" cy="576000"/>
            </a:xfrm>
          </p:grpSpPr>
          <p:grpSp>
            <p:nvGrpSpPr>
              <p:cNvPr id="154" name="Group 153">
                <a:extLst>
                  <a:ext uri="{FF2B5EF4-FFF2-40B4-BE49-F238E27FC236}">
                    <a16:creationId xmlns:a16="http://schemas.microsoft.com/office/drawing/2014/main" id="{7ADA4390-C66C-1B0F-2DC0-B6F53D5FCEA6}"/>
                  </a:ext>
                </a:extLst>
              </p:cNvPr>
              <p:cNvGrpSpPr/>
              <p:nvPr/>
            </p:nvGrpSpPr>
            <p:grpSpPr>
              <a:xfrm rot="9209847">
                <a:off x="6031648" y="3311977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56" name="Freeform: Shape 155">
                  <a:extLst>
                    <a:ext uri="{FF2B5EF4-FFF2-40B4-BE49-F238E27FC236}">
                      <a16:creationId xmlns:a16="http://schemas.microsoft.com/office/drawing/2014/main" id="{366D9DE4-7618-945A-0C32-33371845EA88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7" name="Circle: Hollow 156">
                  <a:extLst>
                    <a:ext uri="{FF2B5EF4-FFF2-40B4-BE49-F238E27FC236}">
                      <a16:creationId xmlns:a16="http://schemas.microsoft.com/office/drawing/2014/main" id="{FB90977E-5747-C1F3-F287-E7CA901D3486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8" name="Oval 157">
                  <a:extLst>
                    <a:ext uri="{FF2B5EF4-FFF2-40B4-BE49-F238E27FC236}">
                      <a16:creationId xmlns:a16="http://schemas.microsoft.com/office/drawing/2014/main" id="{829231FE-E9CD-8232-687D-2546F6510FBA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59" name="Circle: Hollow 158">
                  <a:extLst>
                    <a:ext uri="{FF2B5EF4-FFF2-40B4-BE49-F238E27FC236}">
                      <a16:creationId xmlns:a16="http://schemas.microsoft.com/office/drawing/2014/main" id="{0224164A-00C6-E050-018A-448E3ED80E2A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55" name="Picture 154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F2EA56AC-873F-8433-B803-E1BB5D275EF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181179" y="3461508"/>
                <a:ext cx="276938" cy="276938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  <p:grpSp>
          <p:nvGrpSpPr>
            <p:cNvPr id="160" name="Group 159">
              <a:extLst>
                <a:ext uri="{FF2B5EF4-FFF2-40B4-BE49-F238E27FC236}">
                  <a16:creationId xmlns:a16="http://schemas.microsoft.com/office/drawing/2014/main" id="{C1DBD1BA-2898-E1A5-74C8-BC9D1ADDB63D}"/>
                </a:ext>
              </a:extLst>
            </p:cNvPr>
            <p:cNvGrpSpPr/>
            <p:nvPr/>
          </p:nvGrpSpPr>
          <p:grpSpPr>
            <a:xfrm>
              <a:off x="3828883" y="3962698"/>
              <a:ext cx="252000" cy="252000"/>
              <a:chOff x="6031648" y="3311977"/>
              <a:chExt cx="576000" cy="576000"/>
            </a:xfrm>
          </p:grpSpPr>
          <p:grpSp>
            <p:nvGrpSpPr>
              <p:cNvPr id="161" name="Group 160">
                <a:extLst>
                  <a:ext uri="{FF2B5EF4-FFF2-40B4-BE49-F238E27FC236}">
                    <a16:creationId xmlns:a16="http://schemas.microsoft.com/office/drawing/2014/main" id="{2231DBC2-85DB-B5A8-0D3F-0AA414291AB8}"/>
                  </a:ext>
                </a:extLst>
              </p:cNvPr>
              <p:cNvGrpSpPr/>
              <p:nvPr/>
            </p:nvGrpSpPr>
            <p:grpSpPr>
              <a:xfrm rot="9209847">
                <a:off x="6031648" y="3311977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63" name="Freeform: Shape 162">
                  <a:extLst>
                    <a:ext uri="{FF2B5EF4-FFF2-40B4-BE49-F238E27FC236}">
                      <a16:creationId xmlns:a16="http://schemas.microsoft.com/office/drawing/2014/main" id="{EEC65E62-EE5F-3866-8508-FF0D5FB606E6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64" name="Circle: Hollow 163">
                  <a:extLst>
                    <a:ext uri="{FF2B5EF4-FFF2-40B4-BE49-F238E27FC236}">
                      <a16:creationId xmlns:a16="http://schemas.microsoft.com/office/drawing/2014/main" id="{FD556391-FF5C-C658-53A0-0CCF4B065A89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65" name="Oval 164">
                  <a:extLst>
                    <a:ext uri="{FF2B5EF4-FFF2-40B4-BE49-F238E27FC236}">
                      <a16:creationId xmlns:a16="http://schemas.microsoft.com/office/drawing/2014/main" id="{0197F8D4-4303-8290-E157-70D1D4A6E950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66" name="Circle: Hollow 165">
                  <a:extLst>
                    <a:ext uri="{FF2B5EF4-FFF2-40B4-BE49-F238E27FC236}">
                      <a16:creationId xmlns:a16="http://schemas.microsoft.com/office/drawing/2014/main" id="{C3E7DB39-F3EB-061B-62A1-0C53424497DC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62" name="Picture 161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E090CDFF-E018-BF2A-9B62-14DDE1B5ACF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181179" y="3461508"/>
                <a:ext cx="276938" cy="276938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E23EF3D4-15CE-5236-B129-B2FE6D96206D}"/>
              </a:ext>
            </a:extLst>
          </p:cNvPr>
          <p:cNvGrpSpPr/>
          <p:nvPr/>
        </p:nvGrpSpPr>
        <p:grpSpPr>
          <a:xfrm>
            <a:off x="-6768351" y="7062560"/>
            <a:ext cx="5923986" cy="540000"/>
            <a:chOff x="140972" y="4971160"/>
            <a:chExt cx="5923986" cy="540000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21C23FCB-1B89-46F6-D3A8-0356A1879015}"/>
                </a:ext>
              </a:extLst>
            </p:cNvPr>
            <p:cNvSpPr txBox="1"/>
            <p:nvPr/>
          </p:nvSpPr>
          <p:spPr>
            <a:xfrm>
              <a:off x="498442" y="5077282"/>
              <a:ext cx="5566516" cy="369332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     AIR for spoken communication </a:t>
              </a:r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1B411C08-FA4B-2ACD-2D56-153D9D28E033}"/>
                </a:ext>
              </a:extLst>
            </p:cNvPr>
            <p:cNvGrpSpPr/>
            <p:nvPr/>
          </p:nvGrpSpPr>
          <p:grpSpPr>
            <a:xfrm>
              <a:off x="140972" y="4971160"/>
              <a:ext cx="540000" cy="540000"/>
              <a:chOff x="-2310063" y="1415765"/>
              <a:chExt cx="2384314" cy="2384314"/>
            </a:xfrm>
          </p:grpSpPr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6F9E1159-BE20-09B3-3E0D-1644659CEBDE}"/>
                  </a:ext>
                </a:extLst>
              </p:cNvPr>
              <p:cNvSpPr/>
              <p:nvPr/>
            </p:nvSpPr>
            <p:spPr>
              <a:xfrm>
                <a:off x="-2310063" y="1415765"/>
                <a:ext cx="2384314" cy="2384314"/>
              </a:xfrm>
              <a:prstGeom prst="ellipse">
                <a:avLst/>
              </a:prstGeom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67000">
                    <a:schemeClr val="tx1">
                      <a:lumMod val="65000"/>
                      <a:lumOff val="35000"/>
                    </a:schemeClr>
                  </a:gs>
                  <a:gs pos="100000">
                    <a:schemeClr val="tx1">
                      <a:lumMod val="85000"/>
                      <a:lumOff val="15000"/>
                    </a:schemeClr>
                  </a:gs>
                  <a:gs pos="84000">
                    <a:srgbClr val="444540"/>
                  </a:gs>
                </a:gsLst>
                <a:path path="circle">
                  <a:fillToRect l="50000" t="50000" r="50000" b="50000"/>
                </a:path>
                <a:tileRect/>
              </a:gra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8" name="Picture 7" descr="A black symbol with a white background&#10;&#10;AI-generated content may be incorrect.">
                <a:extLst>
                  <a:ext uri="{FF2B5EF4-FFF2-40B4-BE49-F238E27FC236}">
                    <a16:creationId xmlns:a16="http://schemas.microsoft.com/office/drawing/2014/main" id="{63593396-0218-C4AC-5945-FB4F91EFC15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>
                <a:alphaModFix amt="64000"/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7955" b="90000" l="3452" r="97024">
                            <a14:foregroundMark x1="45952" y1="9773" x2="45952" y2="9773"/>
                            <a14:foregroundMark x1="42619" y1="9432" x2="54048" y2="7955"/>
                            <a14:foregroundMark x1="4405" y1="34659" x2="6905" y2="35682"/>
                            <a14:foregroundMark x1="3690" y1="49432" x2="3690" y2="52159"/>
                            <a14:foregroundMark x1="87143" y1="53977" x2="92976" y2="62841"/>
                            <a14:foregroundMark x1="92976" y1="62841" x2="92976" y2="70455"/>
                            <a14:foregroundMark x1="95595" y1="64091" x2="97024" y2="65909"/>
                            <a14:foregroundMark x1="5119" y1="63750" x2="9167" y2="63409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732639" y="1783058"/>
                <a:ext cx="1442134" cy="1510807"/>
              </a:xfrm>
              <a:prstGeom prst="rect">
                <a:avLst/>
              </a:prstGeom>
              <a:effectLst>
                <a:outerShdw blurRad="50800" dist="76200" dir="8100000" algn="tr" rotWithShape="0">
                  <a:prstClr val="black">
                    <a:alpha val="34000"/>
                  </a:prstClr>
                </a:outerShdw>
              </a:effectLst>
            </p:spPr>
          </p:pic>
        </p:grp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E5F5D1FE-369B-37EC-9660-87B38BAB60EA}"/>
              </a:ext>
            </a:extLst>
          </p:cNvPr>
          <p:cNvGrpSpPr/>
          <p:nvPr/>
        </p:nvGrpSpPr>
        <p:grpSpPr>
          <a:xfrm>
            <a:off x="-6788537" y="7774987"/>
            <a:ext cx="5944172" cy="540000"/>
            <a:chOff x="93503" y="5247654"/>
            <a:chExt cx="5944172" cy="540000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A157CE11-5ED0-4D51-7DBD-1002A8A4C841}"/>
                </a:ext>
              </a:extLst>
            </p:cNvPr>
            <p:cNvSpPr txBox="1"/>
            <p:nvPr/>
          </p:nvSpPr>
          <p:spPr>
            <a:xfrm>
              <a:off x="467744" y="5374058"/>
              <a:ext cx="5569931" cy="369332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     PAPER  for written communication                                 </a:t>
              </a:r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87864BE-EE16-D431-8463-3F9D25B9F339}"/>
                </a:ext>
              </a:extLst>
            </p:cNvPr>
            <p:cNvGrpSpPr/>
            <p:nvPr/>
          </p:nvGrpSpPr>
          <p:grpSpPr>
            <a:xfrm>
              <a:off x="93503" y="5247654"/>
              <a:ext cx="540000" cy="540000"/>
              <a:chOff x="-2005263" y="1720565"/>
              <a:chExt cx="2384314" cy="2384314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50277260-A475-79F4-A960-72B09038C3EA}"/>
                  </a:ext>
                </a:extLst>
              </p:cNvPr>
              <p:cNvSpPr/>
              <p:nvPr/>
            </p:nvSpPr>
            <p:spPr>
              <a:xfrm>
                <a:off x="-2005263" y="1720565"/>
                <a:ext cx="2384314" cy="2384314"/>
              </a:xfrm>
              <a:prstGeom prst="ellipse">
                <a:avLst/>
              </a:prstGeom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67000">
                    <a:schemeClr val="tx1">
                      <a:lumMod val="65000"/>
                      <a:lumOff val="35000"/>
                    </a:schemeClr>
                  </a:gs>
                  <a:gs pos="100000">
                    <a:schemeClr val="tx1">
                      <a:lumMod val="85000"/>
                      <a:lumOff val="15000"/>
                    </a:schemeClr>
                  </a:gs>
                  <a:gs pos="84000">
                    <a:srgbClr val="444540"/>
                  </a:gs>
                </a:gsLst>
                <a:path path="circle">
                  <a:fillToRect l="50000" t="50000" r="50000" b="50000"/>
                </a:path>
                <a:tileRect/>
              </a:gra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13" name="Picture 12" descr="A black and white symbol of a stack of papers">
                <a:extLst>
                  <a:ext uri="{FF2B5EF4-FFF2-40B4-BE49-F238E27FC236}">
                    <a16:creationId xmlns:a16="http://schemas.microsoft.com/office/drawing/2014/main" id="{2D0D5AE7-E178-799A-4215-12D389F0346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ackgroundRemoval t="10000" b="90000" l="10000" r="90000">
                            <a14:foregroundMark x1="56633" y1="36633" x2="56633" y2="36633"/>
                            <a14:foregroundMark x1="62041" y1="32245" x2="62041" y2="32245"/>
                            <a14:foregroundMark x1="70714" y1="27041" x2="70714" y2="27041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980419" y="1800993"/>
                <a:ext cx="2288469" cy="2288469"/>
              </a:xfrm>
              <a:prstGeom prst="rect">
                <a:avLst/>
              </a:prstGeom>
            </p:spPr>
          </p:pic>
        </p:grp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528AD93D-0E80-DBBE-56C0-FA05805AAFBF}"/>
              </a:ext>
            </a:extLst>
          </p:cNvPr>
          <p:cNvSpPr txBox="1"/>
          <p:nvPr/>
        </p:nvSpPr>
        <p:spPr>
          <a:xfrm>
            <a:off x="-6414295" y="8596316"/>
            <a:ext cx="5569930" cy="369332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     ELECTRONIC SIGNALS for digital transmission</a:t>
            </a:r>
          </a:p>
        </p:txBody>
      </p:sp>
      <p:pic>
        <p:nvPicPr>
          <p:cNvPr id="41" name="Picture 40" descr="A group of black musical notes">
            <a:extLst>
              <a:ext uri="{FF2B5EF4-FFF2-40B4-BE49-F238E27FC236}">
                <a16:creationId xmlns:a16="http://schemas.microsoft.com/office/drawing/2014/main" id="{2EC88B74-CD01-E727-CC42-6FE1680ED297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>
                        <a14:foregroundMark x1="32738" y1="64680" x2="32738" y2="64680"/>
                        <a14:foregroundMark x1="58690" y1="37528" x2="58690" y2="375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0599" y="441970"/>
            <a:ext cx="704204" cy="379767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FD509CEF-C139-044E-374B-527EEB8F4725}"/>
              </a:ext>
            </a:extLst>
          </p:cNvPr>
          <p:cNvGrpSpPr/>
          <p:nvPr/>
        </p:nvGrpSpPr>
        <p:grpSpPr>
          <a:xfrm>
            <a:off x="-2952853" y="523167"/>
            <a:ext cx="390825" cy="369332"/>
            <a:chOff x="-1700513" y="-795321"/>
            <a:chExt cx="892257" cy="905701"/>
          </a:xfrm>
        </p:grpSpPr>
        <p:pic>
          <p:nvPicPr>
            <p:cNvPr id="44" name="Picture 43" descr="A collection of icons on a white background&#10;&#10;AI-generated content may be incorrect.">
              <a:extLst>
                <a:ext uri="{FF2B5EF4-FFF2-40B4-BE49-F238E27FC236}">
                  <a16:creationId xmlns:a16="http://schemas.microsoft.com/office/drawing/2014/main" id="{19E6458E-64B1-1BE0-7BFE-C7AFCC9301AC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8143" b="26983" l="9872" r="26636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76" t="5788" r="71268" b="70662"/>
            <a:stretch>
              <a:fillRect/>
            </a:stretch>
          </p:blipFill>
          <p:spPr>
            <a:xfrm>
              <a:off x="-1691445" y="-747877"/>
              <a:ext cx="858257" cy="858257"/>
            </a:xfrm>
            <a:custGeom>
              <a:avLst/>
              <a:gdLst>
                <a:gd name="connsiteX0" fmla="*/ 444137 w 888274"/>
                <a:gd name="connsiteY0" fmla="*/ 0 h 888274"/>
                <a:gd name="connsiteX1" fmla="*/ 888274 w 888274"/>
                <a:gd name="connsiteY1" fmla="*/ 444137 h 888274"/>
                <a:gd name="connsiteX2" fmla="*/ 444137 w 888274"/>
                <a:gd name="connsiteY2" fmla="*/ 888274 h 888274"/>
                <a:gd name="connsiteX3" fmla="*/ 0 w 888274"/>
                <a:gd name="connsiteY3" fmla="*/ 444137 h 888274"/>
                <a:gd name="connsiteX4" fmla="*/ 444137 w 888274"/>
                <a:gd name="connsiteY4" fmla="*/ 0 h 88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274" h="888274">
                  <a:moveTo>
                    <a:pt x="444137" y="0"/>
                  </a:moveTo>
                  <a:cubicBezTo>
                    <a:pt x="689427" y="0"/>
                    <a:pt x="888274" y="198847"/>
                    <a:pt x="888274" y="444137"/>
                  </a:cubicBezTo>
                  <a:cubicBezTo>
                    <a:pt x="888274" y="689427"/>
                    <a:pt x="689427" y="888274"/>
                    <a:pt x="444137" y="888274"/>
                  </a:cubicBezTo>
                  <a:cubicBezTo>
                    <a:pt x="198847" y="888274"/>
                    <a:pt x="0" y="689427"/>
                    <a:pt x="0" y="444137"/>
                  </a:cubicBezTo>
                  <a:cubicBezTo>
                    <a:pt x="0" y="198847"/>
                    <a:pt x="198847" y="0"/>
                    <a:pt x="444137" y="0"/>
                  </a:cubicBezTo>
                  <a:close/>
                </a:path>
              </a:pathLst>
            </a:custGeom>
            <a:ln>
              <a:noFill/>
            </a:ln>
          </p:spPr>
        </p:pic>
        <p:pic>
          <p:nvPicPr>
            <p:cNvPr id="45" name="Picture 44" descr="A black and white logo&#10;&#10;AI-generated content may be incorrect.">
              <a:extLst>
                <a:ext uri="{FF2B5EF4-FFF2-40B4-BE49-F238E27FC236}">
                  <a16:creationId xmlns:a16="http://schemas.microsoft.com/office/drawing/2014/main" id="{FB779DA5-4974-BA48-0121-A499399E9450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3139" b="89462" l="8259" r="94643">
                          <a14:foregroundMark x1="12946" y1="15695" x2="8482" y2="23767"/>
                          <a14:foregroundMark x1="15402" y1="3587" x2="14732" y2="8072"/>
                          <a14:foregroundMark x1="23438" y1="19283" x2="18750" y2="31839"/>
                          <a14:foregroundMark x1="32143" y1="26906" x2="32143" y2="37220"/>
                          <a14:foregroundMark x1="68304" y1="27130" x2="69866" y2="38341"/>
                          <a14:foregroundMark x1="77679" y1="19283" x2="82589" y2="34753"/>
                          <a14:foregroundMark x1="87500" y1="10314" x2="91295" y2="25785"/>
                          <a14:foregroundMark x1="94643" y1="34081" x2="94643" y2="34081"/>
                          <a14:backgroundMark x1="47991" y1="34978" x2="47991" y2="34978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700513" y="-795321"/>
              <a:ext cx="892257" cy="888274"/>
            </a:xfrm>
            <a:prstGeom prst="rect">
              <a:avLst/>
            </a:pr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69" name="TextBox 68">
            <a:extLst>
              <a:ext uri="{FF2B5EF4-FFF2-40B4-BE49-F238E27FC236}">
                <a16:creationId xmlns:a16="http://schemas.microsoft.com/office/drawing/2014/main" id="{8660F3C0-D648-986A-6CBC-0A95B296D12C}"/>
              </a:ext>
            </a:extLst>
          </p:cNvPr>
          <p:cNvSpPr txBox="1"/>
          <p:nvPr/>
        </p:nvSpPr>
        <p:spPr>
          <a:xfrm>
            <a:off x="10857" y="1129577"/>
            <a:ext cx="4034201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Physical Noise (external)</a:t>
            </a:r>
            <a:endParaRPr lang="en-GB" sz="24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EF53D008-0D14-B0E2-5D9D-09D0800DBCE2}"/>
              </a:ext>
            </a:extLst>
          </p:cNvPr>
          <p:cNvSpPr txBox="1"/>
          <p:nvPr/>
        </p:nvSpPr>
        <p:spPr>
          <a:xfrm>
            <a:off x="1095" y="2850396"/>
            <a:ext cx="4034398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Loud Customers 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504" name="Group 503">
            <a:extLst>
              <a:ext uri="{FF2B5EF4-FFF2-40B4-BE49-F238E27FC236}">
                <a16:creationId xmlns:a16="http://schemas.microsoft.com/office/drawing/2014/main" id="{8C99FD86-7337-25E2-2638-C5E89A25A38E}"/>
              </a:ext>
            </a:extLst>
          </p:cNvPr>
          <p:cNvGrpSpPr/>
          <p:nvPr/>
        </p:nvGrpSpPr>
        <p:grpSpPr>
          <a:xfrm>
            <a:off x="153394" y="2780083"/>
            <a:ext cx="540000" cy="540000"/>
            <a:chOff x="-983558" y="115177"/>
            <a:chExt cx="540000" cy="540000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C55BD2A2-3366-94B5-5F09-94976E1BEFFF}"/>
                </a:ext>
              </a:extLst>
            </p:cNvPr>
            <p:cNvSpPr/>
            <p:nvPr/>
          </p:nvSpPr>
          <p:spPr>
            <a:xfrm>
              <a:off x="-983558" y="115177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C6AF4D3-4F39-E7A0-1EEA-166FACE1F160}"/>
                </a:ext>
              </a:extLst>
            </p:cNvPr>
            <p:cNvGrpSpPr/>
            <p:nvPr/>
          </p:nvGrpSpPr>
          <p:grpSpPr>
            <a:xfrm>
              <a:off x="-908970" y="200511"/>
              <a:ext cx="390825" cy="369332"/>
              <a:chOff x="-1700513" y="-795321"/>
              <a:chExt cx="892257" cy="905701"/>
            </a:xfrm>
          </p:grpSpPr>
          <p:pic>
            <p:nvPicPr>
              <p:cNvPr id="22" name="Picture 21" descr="A collection of icons on a white background&#10;&#10;AI-generated content may be incorrect.">
                <a:extLst>
                  <a:ext uri="{FF2B5EF4-FFF2-40B4-BE49-F238E27FC236}">
                    <a16:creationId xmlns:a16="http://schemas.microsoft.com/office/drawing/2014/main" id="{D7F9775B-DC8C-FBFF-3AD0-E3F4A6BBE6D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9">
                <a:extLst>
                  <a:ext uri="{BEBA8EAE-BF5A-486C-A8C5-ECC9F3942E4B}">
                    <a14:imgProps xmlns:a14="http://schemas.microsoft.com/office/drawing/2010/main">
                      <a14:imgLayer r:embed="rId20">
                        <a14:imgEffect>
                          <a14:backgroundRemoval t="8143" b="26983" l="9872" r="26636"/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776" t="5788" r="71268" b="70662"/>
              <a:stretch>
                <a:fillRect/>
              </a:stretch>
            </p:blipFill>
            <p:spPr>
              <a:xfrm>
                <a:off x="-1691445" y="-747877"/>
                <a:ext cx="858257" cy="858257"/>
              </a:xfrm>
              <a:custGeom>
                <a:avLst/>
                <a:gdLst>
                  <a:gd name="connsiteX0" fmla="*/ 444137 w 888274"/>
                  <a:gd name="connsiteY0" fmla="*/ 0 h 888274"/>
                  <a:gd name="connsiteX1" fmla="*/ 888274 w 888274"/>
                  <a:gd name="connsiteY1" fmla="*/ 444137 h 888274"/>
                  <a:gd name="connsiteX2" fmla="*/ 444137 w 888274"/>
                  <a:gd name="connsiteY2" fmla="*/ 888274 h 888274"/>
                  <a:gd name="connsiteX3" fmla="*/ 0 w 888274"/>
                  <a:gd name="connsiteY3" fmla="*/ 444137 h 888274"/>
                  <a:gd name="connsiteX4" fmla="*/ 444137 w 888274"/>
                  <a:gd name="connsiteY4" fmla="*/ 0 h 8882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88274" h="888274">
                    <a:moveTo>
                      <a:pt x="444137" y="0"/>
                    </a:moveTo>
                    <a:cubicBezTo>
                      <a:pt x="689427" y="0"/>
                      <a:pt x="888274" y="198847"/>
                      <a:pt x="888274" y="444137"/>
                    </a:cubicBezTo>
                    <a:cubicBezTo>
                      <a:pt x="888274" y="689427"/>
                      <a:pt x="689427" y="888274"/>
                      <a:pt x="444137" y="888274"/>
                    </a:cubicBezTo>
                    <a:cubicBezTo>
                      <a:pt x="198847" y="888274"/>
                      <a:pt x="0" y="689427"/>
                      <a:pt x="0" y="444137"/>
                    </a:cubicBezTo>
                    <a:cubicBezTo>
                      <a:pt x="0" y="198847"/>
                      <a:pt x="198847" y="0"/>
                      <a:pt x="444137" y="0"/>
                    </a:cubicBezTo>
                    <a:close/>
                  </a:path>
                </a:pathLst>
              </a:custGeom>
              <a:ln>
                <a:noFill/>
              </a:ln>
            </p:spPr>
          </p:pic>
          <p:pic>
            <p:nvPicPr>
              <p:cNvPr id="26" name="Picture 25" descr="A black and white logo&#10;&#10;AI-generated content may be incorrect.">
                <a:extLst>
                  <a:ext uri="{FF2B5EF4-FFF2-40B4-BE49-F238E27FC236}">
                    <a16:creationId xmlns:a16="http://schemas.microsoft.com/office/drawing/2014/main" id="{B1564531-3619-9F90-6D79-FD5BDE87272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1">
                <a:extLst>
                  <a:ext uri="{BEBA8EAE-BF5A-486C-A8C5-ECC9F3942E4B}">
                    <a14:imgProps xmlns:a14="http://schemas.microsoft.com/office/drawing/2010/main">
                      <a14:imgLayer r:embed="rId22">
                        <a14:imgEffect>
                          <a14:backgroundRemoval t="3139" b="89462" l="8259" r="94643">
                            <a14:foregroundMark x1="12946" y1="15695" x2="8482" y2="23767"/>
                            <a14:foregroundMark x1="15402" y1="3587" x2="14732" y2="8072"/>
                            <a14:foregroundMark x1="23438" y1="19283" x2="18750" y2="31839"/>
                            <a14:foregroundMark x1="32143" y1="26906" x2="32143" y2="37220"/>
                            <a14:foregroundMark x1="68304" y1="27130" x2="69866" y2="38341"/>
                            <a14:foregroundMark x1="77679" y1="19283" x2="82589" y2="34753"/>
                            <a14:foregroundMark x1="87500" y1="10314" x2="91295" y2="25785"/>
                            <a14:foregroundMark x1="94643" y1="34081" x2="94643" y2="34081"/>
                            <a14:backgroundMark x1="47991" y1="34978" x2="47991" y2="34978"/>
                          </a14:backgroundRemoval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700513" y="-795321"/>
                <a:ext cx="892257" cy="888274"/>
              </a:xfrm>
              <a:prstGeom prst="rect">
                <a:avLst/>
              </a:prstGeom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sp>
        <p:nvSpPr>
          <p:cNvPr id="72" name="TextBox 71">
            <a:extLst>
              <a:ext uri="{FF2B5EF4-FFF2-40B4-BE49-F238E27FC236}">
                <a16:creationId xmlns:a16="http://schemas.microsoft.com/office/drawing/2014/main" id="{51DB3881-2725-D81F-8737-36C37AA30E65}"/>
              </a:ext>
            </a:extLst>
          </p:cNvPr>
          <p:cNvSpPr txBox="1"/>
          <p:nvPr/>
        </p:nvSpPr>
        <p:spPr>
          <a:xfrm>
            <a:off x="1095" y="3506268"/>
            <a:ext cx="4034398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Background Music 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7DFCFC29-C3D9-16DF-EC8C-36D64C5D3957}"/>
              </a:ext>
            </a:extLst>
          </p:cNvPr>
          <p:cNvGrpSpPr/>
          <p:nvPr/>
        </p:nvGrpSpPr>
        <p:grpSpPr>
          <a:xfrm>
            <a:off x="38568" y="3400719"/>
            <a:ext cx="762703" cy="540000"/>
            <a:chOff x="-1278007" y="1677126"/>
            <a:chExt cx="762703" cy="540000"/>
          </a:xfrm>
        </p:grpSpPr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D2FDF11C-FE6B-5F4A-57E1-5C91A7DB327E}"/>
                </a:ext>
              </a:extLst>
            </p:cNvPr>
            <p:cNvSpPr/>
            <p:nvPr/>
          </p:nvSpPr>
          <p:spPr>
            <a:xfrm>
              <a:off x="-1166655" y="1677126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1" name="Picture 20" descr="A group of black musical notes">
              <a:extLst>
                <a:ext uri="{FF2B5EF4-FFF2-40B4-BE49-F238E27FC236}">
                  <a16:creationId xmlns:a16="http://schemas.microsoft.com/office/drawing/2014/main" id="{2EB36AEB-0174-9BF9-A72C-D7014BAEFD0C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10000" b="90000" l="10000" r="90000">
                          <a14:foregroundMark x1="32738" y1="64680" x2="32738" y2="64680"/>
                          <a14:foregroundMark x1="58690" y1="37528" x2="58690" y2="37528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278007" y="1725559"/>
              <a:ext cx="762703" cy="411315"/>
            </a:xfrm>
            <a:prstGeom prst="rect">
              <a:avLst/>
            </a:prstGeom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73" name="TextBox 72">
            <a:extLst>
              <a:ext uri="{FF2B5EF4-FFF2-40B4-BE49-F238E27FC236}">
                <a16:creationId xmlns:a16="http://schemas.microsoft.com/office/drawing/2014/main" id="{69E5DA55-9140-B40C-1C04-478059A4B772}"/>
              </a:ext>
            </a:extLst>
          </p:cNvPr>
          <p:cNvSpPr txBox="1"/>
          <p:nvPr/>
        </p:nvSpPr>
        <p:spPr>
          <a:xfrm>
            <a:off x="1095" y="4149497"/>
            <a:ext cx="4034398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Dishes Noise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88517959-5ADF-BEFE-1D89-61968B56D43E}"/>
              </a:ext>
            </a:extLst>
          </p:cNvPr>
          <p:cNvSpPr txBox="1"/>
          <p:nvPr/>
        </p:nvSpPr>
        <p:spPr>
          <a:xfrm>
            <a:off x="1095" y="4792726"/>
            <a:ext cx="4034398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Kitchen Equipment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72D761BC-23E1-D7C9-16D1-ACFA11B390A4}"/>
              </a:ext>
            </a:extLst>
          </p:cNvPr>
          <p:cNvSpPr txBox="1"/>
          <p:nvPr/>
        </p:nvSpPr>
        <p:spPr>
          <a:xfrm>
            <a:off x="1095" y="5435954"/>
            <a:ext cx="4034399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Phone Ringing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A634081-9F7E-5173-3793-0A6D3A424BEF}"/>
              </a:ext>
            </a:extLst>
          </p:cNvPr>
          <p:cNvGrpSpPr/>
          <p:nvPr/>
        </p:nvGrpSpPr>
        <p:grpSpPr>
          <a:xfrm>
            <a:off x="149920" y="4048724"/>
            <a:ext cx="540000" cy="540000"/>
            <a:chOff x="-2168336" y="1611093"/>
            <a:chExt cx="540000" cy="540000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5B1169FD-47A7-F9F7-AF88-E910ABB393BA}"/>
                </a:ext>
              </a:extLst>
            </p:cNvPr>
            <p:cNvSpPr/>
            <p:nvPr/>
          </p:nvSpPr>
          <p:spPr>
            <a:xfrm>
              <a:off x="-2168336" y="1611093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1" name="Picture 50" descr="A black background with a black square">
              <a:extLst>
                <a:ext uri="{FF2B5EF4-FFF2-40B4-BE49-F238E27FC236}">
                  <a16:creationId xmlns:a16="http://schemas.microsoft.com/office/drawing/2014/main" id="{11E9DEDF-CB56-AAA3-C952-5955F00F7B40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087700" y="1691729"/>
              <a:ext cx="378728" cy="378728"/>
            </a:xfrm>
            <a:prstGeom prst="rect">
              <a:avLst/>
            </a:prstGeom>
            <a:ln w="22225"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71A667E8-7621-FAB8-9CA8-ADCDB44A575B}"/>
              </a:ext>
            </a:extLst>
          </p:cNvPr>
          <p:cNvGrpSpPr/>
          <p:nvPr/>
        </p:nvGrpSpPr>
        <p:grpSpPr>
          <a:xfrm>
            <a:off x="149920" y="4717462"/>
            <a:ext cx="540000" cy="540000"/>
            <a:chOff x="-2839841" y="1833862"/>
            <a:chExt cx="540000" cy="540000"/>
          </a:xfrm>
        </p:grpSpPr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E20A613D-28CD-611C-3B8B-D5BC6C1BB327}"/>
                </a:ext>
              </a:extLst>
            </p:cNvPr>
            <p:cNvSpPr/>
            <p:nvPr/>
          </p:nvSpPr>
          <p:spPr>
            <a:xfrm>
              <a:off x="-2839841" y="1833862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7" name="Picture 56" descr="A black and white line art of a timer">
              <a:extLst>
                <a:ext uri="{FF2B5EF4-FFF2-40B4-BE49-F238E27FC236}">
                  <a16:creationId xmlns:a16="http://schemas.microsoft.com/office/drawing/2014/main" id="{11D762FA-E289-4D54-A788-17114D661EE7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BEBA8EAE-BF5A-486C-A8C5-ECC9F3942E4B}">
                  <a14:imgProps xmlns:a14="http://schemas.microsoft.com/office/drawing/2010/main">
                    <a14:imgLayer r:embed="rId27">
                      <a14:imgEffect>
                        <a14:backgroundRemoval t="10000" b="90000" l="10000" r="90000">
                          <a14:foregroundMark x1="40333" y1="37333" x2="40333" y2="37333"/>
                          <a14:foregroundMark x1="71417" y1="64250" x2="71417" y2="64250"/>
                          <a14:foregroundMark x1="77250" y1="54833" x2="77250" y2="54833"/>
                          <a14:foregroundMark x1="78083" y1="45083" x2="78083" y2="45083"/>
                          <a14:foregroundMark x1="76167" y1="34500" x2="76167" y2="34500"/>
                          <a14:foregroundMark x1="70083" y1="25667" x2="70083" y2="25667"/>
                          <a14:foregroundMark x1="60917" y1="19250" x2="60917" y2="19250"/>
                          <a14:foregroundMark x1="39500" y1="19500" x2="39500" y2="19500"/>
                          <a14:foregroundMark x1="29500" y1="25083" x2="29500" y2="25083"/>
                          <a14:foregroundMark x1="24250" y1="34250" x2="24250" y2="34250"/>
                          <a14:foregroundMark x1="21417" y1="45083" x2="21417" y2="45083"/>
                          <a14:foregroundMark x1="22583" y1="55083" x2="22583" y2="55083"/>
                          <a14:foregroundMark x1="27583" y1="64000" x2="27583" y2="64000"/>
                          <a14:foregroundMark x1="37833" y1="69833" x2="37833" y2="69833"/>
                          <a14:foregroundMark x1="49750" y1="72000" x2="49750" y2="72000"/>
                          <a14:foregroundMark x1="61750" y1="69833" x2="61750" y2="69833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772759" y="1900944"/>
              <a:ext cx="405836" cy="405836"/>
            </a:xfrm>
            <a:prstGeom prst="rect">
              <a:avLst/>
            </a:prstGeom>
            <a:effectLst>
              <a:outerShdw blurRad="50800" dist="508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887B5B10-C1A4-102C-A474-312CAADD620C}"/>
              </a:ext>
            </a:extLst>
          </p:cNvPr>
          <p:cNvGrpSpPr/>
          <p:nvPr/>
        </p:nvGrpSpPr>
        <p:grpSpPr>
          <a:xfrm>
            <a:off x="157346" y="5366009"/>
            <a:ext cx="540000" cy="540000"/>
            <a:chOff x="-2557927" y="1679936"/>
            <a:chExt cx="540000" cy="540000"/>
          </a:xfrm>
        </p:grpSpPr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036BCCB9-2F5E-80FA-C963-EF2FE799E668}"/>
                </a:ext>
              </a:extLst>
            </p:cNvPr>
            <p:cNvSpPr/>
            <p:nvPr/>
          </p:nvSpPr>
          <p:spPr>
            <a:xfrm>
              <a:off x="-2557927" y="1679936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62" name="Picture 61" descr="A phone with a black background&#10;&#10;AI-generated content may be incorrect.">
              <a:extLst>
                <a:ext uri="{FF2B5EF4-FFF2-40B4-BE49-F238E27FC236}">
                  <a16:creationId xmlns:a16="http://schemas.microsoft.com/office/drawing/2014/main" id="{B35A87FB-66F3-6472-1A48-2F58C00AF609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447209" y="1769059"/>
              <a:ext cx="318565" cy="361754"/>
            </a:xfrm>
            <a:prstGeom prst="rect">
              <a:avLst/>
            </a:prstGeom>
          </p:spPr>
        </p:pic>
      </p:grpSp>
      <p:sp>
        <p:nvSpPr>
          <p:cNvPr id="77" name="TextBox 76">
            <a:extLst>
              <a:ext uri="{FF2B5EF4-FFF2-40B4-BE49-F238E27FC236}">
                <a16:creationId xmlns:a16="http://schemas.microsoft.com/office/drawing/2014/main" id="{9ED3F7A4-5ACA-5C98-0ECC-379494FDDA3E}"/>
              </a:ext>
            </a:extLst>
          </p:cNvPr>
          <p:cNvSpPr txBox="1"/>
          <p:nvPr/>
        </p:nvSpPr>
        <p:spPr>
          <a:xfrm>
            <a:off x="4099128" y="1129577"/>
            <a:ext cx="4042554" cy="1200329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Physiological or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Psychological 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(body and mind)                             </a:t>
            </a:r>
            <a:endParaRPr lang="en-GB" sz="24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FC488744-643D-C67E-0239-8CF98643603D}"/>
              </a:ext>
            </a:extLst>
          </p:cNvPr>
          <p:cNvSpPr txBox="1"/>
          <p:nvPr/>
        </p:nvSpPr>
        <p:spPr>
          <a:xfrm>
            <a:off x="4093249" y="2850396"/>
            <a:ext cx="404255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Tired Staff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EA3B589E-3009-EF76-ABF1-6EB76B641587}"/>
              </a:ext>
            </a:extLst>
          </p:cNvPr>
          <p:cNvSpPr txBox="1"/>
          <p:nvPr/>
        </p:nvSpPr>
        <p:spPr>
          <a:xfrm>
            <a:off x="4095439" y="3505667"/>
            <a:ext cx="404255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Losing voice (shouting)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72F13C43-B304-3370-8B88-07430A534AF9}"/>
              </a:ext>
            </a:extLst>
          </p:cNvPr>
          <p:cNvSpPr txBox="1"/>
          <p:nvPr/>
        </p:nvSpPr>
        <p:spPr>
          <a:xfrm>
            <a:off x="4095439" y="4160938"/>
            <a:ext cx="404255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Losing Focus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F86C6DFB-926D-FFA6-B4F8-BEEA1788CD6A}"/>
              </a:ext>
            </a:extLst>
          </p:cNvPr>
          <p:cNvSpPr txBox="1"/>
          <p:nvPr/>
        </p:nvSpPr>
        <p:spPr>
          <a:xfrm>
            <a:off x="4095439" y="4800166"/>
            <a:ext cx="404255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Rushing orders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598F77D-D82A-1562-29F7-0AF26A6DC90F}"/>
              </a:ext>
            </a:extLst>
          </p:cNvPr>
          <p:cNvGrpSpPr/>
          <p:nvPr/>
        </p:nvGrpSpPr>
        <p:grpSpPr>
          <a:xfrm>
            <a:off x="4211566" y="2764041"/>
            <a:ext cx="540000" cy="540000"/>
            <a:chOff x="-896655" y="2309140"/>
            <a:chExt cx="540000" cy="540000"/>
          </a:xfrm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BF40772-9F73-1036-C155-0C6FE684DF65}"/>
                </a:ext>
              </a:extLst>
            </p:cNvPr>
            <p:cNvSpPr/>
            <p:nvPr/>
          </p:nvSpPr>
          <p:spPr>
            <a:xfrm>
              <a:off x="-896655" y="2309140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8" name="Picture 17" descr="A person sitting on a chair">
              <a:extLst>
                <a:ext uri="{FF2B5EF4-FFF2-40B4-BE49-F238E27FC236}">
                  <a16:creationId xmlns:a16="http://schemas.microsoft.com/office/drawing/2014/main" id="{067307FD-B947-B82D-0AB7-3C993CA992F6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BEBA8EAE-BF5A-486C-A8C5-ECC9F3942E4B}">
                  <a14:imgProps xmlns:a14="http://schemas.microsoft.com/office/drawing/2010/main">
                    <a14:imgLayer r:embed="rId30">
                      <a14:imgEffect>
                        <a14:backgroundRemoval t="10000" b="90000" l="10000" r="90000">
                          <a14:foregroundMark x1="34752" y1="14925" x2="34752" y2="14925"/>
                          <a14:foregroundMark x1="31915" y1="15423" x2="31915" y2="15423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782082" y="2357573"/>
              <a:ext cx="310855" cy="443134"/>
            </a:xfrm>
            <a:prstGeom prst="rect">
              <a:avLst/>
            </a:prstGeom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D80D2D6C-2FD1-DEE7-E6C8-E1C56CF696CA}"/>
              </a:ext>
            </a:extLst>
          </p:cNvPr>
          <p:cNvGrpSpPr/>
          <p:nvPr/>
        </p:nvGrpSpPr>
        <p:grpSpPr>
          <a:xfrm>
            <a:off x="4207593" y="4064766"/>
            <a:ext cx="540000" cy="540000"/>
            <a:chOff x="-2336922" y="2017780"/>
            <a:chExt cx="540000" cy="540000"/>
          </a:xfrm>
        </p:grpSpPr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C3DB6798-147E-D9DE-7D6C-A869AE75DC78}"/>
                </a:ext>
              </a:extLst>
            </p:cNvPr>
            <p:cNvSpPr/>
            <p:nvPr/>
          </p:nvSpPr>
          <p:spPr>
            <a:xfrm>
              <a:off x="-2336922" y="2017780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36" name="Picture 35" descr="A black and white icon of a person with different symbols&#10;&#10;AI-generated content may be incorrect.">
              <a:extLst>
                <a:ext uri="{FF2B5EF4-FFF2-40B4-BE49-F238E27FC236}">
                  <a16:creationId xmlns:a16="http://schemas.microsoft.com/office/drawing/2014/main" id="{B3E5080B-9B7A-5626-A5BE-BC76FB88E257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BEBA8EAE-BF5A-486C-A8C5-ECC9F3942E4B}">
                  <a14:imgProps xmlns:a14="http://schemas.microsoft.com/office/drawing/2010/main">
                    <a14:imgLayer r:embed="rId32">
                      <a14:imgEffect>
                        <a14:backgroundRemoval t="10000" b="90000" l="10000" r="90000">
                          <a14:foregroundMark x1="45631" y1="58294" x2="45631" y2="58294"/>
                          <a14:foregroundMark x1="50971" y1="53081" x2="50971" y2="53081"/>
                          <a14:foregroundMark x1="52913" y1="47393" x2="52913" y2="47393"/>
                          <a14:foregroundMark x1="45631" y1="47867" x2="45631" y2="47867"/>
                          <a14:foregroundMark x1="17476" y1="35545" x2="17476" y2="35545"/>
                          <a14:foregroundMark x1="21359" y1="41706" x2="21359" y2="41706"/>
                          <a14:foregroundMark x1="49515" y1="27488" x2="49515" y2="27488"/>
                          <a14:foregroundMark x1="59223" y1="27488" x2="59223" y2="27488"/>
                          <a14:foregroundMark x1="80097" y1="34597" x2="80097" y2="34597"/>
                          <a14:foregroundMark x1="83010" y1="40758" x2="83010" y2="40758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271542" y="2079434"/>
              <a:ext cx="406817" cy="416691"/>
            </a:xfrm>
            <a:prstGeom prst="rect">
              <a:avLst/>
            </a:prstGeom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3A7551A2-1BD3-A63D-D184-532352A8BC23}"/>
              </a:ext>
            </a:extLst>
          </p:cNvPr>
          <p:cNvGrpSpPr/>
          <p:nvPr/>
        </p:nvGrpSpPr>
        <p:grpSpPr>
          <a:xfrm>
            <a:off x="4207593" y="3435126"/>
            <a:ext cx="540000" cy="540000"/>
            <a:chOff x="-3194160" y="3037749"/>
            <a:chExt cx="540000" cy="540000"/>
          </a:xfrm>
        </p:grpSpPr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F81F6F84-1C1D-30F0-B19A-176D7B50732A}"/>
                </a:ext>
              </a:extLst>
            </p:cNvPr>
            <p:cNvSpPr/>
            <p:nvPr/>
          </p:nvSpPr>
          <p:spPr>
            <a:xfrm>
              <a:off x="-3194160" y="3037749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10" name="Picture 509" descr="A person holding a megaphone&#10;&#10;AI-generated content may be incorrect.">
              <a:extLst>
                <a:ext uri="{FF2B5EF4-FFF2-40B4-BE49-F238E27FC236}">
                  <a16:creationId xmlns:a16="http://schemas.microsoft.com/office/drawing/2014/main" id="{2FF9400C-F5BB-F3B0-AE66-63A0298D0D4F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extLst>
                <a:ext uri="{BEBA8EAE-BF5A-486C-A8C5-ECC9F3942E4B}">
                  <a14:imgProps xmlns:a14="http://schemas.microsoft.com/office/drawing/2010/main">
                    <a14:imgLayer r:embed="rId34">
                      <a14:imgEffect>
                        <a14:backgroundRemoval t="10000" b="90000" l="10000" r="90000">
                          <a14:foregroundMark x1="62500" y1="29310" x2="62500" y2="29310"/>
                          <a14:foregroundMark x1="18182" y1="17241" x2="18182" y2="17241"/>
                          <a14:foregroundMark x1="14205" y1="25862" x2="14205" y2="25862"/>
                          <a14:foregroundMark x1="18182" y1="34483" x2="18182" y2="34483"/>
                        </a14:backgroundRemoval>
                      </a14:imgEffect>
                      <a14:imgEffect>
                        <a14:sharpenSoften amoun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60228" y="3074363"/>
              <a:ext cx="472137" cy="466772"/>
            </a:xfrm>
            <a:prstGeom prst="rect">
              <a:avLst/>
            </a:pr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6D5CF580-3A4B-F972-F176-8EE5EED90D26}"/>
              </a:ext>
            </a:extLst>
          </p:cNvPr>
          <p:cNvGrpSpPr/>
          <p:nvPr/>
        </p:nvGrpSpPr>
        <p:grpSpPr>
          <a:xfrm>
            <a:off x="4207593" y="4732045"/>
            <a:ext cx="540000" cy="540000"/>
            <a:chOff x="-2586075" y="2672240"/>
            <a:chExt cx="540000" cy="540000"/>
          </a:xfrm>
        </p:grpSpPr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8BE68F5-125E-AA8D-A504-A6F16D42B8E6}"/>
                </a:ext>
              </a:extLst>
            </p:cNvPr>
            <p:cNvSpPr/>
            <p:nvPr/>
          </p:nvSpPr>
          <p:spPr>
            <a:xfrm>
              <a:off x="-2586075" y="2672240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8" name="Rectangle 487">
              <a:extLst>
                <a:ext uri="{FF2B5EF4-FFF2-40B4-BE49-F238E27FC236}">
                  <a16:creationId xmlns:a16="http://schemas.microsoft.com/office/drawing/2014/main" id="{83915887-F11B-12AB-9266-23079DAC1A77}"/>
                </a:ext>
              </a:extLst>
            </p:cNvPr>
            <p:cNvSpPr/>
            <p:nvPr/>
          </p:nvSpPr>
          <p:spPr>
            <a:xfrm>
              <a:off x="-2463076" y="2745741"/>
              <a:ext cx="294002" cy="3929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67" name="Picture 66" descr="A black and white image of a person running">
              <a:extLst>
                <a:ext uri="{FF2B5EF4-FFF2-40B4-BE49-F238E27FC236}">
                  <a16:creationId xmlns:a16="http://schemas.microsoft.com/office/drawing/2014/main" id="{462EB21E-415F-6ECF-4619-289B4BFFE86A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BEBA8EAE-BF5A-486C-A8C5-ECC9F3942E4B}">
                  <a14:imgProps xmlns:a14="http://schemas.microsoft.com/office/drawing/2010/main">
                    <a14:imgLayer r:embed="rId36">
                      <a14:imgEffect>
                        <a14:backgroundRemoval t="2410" b="97189" l="7306" r="89498">
                          <a14:foregroundMark x1="56621" y1="12851" x2="56621" y2="12851"/>
                          <a14:foregroundMark x1="54338" y1="2410" x2="54338" y2="2410"/>
                          <a14:foregroundMark x1="71233" y1="36948" x2="71233" y2="36948"/>
                          <a14:foregroundMark x1="69406" y1="44980" x2="69406" y2="44980"/>
                          <a14:foregroundMark x1="70320" y1="65060" x2="70320" y2="65060"/>
                          <a14:foregroundMark x1="84018" y1="97189" x2="84018" y2="97189"/>
                          <a14:foregroundMark x1="21005" y1="17269" x2="21005" y2="17269"/>
                          <a14:foregroundMark x1="31507" y1="20080" x2="31507" y2="20080"/>
                          <a14:foregroundMark x1="15525" y1="17269" x2="15525" y2="17269"/>
                          <a14:foregroundMark x1="10502" y1="17269" x2="10502" y2="17269"/>
                          <a14:foregroundMark x1="7306" y1="17269" x2="7306" y2="17269"/>
                          <a14:foregroundMark x1="31507" y1="20080" x2="31507" y2="20080"/>
                          <a14:foregroundMark x1="34247" y1="14859" x2="34247" y2="14859"/>
                          <a14:foregroundMark x1="22374" y1="17269" x2="22374" y2="17269"/>
                        </a14:backgroundRemoval>
                      </a14:imgEffect>
                      <a14:imgEffect>
                        <a14:sharpenSoften amount="100000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474035" y="2762642"/>
              <a:ext cx="315920" cy="359196"/>
            </a:xfrm>
            <a:prstGeom prst="rect">
              <a:avLst/>
            </a:prstGeom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86" name="TextBox 85">
            <a:extLst>
              <a:ext uri="{FF2B5EF4-FFF2-40B4-BE49-F238E27FC236}">
                <a16:creationId xmlns:a16="http://schemas.microsoft.com/office/drawing/2014/main" id="{40C5B1A0-3593-AF1A-E77F-03241FB7B242}"/>
              </a:ext>
            </a:extLst>
          </p:cNvPr>
          <p:cNvSpPr txBox="1"/>
          <p:nvPr/>
        </p:nvSpPr>
        <p:spPr>
          <a:xfrm>
            <a:off x="8211794" y="1129577"/>
            <a:ext cx="3985392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Semantic Noise (language)</a:t>
            </a:r>
            <a:endParaRPr lang="en-GB" sz="24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CD39C461-31C4-3184-6D1C-9B699BC2F02A}"/>
              </a:ext>
            </a:extLst>
          </p:cNvPr>
          <p:cNvSpPr txBox="1"/>
          <p:nvPr/>
        </p:nvSpPr>
        <p:spPr>
          <a:xfrm>
            <a:off x="8193559" y="2850396"/>
            <a:ext cx="401448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Unclear terms ordering 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64534A7C-57CE-E9C3-EF29-9D860F9FD3D8}"/>
              </a:ext>
            </a:extLst>
          </p:cNvPr>
          <p:cNvSpPr txBox="1"/>
          <p:nvPr/>
        </p:nvSpPr>
        <p:spPr>
          <a:xfrm>
            <a:off x="8193559" y="3514746"/>
            <a:ext cx="401448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Language and accents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2F9ADAFC-0AD9-7D22-C925-AB977B4E611E}"/>
              </a:ext>
            </a:extLst>
          </p:cNvPr>
          <p:cNvSpPr txBox="1"/>
          <p:nvPr/>
        </p:nvSpPr>
        <p:spPr>
          <a:xfrm>
            <a:off x="8193559" y="4152486"/>
            <a:ext cx="401448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Similar sounding words 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470" name="Group 469">
            <a:extLst>
              <a:ext uri="{FF2B5EF4-FFF2-40B4-BE49-F238E27FC236}">
                <a16:creationId xmlns:a16="http://schemas.microsoft.com/office/drawing/2014/main" id="{65DD2CD8-8FFE-7D0A-C6D3-B093A4D4CE24}"/>
              </a:ext>
            </a:extLst>
          </p:cNvPr>
          <p:cNvGrpSpPr/>
          <p:nvPr/>
        </p:nvGrpSpPr>
        <p:grpSpPr>
          <a:xfrm>
            <a:off x="8320236" y="2772499"/>
            <a:ext cx="540000" cy="540000"/>
            <a:chOff x="-2348324" y="2290359"/>
            <a:chExt cx="540000" cy="540000"/>
          </a:xfrm>
        </p:grpSpPr>
        <p:sp>
          <p:nvSpPr>
            <p:cNvPr id="468" name="Oval 467">
              <a:extLst>
                <a:ext uri="{FF2B5EF4-FFF2-40B4-BE49-F238E27FC236}">
                  <a16:creationId xmlns:a16="http://schemas.microsoft.com/office/drawing/2014/main" id="{C8FCD1A8-E9D7-BDBF-6153-0545AA3CC4F3}"/>
                </a:ext>
              </a:extLst>
            </p:cNvPr>
            <p:cNvSpPr/>
            <p:nvPr/>
          </p:nvSpPr>
          <p:spPr>
            <a:xfrm>
              <a:off x="-2348324" y="2290359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455" name="Picture 454" descr="A black silhouette of a head with speech bubbles&#10;&#10;AI-generated content may be incorrect.">
              <a:extLst>
                <a:ext uri="{FF2B5EF4-FFF2-40B4-BE49-F238E27FC236}">
                  <a16:creationId xmlns:a16="http://schemas.microsoft.com/office/drawing/2014/main" id="{560C8AD0-CEF3-4245-1668-A140E56A8839}"/>
                </a:ext>
              </a:extLst>
            </p:cNvPr>
            <p:cNvPicPr>
              <a:picLocks noChangeAspect="1"/>
            </p:cNvPicPr>
            <p:nvPr/>
          </p:nvPicPr>
          <p:blipFill>
            <a:blip r:embed="rId37">
              <a:extLst>
                <a:ext uri="{BEBA8EAE-BF5A-486C-A8C5-ECC9F3942E4B}">
                  <a14:imgProps xmlns:a14="http://schemas.microsoft.com/office/drawing/2010/main">
                    <a14:imgLayer r:embed="rId38">
                      <a14:imgEffect>
                        <a14:backgroundRemoval t="10000" b="90000" l="10000" r="90000">
                          <a14:foregroundMark x1="66837" y1="30636" x2="66837" y2="30636"/>
                          <a14:foregroundMark x1="61224" y1="80347" x2="61224" y2="80347"/>
                          <a14:foregroundMark x1="71939" y1="73410" x2="71939" y2="73410"/>
                          <a14:foregroundMark x1="80612" y1="46243" x2="80612" y2="46243"/>
                        </a14:backgroundRemoval>
                      </a14:imgEffect>
                      <a14:imgEffect>
                        <a14:sharpenSoften amount="100000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273736" y="2387878"/>
              <a:ext cx="390825" cy="344963"/>
            </a:xfrm>
            <a:prstGeom prst="rect">
              <a:avLst/>
            </a:pr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00" name="Group 499">
            <a:extLst>
              <a:ext uri="{FF2B5EF4-FFF2-40B4-BE49-F238E27FC236}">
                <a16:creationId xmlns:a16="http://schemas.microsoft.com/office/drawing/2014/main" id="{FE9CCEDF-777B-D053-B5B0-D901F00983B7}"/>
              </a:ext>
            </a:extLst>
          </p:cNvPr>
          <p:cNvGrpSpPr/>
          <p:nvPr/>
        </p:nvGrpSpPr>
        <p:grpSpPr>
          <a:xfrm>
            <a:off x="8314175" y="3442486"/>
            <a:ext cx="540000" cy="540000"/>
            <a:chOff x="-2840515" y="2213355"/>
            <a:chExt cx="540000" cy="540000"/>
          </a:xfrm>
        </p:grpSpPr>
        <p:sp>
          <p:nvSpPr>
            <p:cNvPr id="466" name="Oval 465">
              <a:extLst>
                <a:ext uri="{FF2B5EF4-FFF2-40B4-BE49-F238E27FC236}">
                  <a16:creationId xmlns:a16="http://schemas.microsoft.com/office/drawing/2014/main" id="{3E0D2B15-4604-A5F6-B10F-20D5906A6DDB}"/>
                </a:ext>
              </a:extLst>
            </p:cNvPr>
            <p:cNvSpPr/>
            <p:nvPr/>
          </p:nvSpPr>
          <p:spPr>
            <a:xfrm>
              <a:off x="-2840515" y="2213355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498" name="Picture 497" descr="A black and white pictogram of a person with a headache&#10;&#10;AI-generated content may be incorrect.">
              <a:extLst>
                <a:ext uri="{FF2B5EF4-FFF2-40B4-BE49-F238E27FC236}">
                  <a16:creationId xmlns:a16="http://schemas.microsoft.com/office/drawing/2014/main" id="{3216CBBA-5E95-41A4-BA38-84DC1D0EFEAA}"/>
                </a:ext>
              </a:extLst>
            </p:cNvPr>
            <p:cNvPicPr>
              <a:picLocks noChangeAspect="1"/>
            </p:cNvPicPr>
            <p:nvPr/>
          </p:nvPicPr>
          <p:blipFill>
            <a:blip r:embed="rId39">
              <a:extLst>
                <a:ext uri="{BEBA8EAE-BF5A-486C-A8C5-ECC9F3942E4B}">
                  <a14:imgProps xmlns:a14="http://schemas.microsoft.com/office/drawing/2010/main">
                    <a14:imgLayer r:embed="rId40">
                      <a14:imgEffect>
                        <a14:backgroundRemoval t="1594" b="98805" l="9744" r="89744">
                          <a14:foregroundMark x1="35385" y1="13944" x2="35385" y2="13944"/>
                          <a14:foregroundMark x1="54872" y1="2390" x2="54872" y2="2390"/>
                          <a14:foregroundMark x1="64103" y1="5578" x2="64103" y2="5578"/>
                          <a14:foregroundMark x1="62051" y1="12351" x2="62051" y2="12351"/>
                          <a14:foregroundMark x1="45641" y1="92430" x2="45641" y2="92430"/>
                          <a14:foregroundMark x1="70769" y1="95618" x2="70769" y2="95618"/>
                          <a14:foregroundMark x1="50769" y1="98008" x2="50769" y2="98008"/>
                          <a14:foregroundMark x1="66154" y1="98805" x2="66154" y2="98805"/>
                          <a14:backgroundMark x1="12308" y1="5179" x2="12821" y2="3187"/>
                          <a14:backgroundMark x1="40513" y1="3187" x2="40513" y2="3187"/>
                          <a14:backgroundMark x1="39487" y1="2390" x2="43590" y2="797"/>
                          <a14:backgroundMark x1="85128" y1="4382" x2="82564" y2="4382"/>
                        </a14:backgroundRemoval>
                      </a14:imgEffect>
                      <a14:imgEffect>
                        <a14:sharpenSoften amount="100000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4" t="1582"/>
            <a:stretch>
              <a:fillRect/>
            </a:stretch>
          </p:blipFill>
          <p:spPr>
            <a:xfrm>
              <a:off x="-2719238" y="2283520"/>
              <a:ext cx="292578" cy="372447"/>
            </a:xfrm>
            <a:custGeom>
              <a:avLst/>
              <a:gdLst>
                <a:gd name="connsiteX0" fmla="*/ 0 w 292578"/>
                <a:gd name="connsiteY0" fmla="*/ 0 h 372447"/>
                <a:gd name="connsiteX1" fmla="*/ 292578 w 292578"/>
                <a:gd name="connsiteY1" fmla="*/ 0 h 372447"/>
                <a:gd name="connsiteX2" fmla="*/ 292578 w 292578"/>
                <a:gd name="connsiteY2" fmla="*/ 372447 h 372447"/>
                <a:gd name="connsiteX3" fmla="*/ 0 w 292578"/>
                <a:gd name="connsiteY3" fmla="*/ 372447 h 372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2578" h="372447">
                  <a:moveTo>
                    <a:pt x="0" y="0"/>
                  </a:moveTo>
                  <a:lnTo>
                    <a:pt x="292578" y="0"/>
                  </a:lnTo>
                  <a:lnTo>
                    <a:pt x="292578" y="372447"/>
                  </a:lnTo>
                  <a:lnTo>
                    <a:pt x="0" y="372447"/>
                  </a:lnTo>
                  <a:close/>
                </a:path>
              </a:pathLst>
            </a:cu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02" name="Group 501">
            <a:extLst>
              <a:ext uri="{FF2B5EF4-FFF2-40B4-BE49-F238E27FC236}">
                <a16:creationId xmlns:a16="http://schemas.microsoft.com/office/drawing/2014/main" id="{178E2BFE-462B-ECA4-C15E-12C15B926F9D}"/>
              </a:ext>
            </a:extLst>
          </p:cNvPr>
          <p:cNvGrpSpPr/>
          <p:nvPr/>
        </p:nvGrpSpPr>
        <p:grpSpPr>
          <a:xfrm>
            <a:off x="8320236" y="4082541"/>
            <a:ext cx="540000" cy="540000"/>
            <a:chOff x="-3116058" y="2291898"/>
            <a:chExt cx="540000" cy="540000"/>
          </a:xfrm>
        </p:grpSpPr>
        <p:sp>
          <p:nvSpPr>
            <p:cNvPr id="464" name="Oval 463">
              <a:extLst>
                <a:ext uri="{FF2B5EF4-FFF2-40B4-BE49-F238E27FC236}">
                  <a16:creationId xmlns:a16="http://schemas.microsoft.com/office/drawing/2014/main" id="{D1A34B06-E163-3C61-6F17-1C60DB359575}"/>
                </a:ext>
              </a:extLst>
            </p:cNvPr>
            <p:cNvSpPr/>
            <p:nvPr/>
          </p:nvSpPr>
          <p:spPr>
            <a:xfrm>
              <a:off x="-3116058" y="2291898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61" name="Picture 60" descr="A person reading a book&#10;&#10;AI-generated content may be incorrect.">
              <a:extLst>
                <a:ext uri="{FF2B5EF4-FFF2-40B4-BE49-F238E27FC236}">
                  <a16:creationId xmlns:a16="http://schemas.microsoft.com/office/drawing/2014/main" id="{CDEDDC2A-B76D-9BCB-F623-07C2310DBE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1">
              <a:extLst>
                <a:ext uri="{BEBA8EAE-BF5A-486C-A8C5-ECC9F3942E4B}">
                  <a14:imgProps xmlns:a14="http://schemas.microsoft.com/office/drawing/2010/main">
                    <a14:imgLayer r:embed="rId42">
                      <a14:imgEffect>
                        <a14:backgroundRemoval t="10000" b="90000" l="10000" r="90000">
                          <a14:foregroundMark x1="20283" y1="65174" x2="20283" y2="65174"/>
                          <a14:foregroundMark x1="65566" y1="64677" x2="65566" y2="64677"/>
                          <a14:foregroundMark x1="56132" y1="82090" x2="56132" y2="82090"/>
                          <a14:foregroundMark x1="46226" y1="50746" x2="46226" y2="50746"/>
                          <a14:foregroundMark x1="44340" y1="28856" x2="44340" y2="28856"/>
                          <a14:foregroundMark x1="62736" y1="24876" x2="62736" y2="24876"/>
                        </a14:backgroundRemoval>
                      </a14:imgEffect>
                      <a14:imgEffect>
                        <a14:sharpenSoften amoun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060226" y="2358842"/>
              <a:ext cx="428337" cy="406112"/>
            </a:xfrm>
            <a:prstGeom prst="rect">
              <a:avLst/>
            </a:prstGeom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3510616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7" presetID="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6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4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4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6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3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4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" presetID="26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0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6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7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9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1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2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3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7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3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4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6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8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0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1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3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4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6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8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0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1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7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3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4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6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8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0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5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71" grpId="0" animBg="1"/>
      <p:bldP spid="171" grpId="1" animBg="1"/>
      <p:bldP spid="69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7" grpId="0" animBg="1"/>
      <p:bldP spid="81" grpId="0" animBg="1"/>
      <p:bldP spid="82" grpId="0" animBg="1"/>
      <p:bldP spid="83" grpId="0" animBg="1"/>
      <p:bldP spid="84" grpId="0" animBg="1"/>
      <p:bldP spid="86" grpId="0" animBg="1"/>
      <p:bldP spid="87" grpId="0" animBg="1"/>
      <p:bldP spid="88" grpId="0" animBg="1"/>
      <p:bldP spid="9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1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431596-6D4D-2F86-A5CB-73A3DDBB38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1B0F2B1F-3951-5F69-43A7-DCAECB101583}"/>
              </a:ext>
            </a:extLst>
          </p:cNvPr>
          <p:cNvGrpSpPr/>
          <p:nvPr/>
        </p:nvGrpSpPr>
        <p:grpSpPr>
          <a:xfrm>
            <a:off x="12975906" y="3629884"/>
            <a:ext cx="9013238" cy="2405128"/>
            <a:chOff x="3178763" y="3197909"/>
            <a:chExt cx="9013238" cy="2405128"/>
          </a:xfrm>
        </p:grpSpPr>
        <p:sp useBgFill="1">
          <p:nvSpPr>
            <p:cNvPr id="31" name="Freeform: Shape 30">
              <a:extLst>
                <a:ext uri="{FF2B5EF4-FFF2-40B4-BE49-F238E27FC236}">
                  <a16:creationId xmlns:a16="http://schemas.microsoft.com/office/drawing/2014/main" id="{CD3479B2-D185-FBB4-8DAA-B05067DF9BF9}"/>
                </a:ext>
              </a:extLst>
            </p:cNvPr>
            <p:cNvSpPr/>
            <p:nvPr/>
          </p:nvSpPr>
          <p:spPr>
            <a:xfrm>
              <a:off x="5315835" y="3197909"/>
              <a:ext cx="6876166" cy="466772"/>
            </a:xfrm>
            <a:custGeom>
              <a:avLst/>
              <a:gdLst>
                <a:gd name="connsiteX0" fmla="*/ 503650 w 6876166"/>
                <a:gd name="connsiteY0" fmla="*/ 0 h 466772"/>
                <a:gd name="connsiteX1" fmla="*/ 6876166 w 6876166"/>
                <a:gd name="connsiteY1" fmla="*/ 0 h 466772"/>
                <a:gd name="connsiteX2" fmla="*/ 6876166 w 6876166"/>
                <a:gd name="connsiteY2" fmla="*/ 466772 h 466772"/>
                <a:gd name="connsiteX3" fmla="*/ 0 w 6876166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76166" h="466772">
                  <a:moveTo>
                    <a:pt x="503650" y="0"/>
                  </a:moveTo>
                  <a:lnTo>
                    <a:pt x="6876166" y="0"/>
                  </a:lnTo>
                  <a:lnTo>
                    <a:pt x="6876166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sz="20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 useBgFill="1">
          <p:nvSpPr>
            <p:cNvPr id="27" name="Freeform: Shape 26">
              <a:extLst>
                <a:ext uri="{FF2B5EF4-FFF2-40B4-BE49-F238E27FC236}">
                  <a16:creationId xmlns:a16="http://schemas.microsoft.com/office/drawing/2014/main" id="{902ECBCA-AA09-8629-17DF-DE8E63C598FA}"/>
                </a:ext>
              </a:extLst>
            </p:cNvPr>
            <p:cNvSpPr/>
            <p:nvPr/>
          </p:nvSpPr>
          <p:spPr>
            <a:xfrm>
              <a:off x="4569736" y="3846065"/>
              <a:ext cx="7622264" cy="466772"/>
            </a:xfrm>
            <a:custGeom>
              <a:avLst/>
              <a:gdLst>
                <a:gd name="connsiteX0" fmla="*/ 503650 w 7622264"/>
                <a:gd name="connsiteY0" fmla="*/ 0 h 466772"/>
                <a:gd name="connsiteX1" fmla="*/ 7622264 w 7622264"/>
                <a:gd name="connsiteY1" fmla="*/ 0 h 466772"/>
                <a:gd name="connsiteX2" fmla="*/ 7622264 w 7622264"/>
                <a:gd name="connsiteY2" fmla="*/ 466772 h 466772"/>
                <a:gd name="connsiteX3" fmla="*/ 0 w 7622264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2264" h="466772">
                  <a:moveTo>
                    <a:pt x="503650" y="0"/>
                  </a:moveTo>
                  <a:lnTo>
                    <a:pt x="7622264" y="0"/>
                  </a:lnTo>
                  <a:lnTo>
                    <a:pt x="7622264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 useBgFill="1">
          <p:nvSpPr>
            <p:cNvPr id="25" name="Freeform: Shape 24">
              <a:extLst>
                <a:ext uri="{FF2B5EF4-FFF2-40B4-BE49-F238E27FC236}">
                  <a16:creationId xmlns:a16="http://schemas.microsoft.com/office/drawing/2014/main" id="{2A560AFE-0423-C0F7-5233-ACC42748E793}"/>
                </a:ext>
              </a:extLst>
            </p:cNvPr>
            <p:cNvSpPr/>
            <p:nvPr/>
          </p:nvSpPr>
          <p:spPr>
            <a:xfrm>
              <a:off x="3883251" y="4494221"/>
              <a:ext cx="8308750" cy="466772"/>
            </a:xfrm>
            <a:custGeom>
              <a:avLst/>
              <a:gdLst>
                <a:gd name="connsiteX0" fmla="*/ 503651 w 8308750"/>
                <a:gd name="connsiteY0" fmla="*/ 0 h 466772"/>
                <a:gd name="connsiteX1" fmla="*/ 8308750 w 8308750"/>
                <a:gd name="connsiteY1" fmla="*/ 0 h 466772"/>
                <a:gd name="connsiteX2" fmla="*/ 8308750 w 8308750"/>
                <a:gd name="connsiteY2" fmla="*/ 466772 h 466772"/>
                <a:gd name="connsiteX3" fmla="*/ 0 w 8308750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08750" h="466772">
                  <a:moveTo>
                    <a:pt x="503651" y="0"/>
                  </a:moveTo>
                  <a:lnTo>
                    <a:pt x="8308750" y="0"/>
                  </a:lnTo>
                  <a:lnTo>
                    <a:pt x="8308750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 useBgFill="1">
          <p:nvSpPr>
            <p:cNvPr id="24" name="Freeform: Shape 23">
              <a:extLst>
                <a:ext uri="{FF2B5EF4-FFF2-40B4-BE49-F238E27FC236}">
                  <a16:creationId xmlns:a16="http://schemas.microsoft.com/office/drawing/2014/main" id="{3F576C3E-2ECA-DF4B-781E-678D2DC470D8}"/>
                </a:ext>
              </a:extLst>
            </p:cNvPr>
            <p:cNvSpPr/>
            <p:nvPr/>
          </p:nvSpPr>
          <p:spPr>
            <a:xfrm>
              <a:off x="3178763" y="5136265"/>
              <a:ext cx="9013238" cy="466772"/>
            </a:xfrm>
            <a:custGeom>
              <a:avLst/>
              <a:gdLst>
                <a:gd name="connsiteX0" fmla="*/ 503650 w 9013238"/>
                <a:gd name="connsiteY0" fmla="*/ 0 h 466772"/>
                <a:gd name="connsiteX1" fmla="*/ 9013238 w 9013238"/>
                <a:gd name="connsiteY1" fmla="*/ 0 h 466772"/>
                <a:gd name="connsiteX2" fmla="*/ 9013238 w 9013238"/>
                <a:gd name="connsiteY2" fmla="*/ 466772 h 466772"/>
                <a:gd name="connsiteX3" fmla="*/ 0 w 9013238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13238" h="466772">
                  <a:moveTo>
                    <a:pt x="503650" y="0"/>
                  </a:moveTo>
                  <a:lnTo>
                    <a:pt x="9013238" y="0"/>
                  </a:lnTo>
                  <a:lnTo>
                    <a:pt x="9013238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74E5DE77-E020-1AF7-1B71-141D989E0D82}"/>
              </a:ext>
            </a:extLst>
          </p:cNvPr>
          <p:cNvGrpSpPr/>
          <p:nvPr/>
        </p:nvGrpSpPr>
        <p:grpSpPr>
          <a:xfrm>
            <a:off x="13922655" y="1018931"/>
            <a:ext cx="720000" cy="720000"/>
            <a:chOff x="6411512" y="2090098"/>
            <a:chExt cx="720000" cy="720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AF0347E-9FC1-7384-EF1D-A2B9364FB34D}"/>
                </a:ext>
              </a:extLst>
            </p:cNvPr>
            <p:cNvSpPr/>
            <p:nvPr/>
          </p:nvSpPr>
          <p:spPr>
            <a:xfrm>
              <a:off x="6411512" y="2090098"/>
              <a:ext cx="720000" cy="720000"/>
            </a:xfrm>
            <a:prstGeom prst="ellipse">
              <a:avLst/>
            </a:prstGeom>
            <a:gradFill>
              <a:gsLst>
                <a:gs pos="100000">
                  <a:srgbClr val="264653"/>
                </a:gs>
                <a:gs pos="0">
                  <a:srgbClr val="444540"/>
                </a:gs>
              </a:gsLst>
              <a:path path="circle">
                <a:fillToRect l="100000" b="100000"/>
              </a:path>
            </a:gradFill>
            <a:ln w="6350">
              <a:solidFill>
                <a:srgbClr val="444540"/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22BB3B1-28B0-32D0-0500-23CDD0B31B88}"/>
                </a:ext>
              </a:extLst>
            </p:cNvPr>
            <p:cNvSpPr/>
            <p:nvPr/>
          </p:nvSpPr>
          <p:spPr>
            <a:xfrm>
              <a:off x="6600985" y="2293421"/>
              <a:ext cx="341054" cy="313355"/>
            </a:xfrm>
            <a:custGeom>
              <a:avLst/>
              <a:gdLst>
                <a:gd name="connsiteX0" fmla="*/ 19770 w 754628"/>
                <a:gd name="connsiteY0" fmla="*/ 735335 h 754865"/>
                <a:gd name="connsiteX1" fmla="*/ 114063 w 754628"/>
                <a:gd name="connsiteY1" fmla="*/ 735339 h 754865"/>
                <a:gd name="connsiteX2" fmla="*/ 114068 w 754628"/>
                <a:gd name="connsiteY2" fmla="*/ 735335 h 754865"/>
                <a:gd name="connsiteX3" fmla="*/ 233607 w 754628"/>
                <a:gd name="connsiteY3" fmla="*/ 615796 h 754865"/>
                <a:gd name="connsiteX4" fmla="*/ 251990 w 754628"/>
                <a:gd name="connsiteY4" fmla="*/ 556455 h 754865"/>
                <a:gd name="connsiteX5" fmla="*/ 293614 w 754628"/>
                <a:gd name="connsiteY5" fmla="*/ 514355 h 754865"/>
                <a:gd name="connsiteX6" fmla="*/ 695549 w 754628"/>
                <a:gd name="connsiteY6" fmla="*/ 461015 h 754865"/>
                <a:gd name="connsiteX7" fmla="*/ 642209 w 754628"/>
                <a:gd name="connsiteY7" fmla="*/ 59080 h 754865"/>
                <a:gd name="connsiteX8" fmla="*/ 240274 w 754628"/>
                <a:gd name="connsiteY8" fmla="*/ 112420 h 754865"/>
                <a:gd name="connsiteX9" fmla="*/ 240274 w 754628"/>
                <a:gd name="connsiteY9" fmla="*/ 461015 h 754865"/>
                <a:gd name="connsiteX10" fmla="*/ 198174 w 754628"/>
                <a:gd name="connsiteY10" fmla="*/ 503115 h 754865"/>
                <a:gd name="connsiteX11" fmla="*/ 138833 w 754628"/>
                <a:gd name="connsiteY11" fmla="*/ 521498 h 754865"/>
                <a:gd name="connsiteX12" fmla="*/ 19770 w 754628"/>
                <a:gd name="connsiteY12" fmla="*/ 640561 h 754865"/>
                <a:gd name="connsiteX13" fmla="*/ 19288 w 754628"/>
                <a:gd name="connsiteY13" fmla="*/ 734853 h 754865"/>
                <a:gd name="connsiteX14" fmla="*/ 19770 w 754628"/>
                <a:gd name="connsiteY14" fmla="*/ 735335 h 754865"/>
                <a:gd name="connsiteX15" fmla="*/ 238369 w 754628"/>
                <a:gd name="connsiteY15" fmla="*/ 287660 h 754865"/>
                <a:gd name="connsiteX16" fmla="*/ 466969 w 754628"/>
                <a:gd name="connsiteY16" fmla="*/ 59060 h 754865"/>
                <a:gd name="connsiteX17" fmla="*/ 695569 w 754628"/>
                <a:gd name="connsiteY17" fmla="*/ 287660 h 754865"/>
                <a:gd name="connsiteX18" fmla="*/ 466969 w 754628"/>
                <a:gd name="connsiteY18" fmla="*/ 516260 h 754865"/>
                <a:gd name="connsiteX19" fmla="*/ 238369 w 754628"/>
                <a:gd name="connsiteY19" fmla="*/ 287660 h 754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628" h="754865">
                  <a:moveTo>
                    <a:pt x="19770" y="735335"/>
                  </a:moveTo>
                  <a:cubicBezTo>
                    <a:pt x="45807" y="761374"/>
                    <a:pt x="88024" y="761376"/>
                    <a:pt x="114063" y="735339"/>
                  </a:cubicBezTo>
                  <a:cubicBezTo>
                    <a:pt x="114065" y="735338"/>
                    <a:pt x="114066" y="735337"/>
                    <a:pt x="114068" y="735335"/>
                  </a:cubicBezTo>
                  <a:lnTo>
                    <a:pt x="233607" y="615796"/>
                  </a:lnTo>
                  <a:cubicBezTo>
                    <a:pt x="249138" y="600253"/>
                    <a:pt x="256014" y="578056"/>
                    <a:pt x="251990" y="556455"/>
                  </a:cubicBezTo>
                  <a:lnTo>
                    <a:pt x="293614" y="514355"/>
                  </a:lnTo>
                  <a:cubicBezTo>
                    <a:pt x="419335" y="610616"/>
                    <a:pt x="599287" y="586735"/>
                    <a:pt x="695549" y="461015"/>
                  </a:cubicBezTo>
                  <a:cubicBezTo>
                    <a:pt x="791811" y="335294"/>
                    <a:pt x="767930" y="155342"/>
                    <a:pt x="642209" y="59080"/>
                  </a:cubicBezTo>
                  <a:cubicBezTo>
                    <a:pt x="516488" y="-37182"/>
                    <a:pt x="336536" y="-13301"/>
                    <a:pt x="240274" y="112420"/>
                  </a:cubicBezTo>
                  <a:cubicBezTo>
                    <a:pt x="161521" y="215274"/>
                    <a:pt x="161521" y="358160"/>
                    <a:pt x="240274" y="461015"/>
                  </a:cubicBezTo>
                  <a:lnTo>
                    <a:pt x="198174" y="503115"/>
                  </a:lnTo>
                  <a:cubicBezTo>
                    <a:pt x="176573" y="499091"/>
                    <a:pt x="154376" y="505967"/>
                    <a:pt x="138833" y="521498"/>
                  </a:cubicBezTo>
                  <a:lnTo>
                    <a:pt x="19770" y="640561"/>
                  </a:lnTo>
                  <a:cubicBezTo>
                    <a:pt x="-6401" y="666466"/>
                    <a:pt x="-6617" y="708682"/>
                    <a:pt x="19288" y="734853"/>
                  </a:cubicBezTo>
                  <a:cubicBezTo>
                    <a:pt x="19448" y="735014"/>
                    <a:pt x="19608" y="735175"/>
                    <a:pt x="19770" y="735335"/>
                  </a:cubicBezTo>
                  <a:close/>
                  <a:moveTo>
                    <a:pt x="238369" y="287660"/>
                  </a:moveTo>
                  <a:cubicBezTo>
                    <a:pt x="238369" y="161408"/>
                    <a:pt x="340717" y="59060"/>
                    <a:pt x="466969" y="59060"/>
                  </a:cubicBezTo>
                  <a:cubicBezTo>
                    <a:pt x="593221" y="59060"/>
                    <a:pt x="695569" y="161408"/>
                    <a:pt x="695569" y="287660"/>
                  </a:cubicBezTo>
                  <a:cubicBezTo>
                    <a:pt x="695569" y="413912"/>
                    <a:pt x="593221" y="516260"/>
                    <a:pt x="466969" y="516260"/>
                  </a:cubicBezTo>
                  <a:cubicBezTo>
                    <a:pt x="340869" y="515894"/>
                    <a:pt x="238735" y="413760"/>
                    <a:pt x="238369" y="287660"/>
                  </a:cubicBezTo>
                  <a:close/>
                </a:path>
              </a:pathLst>
            </a:custGeom>
            <a:solidFill>
              <a:schemeClr val="bg1"/>
            </a:solidFill>
            <a:ln w="3175" cap="flat">
              <a:solidFill>
                <a:schemeClr val="tx1"/>
              </a:solidFill>
              <a:prstDash val="solid"/>
              <a:miter/>
            </a:ln>
            <a:effectLst>
              <a:outerShdw blurRad="50800" dist="38100" dir="8100000" algn="tr" rotWithShape="0">
                <a:prstClr val="black">
                  <a:alpha val="92000"/>
                </a:prstClr>
              </a:outerShdw>
            </a:effectLst>
          </p:spPr>
          <p:txBody>
            <a:bodyPr rtlCol="0" anchor="ctr"/>
            <a:lstStyle/>
            <a:p>
              <a:endParaRPr lang="en-GB" dirty="0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66CF7EC4-F358-355C-8B45-70A1E7B33A49}"/>
              </a:ext>
            </a:extLst>
          </p:cNvPr>
          <p:cNvSpPr txBox="1"/>
          <p:nvPr/>
        </p:nvSpPr>
        <p:spPr>
          <a:xfrm>
            <a:off x="-16042" y="303958"/>
            <a:ext cx="12305091" cy="461665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ln>
            <a:noFill/>
          </a:ln>
          <a:effectLst>
            <a:outerShdw blurRad="50800" dist="889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80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2667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r>
              <a:rPr lang="en-US" sz="2400" dirty="0"/>
              <a:t>Simple changes in Communication, Big Results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0D298D-82D4-6F93-49ED-167C6AD9CD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7226" y="-1131540"/>
            <a:ext cx="780356" cy="7803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4C13BE-3B83-300D-4C48-A2034B17E3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5606" y="-1331595"/>
            <a:ext cx="780356" cy="780356"/>
          </a:xfrm>
          <a:prstGeom prst="rect">
            <a:avLst/>
          </a:prstGeom>
        </p:spPr>
      </p:pic>
      <p:grpSp>
        <p:nvGrpSpPr>
          <p:cNvPr id="203" name="Group 202">
            <a:extLst>
              <a:ext uri="{FF2B5EF4-FFF2-40B4-BE49-F238E27FC236}">
                <a16:creationId xmlns:a16="http://schemas.microsoft.com/office/drawing/2014/main" id="{6454A814-4339-6189-2E93-638F50598B60}"/>
              </a:ext>
            </a:extLst>
          </p:cNvPr>
          <p:cNvGrpSpPr/>
          <p:nvPr/>
        </p:nvGrpSpPr>
        <p:grpSpPr>
          <a:xfrm>
            <a:off x="15112978" y="0"/>
            <a:ext cx="905014" cy="1163154"/>
            <a:chOff x="10982086" y="5206056"/>
            <a:chExt cx="905014" cy="1163154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DFE2CEC2-EDB0-4727-26D2-238CEE58417D}"/>
                </a:ext>
              </a:extLst>
            </p:cNvPr>
            <p:cNvSpPr/>
            <p:nvPr/>
          </p:nvSpPr>
          <p:spPr>
            <a:xfrm>
              <a:off x="10982086" y="5206056"/>
              <a:ext cx="888274" cy="1163154"/>
            </a:xfrm>
            <a:prstGeom prst="roundRect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effectLst>
              <a:innerShdw blurRad="114300" dist="25400">
                <a:prstClr val="black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F58FF66B-46C4-FB20-5DEF-907AA25DC486}"/>
                </a:ext>
              </a:extLst>
            </p:cNvPr>
            <p:cNvSpPr txBox="1"/>
            <p:nvPr/>
          </p:nvSpPr>
          <p:spPr>
            <a:xfrm>
              <a:off x="10998826" y="5983391"/>
              <a:ext cx="888274" cy="276999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/>
                <a:t>Receiver</a:t>
              </a:r>
              <a:endParaRPr lang="en-GB" sz="1200" b="1" dirty="0"/>
            </a:p>
          </p:txBody>
        </p:sp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6D3FC016-F4A6-8357-D12B-DEBDF45FE90F}"/>
                </a:ext>
              </a:extLst>
            </p:cNvPr>
            <p:cNvGrpSpPr/>
            <p:nvPr/>
          </p:nvGrpSpPr>
          <p:grpSpPr>
            <a:xfrm>
              <a:off x="11072089" y="5268209"/>
              <a:ext cx="691495" cy="691496"/>
              <a:chOff x="-1441163" y="1738931"/>
              <a:chExt cx="691495" cy="691496"/>
            </a:xfr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grpSpPr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34E4DD24-4D57-FAB8-D100-5A7EF4E78167}"/>
                  </a:ext>
                </a:extLst>
              </p:cNvPr>
              <p:cNvSpPr/>
              <p:nvPr/>
            </p:nvSpPr>
            <p:spPr>
              <a:xfrm>
                <a:off x="-1441163" y="1738931"/>
                <a:ext cx="691495" cy="691496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79" name="Group 78">
                <a:extLst>
                  <a:ext uri="{FF2B5EF4-FFF2-40B4-BE49-F238E27FC236}">
                    <a16:creationId xmlns:a16="http://schemas.microsoft.com/office/drawing/2014/main" id="{D05635D3-97CA-31F9-D50D-F56AE547EE0B}"/>
                  </a:ext>
                </a:extLst>
              </p:cNvPr>
              <p:cNvGrpSpPr/>
              <p:nvPr/>
            </p:nvGrpSpPr>
            <p:grpSpPr>
              <a:xfrm>
                <a:off x="-1344594" y="1791955"/>
                <a:ext cx="546163" cy="628243"/>
                <a:chOff x="-2847344" y="1481742"/>
                <a:chExt cx="546163" cy="628243"/>
              </a:xfrm>
            </p:grpSpPr>
            <p:pic>
              <p:nvPicPr>
                <p:cNvPr id="78" name="Picture 77" descr="A collection of icons on a white background&#10;&#10;AI-generated content may be incorrect.">
                  <a:extLst>
                    <a:ext uri="{FF2B5EF4-FFF2-40B4-BE49-F238E27FC236}">
                      <a16:creationId xmlns:a16="http://schemas.microsoft.com/office/drawing/2014/main" id="{5D2DBE3D-1186-AAF5-F21B-23A3B145901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893" t="5312" r="72155" b="72071"/>
                <a:stretch>
                  <a:fillRect/>
                </a:stretch>
              </p:blipFill>
              <p:spPr>
                <a:xfrm>
                  <a:off x="-2847344" y="1519435"/>
                  <a:ext cx="546163" cy="504614"/>
                </a:xfrm>
                <a:custGeom>
                  <a:avLst/>
                  <a:gdLst>
                    <a:gd name="connsiteX0" fmla="*/ 294361 w 546163"/>
                    <a:gd name="connsiteY0" fmla="*/ 0 h 504614"/>
                    <a:gd name="connsiteX1" fmla="*/ 546163 w 546163"/>
                    <a:gd name="connsiteY1" fmla="*/ 364213 h 504614"/>
                    <a:gd name="connsiteX2" fmla="*/ 442011 w 546163"/>
                    <a:gd name="connsiteY2" fmla="*/ 504614 h 504614"/>
                    <a:gd name="connsiteX3" fmla="*/ 32741 w 546163"/>
                    <a:gd name="connsiteY3" fmla="*/ 480946 h 504614"/>
                    <a:gd name="connsiteX4" fmla="*/ 0 w 546163"/>
                    <a:gd name="connsiteY4" fmla="*/ 391973 h 504614"/>
                    <a:gd name="connsiteX5" fmla="*/ 118814 w 546163"/>
                    <a:gd name="connsiteY5" fmla="*/ 151970 h 504614"/>
                    <a:gd name="connsiteX6" fmla="*/ 210260 w 546163"/>
                    <a:gd name="connsiteY6" fmla="*/ 66104 h 50461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46163" h="504614">
                      <a:moveTo>
                        <a:pt x="294361" y="0"/>
                      </a:moveTo>
                      <a:lnTo>
                        <a:pt x="546163" y="364213"/>
                      </a:lnTo>
                      <a:lnTo>
                        <a:pt x="442011" y="504614"/>
                      </a:lnTo>
                      <a:lnTo>
                        <a:pt x="32741" y="480946"/>
                      </a:lnTo>
                      <a:lnTo>
                        <a:pt x="0" y="391973"/>
                      </a:lnTo>
                      <a:lnTo>
                        <a:pt x="118814" y="151970"/>
                      </a:lnTo>
                      <a:lnTo>
                        <a:pt x="210260" y="66104"/>
                      </a:lnTo>
                      <a:close/>
                    </a:path>
                  </a:pathLst>
                </a:custGeom>
              </p:spPr>
            </p:pic>
            <p:pic>
              <p:nvPicPr>
                <p:cNvPr id="70" name="Picture 69" descr="A set of icons of communication">
                  <a:extLst>
                    <a:ext uri="{FF2B5EF4-FFF2-40B4-BE49-F238E27FC236}">
                      <a16:creationId xmlns:a16="http://schemas.microsoft.com/office/drawing/2014/main" id="{37CB216D-B865-CDB9-A1E6-FA223B4CA80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BEBA8EAE-BF5A-486C-A8C5-ECC9F3942E4B}">
                      <a14:imgProps xmlns:a14="http://schemas.microsoft.com/office/drawing/2010/main">
                        <a14:imgLayer r:embed="rId8">
                          <a14:imgEffect>
                            <a14:backgroundRemoval t="10000" b="90000" l="10000" r="90000">
                              <a14:foregroundMark x1="65683" y1="53535" x2="65683" y2="53535"/>
                              <a14:foregroundMark x1="62915" y1="58333" x2="62915" y2="58333"/>
                              <a14:backgroundMark x1="21218" y1="73990" x2="21218" y2="73990"/>
                              <a14:backgroundMark x1="24170" y1="76768" x2="24170" y2="76768"/>
                              <a14:backgroundMark x1="25092" y1="76768" x2="25092" y2="76768"/>
                              <a14:backgroundMark x1="25277" y1="79798" x2="25277" y2="79798"/>
                            </a14:backgroundRemoval>
                          </a14:imgEffect>
                          <a14:imgEffect>
                            <a14:brightnessContrast bright="-51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52515" t="36645" r="31980" b="26711"/>
                <a:stretch>
                  <a:fillRect/>
                </a:stretch>
              </p:blipFill>
              <p:spPr>
                <a:xfrm>
                  <a:off x="-2794994" y="1481742"/>
                  <a:ext cx="441461" cy="628243"/>
                </a:xfrm>
                <a:custGeom>
                  <a:avLst/>
                  <a:gdLst>
                    <a:gd name="connsiteX0" fmla="*/ 0 w 439835"/>
                    <a:gd name="connsiteY0" fmla="*/ 0 h 759497"/>
                    <a:gd name="connsiteX1" fmla="*/ 439835 w 439835"/>
                    <a:gd name="connsiteY1" fmla="*/ 0 h 759497"/>
                    <a:gd name="connsiteX2" fmla="*/ 439835 w 439835"/>
                    <a:gd name="connsiteY2" fmla="*/ 759497 h 759497"/>
                    <a:gd name="connsiteX3" fmla="*/ 0 w 439835"/>
                    <a:gd name="connsiteY3" fmla="*/ 759497 h 7594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39835" h="759497">
                      <a:moveTo>
                        <a:pt x="0" y="0"/>
                      </a:moveTo>
                      <a:lnTo>
                        <a:pt x="439835" y="0"/>
                      </a:lnTo>
                      <a:lnTo>
                        <a:pt x="439835" y="759497"/>
                      </a:lnTo>
                      <a:lnTo>
                        <a:pt x="0" y="759497"/>
                      </a:lnTo>
                      <a:close/>
                    </a:path>
                  </a:pathLst>
                </a:custGeom>
              </p:spPr>
            </p:pic>
          </p:grpSp>
        </p:grpSp>
      </p:grpSp>
      <p:sp>
        <p:nvSpPr>
          <p:cNvPr id="171" name="TextBox 170">
            <a:extLst>
              <a:ext uri="{FF2B5EF4-FFF2-40B4-BE49-F238E27FC236}">
                <a16:creationId xmlns:a16="http://schemas.microsoft.com/office/drawing/2014/main" id="{C1E8545F-34FE-AD84-E82B-2C415E3D8B3C}"/>
              </a:ext>
            </a:extLst>
          </p:cNvPr>
          <p:cNvSpPr txBox="1"/>
          <p:nvPr/>
        </p:nvSpPr>
        <p:spPr>
          <a:xfrm>
            <a:off x="-13554" y="1648919"/>
            <a:ext cx="5949133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          Introduce Digital Communication Order   </a:t>
            </a:r>
            <a:endParaRPr lang="en-GB" sz="2000" b="1" dirty="0">
              <a:solidFill>
                <a:schemeClr val="bg1"/>
              </a:solidFill>
            </a:endParaRPr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F46800B5-9B6D-D3CF-4431-A1026B63FF9A}"/>
              </a:ext>
            </a:extLst>
          </p:cNvPr>
          <p:cNvGrpSpPr/>
          <p:nvPr/>
        </p:nvGrpSpPr>
        <p:grpSpPr>
          <a:xfrm>
            <a:off x="16150171" y="21312"/>
            <a:ext cx="888274" cy="1163154"/>
            <a:chOff x="442189" y="1378931"/>
            <a:chExt cx="888274" cy="1163154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8658C95D-A403-4235-48E0-F6B499F40BF2}"/>
                </a:ext>
              </a:extLst>
            </p:cNvPr>
            <p:cNvSpPr/>
            <p:nvPr/>
          </p:nvSpPr>
          <p:spPr>
            <a:xfrm>
              <a:off x="442189" y="1378931"/>
              <a:ext cx="888274" cy="1163154"/>
            </a:xfrm>
            <a:prstGeom prst="roundRect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effectLst>
              <a:innerShdw blurRad="114300" dist="25400">
                <a:prstClr val="black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0" name="Group 89">
              <a:extLst>
                <a:ext uri="{FF2B5EF4-FFF2-40B4-BE49-F238E27FC236}">
                  <a16:creationId xmlns:a16="http://schemas.microsoft.com/office/drawing/2014/main" id="{18FC5582-626E-7A81-1320-28FE515FA492}"/>
                </a:ext>
              </a:extLst>
            </p:cNvPr>
            <p:cNvGrpSpPr/>
            <p:nvPr/>
          </p:nvGrpSpPr>
          <p:grpSpPr>
            <a:xfrm>
              <a:off x="531821" y="1433304"/>
              <a:ext cx="691495" cy="691496"/>
              <a:chOff x="746471" y="1450116"/>
              <a:chExt cx="691495" cy="691496"/>
            </a:xfr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D074426F-97BD-1635-A6EC-EE373B9A5F30}"/>
                  </a:ext>
                </a:extLst>
              </p:cNvPr>
              <p:cNvSpPr/>
              <p:nvPr/>
            </p:nvSpPr>
            <p:spPr>
              <a:xfrm>
                <a:off x="746471" y="1450116"/>
                <a:ext cx="691495" cy="691496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89" name="Picture 88" descr="A collection of icons on a white background&#10;&#10;AI-generated content may be incorrect.">
                <a:extLst>
                  <a:ext uri="{FF2B5EF4-FFF2-40B4-BE49-F238E27FC236}">
                    <a16:creationId xmlns:a16="http://schemas.microsoft.com/office/drawing/2014/main" id="{16968601-B798-790D-DB3C-F47DA6D1539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963" t="7356" r="72354" b="72035"/>
              <a:stretch>
                <a:fillRect/>
              </a:stretch>
            </p:blipFill>
            <p:spPr>
              <a:xfrm>
                <a:off x="877627" y="1536038"/>
                <a:ext cx="498703" cy="517190"/>
              </a:xfrm>
              <a:custGeom>
                <a:avLst/>
                <a:gdLst>
                  <a:gd name="connsiteX0" fmla="*/ 221034 w 498703"/>
                  <a:gd name="connsiteY0" fmla="*/ 0 h 517190"/>
                  <a:gd name="connsiteX1" fmla="*/ 300122 w 498703"/>
                  <a:gd name="connsiteY1" fmla="*/ 0 h 517190"/>
                  <a:gd name="connsiteX2" fmla="*/ 498703 w 498703"/>
                  <a:gd name="connsiteY2" fmla="*/ 348527 h 517190"/>
                  <a:gd name="connsiteX3" fmla="*/ 420504 w 498703"/>
                  <a:gd name="connsiteY3" fmla="*/ 517190 h 517190"/>
                  <a:gd name="connsiteX4" fmla="*/ 71182 w 498703"/>
                  <a:gd name="connsiteY4" fmla="*/ 492679 h 517190"/>
                  <a:gd name="connsiteX5" fmla="*/ 0 w 498703"/>
                  <a:gd name="connsiteY5" fmla="*/ 384754 h 517190"/>
                  <a:gd name="connsiteX6" fmla="*/ 106946 w 498703"/>
                  <a:gd name="connsiteY6" fmla="*/ 122624 h 517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8703" h="517190">
                    <a:moveTo>
                      <a:pt x="221034" y="0"/>
                    </a:moveTo>
                    <a:lnTo>
                      <a:pt x="300122" y="0"/>
                    </a:lnTo>
                    <a:lnTo>
                      <a:pt x="498703" y="348527"/>
                    </a:lnTo>
                    <a:lnTo>
                      <a:pt x="420504" y="517190"/>
                    </a:lnTo>
                    <a:lnTo>
                      <a:pt x="71182" y="492679"/>
                    </a:lnTo>
                    <a:lnTo>
                      <a:pt x="0" y="384754"/>
                    </a:lnTo>
                    <a:lnTo>
                      <a:pt x="106946" y="122624"/>
                    </a:lnTo>
                    <a:close/>
                  </a:path>
                </a:pathLst>
              </a:custGeom>
            </p:spPr>
          </p:pic>
        </p:grp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09B39D86-8652-E1CF-F44A-8AE12EF5B074}"/>
                </a:ext>
              </a:extLst>
            </p:cNvPr>
            <p:cNvSpPr txBox="1"/>
            <p:nvPr/>
          </p:nvSpPr>
          <p:spPr>
            <a:xfrm>
              <a:off x="548965" y="2156267"/>
              <a:ext cx="691495" cy="276999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/>
                <a:t>Sender</a:t>
              </a:r>
              <a:endParaRPr lang="en-GB" sz="1200" b="1" dirty="0"/>
            </a:p>
          </p:txBody>
        </p:sp>
      </p:grpSp>
      <p:grpSp>
        <p:nvGrpSpPr>
          <p:cNvPr id="184" name="Group 183">
            <a:extLst>
              <a:ext uri="{FF2B5EF4-FFF2-40B4-BE49-F238E27FC236}">
                <a16:creationId xmlns:a16="http://schemas.microsoft.com/office/drawing/2014/main" id="{D7C90FC5-7244-C071-6A1D-1FDA5376C253}"/>
              </a:ext>
            </a:extLst>
          </p:cNvPr>
          <p:cNvGrpSpPr/>
          <p:nvPr/>
        </p:nvGrpSpPr>
        <p:grpSpPr>
          <a:xfrm>
            <a:off x="17901033" y="1628333"/>
            <a:ext cx="540000" cy="540000"/>
            <a:chOff x="1008314" y="3168533"/>
            <a:chExt cx="540000" cy="540000"/>
          </a:xfrm>
        </p:grpSpPr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6C408BD6-4EDC-07A0-D196-6A01BBE5AF8D}"/>
                </a:ext>
              </a:extLst>
            </p:cNvPr>
            <p:cNvSpPr/>
            <p:nvPr/>
          </p:nvSpPr>
          <p:spPr>
            <a:xfrm>
              <a:off x="1008314" y="3168533"/>
              <a:ext cx="540000" cy="540000"/>
            </a:xfrm>
            <a:prstGeom prst="ellipse">
              <a:avLst/>
            </a:prstGeom>
            <a:gradFill>
              <a:gsLst>
                <a:gs pos="93000">
                  <a:schemeClr val="bg2">
                    <a:lumMod val="10000"/>
                  </a:schemeClr>
                </a:gs>
                <a:gs pos="16000">
                  <a:schemeClr val="bg2">
                    <a:lumMod val="90000"/>
                  </a:schemeClr>
                </a:gs>
                <a:gs pos="34000">
                  <a:schemeClr val="bg2">
                    <a:lumMod val="75000"/>
                  </a:schemeClr>
                </a:gs>
                <a:gs pos="53000">
                  <a:schemeClr val="bg2">
                    <a:lumMod val="50000"/>
                  </a:schemeClr>
                </a:gs>
                <a:gs pos="73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6" name="Picture 95" descr="A collection of icons of communication&#10;&#10;AI-generated content may be incorrect.">
              <a:extLst>
                <a:ext uri="{FF2B5EF4-FFF2-40B4-BE49-F238E27FC236}">
                  <a16:creationId xmlns:a16="http://schemas.microsoft.com/office/drawing/2014/main" id="{AE3057FC-73D3-BC99-209C-49A4223C10F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60199" b="76839" l="23345" r="37109">
                          <a14:foregroundMark x1="34979" y1="71642" x2="34979" y2="71642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625" t="58119" r="61171" b="21081"/>
            <a:stretch>
              <a:fillRect/>
            </a:stretch>
          </p:blipFill>
          <p:spPr>
            <a:xfrm>
              <a:off x="1105540" y="3265759"/>
              <a:ext cx="345549" cy="345549"/>
            </a:xfrm>
            <a:custGeom>
              <a:avLst/>
              <a:gdLst>
                <a:gd name="connsiteX0" fmla="*/ 398207 w 796414"/>
                <a:gd name="connsiteY0" fmla="*/ 0 h 796414"/>
                <a:gd name="connsiteX1" fmla="*/ 796414 w 796414"/>
                <a:gd name="connsiteY1" fmla="*/ 398207 h 796414"/>
                <a:gd name="connsiteX2" fmla="*/ 398207 w 796414"/>
                <a:gd name="connsiteY2" fmla="*/ 796414 h 796414"/>
                <a:gd name="connsiteX3" fmla="*/ 0 w 796414"/>
                <a:gd name="connsiteY3" fmla="*/ 398207 h 796414"/>
                <a:gd name="connsiteX4" fmla="*/ 398207 w 796414"/>
                <a:gd name="connsiteY4" fmla="*/ 0 h 796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6414" h="796414">
                  <a:moveTo>
                    <a:pt x="398207" y="0"/>
                  </a:moveTo>
                  <a:cubicBezTo>
                    <a:pt x="618131" y="0"/>
                    <a:pt x="796414" y="178283"/>
                    <a:pt x="796414" y="398207"/>
                  </a:cubicBezTo>
                  <a:cubicBezTo>
                    <a:pt x="796414" y="618131"/>
                    <a:pt x="618131" y="796414"/>
                    <a:pt x="398207" y="796414"/>
                  </a:cubicBezTo>
                  <a:cubicBezTo>
                    <a:pt x="178283" y="796414"/>
                    <a:pt x="0" y="618131"/>
                    <a:pt x="0" y="398207"/>
                  </a:cubicBezTo>
                  <a:cubicBezTo>
                    <a:pt x="0" y="178283"/>
                    <a:pt x="178283" y="0"/>
                    <a:pt x="398207" y="0"/>
                  </a:cubicBezTo>
                  <a:close/>
                </a:path>
              </a:pathLst>
            </a:custGeom>
          </p:spPr>
        </p:pic>
      </p:grpSp>
      <p:grpSp>
        <p:nvGrpSpPr>
          <p:cNvPr id="202" name="Group 201">
            <a:extLst>
              <a:ext uri="{FF2B5EF4-FFF2-40B4-BE49-F238E27FC236}">
                <a16:creationId xmlns:a16="http://schemas.microsoft.com/office/drawing/2014/main" id="{CF0B72DA-3C76-0E49-FE9B-9983C8EC28C6}"/>
              </a:ext>
            </a:extLst>
          </p:cNvPr>
          <p:cNvGrpSpPr/>
          <p:nvPr/>
        </p:nvGrpSpPr>
        <p:grpSpPr>
          <a:xfrm>
            <a:off x="15004604" y="1506648"/>
            <a:ext cx="2504686" cy="853681"/>
            <a:chOff x="5144411" y="5473223"/>
            <a:chExt cx="1903178" cy="648667"/>
          </a:xfrm>
        </p:grpSpPr>
        <p:sp>
          <p:nvSpPr>
            <p:cNvPr id="133" name="Rectangle: Rounded Corners 132">
              <a:extLst>
                <a:ext uri="{FF2B5EF4-FFF2-40B4-BE49-F238E27FC236}">
                  <a16:creationId xmlns:a16="http://schemas.microsoft.com/office/drawing/2014/main" id="{193079B7-94B1-2C14-FB5D-AE1F5B11A1E0}"/>
                </a:ext>
              </a:extLst>
            </p:cNvPr>
            <p:cNvSpPr/>
            <p:nvPr/>
          </p:nvSpPr>
          <p:spPr>
            <a:xfrm>
              <a:off x="5147071" y="5473223"/>
              <a:ext cx="1900518" cy="648667"/>
            </a:xfrm>
            <a:prstGeom prst="roundRect">
              <a:avLst/>
            </a:prstGeom>
            <a:gradFill>
              <a:gsLst>
                <a:gs pos="0">
                  <a:srgbClr val="444540"/>
                </a:gs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5" name="Picture 104" descr="A black and white icon with icons&#10;&#10;AI-generated content may be incorrect.">
              <a:extLst>
                <a:ext uri="{FF2B5EF4-FFF2-40B4-BE49-F238E27FC236}">
                  <a16:creationId xmlns:a16="http://schemas.microsoft.com/office/drawing/2014/main" id="{93E55C7F-3E84-8C7F-A50A-AE89FFFBD01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428" t="21772" r="14940" b="6994"/>
            <a:stretch>
              <a:fillRect/>
            </a:stretch>
          </p:blipFill>
          <p:spPr>
            <a:xfrm>
              <a:off x="5306087" y="5552585"/>
              <a:ext cx="472052" cy="268905"/>
            </a:xfrm>
            <a:custGeom>
              <a:avLst/>
              <a:gdLst>
                <a:gd name="connsiteX0" fmla="*/ 283846 w 2989623"/>
                <a:gd name="connsiteY0" fmla="*/ 0 h 1703043"/>
                <a:gd name="connsiteX1" fmla="*/ 2705777 w 2989623"/>
                <a:gd name="connsiteY1" fmla="*/ 0 h 1703043"/>
                <a:gd name="connsiteX2" fmla="*/ 2989623 w 2989623"/>
                <a:gd name="connsiteY2" fmla="*/ 283846 h 1703043"/>
                <a:gd name="connsiteX3" fmla="*/ 2989623 w 2989623"/>
                <a:gd name="connsiteY3" fmla="*/ 1419197 h 1703043"/>
                <a:gd name="connsiteX4" fmla="*/ 2705777 w 2989623"/>
                <a:gd name="connsiteY4" fmla="*/ 1703043 h 1703043"/>
                <a:gd name="connsiteX5" fmla="*/ 283846 w 2989623"/>
                <a:gd name="connsiteY5" fmla="*/ 1703043 h 1703043"/>
                <a:gd name="connsiteX6" fmla="*/ 0 w 2989623"/>
                <a:gd name="connsiteY6" fmla="*/ 1419197 h 1703043"/>
                <a:gd name="connsiteX7" fmla="*/ 0 w 2989623"/>
                <a:gd name="connsiteY7" fmla="*/ 283846 h 1703043"/>
                <a:gd name="connsiteX8" fmla="*/ 283846 w 2989623"/>
                <a:gd name="connsiteY8" fmla="*/ 0 h 170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89623" h="1703043">
                  <a:moveTo>
                    <a:pt x="283846" y="0"/>
                  </a:moveTo>
                  <a:lnTo>
                    <a:pt x="2705777" y="0"/>
                  </a:lnTo>
                  <a:cubicBezTo>
                    <a:pt x="2862541" y="0"/>
                    <a:pt x="2989623" y="127082"/>
                    <a:pt x="2989623" y="283846"/>
                  </a:cubicBezTo>
                  <a:lnTo>
                    <a:pt x="2989623" y="1419197"/>
                  </a:lnTo>
                  <a:cubicBezTo>
                    <a:pt x="2989623" y="1575961"/>
                    <a:pt x="2862541" y="1703043"/>
                    <a:pt x="2705777" y="1703043"/>
                  </a:cubicBezTo>
                  <a:lnTo>
                    <a:pt x="283846" y="1703043"/>
                  </a:lnTo>
                  <a:cubicBezTo>
                    <a:pt x="127082" y="1703043"/>
                    <a:pt x="0" y="1575961"/>
                    <a:pt x="0" y="1419197"/>
                  </a:cubicBezTo>
                  <a:lnTo>
                    <a:pt x="0" y="283846"/>
                  </a:lnTo>
                  <a:cubicBezTo>
                    <a:pt x="0" y="127082"/>
                    <a:pt x="127082" y="0"/>
                    <a:pt x="283846" y="0"/>
                  </a:cubicBezTo>
                  <a:close/>
                </a:path>
              </a:pathLst>
            </a:custGeom>
            <a:ln w="12700">
              <a:solidFill>
                <a:schemeClr val="accent1">
                  <a:shade val="15000"/>
                </a:schemeClr>
              </a:solidFill>
            </a:ln>
          </p:spPr>
        </p:pic>
        <p:sp>
          <p:nvSpPr>
            <p:cNvPr id="135" name="TextBox 134">
              <a:extLst>
                <a:ext uri="{FF2B5EF4-FFF2-40B4-BE49-F238E27FC236}">
                  <a16:creationId xmlns:a16="http://schemas.microsoft.com/office/drawing/2014/main" id="{E9B8E73B-672D-7184-2719-D04668E84AC8}"/>
                </a:ext>
              </a:extLst>
            </p:cNvPr>
            <p:cNvSpPr txBox="1"/>
            <p:nvPr/>
          </p:nvSpPr>
          <p:spPr>
            <a:xfrm>
              <a:off x="5144411" y="5823672"/>
              <a:ext cx="795404" cy="246221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00" b="1" dirty="0"/>
                <a:t>Channel</a:t>
              </a:r>
              <a:endParaRPr lang="en-GB" sz="1000" b="1" dirty="0"/>
            </a:p>
          </p:txBody>
        </p:sp>
        <p:grpSp>
          <p:nvGrpSpPr>
            <p:cNvPr id="143" name="Group 142">
              <a:extLst>
                <a:ext uri="{FF2B5EF4-FFF2-40B4-BE49-F238E27FC236}">
                  <a16:creationId xmlns:a16="http://schemas.microsoft.com/office/drawing/2014/main" id="{9FA590AB-461C-B1E3-382D-079C407180C9}"/>
                </a:ext>
              </a:extLst>
            </p:cNvPr>
            <p:cNvGrpSpPr/>
            <p:nvPr/>
          </p:nvGrpSpPr>
          <p:grpSpPr>
            <a:xfrm>
              <a:off x="5929808" y="5512209"/>
              <a:ext cx="576000" cy="576000"/>
              <a:chOff x="6031648" y="3311977"/>
              <a:chExt cx="576000" cy="576000"/>
            </a:xfrm>
          </p:grpSpPr>
          <p:grpSp>
            <p:nvGrpSpPr>
              <p:cNvPr id="109" name="Group 108">
                <a:extLst>
                  <a:ext uri="{FF2B5EF4-FFF2-40B4-BE49-F238E27FC236}">
                    <a16:creationId xmlns:a16="http://schemas.microsoft.com/office/drawing/2014/main" id="{09429F31-8928-D9CE-9D6F-5639C72383D6}"/>
                  </a:ext>
                </a:extLst>
              </p:cNvPr>
              <p:cNvGrpSpPr/>
              <p:nvPr/>
            </p:nvGrpSpPr>
            <p:grpSpPr>
              <a:xfrm rot="9209847">
                <a:off x="6031648" y="3311977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10" name="Freeform: Shape 109">
                  <a:extLst>
                    <a:ext uri="{FF2B5EF4-FFF2-40B4-BE49-F238E27FC236}">
                      <a16:creationId xmlns:a16="http://schemas.microsoft.com/office/drawing/2014/main" id="{32785EC9-1AB1-B63E-051B-7075318DE610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1" name="Circle: Hollow 110">
                  <a:extLst>
                    <a:ext uri="{FF2B5EF4-FFF2-40B4-BE49-F238E27FC236}">
                      <a16:creationId xmlns:a16="http://schemas.microsoft.com/office/drawing/2014/main" id="{671B6C64-B8FA-C66B-B236-444A93038C76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2" name="Oval 111">
                  <a:extLst>
                    <a:ext uri="{FF2B5EF4-FFF2-40B4-BE49-F238E27FC236}">
                      <a16:creationId xmlns:a16="http://schemas.microsoft.com/office/drawing/2014/main" id="{89DD2533-2067-25A1-E2BC-6689B4E6E7BF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3" name="Circle: Hollow 112">
                  <a:extLst>
                    <a:ext uri="{FF2B5EF4-FFF2-40B4-BE49-F238E27FC236}">
                      <a16:creationId xmlns:a16="http://schemas.microsoft.com/office/drawing/2014/main" id="{88208B60-D2A7-710E-7365-5CD7A4BC8DD6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39" name="Picture 138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E45555FA-E551-F7C1-460D-3A006B2E39D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181179" y="3461508"/>
                <a:ext cx="276938" cy="276938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5D978EA8-6DBB-6A81-5C3C-8CE80D776F04}"/>
                </a:ext>
              </a:extLst>
            </p:cNvPr>
            <p:cNvGrpSpPr/>
            <p:nvPr/>
          </p:nvGrpSpPr>
          <p:grpSpPr>
            <a:xfrm>
              <a:off x="6432631" y="5500415"/>
              <a:ext cx="576000" cy="576000"/>
              <a:chOff x="6534471" y="3300183"/>
              <a:chExt cx="576000" cy="576000"/>
            </a:xfrm>
          </p:grpSpPr>
          <p:grpSp>
            <p:nvGrpSpPr>
              <p:cNvPr id="114" name="Group 113">
                <a:extLst>
                  <a:ext uri="{FF2B5EF4-FFF2-40B4-BE49-F238E27FC236}">
                    <a16:creationId xmlns:a16="http://schemas.microsoft.com/office/drawing/2014/main" id="{6FDDBF97-284A-97EE-D885-171B5DF59024}"/>
                  </a:ext>
                </a:extLst>
              </p:cNvPr>
              <p:cNvGrpSpPr/>
              <p:nvPr/>
            </p:nvGrpSpPr>
            <p:grpSpPr>
              <a:xfrm rot="9209847">
                <a:off x="6534471" y="3300183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15" name="Freeform: Shape 114">
                  <a:extLst>
                    <a:ext uri="{FF2B5EF4-FFF2-40B4-BE49-F238E27FC236}">
                      <a16:creationId xmlns:a16="http://schemas.microsoft.com/office/drawing/2014/main" id="{34817558-EC7E-7D6F-DA88-3AAE7499B76A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6" name="Circle: Hollow 115">
                  <a:extLst>
                    <a:ext uri="{FF2B5EF4-FFF2-40B4-BE49-F238E27FC236}">
                      <a16:creationId xmlns:a16="http://schemas.microsoft.com/office/drawing/2014/main" id="{2976F461-FC3B-CAFA-DA59-7E2D0365EA1F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7" name="Oval 116">
                  <a:extLst>
                    <a:ext uri="{FF2B5EF4-FFF2-40B4-BE49-F238E27FC236}">
                      <a16:creationId xmlns:a16="http://schemas.microsoft.com/office/drawing/2014/main" id="{C0C01E87-9EDE-FBAB-2223-61FF8C7CD65A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8" name="Circle: Hollow 117">
                  <a:extLst>
                    <a:ext uri="{FF2B5EF4-FFF2-40B4-BE49-F238E27FC236}">
                      <a16:creationId xmlns:a16="http://schemas.microsoft.com/office/drawing/2014/main" id="{F04779B9-145B-499C-3181-F8A79369A8C6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40" name="Picture 139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20C68D7E-6FD5-FA42-7D6B-46AB47119E1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683871" y="3449583"/>
                <a:ext cx="277200" cy="277200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</p:grp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2F383B9C-2B6E-06C0-957A-5FE5D30AFA93}"/>
              </a:ext>
            </a:extLst>
          </p:cNvPr>
          <p:cNvGrpSpPr/>
          <p:nvPr/>
        </p:nvGrpSpPr>
        <p:grpSpPr>
          <a:xfrm>
            <a:off x="17385562" y="134971"/>
            <a:ext cx="1092552" cy="867829"/>
            <a:chOff x="3429396" y="3667796"/>
            <a:chExt cx="848821" cy="674230"/>
          </a:xfrm>
        </p:grpSpPr>
        <p:sp>
          <p:nvSpPr>
            <p:cNvPr id="151" name="Rectangle: Beveled 150">
              <a:extLst>
                <a:ext uri="{FF2B5EF4-FFF2-40B4-BE49-F238E27FC236}">
                  <a16:creationId xmlns:a16="http://schemas.microsoft.com/office/drawing/2014/main" id="{309EA863-A26D-CE8C-BBA1-D9839C7AC8F4}"/>
                </a:ext>
              </a:extLst>
            </p:cNvPr>
            <p:cNvSpPr/>
            <p:nvPr/>
          </p:nvSpPr>
          <p:spPr>
            <a:xfrm>
              <a:off x="3429396" y="3667796"/>
              <a:ext cx="795404" cy="674230"/>
            </a:xfrm>
            <a:prstGeom prst="bevel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2" name="TextBox 151">
              <a:extLst>
                <a:ext uri="{FF2B5EF4-FFF2-40B4-BE49-F238E27FC236}">
                  <a16:creationId xmlns:a16="http://schemas.microsoft.com/office/drawing/2014/main" id="{9B7A560A-4221-999D-45F9-E67BE9032D54}"/>
                </a:ext>
              </a:extLst>
            </p:cNvPr>
            <p:cNvSpPr txBox="1"/>
            <p:nvPr/>
          </p:nvSpPr>
          <p:spPr>
            <a:xfrm>
              <a:off x="3482814" y="3746340"/>
              <a:ext cx="795403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/>
                <a:t>Transmitter</a:t>
              </a:r>
              <a:endParaRPr lang="en-GB" sz="800" dirty="0"/>
            </a:p>
          </p:txBody>
        </p:sp>
        <p:grpSp>
          <p:nvGrpSpPr>
            <p:cNvPr id="153" name="Group 152">
              <a:extLst>
                <a:ext uri="{FF2B5EF4-FFF2-40B4-BE49-F238E27FC236}">
                  <a16:creationId xmlns:a16="http://schemas.microsoft.com/office/drawing/2014/main" id="{B7B8FB17-13A6-59EA-13AC-0BACC5C92EEE}"/>
                </a:ext>
              </a:extLst>
            </p:cNvPr>
            <p:cNvGrpSpPr/>
            <p:nvPr/>
          </p:nvGrpSpPr>
          <p:grpSpPr>
            <a:xfrm>
              <a:off x="3590226" y="3953826"/>
              <a:ext cx="252000" cy="252000"/>
              <a:chOff x="6031648" y="3311977"/>
              <a:chExt cx="576000" cy="576000"/>
            </a:xfrm>
          </p:grpSpPr>
          <p:grpSp>
            <p:nvGrpSpPr>
              <p:cNvPr id="154" name="Group 153">
                <a:extLst>
                  <a:ext uri="{FF2B5EF4-FFF2-40B4-BE49-F238E27FC236}">
                    <a16:creationId xmlns:a16="http://schemas.microsoft.com/office/drawing/2014/main" id="{78211DE0-632C-CCA2-B78A-1E99BAE91C3D}"/>
                  </a:ext>
                </a:extLst>
              </p:cNvPr>
              <p:cNvGrpSpPr/>
              <p:nvPr/>
            </p:nvGrpSpPr>
            <p:grpSpPr>
              <a:xfrm rot="9209847">
                <a:off x="6031648" y="3311977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56" name="Freeform: Shape 155">
                  <a:extLst>
                    <a:ext uri="{FF2B5EF4-FFF2-40B4-BE49-F238E27FC236}">
                      <a16:creationId xmlns:a16="http://schemas.microsoft.com/office/drawing/2014/main" id="{60DA58AB-4C0B-D9B1-80F7-E3C1C04FC01D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7" name="Circle: Hollow 156">
                  <a:extLst>
                    <a:ext uri="{FF2B5EF4-FFF2-40B4-BE49-F238E27FC236}">
                      <a16:creationId xmlns:a16="http://schemas.microsoft.com/office/drawing/2014/main" id="{F44AD80F-644D-49E1-34C8-F1D0A0231BCC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8" name="Oval 157">
                  <a:extLst>
                    <a:ext uri="{FF2B5EF4-FFF2-40B4-BE49-F238E27FC236}">
                      <a16:creationId xmlns:a16="http://schemas.microsoft.com/office/drawing/2014/main" id="{30E570C8-B8C9-5E06-40EF-2FFC211AE302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59" name="Circle: Hollow 158">
                  <a:extLst>
                    <a:ext uri="{FF2B5EF4-FFF2-40B4-BE49-F238E27FC236}">
                      <a16:creationId xmlns:a16="http://schemas.microsoft.com/office/drawing/2014/main" id="{D5BD5F88-311F-3A72-97D1-1CD77EDA8DC5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55" name="Picture 154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D85792F1-69C6-6AAC-DAAC-395D49F4122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181179" y="3461508"/>
                <a:ext cx="276938" cy="276938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  <p:grpSp>
          <p:nvGrpSpPr>
            <p:cNvPr id="160" name="Group 159">
              <a:extLst>
                <a:ext uri="{FF2B5EF4-FFF2-40B4-BE49-F238E27FC236}">
                  <a16:creationId xmlns:a16="http://schemas.microsoft.com/office/drawing/2014/main" id="{AC0CE3B2-7151-50FD-0BAC-A3B06527529A}"/>
                </a:ext>
              </a:extLst>
            </p:cNvPr>
            <p:cNvGrpSpPr/>
            <p:nvPr/>
          </p:nvGrpSpPr>
          <p:grpSpPr>
            <a:xfrm>
              <a:off x="3828883" y="3962698"/>
              <a:ext cx="252000" cy="252000"/>
              <a:chOff x="6031648" y="3311977"/>
              <a:chExt cx="576000" cy="576000"/>
            </a:xfrm>
          </p:grpSpPr>
          <p:grpSp>
            <p:nvGrpSpPr>
              <p:cNvPr id="161" name="Group 160">
                <a:extLst>
                  <a:ext uri="{FF2B5EF4-FFF2-40B4-BE49-F238E27FC236}">
                    <a16:creationId xmlns:a16="http://schemas.microsoft.com/office/drawing/2014/main" id="{BB706C57-5A0C-1A71-0FEA-701A457382D5}"/>
                  </a:ext>
                </a:extLst>
              </p:cNvPr>
              <p:cNvGrpSpPr/>
              <p:nvPr/>
            </p:nvGrpSpPr>
            <p:grpSpPr>
              <a:xfrm rot="9209847">
                <a:off x="6031648" y="3311977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63" name="Freeform: Shape 162">
                  <a:extLst>
                    <a:ext uri="{FF2B5EF4-FFF2-40B4-BE49-F238E27FC236}">
                      <a16:creationId xmlns:a16="http://schemas.microsoft.com/office/drawing/2014/main" id="{1DA24344-5D67-705D-31A3-A4990DB173D1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64" name="Circle: Hollow 163">
                  <a:extLst>
                    <a:ext uri="{FF2B5EF4-FFF2-40B4-BE49-F238E27FC236}">
                      <a16:creationId xmlns:a16="http://schemas.microsoft.com/office/drawing/2014/main" id="{A88AEDAA-E4FB-554B-F3EA-4780D2096126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65" name="Oval 164">
                  <a:extLst>
                    <a:ext uri="{FF2B5EF4-FFF2-40B4-BE49-F238E27FC236}">
                      <a16:creationId xmlns:a16="http://schemas.microsoft.com/office/drawing/2014/main" id="{58876647-DE34-68E8-FDE3-793463313804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66" name="Circle: Hollow 165">
                  <a:extLst>
                    <a:ext uri="{FF2B5EF4-FFF2-40B4-BE49-F238E27FC236}">
                      <a16:creationId xmlns:a16="http://schemas.microsoft.com/office/drawing/2014/main" id="{E06FE4BF-41F5-6B2C-9ED2-2F569E399CE8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62" name="Picture 161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5EF89E81-6BBA-BC4C-FC48-D7F5D4589B4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181179" y="3461508"/>
                <a:ext cx="276938" cy="276938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60FD0401-5A7C-1620-A3CC-F28CCB6F972E}"/>
              </a:ext>
            </a:extLst>
          </p:cNvPr>
          <p:cNvGrpSpPr/>
          <p:nvPr/>
        </p:nvGrpSpPr>
        <p:grpSpPr>
          <a:xfrm>
            <a:off x="-6768351" y="7062560"/>
            <a:ext cx="5923986" cy="540000"/>
            <a:chOff x="140972" y="4971160"/>
            <a:chExt cx="5923986" cy="540000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B35E6F41-9A73-6A3D-232B-FC245A3C7921}"/>
                </a:ext>
              </a:extLst>
            </p:cNvPr>
            <p:cNvSpPr txBox="1"/>
            <p:nvPr/>
          </p:nvSpPr>
          <p:spPr>
            <a:xfrm>
              <a:off x="498442" y="5077282"/>
              <a:ext cx="5566516" cy="369332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     AIR for spoken communication </a:t>
              </a:r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8C87CB93-460D-D700-7A0D-CB1310473C99}"/>
                </a:ext>
              </a:extLst>
            </p:cNvPr>
            <p:cNvGrpSpPr/>
            <p:nvPr/>
          </p:nvGrpSpPr>
          <p:grpSpPr>
            <a:xfrm>
              <a:off x="140972" y="4971160"/>
              <a:ext cx="540000" cy="540000"/>
              <a:chOff x="-2310063" y="1415765"/>
              <a:chExt cx="2384314" cy="2384314"/>
            </a:xfrm>
          </p:grpSpPr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C257B6C3-DF64-68B4-09DD-9004D9F5ECEA}"/>
                  </a:ext>
                </a:extLst>
              </p:cNvPr>
              <p:cNvSpPr/>
              <p:nvPr/>
            </p:nvSpPr>
            <p:spPr>
              <a:xfrm>
                <a:off x="-2310063" y="1415765"/>
                <a:ext cx="2384314" cy="2384314"/>
              </a:xfrm>
              <a:prstGeom prst="ellipse">
                <a:avLst/>
              </a:prstGeom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67000">
                    <a:schemeClr val="tx1">
                      <a:lumMod val="65000"/>
                      <a:lumOff val="35000"/>
                    </a:schemeClr>
                  </a:gs>
                  <a:gs pos="100000">
                    <a:schemeClr val="tx1">
                      <a:lumMod val="85000"/>
                      <a:lumOff val="15000"/>
                    </a:schemeClr>
                  </a:gs>
                  <a:gs pos="84000">
                    <a:srgbClr val="444540"/>
                  </a:gs>
                </a:gsLst>
                <a:path path="circle">
                  <a:fillToRect l="50000" t="50000" r="50000" b="50000"/>
                </a:path>
                <a:tileRect/>
              </a:gra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8" name="Picture 7" descr="A black symbol with a white background&#10;&#10;AI-generated content may be incorrect.">
                <a:extLst>
                  <a:ext uri="{FF2B5EF4-FFF2-40B4-BE49-F238E27FC236}">
                    <a16:creationId xmlns:a16="http://schemas.microsoft.com/office/drawing/2014/main" id="{FDFCA205-79C5-0455-7D6B-899FCAD4B10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>
                <a:alphaModFix amt="64000"/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7955" b="90000" l="3452" r="97024">
                            <a14:foregroundMark x1="45952" y1="9773" x2="45952" y2="9773"/>
                            <a14:foregroundMark x1="42619" y1="9432" x2="54048" y2="7955"/>
                            <a14:foregroundMark x1="4405" y1="34659" x2="6905" y2="35682"/>
                            <a14:foregroundMark x1="3690" y1="49432" x2="3690" y2="52159"/>
                            <a14:foregroundMark x1="87143" y1="53977" x2="92976" y2="62841"/>
                            <a14:foregroundMark x1="92976" y1="62841" x2="92976" y2="70455"/>
                            <a14:foregroundMark x1="95595" y1="64091" x2="97024" y2="65909"/>
                            <a14:foregroundMark x1="5119" y1="63750" x2="9167" y2="63409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732639" y="1783058"/>
                <a:ext cx="1442134" cy="1510807"/>
              </a:xfrm>
              <a:prstGeom prst="rect">
                <a:avLst/>
              </a:prstGeom>
              <a:effectLst>
                <a:outerShdw blurRad="50800" dist="76200" dir="8100000" algn="tr" rotWithShape="0">
                  <a:prstClr val="black">
                    <a:alpha val="34000"/>
                  </a:prstClr>
                </a:outerShdw>
              </a:effectLst>
            </p:spPr>
          </p:pic>
        </p:grp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2880BBA-F231-95C2-935F-E7EF1E8B1E78}"/>
              </a:ext>
            </a:extLst>
          </p:cNvPr>
          <p:cNvGrpSpPr/>
          <p:nvPr/>
        </p:nvGrpSpPr>
        <p:grpSpPr>
          <a:xfrm>
            <a:off x="-6788537" y="7774987"/>
            <a:ext cx="5944172" cy="540000"/>
            <a:chOff x="93503" y="5247654"/>
            <a:chExt cx="5944172" cy="540000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5337583B-291C-1648-10DE-03282CBA936A}"/>
                </a:ext>
              </a:extLst>
            </p:cNvPr>
            <p:cNvSpPr txBox="1"/>
            <p:nvPr/>
          </p:nvSpPr>
          <p:spPr>
            <a:xfrm>
              <a:off x="467744" y="5374058"/>
              <a:ext cx="5569931" cy="369332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     PAPER  for written communication                                 </a:t>
              </a:r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728A756-3E8B-E72C-CAD2-017A728F3B92}"/>
                </a:ext>
              </a:extLst>
            </p:cNvPr>
            <p:cNvGrpSpPr/>
            <p:nvPr/>
          </p:nvGrpSpPr>
          <p:grpSpPr>
            <a:xfrm>
              <a:off x="93503" y="5247654"/>
              <a:ext cx="540000" cy="540000"/>
              <a:chOff x="-2005263" y="1720565"/>
              <a:chExt cx="2384314" cy="2384314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9D65E50E-B0F2-C773-6B81-BF5345BF11F5}"/>
                  </a:ext>
                </a:extLst>
              </p:cNvPr>
              <p:cNvSpPr/>
              <p:nvPr/>
            </p:nvSpPr>
            <p:spPr>
              <a:xfrm>
                <a:off x="-2005263" y="1720565"/>
                <a:ext cx="2384314" cy="2384314"/>
              </a:xfrm>
              <a:prstGeom prst="ellipse">
                <a:avLst/>
              </a:prstGeom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67000">
                    <a:schemeClr val="tx1">
                      <a:lumMod val="65000"/>
                      <a:lumOff val="35000"/>
                    </a:schemeClr>
                  </a:gs>
                  <a:gs pos="100000">
                    <a:schemeClr val="tx1">
                      <a:lumMod val="85000"/>
                      <a:lumOff val="15000"/>
                    </a:schemeClr>
                  </a:gs>
                  <a:gs pos="84000">
                    <a:srgbClr val="444540"/>
                  </a:gs>
                </a:gsLst>
                <a:path path="circle">
                  <a:fillToRect l="50000" t="50000" r="50000" b="50000"/>
                </a:path>
                <a:tileRect/>
              </a:gra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13" name="Picture 12" descr="A black and white symbol of a stack of papers">
                <a:extLst>
                  <a:ext uri="{FF2B5EF4-FFF2-40B4-BE49-F238E27FC236}">
                    <a16:creationId xmlns:a16="http://schemas.microsoft.com/office/drawing/2014/main" id="{80BAF5D5-822B-68C9-E824-A2FDEFB40D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ackgroundRemoval t="10000" b="90000" l="10000" r="90000">
                            <a14:foregroundMark x1="56633" y1="36633" x2="56633" y2="36633"/>
                            <a14:foregroundMark x1="62041" y1="32245" x2="62041" y2="32245"/>
                            <a14:foregroundMark x1="70714" y1="27041" x2="70714" y2="27041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980419" y="1800993"/>
                <a:ext cx="2288469" cy="2288469"/>
              </a:xfrm>
              <a:prstGeom prst="rect">
                <a:avLst/>
              </a:prstGeom>
            </p:spPr>
          </p:pic>
        </p:grp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CF2EF2C6-AAA5-720A-683A-05F318A6E1E6}"/>
              </a:ext>
            </a:extLst>
          </p:cNvPr>
          <p:cNvSpPr txBox="1"/>
          <p:nvPr/>
        </p:nvSpPr>
        <p:spPr>
          <a:xfrm>
            <a:off x="-6414295" y="8596316"/>
            <a:ext cx="5569930" cy="369332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     ELECTRONIC SIGNALS for digital transmission</a:t>
            </a:r>
          </a:p>
        </p:txBody>
      </p:sp>
      <p:pic>
        <p:nvPicPr>
          <p:cNvPr id="41" name="Picture 40" descr="A group of black musical notes">
            <a:extLst>
              <a:ext uri="{FF2B5EF4-FFF2-40B4-BE49-F238E27FC236}">
                <a16:creationId xmlns:a16="http://schemas.microsoft.com/office/drawing/2014/main" id="{714628ED-E4C7-D01D-E362-A8F46F2633F9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>
                        <a14:foregroundMark x1="32738" y1="64680" x2="32738" y2="64680"/>
                        <a14:foregroundMark x1="58690" y1="37528" x2="58690" y2="375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0599" y="441970"/>
            <a:ext cx="704204" cy="379767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1189D9CE-340B-76E7-1796-E683CE4E420B}"/>
              </a:ext>
            </a:extLst>
          </p:cNvPr>
          <p:cNvGrpSpPr/>
          <p:nvPr/>
        </p:nvGrpSpPr>
        <p:grpSpPr>
          <a:xfrm>
            <a:off x="-2952853" y="523167"/>
            <a:ext cx="390825" cy="369332"/>
            <a:chOff x="-1700513" y="-795321"/>
            <a:chExt cx="892257" cy="905701"/>
          </a:xfrm>
        </p:grpSpPr>
        <p:pic>
          <p:nvPicPr>
            <p:cNvPr id="44" name="Picture 43" descr="A collection of icons on a white background&#10;&#10;AI-generated content may be incorrect.">
              <a:extLst>
                <a:ext uri="{FF2B5EF4-FFF2-40B4-BE49-F238E27FC236}">
                  <a16:creationId xmlns:a16="http://schemas.microsoft.com/office/drawing/2014/main" id="{9E3F86D0-8769-C5C7-D67E-0201247FB8A0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8143" b="26983" l="9872" r="26636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76" t="5788" r="71268" b="70662"/>
            <a:stretch>
              <a:fillRect/>
            </a:stretch>
          </p:blipFill>
          <p:spPr>
            <a:xfrm>
              <a:off x="-1691445" y="-747877"/>
              <a:ext cx="858257" cy="858257"/>
            </a:xfrm>
            <a:custGeom>
              <a:avLst/>
              <a:gdLst>
                <a:gd name="connsiteX0" fmla="*/ 444137 w 888274"/>
                <a:gd name="connsiteY0" fmla="*/ 0 h 888274"/>
                <a:gd name="connsiteX1" fmla="*/ 888274 w 888274"/>
                <a:gd name="connsiteY1" fmla="*/ 444137 h 888274"/>
                <a:gd name="connsiteX2" fmla="*/ 444137 w 888274"/>
                <a:gd name="connsiteY2" fmla="*/ 888274 h 888274"/>
                <a:gd name="connsiteX3" fmla="*/ 0 w 888274"/>
                <a:gd name="connsiteY3" fmla="*/ 444137 h 888274"/>
                <a:gd name="connsiteX4" fmla="*/ 444137 w 888274"/>
                <a:gd name="connsiteY4" fmla="*/ 0 h 88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274" h="888274">
                  <a:moveTo>
                    <a:pt x="444137" y="0"/>
                  </a:moveTo>
                  <a:cubicBezTo>
                    <a:pt x="689427" y="0"/>
                    <a:pt x="888274" y="198847"/>
                    <a:pt x="888274" y="444137"/>
                  </a:cubicBezTo>
                  <a:cubicBezTo>
                    <a:pt x="888274" y="689427"/>
                    <a:pt x="689427" y="888274"/>
                    <a:pt x="444137" y="888274"/>
                  </a:cubicBezTo>
                  <a:cubicBezTo>
                    <a:pt x="198847" y="888274"/>
                    <a:pt x="0" y="689427"/>
                    <a:pt x="0" y="444137"/>
                  </a:cubicBezTo>
                  <a:cubicBezTo>
                    <a:pt x="0" y="198847"/>
                    <a:pt x="198847" y="0"/>
                    <a:pt x="444137" y="0"/>
                  </a:cubicBezTo>
                  <a:close/>
                </a:path>
              </a:pathLst>
            </a:custGeom>
            <a:ln>
              <a:noFill/>
            </a:ln>
          </p:spPr>
        </p:pic>
        <p:pic>
          <p:nvPicPr>
            <p:cNvPr id="45" name="Picture 44" descr="A black and white logo&#10;&#10;AI-generated content may be incorrect.">
              <a:extLst>
                <a:ext uri="{FF2B5EF4-FFF2-40B4-BE49-F238E27FC236}">
                  <a16:creationId xmlns:a16="http://schemas.microsoft.com/office/drawing/2014/main" id="{E6B35783-7C35-9DE6-96D5-2E6A4AD00996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3139" b="89462" l="8259" r="94643">
                          <a14:foregroundMark x1="12946" y1="15695" x2="8482" y2="23767"/>
                          <a14:foregroundMark x1="15402" y1="3587" x2="14732" y2="8072"/>
                          <a14:foregroundMark x1="23438" y1="19283" x2="18750" y2="31839"/>
                          <a14:foregroundMark x1="32143" y1="26906" x2="32143" y2="37220"/>
                          <a14:foregroundMark x1="68304" y1="27130" x2="69866" y2="38341"/>
                          <a14:foregroundMark x1="77679" y1="19283" x2="82589" y2="34753"/>
                          <a14:foregroundMark x1="87500" y1="10314" x2="91295" y2="25785"/>
                          <a14:foregroundMark x1="94643" y1="34081" x2="94643" y2="34081"/>
                          <a14:backgroundMark x1="47991" y1="34978" x2="47991" y2="34978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700513" y="-795321"/>
              <a:ext cx="892257" cy="888274"/>
            </a:xfrm>
            <a:prstGeom prst="rect">
              <a:avLst/>
            </a:pr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69" name="TextBox 68">
            <a:extLst>
              <a:ext uri="{FF2B5EF4-FFF2-40B4-BE49-F238E27FC236}">
                <a16:creationId xmlns:a16="http://schemas.microsoft.com/office/drawing/2014/main" id="{CD4E688C-446C-FCDA-D5E0-163F48665187}"/>
              </a:ext>
            </a:extLst>
          </p:cNvPr>
          <p:cNvSpPr txBox="1"/>
          <p:nvPr/>
        </p:nvSpPr>
        <p:spPr>
          <a:xfrm>
            <a:off x="10857" y="-5808977"/>
            <a:ext cx="4034201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Physical Noise (external)</a:t>
            </a:r>
            <a:endParaRPr lang="en-GB" sz="24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1F7E9686-EC07-7F6A-D689-41218F14DA92}"/>
              </a:ext>
            </a:extLst>
          </p:cNvPr>
          <p:cNvSpPr txBox="1"/>
          <p:nvPr/>
        </p:nvSpPr>
        <p:spPr>
          <a:xfrm>
            <a:off x="1095" y="-4088158"/>
            <a:ext cx="4034398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Loud Customers 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504" name="Group 503">
            <a:extLst>
              <a:ext uri="{FF2B5EF4-FFF2-40B4-BE49-F238E27FC236}">
                <a16:creationId xmlns:a16="http://schemas.microsoft.com/office/drawing/2014/main" id="{1AA3528D-CEFD-A754-02C3-E8A1312302D2}"/>
              </a:ext>
            </a:extLst>
          </p:cNvPr>
          <p:cNvGrpSpPr/>
          <p:nvPr/>
        </p:nvGrpSpPr>
        <p:grpSpPr>
          <a:xfrm>
            <a:off x="153394" y="-4158471"/>
            <a:ext cx="540000" cy="540000"/>
            <a:chOff x="-983558" y="115177"/>
            <a:chExt cx="540000" cy="540000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CB7E717-9ED3-B8FD-2DD1-3083D0352BD6}"/>
                </a:ext>
              </a:extLst>
            </p:cNvPr>
            <p:cNvSpPr/>
            <p:nvPr/>
          </p:nvSpPr>
          <p:spPr>
            <a:xfrm>
              <a:off x="-983558" y="115177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4EDA546B-5258-90C5-CB23-AE272CF834ED}"/>
                </a:ext>
              </a:extLst>
            </p:cNvPr>
            <p:cNvGrpSpPr/>
            <p:nvPr/>
          </p:nvGrpSpPr>
          <p:grpSpPr>
            <a:xfrm>
              <a:off x="-908970" y="200511"/>
              <a:ext cx="390825" cy="369332"/>
              <a:chOff x="-1700513" y="-795321"/>
              <a:chExt cx="892257" cy="905701"/>
            </a:xfrm>
          </p:grpSpPr>
          <p:pic>
            <p:nvPicPr>
              <p:cNvPr id="22" name="Picture 21" descr="A collection of icons on a white background&#10;&#10;AI-generated content may be incorrect.">
                <a:extLst>
                  <a:ext uri="{FF2B5EF4-FFF2-40B4-BE49-F238E27FC236}">
                    <a16:creationId xmlns:a16="http://schemas.microsoft.com/office/drawing/2014/main" id="{58535C9D-B78B-4FDA-71A4-326CB9FBA5A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9">
                <a:extLst>
                  <a:ext uri="{BEBA8EAE-BF5A-486C-A8C5-ECC9F3942E4B}">
                    <a14:imgProps xmlns:a14="http://schemas.microsoft.com/office/drawing/2010/main">
                      <a14:imgLayer r:embed="rId20">
                        <a14:imgEffect>
                          <a14:backgroundRemoval t="8143" b="26983" l="9872" r="26636"/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776" t="5788" r="71268" b="70662"/>
              <a:stretch>
                <a:fillRect/>
              </a:stretch>
            </p:blipFill>
            <p:spPr>
              <a:xfrm>
                <a:off x="-1691445" y="-747877"/>
                <a:ext cx="858257" cy="858257"/>
              </a:xfrm>
              <a:custGeom>
                <a:avLst/>
                <a:gdLst>
                  <a:gd name="connsiteX0" fmla="*/ 444137 w 888274"/>
                  <a:gd name="connsiteY0" fmla="*/ 0 h 888274"/>
                  <a:gd name="connsiteX1" fmla="*/ 888274 w 888274"/>
                  <a:gd name="connsiteY1" fmla="*/ 444137 h 888274"/>
                  <a:gd name="connsiteX2" fmla="*/ 444137 w 888274"/>
                  <a:gd name="connsiteY2" fmla="*/ 888274 h 888274"/>
                  <a:gd name="connsiteX3" fmla="*/ 0 w 888274"/>
                  <a:gd name="connsiteY3" fmla="*/ 444137 h 888274"/>
                  <a:gd name="connsiteX4" fmla="*/ 444137 w 888274"/>
                  <a:gd name="connsiteY4" fmla="*/ 0 h 8882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88274" h="888274">
                    <a:moveTo>
                      <a:pt x="444137" y="0"/>
                    </a:moveTo>
                    <a:cubicBezTo>
                      <a:pt x="689427" y="0"/>
                      <a:pt x="888274" y="198847"/>
                      <a:pt x="888274" y="444137"/>
                    </a:cubicBezTo>
                    <a:cubicBezTo>
                      <a:pt x="888274" y="689427"/>
                      <a:pt x="689427" y="888274"/>
                      <a:pt x="444137" y="888274"/>
                    </a:cubicBezTo>
                    <a:cubicBezTo>
                      <a:pt x="198847" y="888274"/>
                      <a:pt x="0" y="689427"/>
                      <a:pt x="0" y="444137"/>
                    </a:cubicBezTo>
                    <a:cubicBezTo>
                      <a:pt x="0" y="198847"/>
                      <a:pt x="198847" y="0"/>
                      <a:pt x="444137" y="0"/>
                    </a:cubicBezTo>
                    <a:close/>
                  </a:path>
                </a:pathLst>
              </a:custGeom>
              <a:ln>
                <a:noFill/>
              </a:ln>
            </p:spPr>
          </p:pic>
          <p:pic>
            <p:nvPicPr>
              <p:cNvPr id="26" name="Picture 25" descr="A black and white logo&#10;&#10;AI-generated content may be incorrect.">
                <a:extLst>
                  <a:ext uri="{FF2B5EF4-FFF2-40B4-BE49-F238E27FC236}">
                    <a16:creationId xmlns:a16="http://schemas.microsoft.com/office/drawing/2014/main" id="{5F6DB47D-45A4-236E-7059-155873B344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1">
                <a:extLst>
                  <a:ext uri="{BEBA8EAE-BF5A-486C-A8C5-ECC9F3942E4B}">
                    <a14:imgProps xmlns:a14="http://schemas.microsoft.com/office/drawing/2010/main">
                      <a14:imgLayer r:embed="rId22">
                        <a14:imgEffect>
                          <a14:backgroundRemoval t="3139" b="89462" l="8259" r="94643">
                            <a14:foregroundMark x1="12946" y1="15695" x2="8482" y2="23767"/>
                            <a14:foregroundMark x1="15402" y1="3587" x2="14732" y2="8072"/>
                            <a14:foregroundMark x1="23438" y1="19283" x2="18750" y2="31839"/>
                            <a14:foregroundMark x1="32143" y1="26906" x2="32143" y2="37220"/>
                            <a14:foregroundMark x1="68304" y1="27130" x2="69866" y2="38341"/>
                            <a14:foregroundMark x1="77679" y1="19283" x2="82589" y2="34753"/>
                            <a14:foregroundMark x1="87500" y1="10314" x2="91295" y2="25785"/>
                            <a14:foregroundMark x1="94643" y1="34081" x2="94643" y2="34081"/>
                            <a14:backgroundMark x1="47991" y1="34978" x2="47991" y2="34978"/>
                          </a14:backgroundRemoval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700513" y="-795321"/>
                <a:ext cx="892257" cy="888274"/>
              </a:xfrm>
              <a:prstGeom prst="rect">
                <a:avLst/>
              </a:prstGeom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sp>
        <p:nvSpPr>
          <p:cNvPr id="72" name="TextBox 71">
            <a:extLst>
              <a:ext uri="{FF2B5EF4-FFF2-40B4-BE49-F238E27FC236}">
                <a16:creationId xmlns:a16="http://schemas.microsoft.com/office/drawing/2014/main" id="{15DC06D8-8CA6-916B-62B3-7AA950E50125}"/>
              </a:ext>
            </a:extLst>
          </p:cNvPr>
          <p:cNvSpPr txBox="1"/>
          <p:nvPr/>
        </p:nvSpPr>
        <p:spPr>
          <a:xfrm>
            <a:off x="1095" y="-3432286"/>
            <a:ext cx="4034398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Background Music 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B97D2AEB-12F5-5B3C-32D0-537828D33D0C}"/>
              </a:ext>
            </a:extLst>
          </p:cNvPr>
          <p:cNvGrpSpPr/>
          <p:nvPr/>
        </p:nvGrpSpPr>
        <p:grpSpPr>
          <a:xfrm>
            <a:off x="38568" y="-3537835"/>
            <a:ext cx="762703" cy="540000"/>
            <a:chOff x="-1278007" y="1677126"/>
            <a:chExt cx="762703" cy="540000"/>
          </a:xfrm>
        </p:grpSpPr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34C37B5A-28FB-C6A3-001B-6AAC2DBA384B}"/>
                </a:ext>
              </a:extLst>
            </p:cNvPr>
            <p:cNvSpPr/>
            <p:nvPr/>
          </p:nvSpPr>
          <p:spPr>
            <a:xfrm>
              <a:off x="-1166655" y="1677126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1" name="Picture 20" descr="A group of black musical notes">
              <a:extLst>
                <a:ext uri="{FF2B5EF4-FFF2-40B4-BE49-F238E27FC236}">
                  <a16:creationId xmlns:a16="http://schemas.microsoft.com/office/drawing/2014/main" id="{21ABDE4B-143F-BA3A-A6CA-A2897CAE1E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10000" b="90000" l="10000" r="90000">
                          <a14:foregroundMark x1="32738" y1="64680" x2="32738" y2="64680"/>
                          <a14:foregroundMark x1="58690" y1="37528" x2="58690" y2="37528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278007" y="1725559"/>
              <a:ext cx="762703" cy="411315"/>
            </a:xfrm>
            <a:prstGeom prst="rect">
              <a:avLst/>
            </a:prstGeom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73" name="TextBox 72">
            <a:extLst>
              <a:ext uri="{FF2B5EF4-FFF2-40B4-BE49-F238E27FC236}">
                <a16:creationId xmlns:a16="http://schemas.microsoft.com/office/drawing/2014/main" id="{B0B054D6-2217-FED4-16F4-7FF5FC9778F6}"/>
              </a:ext>
            </a:extLst>
          </p:cNvPr>
          <p:cNvSpPr txBox="1"/>
          <p:nvPr/>
        </p:nvSpPr>
        <p:spPr>
          <a:xfrm>
            <a:off x="1095" y="-2789057"/>
            <a:ext cx="4034398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Dishes Noise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0D7BA63E-EB99-24D2-ADC2-584929B7E417}"/>
              </a:ext>
            </a:extLst>
          </p:cNvPr>
          <p:cNvSpPr txBox="1"/>
          <p:nvPr/>
        </p:nvSpPr>
        <p:spPr>
          <a:xfrm>
            <a:off x="1095" y="-2145828"/>
            <a:ext cx="4034398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Kitchen Equipment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0773009B-0C61-A376-11A1-BFFA11754CBB}"/>
              </a:ext>
            </a:extLst>
          </p:cNvPr>
          <p:cNvSpPr txBox="1"/>
          <p:nvPr/>
        </p:nvSpPr>
        <p:spPr>
          <a:xfrm>
            <a:off x="1095" y="-1502600"/>
            <a:ext cx="4034399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Phone Ringing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42E1E3FF-2699-A720-2AB3-A4E55452A4BF}"/>
              </a:ext>
            </a:extLst>
          </p:cNvPr>
          <p:cNvGrpSpPr/>
          <p:nvPr/>
        </p:nvGrpSpPr>
        <p:grpSpPr>
          <a:xfrm>
            <a:off x="149920" y="-2889830"/>
            <a:ext cx="540000" cy="540000"/>
            <a:chOff x="-2168336" y="1611093"/>
            <a:chExt cx="540000" cy="540000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150E9E87-5F29-DF6D-9E7D-9D9344DFAA8F}"/>
                </a:ext>
              </a:extLst>
            </p:cNvPr>
            <p:cNvSpPr/>
            <p:nvPr/>
          </p:nvSpPr>
          <p:spPr>
            <a:xfrm>
              <a:off x="-2168336" y="1611093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1" name="Picture 50" descr="A black background with a black square">
              <a:extLst>
                <a:ext uri="{FF2B5EF4-FFF2-40B4-BE49-F238E27FC236}">
                  <a16:creationId xmlns:a16="http://schemas.microsoft.com/office/drawing/2014/main" id="{4FB600A7-E5F0-FBA5-8B62-F8876D443788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087700" y="1691729"/>
              <a:ext cx="378728" cy="378728"/>
            </a:xfrm>
            <a:prstGeom prst="rect">
              <a:avLst/>
            </a:prstGeom>
            <a:ln w="22225"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4EA38C23-F3FD-0638-2F64-892613B61D8A}"/>
              </a:ext>
            </a:extLst>
          </p:cNvPr>
          <p:cNvGrpSpPr/>
          <p:nvPr/>
        </p:nvGrpSpPr>
        <p:grpSpPr>
          <a:xfrm>
            <a:off x="149920" y="-2221092"/>
            <a:ext cx="540000" cy="540000"/>
            <a:chOff x="-2839841" y="1833862"/>
            <a:chExt cx="540000" cy="540000"/>
          </a:xfrm>
        </p:grpSpPr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2988D2C5-AB69-7A01-D975-79DC60E3BFBB}"/>
                </a:ext>
              </a:extLst>
            </p:cNvPr>
            <p:cNvSpPr/>
            <p:nvPr/>
          </p:nvSpPr>
          <p:spPr>
            <a:xfrm>
              <a:off x="-2839841" y="1833862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7" name="Picture 56" descr="A black and white line art of a timer">
              <a:extLst>
                <a:ext uri="{FF2B5EF4-FFF2-40B4-BE49-F238E27FC236}">
                  <a16:creationId xmlns:a16="http://schemas.microsoft.com/office/drawing/2014/main" id="{18D96725-3855-4E68-D5C6-C4CE86FD2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BEBA8EAE-BF5A-486C-A8C5-ECC9F3942E4B}">
                  <a14:imgProps xmlns:a14="http://schemas.microsoft.com/office/drawing/2010/main">
                    <a14:imgLayer r:embed="rId27">
                      <a14:imgEffect>
                        <a14:backgroundRemoval t="10000" b="90000" l="10000" r="90000">
                          <a14:foregroundMark x1="40333" y1="37333" x2="40333" y2="37333"/>
                          <a14:foregroundMark x1="71417" y1="64250" x2="71417" y2="64250"/>
                          <a14:foregroundMark x1="77250" y1="54833" x2="77250" y2="54833"/>
                          <a14:foregroundMark x1="78083" y1="45083" x2="78083" y2="45083"/>
                          <a14:foregroundMark x1="76167" y1="34500" x2="76167" y2="34500"/>
                          <a14:foregroundMark x1="70083" y1="25667" x2="70083" y2="25667"/>
                          <a14:foregroundMark x1="60917" y1="19250" x2="60917" y2="19250"/>
                          <a14:foregroundMark x1="39500" y1="19500" x2="39500" y2="19500"/>
                          <a14:foregroundMark x1="29500" y1="25083" x2="29500" y2="25083"/>
                          <a14:foregroundMark x1="24250" y1="34250" x2="24250" y2="34250"/>
                          <a14:foregroundMark x1="21417" y1="45083" x2="21417" y2="45083"/>
                          <a14:foregroundMark x1="22583" y1="55083" x2="22583" y2="55083"/>
                          <a14:foregroundMark x1="27583" y1="64000" x2="27583" y2="64000"/>
                          <a14:foregroundMark x1="37833" y1="69833" x2="37833" y2="69833"/>
                          <a14:foregroundMark x1="49750" y1="72000" x2="49750" y2="72000"/>
                          <a14:foregroundMark x1="61750" y1="69833" x2="61750" y2="69833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772759" y="1900944"/>
              <a:ext cx="405836" cy="405836"/>
            </a:xfrm>
            <a:prstGeom prst="rect">
              <a:avLst/>
            </a:prstGeom>
            <a:effectLst>
              <a:outerShdw blurRad="50800" dist="508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1130AE21-8AC1-FD20-94FA-75A6B2EA9BA3}"/>
              </a:ext>
            </a:extLst>
          </p:cNvPr>
          <p:cNvGrpSpPr/>
          <p:nvPr/>
        </p:nvGrpSpPr>
        <p:grpSpPr>
          <a:xfrm>
            <a:off x="157346" y="-1572545"/>
            <a:ext cx="540000" cy="540000"/>
            <a:chOff x="-2557927" y="1679936"/>
            <a:chExt cx="540000" cy="540000"/>
          </a:xfrm>
        </p:grpSpPr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40EC540B-B4DD-07BD-5743-7E58678FFC05}"/>
                </a:ext>
              </a:extLst>
            </p:cNvPr>
            <p:cNvSpPr/>
            <p:nvPr/>
          </p:nvSpPr>
          <p:spPr>
            <a:xfrm>
              <a:off x="-2557927" y="1679936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62" name="Picture 61" descr="A phone with a black background&#10;&#10;AI-generated content may be incorrect.">
              <a:extLst>
                <a:ext uri="{FF2B5EF4-FFF2-40B4-BE49-F238E27FC236}">
                  <a16:creationId xmlns:a16="http://schemas.microsoft.com/office/drawing/2014/main" id="{79B509D6-BA6B-625F-5B5C-7E0EBB32542F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447209" y="1769059"/>
              <a:ext cx="318565" cy="361754"/>
            </a:xfrm>
            <a:prstGeom prst="rect">
              <a:avLst/>
            </a:prstGeom>
          </p:spPr>
        </p:pic>
      </p:grpSp>
      <p:sp>
        <p:nvSpPr>
          <p:cNvPr id="77" name="TextBox 76">
            <a:extLst>
              <a:ext uri="{FF2B5EF4-FFF2-40B4-BE49-F238E27FC236}">
                <a16:creationId xmlns:a16="http://schemas.microsoft.com/office/drawing/2014/main" id="{AF6A10BC-FC9E-5F89-2CF2-DE0B27C0C31F}"/>
              </a:ext>
            </a:extLst>
          </p:cNvPr>
          <p:cNvSpPr txBox="1"/>
          <p:nvPr/>
        </p:nvSpPr>
        <p:spPr>
          <a:xfrm>
            <a:off x="4099128" y="-5808977"/>
            <a:ext cx="4042554" cy="1200329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Physiological or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Psychological 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(body and mind)                             </a:t>
            </a:r>
            <a:endParaRPr lang="en-GB" sz="24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E6EE71B6-9854-9A2E-81EC-896EF6604EAB}"/>
              </a:ext>
            </a:extLst>
          </p:cNvPr>
          <p:cNvSpPr txBox="1"/>
          <p:nvPr/>
        </p:nvSpPr>
        <p:spPr>
          <a:xfrm>
            <a:off x="4093249" y="-4088158"/>
            <a:ext cx="404255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Tired Staff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E9114B18-F50F-01DF-B021-FF9EA0E2B1BA}"/>
              </a:ext>
            </a:extLst>
          </p:cNvPr>
          <p:cNvSpPr txBox="1"/>
          <p:nvPr/>
        </p:nvSpPr>
        <p:spPr>
          <a:xfrm>
            <a:off x="4095439" y="-3432887"/>
            <a:ext cx="404255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Losing voice (shouting)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4132A848-64FA-71A0-8B5A-A651879F22DC}"/>
              </a:ext>
            </a:extLst>
          </p:cNvPr>
          <p:cNvSpPr txBox="1"/>
          <p:nvPr/>
        </p:nvSpPr>
        <p:spPr>
          <a:xfrm>
            <a:off x="4095439" y="-2777616"/>
            <a:ext cx="404255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Losing Focus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8A66AA5A-E88F-9504-F43A-2EA8CBC178EB}"/>
              </a:ext>
            </a:extLst>
          </p:cNvPr>
          <p:cNvSpPr txBox="1"/>
          <p:nvPr/>
        </p:nvSpPr>
        <p:spPr>
          <a:xfrm>
            <a:off x="4095439" y="-2138388"/>
            <a:ext cx="404255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Rushing orders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D6418CD-D960-417C-83D1-8B19603526D0}"/>
              </a:ext>
            </a:extLst>
          </p:cNvPr>
          <p:cNvGrpSpPr/>
          <p:nvPr/>
        </p:nvGrpSpPr>
        <p:grpSpPr>
          <a:xfrm>
            <a:off x="4211566" y="-4174513"/>
            <a:ext cx="540000" cy="540000"/>
            <a:chOff x="-896655" y="2309140"/>
            <a:chExt cx="540000" cy="540000"/>
          </a:xfrm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067CD59E-59C2-96F9-C4A3-BABBFB050053}"/>
                </a:ext>
              </a:extLst>
            </p:cNvPr>
            <p:cNvSpPr/>
            <p:nvPr/>
          </p:nvSpPr>
          <p:spPr>
            <a:xfrm>
              <a:off x="-896655" y="2309140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8" name="Picture 17" descr="A person sitting on a chair">
              <a:extLst>
                <a:ext uri="{FF2B5EF4-FFF2-40B4-BE49-F238E27FC236}">
                  <a16:creationId xmlns:a16="http://schemas.microsoft.com/office/drawing/2014/main" id="{C40A69D8-E1C5-F7CA-FE35-61175F4D6A5A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BEBA8EAE-BF5A-486C-A8C5-ECC9F3942E4B}">
                  <a14:imgProps xmlns:a14="http://schemas.microsoft.com/office/drawing/2010/main">
                    <a14:imgLayer r:embed="rId30">
                      <a14:imgEffect>
                        <a14:backgroundRemoval t="10000" b="90000" l="10000" r="90000">
                          <a14:foregroundMark x1="34752" y1="14925" x2="34752" y2="14925"/>
                          <a14:foregroundMark x1="31915" y1="15423" x2="31915" y2="15423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782082" y="2357573"/>
              <a:ext cx="310855" cy="443134"/>
            </a:xfrm>
            <a:prstGeom prst="rect">
              <a:avLst/>
            </a:prstGeom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A22C3C5A-B820-FEFD-B63D-E27CA8071207}"/>
              </a:ext>
            </a:extLst>
          </p:cNvPr>
          <p:cNvGrpSpPr/>
          <p:nvPr/>
        </p:nvGrpSpPr>
        <p:grpSpPr>
          <a:xfrm>
            <a:off x="4207593" y="-2873788"/>
            <a:ext cx="540000" cy="540000"/>
            <a:chOff x="-2336922" y="2017780"/>
            <a:chExt cx="540000" cy="540000"/>
          </a:xfrm>
        </p:grpSpPr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CAAB04C0-7E53-335E-047A-78148F3DBE70}"/>
                </a:ext>
              </a:extLst>
            </p:cNvPr>
            <p:cNvSpPr/>
            <p:nvPr/>
          </p:nvSpPr>
          <p:spPr>
            <a:xfrm>
              <a:off x="-2336922" y="2017780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36" name="Picture 35" descr="A black and white icon of a person with different symbols&#10;&#10;AI-generated content may be incorrect.">
              <a:extLst>
                <a:ext uri="{FF2B5EF4-FFF2-40B4-BE49-F238E27FC236}">
                  <a16:creationId xmlns:a16="http://schemas.microsoft.com/office/drawing/2014/main" id="{D62E4405-7230-4299-26C1-7988591605DE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BEBA8EAE-BF5A-486C-A8C5-ECC9F3942E4B}">
                  <a14:imgProps xmlns:a14="http://schemas.microsoft.com/office/drawing/2010/main">
                    <a14:imgLayer r:embed="rId32">
                      <a14:imgEffect>
                        <a14:backgroundRemoval t="10000" b="90000" l="10000" r="90000">
                          <a14:foregroundMark x1="45631" y1="58294" x2="45631" y2="58294"/>
                          <a14:foregroundMark x1="50971" y1="53081" x2="50971" y2="53081"/>
                          <a14:foregroundMark x1="52913" y1="47393" x2="52913" y2="47393"/>
                          <a14:foregroundMark x1="45631" y1="47867" x2="45631" y2="47867"/>
                          <a14:foregroundMark x1="17476" y1="35545" x2="17476" y2="35545"/>
                          <a14:foregroundMark x1="21359" y1="41706" x2="21359" y2="41706"/>
                          <a14:foregroundMark x1="49515" y1="27488" x2="49515" y2="27488"/>
                          <a14:foregroundMark x1="59223" y1="27488" x2="59223" y2="27488"/>
                          <a14:foregroundMark x1="80097" y1="34597" x2="80097" y2="34597"/>
                          <a14:foregroundMark x1="83010" y1="40758" x2="83010" y2="40758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271542" y="2079434"/>
              <a:ext cx="406817" cy="416691"/>
            </a:xfrm>
            <a:prstGeom prst="rect">
              <a:avLst/>
            </a:prstGeom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FFF38BD0-168B-AA7C-BAA2-D8A441CA1108}"/>
              </a:ext>
            </a:extLst>
          </p:cNvPr>
          <p:cNvGrpSpPr/>
          <p:nvPr/>
        </p:nvGrpSpPr>
        <p:grpSpPr>
          <a:xfrm>
            <a:off x="4207593" y="-3503428"/>
            <a:ext cx="540000" cy="540000"/>
            <a:chOff x="-3194160" y="3037749"/>
            <a:chExt cx="540000" cy="540000"/>
          </a:xfrm>
        </p:grpSpPr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359609A9-4BF2-CD9A-9E2A-C9A7EC34AEDE}"/>
                </a:ext>
              </a:extLst>
            </p:cNvPr>
            <p:cNvSpPr/>
            <p:nvPr/>
          </p:nvSpPr>
          <p:spPr>
            <a:xfrm>
              <a:off x="-3194160" y="3037749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10" name="Picture 509" descr="A person holding a megaphone&#10;&#10;AI-generated content may be incorrect.">
              <a:extLst>
                <a:ext uri="{FF2B5EF4-FFF2-40B4-BE49-F238E27FC236}">
                  <a16:creationId xmlns:a16="http://schemas.microsoft.com/office/drawing/2014/main" id="{1FA2F4A0-6A26-CE87-A1CC-494ED0B81EB2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extLst>
                <a:ext uri="{BEBA8EAE-BF5A-486C-A8C5-ECC9F3942E4B}">
                  <a14:imgProps xmlns:a14="http://schemas.microsoft.com/office/drawing/2010/main">
                    <a14:imgLayer r:embed="rId34">
                      <a14:imgEffect>
                        <a14:backgroundRemoval t="10000" b="90000" l="10000" r="90000">
                          <a14:foregroundMark x1="62500" y1="29310" x2="62500" y2="29310"/>
                          <a14:foregroundMark x1="18182" y1="17241" x2="18182" y2="17241"/>
                          <a14:foregroundMark x1="14205" y1="25862" x2="14205" y2="25862"/>
                          <a14:foregroundMark x1="18182" y1="34483" x2="18182" y2="34483"/>
                        </a14:backgroundRemoval>
                      </a14:imgEffect>
                      <a14:imgEffect>
                        <a14:sharpenSoften amoun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60228" y="3074363"/>
              <a:ext cx="472137" cy="466772"/>
            </a:xfrm>
            <a:prstGeom prst="rect">
              <a:avLst/>
            </a:pr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91EC09FF-9E7F-E638-C96C-30CF9F71F767}"/>
              </a:ext>
            </a:extLst>
          </p:cNvPr>
          <p:cNvGrpSpPr/>
          <p:nvPr/>
        </p:nvGrpSpPr>
        <p:grpSpPr>
          <a:xfrm>
            <a:off x="4207593" y="-2206509"/>
            <a:ext cx="540000" cy="540000"/>
            <a:chOff x="-2586075" y="2672240"/>
            <a:chExt cx="540000" cy="540000"/>
          </a:xfrm>
        </p:grpSpPr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9402A062-12AE-C1F3-B287-E398C373AFC5}"/>
                </a:ext>
              </a:extLst>
            </p:cNvPr>
            <p:cNvSpPr/>
            <p:nvPr/>
          </p:nvSpPr>
          <p:spPr>
            <a:xfrm>
              <a:off x="-2586075" y="2672240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8" name="Rectangle 487">
              <a:extLst>
                <a:ext uri="{FF2B5EF4-FFF2-40B4-BE49-F238E27FC236}">
                  <a16:creationId xmlns:a16="http://schemas.microsoft.com/office/drawing/2014/main" id="{0B962C99-76D9-CF1C-C167-AC7326C9D32D}"/>
                </a:ext>
              </a:extLst>
            </p:cNvPr>
            <p:cNvSpPr/>
            <p:nvPr/>
          </p:nvSpPr>
          <p:spPr>
            <a:xfrm>
              <a:off x="-2463076" y="2745741"/>
              <a:ext cx="294002" cy="3929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67" name="Picture 66" descr="A black and white image of a person running">
              <a:extLst>
                <a:ext uri="{FF2B5EF4-FFF2-40B4-BE49-F238E27FC236}">
                  <a16:creationId xmlns:a16="http://schemas.microsoft.com/office/drawing/2014/main" id="{D5FA5C9F-A404-FE15-B171-2A5913C2BE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BEBA8EAE-BF5A-486C-A8C5-ECC9F3942E4B}">
                  <a14:imgProps xmlns:a14="http://schemas.microsoft.com/office/drawing/2010/main">
                    <a14:imgLayer r:embed="rId36">
                      <a14:imgEffect>
                        <a14:backgroundRemoval t="2410" b="97189" l="7306" r="89498">
                          <a14:foregroundMark x1="56621" y1="12851" x2="56621" y2="12851"/>
                          <a14:foregroundMark x1="54338" y1="2410" x2="54338" y2="2410"/>
                          <a14:foregroundMark x1="71233" y1="36948" x2="71233" y2="36948"/>
                          <a14:foregroundMark x1="69406" y1="44980" x2="69406" y2="44980"/>
                          <a14:foregroundMark x1="70320" y1="65060" x2="70320" y2="65060"/>
                          <a14:foregroundMark x1="84018" y1="97189" x2="84018" y2="97189"/>
                          <a14:foregroundMark x1="21005" y1="17269" x2="21005" y2="17269"/>
                          <a14:foregroundMark x1="31507" y1="20080" x2="31507" y2="20080"/>
                          <a14:foregroundMark x1="15525" y1="17269" x2="15525" y2="17269"/>
                          <a14:foregroundMark x1="10502" y1="17269" x2="10502" y2="17269"/>
                          <a14:foregroundMark x1="7306" y1="17269" x2="7306" y2="17269"/>
                          <a14:foregroundMark x1="31507" y1="20080" x2="31507" y2="20080"/>
                          <a14:foregroundMark x1="34247" y1="14859" x2="34247" y2="14859"/>
                          <a14:foregroundMark x1="22374" y1="17269" x2="22374" y2="17269"/>
                        </a14:backgroundRemoval>
                      </a14:imgEffect>
                      <a14:imgEffect>
                        <a14:sharpenSoften amount="100000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474035" y="2762642"/>
              <a:ext cx="315920" cy="359196"/>
            </a:xfrm>
            <a:prstGeom prst="rect">
              <a:avLst/>
            </a:prstGeom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86" name="TextBox 85">
            <a:extLst>
              <a:ext uri="{FF2B5EF4-FFF2-40B4-BE49-F238E27FC236}">
                <a16:creationId xmlns:a16="http://schemas.microsoft.com/office/drawing/2014/main" id="{AA2A561A-0AA0-43C2-4F2F-F14096FF0A8F}"/>
              </a:ext>
            </a:extLst>
          </p:cNvPr>
          <p:cNvSpPr txBox="1"/>
          <p:nvPr/>
        </p:nvSpPr>
        <p:spPr>
          <a:xfrm>
            <a:off x="8211794" y="-5808977"/>
            <a:ext cx="3985392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Semantic Noise (language)</a:t>
            </a:r>
            <a:endParaRPr lang="en-GB" sz="24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3EDA2B77-FFBA-CF80-6499-A40052858710}"/>
              </a:ext>
            </a:extLst>
          </p:cNvPr>
          <p:cNvSpPr txBox="1"/>
          <p:nvPr/>
        </p:nvSpPr>
        <p:spPr>
          <a:xfrm>
            <a:off x="8193559" y="-4088158"/>
            <a:ext cx="401448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Unclear terms ordering 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5C6C0D86-C8CC-C988-074B-9B7434FC22AF}"/>
              </a:ext>
            </a:extLst>
          </p:cNvPr>
          <p:cNvSpPr txBox="1"/>
          <p:nvPr/>
        </p:nvSpPr>
        <p:spPr>
          <a:xfrm>
            <a:off x="8193559" y="-3423808"/>
            <a:ext cx="401448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Language and accents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B0B50ABD-CC43-ED73-6AF9-ACE6EF9D0B35}"/>
              </a:ext>
            </a:extLst>
          </p:cNvPr>
          <p:cNvSpPr txBox="1"/>
          <p:nvPr/>
        </p:nvSpPr>
        <p:spPr>
          <a:xfrm>
            <a:off x="8193559" y="-2786068"/>
            <a:ext cx="401448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Similar sounding words 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470" name="Group 469">
            <a:extLst>
              <a:ext uri="{FF2B5EF4-FFF2-40B4-BE49-F238E27FC236}">
                <a16:creationId xmlns:a16="http://schemas.microsoft.com/office/drawing/2014/main" id="{D83AA33F-A444-B628-D09B-0DEFF2061F80}"/>
              </a:ext>
            </a:extLst>
          </p:cNvPr>
          <p:cNvGrpSpPr/>
          <p:nvPr/>
        </p:nvGrpSpPr>
        <p:grpSpPr>
          <a:xfrm>
            <a:off x="8320236" y="-4166055"/>
            <a:ext cx="540000" cy="540000"/>
            <a:chOff x="-2348324" y="2290359"/>
            <a:chExt cx="540000" cy="540000"/>
          </a:xfrm>
        </p:grpSpPr>
        <p:sp>
          <p:nvSpPr>
            <p:cNvPr id="468" name="Oval 467">
              <a:extLst>
                <a:ext uri="{FF2B5EF4-FFF2-40B4-BE49-F238E27FC236}">
                  <a16:creationId xmlns:a16="http://schemas.microsoft.com/office/drawing/2014/main" id="{E5C49430-60CE-0027-B496-9A198AED49EB}"/>
                </a:ext>
              </a:extLst>
            </p:cNvPr>
            <p:cNvSpPr/>
            <p:nvPr/>
          </p:nvSpPr>
          <p:spPr>
            <a:xfrm>
              <a:off x="-2348324" y="2290359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455" name="Picture 454" descr="A black silhouette of a head with speech bubbles&#10;&#10;AI-generated content may be incorrect.">
              <a:extLst>
                <a:ext uri="{FF2B5EF4-FFF2-40B4-BE49-F238E27FC236}">
                  <a16:creationId xmlns:a16="http://schemas.microsoft.com/office/drawing/2014/main" id="{B4FE6F29-B56B-D534-E681-535644B3A395}"/>
                </a:ext>
              </a:extLst>
            </p:cNvPr>
            <p:cNvPicPr>
              <a:picLocks noChangeAspect="1"/>
            </p:cNvPicPr>
            <p:nvPr/>
          </p:nvPicPr>
          <p:blipFill>
            <a:blip r:embed="rId37">
              <a:extLst>
                <a:ext uri="{BEBA8EAE-BF5A-486C-A8C5-ECC9F3942E4B}">
                  <a14:imgProps xmlns:a14="http://schemas.microsoft.com/office/drawing/2010/main">
                    <a14:imgLayer r:embed="rId38">
                      <a14:imgEffect>
                        <a14:backgroundRemoval t="10000" b="90000" l="10000" r="90000">
                          <a14:foregroundMark x1="66837" y1="30636" x2="66837" y2="30636"/>
                          <a14:foregroundMark x1="61224" y1="80347" x2="61224" y2="80347"/>
                          <a14:foregroundMark x1="71939" y1="73410" x2="71939" y2="73410"/>
                          <a14:foregroundMark x1="80612" y1="46243" x2="80612" y2="46243"/>
                        </a14:backgroundRemoval>
                      </a14:imgEffect>
                      <a14:imgEffect>
                        <a14:sharpenSoften amount="100000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273736" y="2387878"/>
              <a:ext cx="390825" cy="344963"/>
            </a:xfrm>
            <a:prstGeom prst="rect">
              <a:avLst/>
            </a:pr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00" name="Group 499">
            <a:extLst>
              <a:ext uri="{FF2B5EF4-FFF2-40B4-BE49-F238E27FC236}">
                <a16:creationId xmlns:a16="http://schemas.microsoft.com/office/drawing/2014/main" id="{DC1DEC67-2DD2-971A-F13B-190893F8CC28}"/>
              </a:ext>
            </a:extLst>
          </p:cNvPr>
          <p:cNvGrpSpPr/>
          <p:nvPr/>
        </p:nvGrpSpPr>
        <p:grpSpPr>
          <a:xfrm>
            <a:off x="8314175" y="-3496068"/>
            <a:ext cx="540000" cy="540000"/>
            <a:chOff x="-2840515" y="2213355"/>
            <a:chExt cx="540000" cy="540000"/>
          </a:xfrm>
        </p:grpSpPr>
        <p:sp>
          <p:nvSpPr>
            <p:cNvPr id="466" name="Oval 465">
              <a:extLst>
                <a:ext uri="{FF2B5EF4-FFF2-40B4-BE49-F238E27FC236}">
                  <a16:creationId xmlns:a16="http://schemas.microsoft.com/office/drawing/2014/main" id="{A812AA65-A153-56A9-77DB-9DC26BD33C55}"/>
                </a:ext>
              </a:extLst>
            </p:cNvPr>
            <p:cNvSpPr/>
            <p:nvPr/>
          </p:nvSpPr>
          <p:spPr>
            <a:xfrm>
              <a:off x="-2840515" y="2213355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498" name="Picture 497" descr="A black and white pictogram of a person with a headache&#10;&#10;AI-generated content may be incorrect.">
              <a:extLst>
                <a:ext uri="{FF2B5EF4-FFF2-40B4-BE49-F238E27FC236}">
                  <a16:creationId xmlns:a16="http://schemas.microsoft.com/office/drawing/2014/main" id="{9E6A7E4C-9F3A-4455-82C6-0A32B1F28314}"/>
                </a:ext>
              </a:extLst>
            </p:cNvPr>
            <p:cNvPicPr>
              <a:picLocks noChangeAspect="1"/>
            </p:cNvPicPr>
            <p:nvPr/>
          </p:nvPicPr>
          <p:blipFill>
            <a:blip r:embed="rId39">
              <a:extLst>
                <a:ext uri="{BEBA8EAE-BF5A-486C-A8C5-ECC9F3942E4B}">
                  <a14:imgProps xmlns:a14="http://schemas.microsoft.com/office/drawing/2010/main">
                    <a14:imgLayer r:embed="rId40">
                      <a14:imgEffect>
                        <a14:backgroundRemoval t="1594" b="98805" l="9744" r="89744">
                          <a14:foregroundMark x1="35385" y1="13944" x2="35385" y2="13944"/>
                          <a14:foregroundMark x1="54872" y1="2390" x2="54872" y2="2390"/>
                          <a14:foregroundMark x1="64103" y1="5578" x2="64103" y2="5578"/>
                          <a14:foregroundMark x1="62051" y1="12351" x2="62051" y2="12351"/>
                          <a14:foregroundMark x1="45641" y1="92430" x2="45641" y2="92430"/>
                          <a14:foregroundMark x1="70769" y1="95618" x2="70769" y2="95618"/>
                          <a14:foregroundMark x1="50769" y1="98008" x2="50769" y2="98008"/>
                          <a14:foregroundMark x1="66154" y1="98805" x2="66154" y2="98805"/>
                          <a14:backgroundMark x1="12308" y1="5179" x2="12821" y2="3187"/>
                          <a14:backgroundMark x1="40513" y1="3187" x2="40513" y2="3187"/>
                          <a14:backgroundMark x1="39487" y1="2390" x2="43590" y2="797"/>
                          <a14:backgroundMark x1="85128" y1="4382" x2="82564" y2="4382"/>
                        </a14:backgroundRemoval>
                      </a14:imgEffect>
                      <a14:imgEffect>
                        <a14:sharpenSoften amount="100000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4" t="1582"/>
            <a:stretch>
              <a:fillRect/>
            </a:stretch>
          </p:blipFill>
          <p:spPr>
            <a:xfrm>
              <a:off x="-2719238" y="2283520"/>
              <a:ext cx="292578" cy="372447"/>
            </a:xfrm>
            <a:custGeom>
              <a:avLst/>
              <a:gdLst>
                <a:gd name="connsiteX0" fmla="*/ 0 w 292578"/>
                <a:gd name="connsiteY0" fmla="*/ 0 h 372447"/>
                <a:gd name="connsiteX1" fmla="*/ 292578 w 292578"/>
                <a:gd name="connsiteY1" fmla="*/ 0 h 372447"/>
                <a:gd name="connsiteX2" fmla="*/ 292578 w 292578"/>
                <a:gd name="connsiteY2" fmla="*/ 372447 h 372447"/>
                <a:gd name="connsiteX3" fmla="*/ 0 w 292578"/>
                <a:gd name="connsiteY3" fmla="*/ 372447 h 372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2578" h="372447">
                  <a:moveTo>
                    <a:pt x="0" y="0"/>
                  </a:moveTo>
                  <a:lnTo>
                    <a:pt x="292578" y="0"/>
                  </a:lnTo>
                  <a:lnTo>
                    <a:pt x="292578" y="372447"/>
                  </a:lnTo>
                  <a:lnTo>
                    <a:pt x="0" y="372447"/>
                  </a:lnTo>
                  <a:close/>
                </a:path>
              </a:pathLst>
            </a:cu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02" name="Group 501">
            <a:extLst>
              <a:ext uri="{FF2B5EF4-FFF2-40B4-BE49-F238E27FC236}">
                <a16:creationId xmlns:a16="http://schemas.microsoft.com/office/drawing/2014/main" id="{F633356E-8650-8BF2-9BFF-484AA066570C}"/>
              </a:ext>
            </a:extLst>
          </p:cNvPr>
          <p:cNvGrpSpPr/>
          <p:nvPr/>
        </p:nvGrpSpPr>
        <p:grpSpPr>
          <a:xfrm>
            <a:off x="8320236" y="-2856013"/>
            <a:ext cx="540000" cy="540000"/>
            <a:chOff x="-3116058" y="2291898"/>
            <a:chExt cx="540000" cy="540000"/>
          </a:xfrm>
        </p:grpSpPr>
        <p:sp>
          <p:nvSpPr>
            <p:cNvPr id="464" name="Oval 463">
              <a:extLst>
                <a:ext uri="{FF2B5EF4-FFF2-40B4-BE49-F238E27FC236}">
                  <a16:creationId xmlns:a16="http://schemas.microsoft.com/office/drawing/2014/main" id="{D801F7E1-156F-AC80-7144-29577E5426F9}"/>
                </a:ext>
              </a:extLst>
            </p:cNvPr>
            <p:cNvSpPr/>
            <p:nvPr/>
          </p:nvSpPr>
          <p:spPr>
            <a:xfrm>
              <a:off x="-3116058" y="2291898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61" name="Picture 60" descr="A person reading a book&#10;&#10;AI-generated content may be incorrect.">
              <a:extLst>
                <a:ext uri="{FF2B5EF4-FFF2-40B4-BE49-F238E27FC236}">
                  <a16:creationId xmlns:a16="http://schemas.microsoft.com/office/drawing/2014/main" id="{687A8F16-E83C-30F2-9EF2-105F83F49C7A}"/>
                </a:ext>
              </a:extLst>
            </p:cNvPr>
            <p:cNvPicPr>
              <a:picLocks noChangeAspect="1"/>
            </p:cNvPicPr>
            <p:nvPr/>
          </p:nvPicPr>
          <p:blipFill>
            <a:blip r:embed="rId41">
              <a:extLst>
                <a:ext uri="{BEBA8EAE-BF5A-486C-A8C5-ECC9F3942E4B}">
                  <a14:imgProps xmlns:a14="http://schemas.microsoft.com/office/drawing/2010/main">
                    <a14:imgLayer r:embed="rId42">
                      <a14:imgEffect>
                        <a14:backgroundRemoval t="10000" b="90000" l="10000" r="90000">
                          <a14:foregroundMark x1="20283" y1="65174" x2="20283" y2="65174"/>
                          <a14:foregroundMark x1="65566" y1="64677" x2="65566" y2="64677"/>
                          <a14:foregroundMark x1="56132" y1="82090" x2="56132" y2="82090"/>
                          <a14:foregroundMark x1="46226" y1="50746" x2="46226" y2="50746"/>
                          <a14:foregroundMark x1="44340" y1="28856" x2="44340" y2="28856"/>
                          <a14:foregroundMark x1="62736" y1="24876" x2="62736" y2="24876"/>
                        </a14:backgroundRemoval>
                      </a14:imgEffect>
                      <a14:imgEffect>
                        <a14:sharpenSoften amoun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060226" y="2358842"/>
              <a:ext cx="428337" cy="406112"/>
            </a:xfrm>
            <a:prstGeom prst="rect">
              <a:avLst/>
            </a:prstGeom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0" name="Oval 9">
            <a:extLst>
              <a:ext uri="{FF2B5EF4-FFF2-40B4-BE49-F238E27FC236}">
                <a16:creationId xmlns:a16="http://schemas.microsoft.com/office/drawing/2014/main" id="{6532C54A-15B4-C702-7247-B8D1F7E782D9}"/>
              </a:ext>
            </a:extLst>
          </p:cNvPr>
          <p:cNvSpPr/>
          <p:nvPr/>
        </p:nvSpPr>
        <p:spPr>
          <a:xfrm>
            <a:off x="81271" y="1385263"/>
            <a:ext cx="720000" cy="720000"/>
          </a:xfrm>
          <a:prstGeom prst="ellipse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innerShdw blurRad="114300" dist="25400">
              <a:prstClr val="black"/>
            </a:inn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1</a:t>
            </a:r>
            <a:endParaRPr lang="en-GB" sz="5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DFCF54-3143-B997-05C0-4B206C95DC3A}"/>
              </a:ext>
            </a:extLst>
          </p:cNvPr>
          <p:cNvSpPr/>
          <p:nvPr/>
        </p:nvSpPr>
        <p:spPr>
          <a:xfrm>
            <a:off x="7058645" y="1346041"/>
            <a:ext cx="392003" cy="5239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8" name="Picture 27" descr="A black and white image of a person running">
            <a:extLst>
              <a:ext uri="{FF2B5EF4-FFF2-40B4-BE49-F238E27FC236}">
                <a16:creationId xmlns:a16="http://schemas.microsoft.com/office/drawing/2014/main" id="{7F922BF3-ADA0-41E4-C82B-A48403B7E35A}"/>
              </a:ext>
            </a:extLst>
          </p:cNvPr>
          <p:cNvPicPr>
            <a:picLocks noChangeAspect="1"/>
          </p:cNvPicPr>
          <p:nvPr/>
        </p:nvPicPr>
        <p:blipFill>
          <a:blip r:embed="rId35">
            <a:extLst>
              <a:ext uri="{BEBA8EAE-BF5A-486C-A8C5-ECC9F3942E4B}">
                <a14:imgProps xmlns:a14="http://schemas.microsoft.com/office/drawing/2010/main">
                  <a14:imgLayer r:embed="rId36">
                    <a14:imgEffect>
                      <a14:backgroundRemoval t="2410" b="97189" l="7306" r="89498">
                        <a14:foregroundMark x1="56621" y1="12851" x2="56621" y2="12851"/>
                        <a14:foregroundMark x1="54338" y1="2410" x2="54338" y2="2410"/>
                        <a14:foregroundMark x1="71233" y1="36948" x2="71233" y2="36948"/>
                        <a14:foregroundMark x1="69406" y1="44980" x2="69406" y2="44980"/>
                        <a14:foregroundMark x1="70320" y1="65060" x2="70320" y2="65060"/>
                        <a14:foregroundMark x1="84018" y1="97189" x2="84018" y2="97189"/>
                        <a14:foregroundMark x1="21005" y1="17269" x2="21005" y2="17269"/>
                        <a14:foregroundMark x1="31507" y1="20080" x2="31507" y2="20080"/>
                        <a14:foregroundMark x1="15525" y1="17269" x2="15525" y2="17269"/>
                        <a14:foregroundMark x1="10502" y1="17269" x2="10502" y2="17269"/>
                        <a14:foregroundMark x1="7306" y1="17269" x2="7306" y2="17269"/>
                        <a14:foregroundMark x1="31507" y1="20080" x2="31507" y2="20080"/>
                        <a14:foregroundMark x1="34247" y1="14859" x2="34247" y2="14859"/>
                        <a14:foregroundMark x1="22374" y1="17269" x2="22374" y2="17269"/>
                      </a14:backgroundRemoval>
                    </a14:imgEffect>
                    <a14:imgEffect>
                      <a14:sharpenSoften amount="100000"/>
                    </a14:imgEffect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83377" y="-2700020"/>
            <a:ext cx="421227" cy="478928"/>
          </a:xfrm>
          <a:prstGeom prst="rect">
            <a:avLst/>
          </a:prstGeom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73B8DE84-38BC-529A-31D8-DC9CB874561B}"/>
              </a:ext>
            </a:extLst>
          </p:cNvPr>
          <p:cNvSpPr txBox="1"/>
          <p:nvPr/>
        </p:nvSpPr>
        <p:spPr>
          <a:xfrm>
            <a:off x="-16042" y="2204209"/>
            <a:ext cx="5949133" cy="1200329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Customer order directly from the table , through a digital menu ( Tablet, Pads ). Kitchen receive, clean order, straight to the wall  screen , with all the additional information. 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89A0A245-E408-29B1-28DB-DD6075A6E3D0}"/>
              </a:ext>
            </a:extLst>
          </p:cNvPr>
          <p:cNvSpPr txBox="1"/>
          <p:nvPr/>
        </p:nvSpPr>
        <p:spPr>
          <a:xfrm>
            <a:off x="6301029" y="1648919"/>
            <a:ext cx="5949133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                 Reduce Unnecessary Physical Noise 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448" name="Oval 447">
            <a:extLst>
              <a:ext uri="{FF2B5EF4-FFF2-40B4-BE49-F238E27FC236}">
                <a16:creationId xmlns:a16="http://schemas.microsoft.com/office/drawing/2014/main" id="{33CB8117-2E35-FBE8-335A-618D276EC403}"/>
              </a:ext>
            </a:extLst>
          </p:cNvPr>
          <p:cNvSpPr/>
          <p:nvPr/>
        </p:nvSpPr>
        <p:spPr>
          <a:xfrm>
            <a:off x="6395854" y="1385263"/>
            <a:ext cx="720000" cy="720000"/>
          </a:xfrm>
          <a:prstGeom prst="ellipse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innerShdw blurRad="114300" dist="25400">
              <a:prstClr val="black"/>
            </a:inn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2</a:t>
            </a:r>
            <a:endParaRPr lang="en-GB" sz="5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449" name="TextBox 448">
            <a:extLst>
              <a:ext uri="{FF2B5EF4-FFF2-40B4-BE49-F238E27FC236}">
                <a16:creationId xmlns:a16="http://schemas.microsoft.com/office/drawing/2014/main" id="{6A37EA23-5548-20BB-DB22-F398F1A0C0B9}"/>
              </a:ext>
            </a:extLst>
          </p:cNvPr>
          <p:cNvSpPr txBox="1"/>
          <p:nvPr/>
        </p:nvSpPr>
        <p:spPr>
          <a:xfrm>
            <a:off x="6298541" y="2204209"/>
            <a:ext cx="5949133" cy="1200329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We adjust music volume during busy times . Use sound absorbing  materials in areas that Noise can create issues. Designing or arranging the space in a way that facilitate clear Communication.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50" name="TextBox 449">
            <a:extLst>
              <a:ext uri="{FF2B5EF4-FFF2-40B4-BE49-F238E27FC236}">
                <a16:creationId xmlns:a16="http://schemas.microsoft.com/office/drawing/2014/main" id="{E56533EC-D03A-D2CE-01E9-1AA2AFF04A5A}"/>
              </a:ext>
            </a:extLst>
          </p:cNvPr>
          <p:cNvSpPr txBox="1"/>
          <p:nvPr/>
        </p:nvSpPr>
        <p:spPr>
          <a:xfrm>
            <a:off x="-27108" y="4307383"/>
            <a:ext cx="5949133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          Train staff on clear Communication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451" name="Oval 450">
            <a:extLst>
              <a:ext uri="{FF2B5EF4-FFF2-40B4-BE49-F238E27FC236}">
                <a16:creationId xmlns:a16="http://schemas.microsoft.com/office/drawing/2014/main" id="{CD8CCDC0-1D0A-A631-1E0F-F2EE844C3E67}"/>
              </a:ext>
            </a:extLst>
          </p:cNvPr>
          <p:cNvSpPr/>
          <p:nvPr/>
        </p:nvSpPr>
        <p:spPr>
          <a:xfrm>
            <a:off x="67717" y="4043727"/>
            <a:ext cx="720000" cy="720000"/>
          </a:xfrm>
          <a:prstGeom prst="ellipse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innerShdw blurRad="114300" dist="25400">
              <a:prstClr val="black"/>
            </a:inn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3</a:t>
            </a:r>
            <a:endParaRPr lang="en-GB" sz="5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452" name="TextBox 451">
            <a:extLst>
              <a:ext uri="{FF2B5EF4-FFF2-40B4-BE49-F238E27FC236}">
                <a16:creationId xmlns:a16="http://schemas.microsoft.com/office/drawing/2014/main" id="{9D34F551-FF31-6264-BC14-49FBA4E07096}"/>
              </a:ext>
            </a:extLst>
          </p:cNvPr>
          <p:cNvSpPr txBox="1"/>
          <p:nvPr/>
        </p:nvSpPr>
        <p:spPr>
          <a:xfrm>
            <a:off x="-29596" y="4862673"/>
            <a:ext cx="5949133" cy="1477328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We introduced regular Training Sessions on:</a:t>
            </a:r>
          </a:p>
          <a:p>
            <a:r>
              <a:rPr lang="en-US" b="1" dirty="0">
                <a:solidFill>
                  <a:schemeClr val="bg1"/>
                </a:solidFill>
              </a:rPr>
              <a:t>Clear Communication. </a:t>
            </a:r>
          </a:p>
          <a:p>
            <a:r>
              <a:rPr lang="en-US" b="1" dirty="0">
                <a:solidFill>
                  <a:schemeClr val="bg1"/>
                </a:solidFill>
              </a:rPr>
              <a:t>Clear language speaking approach.</a:t>
            </a:r>
          </a:p>
          <a:p>
            <a:r>
              <a:rPr lang="en-US" b="1" dirty="0">
                <a:solidFill>
                  <a:schemeClr val="bg1"/>
                </a:solidFill>
              </a:rPr>
              <a:t>Maintaining a Calm and Professional attitude in stressful  situations.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53" name="TextBox 452">
            <a:extLst>
              <a:ext uri="{FF2B5EF4-FFF2-40B4-BE49-F238E27FC236}">
                <a16:creationId xmlns:a16="http://schemas.microsoft.com/office/drawing/2014/main" id="{BD5FDA9E-4946-30BD-EEE4-4FB96CC74E1D}"/>
              </a:ext>
            </a:extLst>
          </p:cNvPr>
          <p:cNvSpPr txBox="1"/>
          <p:nvPr/>
        </p:nvSpPr>
        <p:spPr>
          <a:xfrm>
            <a:off x="6301029" y="4307383"/>
            <a:ext cx="5949133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          Reduce physical stress and fatigue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454" name="Oval 453">
            <a:extLst>
              <a:ext uri="{FF2B5EF4-FFF2-40B4-BE49-F238E27FC236}">
                <a16:creationId xmlns:a16="http://schemas.microsoft.com/office/drawing/2014/main" id="{F3067E5A-FE43-5A59-0DFB-A7BA1A0F24F6}"/>
              </a:ext>
            </a:extLst>
          </p:cNvPr>
          <p:cNvSpPr/>
          <p:nvPr/>
        </p:nvSpPr>
        <p:spPr>
          <a:xfrm>
            <a:off x="6395854" y="4043727"/>
            <a:ext cx="720000" cy="720000"/>
          </a:xfrm>
          <a:prstGeom prst="ellipse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innerShdw blurRad="114300" dist="25400">
              <a:prstClr val="black"/>
            </a:inn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4</a:t>
            </a:r>
            <a:endParaRPr lang="en-GB" sz="54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456" name="TextBox 455">
            <a:extLst>
              <a:ext uri="{FF2B5EF4-FFF2-40B4-BE49-F238E27FC236}">
                <a16:creationId xmlns:a16="http://schemas.microsoft.com/office/drawing/2014/main" id="{11641B33-2990-EC46-F0AC-75E82442C80C}"/>
              </a:ext>
            </a:extLst>
          </p:cNvPr>
          <p:cNvSpPr txBox="1"/>
          <p:nvPr/>
        </p:nvSpPr>
        <p:spPr>
          <a:xfrm>
            <a:off x="6298541" y="4862673"/>
            <a:ext cx="5949133" cy="1477328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We introduced regular breaks during long shifts, and we provided additional staff, when necessary , in busy times. We implemented system that fallow clear rules and structure, avoiding mistake ( rushing or distractions) from happening.  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949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" grpId="0" animBg="1"/>
      <p:bldP spid="10" grpId="0" animBg="1"/>
      <p:bldP spid="56" grpId="0" animBg="1"/>
      <p:bldP spid="63" grpId="0" animBg="1"/>
      <p:bldP spid="448" grpId="0" animBg="1"/>
      <p:bldP spid="449" grpId="0" animBg="1"/>
      <p:bldP spid="450" grpId="0" animBg="1"/>
      <p:bldP spid="451" grpId="0" animBg="1"/>
      <p:bldP spid="452" grpId="0" animBg="1"/>
      <p:bldP spid="453" grpId="0" animBg="1"/>
      <p:bldP spid="454" grpId="0" animBg="1"/>
      <p:bldP spid="45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1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DF025B-B3DB-9587-140A-0F49B00390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Freeform: Shape 484">
            <a:extLst>
              <a:ext uri="{FF2B5EF4-FFF2-40B4-BE49-F238E27FC236}">
                <a16:creationId xmlns:a16="http://schemas.microsoft.com/office/drawing/2014/main" id="{6C804249-DAB1-16E5-5B38-4B8026FBE271}"/>
              </a:ext>
            </a:extLst>
          </p:cNvPr>
          <p:cNvSpPr/>
          <p:nvPr/>
        </p:nvSpPr>
        <p:spPr>
          <a:xfrm>
            <a:off x="9795229" y="1224556"/>
            <a:ext cx="2221276" cy="4810456"/>
          </a:xfrm>
          <a:custGeom>
            <a:avLst/>
            <a:gdLst>
              <a:gd name="connsiteX0" fmla="*/ 1146353 w 2221276"/>
              <a:gd name="connsiteY0" fmla="*/ 0 h 4930540"/>
              <a:gd name="connsiteX1" fmla="*/ 1182516 w 2221276"/>
              <a:gd name="connsiteY1" fmla="*/ 21312 h 4930540"/>
              <a:gd name="connsiteX2" fmla="*/ 1182517 w 2221276"/>
              <a:gd name="connsiteY2" fmla="*/ 21312 h 4930540"/>
              <a:gd name="connsiteX3" fmla="*/ 2221276 w 2221276"/>
              <a:gd name="connsiteY3" fmla="*/ 633503 h 4930540"/>
              <a:gd name="connsiteX4" fmla="*/ 2221276 w 2221276"/>
              <a:gd name="connsiteY4" fmla="*/ 684596 h 4930540"/>
              <a:gd name="connsiteX5" fmla="*/ 2221276 w 2221276"/>
              <a:gd name="connsiteY5" fmla="*/ 4930540 h 4930540"/>
              <a:gd name="connsiteX6" fmla="*/ 0 w 2221276"/>
              <a:gd name="connsiteY6" fmla="*/ 4930540 h 4930540"/>
              <a:gd name="connsiteX7" fmla="*/ 0 w 2221276"/>
              <a:gd name="connsiteY7" fmla="*/ 684596 h 4930540"/>
              <a:gd name="connsiteX8" fmla="*/ 0 w 2221276"/>
              <a:gd name="connsiteY8" fmla="*/ 637673 h 4930540"/>
              <a:gd name="connsiteX9" fmla="*/ 1108039 w 2221276"/>
              <a:gd name="connsiteY9" fmla="*/ 21312 h 4930540"/>
              <a:gd name="connsiteX10" fmla="*/ 1108041 w 2221276"/>
              <a:gd name="connsiteY10" fmla="*/ 21312 h 49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21276" h="4930540">
                <a:moveTo>
                  <a:pt x="1146353" y="0"/>
                </a:moveTo>
                <a:lnTo>
                  <a:pt x="1182516" y="21312"/>
                </a:lnTo>
                <a:lnTo>
                  <a:pt x="1182517" y="21312"/>
                </a:lnTo>
                <a:lnTo>
                  <a:pt x="2221276" y="633503"/>
                </a:lnTo>
                <a:lnTo>
                  <a:pt x="2221276" y="684596"/>
                </a:lnTo>
                <a:lnTo>
                  <a:pt x="2221276" y="4930540"/>
                </a:lnTo>
                <a:lnTo>
                  <a:pt x="0" y="4930540"/>
                </a:lnTo>
                <a:lnTo>
                  <a:pt x="0" y="684596"/>
                </a:lnTo>
                <a:lnTo>
                  <a:pt x="0" y="637673"/>
                </a:lnTo>
                <a:lnTo>
                  <a:pt x="1108039" y="21312"/>
                </a:lnTo>
                <a:lnTo>
                  <a:pt x="1108041" y="21312"/>
                </a:lnTo>
                <a:close/>
              </a:path>
            </a:pathLst>
          </a:custGeom>
          <a:gradFill flip="none" rotWithShape="1">
            <a:gsLst>
              <a:gs pos="47000">
                <a:schemeClr val="accent5">
                  <a:lumMod val="60000"/>
                  <a:lumOff val="40000"/>
                  <a:alpha val="80000"/>
                </a:schemeClr>
              </a:gs>
              <a:gs pos="100000">
                <a:schemeClr val="accent5">
                  <a:lumMod val="75000"/>
                </a:schemeClr>
              </a:gs>
            </a:gsLst>
            <a:lin ang="5400000" scaled="1"/>
            <a:tileRect/>
          </a:gradFill>
          <a:ln w="12700">
            <a:solidFill>
              <a:schemeClr val="tx1"/>
            </a:solidFill>
          </a:ln>
          <a:effectLst>
            <a:outerShdw blurRad="635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484" name="Freeform: Shape 483">
            <a:extLst>
              <a:ext uri="{FF2B5EF4-FFF2-40B4-BE49-F238E27FC236}">
                <a16:creationId xmlns:a16="http://schemas.microsoft.com/office/drawing/2014/main" id="{7F1D86AB-EAF0-6590-654D-4C9AFEA6CA6D}"/>
              </a:ext>
            </a:extLst>
          </p:cNvPr>
          <p:cNvSpPr/>
          <p:nvPr/>
        </p:nvSpPr>
        <p:spPr>
          <a:xfrm>
            <a:off x="7390295" y="1224556"/>
            <a:ext cx="2221276" cy="4810456"/>
          </a:xfrm>
          <a:custGeom>
            <a:avLst/>
            <a:gdLst>
              <a:gd name="connsiteX0" fmla="*/ 1146353 w 2221276"/>
              <a:gd name="connsiteY0" fmla="*/ 0 h 4930540"/>
              <a:gd name="connsiteX1" fmla="*/ 1182516 w 2221276"/>
              <a:gd name="connsiteY1" fmla="*/ 21312 h 4930540"/>
              <a:gd name="connsiteX2" fmla="*/ 1182517 w 2221276"/>
              <a:gd name="connsiteY2" fmla="*/ 21312 h 4930540"/>
              <a:gd name="connsiteX3" fmla="*/ 2221276 w 2221276"/>
              <a:gd name="connsiteY3" fmla="*/ 633503 h 4930540"/>
              <a:gd name="connsiteX4" fmla="*/ 2221276 w 2221276"/>
              <a:gd name="connsiteY4" fmla="*/ 684596 h 4930540"/>
              <a:gd name="connsiteX5" fmla="*/ 2221276 w 2221276"/>
              <a:gd name="connsiteY5" fmla="*/ 4930540 h 4930540"/>
              <a:gd name="connsiteX6" fmla="*/ 0 w 2221276"/>
              <a:gd name="connsiteY6" fmla="*/ 4930540 h 4930540"/>
              <a:gd name="connsiteX7" fmla="*/ 0 w 2221276"/>
              <a:gd name="connsiteY7" fmla="*/ 684596 h 4930540"/>
              <a:gd name="connsiteX8" fmla="*/ 0 w 2221276"/>
              <a:gd name="connsiteY8" fmla="*/ 637673 h 4930540"/>
              <a:gd name="connsiteX9" fmla="*/ 1108039 w 2221276"/>
              <a:gd name="connsiteY9" fmla="*/ 21312 h 4930540"/>
              <a:gd name="connsiteX10" fmla="*/ 1108041 w 2221276"/>
              <a:gd name="connsiteY10" fmla="*/ 21312 h 49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21276" h="4930540">
                <a:moveTo>
                  <a:pt x="1146353" y="0"/>
                </a:moveTo>
                <a:lnTo>
                  <a:pt x="1182516" y="21312"/>
                </a:lnTo>
                <a:lnTo>
                  <a:pt x="1182517" y="21312"/>
                </a:lnTo>
                <a:lnTo>
                  <a:pt x="2221276" y="633503"/>
                </a:lnTo>
                <a:lnTo>
                  <a:pt x="2221276" y="684596"/>
                </a:lnTo>
                <a:lnTo>
                  <a:pt x="2221276" y="4930540"/>
                </a:lnTo>
                <a:lnTo>
                  <a:pt x="0" y="4930540"/>
                </a:lnTo>
                <a:lnTo>
                  <a:pt x="0" y="684596"/>
                </a:lnTo>
                <a:lnTo>
                  <a:pt x="0" y="637673"/>
                </a:lnTo>
                <a:lnTo>
                  <a:pt x="1108039" y="21312"/>
                </a:lnTo>
                <a:lnTo>
                  <a:pt x="1108041" y="21312"/>
                </a:lnTo>
                <a:close/>
              </a:path>
            </a:pathLst>
          </a:custGeom>
          <a:gradFill flip="none" rotWithShape="1">
            <a:gsLst>
              <a:gs pos="47000">
                <a:srgbClr val="00B050">
                  <a:alpha val="80000"/>
                </a:srgbClr>
              </a:gs>
              <a:gs pos="100000">
                <a:schemeClr val="accent3">
                  <a:lumMod val="75000"/>
                </a:schemeClr>
              </a:gs>
            </a:gsLst>
            <a:lin ang="5400000" scaled="1"/>
            <a:tileRect/>
          </a:gradFill>
          <a:ln w="12700">
            <a:solidFill>
              <a:schemeClr val="tx1"/>
            </a:solidFill>
          </a:ln>
          <a:effectLst>
            <a:outerShdw blurRad="635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483" name="Freeform: Shape 482">
            <a:extLst>
              <a:ext uri="{FF2B5EF4-FFF2-40B4-BE49-F238E27FC236}">
                <a16:creationId xmlns:a16="http://schemas.microsoft.com/office/drawing/2014/main" id="{9001C7E0-D90F-DA03-A44A-514A31B6F3E3}"/>
              </a:ext>
            </a:extLst>
          </p:cNvPr>
          <p:cNvSpPr/>
          <p:nvPr/>
        </p:nvSpPr>
        <p:spPr>
          <a:xfrm>
            <a:off x="4985361" y="1224556"/>
            <a:ext cx="2221276" cy="4810455"/>
          </a:xfrm>
          <a:custGeom>
            <a:avLst/>
            <a:gdLst>
              <a:gd name="connsiteX0" fmla="*/ 1146353 w 2221276"/>
              <a:gd name="connsiteY0" fmla="*/ 0 h 4930540"/>
              <a:gd name="connsiteX1" fmla="*/ 1182516 w 2221276"/>
              <a:gd name="connsiteY1" fmla="*/ 21312 h 4930540"/>
              <a:gd name="connsiteX2" fmla="*/ 1182517 w 2221276"/>
              <a:gd name="connsiteY2" fmla="*/ 21312 h 4930540"/>
              <a:gd name="connsiteX3" fmla="*/ 2221276 w 2221276"/>
              <a:gd name="connsiteY3" fmla="*/ 633503 h 4930540"/>
              <a:gd name="connsiteX4" fmla="*/ 2221276 w 2221276"/>
              <a:gd name="connsiteY4" fmla="*/ 684596 h 4930540"/>
              <a:gd name="connsiteX5" fmla="*/ 2221276 w 2221276"/>
              <a:gd name="connsiteY5" fmla="*/ 4930540 h 4930540"/>
              <a:gd name="connsiteX6" fmla="*/ 0 w 2221276"/>
              <a:gd name="connsiteY6" fmla="*/ 4930540 h 4930540"/>
              <a:gd name="connsiteX7" fmla="*/ 0 w 2221276"/>
              <a:gd name="connsiteY7" fmla="*/ 684596 h 4930540"/>
              <a:gd name="connsiteX8" fmla="*/ 0 w 2221276"/>
              <a:gd name="connsiteY8" fmla="*/ 637673 h 4930540"/>
              <a:gd name="connsiteX9" fmla="*/ 1108039 w 2221276"/>
              <a:gd name="connsiteY9" fmla="*/ 21312 h 4930540"/>
              <a:gd name="connsiteX10" fmla="*/ 1108041 w 2221276"/>
              <a:gd name="connsiteY10" fmla="*/ 21312 h 49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21276" h="4930540">
                <a:moveTo>
                  <a:pt x="1146353" y="0"/>
                </a:moveTo>
                <a:lnTo>
                  <a:pt x="1182516" y="21312"/>
                </a:lnTo>
                <a:lnTo>
                  <a:pt x="1182517" y="21312"/>
                </a:lnTo>
                <a:lnTo>
                  <a:pt x="2221276" y="633503"/>
                </a:lnTo>
                <a:lnTo>
                  <a:pt x="2221276" y="684596"/>
                </a:lnTo>
                <a:lnTo>
                  <a:pt x="2221276" y="4930540"/>
                </a:lnTo>
                <a:lnTo>
                  <a:pt x="0" y="4930540"/>
                </a:lnTo>
                <a:lnTo>
                  <a:pt x="0" y="684596"/>
                </a:lnTo>
                <a:lnTo>
                  <a:pt x="0" y="637673"/>
                </a:lnTo>
                <a:lnTo>
                  <a:pt x="1108039" y="21312"/>
                </a:lnTo>
                <a:lnTo>
                  <a:pt x="1108041" y="21312"/>
                </a:lnTo>
                <a:close/>
              </a:path>
            </a:pathLst>
          </a:custGeom>
          <a:gradFill flip="none" rotWithShape="1">
            <a:gsLst>
              <a:gs pos="47000">
                <a:srgbClr val="FFC000">
                  <a:alpha val="80000"/>
                </a:srgbClr>
              </a:gs>
              <a:gs pos="100000">
                <a:srgbClr val="F98E10"/>
              </a:gs>
            </a:gsLst>
            <a:lin ang="5400000" scaled="1"/>
            <a:tileRect/>
          </a:gradFill>
          <a:ln w="12700">
            <a:solidFill>
              <a:schemeClr val="tx1"/>
            </a:solidFill>
          </a:ln>
          <a:effectLst>
            <a:innerShdw blurRad="63500" dist="762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486" name="Freeform: Shape 485">
            <a:extLst>
              <a:ext uri="{FF2B5EF4-FFF2-40B4-BE49-F238E27FC236}">
                <a16:creationId xmlns:a16="http://schemas.microsoft.com/office/drawing/2014/main" id="{D7DAFFD5-05B2-E5DB-1B05-43DE43A8B958}"/>
              </a:ext>
            </a:extLst>
          </p:cNvPr>
          <p:cNvSpPr/>
          <p:nvPr/>
        </p:nvSpPr>
        <p:spPr>
          <a:xfrm>
            <a:off x="2580428" y="1224558"/>
            <a:ext cx="2221276" cy="4810454"/>
          </a:xfrm>
          <a:custGeom>
            <a:avLst/>
            <a:gdLst>
              <a:gd name="connsiteX0" fmla="*/ 1146353 w 2221276"/>
              <a:gd name="connsiteY0" fmla="*/ 0 h 4930540"/>
              <a:gd name="connsiteX1" fmla="*/ 1182516 w 2221276"/>
              <a:gd name="connsiteY1" fmla="*/ 21312 h 4930540"/>
              <a:gd name="connsiteX2" fmla="*/ 1182517 w 2221276"/>
              <a:gd name="connsiteY2" fmla="*/ 21312 h 4930540"/>
              <a:gd name="connsiteX3" fmla="*/ 2221276 w 2221276"/>
              <a:gd name="connsiteY3" fmla="*/ 633503 h 4930540"/>
              <a:gd name="connsiteX4" fmla="*/ 2221276 w 2221276"/>
              <a:gd name="connsiteY4" fmla="*/ 684596 h 4930540"/>
              <a:gd name="connsiteX5" fmla="*/ 2221276 w 2221276"/>
              <a:gd name="connsiteY5" fmla="*/ 4930540 h 4930540"/>
              <a:gd name="connsiteX6" fmla="*/ 0 w 2221276"/>
              <a:gd name="connsiteY6" fmla="*/ 4930540 h 4930540"/>
              <a:gd name="connsiteX7" fmla="*/ 0 w 2221276"/>
              <a:gd name="connsiteY7" fmla="*/ 684596 h 4930540"/>
              <a:gd name="connsiteX8" fmla="*/ 0 w 2221276"/>
              <a:gd name="connsiteY8" fmla="*/ 637673 h 4930540"/>
              <a:gd name="connsiteX9" fmla="*/ 1108039 w 2221276"/>
              <a:gd name="connsiteY9" fmla="*/ 21312 h 4930540"/>
              <a:gd name="connsiteX10" fmla="*/ 1108041 w 2221276"/>
              <a:gd name="connsiteY10" fmla="*/ 21312 h 49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21276" h="4930540">
                <a:moveTo>
                  <a:pt x="1146353" y="0"/>
                </a:moveTo>
                <a:lnTo>
                  <a:pt x="1182516" y="21312"/>
                </a:lnTo>
                <a:lnTo>
                  <a:pt x="1182517" y="21312"/>
                </a:lnTo>
                <a:lnTo>
                  <a:pt x="2221276" y="633503"/>
                </a:lnTo>
                <a:lnTo>
                  <a:pt x="2221276" y="684596"/>
                </a:lnTo>
                <a:lnTo>
                  <a:pt x="2221276" y="4930540"/>
                </a:lnTo>
                <a:lnTo>
                  <a:pt x="0" y="4930540"/>
                </a:lnTo>
                <a:lnTo>
                  <a:pt x="0" y="684596"/>
                </a:lnTo>
                <a:lnTo>
                  <a:pt x="0" y="637673"/>
                </a:lnTo>
                <a:lnTo>
                  <a:pt x="1108039" y="21312"/>
                </a:lnTo>
                <a:lnTo>
                  <a:pt x="1108041" y="21312"/>
                </a:lnTo>
                <a:close/>
              </a:path>
            </a:pathLst>
          </a:custGeom>
          <a:gradFill flip="none" rotWithShape="1">
            <a:gsLst>
              <a:gs pos="47000">
                <a:srgbClr val="00B0F0">
                  <a:alpha val="80000"/>
                </a:srgbClr>
              </a:gs>
              <a:gs pos="100000">
                <a:schemeClr val="tx2">
                  <a:lumMod val="90000"/>
                  <a:lumOff val="10000"/>
                </a:schemeClr>
              </a:gs>
            </a:gsLst>
            <a:lin ang="5400000" scaled="1"/>
            <a:tileRect/>
          </a:gradFill>
          <a:ln w="12700">
            <a:solidFill>
              <a:schemeClr val="tx1"/>
            </a:solidFill>
          </a:ln>
          <a:effectLst>
            <a:outerShdw blurRad="63500" dist="635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487" name="Freeform: Shape 486">
            <a:extLst>
              <a:ext uri="{FF2B5EF4-FFF2-40B4-BE49-F238E27FC236}">
                <a16:creationId xmlns:a16="http://schemas.microsoft.com/office/drawing/2014/main" id="{CC1664C2-811F-4EEA-609E-921E67F0F5BC}"/>
              </a:ext>
            </a:extLst>
          </p:cNvPr>
          <p:cNvSpPr/>
          <p:nvPr/>
        </p:nvSpPr>
        <p:spPr>
          <a:xfrm>
            <a:off x="175495" y="1224558"/>
            <a:ext cx="2221276" cy="4810454"/>
          </a:xfrm>
          <a:custGeom>
            <a:avLst/>
            <a:gdLst>
              <a:gd name="connsiteX0" fmla="*/ 1146353 w 2221276"/>
              <a:gd name="connsiteY0" fmla="*/ 0 h 4930540"/>
              <a:gd name="connsiteX1" fmla="*/ 1182516 w 2221276"/>
              <a:gd name="connsiteY1" fmla="*/ 21312 h 4930540"/>
              <a:gd name="connsiteX2" fmla="*/ 1182517 w 2221276"/>
              <a:gd name="connsiteY2" fmla="*/ 21312 h 4930540"/>
              <a:gd name="connsiteX3" fmla="*/ 2221276 w 2221276"/>
              <a:gd name="connsiteY3" fmla="*/ 633503 h 4930540"/>
              <a:gd name="connsiteX4" fmla="*/ 2221276 w 2221276"/>
              <a:gd name="connsiteY4" fmla="*/ 684596 h 4930540"/>
              <a:gd name="connsiteX5" fmla="*/ 2221276 w 2221276"/>
              <a:gd name="connsiteY5" fmla="*/ 4930540 h 4930540"/>
              <a:gd name="connsiteX6" fmla="*/ 0 w 2221276"/>
              <a:gd name="connsiteY6" fmla="*/ 4930540 h 4930540"/>
              <a:gd name="connsiteX7" fmla="*/ 0 w 2221276"/>
              <a:gd name="connsiteY7" fmla="*/ 684596 h 4930540"/>
              <a:gd name="connsiteX8" fmla="*/ 0 w 2221276"/>
              <a:gd name="connsiteY8" fmla="*/ 637673 h 4930540"/>
              <a:gd name="connsiteX9" fmla="*/ 1108039 w 2221276"/>
              <a:gd name="connsiteY9" fmla="*/ 21312 h 4930540"/>
              <a:gd name="connsiteX10" fmla="*/ 1108041 w 2221276"/>
              <a:gd name="connsiteY10" fmla="*/ 21312 h 49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21276" h="4930540">
                <a:moveTo>
                  <a:pt x="1146353" y="0"/>
                </a:moveTo>
                <a:lnTo>
                  <a:pt x="1182516" y="21312"/>
                </a:lnTo>
                <a:lnTo>
                  <a:pt x="1182517" y="21312"/>
                </a:lnTo>
                <a:lnTo>
                  <a:pt x="2221276" y="633503"/>
                </a:lnTo>
                <a:lnTo>
                  <a:pt x="2221276" y="684596"/>
                </a:lnTo>
                <a:lnTo>
                  <a:pt x="2221276" y="4930540"/>
                </a:lnTo>
                <a:lnTo>
                  <a:pt x="0" y="4930540"/>
                </a:lnTo>
                <a:lnTo>
                  <a:pt x="0" y="684596"/>
                </a:lnTo>
                <a:lnTo>
                  <a:pt x="0" y="637673"/>
                </a:lnTo>
                <a:lnTo>
                  <a:pt x="1108039" y="21312"/>
                </a:lnTo>
                <a:lnTo>
                  <a:pt x="1108041" y="21312"/>
                </a:lnTo>
                <a:close/>
              </a:path>
            </a:pathLst>
          </a:custGeom>
          <a:gradFill flip="none" rotWithShape="1">
            <a:gsLst>
              <a:gs pos="47000">
                <a:srgbClr val="FF0000">
                  <a:alpha val="80000"/>
                </a:srgbClr>
              </a:gs>
              <a:gs pos="100000">
                <a:srgbClr val="C00000"/>
              </a:gs>
            </a:gsLst>
            <a:lin ang="5400000" scaled="1"/>
            <a:tileRect/>
          </a:gradFill>
          <a:ln w="12700">
            <a:solidFill>
              <a:schemeClr val="tx1"/>
            </a:solidFill>
          </a:ln>
          <a:effectLst>
            <a:outerShdw blurRad="63500" dist="635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492" name="Rectangle 488">
            <a:extLst>
              <a:ext uri="{FF2B5EF4-FFF2-40B4-BE49-F238E27FC236}">
                <a16:creationId xmlns:a16="http://schemas.microsoft.com/office/drawing/2014/main" id="{0D6B4474-203E-4D95-BD8B-593B8136BCA9}"/>
              </a:ext>
            </a:extLst>
          </p:cNvPr>
          <p:cNvSpPr/>
          <p:nvPr/>
        </p:nvSpPr>
        <p:spPr>
          <a:xfrm flipH="1">
            <a:off x="2579988" y="6035012"/>
            <a:ext cx="2899771" cy="580418"/>
          </a:xfrm>
          <a:custGeom>
            <a:avLst/>
            <a:gdLst>
              <a:gd name="connsiteX0" fmla="*/ 0 w 2221276"/>
              <a:gd name="connsiteY0" fmla="*/ 0 h 1656872"/>
              <a:gd name="connsiteX1" fmla="*/ 2221276 w 2221276"/>
              <a:gd name="connsiteY1" fmla="*/ 0 h 1656872"/>
              <a:gd name="connsiteX2" fmla="*/ 2221276 w 2221276"/>
              <a:gd name="connsiteY2" fmla="*/ 1656872 h 1656872"/>
              <a:gd name="connsiteX3" fmla="*/ 0 w 2221276"/>
              <a:gd name="connsiteY3" fmla="*/ 1656872 h 1656872"/>
              <a:gd name="connsiteX4" fmla="*/ 0 w 2221276"/>
              <a:gd name="connsiteY4" fmla="*/ 0 h 1656872"/>
              <a:gd name="connsiteX0" fmla="*/ 0 w 2221276"/>
              <a:gd name="connsiteY0" fmla="*/ 0 h 1660847"/>
              <a:gd name="connsiteX1" fmla="*/ 2221276 w 2221276"/>
              <a:gd name="connsiteY1" fmla="*/ 0 h 1660847"/>
              <a:gd name="connsiteX2" fmla="*/ 1652757 w 2221276"/>
              <a:gd name="connsiteY2" fmla="*/ 1660847 h 1660847"/>
              <a:gd name="connsiteX3" fmla="*/ 0 w 2221276"/>
              <a:gd name="connsiteY3" fmla="*/ 1656872 h 1660847"/>
              <a:gd name="connsiteX4" fmla="*/ 0 w 2221276"/>
              <a:gd name="connsiteY4" fmla="*/ 0 h 1660847"/>
              <a:gd name="connsiteX0" fmla="*/ 0 w 2221276"/>
              <a:gd name="connsiteY0" fmla="*/ 0 h 1660848"/>
              <a:gd name="connsiteX1" fmla="*/ 2221276 w 2221276"/>
              <a:gd name="connsiteY1" fmla="*/ 0 h 1660848"/>
              <a:gd name="connsiteX2" fmla="*/ 1652757 w 2221276"/>
              <a:gd name="connsiteY2" fmla="*/ 1660847 h 1660848"/>
              <a:gd name="connsiteX3" fmla="*/ 572494 w 2221276"/>
              <a:gd name="connsiteY3" fmla="*/ 1660848 h 1660848"/>
              <a:gd name="connsiteX4" fmla="*/ 0 w 2221276"/>
              <a:gd name="connsiteY4" fmla="*/ 0 h 1660848"/>
              <a:gd name="connsiteX0" fmla="*/ 678495 w 2899771"/>
              <a:gd name="connsiteY0" fmla="*/ 0 h 1660848"/>
              <a:gd name="connsiteX1" fmla="*/ 2899771 w 2899771"/>
              <a:gd name="connsiteY1" fmla="*/ 0 h 1660848"/>
              <a:gd name="connsiteX2" fmla="*/ 2331252 w 2899771"/>
              <a:gd name="connsiteY2" fmla="*/ 1660847 h 1660848"/>
              <a:gd name="connsiteX3" fmla="*/ 0 w 2899771"/>
              <a:gd name="connsiteY3" fmla="*/ 1660848 h 1660848"/>
              <a:gd name="connsiteX4" fmla="*/ 678495 w 2899771"/>
              <a:gd name="connsiteY4" fmla="*/ 0 h 1660848"/>
              <a:gd name="connsiteX0" fmla="*/ 678495 w 2899771"/>
              <a:gd name="connsiteY0" fmla="*/ 0 h 1660848"/>
              <a:gd name="connsiteX1" fmla="*/ 2899771 w 2899771"/>
              <a:gd name="connsiteY1" fmla="*/ 0 h 1660848"/>
              <a:gd name="connsiteX2" fmla="*/ 1097093 w 2899771"/>
              <a:gd name="connsiteY2" fmla="*/ 1660848 h 1660848"/>
              <a:gd name="connsiteX3" fmla="*/ 0 w 2899771"/>
              <a:gd name="connsiteY3" fmla="*/ 1660848 h 1660848"/>
              <a:gd name="connsiteX4" fmla="*/ 678495 w 2899771"/>
              <a:gd name="connsiteY4" fmla="*/ 0 h 1660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9771" h="1660848">
                <a:moveTo>
                  <a:pt x="678495" y="0"/>
                </a:moveTo>
                <a:lnTo>
                  <a:pt x="2899771" y="0"/>
                </a:lnTo>
                <a:lnTo>
                  <a:pt x="1097093" y="1660848"/>
                </a:lnTo>
                <a:lnTo>
                  <a:pt x="0" y="1660848"/>
                </a:lnTo>
                <a:lnTo>
                  <a:pt x="678495" y="0"/>
                </a:lnTo>
                <a:close/>
              </a:path>
            </a:pathLst>
          </a:custGeom>
          <a:gradFill flip="none" rotWithShape="1">
            <a:gsLst>
              <a:gs pos="0">
                <a:srgbClr val="0070C0"/>
              </a:gs>
              <a:gs pos="58000">
                <a:schemeClr val="tx1">
                  <a:lumMod val="95000"/>
                  <a:lumOff val="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C456187F-3892-98BA-ED17-58AED6CA24A4}"/>
              </a:ext>
            </a:extLst>
          </p:cNvPr>
          <p:cNvSpPr/>
          <p:nvPr/>
        </p:nvSpPr>
        <p:spPr>
          <a:xfrm>
            <a:off x="4985361" y="6044538"/>
            <a:ext cx="2221276" cy="580418"/>
          </a:xfrm>
          <a:custGeom>
            <a:avLst/>
            <a:gdLst>
              <a:gd name="connsiteX0" fmla="*/ 0 w 2221276"/>
              <a:gd name="connsiteY0" fmla="*/ 0 h 1656872"/>
              <a:gd name="connsiteX1" fmla="*/ 2221276 w 2221276"/>
              <a:gd name="connsiteY1" fmla="*/ 0 h 1656872"/>
              <a:gd name="connsiteX2" fmla="*/ 2221276 w 2221276"/>
              <a:gd name="connsiteY2" fmla="*/ 1656872 h 1656872"/>
              <a:gd name="connsiteX3" fmla="*/ 0 w 2221276"/>
              <a:gd name="connsiteY3" fmla="*/ 1656872 h 1656872"/>
              <a:gd name="connsiteX4" fmla="*/ 0 w 2221276"/>
              <a:gd name="connsiteY4" fmla="*/ 0 h 1656872"/>
              <a:gd name="connsiteX0" fmla="*/ 0 w 2221276"/>
              <a:gd name="connsiteY0" fmla="*/ 0 h 1660847"/>
              <a:gd name="connsiteX1" fmla="*/ 2221276 w 2221276"/>
              <a:gd name="connsiteY1" fmla="*/ 0 h 1660847"/>
              <a:gd name="connsiteX2" fmla="*/ 1652757 w 2221276"/>
              <a:gd name="connsiteY2" fmla="*/ 1660847 h 1660847"/>
              <a:gd name="connsiteX3" fmla="*/ 0 w 2221276"/>
              <a:gd name="connsiteY3" fmla="*/ 1656872 h 1660847"/>
              <a:gd name="connsiteX4" fmla="*/ 0 w 2221276"/>
              <a:gd name="connsiteY4" fmla="*/ 0 h 1660847"/>
              <a:gd name="connsiteX0" fmla="*/ 0 w 2221276"/>
              <a:gd name="connsiteY0" fmla="*/ 0 h 1660848"/>
              <a:gd name="connsiteX1" fmla="*/ 2221276 w 2221276"/>
              <a:gd name="connsiteY1" fmla="*/ 0 h 1660848"/>
              <a:gd name="connsiteX2" fmla="*/ 1652757 w 2221276"/>
              <a:gd name="connsiteY2" fmla="*/ 1660847 h 1660848"/>
              <a:gd name="connsiteX3" fmla="*/ 572494 w 2221276"/>
              <a:gd name="connsiteY3" fmla="*/ 1660848 h 1660848"/>
              <a:gd name="connsiteX4" fmla="*/ 0 w 2221276"/>
              <a:gd name="connsiteY4" fmla="*/ 0 h 1660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21276" h="1660848">
                <a:moveTo>
                  <a:pt x="0" y="0"/>
                </a:moveTo>
                <a:lnTo>
                  <a:pt x="2221276" y="0"/>
                </a:lnTo>
                <a:lnTo>
                  <a:pt x="1652757" y="1660847"/>
                </a:lnTo>
                <a:lnTo>
                  <a:pt x="572494" y="1660848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F98E10"/>
              </a:gs>
              <a:gs pos="58000">
                <a:schemeClr val="tx1">
                  <a:lumMod val="95000"/>
                  <a:lumOff val="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490" name="Rectangle 488">
            <a:extLst>
              <a:ext uri="{FF2B5EF4-FFF2-40B4-BE49-F238E27FC236}">
                <a16:creationId xmlns:a16="http://schemas.microsoft.com/office/drawing/2014/main" id="{015D3AD0-0B83-08A7-CE45-A79042054460}"/>
              </a:ext>
            </a:extLst>
          </p:cNvPr>
          <p:cNvSpPr/>
          <p:nvPr/>
        </p:nvSpPr>
        <p:spPr>
          <a:xfrm>
            <a:off x="6711798" y="6035013"/>
            <a:ext cx="2899771" cy="580418"/>
          </a:xfrm>
          <a:custGeom>
            <a:avLst/>
            <a:gdLst>
              <a:gd name="connsiteX0" fmla="*/ 0 w 2221276"/>
              <a:gd name="connsiteY0" fmla="*/ 0 h 1656872"/>
              <a:gd name="connsiteX1" fmla="*/ 2221276 w 2221276"/>
              <a:gd name="connsiteY1" fmla="*/ 0 h 1656872"/>
              <a:gd name="connsiteX2" fmla="*/ 2221276 w 2221276"/>
              <a:gd name="connsiteY2" fmla="*/ 1656872 h 1656872"/>
              <a:gd name="connsiteX3" fmla="*/ 0 w 2221276"/>
              <a:gd name="connsiteY3" fmla="*/ 1656872 h 1656872"/>
              <a:gd name="connsiteX4" fmla="*/ 0 w 2221276"/>
              <a:gd name="connsiteY4" fmla="*/ 0 h 1656872"/>
              <a:gd name="connsiteX0" fmla="*/ 0 w 2221276"/>
              <a:gd name="connsiteY0" fmla="*/ 0 h 1660847"/>
              <a:gd name="connsiteX1" fmla="*/ 2221276 w 2221276"/>
              <a:gd name="connsiteY1" fmla="*/ 0 h 1660847"/>
              <a:gd name="connsiteX2" fmla="*/ 1652757 w 2221276"/>
              <a:gd name="connsiteY2" fmla="*/ 1660847 h 1660847"/>
              <a:gd name="connsiteX3" fmla="*/ 0 w 2221276"/>
              <a:gd name="connsiteY3" fmla="*/ 1656872 h 1660847"/>
              <a:gd name="connsiteX4" fmla="*/ 0 w 2221276"/>
              <a:gd name="connsiteY4" fmla="*/ 0 h 1660847"/>
              <a:gd name="connsiteX0" fmla="*/ 0 w 2221276"/>
              <a:gd name="connsiteY0" fmla="*/ 0 h 1660848"/>
              <a:gd name="connsiteX1" fmla="*/ 2221276 w 2221276"/>
              <a:gd name="connsiteY1" fmla="*/ 0 h 1660848"/>
              <a:gd name="connsiteX2" fmla="*/ 1652757 w 2221276"/>
              <a:gd name="connsiteY2" fmla="*/ 1660847 h 1660848"/>
              <a:gd name="connsiteX3" fmla="*/ 572494 w 2221276"/>
              <a:gd name="connsiteY3" fmla="*/ 1660848 h 1660848"/>
              <a:gd name="connsiteX4" fmla="*/ 0 w 2221276"/>
              <a:gd name="connsiteY4" fmla="*/ 0 h 1660848"/>
              <a:gd name="connsiteX0" fmla="*/ 678495 w 2899771"/>
              <a:gd name="connsiteY0" fmla="*/ 0 h 1660848"/>
              <a:gd name="connsiteX1" fmla="*/ 2899771 w 2899771"/>
              <a:gd name="connsiteY1" fmla="*/ 0 h 1660848"/>
              <a:gd name="connsiteX2" fmla="*/ 2331252 w 2899771"/>
              <a:gd name="connsiteY2" fmla="*/ 1660847 h 1660848"/>
              <a:gd name="connsiteX3" fmla="*/ 0 w 2899771"/>
              <a:gd name="connsiteY3" fmla="*/ 1660848 h 1660848"/>
              <a:gd name="connsiteX4" fmla="*/ 678495 w 2899771"/>
              <a:gd name="connsiteY4" fmla="*/ 0 h 1660848"/>
              <a:gd name="connsiteX0" fmla="*/ 678495 w 2899771"/>
              <a:gd name="connsiteY0" fmla="*/ 0 h 1660848"/>
              <a:gd name="connsiteX1" fmla="*/ 2899771 w 2899771"/>
              <a:gd name="connsiteY1" fmla="*/ 0 h 1660848"/>
              <a:gd name="connsiteX2" fmla="*/ 1097093 w 2899771"/>
              <a:gd name="connsiteY2" fmla="*/ 1660848 h 1660848"/>
              <a:gd name="connsiteX3" fmla="*/ 0 w 2899771"/>
              <a:gd name="connsiteY3" fmla="*/ 1660848 h 1660848"/>
              <a:gd name="connsiteX4" fmla="*/ 678495 w 2899771"/>
              <a:gd name="connsiteY4" fmla="*/ 0 h 1660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99771" h="1660848">
                <a:moveTo>
                  <a:pt x="678495" y="0"/>
                </a:moveTo>
                <a:lnTo>
                  <a:pt x="2899771" y="0"/>
                </a:lnTo>
                <a:lnTo>
                  <a:pt x="1097093" y="1660848"/>
                </a:lnTo>
                <a:lnTo>
                  <a:pt x="0" y="1660848"/>
                </a:lnTo>
                <a:lnTo>
                  <a:pt x="67849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3">
                  <a:lumMod val="75000"/>
                </a:schemeClr>
              </a:gs>
              <a:gs pos="58000">
                <a:schemeClr val="tx1">
                  <a:lumMod val="95000"/>
                  <a:lumOff val="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494" name="Rectangle 488">
            <a:extLst>
              <a:ext uri="{FF2B5EF4-FFF2-40B4-BE49-F238E27FC236}">
                <a16:creationId xmlns:a16="http://schemas.microsoft.com/office/drawing/2014/main" id="{91B860DD-2159-E258-60AB-94B2A34003D6}"/>
              </a:ext>
            </a:extLst>
          </p:cNvPr>
          <p:cNvSpPr/>
          <p:nvPr/>
        </p:nvSpPr>
        <p:spPr>
          <a:xfrm flipH="1">
            <a:off x="151077" y="6036282"/>
            <a:ext cx="3991788" cy="580418"/>
          </a:xfrm>
          <a:custGeom>
            <a:avLst/>
            <a:gdLst>
              <a:gd name="connsiteX0" fmla="*/ 0 w 2221276"/>
              <a:gd name="connsiteY0" fmla="*/ 0 h 1656872"/>
              <a:gd name="connsiteX1" fmla="*/ 2221276 w 2221276"/>
              <a:gd name="connsiteY1" fmla="*/ 0 h 1656872"/>
              <a:gd name="connsiteX2" fmla="*/ 2221276 w 2221276"/>
              <a:gd name="connsiteY2" fmla="*/ 1656872 h 1656872"/>
              <a:gd name="connsiteX3" fmla="*/ 0 w 2221276"/>
              <a:gd name="connsiteY3" fmla="*/ 1656872 h 1656872"/>
              <a:gd name="connsiteX4" fmla="*/ 0 w 2221276"/>
              <a:gd name="connsiteY4" fmla="*/ 0 h 1656872"/>
              <a:gd name="connsiteX0" fmla="*/ 0 w 2221276"/>
              <a:gd name="connsiteY0" fmla="*/ 0 h 1660847"/>
              <a:gd name="connsiteX1" fmla="*/ 2221276 w 2221276"/>
              <a:gd name="connsiteY1" fmla="*/ 0 h 1660847"/>
              <a:gd name="connsiteX2" fmla="*/ 1652757 w 2221276"/>
              <a:gd name="connsiteY2" fmla="*/ 1660847 h 1660847"/>
              <a:gd name="connsiteX3" fmla="*/ 0 w 2221276"/>
              <a:gd name="connsiteY3" fmla="*/ 1656872 h 1660847"/>
              <a:gd name="connsiteX4" fmla="*/ 0 w 2221276"/>
              <a:gd name="connsiteY4" fmla="*/ 0 h 1660847"/>
              <a:gd name="connsiteX0" fmla="*/ 0 w 2221276"/>
              <a:gd name="connsiteY0" fmla="*/ 0 h 1660848"/>
              <a:gd name="connsiteX1" fmla="*/ 2221276 w 2221276"/>
              <a:gd name="connsiteY1" fmla="*/ 0 h 1660848"/>
              <a:gd name="connsiteX2" fmla="*/ 1652757 w 2221276"/>
              <a:gd name="connsiteY2" fmla="*/ 1660847 h 1660848"/>
              <a:gd name="connsiteX3" fmla="*/ 572494 w 2221276"/>
              <a:gd name="connsiteY3" fmla="*/ 1660848 h 1660848"/>
              <a:gd name="connsiteX4" fmla="*/ 0 w 2221276"/>
              <a:gd name="connsiteY4" fmla="*/ 0 h 1660848"/>
              <a:gd name="connsiteX0" fmla="*/ 678495 w 2899771"/>
              <a:gd name="connsiteY0" fmla="*/ 0 h 1660848"/>
              <a:gd name="connsiteX1" fmla="*/ 2899771 w 2899771"/>
              <a:gd name="connsiteY1" fmla="*/ 0 h 1660848"/>
              <a:gd name="connsiteX2" fmla="*/ 2331252 w 2899771"/>
              <a:gd name="connsiteY2" fmla="*/ 1660847 h 1660848"/>
              <a:gd name="connsiteX3" fmla="*/ 0 w 2899771"/>
              <a:gd name="connsiteY3" fmla="*/ 1660848 h 1660848"/>
              <a:gd name="connsiteX4" fmla="*/ 678495 w 2899771"/>
              <a:gd name="connsiteY4" fmla="*/ 0 h 1660848"/>
              <a:gd name="connsiteX0" fmla="*/ 678495 w 2899771"/>
              <a:gd name="connsiteY0" fmla="*/ 0 h 1660848"/>
              <a:gd name="connsiteX1" fmla="*/ 2899771 w 2899771"/>
              <a:gd name="connsiteY1" fmla="*/ 0 h 1660848"/>
              <a:gd name="connsiteX2" fmla="*/ 1097093 w 2899771"/>
              <a:gd name="connsiteY2" fmla="*/ 1660848 h 1660848"/>
              <a:gd name="connsiteX3" fmla="*/ 0 w 2899771"/>
              <a:gd name="connsiteY3" fmla="*/ 1660848 h 1660848"/>
              <a:gd name="connsiteX4" fmla="*/ 678495 w 2899771"/>
              <a:gd name="connsiteY4" fmla="*/ 0 h 1660848"/>
              <a:gd name="connsiteX0" fmla="*/ 1770512 w 3991788"/>
              <a:gd name="connsiteY0" fmla="*/ 0 h 1660848"/>
              <a:gd name="connsiteX1" fmla="*/ 3991788 w 3991788"/>
              <a:gd name="connsiteY1" fmla="*/ 0 h 1660848"/>
              <a:gd name="connsiteX2" fmla="*/ 2189110 w 3991788"/>
              <a:gd name="connsiteY2" fmla="*/ 1660848 h 1660848"/>
              <a:gd name="connsiteX3" fmla="*/ 0 w 3991788"/>
              <a:gd name="connsiteY3" fmla="*/ 1651434 h 1660848"/>
              <a:gd name="connsiteX4" fmla="*/ 1770512 w 3991788"/>
              <a:gd name="connsiteY4" fmla="*/ 0 h 1660848"/>
              <a:gd name="connsiteX0" fmla="*/ 1770512 w 3991788"/>
              <a:gd name="connsiteY0" fmla="*/ 0 h 1660848"/>
              <a:gd name="connsiteX1" fmla="*/ 3991788 w 3991788"/>
              <a:gd name="connsiteY1" fmla="*/ 0 h 1660848"/>
              <a:gd name="connsiteX2" fmla="*/ 1089653 w 3991788"/>
              <a:gd name="connsiteY2" fmla="*/ 1660848 h 1660848"/>
              <a:gd name="connsiteX3" fmla="*/ 0 w 3991788"/>
              <a:gd name="connsiteY3" fmla="*/ 1651434 h 1660848"/>
              <a:gd name="connsiteX4" fmla="*/ 1770512 w 3991788"/>
              <a:gd name="connsiteY4" fmla="*/ 0 h 1660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91788" h="1660848">
                <a:moveTo>
                  <a:pt x="1770512" y="0"/>
                </a:moveTo>
                <a:lnTo>
                  <a:pt x="3991788" y="0"/>
                </a:lnTo>
                <a:lnTo>
                  <a:pt x="1089653" y="1660848"/>
                </a:lnTo>
                <a:lnTo>
                  <a:pt x="0" y="1651434"/>
                </a:lnTo>
                <a:lnTo>
                  <a:pt x="1770512" y="0"/>
                </a:lnTo>
                <a:close/>
              </a:path>
            </a:pathLst>
          </a:custGeom>
          <a:gradFill flip="none" rotWithShape="1">
            <a:gsLst>
              <a:gs pos="0">
                <a:srgbClr val="C00000"/>
              </a:gs>
              <a:gs pos="58000">
                <a:schemeClr val="tx1">
                  <a:lumMod val="95000"/>
                  <a:lumOff val="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493" name="Rectangle 488">
            <a:extLst>
              <a:ext uri="{FF2B5EF4-FFF2-40B4-BE49-F238E27FC236}">
                <a16:creationId xmlns:a16="http://schemas.microsoft.com/office/drawing/2014/main" id="{85AAC739-A777-A31C-6DD5-51AD96AF83CD}"/>
              </a:ext>
            </a:extLst>
          </p:cNvPr>
          <p:cNvSpPr/>
          <p:nvPr/>
        </p:nvSpPr>
        <p:spPr>
          <a:xfrm>
            <a:off x="8030082" y="6035012"/>
            <a:ext cx="3991788" cy="580418"/>
          </a:xfrm>
          <a:custGeom>
            <a:avLst/>
            <a:gdLst>
              <a:gd name="connsiteX0" fmla="*/ 0 w 2221276"/>
              <a:gd name="connsiteY0" fmla="*/ 0 h 1656872"/>
              <a:gd name="connsiteX1" fmla="*/ 2221276 w 2221276"/>
              <a:gd name="connsiteY1" fmla="*/ 0 h 1656872"/>
              <a:gd name="connsiteX2" fmla="*/ 2221276 w 2221276"/>
              <a:gd name="connsiteY2" fmla="*/ 1656872 h 1656872"/>
              <a:gd name="connsiteX3" fmla="*/ 0 w 2221276"/>
              <a:gd name="connsiteY3" fmla="*/ 1656872 h 1656872"/>
              <a:gd name="connsiteX4" fmla="*/ 0 w 2221276"/>
              <a:gd name="connsiteY4" fmla="*/ 0 h 1656872"/>
              <a:gd name="connsiteX0" fmla="*/ 0 w 2221276"/>
              <a:gd name="connsiteY0" fmla="*/ 0 h 1660847"/>
              <a:gd name="connsiteX1" fmla="*/ 2221276 w 2221276"/>
              <a:gd name="connsiteY1" fmla="*/ 0 h 1660847"/>
              <a:gd name="connsiteX2" fmla="*/ 1652757 w 2221276"/>
              <a:gd name="connsiteY2" fmla="*/ 1660847 h 1660847"/>
              <a:gd name="connsiteX3" fmla="*/ 0 w 2221276"/>
              <a:gd name="connsiteY3" fmla="*/ 1656872 h 1660847"/>
              <a:gd name="connsiteX4" fmla="*/ 0 w 2221276"/>
              <a:gd name="connsiteY4" fmla="*/ 0 h 1660847"/>
              <a:gd name="connsiteX0" fmla="*/ 0 w 2221276"/>
              <a:gd name="connsiteY0" fmla="*/ 0 h 1660848"/>
              <a:gd name="connsiteX1" fmla="*/ 2221276 w 2221276"/>
              <a:gd name="connsiteY1" fmla="*/ 0 h 1660848"/>
              <a:gd name="connsiteX2" fmla="*/ 1652757 w 2221276"/>
              <a:gd name="connsiteY2" fmla="*/ 1660847 h 1660848"/>
              <a:gd name="connsiteX3" fmla="*/ 572494 w 2221276"/>
              <a:gd name="connsiteY3" fmla="*/ 1660848 h 1660848"/>
              <a:gd name="connsiteX4" fmla="*/ 0 w 2221276"/>
              <a:gd name="connsiteY4" fmla="*/ 0 h 1660848"/>
              <a:gd name="connsiteX0" fmla="*/ 678495 w 2899771"/>
              <a:gd name="connsiteY0" fmla="*/ 0 h 1660848"/>
              <a:gd name="connsiteX1" fmla="*/ 2899771 w 2899771"/>
              <a:gd name="connsiteY1" fmla="*/ 0 h 1660848"/>
              <a:gd name="connsiteX2" fmla="*/ 2331252 w 2899771"/>
              <a:gd name="connsiteY2" fmla="*/ 1660847 h 1660848"/>
              <a:gd name="connsiteX3" fmla="*/ 0 w 2899771"/>
              <a:gd name="connsiteY3" fmla="*/ 1660848 h 1660848"/>
              <a:gd name="connsiteX4" fmla="*/ 678495 w 2899771"/>
              <a:gd name="connsiteY4" fmla="*/ 0 h 1660848"/>
              <a:gd name="connsiteX0" fmla="*/ 678495 w 2899771"/>
              <a:gd name="connsiteY0" fmla="*/ 0 h 1660848"/>
              <a:gd name="connsiteX1" fmla="*/ 2899771 w 2899771"/>
              <a:gd name="connsiteY1" fmla="*/ 0 h 1660848"/>
              <a:gd name="connsiteX2" fmla="*/ 1097093 w 2899771"/>
              <a:gd name="connsiteY2" fmla="*/ 1660848 h 1660848"/>
              <a:gd name="connsiteX3" fmla="*/ 0 w 2899771"/>
              <a:gd name="connsiteY3" fmla="*/ 1660848 h 1660848"/>
              <a:gd name="connsiteX4" fmla="*/ 678495 w 2899771"/>
              <a:gd name="connsiteY4" fmla="*/ 0 h 1660848"/>
              <a:gd name="connsiteX0" fmla="*/ 1770512 w 3991788"/>
              <a:gd name="connsiteY0" fmla="*/ 0 h 1660848"/>
              <a:gd name="connsiteX1" fmla="*/ 3991788 w 3991788"/>
              <a:gd name="connsiteY1" fmla="*/ 0 h 1660848"/>
              <a:gd name="connsiteX2" fmla="*/ 2189110 w 3991788"/>
              <a:gd name="connsiteY2" fmla="*/ 1660848 h 1660848"/>
              <a:gd name="connsiteX3" fmla="*/ 0 w 3991788"/>
              <a:gd name="connsiteY3" fmla="*/ 1651434 h 1660848"/>
              <a:gd name="connsiteX4" fmla="*/ 1770512 w 3991788"/>
              <a:gd name="connsiteY4" fmla="*/ 0 h 1660848"/>
              <a:gd name="connsiteX0" fmla="*/ 1770512 w 3991788"/>
              <a:gd name="connsiteY0" fmla="*/ 0 h 1660848"/>
              <a:gd name="connsiteX1" fmla="*/ 3991788 w 3991788"/>
              <a:gd name="connsiteY1" fmla="*/ 0 h 1660848"/>
              <a:gd name="connsiteX2" fmla="*/ 1089653 w 3991788"/>
              <a:gd name="connsiteY2" fmla="*/ 1660848 h 1660848"/>
              <a:gd name="connsiteX3" fmla="*/ 0 w 3991788"/>
              <a:gd name="connsiteY3" fmla="*/ 1651434 h 1660848"/>
              <a:gd name="connsiteX4" fmla="*/ 1770512 w 3991788"/>
              <a:gd name="connsiteY4" fmla="*/ 0 h 1660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91788" h="1660848">
                <a:moveTo>
                  <a:pt x="1770512" y="0"/>
                </a:moveTo>
                <a:lnTo>
                  <a:pt x="3991788" y="0"/>
                </a:lnTo>
                <a:lnTo>
                  <a:pt x="1089653" y="1660848"/>
                </a:lnTo>
                <a:lnTo>
                  <a:pt x="0" y="1651434"/>
                </a:lnTo>
                <a:lnTo>
                  <a:pt x="1770512" y="0"/>
                </a:lnTo>
                <a:close/>
              </a:path>
            </a:pathLst>
          </a:custGeom>
          <a:gradFill flip="none" rotWithShape="1">
            <a:gsLst>
              <a:gs pos="0">
                <a:schemeClr val="accent5">
                  <a:lumMod val="75000"/>
                </a:schemeClr>
              </a:gs>
              <a:gs pos="58000">
                <a:schemeClr val="tx1">
                  <a:lumMod val="95000"/>
                  <a:lumOff val="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E7E8FF-1C12-46C3-7E49-64C2F77BE850}"/>
              </a:ext>
            </a:extLst>
          </p:cNvPr>
          <p:cNvGrpSpPr/>
          <p:nvPr/>
        </p:nvGrpSpPr>
        <p:grpSpPr>
          <a:xfrm>
            <a:off x="12975906" y="3629884"/>
            <a:ext cx="9013238" cy="2405128"/>
            <a:chOff x="3178763" y="3197909"/>
            <a:chExt cx="9013238" cy="2405128"/>
          </a:xfrm>
        </p:grpSpPr>
        <p:sp useBgFill="1">
          <p:nvSpPr>
            <p:cNvPr id="31" name="Freeform: Shape 30">
              <a:extLst>
                <a:ext uri="{FF2B5EF4-FFF2-40B4-BE49-F238E27FC236}">
                  <a16:creationId xmlns:a16="http://schemas.microsoft.com/office/drawing/2014/main" id="{D04722E2-14D5-03F2-5E21-83F183D159F5}"/>
                </a:ext>
              </a:extLst>
            </p:cNvPr>
            <p:cNvSpPr/>
            <p:nvPr/>
          </p:nvSpPr>
          <p:spPr>
            <a:xfrm>
              <a:off x="5315835" y="3197909"/>
              <a:ext cx="6876166" cy="466772"/>
            </a:xfrm>
            <a:custGeom>
              <a:avLst/>
              <a:gdLst>
                <a:gd name="connsiteX0" fmla="*/ 503650 w 6876166"/>
                <a:gd name="connsiteY0" fmla="*/ 0 h 466772"/>
                <a:gd name="connsiteX1" fmla="*/ 6876166 w 6876166"/>
                <a:gd name="connsiteY1" fmla="*/ 0 h 466772"/>
                <a:gd name="connsiteX2" fmla="*/ 6876166 w 6876166"/>
                <a:gd name="connsiteY2" fmla="*/ 466772 h 466772"/>
                <a:gd name="connsiteX3" fmla="*/ 0 w 6876166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76166" h="466772">
                  <a:moveTo>
                    <a:pt x="503650" y="0"/>
                  </a:moveTo>
                  <a:lnTo>
                    <a:pt x="6876166" y="0"/>
                  </a:lnTo>
                  <a:lnTo>
                    <a:pt x="6876166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sz="20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 useBgFill="1"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F566A8-AA17-D0D8-61E0-86E2F9E541DD}"/>
                </a:ext>
              </a:extLst>
            </p:cNvPr>
            <p:cNvSpPr/>
            <p:nvPr/>
          </p:nvSpPr>
          <p:spPr>
            <a:xfrm>
              <a:off x="4569736" y="3846065"/>
              <a:ext cx="7622264" cy="466772"/>
            </a:xfrm>
            <a:custGeom>
              <a:avLst/>
              <a:gdLst>
                <a:gd name="connsiteX0" fmla="*/ 503650 w 7622264"/>
                <a:gd name="connsiteY0" fmla="*/ 0 h 466772"/>
                <a:gd name="connsiteX1" fmla="*/ 7622264 w 7622264"/>
                <a:gd name="connsiteY1" fmla="*/ 0 h 466772"/>
                <a:gd name="connsiteX2" fmla="*/ 7622264 w 7622264"/>
                <a:gd name="connsiteY2" fmla="*/ 466772 h 466772"/>
                <a:gd name="connsiteX3" fmla="*/ 0 w 7622264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622264" h="466772">
                  <a:moveTo>
                    <a:pt x="503650" y="0"/>
                  </a:moveTo>
                  <a:lnTo>
                    <a:pt x="7622264" y="0"/>
                  </a:lnTo>
                  <a:lnTo>
                    <a:pt x="7622264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 useBgFill="1">
          <p:nvSpPr>
            <p:cNvPr id="25" name="Freeform: Shape 24">
              <a:extLst>
                <a:ext uri="{FF2B5EF4-FFF2-40B4-BE49-F238E27FC236}">
                  <a16:creationId xmlns:a16="http://schemas.microsoft.com/office/drawing/2014/main" id="{B2C7B10E-0135-217C-56A2-2BBB5F9EA86B}"/>
                </a:ext>
              </a:extLst>
            </p:cNvPr>
            <p:cNvSpPr/>
            <p:nvPr/>
          </p:nvSpPr>
          <p:spPr>
            <a:xfrm>
              <a:off x="3883251" y="4494221"/>
              <a:ext cx="8308750" cy="466772"/>
            </a:xfrm>
            <a:custGeom>
              <a:avLst/>
              <a:gdLst>
                <a:gd name="connsiteX0" fmla="*/ 503651 w 8308750"/>
                <a:gd name="connsiteY0" fmla="*/ 0 h 466772"/>
                <a:gd name="connsiteX1" fmla="*/ 8308750 w 8308750"/>
                <a:gd name="connsiteY1" fmla="*/ 0 h 466772"/>
                <a:gd name="connsiteX2" fmla="*/ 8308750 w 8308750"/>
                <a:gd name="connsiteY2" fmla="*/ 466772 h 466772"/>
                <a:gd name="connsiteX3" fmla="*/ 0 w 8308750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08750" h="466772">
                  <a:moveTo>
                    <a:pt x="503651" y="0"/>
                  </a:moveTo>
                  <a:lnTo>
                    <a:pt x="8308750" y="0"/>
                  </a:lnTo>
                  <a:lnTo>
                    <a:pt x="8308750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  <p:sp useBgFill="1">
          <p:nvSpPr>
            <p:cNvPr id="24" name="Freeform: Shape 23">
              <a:extLst>
                <a:ext uri="{FF2B5EF4-FFF2-40B4-BE49-F238E27FC236}">
                  <a16:creationId xmlns:a16="http://schemas.microsoft.com/office/drawing/2014/main" id="{6BB63C1A-D6AB-6278-EE73-F9B268F80347}"/>
                </a:ext>
              </a:extLst>
            </p:cNvPr>
            <p:cNvSpPr/>
            <p:nvPr/>
          </p:nvSpPr>
          <p:spPr>
            <a:xfrm>
              <a:off x="3178763" y="5136265"/>
              <a:ext cx="9013238" cy="466772"/>
            </a:xfrm>
            <a:custGeom>
              <a:avLst/>
              <a:gdLst>
                <a:gd name="connsiteX0" fmla="*/ 503650 w 9013238"/>
                <a:gd name="connsiteY0" fmla="*/ 0 h 466772"/>
                <a:gd name="connsiteX1" fmla="*/ 9013238 w 9013238"/>
                <a:gd name="connsiteY1" fmla="*/ 0 h 466772"/>
                <a:gd name="connsiteX2" fmla="*/ 9013238 w 9013238"/>
                <a:gd name="connsiteY2" fmla="*/ 466772 h 466772"/>
                <a:gd name="connsiteX3" fmla="*/ 0 w 9013238"/>
                <a:gd name="connsiteY3" fmla="*/ 466772 h 4667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013238" h="466772">
                  <a:moveTo>
                    <a:pt x="503650" y="0"/>
                  </a:moveTo>
                  <a:lnTo>
                    <a:pt x="9013238" y="0"/>
                  </a:lnTo>
                  <a:lnTo>
                    <a:pt x="9013238" y="466772"/>
                  </a:lnTo>
                  <a:lnTo>
                    <a:pt x="0" y="466772"/>
                  </a:lnTo>
                  <a:close/>
                </a:path>
              </a:pathLst>
            </a:custGeom>
            <a:ln w="6350">
              <a:solidFill>
                <a:schemeClr val="tx1"/>
              </a:solidFill>
            </a:ln>
            <a:effectLst>
              <a:innerShdw blurRad="317500">
                <a:schemeClr val="bg1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 dirty="0"/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F01DFA26-6BA7-0DD6-4AD7-39F794995F20}"/>
              </a:ext>
            </a:extLst>
          </p:cNvPr>
          <p:cNvGrpSpPr/>
          <p:nvPr/>
        </p:nvGrpSpPr>
        <p:grpSpPr>
          <a:xfrm>
            <a:off x="13922655" y="1018931"/>
            <a:ext cx="720000" cy="720000"/>
            <a:chOff x="6411512" y="2090098"/>
            <a:chExt cx="720000" cy="720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BD106B6F-E186-D45A-AAF4-257E134C3B12}"/>
                </a:ext>
              </a:extLst>
            </p:cNvPr>
            <p:cNvSpPr/>
            <p:nvPr/>
          </p:nvSpPr>
          <p:spPr>
            <a:xfrm>
              <a:off x="6411512" y="2090098"/>
              <a:ext cx="720000" cy="720000"/>
            </a:xfrm>
            <a:prstGeom prst="ellipse">
              <a:avLst/>
            </a:prstGeom>
            <a:gradFill>
              <a:gsLst>
                <a:gs pos="100000">
                  <a:srgbClr val="264653"/>
                </a:gs>
                <a:gs pos="0">
                  <a:srgbClr val="444540"/>
                </a:gs>
              </a:gsLst>
              <a:path path="circle">
                <a:fillToRect l="100000" b="100000"/>
              </a:path>
            </a:gradFill>
            <a:ln w="6350">
              <a:solidFill>
                <a:srgbClr val="444540"/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092E760-41A9-7A1F-FECE-F9A576C8F28A}"/>
                </a:ext>
              </a:extLst>
            </p:cNvPr>
            <p:cNvSpPr/>
            <p:nvPr/>
          </p:nvSpPr>
          <p:spPr>
            <a:xfrm>
              <a:off x="6600985" y="2293421"/>
              <a:ext cx="341054" cy="313355"/>
            </a:xfrm>
            <a:custGeom>
              <a:avLst/>
              <a:gdLst>
                <a:gd name="connsiteX0" fmla="*/ 19770 w 754628"/>
                <a:gd name="connsiteY0" fmla="*/ 735335 h 754865"/>
                <a:gd name="connsiteX1" fmla="*/ 114063 w 754628"/>
                <a:gd name="connsiteY1" fmla="*/ 735339 h 754865"/>
                <a:gd name="connsiteX2" fmla="*/ 114068 w 754628"/>
                <a:gd name="connsiteY2" fmla="*/ 735335 h 754865"/>
                <a:gd name="connsiteX3" fmla="*/ 233607 w 754628"/>
                <a:gd name="connsiteY3" fmla="*/ 615796 h 754865"/>
                <a:gd name="connsiteX4" fmla="*/ 251990 w 754628"/>
                <a:gd name="connsiteY4" fmla="*/ 556455 h 754865"/>
                <a:gd name="connsiteX5" fmla="*/ 293614 w 754628"/>
                <a:gd name="connsiteY5" fmla="*/ 514355 h 754865"/>
                <a:gd name="connsiteX6" fmla="*/ 695549 w 754628"/>
                <a:gd name="connsiteY6" fmla="*/ 461015 h 754865"/>
                <a:gd name="connsiteX7" fmla="*/ 642209 w 754628"/>
                <a:gd name="connsiteY7" fmla="*/ 59080 h 754865"/>
                <a:gd name="connsiteX8" fmla="*/ 240274 w 754628"/>
                <a:gd name="connsiteY8" fmla="*/ 112420 h 754865"/>
                <a:gd name="connsiteX9" fmla="*/ 240274 w 754628"/>
                <a:gd name="connsiteY9" fmla="*/ 461015 h 754865"/>
                <a:gd name="connsiteX10" fmla="*/ 198174 w 754628"/>
                <a:gd name="connsiteY10" fmla="*/ 503115 h 754865"/>
                <a:gd name="connsiteX11" fmla="*/ 138833 w 754628"/>
                <a:gd name="connsiteY11" fmla="*/ 521498 h 754865"/>
                <a:gd name="connsiteX12" fmla="*/ 19770 w 754628"/>
                <a:gd name="connsiteY12" fmla="*/ 640561 h 754865"/>
                <a:gd name="connsiteX13" fmla="*/ 19288 w 754628"/>
                <a:gd name="connsiteY13" fmla="*/ 734853 h 754865"/>
                <a:gd name="connsiteX14" fmla="*/ 19770 w 754628"/>
                <a:gd name="connsiteY14" fmla="*/ 735335 h 754865"/>
                <a:gd name="connsiteX15" fmla="*/ 238369 w 754628"/>
                <a:gd name="connsiteY15" fmla="*/ 287660 h 754865"/>
                <a:gd name="connsiteX16" fmla="*/ 466969 w 754628"/>
                <a:gd name="connsiteY16" fmla="*/ 59060 h 754865"/>
                <a:gd name="connsiteX17" fmla="*/ 695569 w 754628"/>
                <a:gd name="connsiteY17" fmla="*/ 287660 h 754865"/>
                <a:gd name="connsiteX18" fmla="*/ 466969 w 754628"/>
                <a:gd name="connsiteY18" fmla="*/ 516260 h 754865"/>
                <a:gd name="connsiteX19" fmla="*/ 238369 w 754628"/>
                <a:gd name="connsiteY19" fmla="*/ 287660 h 754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628" h="754865">
                  <a:moveTo>
                    <a:pt x="19770" y="735335"/>
                  </a:moveTo>
                  <a:cubicBezTo>
                    <a:pt x="45807" y="761374"/>
                    <a:pt x="88024" y="761376"/>
                    <a:pt x="114063" y="735339"/>
                  </a:cubicBezTo>
                  <a:cubicBezTo>
                    <a:pt x="114065" y="735338"/>
                    <a:pt x="114066" y="735337"/>
                    <a:pt x="114068" y="735335"/>
                  </a:cubicBezTo>
                  <a:lnTo>
                    <a:pt x="233607" y="615796"/>
                  </a:lnTo>
                  <a:cubicBezTo>
                    <a:pt x="249138" y="600253"/>
                    <a:pt x="256014" y="578056"/>
                    <a:pt x="251990" y="556455"/>
                  </a:cubicBezTo>
                  <a:lnTo>
                    <a:pt x="293614" y="514355"/>
                  </a:lnTo>
                  <a:cubicBezTo>
                    <a:pt x="419335" y="610616"/>
                    <a:pt x="599287" y="586735"/>
                    <a:pt x="695549" y="461015"/>
                  </a:cubicBezTo>
                  <a:cubicBezTo>
                    <a:pt x="791811" y="335294"/>
                    <a:pt x="767930" y="155342"/>
                    <a:pt x="642209" y="59080"/>
                  </a:cubicBezTo>
                  <a:cubicBezTo>
                    <a:pt x="516488" y="-37182"/>
                    <a:pt x="336536" y="-13301"/>
                    <a:pt x="240274" y="112420"/>
                  </a:cubicBezTo>
                  <a:cubicBezTo>
                    <a:pt x="161521" y="215274"/>
                    <a:pt x="161521" y="358160"/>
                    <a:pt x="240274" y="461015"/>
                  </a:cubicBezTo>
                  <a:lnTo>
                    <a:pt x="198174" y="503115"/>
                  </a:lnTo>
                  <a:cubicBezTo>
                    <a:pt x="176573" y="499091"/>
                    <a:pt x="154376" y="505967"/>
                    <a:pt x="138833" y="521498"/>
                  </a:cubicBezTo>
                  <a:lnTo>
                    <a:pt x="19770" y="640561"/>
                  </a:lnTo>
                  <a:cubicBezTo>
                    <a:pt x="-6401" y="666466"/>
                    <a:pt x="-6617" y="708682"/>
                    <a:pt x="19288" y="734853"/>
                  </a:cubicBezTo>
                  <a:cubicBezTo>
                    <a:pt x="19448" y="735014"/>
                    <a:pt x="19608" y="735175"/>
                    <a:pt x="19770" y="735335"/>
                  </a:cubicBezTo>
                  <a:close/>
                  <a:moveTo>
                    <a:pt x="238369" y="287660"/>
                  </a:moveTo>
                  <a:cubicBezTo>
                    <a:pt x="238369" y="161408"/>
                    <a:pt x="340717" y="59060"/>
                    <a:pt x="466969" y="59060"/>
                  </a:cubicBezTo>
                  <a:cubicBezTo>
                    <a:pt x="593221" y="59060"/>
                    <a:pt x="695569" y="161408"/>
                    <a:pt x="695569" y="287660"/>
                  </a:cubicBezTo>
                  <a:cubicBezTo>
                    <a:pt x="695569" y="413912"/>
                    <a:pt x="593221" y="516260"/>
                    <a:pt x="466969" y="516260"/>
                  </a:cubicBezTo>
                  <a:cubicBezTo>
                    <a:pt x="340869" y="515894"/>
                    <a:pt x="238735" y="413760"/>
                    <a:pt x="238369" y="287660"/>
                  </a:cubicBezTo>
                  <a:close/>
                </a:path>
              </a:pathLst>
            </a:custGeom>
            <a:solidFill>
              <a:schemeClr val="bg1"/>
            </a:solidFill>
            <a:ln w="3175" cap="flat">
              <a:solidFill>
                <a:schemeClr val="tx1"/>
              </a:solidFill>
              <a:prstDash val="solid"/>
              <a:miter/>
            </a:ln>
            <a:effectLst>
              <a:outerShdw blurRad="50800" dist="38100" dir="8100000" algn="tr" rotWithShape="0">
                <a:prstClr val="black">
                  <a:alpha val="92000"/>
                </a:prstClr>
              </a:outerShdw>
            </a:effectLst>
          </p:spPr>
          <p:txBody>
            <a:bodyPr rtlCol="0" anchor="ctr"/>
            <a:lstStyle/>
            <a:p>
              <a:endParaRPr lang="en-GB" dirty="0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3422D145-0A51-49B0-AA92-D36566E48E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710208" y="236068"/>
            <a:ext cx="780356" cy="780356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00C6F7D-C918-1EB9-11C1-5D80CAA740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5606" y="-1331595"/>
            <a:ext cx="780356" cy="780356"/>
          </a:xfrm>
          <a:prstGeom prst="rect">
            <a:avLst/>
          </a:prstGeom>
        </p:spPr>
      </p:pic>
      <p:grpSp>
        <p:nvGrpSpPr>
          <p:cNvPr id="203" name="Group 202">
            <a:extLst>
              <a:ext uri="{FF2B5EF4-FFF2-40B4-BE49-F238E27FC236}">
                <a16:creationId xmlns:a16="http://schemas.microsoft.com/office/drawing/2014/main" id="{069DF0C7-6570-1B17-BEFB-C42184842EC4}"/>
              </a:ext>
            </a:extLst>
          </p:cNvPr>
          <p:cNvGrpSpPr/>
          <p:nvPr/>
        </p:nvGrpSpPr>
        <p:grpSpPr>
          <a:xfrm>
            <a:off x="15112978" y="0"/>
            <a:ext cx="905014" cy="1163154"/>
            <a:chOff x="10982086" y="5206056"/>
            <a:chExt cx="905014" cy="1163154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3CC988C3-A4DA-A3F6-4115-CF578DD4D386}"/>
                </a:ext>
              </a:extLst>
            </p:cNvPr>
            <p:cNvSpPr/>
            <p:nvPr/>
          </p:nvSpPr>
          <p:spPr>
            <a:xfrm>
              <a:off x="10982086" y="5206056"/>
              <a:ext cx="888274" cy="1163154"/>
            </a:xfrm>
            <a:prstGeom prst="roundRect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effectLst>
              <a:innerShdw blurRad="114300" dist="25400">
                <a:prstClr val="black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C70A3809-9A62-EAAB-A5F7-903BA95557C9}"/>
                </a:ext>
              </a:extLst>
            </p:cNvPr>
            <p:cNvSpPr txBox="1"/>
            <p:nvPr/>
          </p:nvSpPr>
          <p:spPr>
            <a:xfrm>
              <a:off x="10998826" y="5983391"/>
              <a:ext cx="888274" cy="276999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/>
                <a:t>Receiver</a:t>
              </a:r>
              <a:endParaRPr lang="en-GB" sz="1200" b="1" dirty="0"/>
            </a:p>
          </p:txBody>
        </p:sp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5703FFEB-8B78-F8E2-8E25-13EE9855CFF0}"/>
                </a:ext>
              </a:extLst>
            </p:cNvPr>
            <p:cNvGrpSpPr/>
            <p:nvPr/>
          </p:nvGrpSpPr>
          <p:grpSpPr>
            <a:xfrm>
              <a:off x="11072089" y="5268209"/>
              <a:ext cx="691495" cy="691496"/>
              <a:chOff x="-1441163" y="1738931"/>
              <a:chExt cx="691495" cy="691496"/>
            </a:xfr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grpSpPr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41CE5977-E6FF-29C7-A9AE-9F18EDF575D4}"/>
                  </a:ext>
                </a:extLst>
              </p:cNvPr>
              <p:cNvSpPr/>
              <p:nvPr/>
            </p:nvSpPr>
            <p:spPr>
              <a:xfrm>
                <a:off x="-1441163" y="1738931"/>
                <a:ext cx="691495" cy="691496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79" name="Group 78">
                <a:extLst>
                  <a:ext uri="{FF2B5EF4-FFF2-40B4-BE49-F238E27FC236}">
                    <a16:creationId xmlns:a16="http://schemas.microsoft.com/office/drawing/2014/main" id="{B56F6E06-006D-03A6-27BF-93833021D788}"/>
                  </a:ext>
                </a:extLst>
              </p:cNvPr>
              <p:cNvGrpSpPr/>
              <p:nvPr/>
            </p:nvGrpSpPr>
            <p:grpSpPr>
              <a:xfrm>
                <a:off x="-1344594" y="1791955"/>
                <a:ext cx="546163" cy="628243"/>
                <a:chOff x="-2847344" y="1481742"/>
                <a:chExt cx="546163" cy="628243"/>
              </a:xfrm>
            </p:grpSpPr>
            <p:pic>
              <p:nvPicPr>
                <p:cNvPr id="78" name="Picture 77" descr="A collection of icons on a white background&#10;&#10;AI-generated content may be incorrect.">
                  <a:extLst>
                    <a:ext uri="{FF2B5EF4-FFF2-40B4-BE49-F238E27FC236}">
                      <a16:creationId xmlns:a16="http://schemas.microsoft.com/office/drawing/2014/main" id="{CFF02063-07E9-0F5A-0922-289051A6DD9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893" t="5312" r="72155" b="72071"/>
                <a:stretch>
                  <a:fillRect/>
                </a:stretch>
              </p:blipFill>
              <p:spPr>
                <a:xfrm>
                  <a:off x="-2847344" y="1519435"/>
                  <a:ext cx="546163" cy="504614"/>
                </a:xfrm>
                <a:custGeom>
                  <a:avLst/>
                  <a:gdLst>
                    <a:gd name="connsiteX0" fmla="*/ 294361 w 546163"/>
                    <a:gd name="connsiteY0" fmla="*/ 0 h 504614"/>
                    <a:gd name="connsiteX1" fmla="*/ 546163 w 546163"/>
                    <a:gd name="connsiteY1" fmla="*/ 364213 h 504614"/>
                    <a:gd name="connsiteX2" fmla="*/ 442011 w 546163"/>
                    <a:gd name="connsiteY2" fmla="*/ 504614 h 504614"/>
                    <a:gd name="connsiteX3" fmla="*/ 32741 w 546163"/>
                    <a:gd name="connsiteY3" fmla="*/ 480946 h 504614"/>
                    <a:gd name="connsiteX4" fmla="*/ 0 w 546163"/>
                    <a:gd name="connsiteY4" fmla="*/ 391973 h 504614"/>
                    <a:gd name="connsiteX5" fmla="*/ 118814 w 546163"/>
                    <a:gd name="connsiteY5" fmla="*/ 151970 h 504614"/>
                    <a:gd name="connsiteX6" fmla="*/ 210260 w 546163"/>
                    <a:gd name="connsiteY6" fmla="*/ 66104 h 50461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46163" h="504614">
                      <a:moveTo>
                        <a:pt x="294361" y="0"/>
                      </a:moveTo>
                      <a:lnTo>
                        <a:pt x="546163" y="364213"/>
                      </a:lnTo>
                      <a:lnTo>
                        <a:pt x="442011" y="504614"/>
                      </a:lnTo>
                      <a:lnTo>
                        <a:pt x="32741" y="480946"/>
                      </a:lnTo>
                      <a:lnTo>
                        <a:pt x="0" y="391973"/>
                      </a:lnTo>
                      <a:lnTo>
                        <a:pt x="118814" y="151970"/>
                      </a:lnTo>
                      <a:lnTo>
                        <a:pt x="210260" y="66104"/>
                      </a:lnTo>
                      <a:close/>
                    </a:path>
                  </a:pathLst>
                </a:custGeom>
              </p:spPr>
            </p:pic>
            <p:pic>
              <p:nvPicPr>
                <p:cNvPr id="70" name="Picture 69" descr="A set of icons of communication">
                  <a:extLst>
                    <a:ext uri="{FF2B5EF4-FFF2-40B4-BE49-F238E27FC236}">
                      <a16:creationId xmlns:a16="http://schemas.microsoft.com/office/drawing/2014/main" id="{3F9DEB0E-CE76-8298-F3CB-778D2883B07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BEBA8EAE-BF5A-486C-A8C5-ECC9F3942E4B}">
                      <a14:imgProps xmlns:a14="http://schemas.microsoft.com/office/drawing/2010/main">
                        <a14:imgLayer r:embed="rId8">
                          <a14:imgEffect>
                            <a14:backgroundRemoval t="10000" b="90000" l="10000" r="90000">
                              <a14:foregroundMark x1="65683" y1="53535" x2="65683" y2="53535"/>
                              <a14:foregroundMark x1="62915" y1="58333" x2="62915" y2="58333"/>
                              <a14:backgroundMark x1="21218" y1="73990" x2="21218" y2="73990"/>
                              <a14:backgroundMark x1="24170" y1="76768" x2="24170" y2="76768"/>
                              <a14:backgroundMark x1="25092" y1="76768" x2="25092" y2="76768"/>
                              <a14:backgroundMark x1="25277" y1="79798" x2="25277" y2="79798"/>
                            </a14:backgroundRemoval>
                          </a14:imgEffect>
                          <a14:imgEffect>
                            <a14:brightnessContrast bright="-51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52515" t="36645" r="31980" b="26711"/>
                <a:stretch>
                  <a:fillRect/>
                </a:stretch>
              </p:blipFill>
              <p:spPr>
                <a:xfrm>
                  <a:off x="-2794994" y="1481742"/>
                  <a:ext cx="441461" cy="628243"/>
                </a:xfrm>
                <a:custGeom>
                  <a:avLst/>
                  <a:gdLst>
                    <a:gd name="connsiteX0" fmla="*/ 0 w 439835"/>
                    <a:gd name="connsiteY0" fmla="*/ 0 h 759497"/>
                    <a:gd name="connsiteX1" fmla="*/ 439835 w 439835"/>
                    <a:gd name="connsiteY1" fmla="*/ 0 h 759497"/>
                    <a:gd name="connsiteX2" fmla="*/ 439835 w 439835"/>
                    <a:gd name="connsiteY2" fmla="*/ 759497 h 759497"/>
                    <a:gd name="connsiteX3" fmla="*/ 0 w 439835"/>
                    <a:gd name="connsiteY3" fmla="*/ 759497 h 7594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39835" h="759497">
                      <a:moveTo>
                        <a:pt x="0" y="0"/>
                      </a:moveTo>
                      <a:lnTo>
                        <a:pt x="439835" y="0"/>
                      </a:lnTo>
                      <a:lnTo>
                        <a:pt x="439835" y="759497"/>
                      </a:lnTo>
                      <a:lnTo>
                        <a:pt x="0" y="759497"/>
                      </a:lnTo>
                      <a:close/>
                    </a:path>
                  </a:pathLst>
                </a:custGeom>
              </p:spPr>
            </p:pic>
          </p:grpSp>
        </p:grpSp>
      </p:grpSp>
      <p:grpSp>
        <p:nvGrpSpPr>
          <p:cNvPr id="94" name="Group 93">
            <a:extLst>
              <a:ext uri="{FF2B5EF4-FFF2-40B4-BE49-F238E27FC236}">
                <a16:creationId xmlns:a16="http://schemas.microsoft.com/office/drawing/2014/main" id="{9DAA9824-A69C-228F-1D30-B6A101F20DD2}"/>
              </a:ext>
            </a:extLst>
          </p:cNvPr>
          <p:cNvGrpSpPr/>
          <p:nvPr/>
        </p:nvGrpSpPr>
        <p:grpSpPr>
          <a:xfrm>
            <a:off x="16150171" y="21312"/>
            <a:ext cx="888274" cy="1163154"/>
            <a:chOff x="442189" y="1378931"/>
            <a:chExt cx="888274" cy="1163154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B82E87C0-0717-B0BF-FEF7-D700E5730883}"/>
                </a:ext>
              </a:extLst>
            </p:cNvPr>
            <p:cNvSpPr/>
            <p:nvPr/>
          </p:nvSpPr>
          <p:spPr>
            <a:xfrm>
              <a:off x="442189" y="1378931"/>
              <a:ext cx="888274" cy="1163154"/>
            </a:xfrm>
            <a:prstGeom prst="roundRect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effectLst>
              <a:innerShdw blurRad="114300" dist="25400">
                <a:prstClr val="black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0" name="Group 89">
              <a:extLst>
                <a:ext uri="{FF2B5EF4-FFF2-40B4-BE49-F238E27FC236}">
                  <a16:creationId xmlns:a16="http://schemas.microsoft.com/office/drawing/2014/main" id="{C144DF9C-C754-8E0D-46A4-6F6B03937901}"/>
                </a:ext>
              </a:extLst>
            </p:cNvPr>
            <p:cNvGrpSpPr/>
            <p:nvPr/>
          </p:nvGrpSpPr>
          <p:grpSpPr>
            <a:xfrm>
              <a:off x="531821" y="1433304"/>
              <a:ext cx="691495" cy="691496"/>
              <a:chOff x="746471" y="1450116"/>
              <a:chExt cx="691495" cy="691496"/>
            </a:xfr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C3AB0A1D-3C79-0AD3-D2C4-3D7049E48C1C}"/>
                  </a:ext>
                </a:extLst>
              </p:cNvPr>
              <p:cNvSpPr/>
              <p:nvPr/>
            </p:nvSpPr>
            <p:spPr>
              <a:xfrm>
                <a:off x="746471" y="1450116"/>
                <a:ext cx="691495" cy="691496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89" name="Picture 88" descr="A collection of icons on a white background&#10;&#10;AI-generated content may be incorrect.">
                <a:extLst>
                  <a:ext uri="{FF2B5EF4-FFF2-40B4-BE49-F238E27FC236}">
                    <a16:creationId xmlns:a16="http://schemas.microsoft.com/office/drawing/2014/main" id="{F746D6EC-34C4-AA4D-34CA-AB94634FCF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963" t="7356" r="72354" b="72035"/>
              <a:stretch>
                <a:fillRect/>
              </a:stretch>
            </p:blipFill>
            <p:spPr>
              <a:xfrm>
                <a:off x="877627" y="1536038"/>
                <a:ext cx="498703" cy="517190"/>
              </a:xfrm>
              <a:custGeom>
                <a:avLst/>
                <a:gdLst>
                  <a:gd name="connsiteX0" fmla="*/ 221034 w 498703"/>
                  <a:gd name="connsiteY0" fmla="*/ 0 h 517190"/>
                  <a:gd name="connsiteX1" fmla="*/ 300122 w 498703"/>
                  <a:gd name="connsiteY1" fmla="*/ 0 h 517190"/>
                  <a:gd name="connsiteX2" fmla="*/ 498703 w 498703"/>
                  <a:gd name="connsiteY2" fmla="*/ 348527 h 517190"/>
                  <a:gd name="connsiteX3" fmla="*/ 420504 w 498703"/>
                  <a:gd name="connsiteY3" fmla="*/ 517190 h 517190"/>
                  <a:gd name="connsiteX4" fmla="*/ 71182 w 498703"/>
                  <a:gd name="connsiteY4" fmla="*/ 492679 h 517190"/>
                  <a:gd name="connsiteX5" fmla="*/ 0 w 498703"/>
                  <a:gd name="connsiteY5" fmla="*/ 384754 h 517190"/>
                  <a:gd name="connsiteX6" fmla="*/ 106946 w 498703"/>
                  <a:gd name="connsiteY6" fmla="*/ 122624 h 517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8703" h="517190">
                    <a:moveTo>
                      <a:pt x="221034" y="0"/>
                    </a:moveTo>
                    <a:lnTo>
                      <a:pt x="300122" y="0"/>
                    </a:lnTo>
                    <a:lnTo>
                      <a:pt x="498703" y="348527"/>
                    </a:lnTo>
                    <a:lnTo>
                      <a:pt x="420504" y="517190"/>
                    </a:lnTo>
                    <a:lnTo>
                      <a:pt x="71182" y="492679"/>
                    </a:lnTo>
                    <a:lnTo>
                      <a:pt x="0" y="384754"/>
                    </a:lnTo>
                    <a:lnTo>
                      <a:pt x="106946" y="122624"/>
                    </a:lnTo>
                    <a:close/>
                  </a:path>
                </a:pathLst>
              </a:custGeom>
            </p:spPr>
          </p:pic>
        </p:grp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4D345143-634D-DB41-9935-220BD2219E47}"/>
                </a:ext>
              </a:extLst>
            </p:cNvPr>
            <p:cNvSpPr txBox="1"/>
            <p:nvPr/>
          </p:nvSpPr>
          <p:spPr>
            <a:xfrm>
              <a:off x="548965" y="2156267"/>
              <a:ext cx="691495" cy="276999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/>
                <a:t>Sender</a:t>
              </a:r>
              <a:endParaRPr lang="en-GB" sz="1200" b="1" dirty="0"/>
            </a:p>
          </p:txBody>
        </p:sp>
      </p:grpSp>
      <p:grpSp>
        <p:nvGrpSpPr>
          <p:cNvPr id="184" name="Group 183">
            <a:extLst>
              <a:ext uri="{FF2B5EF4-FFF2-40B4-BE49-F238E27FC236}">
                <a16:creationId xmlns:a16="http://schemas.microsoft.com/office/drawing/2014/main" id="{1BBE97FF-2CDA-6145-633B-1A2853730F91}"/>
              </a:ext>
            </a:extLst>
          </p:cNvPr>
          <p:cNvGrpSpPr/>
          <p:nvPr/>
        </p:nvGrpSpPr>
        <p:grpSpPr>
          <a:xfrm>
            <a:off x="17901033" y="1628333"/>
            <a:ext cx="540000" cy="540000"/>
            <a:chOff x="1008314" y="3168533"/>
            <a:chExt cx="540000" cy="540000"/>
          </a:xfrm>
        </p:grpSpPr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0AB99A26-1279-9CFB-AA2A-255CE1E13FA9}"/>
                </a:ext>
              </a:extLst>
            </p:cNvPr>
            <p:cNvSpPr/>
            <p:nvPr/>
          </p:nvSpPr>
          <p:spPr>
            <a:xfrm>
              <a:off x="1008314" y="3168533"/>
              <a:ext cx="540000" cy="540000"/>
            </a:xfrm>
            <a:prstGeom prst="ellipse">
              <a:avLst/>
            </a:prstGeom>
            <a:gradFill>
              <a:gsLst>
                <a:gs pos="93000">
                  <a:schemeClr val="bg2">
                    <a:lumMod val="10000"/>
                  </a:schemeClr>
                </a:gs>
                <a:gs pos="16000">
                  <a:schemeClr val="bg2">
                    <a:lumMod val="90000"/>
                  </a:schemeClr>
                </a:gs>
                <a:gs pos="34000">
                  <a:schemeClr val="bg2">
                    <a:lumMod val="75000"/>
                  </a:schemeClr>
                </a:gs>
                <a:gs pos="53000">
                  <a:schemeClr val="bg2">
                    <a:lumMod val="50000"/>
                  </a:schemeClr>
                </a:gs>
                <a:gs pos="73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6" name="Picture 95" descr="A collection of icons of communication&#10;&#10;AI-generated content may be incorrect.">
              <a:extLst>
                <a:ext uri="{FF2B5EF4-FFF2-40B4-BE49-F238E27FC236}">
                  <a16:creationId xmlns:a16="http://schemas.microsoft.com/office/drawing/2014/main" id="{0DC7546C-3F32-B406-958A-05C6C21BA043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60199" b="76839" l="23345" r="37109">
                          <a14:foregroundMark x1="34979" y1="71642" x2="34979" y2="71642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625" t="58119" r="61171" b="21081"/>
            <a:stretch>
              <a:fillRect/>
            </a:stretch>
          </p:blipFill>
          <p:spPr>
            <a:xfrm>
              <a:off x="1105540" y="3265759"/>
              <a:ext cx="345549" cy="345549"/>
            </a:xfrm>
            <a:custGeom>
              <a:avLst/>
              <a:gdLst>
                <a:gd name="connsiteX0" fmla="*/ 398207 w 796414"/>
                <a:gd name="connsiteY0" fmla="*/ 0 h 796414"/>
                <a:gd name="connsiteX1" fmla="*/ 796414 w 796414"/>
                <a:gd name="connsiteY1" fmla="*/ 398207 h 796414"/>
                <a:gd name="connsiteX2" fmla="*/ 398207 w 796414"/>
                <a:gd name="connsiteY2" fmla="*/ 796414 h 796414"/>
                <a:gd name="connsiteX3" fmla="*/ 0 w 796414"/>
                <a:gd name="connsiteY3" fmla="*/ 398207 h 796414"/>
                <a:gd name="connsiteX4" fmla="*/ 398207 w 796414"/>
                <a:gd name="connsiteY4" fmla="*/ 0 h 796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6414" h="796414">
                  <a:moveTo>
                    <a:pt x="398207" y="0"/>
                  </a:moveTo>
                  <a:cubicBezTo>
                    <a:pt x="618131" y="0"/>
                    <a:pt x="796414" y="178283"/>
                    <a:pt x="796414" y="398207"/>
                  </a:cubicBezTo>
                  <a:cubicBezTo>
                    <a:pt x="796414" y="618131"/>
                    <a:pt x="618131" y="796414"/>
                    <a:pt x="398207" y="796414"/>
                  </a:cubicBezTo>
                  <a:cubicBezTo>
                    <a:pt x="178283" y="796414"/>
                    <a:pt x="0" y="618131"/>
                    <a:pt x="0" y="398207"/>
                  </a:cubicBezTo>
                  <a:cubicBezTo>
                    <a:pt x="0" y="178283"/>
                    <a:pt x="178283" y="0"/>
                    <a:pt x="398207" y="0"/>
                  </a:cubicBezTo>
                  <a:close/>
                </a:path>
              </a:pathLst>
            </a:custGeom>
          </p:spPr>
        </p:pic>
      </p:grpSp>
      <p:grpSp>
        <p:nvGrpSpPr>
          <p:cNvPr id="202" name="Group 201">
            <a:extLst>
              <a:ext uri="{FF2B5EF4-FFF2-40B4-BE49-F238E27FC236}">
                <a16:creationId xmlns:a16="http://schemas.microsoft.com/office/drawing/2014/main" id="{91BB799D-57B8-4919-0132-1E5054ED1ED8}"/>
              </a:ext>
            </a:extLst>
          </p:cNvPr>
          <p:cNvGrpSpPr/>
          <p:nvPr/>
        </p:nvGrpSpPr>
        <p:grpSpPr>
          <a:xfrm>
            <a:off x="15004604" y="1506648"/>
            <a:ext cx="2504686" cy="853681"/>
            <a:chOff x="5144411" y="5473223"/>
            <a:chExt cx="1903178" cy="648667"/>
          </a:xfrm>
        </p:grpSpPr>
        <p:sp>
          <p:nvSpPr>
            <p:cNvPr id="133" name="Rectangle: Rounded Corners 132">
              <a:extLst>
                <a:ext uri="{FF2B5EF4-FFF2-40B4-BE49-F238E27FC236}">
                  <a16:creationId xmlns:a16="http://schemas.microsoft.com/office/drawing/2014/main" id="{6296B050-EE5B-EA9D-7B38-8F0ADC94FD46}"/>
                </a:ext>
              </a:extLst>
            </p:cNvPr>
            <p:cNvSpPr/>
            <p:nvPr/>
          </p:nvSpPr>
          <p:spPr>
            <a:xfrm>
              <a:off x="5147071" y="5473223"/>
              <a:ext cx="1900518" cy="648667"/>
            </a:xfrm>
            <a:prstGeom prst="roundRect">
              <a:avLst/>
            </a:prstGeom>
            <a:gradFill>
              <a:gsLst>
                <a:gs pos="0">
                  <a:srgbClr val="444540"/>
                </a:gs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5" name="Picture 104" descr="A black and white icon with icons&#10;&#10;AI-generated content may be incorrect.">
              <a:extLst>
                <a:ext uri="{FF2B5EF4-FFF2-40B4-BE49-F238E27FC236}">
                  <a16:creationId xmlns:a16="http://schemas.microsoft.com/office/drawing/2014/main" id="{F78AC44C-1759-208B-C80A-0615C0FEEDC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428" t="21772" r="14940" b="6994"/>
            <a:stretch>
              <a:fillRect/>
            </a:stretch>
          </p:blipFill>
          <p:spPr>
            <a:xfrm>
              <a:off x="5306087" y="5552585"/>
              <a:ext cx="472052" cy="268905"/>
            </a:xfrm>
            <a:custGeom>
              <a:avLst/>
              <a:gdLst>
                <a:gd name="connsiteX0" fmla="*/ 283846 w 2989623"/>
                <a:gd name="connsiteY0" fmla="*/ 0 h 1703043"/>
                <a:gd name="connsiteX1" fmla="*/ 2705777 w 2989623"/>
                <a:gd name="connsiteY1" fmla="*/ 0 h 1703043"/>
                <a:gd name="connsiteX2" fmla="*/ 2989623 w 2989623"/>
                <a:gd name="connsiteY2" fmla="*/ 283846 h 1703043"/>
                <a:gd name="connsiteX3" fmla="*/ 2989623 w 2989623"/>
                <a:gd name="connsiteY3" fmla="*/ 1419197 h 1703043"/>
                <a:gd name="connsiteX4" fmla="*/ 2705777 w 2989623"/>
                <a:gd name="connsiteY4" fmla="*/ 1703043 h 1703043"/>
                <a:gd name="connsiteX5" fmla="*/ 283846 w 2989623"/>
                <a:gd name="connsiteY5" fmla="*/ 1703043 h 1703043"/>
                <a:gd name="connsiteX6" fmla="*/ 0 w 2989623"/>
                <a:gd name="connsiteY6" fmla="*/ 1419197 h 1703043"/>
                <a:gd name="connsiteX7" fmla="*/ 0 w 2989623"/>
                <a:gd name="connsiteY7" fmla="*/ 283846 h 1703043"/>
                <a:gd name="connsiteX8" fmla="*/ 283846 w 2989623"/>
                <a:gd name="connsiteY8" fmla="*/ 0 h 170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89623" h="1703043">
                  <a:moveTo>
                    <a:pt x="283846" y="0"/>
                  </a:moveTo>
                  <a:lnTo>
                    <a:pt x="2705777" y="0"/>
                  </a:lnTo>
                  <a:cubicBezTo>
                    <a:pt x="2862541" y="0"/>
                    <a:pt x="2989623" y="127082"/>
                    <a:pt x="2989623" y="283846"/>
                  </a:cubicBezTo>
                  <a:lnTo>
                    <a:pt x="2989623" y="1419197"/>
                  </a:lnTo>
                  <a:cubicBezTo>
                    <a:pt x="2989623" y="1575961"/>
                    <a:pt x="2862541" y="1703043"/>
                    <a:pt x="2705777" y="1703043"/>
                  </a:cubicBezTo>
                  <a:lnTo>
                    <a:pt x="283846" y="1703043"/>
                  </a:lnTo>
                  <a:cubicBezTo>
                    <a:pt x="127082" y="1703043"/>
                    <a:pt x="0" y="1575961"/>
                    <a:pt x="0" y="1419197"/>
                  </a:cubicBezTo>
                  <a:lnTo>
                    <a:pt x="0" y="283846"/>
                  </a:lnTo>
                  <a:cubicBezTo>
                    <a:pt x="0" y="127082"/>
                    <a:pt x="127082" y="0"/>
                    <a:pt x="283846" y="0"/>
                  </a:cubicBezTo>
                  <a:close/>
                </a:path>
              </a:pathLst>
            </a:custGeom>
            <a:ln w="12700">
              <a:solidFill>
                <a:schemeClr val="accent1">
                  <a:shade val="15000"/>
                </a:schemeClr>
              </a:solidFill>
            </a:ln>
          </p:spPr>
        </p:pic>
        <p:sp>
          <p:nvSpPr>
            <p:cNvPr id="135" name="TextBox 134">
              <a:extLst>
                <a:ext uri="{FF2B5EF4-FFF2-40B4-BE49-F238E27FC236}">
                  <a16:creationId xmlns:a16="http://schemas.microsoft.com/office/drawing/2014/main" id="{6CEA5919-AB58-45DF-603E-4A6200ED3622}"/>
                </a:ext>
              </a:extLst>
            </p:cNvPr>
            <p:cNvSpPr txBox="1"/>
            <p:nvPr/>
          </p:nvSpPr>
          <p:spPr>
            <a:xfrm>
              <a:off x="5144411" y="5823672"/>
              <a:ext cx="795404" cy="246221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00" b="1" dirty="0"/>
                <a:t>Channel</a:t>
              </a:r>
              <a:endParaRPr lang="en-GB" sz="1000" b="1" dirty="0"/>
            </a:p>
          </p:txBody>
        </p:sp>
        <p:grpSp>
          <p:nvGrpSpPr>
            <p:cNvPr id="143" name="Group 142">
              <a:extLst>
                <a:ext uri="{FF2B5EF4-FFF2-40B4-BE49-F238E27FC236}">
                  <a16:creationId xmlns:a16="http://schemas.microsoft.com/office/drawing/2014/main" id="{F607624D-0A91-9AA5-2DF7-1649CD977192}"/>
                </a:ext>
              </a:extLst>
            </p:cNvPr>
            <p:cNvGrpSpPr/>
            <p:nvPr/>
          </p:nvGrpSpPr>
          <p:grpSpPr>
            <a:xfrm>
              <a:off x="5929808" y="5512209"/>
              <a:ext cx="576000" cy="576000"/>
              <a:chOff x="6031648" y="3311977"/>
              <a:chExt cx="576000" cy="576000"/>
            </a:xfrm>
          </p:grpSpPr>
          <p:grpSp>
            <p:nvGrpSpPr>
              <p:cNvPr id="109" name="Group 108">
                <a:extLst>
                  <a:ext uri="{FF2B5EF4-FFF2-40B4-BE49-F238E27FC236}">
                    <a16:creationId xmlns:a16="http://schemas.microsoft.com/office/drawing/2014/main" id="{F74E0D03-DF65-4007-7FD6-1AC316D7F5DC}"/>
                  </a:ext>
                </a:extLst>
              </p:cNvPr>
              <p:cNvGrpSpPr/>
              <p:nvPr/>
            </p:nvGrpSpPr>
            <p:grpSpPr>
              <a:xfrm rot="9209847">
                <a:off x="6031648" y="3311977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10" name="Freeform: Shape 109">
                  <a:extLst>
                    <a:ext uri="{FF2B5EF4-FFF2-40B4-BE49-F238E27FC236}">
                      <a16:creationId xmlns:a16="http://schemas.microsoft.com/office/drawing/2014/main" id="{3D8ED6AF-53D4-5685-E937-1AEAB43409BA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1" name="Circle: Hollow 110">
                  <a:extLst>
                    <a:ext uri="{FF2B5EF4-FFF2-40B4-BE49-F238E27FC236}">
                      <a16:creationId xmlns:a16="http://schemas.microsoft.com/office/drawing/2014/main" id="{CFC7506E-5C8A-BAB2-A3F2-67C888B59507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2" name="Oval 111">
                  <a:extLst>
                    <a:ext uri="{FF2B5EF4-FFF2-40B4-BE49-F238E27FC236}">
                      <a16:creationId xmlns:a16="http://schemas.microsoft.com/office/drawing/2014/main" id="{D6AE3C8D-C2FD-7C6D-2730-24DEDF261669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3" name="Circle: Hollow 112">
                  <a:extLst>
                    <a:ext uri="{FF2B5EF4-FFF2-40B4-BE49-F238E27FC236}">
                      <a16:creationId xmlns:a16="http://schemas.microsoft.com/office/drawing/2014/main" id="{21ACAD3A-586D-F53B-7D7E-B666E2685585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39" name="Picture 138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39DB2391-9FD2-488D-C698-1781CD83954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181179" y="3461508"/>
                <a:ext cx="276938" cy="276938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317EE68E-1514-1AD1-67F0-E7F39506D315}"/>
                </a:ext>
              </a:extLst>
            </p:cNvPr>
            <p:cNvGrpSpPr/>
            <p:nvPr/>
          </p:nvGrpSpPr>
          <p:grpSpPr>
            <a:xfrm>
              <a:off x="6432631" y="5500415"/>
              <a:ext cx="576000" cy="576000"/>
              <a:chOff x="6534471" y="3300183"/>
              <a:chExt cx="576000" cy="576000"/>
            </a:xfrm>
          </p:grpSpPr>
          <p:grpSp>
            <p:nvGrpSpPr>
              <p:cNvPr id="114" name="Group 113">
                <a:extLst>
                  <a:ext uri="{FF2B5EF4-FFF2-40B4-BE49-F238E27FC236}">
                    <a16:creationId xmlns:a16="http://schemas.microsoft.com/office/drawing/2014/main" id="{1B4435E7-B66E-7ECB-55D8-0CF645C8A464}"/>
                  </a:ext>
                </a:extLst>
              </p:cNvPr>
              <p:cNvGrpSpPr/>
              <p:nvPr/>
            </p:nvGrpSpPr>
            <p:grpSpPr>
              <a:xfrm rot="9209847">
                <a:off x="6534471" y="3300183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15" name="Freeform: Shape 114">
                  <a:extLst>
                    <a:ext uri="{FF2B5EF4-FFF2-40B4-BE49-F238E27FC236}">
                      <a16:creationId xmlns:a16="http://schemas.microsoft.com/office/drawing/2014/main" id="{0451F7E3-DDAC-E5BE-8D46-289EC87194C7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6" name="Circle: Hollow 115">
                  <a:extLst>
                    <a:ext uri="{FF2B5EF4-FFF2-40B4-BE49-F238E27FC236}">
                      <a16:creationId xmlns:a16="http://schemas.microsoft.com/office/drawing/2014/main" id="{51569413-57BA-5D3F-864D-4A4160004A71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7" name="Oval 116">
                  <a:extLst>
                    <a:ext uri="{FF2B5EF4-FFF2-40B4-BE49-F238E27FC236}">
                      <a16:creationId xmlns:a16="http://schemas.microsoft.com/office/drawing/2014/main" id="{A36EC7EA-2A8C-C19D-D27C-0AE52D59C6F6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8" name="Circle: Hollow 117">
                  <a:extLst>
                    <a:ext uri="{FF2B5EF4-FFF2-40B4-BE49-F238E27FC236}">
                      <a16:creationId xmlns:a16="http://schemas.microsoft.com/office/drawing/2014/main" id="{73F27CF3-324B-40D8-D265-77FCF692341E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40" name="Picture 139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700AB2AD-ECAB-5976-C84C-B70B87AC37C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683871" y="3449583"/>
                <a:ext cx="277200" cy="277200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</p:grp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83EE554C-8E8E-0D54-BAF6-614DCB27F7F7}"/>
              </a:ext>
            </a:extLst>
          </p:cNvPr>
          <p:cNvGrpSpPr/>
          <p:nvPr/>
        </p:nvGrpSpPr>
        <p:grpSpPr>
          <a:xfrm>
            <a:off x="17385562" y="134971"/>
            <a:ext cx="1092552" cy="867829"/>
            <a:chOff x="3429396" y="3667796"/>
            <a:chExt cx="848821" cy="674230"/>
          </a:xfrm>
        </p:grpSpPr>
        <p:sp>
          <p:nvSpPr>
            <p:cNvPr id="151" name="Rectangle: Beveled 150">
              <a:extLst>
                <a:ext uri="{FF2B5EF4-FFF2-40B4-BE49-F238E27FC236}">
                  <a16:creationId xmlns:a16="http://schemas.microsoft.com/office/drawing/2014/main" id="{5BEB3E12-0718-5459-90F0-4E00E7E1820B}"/>
                </a:ext>
              </a:extLst>
            </p:cNvPr>
            <p:cNvSpPr/>
            <p:nvPr/>
          </p:nvSpPr>
          <p:spPr>
            <a:xfrm>
              <a:off x="3429396" y="3667796"/>
              <a:ext cx="795404" cy="674230"/>
            </a:xfrm>
            <a:prstGeom prst="bevel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2" name="TextBox 151">
              <a:extLst>
                <a:ext uri="{FF2B5EF4-FFF2-40B4-BE49-F238E27FC236}">
                  <a16:creationId xmlns:a16="http://schemas.microsoft.com/office/drawing/2014/main" id="{7E518A7F-7EEA-7C67-EC68-A481972E1AEE}"/>
                </a:ext>
              </a:extLst>
            </p:cNvPr>
            <p:cNvSpPr txBox="1"/>
            <p:nvPr/>
          </p:nvSpPr>
          <p:spPr>
            <a:xfrm>
              <a:off x="3482814" y="3746340"/>
              <a:ext cx="795403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/>
                <a:t>Transmitter</a:t>
              </a:r>
              <a:endParaRPr lang="en-GB" sz="800" dirty="0"/>
            </a:p>
          </p:txBody>
        </p:sp>
        <p:grpSp>
          <p:nvGrpSpPr>
            <p:cNvPr id="153" name="Group 152">
              <a:extLst>
                <a:ext uri="{FF2B5EF4-FFF2-40B4-BE49-F238E27FC236}">
                  <a16:creationId xmlns:a16="http://schemas.microsoft.com/office/drawing/2014/main" id="{65678100-829E-2187-FEF3-9CDB2933655B}"/>
                </a:ext>
              </a:extLst>
            </p:cNvPr>
            <p:cNvGrpSpPr/>
            <p:nvPr/>
          </p:nvGrpSpPr>
          <p:grpSpPr>
            <a:xfrm>
              <a:off x="3590226" y="3953826"/>
              <a:ext cx="252000" cy="252000"/>
              <a:chOff x="6031648" y="3311977"/>
              <a:chExt cx="576000" cy="576000"/>
            </a:xfrm>
          </p:grpSpPr>
          <p:grpSp>
            <p:nvGrpSpPr>
              <p:cNvPr id="154" name="Group 153">
                <a:extLst>
                  <a:ext uri="{FF2B5EF4-FFF2-40B4-BE49-F238E27FC236}">
                    <a16:creationId xmlns:a16="http://schemas.microsoft.com/office/drawing/2014/main" id="{E69CBE9F-22F3-5CB0-9D3B-63FCD39F0762}"/>
                  </a:ext>
                </a:extLst>
              </p:cNvPr>
              <p:cNvGrpSpPr/>
              <p:nvPr/>
            </p:nvGrpSpPr>
            <p:grpSpPr>
              <a:xfrm rot="9209847">
                <a:off x="6031648" y="3311977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56" name="Freeform: Shape 155">
                  <a:extLst>
                    <a:ext uri="{FF2B5EF4-FFF2-40B4-BE49-F238E27FC236}">
                      <a16:creationId xmlns:a16="http://schemas.microsoft.com/office/drawing/2014/main" id="{D062E816-D552-3BCB-D2E5-558356E28C93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7" name="Circle: Hollow 156">
                  <a:extLst>
                    <a:ext uri="{FF2B5EF4-FFF2-40B4-BE49-F238E27FC236}">
                      <a16:creationId xmlns:a16="http://schemas.microsoft.com/office/drawing/2014/main" id="{316AE1CB-B9CB-E81D-1705-86B709DDDD77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8" name="Oval 157">
                  <a:extLst>
                    <a:ext uri="{FF2B5EF4-FFF2-40B4-BE49-F238E27FC236}">
                      <a16:creationId xmlns:a16="http://schemas.microsoft.com/office/drawing/2014/main" id="{21498E1D-4F7A-3194-A4AC-CDD1E92421BA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59" name="Circle: Hollow 158">
                  <a:extLst>
                    <a:ext uri="{FF2B5EF4-FFF2-40B4-BE49-F238E27FC236}">
                      <a16:creationId xmlns:a16="http://schemas.microsoft.com/office/drawing/2014/main" id="{1C8B61E8-0DCD-A1D9-7335-BAACC049D0DB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55" name="Picture 154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22B74317-3F94-F88D-E128-FF972EB963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181179" y="3461508"/>
                <a:ext cx="276938" cy="276938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  <p:grpSp>
          <p:nvGrpSpPr>
            <p:cNvPr id="160" name="Group 159">
              <a:extLst>
                <a:ext uri="{FF2B5EF4-FFF2-40B4-BE49-F238E27FC236}">
                  <a16:creationId xmlns:a16="http://schemas.microsoft.com/office/drawing/2014/main" id="{1BC03C85-764E-19E3-4748-368ABB7321FA}"/>
                </a:ext>
              </a:extLst>
            </p:cNvPr>
            <p:cNvGrpSpPr/>
            <p:nvPr/>
          </p:nvGrpSpPr>
          <p:grpSpPr>
            <a:xfrm>
              <a:off x="3828883" y="3962698"/>
              <a:ext cx="252000" cy="252000"/>
              <a:chOff x="6031648" y="3311977"/>
              <a:chExt cx="576000" cy="576000"/>
            </a:xfrm>
          </p:grpSpPr>
          <p:grpSp>
            <p:nvGrpSpPr>
              <p:cNvPr id="161" name="Group 160">
                <a:extLst>
                  <a:ext uri="{FF2B5EF4-FFF2-40B4-BE49-F238E27FC236}">
                    <a16:creationId xmlns:a16="http://schemas.microsoft.com/office/drawing/2014/main" id="{EC59CE05-82CE-85EF-4F01-1EE1E3F0A196}"/>
                  </a:ext>
                </a:extLst>
              </p:cNvPr>
              <p:cNvGrpSpPr/>
              <p:nvPr/>
            </p:nvGrpSpPr>
            <p:grpSpPr>
              <a:xfrm rot="9209847">
                <a:off x="6031648" y="3311977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63" name="Freeform: Shape 162">
                  <a:extLst>
                    <a:ext uri="{FF2B5EF4-FFF2-40B4-BE49-F238E27FC236}">
                      <a16:creationId xmlns:a16="http://schemas.microsoft.com/office/drawing/2014/main" id="{7110AC67-A788-323A-3593-7B70F2EFBE88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64" name="Circle: Hollow 163">
                  <a:extLst>
                    <a:ext uri="{FF2B5EF4-FFF2-40B4-BE49-F238E27FC236}">
                      <a16:creationId xmlns:a16="http://schemas.microsoft.com/office/drawing/2014/main" id="{0D19E7EB-AC34-487D-FDAD-1EC00BB77B22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65" name="Oval 164">
                  <a:extLst>
                    <a:ext uri="{FF2B5EF4-FFF2-40B4-BE49-F238E27FC236}">
                      <a16:creationId xmlns:a16="http://schemas.microsoft.com/office/drawing/2014/main" id="{F6F2DE49-AA73-B345-4A62-7F1D59554069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66" name="Circle: Hollow 165">
                  <a:extLst>
                    <a:ext uri="{FF2B5EF4-FFF2-40B4-BE49-F238E27FC236}">
                      <a16:creationId xmlns:a16="http://schemas.microsoft.com/office/drawing/2014/main" id="{ED44BC45-B407-936B-0E59-A5FAA1127C0D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62" name="Picture 161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30E8F91F-983E-C43B-20CC-27E159991E8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181179" y="3461508"/>
                <a:ext cx="276938" cy="276938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E650DC8B-B837-9B00-96FB-CE588F757FEC}"/>
              </a:ext>
            </a:extLst>
          </p:cNvPr>
          <p:cNvGrpSpPr/>
          <p:nvPr/>
        </p:nvGrpSpPr>
        <p:grpSpPr>
          <a:xfrm>
            <a:off x="-6768351" y="7062560"/>
            <a:ext cx="5923986" cy="540000"/>
            <a:chOff x="140972" y="4971160"/>
            <a:chExt cx="5923986" cy="540000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BFAC9EA-B65A-1484-6520-0ACB06772033}"/>
                </a:ext>
              </a:extLst>
            </p:cNvPr>
            <p:cNvSpPr txBox="1"/>
            <p:nvPr/>
          </p:nvSpPr>
          <p:spPr>
            <a:xfrm>
              <a:off x="498442" y="5077282"/>
              <a:ext cx="5566516" cy="369332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     AIR for spoken communication </a:t>
              </a:r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AFC2EAFE-2408-7443-CF09-A64A23B31F63}"/>
                </a:ext>
              </a:extLst>
            </p:cNvPr>
            <p:cNvGrpSpPr/>
            <p:nvPr/>
          </p:nvGrpSpPr>
          <p:grpSpPr>
            <a:xfrm>
              <a:off x="140972" y="4971160"/>
              <a:ext cx="540000" cy="540000"/>
              <a:chOff x="-2310063" y="1415765"/>
              <a:chExt cx="2384314" cy="2384314"/>
            </a:xfrm>
          </p:grpSpPr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01D69F7D-2322-6F13-F30E-A05EDBC4DC02}"/>
                  </a:ext>
                </a:extLst>
              </p:cNvPr>
              <p:cNvSpPr/>
              <p:nvPr/>
            </p:nvSpPr>
            <p:spPr>
              <a:xfrm>
                <a:off x="-2310063" y="1415765"/>
                <a:ext cx="2384314" cy="2384314"/>
              </a:xfrm>
              <a:prstGeom prst="ellipse">
                <a:avLst/>
              </a:prstGeom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67000">
                    <a:schemeClr val="tx1">
                      <a:lumMod val="65000"/>
                      <a:lumOff val="35000"/>
                    </a:schemeClr>
                  </a:gs>
                  <a:gs pos="100000">
                    <a:schemeClr val="tx1">
                      <a:lumMod val="85000"/>
                      <a:lumOff val="15000"/>
                    </a:schemeClr>
                  </a:gs>
                  <a:gs pos="84000">
                    <a:srgbClr val="444540"/>
                  </a:gs>
                </a:gsLst>
                <a:path path="circle">
                  <a:fillToRect l="50000" t="50000" r="50000" b="50000"/>
                </a:path>
                <a:tileRect/>
              </a:gra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8" name="Picture 7" descr="A black symbol with a white background&#10;&#10;AI-generated content may be incorrect.">
                <a:extLst>
                  <a:ext uri="{FF2B5EF4-FFF2-40B4-BE49-F238E27FC236}">
                    <a16:creationId xmlns:a16="http://schemas.microsoft.com/office/drawing/2014/main" id="{122E9533-0191-6572-F07A-CC99827DE45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>
                <a:alphaModFix amt="64000"/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7955" b="90000" l="3452" r="97024">
                            <a14:foregroundMark x1="45952" y1="9773" x2="45952" y2="9773"/>
                            <a14:foregroundMark x1="42619" y1="9432" x2="54048" y2="7955"/>
                            <a14:foregroundMark x1="4405" y1="34659" x2="6905" y2="35682"/>
                            <a14:foregroundMark x1="3690" y1="49432" x2="3690" y2="52159"/>
                            <a14:foregroundMark x1="87143" y1="53977" x2="92976" y2="62841"/>
                            <a14:foregroundMark x1="92976" y1="62841" x2="92976" y2="70455"/>
                            <a14:foregroundMark x1="95595" y1="64091" x2="97024" y2="65909"/>
                            <a14:foregroundMark x1="5119" y1="63750" x2="9167" y2="63409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732639" y="1783058"/>
                <a:ext cx="1442134" cy="1510807"/>
              </a:xfrm>
              <a:prstGeom prst="rect">
                <a:avLst/>
              </a:prstGeom>
              <a:effectLst>
                <a:outerShdw blurRad="50800" dist="76200" dir="8100000" algn="tr" rotWithShape="0">
                  <a:prstClr val="black">
                    <a:alpha val="34000"/>
                  </a:prstClr>
                </a:outerShdw>
              </a:effectLst>
            </p:spPr>
          </p:pic>
        </p:grp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87CE7A35-BC01-81E5-A249-2FC96F576F5C}"/>
              </a:ext>
            </a:extLst>
          </p:cNvPr>
          <p:cNvGrpSpPr/>
          <p:nvPr/>
        </p:nvGrpSpPr>
        <p:grpSpPr>
          <a:xfrm>
            <a:off x="-6788537" y="7774987"/>
            <a:ext cx="5944172" cy="540000"/>
            <a:chOff x="93503" y="5247654"/>
            <a:chExt cx="5944172" cy="540000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14528696-B19D-7200-3810-B2CF839E485E}"/>
                </a:ext>
              </a:extLst>
            </p:cNvPr>
            <p:cNvSpPr txBox="1"/>
            <p:nvPr/>
          </p:nvSpPr>
          <p:spPr>
            <a:xfrm>
              <a:off x="467744" y="5374058"/>
              <a:ext cx="5569931" cy="369332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dirty="0">
                  <a:solidFill>
                    <a:schemeClr val="bg1"/>
                  </a:solidFill>
                </a:rPr>
                <a:t>     PAPER  for written communication                                 </a:t>
              </a:r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50ABB5DE-9065-DC6B-E951-24527C60C5F9}"/>
                </a:ext>
              </a:extLst>
            </p:cNvPr>
            <p:cNvGrpSpPr/>
            <p:nvPr/>
          </p:nvGrpSpPr>
          <p:grpSpPr>
            <a:xfrm>
              <a:off x="93503" y="5247654"/>
              <a:ext cx="540000" cy="540000"/>
              <a:chOff x="-2005263" y="1720565"/>
              <a:chExt cx="2384314" cy="2384314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1FB970E0-A036-08A7-6F69-20D69EF78D80}"/>
                  </a:ext>
                </a:extLst>
              </p:cNvPr>
              <p:cNvSpPr/>
              <p:nvPr/>
            </p:nvSpPr>
            <p:spPr>
              <a:xfrm>
                <a:off x="-2005263" y="1720565"/>
                <a:ext cx="2384314" cy="2384314"/>
              </a:xfrm>
              <a:prstGeom prst="ellipse">
                <a:avLst/>
              </a:prstGeom>
              <a:gradFill flip="none" rotWithShape="1"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67000">
                    <a:schemeClr val="tx1">
                      <a:lumMod val="65000"/>
                      <a:lumOff val="35000"/>
                    </a:schemeClr>
                  </a:gs>
                  <a:gs pos="100000">
                    <a:schemeClr val="tx1">
                      <a:lumMod val="85000"/>
                      <a:lumOff val="15000"/>
                    </a:schemeClr>
                  </a:gs>
                  <a:gs pos="84000">
                    <a:srgbClr val="444540"/>
                  </a:gs>
                </a:gsLst>
                <a:path path="circle">
                  <a:fillToRect l="50000" t="50000" r="50000" b="50000"/>
                </a:path>
                <a:tileRect/>
              </a:gra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13" name="Picture 12" descr="A black and white symbol of a stack of papers">
                <a:extLst>
                  <a:ext uri="{FF2B5EF4-FFF2-40B4-BE49-F238E27FC236}">
                    <a16:creationId xmlns:a16="http://schemas.microsoft.com/office/drawing/2014/main" id="{93C47FDE-2061-B370-152C-772BF84DFA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5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ackgroundRemoval t="10000" b="90000" l="10000" r="90000">
                            <a14:foregroundMark x1="56633" y1="36633" x2="56633" y2="36633"/>
                            <a14:foregroundMark x1="62041" y1="32245" x2="62041" y2="32245"/>
                            <a14:foregroundMark x1="70714" y1="27041" x2="70714" y2="27041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980419" y="1800993"/>
                <a:ext cx="2288469" cy="2288469"/>
              </a:xfrm>
              <a:prstGeom prst="rect">
                <a:avLst/>
              </a:prstGeom>
            </p:spPr>
          </p:pic>
        </p:grp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7C81BEB9-C3AC-2757-082D-C2579C5B0D2E}"/>
              </a:ext>
            </a:extLst>
          </p:cNvPr>
          <p:cNvSpPr txBox="1"/>
          <p:nvPr/>
        </p:nvSpPr>
        <p:spPr>
          <a:xfrm>
            <a:off x="-6414295" y="8596316"/>
            <a:ext cx="5569930" cy="369332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     ELECTRONIC SIGNALS for digital transmission</a:t>
            </a:r>
          </a:p>
        </p:txBody>
      </p:sp>
      <p:pic>
        <p:nvPicPr>
          <p:cNvPr id="41" name="Picture 40" descr="A group of black musical notes">
            <a:extLst>
              <a:ext uri="{FF2B5EF4-FFF2-40B4-BE49-F238E27FC236}">
                <a16:creationId xmlns:a16="http://schemas.microsoft.com/office/drawing/2014/main" id="{33BFAB90-E71E-C8E0-2D4C-9FE993B5C19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>
                        <a14:foregroundMark x1="32738" y1="64680" x2="32738" y2="64680"/>
                        <a14:foregroundMark x1="58690" y1="37528" x2="58690" y2="375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0599" y="-1692484"/>
            <a:ext cx="704204" cy="379767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FFAC286A-0EDF-37BD-9FD7-3C70E43E6DCE}"/>
              </a:ext>
            </a:extLst>
          </p:cNvPr>
          <p:cNvGrpSpPr/>
          <p:nvPr/>
        </p:nvGrpSpPr>
        <p:grpSpPr>
          <a:xfrm>
            <a:off x="-2952853" y="-1611287"/>
            <a:ext cx="390825" cy="369332"/>
            <a:chOff x="-1700513" y="-795321"/>
            <a:chExt cx="892257" cy="905701"/>
          </a:xfrm>
        </p:grpSpPr>
        <p:pic>
          <p:nvPicPr>
            <p:cNvPr id="44" name="Picture 43" descr="A collection of icons on a white background&#10;&#10;AI-generated content may be incorrect.">
              <a:extLst>
                <a:ext uri="{FF2B5EF4-FFF2-40B4-BE49-F238E27FC236}">
                  <a16:creationId xmlns:a16="http://schemas.microsoft.com/office/drawing/2014/main" id="{553963A8-9858-A1ED-AA2A-D076805F0D7F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8143" b="26983" l="9872" r="26636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76" t="5788" r="71268" b="70662"/>
            <a:stretch>
              <a:fillRect/>
            </a:stretch>
          </p:blipFill>
          <p:spPr>
            <a:xfrm>
              <a:off x="-1691445" y="-747877"/>
              <a:ext cx="858257" cy="858257"/>
            </a:xfrm>
            <a:custGeom>
              <a:avLst/>
              <a:gdLst>
                <a:gd name="connsiteX0" fmla="*/ 444137 w 888274"/>
                <a:gd name="connsiteY0" fmla="*/ 0 h 888274"/>
                <a:gd name="connsiteX1" fmla="*/ 888274 w 888274"/>
                <a:gd name="connsiteY1" fmla="*/ 444137 h 888274"/>
                <a:gd name="connsiteX2" fmla="*/ 444137 w 888274"/>
                <a:gd name="connsiteY2" fmla="*/ 888274 h 888274"/>
                <a:gd name="connsiteX3" fmla="*/ 0 w 888274"/>
                <a:gd name="connsiteY3" fmla="*/ 444137 h 888274"/>
                <a:gd name="connsiteX4" fmla="*/ 444137 w 888274"/>
                <a:gd name="connsiteY4" fmla="*/ 0 h 88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274" h="888274">
                  <a:moveTo>
                    <a:pt x="444137" y="0"/>
                  </a:moveTo>
                  <a:cubicBezTo>
                    <a:pt x="689427" y="0"/>
                    <a:pt x="888274" y="198847"/>
                    <a:pt x="888274" y="444137"/>
                  </a:cubicBezTo>
                  <a:cubicBezTo>
                    <a:pt x="888274" y="689427"/>
                    <a:pt x="689427" y="888274"/>
                    <a:pt x="444137" y="888274"/>
                  </a:cubicBezTo>
                  <a:cubicBezTo>
                    <a:pt x="198847" y="888274"/>
                    <a:pt x="0" y="689427"/>
                    <a:pt x="0" y="444137"/>
                  </a:cubicBezTo>
                  <a:cubicBezTo>
                    <a:pt x="0" y="198847"/>
                    <a:pt x="198847" y="0"/>
                    <a:pt x="444137" y="0"/>
                  </a:cubicBezTo>
                  <a:close/>
                </a:path>
              </a:pathLst>
            </a:custGeom>
            <a:ln>
              <a:noFill/>
            </a:ln>
          </p:spPr>
        </p:pic>
        <p:pic>
          <p:nvPicPr>
            <p:cNvPr id="45" name="Picture 44" descr="A black and white logo&#10;&#10;AI-generated content may be incorrect.">
              <a:extLst>
                <a:ext uri="{FF2B5EF4-FFF2-40B4-BE49-F238E27FC236}">
                  <a16:creationId xmlns:a16="http://schemas.microsoft.com/office/drawing/2014/main" id="{0BDF7DE9-738E-175C-B8A3-701F2950375D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3139" b="89462" l="8259" r="94643">
                          <a14:foregroundMark x1="12946" y1="15695" x2="8482" y2="23767"/>
                          <a14:foregroundMark x1="15402" y1="3587" x2="14732" y2="8072"/>
                          <a14:foregroundMark x1="23438" y1="19283" x2="18750" y2="31839"/>
                          <a14:foregroundMark x1="32143" y1="26906" x2="32143" y2="37220"/>
                          <a14:foregroundMark x1="68304" y1="27130" x2="69866" y2="38341"/>
                          <a14:foregroundMark x1="77679" y1="19283" x2="82589" y2="34753"/>
                          <a14:foregroundMark x1="87500" y1="10314" x2="91295" y2="25785"/>
                          <a14:foregroundMark x1="94643" y1="34081" x2="94643" y2="34081"/>
                          <a14:backgroundMark x1="47991" y1="34978" x2="47991" y2="34978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700513" y="-795321"/>
              <a:ext cx="892257" cy="888274"/>
            </a:xfrm>
            <a:prstGeom prst="rect">
              <a:avLst/>
            </a:pr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69" name="TextBox 68">
            <a:extLst>
              <a:ext uri="{FF2B5EF4-FFF2-40B4-BE49-F238E27FC236}">
                <a16:creationId xmlns:a16="http://schemas.microsoft.com/office/drawing/2014/main" id="{7CAEBBCE-1121-EEB7-B233-97BD954BFCDD}"/>
              </a:ext>
            </a:extLst>
          </p:cNvPr>
          <p:cNvSpPr txBox="1"/>
          <p:nvPr/>
        </p:nvSpPr>
        <p:spPr>
          <a:xfrm>
            <a:off x="10857" y="-5808977"/>
            <a:ext cx="4034201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Physical Noise (external)</a:t>
            </a:r>
            <a:endParaRPr lang="en-GB" sz="24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36D0164C-02D7-D942-D3CE-AC96BB7387CB}"/>
              </a:ext>
            </a:extLst>
          </p:cNvPr>
          <p:cNvSpPr txBox="1"/>
          <p:nvPr/>
        </p:nvSpPr>
        <p:spPr>
          <a:xfrm>
            <a:off x="1095" y="-4088158"/>
            <a:ext cx="4034398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Loud Customers 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504" name="Group 503">
            <a:extLst>
              <a:ext uri="{FF2B5EF4-FFF2-40B4-BE49-F238E27FC236}">
                <a16:creationId xmlns:a16="http://schemas.microsoft.com/office/drawing/2014/main" id="{1F19D135-1066-1FC7-7982-5A1602BF1474}"/>
              </a:ext>
            </a:extLst>
          </p:cNvPr>
          <p:cNvGrpSpPr/>
          <p:nvPr/>
        </p:nvGrpSpPr>
        <p:grpSpPr>
          <a:xfrm>
            <a:off x="153394" y="-4158471"/>
            <a:ext cx="540000" cy="540000"/>
            <a:chOff x="-983558" y="115177"/>
            <a:chExt cx="540000" cy="540000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1B205065-E811-EF75-795B-797A9D92799B}"/>
                </a:ext>
              </a:extLst>
            </p:cNvPr>
            <p:cNvSpPr/>
            <p:nvPr/>
          </p:nvSpPr>
          <p:spPr>
            <a:xfrm>
              <a:off x="-983558" y="115177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FC51FFEC-D26A-1D77-AF08-6B7B863AB41F}"/>
                </a:ext>
              </a:extLst>
            </p:cNvPr>
            <p:cNvGrpSpPr/>
            <p:nvPr/>
          </p:nvGrpSpPr>
          <p:grpSpPr>
            <a:xfrm>
              <a:off x="-908970" y="200511"/>
              <a:ext cx="390825" cy="369332"/>
              <a:chOff x="-1700513" y="-795321"/>
              <a:chExt cx="892257" cy="905701"/>
            </a:xfrm>
          </p:grpSpPr>
          <p:pic>
            <p:nvPicPr>
              <p:cNvPr id="22" name="Picture 21" descr="A collection of icons on a white background&#10;&#10;AI-generated content may be incorrect.">
                <a:extLst>
                  <a:ext uri="{FF2B5EF4-FFF2-40B4-BE49-F238E27FC236}">
                    <a16:creationId xmlns:a16="http://schemas.microsoft.com/office/drawing/2014/main" id="{90F3E3A1-4351-26B2-E8C8-5426E7AFDEE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9">
                <a:extLst>
                  <a:ext uri="{BEBA8EAE-BF5A-486C-A8C5-ECC9F3942E4B}">
                    <a14:imgProps xmlns:a14="http://schemas.microsoft.com/office/drawing/2010/main">
                      <a14:imgLayer r:embed="rId20">
                        <a14:imgEffect>
                          <a14:backgroundRemoval t="8143" b="26983" l="9872" r="26636"/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776" t="5788" r="71268" b="70662"/>
              <a:stretch>
                <a:fillRect/>
              </a:stretch>
            </p:blipFill>
            <p:spPr>
              <a:xfrm>
                <a:off x="-1691445" y="-747877"/>
                <a:ext cx="858257" cy="858257"/>
              </a:xfrm>
              <a:custGeom>
                <a:avLst/>
                <a:gdLst>
                  <a:gd name="connsiteX0" fmla="*/ 444137 w 888274"/>
                  <a:gd name="connsiteY0" fmla="*/ 0 h 888274"/>
                  <a:gd name="connsiteX1" fmla="*/ 888274 w 888274"/>
                  <a:gd name="connsiteY1" fmla="*/ 444137 h 888274"/>
                  <a:gd name="connsiteX2" fmla="*/ 444137 w 888274"/>
                  <a:gd name="connsiteY2" fmla="*/ 888274 h 888274"/>
                  <a:gd name="connsiteX3" fmla="*/ 0 w 888274"/>
                  <a:gd name="connsiteY3" fmla="*/ 444137 h 888274"/>
                  <a:gd name="connsiteX4" fmla="*/ 444137 w 888274"/>
                  <a:gd name="connsiteY4" fmla="*/ 0 h 8882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88274" h="888274">
                    <a:moveTo>
                      <a:pt x="444137" y="0"/>
                    </a:moveTo>
                    <a:cubicBezTo>
                      <a:pt x="689427" y="0"/>
                      <a:pt x="888274" y="198847"/>
                      <a:pt x="888274" y="444137"/>
                    </a:cubicBezTo>
                    <a:cubicBezTo>
                      <a:pt x="888274" y="689427"/>
                      <a:pt x="689427" y="888274"/>
                      <a:pt x="444137" y="888274"/>
                    </a:cubicBezTo>
                    <a:cubicBezTo>
                      <a:pt x="198847" y="888274"/>
                      <a:pt x="0" y="689427"/>
                      <a:pt x="0" y="444137"/>
                    </a:cubicBezTo>
                    <a:cubicBezTo>
                      <a:pt x="0" y="198847"/>
                      <a:pt x="198847" y="0"/>
                      <a:pt x="444137" y="0"/>
                    </a:cubicBezTo>
                    <a:close/>
                  </a:path>
                </a:pathLst>
              </a:custGeom>
              <a:ln>
                <a:noFill/>
              </a:ln>
            </p:spPr>
          </p:pic>
          <p:pic>
            <p:nvPicPr>
              <p:cNvPr id="26" name="Picture 25" descr="A black and white logo&#10;&#10;AI-generated content may be incorrect.">
                <a:extLst>
                  <a:ext uri="{FF2B5EF4-FFF2-40B4-BE49-F238E27FC236}">
                    <a16:creationId xmlns:a16="http://schemas.microsoft.com/office/drawing/2014/main" id="{F1349E2A-108B-DA7E-A66E-15A6E259C6B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1">
                <a:extLst>
                  <a:ext uri="{BEBA8EAE-BF5A-486C-A8C5-ECC9F3942E4B}">
                    <a14:imgProps xmlns:a14="http://schemas.microsoft.com/office/drawing/2010/main">
                      <a14:imgLayer r:embed="rId22">
                        <a14:imgEffect>
                          <a14:backgroundRemoval t="3139" b="89462" l="8259" r="94643">
                            <a14:foregroundMark x1="12946" y1="15695" x2="8482" y2="23767"/>
                            <a14:foregroundMark x1="15402" y1="3587" x2="14732" y2="8072"/>
                            <a14:foregroundMark x1="23438" y1="19283" x2="18750" y2="31839"/>
                            <a14:foregroundMark x1="32143" y1="26906" x2="32143" y2="37220"/>
                            <a14:foregroundMark x1="68304" y1="27130" x2="69866" y2="38341"/>
                            <a14:foregroundMark x1="77679" y1="19283" x2="82589" y2="34753"/>
                            <a14:foregroundMark x1="87500" y1="10314" x2="91295" y2="25785"/>
                            <a14:foregroundMark x1="94643" y1="34081" x2="94643" y2="34081"/>
                            <a14:backgroundMark x1="47991" y1="34978" x2="47991" y2="34978"/>
                          </a14:backgroundRemoval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700513" y="-795321"/>
                <a:ext cx="892257" cy="888274"/>
              </a:xfrm>
              <a:prstGeom prst="rect">
                <a:avLst/>
              </a:prstGeom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sp>
        <p:nvSpPr>
          <p:cNvPr id="72" name="TextBox 71">
            <a:extLst>
              <a:ext uri="{FF2B5EF4-FFF2-40B4-BE49-F238E27FC236}">
                <a16:creationId xmlns:a16="http://schemas.microsoft.com/office/drawing/2014/main" id="{8C8ED08B-722C-BFB2-5570-FB680CBF0619}"/>
              </a:ext>
            </a:extLst>
          </p:cNvPr>
          <p:cNvSpPr txBox="1"/>
          <p:nvPr/>
        </p:nvSpPr>
        <p:spPr>
          <a:xfrm>
            <a:off x="1095" y="-3432286"/>
            <a:ext cx="4034398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Background Music 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DBF07BFD-07CC-17A6-E715-5FF2CFF6160D}"/>
              </a:ext>
            </a:extLst>
          </p:cNvPr>
          <p:cNvGrpSpPr/>
          <p:nvPr/>
        </p:nvGrpSpPr>
        <p:grpSpPr>
          <a:xfrm>
            <a:off x="38568" y="-3537835"/>
            <a:ext cx="762703" cy="540000"/>
            <a:chOff x="-1278007" y="1677126"/>
            <a:chExt cx="762703" cy="540000"/>
          </a:xfrm>
        </p:grpSpPr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852BD86A-4E41-757F-48B0-A9DA52CB8B9B}"/>
                </a:ext>
              </a:extLst>
            </p:cNvPr>
            <p:cNvSpPr/>
            <p:nvPr/>
          </p:nvSpPr>
          <p:spPr>
            <a:xfrm>
              <a:off x="-1166655" y="1677126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1" name="Picture 20" descr="A group of black musical notes">
              <a:extLst>
                <a:ext uri="{FF2B5EF4-FFF2-40B4-BE49-F238E27FC236}">
                  <a16:creationId xmlns:a16="http://schemas.microsoft.com/office/drawing/2014/main" id="{5FA26A53-1A6F-8167-7677-2ACCCE061B86}"/>
                </a:ext>
              </a:extLst>
            </p:cNvPr>
            <p:cNvPicPr>
              <a:picLocks noChangeAspect="1"/>
            </p:cNvPicPr>
            <p:nvPr/>
          </p:nvPicPr>
          <p:blipFill>
            <a:blip r:embed="rId23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10000" b="90000" l="10000" r="90000">
                          <a14:foregroundMark x1="32738" y1="64680" x2="32738" y2="64680"/>
                          <a14:foregroundMark x1="58690" y1="37528" x2="58690" y2="37528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278007" y="1725559"/>
              <a:ext cx="762703" cy="411315"/>
            </a:xfrm>
            <a:prstGeom prst="rect">
              <a:avLst/>
            </a:prstGeom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73" name="TextBox 72">
            <a:extLst>
              <a:ext uri="{FF2B5EF4-FFF2-40B4-BE49-F238E27FC236}">
                <a16:creationId xmlns:a16="http://schemas.microsoft.com/office/drawing/2014/main" id="{211590E6-6E7D-A0E9-6C48-F392DEF678A6}"/>
              </a:ext>
            </a:extLst>
          </p:cNvPr>
          <p:cNvSpPr txBox="1"/>
          <p:nvPr/>
        </p:nvSpPr>
        <p:spPr>
          <a:xfrm>
            <a:off x="1095" y="-2789057"/>
            <a:ext cx="4034398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Dishes Noise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4B5CBBA1-06BB-E862-D868-30B803481B8B}"/>
              </a:ext>
            </a:extLst>
          </p:cNvPr>
          <p:cNvSpPr txBox="1"/>
          <p:nvPr/>
        </p:nvSpPr>
        <p:spPr>
          <a:xfrm>
            <a:off x="1095" y="-2145828"/>
            <a:ext cx="4034398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Kitchen Equipment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2C1DC052-3DA0-F775-4042-DF436E0CFF50}"/>
              </a:ext>
            </a:extLst>
          </p:cNvPr>
          <p:cNvSpPr txBox="1"/>
          <p:nvPr/>
        </p:nvSpPr>
        <p:spPr>
          <a:xfrm>
            <a:off x="1095" y="-1502600"/>
            <a:ext cx="4034399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Phone Ringing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28F7E9A5-BF6D-AA1D-F7AD-430CB8BF02CE}"/>
              </a:ext>
            </a:extLst>
          </p:cNvPr>
          <p:cNvGrpSpPr/>
          <p:nvPr/>
        </p:nvGrpSpPr>
        <p:grpSpPr>
          <a:xfrm>
            <a:off x="149920" y="-2889830"/>
            <a:ext cx="540000" cy="540000"/>
            <a:chOff x="-2168336" y="1611093"/>
            <a:chExt cx="540000" cy="540000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3628C85B-4443-A9D9-9B98-A9846E93D001}"/>
                </a:ext>
              </a:extLst>
            </p:cNvPr>
            <p:cNvSpPr/>
            <p:nvPr/>
          </p:nvSpPr>
          <p:spPr>
            <a:xfrm>
              <a:off x="-2168336" y="1611093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1" name="Picture 50" descr="A black background with a black square">
              <a:extLst>
                <a:ext uri="{FF2B5EF4-FFF2-40B4-BE49-F238E27FC236}">
                  <a16:creationId xmlns:a16="http://schemas.microsoft.com/office/drawing/2014/main" id="{A19138B3-A8B3-B615-C5AB-BD2B140CF39D}"/>
                </a:ext>
              </a:extLst>
            </p:cNvPr>
            <p:cNvPicPr>
              <a:picLocks noChangeAspect="1"/>
            </p:cNvPicPr>
            <p:nvPr/>
          </p:nvPicPr>
          <p:blipFill>
            <a:blip r:embed="rId24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087700" y="1691729"/>
              <a:ext cx="378728" cy="378728"/>
            </a:xfrm>
            <a:prstGeom prst="rect">
              <a:avLst/>
            </a:prstGeom>
            <a:ln w="22225"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2A350D2C-AD6B-8E7C-69BA-ECB5832CEC4E}"/>
              </a:ext>
            </a:extLst>
          </p:cNvPr>
          <p:cNvGrpSpPr/>
          <p:nvPr/>
        </p:nvGrpSpPr>
        <p:grpSpPr>
          <a:xfrm>
            <a:off x="149920" y="-2221092"/>
            <a:ext cx="540000" cy="540000"/>
            <a:chOff x="-2839841" y="1833862"/>
            <a:chExt cx="540000" cy="540000"/>
          </a:xfrm>
        </p:grpSpPr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D9098C5-1466-7D26-F3E0-9CAAB9779714}"/>
                </a:ext>
              </a:extLst>
            </p:cNvPr>
            <p:cNvSpPr/>
            <p:nvPr/>
          </p:nvSpPr>
          <p:spPr>
            <a:xfrm>
              <a:off x="-2839841" y="1833862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7" name="Picture 56" descr="A black and white line art of a timer">
              <a:extLst>
                <a:ext uri="{FF2B5EF4-FFF2-40B4-BE49-F238E27FC236}">
                  <a16:creationId xmlns:a16="http://schemas.microsoft.com/office/drawing/2014/main" id="{F5FE1A39-2A0D-3B7E-ADFF-D7BCD02A1BA1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BEBA8EAE-BF5A-486C-A8C5-ECC9F3942E4B}">
                  <a14:imgProps xmlns:a14="http://schemas.microsoft.com/office/drawing/2010/main">
                    <a14:imgLayer r:embed="rId27">
                      <a14:imgEffect>
                        <a14:backgroundRemoval t="10000" b="90000" l="10000" r="90000">
                          <a14:foregroundMark x1="40333" y1="37333" x2="40333" y2="37333"/>
                          <a14:foregroundMark x1="71417" y1="64250" x2="71417" y2="64250"/>
                          <a14:foregroundMark x1="77250" y1="54833" x2="77250" y2="54833"/>
                          <a14:foregroundMark x1="78083" y1="45083" x2="78083" y2="45083"/>
                          <a14:foregroundMark x1="76167" y1="34500" x2="76167" y2="34500"/>
                          <a14:foregroundMark x1="70083" y1="25667" x2="70083" y2="25667"/>
                          <a14:foregroundMark x1="60917" y1="19250" x2="60917" y2="19250"/>
                          <a14:foregroundMark x1="39500" y1="19500" x2="39500" y2="19500"/>
                          <a14:foregroundMark x1="29500" y1="25083" x2="29500" y2="25083"/>
                          <a14:foregroundMark x1="24250" y1="34250" x2="24250" y2="34250"/>
                          <a14:foregroundMark x1="21417" y1="45083" x2="21417" y2="45083"/>
                          <a14:foregroundMark x1="22583" y1="55083" x2="22583" y2="55083"/>
                          <a14:foregroundMark x1="27583" y1="64000" x2="27583" y2="64000"/>
                          <a14:foregroundMark x1="37833" y1="69833" x2="37833" y2="69833"/>
                          <a14:foregroundMark x1="49750" y1="72000" x2="49750" y2="72000"/>
                          <a14:foregroundMark x1="61750" y1="69833" x2="61750" y2="69833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772759" y="1900944"/>
              <a:ext cx="405836" cy="405836"/>
            </a:xfrm>
            <a:prstGeom prst="rect">
              <a:avLst/>
            </a:prstGeom>
            <a:effectLst>
              <a:outerShdw blurRad="50800" dist="508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367F089-F301-13D5-94D7-C0E35A7B96B6}"/>
              </a:ext>
            </a:extLst>
          </p:cNvPr>
          <p:cNvGrpSpPr/>
          <p:nvPr/>
        </p:nvGrpSpPr>
        <p:grpSpPr>
          <a:xfrm>
            <a:off x="157346" y="-1572545"/>
            <a:ext cx="540000" cy="540000"/>
            <a:chOff x="-2557927" y="1679936"/>
            <a:chExt cx="540000" cy="540000"/>
          </a:xfrm>
        </p:grpSpPr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F255D258-0789-486F-8147-D4A302B4050D}"/>
                </a:ext>
              </a:extLst>
            </p:cNvPr>
            <p:cNvSpPr/>
            <p:nvPr/>
          </p:nvSpPr>
          <p:spPr>
            <a:xfrm>
              <a:off x="-2557927" y="1679936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62" name="Picture 61" descr="A phone with a black background&#10;&#10;AI-generated content may be incorrect.">
              <a:extLst>
                <a:ext uri="{FF2B5EF4-FFF2-40B4-BE49-F238E27FC236}">
                  <a16:creationId xmlns:a16="http://schemas.microsoft.com/office/drawing/2014/main" id="{8284D590-A5FD-11CF-649C-08B7CA6BFECB}"/>
                </a:ext>
              </a:extLst>
            </p:cNvPr>
            <p:cNvPicPr>
              <a:picLocks noChangeAspect="1"/>
            </p:cNvPicPr>
            <p:nvPr/>
          </p:nvPicPr>
          <p:blipFill>
            <a:blip r:embed="rId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447209" y="1769059"/>
              <a:ext cx="318565" cy="361754"/>
            </a:xfrm>
            <a:prstGeom prst="rect">
              <a:avLst/>
            </a:prstGeom>
          </p:spPr>
        </p:pic>
      </p:grpSp>
      <p:sp>
        <p:nvSpPr>
          <p:cNvPr id="77" name="TextBox 76">
            <a:extLst>
              <a:ext uri="{FF2B5EF4-FFF2-40B4-BE49-F238E27FC236}">
                <a16:creationId xmlns:a16="http://schemas.microsoft.com/office/drawing/2014/main" id="{604B01BC-ED9B-8396-B3F2-DB52E4BB0E62}"/>
              </a:ext>
            </a:extLst>
          </p:cNvPr>
          <p:cNvSpPr txBox="1"/>
          <p:nvPr/>
        </p:nvSpPr>
        <p:spPr>
          <a:xfrm>
            <a:off x="4099128" y="-5808977"/>
            <a:ext cx="4042554" cy="1200329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Physiological or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Psychological 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(body and mind)                             </a:t>
            </a:r>
            <a:endParaRPr lang="en-GB" sz="24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F0D2D6BB-EA44-F8E8-A827-40266DB032C1}"/>
              </a:ext>
            </a:extLst>
          </p:cNvPr>
          <p:cNvSpPr txBox="1"/>
          <p:nvPr/>
        </p:nvSpPr>
        <p:spPr>
          <a:xfrm>
            <a:off x="4093249" y="-4088158"/>
            <a:ext cx="404255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Tired Staff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0C50E0B3-BE90-6494-CD48-F92DC3B3F4BB}"/>
              </a:ext>
            </a:extLst>
          </p:cNvPr>
          <p:cNvSpPr txBox="1"/>
          <p:nvPr/>
        </p:nvSpPr>
        <p:spPr>
          <a:xfrm>
            <a:off x="4095439" y="-3432887"/>
            <a:ext cx="404255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Losing voice (shouting)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32DEA992-968D-7081-796A-C5DB3EF7A93D}"/>
              </a:ext>
            </a:extLst>
          </p:cNvPr>
          <p:cNvSpPr txBox="1"/>
          <p:nvPr/>
        </p:nvSpPr>
        <p:spPr>
          <a:xfrm>
            <a:off x="4095439" y="-2777616"/>
            <a:ext cx="404255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Losing Focus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86360A76-265B-CEA8-1042-0C58F453405A}"/>
              </a:ext>
            </a:extLst>
          </p:cNvPr>
          <p:cNvSpPr txBox="1"/>
          <p:nvPr/>
        </p:nvSpPr>
        <p:spPr>
          <a:xfrm>
            <a:off x="4095439" y="-2138388"/>
            <a:ext cx="404255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Rushing orders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E84F9C6-D7DC-9F5E-4D9A-FD235465B8CC}"/>
              </a:ext>
            </a:extLst>
          </p:cNvPr>
          <p:cNvGrpSpPr/>
          <p:nvPr/>
        </p:nvGrpSpPr>
        <p:grpSpPr>
          <a:xfrm>
            <a:off x="4211566" y="-4174513"/>
            <a:ext cx="540000" cy="540000"/>
            <a:chOff x="-896655" y="2309140"/>
            <a:chExt cx="540000" cy="540000"/>
          </a:xfrm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D18FD796-43FD-05A8-22DF-C73997DB5E64}"/>
                </a:ext>
              </a:extLst>
            </p:cNvPr>
            <p:cNvSpPr/>
            <p:nvPr/>
          </p:nvSpPr>
          <p:spPr>
            <a:xfrm>
              <a:off x="-896655" y="2309140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8" name="Picture 17" descr="A person sitting on a chair">
              <a:extLst>
                <a:ext uri="{FF2B5EF4-FFF2-40B4-BE49-F238E27FC236}">
                  <a16:creationId xmlns:a16="http://schemas.microsoft.com/office/drawing/2014/main" id="{299D04A3-C6D5-DB9C-C791-F1D5C9D8B207}"/>
                </a:ext>
              </a:extLst>
            </p:cNvPr>
            <p:cNvPicPr>
              <a:picLocks noChangeAspect="1"/>
            </p:cNvPicPr>
            <p:nvPr/>
          </p:nvPicPr>
          <p:blipFill>
            <a:blip r:embed="rId29">
              <a:extLst>
                <a:ext uri="{BEBA8EAE-BF5A-486C-A8C5-ECC9F3942E4B}">
                  <a14:imgProps xmlns:a14="http://schemas.microsoft.com/office/drawing/2010/main">
                    <a14:imgLayer r:embed="rId30">
                      <a14:imgEffect>
                        <a14:backgroundRemoval t="10000" b="90000" l="10000" r="90000">
                          <a14:foregroundMark x1="34752" y1="14925" x2="34752" y2="14925"/>
                          <a14:foregroundMark x1="31915" y1="15423" x2="31915" y2="15423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782082" y="2357573"/>
              <a:ext cx="310855" cy="443134"/>
            </a:xfrm>
            <a:prstGeom prst="rect">
              <a:avLst/>
            </a:prstGeom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28093655-29E6-0940-1AD3-965264F610A4}"/>
              </a:ext>
            </a:extLst>
          </p:cNvPr>
          <p:cNvGrpSpPr/>
          <p:nvPr/>
        </p:nvGrpSpPr>
        <p:grpSpPr>
          <a:xfrm>
            <a:off x="4207593" y="-2873788"/>
            <a:ext cx="540000" cy="540000"/>
            <a:chOff x="-2336922" y="2017780"/>
            <a:chExt cx="540000" cy="540000"/>
          </a:xfrm>
        </p:grpSpPr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58027CC4-401D-DF4A-870F-BBDA9857C132}"/>
                </a:ext>
              </a:extLst>
            </p:cNvPr>
            <p:cNvSpPr/>
            <p:nvPr/>
          </p:nvSpPr>
          <p:spPr>
            <a:xfrm>
              <a:off x="-2336922" y="2017780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36" name="Picture 35" descr="A black and white icon of a person with different symbols&#10;&#10;AI-generated content may be incorrect.">
              <a:extLst>
                <a:ext uri="{FF2B5EF4-FFF2-40B4-BE49-F238E27FC236}">
                  <a16:creationId xmlns:a16="http://schemas.microsoft.com/office/drawing/2014/main" id="{BE5B959F-FE73-23DD-06CA-99ED4A122A26}"/>
                </a:ext>
              </a:extLst>
            </p:cNvPr>
            <p:cNvPicPr>
              <a:picLocks noChangeAspect="1"/>
            </p:cNvPicPr>
            <p:nvPr/>
          </p:nvPicPr>
          <p:blipFill>
            <a:blip r:embed="rId31">
              <a:extLst>
                <a:ext uri="{BEBA8EAE-BF5A-486C-A8C5-ECC9F3942E4B}">
                  <a14:imgProps xmlns:a14="http://schemas.microsoft.com/office/drawing/2010/main">
                    <a14:imgLayer r:embed="rId32">
                      <a14:imgEffect>
                        <a14:backgroundRemoval t="10000" b="90000" l="10000" r="90000">
                          <a14:foregroundMark x1="45631" y1="58294" x2="45631" y2="58294"/>
                          <a14:foregroundMark x1="50971" y1="53081" x2="50971" y2="53081"/>
                          <a14:foregroundMark x1="52913" y1="47393" x2="52913" y2="47393"/>
                          <a14:foregroundMark x1="45631" y1="47867" x2="45631" y2="47867"/>
                          <a14:foregroundMark x1="17476" y1="35545" x2="17476" y2="35545"/>
                          <a14:foregroundMark x1="21359" y1="41706" x2="21359" y2="41706"/>
                          <a14:foregroundMark x1="49515" y1="27488" x2="49515" y2="27488"/>
                          <a14:foregroundMark x1="59223" y1="27488" x2="59223" y2="27488"/>
                          <a14:foregroundMark x1="80097" y1="34597" x2="80097" y2="34597"/>
                          <a14:foregroundMark x1="83010" y1="40758" x2="83010" y2="40758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271542" y="2079434"/>
              <a:ext cx="406817" cy="416691"/>
            </a:xfrm>
            <a:prstGeom prst="rect">
              <a:avLst/>
            </a:prstGeom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370BE6DD-510A-D3C5-0EDC-6AC0B39D3779}"/>
              </a:ext>
            </a:extLst>
          </p:cNvPr>
          <p:cNvGrpSpPr/>
          <p:nvPr/>
        </p:nvGrpSpPr>
        <p:grpSpPr>
          <a:xfrm>
            <a:off x="4207593" y="-3503428"/>
            <a:ext cx="540000" cy="540000"/>
            <a:chOff x="-3194160" y="3037749"/>
            <a:chExt cx="540000" cy="540000"/>
          </a:xfrm>
        </p:grpSpPr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FDB6EF8B-7956-2BE4-7C1C-B3D37ECCAC1D}"/>
                </a:ext>
              </a:extLst>
            </p:cNvPr>
            <p:cNvSpPr/>
            <p:nvPr/>
          </p:nvSpPr>
          <p:spPr>
            <a:xfrm>
              <a:off x="-3194160" y="3037749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10" name="Picture 509" descr="A person holding a megaphone&#10;&#10;AI-generated content may be incorrect.">
              <a:extLst>
                <a:ext uri="{FF2B5EF4-FFF2-40B4-BE49-F238E27FC236}">
                  <a16:creationId xmlns:a16="http://schemas.microsoft.com/office/drawing/2014/main" id="{40EA5496-0847-77B6-D50B-3340761D807E}"/>
                </a:ext>
              </a:extLst>
            </p:cNvPr>
            <p:cNvPicPr>
              <a:picLocks noChangeAspect="1"/>
            </p:cNvPicPr>
            <p:nvPr/>
          </p:nvPicPr>
          <p:blipFill>
            <a:blip r:embed="rId33">
              <a:extLst>
                <a:ext uri="{BEBA8EAE-BF5A-486C-A8C5-ECC9F3942E4B}">
                  <a14:imgProps xmlns:a14="http://schemas.microsoft.com/office/drawing/2010/main">
                    <a14:imgLayer r:embed="rId34">
                      <a14:imgEffect>
                        <a14:backgroundRemoval t="10000" b="90000" l="10000" r="90000">
                          <a14:foregroundMark x1="62500" y1="29310" x2="62500" y2="29310"/>
                          <a14:foregroundMark x1="18182" y1="17241" x2="18182" y2="17241"/>
                          <a14:foregroundMark x1="14205" y1="25862" x2="14205" y2="25862"/>
                          <a14:foregroundMark x1="18182" y1="34483" x2="18182" y2="34483"/>
                        </a14:backgroundRemoval>
                      </a14:imgEffect>
                      <a14:imgEffect>
                        <a14:sharpenSoften amoun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60228" y="3074363"/>
              <a:ext cx="472137" cy="466772"/>
            </a:xfrm>
            <a:prstGeom prst="rect">
              <a:avLst/>
            </a:pr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7D01F704-355C-819E-E54E-BD29F724EC22}"/>
              </a:ext>
            </a:extLst>
          </p:cNvPr>
          <p:cNvGrpSpPr/>
          <p:nvPr/>
        </p:nvGrpSpPr>
        <p:grpSpPr>
          <a:xfrm>
            <a:off x="4207593" y="-2206509"/>
            <a:ext cx="540000" cy="540000"/>
            <a:chOff x="-2586075" y="2672240"/>
            <a:chExt cx="540000" cy="540000"/>
          </a:xfrm>
        </p:grpSpPr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0E687D5F-DF7B-6E0C-5200-B724DE8ACF60}"/>
                </a:ext>
              </a:extLst>
            </p:cNvPr>
            <p:cNvSpPr/>
            <p:nvPr/>
          </p:nvSpPr>
          <p:spPr>
            <a:xfrm>
              <a:off x="-2586075" y="2672240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8" name="Rectangle 487">
              <a:extLst>
                <a:ext uri="{FF2B5EF4-FFF2-40B4-BE49-F238E27FC236}">
                  <a16:creationId xmlns:a16="http://schemas.microsoft.com/office/drawing/2014/main" id="{97921103-EA94-CB61-170E-A4BC1DA5CD77}"/>
                </a:ext>
              </a:extLst>
            </p:cNvPr>
            <p:cNvSpPr/>
            <p:nvPr/>
          </p:nvSpPr>
          <p:spPr>
            <a:xfrm>
              <a:off x="-2463076" y="2745741"/>
              <a:ext cx="294002" cy="39299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67" name="Picture 66" descr="A black and white image of a person running">
              <a:extLst>
                <a:ext uri="{FF2B5EF4-FFF2-40B4-BE49-F238E27FC236}">
                  <a16:creationId xmlns:a16="http://schemas.microsoft.com/office/drawing/2014/main" id="{32195A9F-DB27-7345-7356-2A5695CBA2A0}"/>
                </a:ext>
              </a:extLst>
            </p:cNvPr>
            <p:cNvPicPr>
              <a:picLocks noChangeAspect="1"/>
            </p:cNvPicPr>
            <p:nvPr/>
          </p:nvPicPr>
          <p:blipFill>
            <a:blip r:embed="rId35">
              <a:extLst>
                <a:ext uri="{BEBA8EAE-BF5A-486C-A8C5-ECC9F3942E4B}">
                  <a14:imgProps xmlns:a14="http://schemas.microsoft.com/office/drawing/2010/main">
                    <a14:imgLayer r:embed="rId36">
                      <a14:imgEffect>
                        <a14:backgroundRemoval t="2410" b="97189" l="7306" r="89498">
                          <a14:foregroundMark x1="56621" y1="12851" x2="56621" y2="12851"/>
                          <a14:foregroundMark x1="54338" y1="2410" x2="54338" y2="2410"/>
                          <a14:foregroundMark x1="71233" y1="36948" x2="71233" y2="36948"/>
                          <a14:foregroundMark x1="69406" y1="44980" x2="69406" y2="44980"/>
                          <a14:foregroundMark x1="70320" y1="65060" x2="70320" y2="65060"/>
                          <a14:foregroundMark x1="84018" y1="97189" x2="84018" y2="97189"/>
                          <a14:foregroundMark x1="21005" y1="17269" x2="21005" y2="17269"/>
                          <a14:foregroundMark x1="31507" y1="20080" x2="31507" y2="20080"/>
                          <a14:foregroundMark x1="15525" y1="17269" x2="15525" y2="17269"/>
                          <a14:foregroundMark x1="10502" y1="17269" x2="10502" y2="17269"/>
                          <a14:foregroundMark x1="7306" y1="17269" x2="7306" y2="17269"/>
                          <a14:foregroundMark x1="31507" y1="20080" x2="31507" y2="20080"/>
                          <a14:foregroundMark x1="34247" y1="14859" x2="34247" y2="14859"/>
                          <a14:foregroundMark x1="22374" y1="17269" x2="22374" y2="17269"/>
                        </a14:backgroundRemoval>
                      </a14:imgEffect>
                      <a14:imgEffect>
                        <a14:sharpenSoften amount="100000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474035" y="2762642"/>
              <a:ext cx="315920" cy="359196"/>
            </a:xfrm>
            <a:prstGeom prst="rect">
              <a:avLst/>
            </a:prstGeom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86" name="TextBox 85">
            <a:extLst>
              <a:ext uri="{FF2B5EF4-FFF2-40B4-BE49-F238E27FC236}">
                <a16:creationId xmlns:a16="http://schemas.microsoft.com/office/drawing/2014/main" id="{7C33BE97-B777-0039-70F9-CF7FD72510FD}"/>
              </a:ext>
            </a:extLst>
          </p:cNvPr>
          <p:cNvSpPr txBox="1"/>
          <p:nvPr/>
        </p:nvSpPr>
        <p:spPr>
          <a:xfrm>
            <a:off x="8211794" y="-5808977"/>
            <a:ext cx="3985392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Semantic Noise (language)</a:t>
            </a:r>
            <a:endParaRPr lang="en-GB" sz="24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5B5AB2D2-D62E-D795-522A-4FDDC619816B}"/>
              </a:ext>
            </a:extLst>
          </p:cNvPr>
          <p:cNvSpPr txBox="1"/>
          <p:nvPr/>
        </p:nvSpPr>
        <p:spPr>
          <a:xfrm>
            <a:off x="8193559" y="-4088158"/>
            <a:ext cx="401448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Unclear terms ordering 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C850A966-C737-028D-1D07-CD7328D60065}"/>
              </a:ext>
            </a:extLst>
          </p:cNvPr>
          <p:cNvSpPr txBox="1"/>
          <p:nvPr/>
        </p:nvSpPr>
        <p:spPr>
          <a:xfrm>
            <a:off x="8193559" y="-3423808"/>
            <a:ext cx="401448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Language and accents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438DC31F-F654-FCC8-C0D8-59A69DB7D2B7}"/>
              </a:ext>
            </a:extLst>
          </p:cNvPr>
          <p:cNvSpPr txBox="1"/>
          <p:nvPr/>
        </p:nvSpPr>
        <p:spPr>
          <a:xfrm>
            <a:off x="8193559" y="-2786068"/>
            <a:ext cx="4014484" cy="400110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Similar sounding words </a:t>
            </a:r>
            <a:endParaRPr lang="en-GB" sz="2000" b="1" dirty="0">
              <a:solidFill>
                <a:schemeClr val="bg1"/>
              </a:solidFill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470" name="Group 469">
            <a:extLst>
              <a:ext uri="{FF2B5EF4-FFF2-40B4-BE49-F238E27FC236}">
                <a16:creationId xmlns:a16="http://schemas.microsoft.com/office/drawing/2014/main" id="{603A4FDD-4092-86EF-C660-F32D9A91A6F3}"/>
              </a:ext>
            </a:extLst>
          </p:cNvPr>
          <p:cNvGrpSpPr/>
          <p:nvPr/>
        </p:nvGrpSpPr>
        <p:grpSpPr>
          <a:xfrm>
            <a:off x="8320236" y="-4166055"/>
            <a:ext cx="540000" cy="540000"/>
            <a:chOff x="-2348324" y="2290359"/>
            <a:chExt cx="540000" cy="540000"/>
          </a:xfrm>
        </p:grpSpPr>
        <p:sp>
          <p:nvSpPr>
            <p:cNvPr id="468" name="Oval 467">
              <a:extLst>
                <a:ext uri="{FF2B5EF4-FFF2-40B4-BE49-F238E27FC236}">
                  <a16:creationId xmlns:a16="http://schemas.microsoft.com/office/drawing/2014/main" id="{BA2D5D49-1E97-362A-9371-B87406853081}"/>
                </a:ext>
              </a:extLst>
            </p:cNvPr>
            <p:cNvSpPr/>
            <p:nvPr/>
          </p:nvSpPr>
          <p:spPr>
            <a:xfrm>
              <a:off x="-2348324" y="2290359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455" name="Picture 454" descr="A black silhouette of a head with speech bubbles&#10;&#10;AI-generated content may be incorrect.">
              <a:extLst>
                <a:ext uri="{FF2B5EF4-FFF2-40B4-BE49-F238E27FC236}">
                  <a16:creationId xmlns:a16="http://schemas.microsoft.com/office/drawing/2014/main" id="{24A16BE4-81F8-4D30-8876-948C400E8EFF}"/>
                </a:ext>
              </a:extLst>
            </p:cNvPr>
            <p:cNvPicPr>
              <a:picLocks noChangeAspect="1"/>
            </p:cNvPicPr>
            <p:nvPr/>
          </p:nvPicPr>
          <p:blipFill>
            <a:blip r:embed="rId37">
              <a:extLst>
                <a:ext uri="{BEBA8EAE-BF5A-486C-A8C5-ECC9F3942E4B}">
                  <a14:imgProps xmlns:a14="http://schemas.microsoft.com/office/drawing/2010/main">
                    <a14:imgLayer r:embed="rId38">
                      <a14:imgEffect>
                        <a14:backgroundRemoval t="10000" b="90000" l="10000" r="90000">
                          <a14:foregroundMark x1="66837" y1="30636" x2="66837" y2="30636"/>
                          <a14:foregroundMark x1="61224" y1="80347" x2="61224" y2="80347"/>
                          <a14:foregroundMark x1="71939" y1="73410" x2="71939" y2="73410"/>
                          <a14:foregroundMark x1="80612" y1="46243" x2="80612" y2="46243"/>
                        </a14:backgroundRemoval>
                      </a14:imgEffect>
                      <a14:imgEffect>
                        <a14:sharpenSoften amount="100000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273736" y="2387878"/>
              <a:ext cx="390825" cy="344963"/>
            </a:xfrm>
            <a:prstGeom prst="rect">
              <a:avLst/>
            </a:pr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00" name="Group 499">
            <a:extLst>
              <a:ext uri="{FF2B5EF4-FFF2-40B4-BE49-F238E27FC236}">
                <a16:creationId xmlns:a16="http://schemas.microsoft.com/office/drawing/2014/main" id="{F6B5CF84-03AA-7E8F-9289-48C4210A5C7D}"/>
              </a:ext>
            </a:extLst>
          </p:cNvPr>
          <p:cNvGrpSpPr/>
          <p:nvPr/>
        </p:nvGrpSpPr>
        <p:grpSpPr>
          <a:xfrm>
            <a:off x="8314175" y="-3496068"/>
            <a:ext cx="540000" cy="540000"/>
            <a:chOff x="-2840515" y="2213355"/>
            <a:chExt cx="540000" cy="540000"/>
          </a:xfrm>
        </p:grpSpPr>
        <p:sp>
          <p:nvSpPr>
            <p:cNvPr id="466" name="Oval 465">
              <a:extLst>
                <a:ext uri="{FF2B5EF4-FFF2-40B4-BE49-F238E27FC236}">
                  <a16:creationId xmlns:a16="http://schemas.microsoft.com/office/drawing/2014/main" id="{DDF653CE-51E1-C815-1DBD-4C59BE091A78}"/>
                </a:ext>
              </a:extLst>
            </p:cNvPr>
            <p:cNvSpPr/>
            <p:nvPr/>
          </p:nvSpPr>
          <p:spPr>
            <a:xfrm>
              <a:off x="-2840515" y="2213355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498" name="Picture 497" descr="A black and white pictogram of a person with a headache&#10;&#10;AI-generated content may be incorrect.">
              <a:extLst>
                <a:ext uri="{FF2B5EF4-FFF2-40B4-BE49-F238E27FC236}">
                  <a16:creationId xmlns:a16="http://schemas.microsoft.com/office/drawing/2014/main" id="{B51B1FA2-0028-AE92-6FAA-FCEBE4A0D717}"/>
                </a:ext>
              </a:extLst>
            </p:cNvPr>
            <p:cNvPicPr>
              <a:picLocks noChangeAspect="1"/>
            </p:cNvPicPr>
            <p:nvPr/>
          </p:nvPicPr>
          <p:blipFill>
            <a:blip r:embed="rId39">
              <a:extLst>
                <a:ext uri="{BEBA8EAE-BF5A-486C-A8C5-ECC9F3942E4B}">
                  <a14:imgProps xmlns:a14="http://schemas.microsoft.com/office/drawing/2010/main">
                    <a14:imgLayer r:embed="rId40">
                      <a14:imgEffect>
                        <a14:backgroundRemoval t="1594" b="98805" l="9744" r="89744">
                          <a14:foregroundMark x1="35385" y1="13944" x2="35385" y2="13944"/>
                          <a14:foregroundMark x1="54872" y1="2390" x2="54872" y2="2390"/>
                          <a14:foregroundMark x1="64103" y1="5578" x2="64103" y2="5578"/>
                          <a14:foregroundMark x1="62051" y1="12351" x2="62051" y2="12351"/>
                          <a14:foregroundMark x1="45641" y1="92430" x2="45641" y2="92430"/>
                          <a14:foregroundMark x1="70769" y1="95618" x2="70769" y2="95618"/>
                          <a14:foregroundMark x1="50769" y1="98008" x2="50769" y2="98008"/>
                          <a14:foregroundMark x1="66154" y1="98805" x2="66154" y2="98805"/>
                          <a14:backgroundMark x1="12308" y1="5179" x2="12821" y2="3187"/>
                          <a14:backgroundMark x1="40513" y1="3187" x2="40513" y2="3187"/>
                          <a14:backgroundMark x1="39487" y1="2390" x2="43590" y2="797"/>
                          <a14:backgroundMark x1="85128" y1="4382" x2="82564" y2="4382"/>
                        </a14:backgroundRemoval>
                      </a14:imgEffect>
                      <a14:imgEffect>
                        <a14:sharpenSoften amount="100000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4" t="1582"/>
            <a:stretch>
              <a:fillRect/>
            </a:stretch>
          </p:blipFill>
          <p:spPr>
            <a:xfrm>
              <a:off x="-2719238" y="2283520"/>
              <a:ext cx="292578" cy="372447"/>
            </a:xfrm>
            <a:custGeom>
              <a:avLst/>
              <a:gdLst>
                <a:gd name="connsiteX0" fmla="*/ 0 w 292578"/>
                <a:gd name="connsiteY0" fmla="*/ 0 h 372447"/>
                <a:gd name="connsiteX1" fmla="*/ 292578 w 292578"/>
                <a:gd name="connsiteY1" fmla="*/ 0 h 372447"/>
                <a:gd name="connsiteX2" fmla="*/ 292578 w 292578"/>
                <a:gd name="connsiteY2" fmla="*/ 372447 h 372447"/>
                <a:gd name="connsiteX3" fmla="*/ 0 w 292578"/>
                <a:gd name="connsiteY3" fmla="*/ 372447 h 372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2578" h="372447">
                  <a:moveTo>
                    <a:pt x="0" y="0"/>
                  </a:moveTo>
                  <a:lnTo>
                    <a:pt x="292578" y="0"/>
                  </a:lnTo>
                  <a:lnTo>
                    <a:pt x="292578" y="372447"/>
                  </a:lnTo>
                  <a:lnTo>
                    <a:pt x="0" y="372447"/>
                  </a:lnTo>
                  <a:close/>
                </a:path>
              </a:pathLst>
            </a:cu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502" name="Group 501">
            <a:extLst>
              <a:ext uri="{FF2B5EF4-FFF2-40B4-BE49-F238E27FC236}">
                <a16:creationId xmlns:a16="http://schemas.microsoft.com/office/drawing/2014/main" id="{FC328AB3-9428-E536-4722-B22B55196748}"/>
              </a:ext>
            </a:extLst>
          </p:cNvPr>
          <p:cNvGrpSpPr/>
          <p:nvPr/>
        </p:nvGrpSpPr>
        <p:grpSpPr>
          <a:xfrm>
            <a:off x="8320236" y="-2856013"/>
            <a:ext cx="540000" cy="540000"/>
            <a:chOff x="-3116058" y="2291898"/>
            <a:chExt cx="540000" cy="540000"/>
          </a:xfrm>
        </p:grpSpPr>
        <p:sp>
          <p:nvSpPr>
            <p:cNvPr id="464" name="Oval 463">
              <a:extLst>
                <a:ext uri="{FF2B5EF4-FFF2-40B4-BE49-F238E27FC236}">
                  <a16:creationId xmlns:a16="http://schemas.microsoft.com/office/drawing/2014/main" id="{5EC5046A-567B-5F30-F297-417E2F9EEDAA}"/>
                </a:ext>
              </a:extLst>
            </p:cNvPr>
            <p:cNvSpPr/>
            <p:nvPr/>
          </p:nvSpPr>
          <p:spPr>
            <a:xfrm>
              <a:off x="-3116058" y="2291898"/>
              <a:ext cx="540000" cy="540000"/>
            </a:xfrm>
            <a:prstGeom prst="ellipse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 w="6350">
              <a:solidFill>
                <a:schemeClr val="tx1"/>
              </a:solidFill>
            </a:ln>
            <a:effectLst>
              <a:innerShdw blurRad="114300" dist="25400">
                <a:prstClr val="black"/>
              </a:innerShdw>
            </a:effectLst>
            <a:scene3d>
              <a:camera prst="orthographicFront"/>
              <a:lightRig rig="threePt" dir="t"/>
            </a:scene3d>
            <a:sp3d>
              <a:bevelT w="190500"/>
              <a:bevelB w="19050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61" name="Picture 60" descr="A person reading a book&#10;&#10;AI-generated content may be incorrect.">
              <a:extLst>
                <a:ext uri="{FF2B5EF4-FFF2-40B4-BE49-F238E27FC236}">
                  <a16:creationId xmlns:a16="http://schemas.microsoft.com/office/drawing/2014/main" id="{91825362-AA1C-6610-AEC4-BA86CB84E7EF}"/>
                </a:ext>
              </a:extLst>
            </p:cNvPr>
            <p:cNvPicPr>
              <a:picLocks noChangeAspect="1"/>
            </p:cNvPicPr>
            <p:nvPr/>
          </p:nvPicPr>
          <p:blipFill>
            <a:blip r:embed="rId41">
              <a:extLst>
                <a:ext uri="{BEBA8EAE-BF5A-486C-A8C5-ECC9F3942E4B}">
                  <a14:imgProps xmlns:a14="http://schemas.microsoft.com/office/drawing/2010/main">
                    <a14:imgLayer r:embed="rId42">
                      <a14:imgEffect>
                        <a14:backgroundRemoval t="10000" b="90000" l="10000" r="90000">
                          <a14:foregroundMark x1="20283" y1="65174" x2="20283" y2="65174"/>
                          <a14:foregroundMark x1="65566" y1="64677" x2="65566" y2="64677"/>
                          <a14:foregroundMark x1="56132" y1="82090" x2="56132" y2="82090"/>
                          <a14:foregroundMark x1="46226" y1="50746" x2="46226" y2="50746"/>
                          <a14:foregroundMark x1="44340" y1="28856" x2="44340" y2="28856"/>
                          <a14:foregroundMark x1="62736" y1="24876" x2="62736" y2="24876"/>
                        </a14:backgroundRemoval>
                      </a14:imgEffect>
                      <a14:imgEffect>
                        <a14:sharpenSoften amoun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060226" y="2358842"/>
              <a:ext cx="428337" cy="406112"/>
            </a:xfrm>
            <a:prstGeom prst="rect">
              <a:avLst/>
            </a:prstGeom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4818008C-DA92-3A61-E56C-7653885A7E2F}"/>
              </a:ext>
            </a:extLst>
          </p:cNvPr>
          <p:cNvSpPr/>
          <p:nvPr/>
        </p:nvSpPr>
        <p:spPr>
          <a:xfrm>
            <a:off x="7058645" y="1346041"/>
            <a:ext cx="392003" cy="5239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8" name="Picture 27" descr="A black and white image of a person running">
            <a:extLst>
              <a:ext uri="{FF2B5EF4-FFF2-40B4-BE49-F238E27FC236}">
                <a16:creationId xmlns:a16="http://schemas.microsoft.com/office/drawing/2014/main" id="{9A0A3793-289A-B76C-24C7-78BA807F14DA}"/>
              </a:ext>
            </a:extLst>
          </p:cNvPr>
          <p:cNvPicPr>
            <a:picLocks noChangeAspect="1"/>
          </p:cNvPicPr>
          <p:nvPr/>
        </p:nvPicPr>
        <p:blipFill>
          <a:blip r:embed="rId35">
            <a:extLst>
              <a:ext uri="{BEBA8EAE-BF5A-486C-A8C5-ECC9F3942E4B}">
                <a14:imgProps xmlns:a14="http://schemas.microsoft.com/office/drawing/2010/main">
                  <a14:imgLayer r:embed="rId36">
                    <a14:imgEffect>
                      <a14:backgroundRemoval t="2410" b="97189" l="7306" r="89498">
                        <a14:foregroundMark x1="56621" y1="12851" x2="56621" y2="12851"/>
                        <a14:foregroundMark x1="54338" y1="2410" x2="54338" y2="2410"/>
                        <a14:foregroundMark x1="71233" y1="36948" x2="71233" y2="36948"/>
                        <a14:foregroundMark x1="69406" y1="44980" x2="69406" y2="44980"/>
                        <a14:foregroundMark x1="70320" y1="65060" x2="70320" y2="65060"/>
                        <a14:foregroundMark x1="84018" y1="97189" x2="84018" y2="97189"/>
                        <a14:foregroundMark x1="21005" y1="17269" x2="21005" y2="17269"/>
                        <a14:foregroundMark x1="31507" y1="20080" x2="31507" y2="20080"/>
                        <a14:foregroundMark x1="15525" y1="17269" x2="15525" y2="17269"/>
                        <a14:foregroundMark x1="10502" y1="17269" x2="10502" y2="17269"/>
                        <a14:foregroundMark x1="7306" y1="17269" x2="7306" y2="17269"/>
                        <a14:foregroundMark x1="31507" y1="20080" x2="31507" y2="20080"/>
                        <a14:foregroundMark x1="34247" y1="14859" x2="34247" y2="14859"/>
                        <a14:foregroundMark x1="22374" y1="17269" x2="22374" y2="17269"/>
                      </a14:backgroundRemoval>
                    </a14:imgEffect>
                    <a14:imgEffect>
                      <a14:sharpenSoften amount="100000"/>
                    </a14:imgEffect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83377" y="-2700020"/>
            <a:ext cx="421227" cy="478928"/>
          </a:xfrm>
          <a:prstGeom prst="rect">
            <a:avLst/>
          </a:prstGeom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</p:pic>
      <p:grpSp>
        <p:nvGrpSpPr>
          <p:cNvPr id="460" name="Group 459">
            <a:extLst>
              <a:ext uri="{FF2B5EF4-FFF2-40B4-BE49-F238E27FC236}">
                <a16:creationId xmlns:a16="http://schemas.microsoft.com/office/drawing/2014/main" id="{988ADBEF-1DAD-FA61-5B9E-E61C9094263C}"/>
              </a:ext>
            </a:extLst>
          </p:cNvPr>
          <p:cNvGrpSpPr/>
          <p:nvPr/>
        </p:nvGrpSpPr>
        <p:grpSpPr>
          <a:xfrm>
            <a:off x="-25353" y="8270723"/>
            <a:ext cx="12279758" cy="4954738"/>
            <a:chOff x="-29596" y="1385263"/>
            <a:chExt cx="12279758" cy="4954738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73BE1CA8-037F-CF90-4A81-C4668BA38551}"/>
                </a:ext>
              </a:extLst>
            </p:cNvPr>
            <p:cNvGrpSpPr/>
            <p:nvPr/>
          </p:nvGrpSpPr>
          <p:grpSpPr>
            <a:xfrm>
              <a:off x="-16042" y="1385263"/>
              <a:ext cx="5951621" cy="2019275"/>
              <a:chOff x="-16042" y="1385263"/>
              <a:chExt cx="5951621" cy="2019275"/>
            </a:xfrm>
          </p:grpSpPr>
          <p:sp>
            <p:nvSpPr>
              <p:cNvPr id="171" name="TextBox 170">
                <a:extLst>
                  <a:ext uri="{FF2B5EF4-FFF2-40B4-BE49-F238E27FC236}">
                    <a16:creationId xmlns:a16="http://schemas.microsoft.com/office/drawing/2014/main" id="{CBA4A29C-CF2D-FCC2-8351-E84AF980D52C}"/>
                  </a:ext>
                </a:extLst>
              </p:cNvPr>
              <p:cNvSpPr txBox="1"/>
              <p:nvPr/>
            </p:nvSpPr>
            <p:spPr>
              <a:xfrm>
                <a:off x="-13554" y="1648919"/>
                <a:ext cx="5949133" cy="400110"/>
              </a:xfrm>
              <a:prstGeom prst="rect">
                <a:avLst/>
              </a:prstGeom>
              <a:gradFill>
                <a:gsLst>
                  <a:gs pos="53000">
                    <a:srgbClr val="54707C"/>
                  </a:gs>
                  <a:gs pos="100000">
                    <a:schemeClr val="bg2">
                      <a:lumMod val="25000"/>
                    </a:schemeClr>
                  </a:gs>
                </a:gsLst>
                <a:path path="circle">
                  <a:fillToRect l="50000" t="50000" r="50000" b="50000"/>
                </a:path>
              </a:gra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000" b="1" dirty="0">
                    <a:solidFill>
                      <a:schemeClr val="bg1"/>
                    </a:solidFill>
                  </a:rPr>
                  <a:t>          Introduce Digital Communication Order   </a:t>
                </a:r>
                <a:endParaRPr lang="en-GB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08130B9C-C51E-76D7-2ED7-A9299216188A}"/>
                  </a:ext>
                </a:extLst>
              </p:cNvPr>
              <p:cNvSpPr/>
              <p:nvPr/>
            </p:nvSpPr>
            <p:spPr>
              <a:xfrm>
                <a:off x="81271" y="1385263"/>
                <a:ext cx="720000" cy="72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5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outerShdw blurRad="50800" dist="635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1</a:t>
                </a:r>
                <a:endParaRPr lang="en-GB" sz="54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BAEBAA8B-9A8A-8BEA-C509-B4F38DD4AA9E}"/>
                  </a:ext>
                </a:extLst>
              </p:cNvPr>
              <p:cNvSpPr txBox="1"/>
              <p:nvPr/>
            </p:nvSpPr>
            <p:spPr>
              <a:xfrm>
                <a:off x="-16042" y="2204209"/>
                <a:ext cx="5949133" cy="1200329"/>
              </a:xfrm>
              <a:prstGeom prst="rect">
                <a:avLst/>
              </a:prstGeom>
              <a:gradFill>
                <a:gsLst>
                  <a:gs pos="53000">
                    <a:srgbClr val="54707C"/>
                  </a:gs>
                  <a:gs pos="100000">
                    <a:schemeClr val="bg2">
                      <a:lumMod val="25000"/>
                    </a:schemeClr>
                  </a:gs>
                </a:gsLst>
                <a:path path="circle">
                  <a:fillToRect l="50000" t="50000" r="50000" b="50000"/>
                </a:path>
              </a:gradFill>
            </p:spPr>
            <p:txBody>
              <a:bodyPr wrap="square" rtlCol="0">
                <a:spAutoFit/>
              </a:bodyPr>
              <a:lstStyle/>
              <a:p>
                <a:r>
                  <a:rPr lang="en-US" b="1" dirty="0">
                    <a:solidFill>
                      <a:schemeClr val="bg1"/>
                    </a:solidFill>
                  </a:rPr>
                  <a:t>Customer order directly from the table , through a digital menu ( Tablet, Pads ). Kitchen receive, clean order, straight to the wall  screen , with all the additional information.  </a:t>
                </a:r>
                <a:endParaRPr lang="en-GB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457" name="Group 456">
              <a:extLst>
                <a:ext uri="{FF2B5EF4-FFF2-40B4-BE49-F238E27FC236}">
                  <a16:creationId xmlns:a16="http://schemas.microsoft.com/office/drawing/2014/main" id="{A15F28E2-8EB0-CE09-9570-4F0B49984535}"/>
                </a:ext>
              </a:extLst>
            </p:cNvPr>
            <p:cNvGrpSpPr/>
            <p:nvPr/>
          </p:nvGrpSpPr>
          <p:grpSpPr>
            <a:xfrm>
              <a:off x="6298541" y="1385263"/>
              <a:ext cx="5951621" cy="2019275"/>
              <a:chOff x="6298541" y="1385263"/>
              <a:chExt cx="5951621" cy="2019275"/>
            </a:xfrm>
          </p:grpSpPr>
          <p:sp>
            <p:nvSpPr>
              <p:cNvPr id="63" name="TextBox 62">
                <a:extLst>
                  <a:ext uri="{FF2B5EF4-FFF2-40B4-BE49-F238E27FC236}">
                    <a16:creationId xmlns:a16="http://schemas.microsoft.com/office/drawing/2014/main" id="{4E3C2D2A-1AE9-D774-DDAE-B227BB4DD7D8}"/>
                  </a:ext>
                </a:extLst>
              </p:cNvPr>
              <p:cNvSpPr txBox="1"/>
              <p:nvPr/>
            </p:nvSpPr>
            <p:spPr>
              <a:xfrm>
                <a:off x="6301029" y="1648919"/>
                <a:ext cx="5949133" cy="400110"/>
              </a:xfrm>
              <a:prstGeom prst="rect">
                <a:avLst/>
              </a:prstGeom>
              <a:gradFill>
                <a:gsLst>
                  <a:gs pos="53000">
                    <a:srgbClr val="54707C"/>
                  </a:gs>
                  <a:gs pos="100000">
                    <a:schemeClr val="bg2">
                      <a:lumMod val="25000"/>
                    </a:schemeClr>
                  </a:gs>
                </a:gsLst>
                <a:path path="circle">
                  <a:fillToRect l="50000" t="50000" r="50000" b="50000"/>
                </a:path>
              </a:gradFill>
            </p:spPr>
            <p:txBody>
              <a:bodyPr wrap="square" rtlCol="0">
                <a:spAutoFit/>
              </a:bodyPr>
              <a:lstStyle/>
              <a:p>
                <a:r>
                  <a:rPr lang="en-US" sz="2000" b="1" dirty="0">
                    <a:solidFill>
                      <a:schemeClr val="bg1"/>
                    </a:solidFill>
                  </a:rPr>
                  <a:t>                 Reduce Unnecessary Physical Noise </a:t>
                </a:r>
                <a:endParaRPr lang="en-GB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448" name="Oval 447">
                <a:extLst>
                  <a:ext uri="{FF2B5EF4-FFF2-40B4-BE49-F238E27FC236}">
                    <a16:creationId xmlns:a16="http://schemas.microsoft.com/office/drawing/2014/main" id="{6C1C78AA-859D-A519-25F0-88A742A328D1}"/>
                  </a:ext>
                </a:extLst>
              </p:cNvPr>
              <p:cNvSpPr/>
              <p:nvPr/>
            </p:nvSpPr>
            <p:spPr>
              <a:xfrm>
                <a:off x="6395854" y="1385263"/>
                <a:ext cx="720000" cy="72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5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outerShdw blurRad="50800" dist="635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2</a:t>
                </a:r>
                <a:endParaRPr lang="en-GB" sz="54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sp>
            <p:nvSpPr>
              <p:cNvPr id="449" name="TextBox 448">
                <a:extLst>
                  <a:ext uri="{FF2B5EF4-FFF2-40B4-BE49-F238E27FC236}">
                    <a16:creationId xmlns:a16="http://schemas.microsoft.com/office/drawing/2014/main" id="{C6E6B285-346F-DE17-FAE0-1C226D65891C}"/>
                  </a:ext>
                </a:extLst>
              </p:cNvPr>
              <p:cNvSpPr txBox="1"/>
              <p:nvPr/>
            </p:nvSpPr>
            <p:spPr>
              <a:xfrm>
                <a:off x="6298541" y="2204209"/>
                <a:ext cx="5949133" cy="1200329"/>
              </a:xfrm>
              <a:prstGeom prst="rect">
                <a:avLst/>
              </a:prstGeom>
              <a:gradFill>
                <a:gsLst>
                  <a:gs pos="53000">
                    <a:srgbClr val="54707C"/>
                  </a:gs>
                  <a:gs pos="100000">
                    <a:schemeClr val="bg2">
                      <a:lumMod val="25000"/>
                    </a:schemeClr>
                  </a:gs>
                </a:gsLst>
                <a:path path="circle">
                  <a:fillToRect l="50000" t="50000" r="50000" b="50000"/>
                </a:path>
              </a:gradFill>
            </p:spPr>
            <p:txBody>
              <a:bodyPr wrap="square" rtlCol="0">
                <a:spAutoFit/>
              </a:bodyPr>
              <a:lstStyle/>
              <a:p>
                <a:r>
                  <a:rPr lang="en-US" b="1" dirty="0">
                    <a:solidFill>
                      <a:schemeClr val="bg1"/>
                    </a:solidFill>
                  </a:rPr>
                  <a:t>We adjust music volume during busy times . Use sound absorbing  materials in areas that Noise can create issues. Designing or arranging the space in a way that facilitate clear Communication.</a:t>
                </a:r>
                <a:endParaRPr lang="en-GB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459" name="Group 458">
              <a:extLst>
                <a:ext uri="{FF2B5EF4-FFF2-40B4-BE49-F238E27FC236}">
                  <a16:creationId xmlns:a16="http://schemas.microsoft.com/office/drawing/2014/main" id="{BE835AF3-2EA5-8C10-AA53-E49A21CAC025}"/>
                </a:ext>
              </a:extLst>
            </p:cNvPr>
            <p:cNvGrpSpPr/>
            <p:nvPr/>
          </p:nvGrpSpPr>
          <p:grpSpPr>
            <a:xfrm>
              <a:off x="-29596" y="4043727"/>
              <a:ext cx="5951621" cy="2296274"/>
              <a:chOff x="-29596" y="4043727"/>
              <a:chExt cx="5951621" cy="2296274"/>
            </a:xfrm>
          </p:grpSpPr>
          <p:sp>
            <p:nvSpPr>
              <p:cNvPr id="450" name="TextBox 449">
                <a:extLst>
                  <a:ext uri="{FF2B5EF4-FFF2-40B4-BE49-F238E27FC236}">
                    <a16:creationId xmlns:a16="http://schemas.microsoft.com/office/drawing/2014/main" id="{70A7E317-883B-8B03-EAA5-5EFA5087FA5A}"/>
                  </a:ext>
                </a:extLst>
              </p:cNvPr>
              <p:cNvSpPr txBox="1"/>
              <p:nvPr/>
            </p:nvSpPr>
            <p:spPr>
              <a:xfrm>
                <a:off x="-27108" y="4307383"/>
                <a:ext cx="5949133" cy="400110"/>
              </a:xfrm>
              <a:prstGeom prst="rect">
                <a:avLst/>
              </a:prstGeom>
              <a:gradFill>
                <a:gsLst>
                  <a:gs pos="53000">
                    <a:srgbClr val="54707C"/>
                  </a:gs>
                  <a:gs pos="100000">
                    <a:schemeClr val="bg2">
                      <a:lumMod val="25000"/>
                    </a:schemeClr>
                  </a:gs>
                </a:gsLst>
                <a:path path="circle">
                  <a:fillToRect l="50000" t="50000" r="50000" b="50000"/>
                </a:path>
              </a:gra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000" b="1" dirty="0">
                    <a:solidFill>
                      <a:schemeClr val="bg1"/>
                    </a:solidFill>
                  </a:rPr>
                  <a:t>          Train staff on clear Communication</a:t>
                </a:r>
                <a:endParaRPr lang="en-GB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451" name="Oval 450">
                <a:extLst>
                  <a:ext uri="{FF2B5EF4-FFF2-40B4-BE49-F238E27FC236}">
                    <a16:creationId xmlns:a16="http://schemas.microsoft.com/office/drawing/2014/main" id="{1CF6995C-B12C-1576-6660-A6C4492A3C22}"/>
                  </a:ext>
                </a:extLst>
              </p:cNvPr>
              <p:cNvSpPr/>
              <p:nvPr/>
            </p:nvSpPr>
            <p:spPr>
              <a:xfrm>
                <a:off x="67717" y="4043727"/>
                <a:ext cx="720000" cy="72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5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outerShdw blurRad="50800" dist="635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3</a:t>
                </a:r>
                <a:endParaRPr lang="en-GB" sz="54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sp>
            <p:nvSpPr>
              <p:cNvPr id="452" name="TextBox 451">
                <a:extLst>
                  <a:ext uri="{FF2B5EF4-FFF2-40B4-BE49-F238E27FC236}">
                    <a16:creationId xmlns:a16="http://schemas.microsoft.com/office/drawing/2014/main" id="{BA966DF5-D1E8-10C9-091B-3335DE8B70C4}"/>
                  </a:ext>
                </a:extLst>
              </p:cNvPr>
              <p:cNvSpPr txBox="1"/>
              <p:nvPr/>
            </p:nvSpPr>
            <p:spPr>
              <a:xfrm>
                <a:off x="-29596" y="4862673"/>
                <a:ext cx="5949133" cy="1477328"/>
              </a:xfrm>
              <a:prstGeom prst="rect">
                <a:avLst/>
              </a:prstGeom>
              <a:gradFill>
                <a:gsLst>
                  <a:gs pos="53000">
                    <a:srgbClr val="54707C"/>
                  </a:gs>
                  <a:gs pos="100000">
                    <a:schemeClr val="bg2">
                      <a:lumMod val="25000"/>
                    </a:schemeClr>
                  </a:gs>
                </a:gsLst>
                <a:path path="circle">
                  <a:fillToRect l="50000" t="50000" r="50000" b="50000"/>
                </a:path>
              </a:gradFill>
            </p:spPr>
            <p:txBody>
              <a:bodyPr wrap="square" rtlCol="0">
                <a:spAutoFit/>
              </a:bodyPr>
              <a:lstStyle/>
              <a:p>
                <a:r>
                  <a:rPr lang="en-US" b="1" dirty="0">
                    <a:solidFill>
                      <a:schemeClr val="bg1"/>
                    </a:solidFill>
                  </a:rPr>
                  <a:t>We introduced regular Training Sessions on:</a:t>
                </a:r>
              </a:p>
              <a:p>
                <a:r>
                  <a:rPr lang="en-US" b="1" dirty="0">
                    <a:solidFill>
                      <a:schemeClr val="bg1"/>
                    </a:solidFill>
                  </a:rPr>
                  <a:t>Clear Communication. </a:t>
                </a:r>
              </a:p>
              <a:p>
                <a:r>
                  <a:rPr lang="en-US" b="1" dirty="0">
                    <a:solidFill>
                      <a:schemeClr val="bg1"/>
                    </a:solidFill>
                  </a:rPr>
                  <a:t>Clear language speaking approach.</a:t>
                </a:r>
              </a:p>
              <a:p>
                <a:r>
                  <a:rPr lang="en-US" b="1" dirty="0">
                    <a:solidFill>
                      <a:schemeClr val="bg1"/>
                    </a:solidFill>
                  </a:rPr>
                  <a:t>Maintaining a Calm and Professional attitude in stressful  situations.</a:t>
                </a:r>
                <a:endParaRPr lang="en-GB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458" name="Group 457">
              <a:extLst>
                <a:ext uri="{FF2B5EF4-FFF2-40B4-BE49-F238E27FC236}">
                  <a16:creationId xmlns:a16="http://schemas.microsoft.com/office/drawing/2014/main" id="{F0F967D0-819C-76D8-8647-AF83854B73B2}"/>
                </a:ext>
              </a:extLst>
            </p:cNvPr>
            <p:cNvGrpSpPr/>
            <p:nvPr/>
          </p:nvGrpSpPr>
          <p:grpSpPr>
            <a:xfrm>
              <a:off x="6298541" y="4043727"/>
              <a:ext cx="5951621" cy="2296274"/>
              <a:chOff x="6298541" y="4043727"/>
              <a:chExt cx="5951621" cy="2296274"/>
            </a:xfrm>
          </p:grpSpPr>
          <p:sp>
            <p:nvSpPr>
              <p:cNvPr id="453" name="TextBox 452">
                <a:extLst>
                  <a:ext uri="{FF2B5EF4-FFF2-40B4-BE49-F238E27FC236}">
                    <a16:creationId xmlns:a16="http://schemas.microsoft.com/office/drawing/2014/main" id="{0D29D00B-FE6C-03B3-85C5-1191AEA74C8B}"/>
                  </a:ext>
                </a:extLst>
              </p:cNvPr>
              <p:cNvSpPr txBox="1"/>
              <p:nvPr/>
            </p:nvSpPr>
            <p:spPr>
              <a:xfrm>
                <a:off x="6301029" y="4307383"/>
                <a:ext cx="5949133" cy="400110"/>
              </a:xfrm>
              <a:prstGeom prst="rect">
                <a:avLst/>
              </a:prstGeom>
              <a:gradFill>
                <a:gsLst>
                  <a:gs pos="53000">
                    <a:srgbClr val="54707C"/>
                  </a:gs>
                  <a:gs pos="100000">
                    <a:schemeClr val="bg2">
                      <a:lumMod val="25000"/>
                    </a:schemeClr>
                  </a:gs>
                </a:gsLst>
                <a:path path="circle">
                  <a:fillToRect l="50000" t="50000" r="50000" b="50000"/>
                </a:path>
              </a:gra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000" b="1" dirty="0">
                    <a:solidFill>
                      <a:schemeClr val="bg1"/>
                    </a:solidFill>
                  </a:rPr>
                  <a:t>          Reduce physical stress and fatigue</a:t>
                </a:r>
                <a:endParaRPr lang="en-GB" sz="20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454" name="Oval 453">
                <a:extLst>
                  <a:ext uri="{FF2B5EF4-FFF2-40B4-BE49-F238E27FC236}">
                    <a16:creationId xmlns:a16="http://schemas.microsoft.com/office/drawing/2014/main" id="{708D7D07-552E-66D0-4EC5-04DDF39E66C0}"/>
                  </a:ext>
                </a:extLst>
              </p:cNvPr>
              <p:cNvSpPr/>
              <p:nvPr/>
            </p:nvSpPr>
            <p:spPr>
              <a:xfrm>
                <a:off x="6395854" y="4043727"/>
                <a:ext cx="720000" cy="72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5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outerShdw blurRad="50800" dist="635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4</a:t>
                </a:r>
                <a:endParaRPr lang="en-GB" sz="54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sp>
            <p:nvSpPr>
              <p:cNvPr id="456" name="TextBox 455">
                <a:extLst>
                  <a:ext uri="{FF2B5EF4-FFF2-40B4-BE49-F238E27FC236}">
                    <a16:creationId xmlns:a16="http://schemas.microsoft.com/office/drawing/2014/main" id="{58644198-26E3-E6EB-FF69-A891A1AEC148}"/>
                  </a:ext>
                </a:extLst>
              </p:cNvPr>
              <p:cNvSpPr txBox="1"/>
              <p:nvPr/>
            </p:nvSpPr>
            <p:spPr>
              <a:xfrm>
                <a:off x="6298541" y="4862673"/>
                <a:ext cx="5949133" cy="1477328"/>
              </a:xfrm>
              <a:prstGeom prst="rect">
                <a:avLst/>
              </a:prstGeom>
              <a:gradFill>
                <a:gsLst>
                  <a:gs pos="53000">
                    <a:srgbClr val="54707C"/>
                  </a:gs>
                  <a:gs pos="100000">
                    <a:schemeClr val="bg2">
                      <a:lumMod val="25000"/>
                    </a:schemeClr>
                  </a:gs>
                </a:gsLst>
                <a:path path="circle">
                  <a:fillToRect l="50000" t="50000" r="50000" b="50000"/>
                </a:path>
              </a:gradFill>
            </p:spPr>
            <p:txBody>
              <a:bodyPr wrap="square" rtlCol="0">
                <a:spAutoFit/>
              </a:bodyPr>
              <a:lstStyle/>
              <a:p>
                <a:r>
                  <a:rPr lang="en-US" b="1" dirty="0">
                    <a:solidFill>
                      <a:schemeClr val="bg1"/>
                    </a:solidFill>
                  </a:rPr>
                  <a:t>We introduced regular breaks during long shifts, and we provided additional staff, when necessary , in busy times. We implemented system that fallow clear rules and structure, avoiding mistake ( rushing or distractions) from happening.  </a:t>
                </a:r>
                <a:endParaRPr lang="en-GB" b="1" dirty="0">
                  <a:solidFill>
                    <a:schemeClr val="bg1"/>
                  </a:solidFill>
                </a:endParaRPr>
              </a:p>
            </p:txBody>
          </p:sp>
        </p:grpSp>
      </p:grpSp>
      <p:grpSp>
        <p:nvGrpSpPr>
          <p:cNvPr id="204" name="Group 203">
            <a:extLst>
              <a:ext uri="{FF2B5EF4-FFF2-40B4-BE49-F238E27FC236}">
                <a16:creationId xmlns:a16="http://schemas.microsoft.com/office/drawing/2014/main" id="{34D208FF-178A-4B4A-98F5-FCEA7558C8E8}"/>
              </a:ext>
            </a:extLst>
          </p:cNvPr>
          <p:cNvGrpSpPr/>
          <p:nvPr/>
        </p:nvGrpSpPr>
        <p:grpSpPr>
          <a:xfrm>
            <a:off x="-16042" y="157440"/>
            <a:ext cx="12305091" cy="780357"/>
            <a:chOff x="-16042" y="157440"/>
            <a:chExt cx="12305091" cy="780357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D23716B-0AD0-500C-4D13-BA1190FCA9C6}"/>
                </a:ext>
              </a:extLst>
            </p:cNvPr>
            <p:cNvSpPr txBox="1"/>
            <p:nvPr/>
          </p:nvSpPr>
          <p:spPr>
            <a:xfrm>
              <a:off x="-16042" y="303958"/>
              <a:ext cx="12305091" cy="461665"/>
            </a:xfrm>
            <a:prstGeom prst="rect">
              <a:avLst/>
            </a:prstGeom>
            <a:gradFill>
              <a:gsLst>
                <a:gs pos="100000">
                  <a:srgbClr val="264653"/>
                </a:gs>
                <a:gs pos="52000">
                  <a:srgbClr val="333333"/>
                </a:gs>
              </a:gsLst>
              <a:path path="circle">
                <a:fillToRect l="100000" b="100000"/>
              </a:path>
            </a:gradFill>
            <a:ln>
              <a:noFill/>
            </a:ln>
            <a:effectLst>
              <a:outerShdw blurRad="50800" dist="889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2800">
                  <a:ln w="6350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outerShdw blurRad="50800" dist="266700" dir="8100000" algn="tr" rotWithShape="0">
                      <a:prstClr val="black">
                        <a:alpha val="40000"/>
                      </a:prstClr>
                    </a:outerShdw>
                  </a:effectLst>
                  <a:latin typeface="Arial Black" panose="020B0A04020102020204" pitchFamily="34" charset="0"/>
                </a:defRPr>
              </a:lvl1pPr>
            </a:lstStyle>
            <a:p>
              <a:r>
                <a:rPr lang="en-US" sz="2400" dirty="0"/>
                <a:t>    </a:t>
              </a:r>
              <a:r>
                <a:rPr lang="en-US" sz="2400" dirty="0">
                  <a:solidFill>
                    <a:srgbClr val="FF0000"/>
                  </a:solidFill>
                </a:rPr>
                <a:t>S</a:t>
              </a:r>
              <a:r>
                <a:rPr lang="en-US" sz="2400" dirty="0">
                  <a:solidFill>
                    <a:schemeClr val="accent4">
                      <a:lumMod val="60000"/>
                      <a:lumOff val="40000"/>
                    </a:schemeClr>
                  </a:solidFill>
                </a:rPr>
                <a:t>O</a:t>
              </a:r>
              <a:r>
                <a:rPr lang="en-US" sz="2400" dirty="0">
                  <a:solidFill>
                    <a:srgbClr val="F98E10"/>
                  </a:solidFill>
                </a:rPr>
                <a:t>L</a:t>
              </a:r>
              <a:r>
                <a:rPr lang="en-US" sz="2400" dirty="0">
                  <a:solidFill>
                    <a:srgbClr val="00B050"/>
                  </a:solidFill>
                </a:rPr>
                <a:t>A</a:t>
              </a:r>
              <a:r>
                <a:rPr lang="en-US" sz="2400" dirty="0">
                  <a:solidFill>
                    <a:schemeClr val="accent5">
                      <a:lumMod val="60000"/>
                      <a:lumOff val="40000"/>
                    </a:schemeClr>
                  </a:solidFill>
                </a:rPr>
                <a:t>R</a:t>
              </a:r>
              <a:r>
                <a:rPr lang="en-US" sz="2400" dirty="0"/>
                <a:t> </a:t>
              </a:r>
              <a:r>
                <a:rPr lang="en-US" sz="2400" dirty="0">
                  <a:gradFill>
                    <a:gsLst>
                      <a:gs pos="0">
                        <a:srgbClr val="0070C0"/>
                      </a:gs>
                      <a:gs pos="100000">
                        <a:srgbClr val="FF0000"/>
                      </a:gs>
                    </a:gsLst>
                    <a:path path="circle">
                      <a:fillToRect l="50000" t="50000" r="50000" b="50000"/>
                    </a:path>
                  </a:gradFill>
                </a:rPr>
                <a:t>–</a:t>
              </a:r>
              <a:r>
                <a:rPr lang="en-US" sz="2400" dirty="0"/>
                <a:t> </a:t>
              </a:r>
              <a:r>
                <a:rPr lang="en-US" sz="2400" dirty="0">
                  <a:solidFill>
                    <a:srgbClr val="FF0000"/>
                  </a:solidFill>
                </a:rPr>
                <a:t>Stop</a:t>
              </a:r>
              <a:r>
                <a:rPr lang="en-US" sz="2400" dirty="0"/>
                <a:t> </a:t>
              </a:r>
              <a:r>
                <a:rPr lang="en-US" sz="2400" dirty="0">
                  <a:solidFill>
                    <a:srgbClr val="61CBF4"/>
                  </a:solidFill>
                </a:rPr>
                <a:t>Observe</a:t>
              </a:r>
              <a:r>
                <a:rPr lang="en-US" sz="2400" dirty="0"/>
                <a:t> </a:t>
              </a:r>
              <a:r>
                <a:rPr lang="en-US" sz="2400" dirty="0">
                  <a:solidFill>
                    <a:srgbClr val="F98E10"/>
                  </a:solidFill>
                </a:rPr>
                <a:t>Listen</a:t>
              </a:r>
              <a:r>
                <a:rPr lang="en-US" sz="2400" dirty="0"/>
                <a:t> </a:t>
              </a:r>
              <a:r>
                <a:rPr lang="en-US" sz="2400" dirty="0">
                  <a:solidFill>
                    <a:srgbClr val="00B050"/>
                  </a:solidFill>
                </a:rPr>
                <a:t>Adjust</a:t>
              </a:r>
              <a:r>
                <a:rPr lang="en-US" sz="2400" dirty="0"/>
                <a:t> </a:t>
              </a:r>
              <a:r>
                <a:rPr lang="en-US" sz="2400" dirty="0">
                  <a:solidFill>
                    <a:srgbClr val="D86ECC"/>
                  </a:solidFill>
                </a:rPr>
                <a:t>Respond</a:t>
              </a:r>
              <a:endParaRPr lang="en-GB" sz="2400" dirty="0">
                <a:solidFill>
                  <a:srgbClr val="D86ECC"/>
                </a:solidFill>
              </a:endParaRPr>
            </a:p>
          </p:txBody>
        </p:sp>
        <p:pic>
          <p:nvPicPr>
            <p:cNvPr id="465" name="Picture 464" descr="A person wearing glasses and a blue shirt&#10;&#10;AI-generated content may be incorrect.">
              <a:extLst>
                <a:ext uri="{FF2B5EF4-FFF2-40B4-BE49-F238E27FC236}">
                  <a16:creationId xmlns:a16="http://schemas.microsoft.com/office/drawing/2014/main" id="{F4848D95-FACE-6E2F-EC44-A5D718717752}"/>
                </a:ext>
              </a:extLst>
            </p:cNvPr>
            <p:cNvPicPr>
              <a:picLocks noChangeAspect="1"/>
            </p:cNvPicPr>
            <p:nvPr/>
          </p:nvPicPr>
          <p:blipFill>
            <a:blip r:embed="rId43">
              <a:extLst>
                <a:ext uri="{BEBA8EAE-BF5A-486C-A8C5-ECC9F3942E4B}">
                  <a14:imgProps xmlns:a14="http://schemas.microsoft.com/office/drawing/2010/main">
                    <a14:imgLayer r:embed="rId44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65" t="8844" r="8806" b="3478"/>
            <a:stretch>
              <a:fillRect/>
            </a:stretch>
          </p:blipFill>
          <p:spPr>
            <a:xfrm>
              <a:off x="1518070" y="157440"/>
              <a:ext cx="780357" cy="780357"/>
            </a:xfrm>
            <a:custGeom>
              <a:avLst/>
              <a:gdLst>
                <a:gd name="connsiteX0" fmla="*/ 1465653 w 2931306"/>
                <a:gd name="connsiteY0" fmla="*/ 0 h 2931306"/>
                <a:gd name="connsiteX1" fmla="*/ 2931306 w 2931306"/>
                <a:gd name="connsiteY1" fmla="*/ 1465653 h 2931306"/>
                <a:gd name="connsiteX2" fmla="*/ 1465653 w 2931306"/>
                <a:gd name="connsiteY2" fmla="*/ 2931306 h 2931306"/>
                <a:gd name="connsiteX3" fmla="*/ 0 w 2931306"/>
                <a:gd name="connsiteY3" fmla="*/ 1465653 h 2931306"/>
                <a:gd name="connsiteX4" fmla="*/ 1465653 w 2931306"/>
                <a:gd name="connsiteY4" fmla="*/ 0 h 2931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31306" h="2931306">
                  <a:moveTo>
                    <a:pt x="1465653" y="0"/>
                  </a:moveTo>
                  <a:cubicBezTo>
                    <a:pt x="2275111" y="0"/>
                    <a:pt x="2931306" y="656195"/>
                    <a:pt x="2931306" y="1465653"/>
                  </a:cubicBezTo>
                  <a:cubicBezTo>
                    <a:pt x="2931306" y="2275111"/>
                    <a:pt x="2275111" y="2931306"/>
                    <a:pt x="1465653" y="2931306"/>
                  </a:cubicBezTo>
                  <a:cubicBezTo>
                    <a:pt x="656195" y="2931306"/>
                    <a:pt x="0" y="2275111"/>
                    <a:pt x="0" y="1465653"/>
                  </a:cubicBezTo>
                  <a:cubicBezTo>
                    <a:pt x="0" y="656195"/>
                    <a:pt x="656195" y="0"/>
                    <a:pt x="1465653" y="0"/>
                  </a:cubicBezTo>
                  <a:close/>
                </a:path>
              </a:pathLst>
            </a:custGeom>
            <a:ln w="25400">
              <a:solidFill>
                <a:schemeClr val="tx1"/>
              </a:solidFill>
            </a:ln>
            <a:effectLst>
              <a:outerShdw blurRad="76200" dist="101600" dir="2700000" algn="tl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46" name="Freeform: Shape 145">
            <a:extLst>
              <a:ext uri="{FF2B5EF4-FFF2-40B4-BE49-F238E27FC236}">
                <a16:creationId xmlns:a16="http://schemas.microsoft.com/office/drawing/2014/main" id="{038EBEBC-B408-4821-7B19-2BCB8A5FF586}"/>
              </a:ext>
            </a:extLst>
          </p:cNvPr>
          <p:cNvSpPr/>
          <p:nvPr/>
        </p:nvSpPr>
        <p:spPr>
          <a:xfrm>
            <a:off x="2716755" y="1452459"/>
            <a:ext cx="1966506" cy="4571644"/>
          </a:xfrm>
          <a:custGeom>
            <a:avLst/>
            <a:gdLst>
              <a:gd name="connsiteX0" fmla="*/ 1146353 w 2221276"/>
              <a:gd name="connsiteY0" fmla="*/ 0 h 4930540"/>
              <a:gd name="connsiteX1" fmla="*/ 1182516 w 2221276"/>
              <a:gd name="connsiteY1" fmla="*/ 21312 h 4930540"/>
              <a:gd name="connsiteX2" fmla="*/ 1182517 w 2221276"/>
              <a:gd name="connsiteY2" fmla="*/ 21312 h 4930540"/>
              <a:gd name="connsiteX3" fmla="*/ 2221276 w 2221276"/>
              <a:gd name="connsiteY3" fmla="*/ 633503 h 4930540"/>
              <a:gd name="connsiteX4" fmla="*/ 2221276 w 2221276"/>
              <a:gd name="connsiteY4" fmla="*/ 684596 h 4930540"/>
              <a:gd name="connsiteX5" fmla="*/ 2221276 w 2221276"/>
              <a:gd name="connsiteY5" fmla="*/ 4930540 h 4930540"/>
              <a:gd name="connsiteX6" fmla="*/ 0 w 2221276"/>
              <a:gd name="connsiteY6" fmla="*/ 4930540 h 4930540"/>
              <a:gd name="connsiteX7" fmla="*/ 0 w 2221276"/>
              <a:gd name="connsiteY7" fmla="*/ 684596 h 4930540"/>
              <a:gd name="connsiteX8" fmla="*/ 0 w 2221276"/>
              <a:gd name="connsiteY8" fmla="*/ 637673 h 4930540"/>
              <a:gd name="connsiteX9" fmla="*/ 1108039 w 2221276"/>
              <a:gd name="connsiteY9" fmla="*/ 21312 h 4930540"/>
              <a:gd name="connsiteX10" fmla="*/ 1108041 w 2221276"/>
              <a:gd name="connsiteY10" fmla="*/ 21312 h 49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21276" h="4930540">
                <a:moveTo>
                  <a:pt x="1146353" y="0"/>
                </a:moveTo>
                <a:lnTo>
                  <a:pt x="1182516" y="21312"/>
                </a:lnTo>
                <a:lnTo>
                  <a:pt x="1182517" y="21312"/>
                </a:lnTo>
                <a:lnTo>
                  <a:pt x="2221276" y="633503"/>
                </a:lnTo>
                <a:lnTo>
                  <a:pt x="2221276" y="684596"/>
                </a:lnTo>
                <a:lnTo>
                  <a:pt x="2221276" y="4930540"/>
                </a:lnTo>
                <a:lnTo>
                  <a:pt x="0" y="4930540"/>
                </a:lnTo>
                <a:lnTo>
                  <a:pt x="0" y="684596"/>
                </a:lnTo>
                <a:lnTo>
                  <a:pt x="0" y="637673"/>
                </a:lnTo>
                <a:lnTo>
                  <a:pt x="1108039" y="21312"/>
                </a:lnTo>
                <a:lnTo>
                  <a:pt x="1108041" y="21312"/>
                </a:lnTo>
                <a:close/>
              </a:path>
            </a:pathLst>
          </a:custGeom>
          <a:gradFill flip="none" rotWithShape="1">
            <a:gsLst>
              <a:gs pos="40000">
                <a:srgbClr val="0070C0"/>
              </a:gs>
              <a:gs pos="97000">
                <a:schemeClr val="tx1">
                  <a:lumMod val="65000"/>
                  <a:lumOff val="3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pPr marL="228600" indent="-228600">
              <a:buAutoNum type="arabicPeriod"/>
            </a:pPr>
            <a:endParaRPr lang="en-US" sz="1200" dirty="0"/>
          </a:p>
          <a:p>
            <a:pPr marL="228600" indent="-228600">
              <a:buAutoNum type="arabicPeriod"/>
            </a:pPr>
            <a:endParaRPr lang="en-US" sz="1200" dirty="0"/>
          </a:p>
          <a:p>
            <a:pPr marL="228600" indent="-228600">
              <a:buAutoNum type="arabicPeriod"/>
            </a:pPr>
            <a:endParaRPr lang="en-US" sz="1200" dirty="0"/>
          </a:p>
          <a:p>
            <a:endParaRPr lang="en-US" sz="1100" dirty="0"/>
          </a:p>
          <a:p>
            <a:r>
              <a:rPr lang="en-US" sz="11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1. After pausing, gather more facts before responding.</a:t>
            </a:r>
          </a:p>
          <a:p>
            <a:endParaRPr lang="en-US" sz="11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2. Separate your feelings from what really been  said or done.</a:t>
            </a:r>
          </a:p>
          <a:p>
            <a:endParaRPr lang="en-US" sz="11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3. Focus on what is directly observable, not just your interpretation.</a:t>
            </a:r>
          </a:p>
          <a:p>
            <a:endParaRPr lang="en-US" sz="11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4. This approach helps you respond with clarity instead of assumptions.</a:t>
            </a:r>
          </a:p>
          <a:p>
            <a:endParaRPr lang="en-US" sz="1100" dirty="0"/>
          </a:p>
          <a:p>
            <a:endParaRPr lang="en-US" sz="1100" dirty="0"/>
          </a:p>
          <a:p>
            <a:endParaRPr lang="en-US" sz="1100" dirty="0"/>
          </a:p>
          <a:p>
            <a:pPr marL="228600" indent="-228600">
              <a:buAutoNum type="arabicPeriod"/>
            </a:pPr>
            <a:endParaRPr lang="en-US" sz="1100" dirty="0"/>
          </a:p>
          <a:p>
            <a:pPr marL="228600" indent="-228600" algn="ctr">
              <a:buAutoNum type="arabicPeriod"/>
            </a:pPr>
            <a:endParaRPr lang="en-GB" sz="1200" dirty="0"/>
          </a:p>
          <a:p>
            <a:pPr marL="228600" indent="-228600" algn="ctr">
              <a:buAutoNum type="arabicPeriod"/>
            </a:pPr>
            <a:endParaRPr lang="en-GB" sz="1200" dirty="0"/>
          </a:p>
        </p:txBody>
      </p:sp>
      <p:sp>
        <p:nvSpPr>
          <p:cNvPr id="147" name="Freeform: Shape 146">
            <a:extLst>
              <a:ext uri="{FF2B5EF4-FFF2-40B4-BE49-F238E27FC236}">
                <a16:creationId xmlns:a16="http://schemas.microsoft.com/office/drawing/2014/main" id="{DF76C468-0851-B942-CC84-8499565FDF47}"/>
              </a:ext>
            </a:extLst>
          </p:cNvPr>
          <p:cNvSpPr/>
          <p:nvPr/>
        </p:nvSpPr>
        <p:spPr>
          <a:xfrm>
            <a:off x="5117178" y="1477917"/>
            <a:ext cx="1966506" cy="4544986"/>
          </a:xfrm>
          <a:custGeom>
            <a:avLst/>
            <a:gdLst>
              <a:gd name="connsiteX0" fmla="*/ 1146353 w 2221276"/>
              <a:gd name="connsiteY0" fmla="*/ 0 h 4930540"/>
              <a:gd name="connsiteX1" fmla="*/ 1182516 w 2221276"/>
              <a:gd name="connsiteY1" fmla="*/ 21312 h 4930540"/>
              <a:gd name="connsiteX2" fmla="*/ 1182517 w 2221276"/>
              <a:gd name="connsiteY2" fmla="*/ 21312 h 4930540"/>
              <a:gd name="connsiteX3" fmla="*/ 2221276 w 2221276"/>
              <a:gd name="connsiteY3" fmla="*/ 633503 h 4930540"/>
              <a:gd name="connsiteX4" fmla="*/ 2221276 w 2221276"/>
              <a:gd name="connsiteY4" fmla="*/ 684596 h 4930540"/>
              <a:gd name="connsiteX5" fmla="*/ 2221276 w 2221276"/>
              <a:gd name="connsiteY5" fmla="*/ 4930540 h 4930540"/>
              <a:gd name="connsiteX6" fmla="*/ 0 w 2221276"/>
              <a:gd name="connsiteY6" fmla="*/ 4930540 h 4930540"/>
              <a:gd name="connsiteX7" fmla="*/ 0 w 2221276"/>
              <a:gd name="connsiteY7" fmla="*/ 684596 h 4930540"/>
              <a:gd name="connsiteX8" fmla="*/ 0 w 2221276"/>
              <a:gd name="connsiteY8" fmla="*/ 637673 h 4930540"/>
              <a:gd name="connsiteX9" fmla="*/ 1108039 w 2221276"/>
              <a:gd name="connsiteY9" fmla="*/ 21312 h 4930540"/>
              <a:gd name="connsiteX10" fmla="*/ 1108041 w 2221276"/>
              <a:gd name="connsiteY10" fmla="*/ 21312 h 49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21276" h="4930540">
                <a:moveTo>
                  <a:pt x="1146353" y="0"/>
                </a:moveTo>
                <a:lnTo>
                  <a:pt x="1182516" y="21312"/>
                </a:lnTo>
                <a:lnTo>
                  <a:pt x="1182517" y="21312"/>
                </a:lnTo>
                <a:lnTo>
                  <a:pt x="2221276" y="633503"/>
                </a:lnTo>
                <a:lnTo>
                  <a:pt x="2221276" y="684596"/>
                </a:lnTo>
                <a:lnTo>
                  <a:pt x="2221276" y="4930540"/>
                </a:lnTo>
                <a:lnTo>
                  <a:pt x="0" y="4930540"/>
                </a:lnTo>
                <a:lnTo>
                  <a:pt x="0" y="684596"/>
                </a:lnTo>
                <a:lnTo>
                  <a:pt x="0" y="637673"/>
                </a:lnTo>
                <a:lnTo>
                  <a:pt x="1108039" y="21312"/>
                </a:lnTo>
                <a:lnTo>
                  <a:pt x="1108041" y="21312"/>
                </a:lnTo>
                <a:close/>
              </a:path>
            </a:pathLst>
          </a:custGeom>
          <a:gradFill flip="none" rotWithShape="1">
            <a:gsLst>
              <a:gs pos="40000">
                <a:srgbClr val="F98E10"/>
              </a:gs>
              <a:gs pos="97000">
                <a:schemeClr val="tx1">
                  <a:lumMod val="65000"/>
                  <a:lumOff val="3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innerShdw blurRad="546100" dist="1524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en-US" sz="1100" dirty="0"/>
          </a:p>
          <a:p>
            <a:endParaRPr lang="en-US" sz="1100" dirty="0"/>
          </a:p>
          <a:p>
            <a:endParaRPr lang="en-US" sz="1100" dirty="0"/>
          </a:p>
          <a:p>
            <a:endParaRPr lang="en-US" sz="1100" dirty="0"/>
          </a:p>
          <a:p>
            <a:endParaRPr lang="en-US" sz="1100" dirty="0"/>
          </a:p>
          <a:p>
            <a:endParaRPr lang="en-US" sz="11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  <a:p>
            <a:endParaRPr lang="en-US" sz="11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  <a:p>
            <a:endParaRPr lang="en-US" sz="11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1. Listen to both the words and emotions behind what the other person is saying.</a:t>
            </a:r>
          </a:p>
          <a:p>
            <a:endParaRPr lang="en-US" sz="11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2. Focus on tone and body language and avoid over interpreting .</a:t>
            </a:r>
          </a:p>
          <a:p>
            <a:endParaRPr lang="en-US" sz="11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3. Try to understand the message from their perspective, not just how it affects you.</a:t>
            </a:r>
          </a:p>
          <a:p>
            <a:endParaRPr lang="en-US" sz="1100" dirty="0"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4. This helps you separate facts from feelings, this way your response is more accurate.                                                                                           </a:t>
            </a:r>
          </a:p>
          <a:p>
            <a:endParaRPr lang="en-GB" sz="1100" dirty="0"/>
          </a:p>
        </p:txBody>
      </p:sp>
      <p:sp>
        <p:nvSpPr>
          <p:cNvPr id="148" name="Freeform: Shape 147">
            <a:extLst>
              <a:ext uri="{FF2B5EF4-FFF2-40B4-BE49-F238E27FC236}">
                <a16:creationId xmlns:a16="http://schemas.microsoft.com/office/drawing/2014/main" id="{45422C27-94F8-9344-9B65-6D43B09E792D}"/>
              </a:ext>
            </a:extLst>
          </p:cNvPr>
          <p:cNvSpPr/>
          <p:nvPr/>
        </p:nvSpPr>
        <p:spPr>
          <a:xfrm>
            <a:off x="7527126" y="1479024"/>
            <a:ext cx="1966506" cy="4544986"/>
          </a:xfrm>
          <a:custGeom>
            <a:avLst/>
            <a:gdLst>
              <a:gd name="connsiteX0" fmla="*/ 1146353 w 2221276"/>
              <a:gd name="connsiteY0" fmla="*/ 0 h 4930540"/>
              <a:gd name="connsiteX1" fmla="*/ 1182516 w 2221276"/>
              <a:gd name="connsiteY1" fmla="*/ 21312 h 4930540"/>
              <a:gd name="connsiteX2" fmla="*/ 1182517 w 2221276"/>
              <a:gd name="connsiteY2" fmla="*/ 21312 h 4930540"/>
              <a:gd name="connsiteX3" fmla="*/ 2221276 w 2221276"/>
              <a:gd name="connsiteY3" fmla="*/ 633503 h 4930540"/>
              <a:gd name="connsiteX4" fmla="*/ 2221276 w 2221276"/>
              <a:gd name="connsiteY4" fmla="*/ 684596 h 4930540"/>
              <a:gd name="connsiteX5" fmla="*/ 2221276 w 2221276"/>
              <a:gd name="connsiteY5" fmla="*/ 4930540 h 4930540"/>
              <a:gd name="connsiteX6" fmla="*/ 0 w 2221276"/>
              <a:gd name="connsiteY6" fmla="*/ 4930540 h 4930540"/>
              <a:gd name="connsiteX7" fmla="*/ 0 w 2221276"/>
              <a:gd name="connsiteY7" fmla="*/ 684596 h 4930540"/>
              <a:gd name="connsiteX8" fmla="*/ 0 w 2221276"/>
              <a:gd name="connsiteY8" fmla="*/ 637673 h 4930540"/>
              <a:gd name="connsiteX9" fmla="*/ 1108039 w 2221276"/>
              <a:gd name="connsiteY9" fmla="*/ 21312 h 4930540"/>
              <a:gd name="connsiteX10" fmla="*/ 1108041 w 2221276"/>
              <a:gd name="connsiteY10" fmla="*/ 21312 h 49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21276" h="4930540">
                <a:moveTo>
                  <a:pt x="1146353" y="0"/>
                </a:moveTo>
                <a:lnTo>
                  <a:pt x="1182516" y="21312"/>
                </a:lnTo>
                <a:lnTo>
                  <a:pt x="1182517" y="21312"/>
                </a:lnTo>
                <a:lnTo>
                  <a:pt x="2221276" y="633503"/>
                </a:lnTo>
                <a:lnTo>
                  <a:pt x="2221276" y="684596"/>
                </a:lnTo>
                <a:lnTo>
                  <a:pt x="2221276" y="4930540"/>
                </a:lnTo>
                <a:lnTo>
                  <a:pt x="0" y="4930540"/>
                </a:lnTo>
                <a:lnTo>
                  <a:pt x="0" y="684596"/>
                </a:lnTo>
                <a:lnTo>
                  <a:pt x="0" y="637673"/>
                </a:lnTo>
                <a:lnTo>
                  <a:pt x="1108039" y="21312"/>
                </a:lnTo>
                <a:lnTo>
                  <a:pt x="1108041" y="21312"/>
                </a:lnTo>
                <a:close/>
              </a:path>
            </a:pathLst>
          </a:custGeom>
          <a:gradFill flip="none" rotWithShape="1">
            <a:gsLst>
              <a:gs pos="40000">
                <a:srgbClr val="3E902F"/>
              </a:gs>
              <a:gs pos="97000">
                <a:schemeClr val="tx1">
                  <a:lumMod val="65000"/>
                  <a:lumOff val="3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50800" dist="508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en-US" sz="1100" dirty="0"/>
          </a:p>
          <a:p>
            <a:endParaRPr lang="en-US" sz="1100" dirty="0"/>
          </a:p>
          <a:p>
            <a:endParaRPr lang="en-US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endParaRPr lang="en-US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endParaRPr lang="en-US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1.Before responding, assume that the other person means well.</a:t>
            </a:r>
          </a:p>
          <a:p>
            <a:endParaRPr lang="en-US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2. Ask yourself if you are viewing the situation clearly and fairly.</a:t>
            </a:r>
          </a:p>
          <a:p>
            <a:endParaRPr lang="en-US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3. Chose your words, tone and body language to build understanding, not conflict.</a:t>
            </a:r>
          </a:p>
          <a:p>
            <a:endParaRPr lang="en-US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4. This mindset helps you respond in a way that the other person can truly hear.</a:t>
            </a:r>
            <a:endParaRPr lang="en-GB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45" name="Freeform: Shape 144">
            <a:extLst>
              <a:ext uri="{FF2B5EF4-FFF2-40B4-BE49-F238E27FC236}">
                <a16:creationId xmlns:a16="http://schemas.microsoft.com/office/drawing/2014/main" id="{34DEA6B4-0254-FF84-F941-BF8A54D8BCEB}"/>
              </a:ext>
            </a:extLst>
          </p:cNvPr>
          <p:cNvSpPr/>
          <p:nvPr/>
        </p:nvSpPr>
        <p:spPr>
          <a:xfrm>
            <a:off x="306807" y="1476965"/>
            <a:ext cx="1966506" cy="4548485"/>
          </a:xfrm>
          <a:custGeom>
            <a:avLst/>
            <a:gdLst>
              <a:gd name="connsiteX0" fmla="*/ 1146353 w 2221276"/>
              <a:gd name="connsiteY0" fmla="*/ 0 h 4930540"/>
              <a:gd name="connsiteX1" fmla="*/ 1182516 w 2221276"/>
              <a:gd name="connsiteY1" fmla="*/ 21312 h 4930540"/>
              <a:gd name="connsiteX2" fmla="*/ 1182517 w 2221276"/>
              <a:gd name="connsiteY2" fmla="*/ 21312 h 4930540"/>
              <a:gd name="connsiteX3" fmla="*/ 2221276 w 2221276"/>
              <a:gd name="connsiteY3" fmla="*/ 633503 h 4930540"/>
              <a:gd name="connsiteX4" fmla="*/ 2221276 w 2221276"/>
              <a:gd name="connsiteY4" fmla="*/ 684596 h 4930540"/>
              <a:gd name="connsiteX5" fmla="*/ 2221276 w 2221276"/>
              <a:gd name="connsiteY5" fmla="*/ 4930540 h 4930540"/>
              <a:gd name="connsiteX6" fmla="*/ 0 w 2221276"/>
              <a:gd name="connsiteY6" fmla="*/ 4930540 h 4930540"/>
              <a:gd name="connsiteX7" fmla="*/ 0 w 2221276"/>
              <a:gd name="connsiteY7" fmla="*/ 684596 h 4930540"/>
              <a:gd name="connsiteX8" fmla="*/ 0 w 2221276"/>
              <a:gd name="connsiteY8" fmla="*/ 637673 h 4930540"/>
              <a:gd name="connsiteX9" fmla="*/ 1108039 w 2221276"/>
              <a:gd name="connsiteY9" fmla="*/ 21312 h 4930540"/>
              <a:gd name="connsiteX10" fmla="*/ 1108041 w 2221276"/>
              <a:gd name="connsiteY10" fmla="*/ 21312 h 49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21276" h="4930540">
                <a:moveTo>
                  <a:pt x="1146353" y="0"/>
                </a:moveTo>
                <a:lnTo>
                  <a:pt x="1182516" y="21312"/>
                </a:lnTo>
                <a:lnTo>
                  <a:pt x="1182517" y="21312"/>
                </a:lnTo>
                <a:lnTo>
                  <a:pt x="2221276" y="633503"/>
                </a:lnTo>
                <a:lnTo>
                  <a:pt x="2221276" y="684596"/>
                </a:lnTo>
                <a:lnTo>
                  <a:pt x="2221276" y="4930540"/>
                </a:lnTo>
                <a:lnTo>
                  <a:pt x="0" y="4930540"/>
                </a:lnTo>
                <a:lnTo>
                  <a:pt x="0" y="684596"/>
                </a:lnTo>
                <a:lnTo>
                  <a:pt x="0" y="637673"/>
                </a:lnTo>
                <a:lnTo>
                  <a:pt x="1108039" y="21312"/>
                </a:lnTo>
                <a:lnTo>
                  <a:pt x="1108041" y="21312"/>
                </a:lnTo>
                <a:close/>
              </a:path>
            </a:pathLst>
          </a:custGeom>
          <a:gradFill flip="none" rotWithShape="1">
            <a:gsLst>
              <a:gs pos="40000">
                <a:srgbClr val="AC2D2D"/>
              </a:gs>
              <a:gs pos="97000">
                <a:schemeClr val="tx1">
                  <a:lumMod val="65000"/>
                  <a:lumOff val="3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50800" dist="1016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1.The first step to better communication is to pause before responding.</a:t>
            </a:r>
          </a:p>
          <a:p>
            <a:endParaRPr lang="en-US" sz="11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2. Quick reactions often disrupt understanding.</a:t>
            </a:r>
          </a:p>
          <a:p>
            <a:endParaRPr lang="en-US" sz="11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3. We all have biases that affect how we interpret things.</a:t>
            </a:r>
          </a:p>
          <a:p>
            <a:endParaRPr lang="en-US" sz="11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4. To communicate well, slow down and speak with intention. </a:t>
            </a:r>
          </a:p>
          <a:p>
            <a:endParaRPr lang="en-US" sz="1200" dirty="0"/>
          </a:p>
          <a:p>
            <a:r>
              <a:rPr lang="en-US" sz="1200" dirty="0"/>
              <a:t>                                                                                                     </a:t>
            </a:r>
            <a:endParaRPr lang="en-GB" sz="1400" dirty="0"/>
          </a:p>
        </p:txBody>
      </p: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AE38C76A-88BC-D66F-5AC2-AFE88CA07FE5}"/>
              </a:ext>
            </a:extLst>
          </p:cNvPr>
          <p:cNvSpPr/>
          <p:nvPr/>
        </p:nvSpPr>
        <p:spPr>
          <a:xfrm>
            <a:off x="9946600" y="1484793"/>
            <a:ext cx="1966506" cy="4539586"/>
          </a:xfrm>
          <a:custGeom>
            <a:avLst/>
            <a:gdLst>
              <a:gd name="connsiteX0" fmla="*/ 1146353 w 2221276"/>
              <a:gd name="connsiteY0" fmla="*/ 0 h 4930540"/>
              <a:gd name="connsiteX1" fmla="*/ 1182516 w 2221276"/>
              <a:gd name="connsiteY1" fmla="*/ 21312 h 4930540"/>
              <a:gd name="connsiteX2" fmla="*/ 1182517 w 2221276"/>
              <a:gd name="connsiteY2" fmla="*/ 21312 h 4930540"/>
              <a:gd name="connsiteX3" fmla="*/ 2221276 w 2221276"/>
              <a:gd name="connsiteY3" fmla="*/ 633503 h 4930540"/>
              <a:gd name="connsiteX4" fmla="*/ 2221276 w 2221276"/>
              <a:gd name="connsiteY4" fmla="*/ 684596 h 4930540"/>
              <a:gd name="connsiteX5" fmla="*/ 2221276 w 2221276"/>
              <a:gd name="connsiteY5" fmla="*/ 4930540 h 4930540"/>
              <a:gd name="connsiteX6" fmla="*/ 0 w 2221276"/>
              <a:gd name="connsiteY6" fmla="*/ 4930540 h 4930540"/>
              <a:gd name="connsiteX7" fmla="*/ 0 w 2221276"/>
              <a:gd name="connsiteY7" fmla="*/ 684596 h 4930540"/>
              <a:gd name="connsiteX8" fmla="*/ 0 w 2221276"/>
              <a:gd name="connsiteY8" fmla="*/ 637673 h 4930540"/>
              <a:gd name="connsiteX9" fmla="*/ 1108039 w 2221276"/>
              <a:gd name="connsiteY9" fmla="*/ 21312 h 4930540"/>
              <a:gd name="connsiteX10" fmla="*/ 1108041 w 2221276"/>
              <a:gd name="connsiteY10" fmla="*/ 21312 h 493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21276" h="4930540">
                <a:moveTo>
                  <a:pt x="1146353" y="0"/>
                </a:moveTo>
                <a:lnTo>
                  <a:pt x="1182516" y="21312"/>
                </a:lnTo>
                <a:lnTo>
                  <a:pt x="1182517" y="21312"/>
                </a:lnTo>
                <a:lnTo>
                  <a:pt x="2221276" y="633503"/>
                </a:lnTo>
                <a:lnTo>
                  <a:pt x="2221276" y="684596"/>
                </a:lnTo>
                <a:lnTo>
                  <a:pt x="2221276" y="4930540"/>
                </a:lnTo>
                <a:lnTo>
                  <a:pt x="0" y="4930540"/>
                </a:lnTo>
                <a:lnTo>
                  <a:pt x="0" y="684596"/>
                </a:lnTo>
                <a:lnTo>
                  <a:pt x="0" y="637673"/>
                </a:lnTo>
                <a:lnTo>
                  <a:pt x="1108039" y="21312"/>
                </a:lnTo>
                <a:lnTo>
                  <a:pt x="1108041" y="21312"/>
                </a:lnTo>
                <a:close/>
              </a:path>
            </a:pathLst>
          </a:custGeom>
          <a:gradFill flip="none" rotWithShape="1">
            <a:gsLst>
              <a:gs pos="40000">
                <a:schemeClr val="accent5">
                  <a:lumMod val="75000"/>
                </a:schemeClr>
              </a:gs>
              <a:gs pos="97000">
                <a:schemeClr val="tx1">
                  <a:lumMod val="65000"/>
                  <a:lumOff val="3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  <a:effectLst>
            <a:outerShdw blurRad="50800" dist="1016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en-US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endParaRPr lang="en-US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endParaRPr lang="en-US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endParaRPr lang="en-US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endParaRPr lang="en-US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US" sz="11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1. Now it is time to respond with care and intention.</a:t>
            </a:r>
          </a:p>
          <a:p>
            <a:endParaRPr lang="en-US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GB" sz="11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2. Your words , tone and body language should match your intended message.</a:t>
            </a:r>
          </a:p>
          <a:p>
            <a:endParaRPr lang="en-GB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GB" sz="11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3. Being present and open , you are ready to repeat the steps again if conversation keeps going.</a:t>
            </a:r>
          </a:p>
          <a:p>
            <a:endParaRPr lang="en-GB" sz="1100" dirty="0"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  <a:p>
            <a:r>
              <a:rPr lang="en-GB" sz="1100" dirty="0"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4. Just by being aware of these steps helps you pause and respond more wisely.</a:t>
            </a:r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AB58731D-3C72-9B52-4A0D-4BE50EC74EB9}"/>
              </a:ext>
            </a:extLst>
          </p:cNvPr>
          <p:cNvGrpSpPr/>
          <p:nvPr/>
        </p:nvGrpSpPr>
        <p:grpSpPr>
          <a:xfrm>
            <a:off x="3190627" y="1341438"/>
            <a:ext cx="1054800" cy="1054800"/>
            <a:chOff x="-3078568" y="2449356"/>
            <a:chExt cx="2124130" cy="2124130"/>
          </a:xfrm>
          <a:effectLst>
            <a:outerShdw blurRad="190500" dist="127000" dir="8100000" algn="tr" rotWithShape="0">
              <a:prstClr val="black">
                <a:alpha val="40000"/>
              </a:prstClr>
            </a:outerShdw>
          </a:effectLst>
        </p:grpSpPr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829E1CA3-1912-26E2-2323-80C5AD9C3077}"/>
                </a:ext>
              </a:extLst>
            </p:cNvPr>
            <p:cNvGrpSpPr/>
            <p:nvPr/>
          </p:nvGrpSpPr>
          <p:grpSpPr>
            <a:xfrm>
              <a:off x="-3078568" y="2449356"/>
              <a:ext cx="2124130" cy="2124130"/>
              <a:chOff x="-6001580" y="1992156"/>
              <a:chExt cx="2124130" cy="2124130"/>
            </a:xfrm>
          </p:grpSpPr>
          <p:sp>
            <p:nvSpPr>
              <p:cNvPr id="125" name="Oval 124">
                <a:extLst>
                  <a:ext uri="{FF2B5EF4-FFF2-40B4-BE49-F238E27FC236}">
                    <a16:creationId xmlns:a16="http://schemas.microsoft.com/office/drawing/2014/main" id="{A3AC2E38-5DC3-53A2-DD22-2ED503E38050}"/>
                  </a:ext>
                </a:extLst>
              </p:cNvPr>
              <p:cNvSpPr/>
              <p:nvPr/>
            </p:nvSpPr>
            <p:spPr>
              <a:xfrm>
                <a:off x="-5938906" y="2031536"/>
                <a:ext cx="2045369" cy="2045369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bg1">
                      <a:lumMod val="75000"/>
                    </a:schemeClr>
                  </a:gs>
                  <a:gs pos="32000">
                    <a:schemeClr val="bg1"/>
                  </a:gs>
                </a:gsLst>
                <a:path path="circle">
                  <a:fillToRect t="100000" r="100000"/>
                </a:path>
                <a:tileRect l="-100000" b="-100000"/>
              </a:gradFill>
              <a:ln>
                <a:noFill/>
              </a:ln>
              <a:effectLst>
                <a:outerShdw blurRad="812800" dist="4572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26" name="Circle: Hollow 125">
                <a:extLst>
                  <a:ext uri="{FF2B5EF4-FFF2-40B4-BE49-F238E27FC236}">
                    <a16:creationId xmlns:a16="http://schemas.microsoft.com/office/drawing/2014/main" id="{9470ED9E-3844-C04D-79E7-C665D9B35806}"/>
                  </a:ext>
                </a:extLst>
              </p:cNvPr>
              <p:cNvSpPr/>
              <p:nvPr/>
            </p:nvSpPr>
            <p:spPr>
              <a:xfrm>
                <a:off x="-6001580" y="1992156"/>
                <a:ext cx="2124130" cy="2124130"/>
              </a:xfrm>
              <a:prstGeom prst="donut">
                <a:avLst>
                  <a:gd name="adj" fmla="val 4039"/>
                </a:avLst>
              </a:prstGeom>
              <a:gradFill>
                <a:gsLst>
                  <a:gs pos="0">
                    <a:schemeClr val="bg1">
                      <a:lumMod val="75000"/>
                    </a:schemeClr>
                  </a:gs>
                  <a:gs pos="0">
                    <a:schemeClr val="bg1"/>
                  </a:gs>
                </a:gsLst>
                <a:path path="circle">
                  <a:fillToRect t="100000" r="100000"/>
                </a:path>
              </a:gradFill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00" name="Picture 99" descr="A black and white logo with a magnifying glass in the eye&#10;&#10;AI-generated content may be incorrect.">
              <a:extLst>
                <a:ext uri="{FF2B5EF4-FFF2-40B4-BE49-F238E27FC236}">
                  <a16:creationId xmlns:a16="http://schemas.microsoft.com/office/drawing/2014/main" id="{E2825ED1-2D62-04C9-E7C1-E5F1A16897EE}"/>
                </a:ext>
              </a:extLst>
            </p:cNvPr>
            <p:cNvPicPr>
              <a:picLocks noChangeAspect="1"/>
            </p:cNvPicPr>
            <p:nvPr/>
          </p:nvPicPr>
          <p:blipFill>
            <a:blip r:embed="rId45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46">
                      <a14:imgEffect>
                        <a14:backgroundRemoval t="9359" b="92574" l="9956" r="89956">
                          <a14:foregroundMark x1="48178" y1="92675" x2="48178" y2="92675"/>
                          <a14:foregroundMark x1="60267" y1="38861" x2="60267" y2="38861"/>
                          <a14:foregroundMark x1="37067" y1="62258" x2="37067" y2="62258"/>
                          <a14:foregroundMark x1="56533" y1="47202" x2="56533" y2="47202"/>
                          <a14:foregroundMark x1="52000" y1="44964" x2="52000" y2="44964"/>
                          <a14:foregroundMark x1="49422" y1="9359" x2="49422" y2="935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801841" y="2825210"/>
              <a:ext cx="1570676" cy="1372422"/>
            </a:xfrm>
            <a:prstGeom prst="rect">
              <a:avLst/>
            </a:prstGeom>
            <a:effectLst>
              <a:outerShdw blurRad="254000" dist="2159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138" name="Group 137">
            <a:extLst>
              <a:ext uri="{FF2B5EF4-FFF2-40B4-BE49-F238E27FC236}">
                <a16:creationId xmlns:a16="http://schemas.microsoft.com/office/drawing/2014/main" id="{8FC9132E-D371-E5E2-73AE-380C9C626E79}"/>
              </a:ext>
            </a:extLst>
          </p:cNvPr>
          <p:cNvGrpSpPr/>
          <p:nvPr/>
        </p:nvGrpSpPr>
        <p:grpSpPr>
          <a:xfrm>
            <a:off x="10437711" y="1341438"/>
            <a:ext cx="1054800" cy="1054800"/>
            <a:chOff x="-3127974" y="2417169"/>
            <a:chExt cx="2124130" cy="2124130"/>
          </a:xfrm>
          <a:effectLst>
            <a:outerShdw blurRad="254000" dist="190500" dir="8100000" algn="tr" rotWithShape="0">
              <a:prstClr val="black">
                <a:alpha val="40000"/>
              </a:prstClr>
            </a:outerShdw>
          </a:effectLst>
        </p:grpSpPr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BE82C33C-3EAC-8916-3B3B-CC9B6EB22BFE}"/>
                </a:ext>
              </a:extLst>
            </p:cNvPr>
            <p:cNvGrpSpPr/>
            <p:nvPr/>
          </p:nvGrpSpPr>
          <p:grpSpPr>
            <a:xfrm>
              <a:off x="-3127974" y="2417169"/>
              <a:ext cx="2124130" cy="2124130"/>
              <a:chOff x="-6001580" y="1992156"/>
              <a:chExt cx="2124130" cy="2124130"/>
            </a:xfrm>
          </p:grpSpPr>
          <p:sp>
            <p:nvSpPr>
              <p:cNvPr id="122" name="Oval 121">
                <a:extLst>
                  <a:ext uri="{FF2B5EF4-FFF2-40B4-BE49-F238E27FC236}">
                    <a16:creationId xmlns:a16="http://schemas.microsoft.com/office/drawing/2014/main" id="{59862027-DFF5-88FB-6C81-B988907217C4}"/>
                  </a:ext>
                </a:extLst>
              </p:cNvPr>
              <p:cNvSpPr/>
              <p:nvPr/>
            </p:nvSpPr>
            <p:spPr>
              <a:xfrm>
                <a:off x="-5938906" y="2031536"/>
                <a:ext cx="2045369" cy="2045369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bg1">
                      <a:lumMod val="75000"/>
                    </a:schemeClr>
                  </a:gs>
                  <a:gs pos="32000">
                    <a:schemeClr val="bg1"/>
                  </a:gs>
                </a:gsLst>
                <a:path path="circle">
                  <a:fillToRect t="100000" r="100000"/>
                </a:path>
                <a:tileRect l="-100000" b="-100000"/>
              </a:gradFill>
              <a:ln>
                <a:noFill/>
              </a:ln>
              <a:effectLst>
                <a:outerShdw blurRad="812800" dist="4572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23" name="Circle: Hollow 122">
                <a:extLst>
                  <a:ext uri="{FF2B5EF4-FFF2-40B4-BE49-F238E27FC236}">
                    <a16:creationId xmlns:a16="http://schemas.microsoft.com/office/drawing/2014/main" id="{190B3F40-A873-CD33-502E-3D052F4070A6}"/>
                  </a:ext>
                </a:extLst>
              </p:cNvPr>
              <p:cNvSpPr/>
              <p:nvPr/>
            </p:nvSpPr>
            <p:spPr>
              <a:xfrm>
                <a:off x="-6001580" y="1992156"/>
                <a:ext cx="2124130" cy="2124130"/>
              </a:xfrm>
              <a:prstGeom prst="donut">
                <a:avLst>
                  <a:gd name="adj" fmla="val 4039"/>
                </a:avLst>
              </a:prstGeom>
              <a:gradFill>
                <a:gsLst>
                  <a:gs pos="0">
                    <a:schemeClr val="bg1">
                      <a:lumMod val="75000"/>
                    </a:schemeClr>
                  </a:gs>
                  <a:gs pos="0">
                    <a:schemeClr val="bg1"/>
                  </a:gs>
                </a:gsLst>
                <a:path path="circle">
                  <a:fillToRect t="100000" r="100000"/>
                </a:path>
              </a:gradFill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02" name="Picture 101" descr="A black and white chat icon&#10;&#10;AI-generated content may be incorrect.">
              <a:extLst>
                <a:ext uri="{FF2B5EF4-FFF2-40B4-BE49-F238E27FC236}">
                  <a16:creationId xmlns:a16="http://schemas.microsoft.com/office/drawing/2014/main" id="{C73F4930-DC21-E59D-A29E-E2FF9A725752}"/>
                </a:ext>
              </a:extLst>
            </p:cNvPr>
            <p:cNvPicPr>
              <a:picLocks noChangeAspect="1"/>
            </p:cNvPicPr>
            <p:nvPr/>
          </p:nvPicPr>
          <p:blipFill>
            <a:blip r:embed="rId47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48">
                      <a14:imgEffect>
                        <a14:backgroundRemoval t="10000" b="90000" l="10000" r="90000">
                          <a14:foregroundMark x1="57422" y1="80534" x2="57422" y2="80534"/>
                          <a14:foregroundMark x1="71822" y1="55284" x2="71822" y2="5528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947348" y="2774866"/>
              <a:ext cx="1762879" cy="1408736"/>
            </a:xfrm>
            <a:prstGeom prst="rect">
              <a:avLst/>
            </a:prstGeom>
            <a:effectLst>
              <a:outerShdw blurRad="254000" dist="2159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49B634C5-2271-ADEC-6833-762DE2AD97BA}"/>
              </a:ext>
            </a:extLst>
          </p:cNvPr>
          <p:cNvGrpSpPr/>
          <p:nvPr/>
        </p:nvGrpSpPr>
        <p:grpSpPr>
          <a:xfrm>
            <a:off x="5590279" y="1341438"/>
            <a:ext cx="1054800" cy="1054800"/>
            <a:chOff x="-3309725" y="2417169"/>
            <a:chExt cx="2124130" cy="2124130"/>
          </a:xfrm>
          <a:effectLst>
            <a:outerShdw blurRad="88900" dist="88900" dir="5400000" algn="t" rotWithShape="0">
              <a:prstClr val="black">
                <a:alpha val="40000"/>
              </a:prstClr>
            </a:outerShdw>
          </a:effectLst>
        </p:grpSpPr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92A36E1B-F57D-097B-1151-37A6B64C732B}"/>
                </a:ext>
              </a:extLst>
            </p:cNvPr>
            <p:cNvGrpSpPr/>
            <p:nvPr/>
          </p:nvGrpSpPr>
          <p:grpSpPr>
            <a:xfrm>
              <a:off x="-3309725" y="2417169"/>
              <a:ext cx="2124130" cy="2124130"/>
              <a:chOff x="-6001580" y="1992156"/>
              <a:chExt cx="2124130" cy="2124130"/>
            </a:xfrm>
          </p:grpSpPr>
          <p:sp>
            <p:nvSpPr>
              <p:cNvPr id="119" name="Oval 118">
                <a:extLst>
                  <a:ext uri="{FF2B5EF4-FFF2-40B4-BE49-F238E27FC236}">
                    <a16:creationId xmlns:a16="http://schemas.microsoft.com/office/drawing/2014/main" id="{E0B1F79B-FCF0-9D48-6656-4AC44BFA8F95}"/>
                  </a:ext>
                </a:extLst>
              </p:cNvPr>
              <p:cNvSpPr/>
              <p:nvPr/>
            </p:nvSpPr>
            <p:spPr>
              <a:xfrm>
                <a:off x="-5938906" y="2031536"/>
                <a:ext cx="2045369" cy="2045369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bg1">
                      <a:lumMod val="75000"/>
                    </a:schemeClr>
                  </a:gs>
                  <a:gs pos="32000">
                    <a:schemeClr val="bg1"/>
                  </a:gs>
                </a:gsLst>
                <a:path path="circle">
                  <a:fillToRect t="100000" r="100000"/>
                </a:path>
                <a:tileRect l="-100000" b="-100000"/>
              </a:gradFill>
              <a:ln>
                <a:noFill/>
              </a:ln>
              <a:effectLst>
                <a:outerShdw blurRad="812800" dist="4572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20" name="Circle: Hollow 119">
                <a:extLst>
                  <a:ext uri="{FF2B5EF4-FFF2-40B4-BE49-F238E27FC236}">
                    <a16:creationId xmlns:a16="http://schemas.microsoft.com/office/drawing/2014/main" id="{8BE87869-3A3E-DF3A-B763-EE03446BB3C0}"/>
                  </a:ext>
                </a:extLst>
              </p:cNvPr>
              <p:cNvSpPr/>
              <p:nvPr/>
            </p:nvSpPr>
            <p:spPr>
              <a:xfrm>
                <a:off x="-6001580" y="1992156"/>
                <a:ext cx="2124130" cy="2124130"/>
              </a:xfrm>
              <a:prstGeom prst="donut">
                <a:avLst>
                  <a:gd name="adj" fmla="val 4039"/>
                </a:avLst>
              </a:prstGeom>
              <a:gradFill>
                <a:gsLst>
                  <a:gs pos="0">
                    <a:schemeClr val="bg1">
                      <a:lumMod val="75000"/>
                    </a:schemeClr>
                  </a:gs>
                  <a:gs pos="0">
                    <a:schemeClr val="bg1"/>
                  </a:gs>
                </a:gsLst>
                <a:path path="circle">
                  <a:fillToRect t="100000" r="100000"/>
                </a:path>
              </a:gradFill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97" name="Picture 96" descr="A black and white image of a ear&#10;&#10;AI-generated content may be incorrect.">
              <a:extLst>
                <a:ext uri="{FF2B5EF4-FFF2-40B4-BE49-F238E27FC236}">
                  <a16:creationId xmlns:a16="http://schemas.microsoft.com/office/drawing/2014/main" id="{BCC42838-2752-A021-170D-19A6E2DF2ED0}"/>
                </a:ext>
              </a:extLst>
            </p:cNvPr>
            <p:cNvPicPr>
              <a:picLocks noChangeAspect="1"/>
            </p:cNvPicPr>
            <p:nvPr/>
          </p:nvPicPr>
          <p:blipFill>
            <a:blip r:embed="rId49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50">
                      <a14:imgEffect>
                        <a14:backgroundRemoval t="10000" b="90000" l="10000" r="90000">
                          <a14:foregroundMark x1="78578" y1="24574" x2="78578" y2="24574"/>
                          <a14:foregroundMark x1="27556" y1="20000" x2="27556" y2="20000"/>
                          <a14:foregroundMark x1="30133" y1="48723" x2="30133" y2="48723"/>
                          <a14:foregroundMark x1="34133" y1="75638" x2="34133" y2="756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989024" y="2859783"/>
              <a:ext cx="1482729" cy="1238902"/>
            </a:xfrm>
            <a:prstGeom prst="rect">
              <a:avLst/>
            </a:prstGeom>
            <a:effectLst>
              <a:outerShdw blurRad="254000" dist="2159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144" name="Group 143">
            <a:extLst>
              <a:ext uri="{FF2B5EF4-FFF2-40B4-BE49-F238E27FC236}">
                <a16:creationId xmlns:a16="http://schemas.microsoft.com/office/drawing/2014/main" id="{0331FF6A-9310-A932-9C52-6CE595A6C966}"/>
              </a:ext>
            </a:extLst>
          </p:cNvPr>
          <p:cNvGrpSpPr/>
          <p:nvPr/>
        </p:nvGrpSpPr>
        <p:grpSpPr>
          <a:xfrm>
            <a:off x="8013995" y="1341438"/>
            <a:ext cx="1054800" cy="1054800"/>
            <a:chOff x="-3660562" y="2291898"/>
            <a:chExt cx="2124130" cy="2124130"/>
          </a:xfrm>
          <a:effectLst>
            <a:outerShdw blurRad="190500" dist="127000" dir="8100000" algn="tr" rotWithShape="0">
              <a:prstClr val="black">
                <a:alpha val="40000"/>
              </a:prstClr>
            </a:outerShdw>
          </a:effectLst>
        </p:grpSpPr>
        <p:grpSp>
          <p:nvGrpSpPr>
            <p:cNvPr id="107" name="Group 106">
              <a:extLst>
                <a:ext uri="{FF2B5EF4-FFF2-40B4-BE49-F238E27FC236}">
                  <a16:creationId xmlns:a16="http://schemas.microsoft.com/office/drawing/2014/main" id="{EAB16A3A-C4A5-97CE-54DD-DEB4C767EE91}"/>
                </a:ext>
              </a:extLst>
            </p:cNvPr>
            <p:cNvGrpSpPr/>
            <p:nvPr/>
          </p:nvGrpSpPr>
          <p:grpSpPr>
            <a:xfrm>
              <a:off x="-3660562" y="2291898"/>
              <a:ext cx="2124130" cy="2124130"/>
              <a:chOff x="-6001580" y="1992156"/>
              <a:chExt cx="2124130" cy="2124130"/>
            </a:xfrm>
          </p:grpSpPr>
          <p:sp>
            <p:nvSpPr>
              <p:cNvPr id="103" name="Oval 102">
                <a:extLst>
                  <a:ext uri="{FF2B5EF4-FFF2-40B4-BE49-F238E27FC236}">
                    <a16:creationId xmlns:a16="http://schemas.microsoft.com/office/drawing/2014/main" id="{7E5FD948-2C1C-951D-9AD6-BDBE6D40DFAA}"/>
                  </a:ext>
                </a:extLst>
              </p:cNvPr>
              <p:cNvSpPr/>
              <p:nvPr/>
            </p:nvSpPr>
            <p:spPr>
              <a:xfrm>
                <a:off x="-5938906" y="2031536"/>
                <a:ext cx="2045369" cy="2045369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bg1">
                      <a:lumMod val="75000"/>
                    </a:schemeClr>
                  </a:gs>
                  <a:gs pos="32000">
                    <a:schemeClr val="bg1"/>
                  </a:gs>
                </a:gsLst>
                <a:path path="circle">
                  <a:fillToRect t="100000" r="100000"/>
                </a:path>
                <a:tileRect l="-100000" b="-100000"/>
              </a:gradFill>
              <a:ln>
                <a:noFill/>
              </a:ln>
              <a:effectLst>
                <a:outerShdw blurRad="812800" dist="4572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06" name="Circle: Hollow 105">
                <a:extLst>
                  <a:ext uri="{FF2B5EF4-FFF2-40B4-BE49-F238E27FC236}">
                    <a16:creationId xmlns:a16="http://schemas.microsoft.com/office/drawing/2014/main" id="{C1D7F642-1B17-8BA0-13EF-9F71A526CDF5}"/>
                  </a:ext>
                </a:extLst>
              </p:cNvPr>
              <p:cNvSpPr/>
              <p:nvPr/>
            </p:nvSpPr>
            <p:spPr>
              <a:xfrm>
                <a:off x="-6001580" y="1992156"/>
                <a:ext cx="2124130" cy="2124130"/>
              </a:xfrm>
              <a:prstGeom prst="donut">
                <a:avLst>
                  <a:gd name="adj" fmla="val 4039"/>
                </a:avLst>
              </a:prstGeom>
              <a:gradFill>
                <a:gsLst>
                  <a:gs pos="0">
                    <a:schemeClr val="bg1">
                      <a:lumMod val="75000"/>
                    </a:schemeClr>
                  </a:gs>
                  <a:gs pos="0">
                    <a:schemeClr val="bg1"/>
                  </a:gs>
                </a:gsLst>
                <a:path path="circle">
                  <a:fillToRect t="100000" r="100000"/>
                </a:path>
              </a:gradFill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93" name="Picture 92" descr="A black and white symbol&#10;&#10;AI-generated content may be incorrect.">
              <a:extLst>
                <a:ext uri="{FF2B5EF4-FFF2-40B4-BE49-F238E27FC236}">
                  <a16:creationId xmlns:a16="http://schemas.microsoft.com/office/drawing/2014/main" id="{2E22DBAD-367D-16C1-F441-FC503D7C5341}"/>
                </a:ext>
              </a:extLst>
            </p:cNvPr>
            <p:cNvPicPr>
              <a:picLocks noChangeAspect="1"/>
            </p:cNvPicPr>
            <p:nvPr/>
          </p:nvPicPr>
          <p:blipFill>
            <a:blip r:embed="rId51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52">
                      <a14:imgEffect>
                        <a14:backgroundRemoval t="10000" b="90000" l="10000" r="90000">
                          <a14:foregroundMark x1="72889" y1="68151" x2="72889" y2="68151"/>
                          <a14:foregroundMark x1="83556" y1="16059" x2="83556" y2="1605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345283" y="2862080"/>
              <a:ext cx="1493572" cy="983766"/>
            </a:xfrm>
            <a:prstGeom prst="rect">
              <a:avLst/>
            </a:prstGeom>
            <a:effectLst>
              <a:outerShdw blurRad="254000" dist="2159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46E71E7E-4266-4E23-D129-CDDC2508B3C6}"/>
              </a:ext>
            </a:extLst>
          </p:cNvPr>
          <p:cNvGrpSpPr/>
          <p:nvPr/>
        </p:nvGrpSpPr>
        <p:grpSpPr>
          <a:xfrm>
            <a:off x="792781" y="1341438"/>
            <a:ext cx="1052994" cy="1052994"/>
            <a:chOff x="-3566068" y="2164038"/>
            <a:chExt cx="2124130" cy="2124130"/>
          </a:xfrm>
          <a:effectLst>
            <a:outerShdw blurRad="254000" dist="190500" dir="2700000" algn="tl" rotWithShape="0">
              <a:prstClr val="black">
                <a:alpha val="40000"/>
              </a:prstClr>
            </a:outerShdw>
          </a:effectLst>
        </p:grpSpPr>
        <p:grpSp>
          <p:nvGrpSpPr>
            <p:cNvPr id="130" name="Group 129">
              <a:extLst>
                <a:ext uri="{FF2B5EF4-FFF2-40B4-BE49-F238E27FC236}">
                  <a16:creationId xmlns:a16="http://schemas.microsoft.com/office/drawing/2014/main" id="{259955A9-7CD0-6303-D477-338E7C6FF785}"/>
                </a:ext>
              </a:extLst>
            </p:cNvPr>
            <p:cNvGrpSpPr/>
            <p:nvPr/>
          </p:nvGrpSpPr>
          <p:grpSpPr>
            <a:xfrm>
              <a:off x="-3566068" y="2164038"/>
              <a:ext cx="2124130" cy="2124130"/>
              <a:chOff x="-6001580" y="1992156"/>
              <a:chExt cx="2124130" cy="2124130"/>
            </a:xfrm>
          </p:grpSpPr>
          <p:sp>
            <p:nvSpPr>
              <p:cNvPr id="131" name="Oval 130">
                <a:extLst>
                  <a:ext uri="{FF2B5EF4-FFF2-40B4-BE49-F238E27FC236}">
                    <a16:creationId xmlns:a16="http://schemas.microsoft.com/office/drawing/2014/main" id="{B50415DB-50C5-275A-F293-700B18377B23}"/>
                  </a:ext>
                </a:extLst>
              </p:cNvPr>
              <p:cNvSpPr/>
              <p:nvPr/>
            </p:nvSpPr>
            <p:spPr>
              <a:xfrm>
                <a:off x="-5938906" y="2031536"/>
                <a:ext cx="2045369" cy="2045369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bg1">
                      <a:lumMod val="75000"/>
                    </a:schemeClr>
                  </a:gs>
                  <a:gs pos="32000">
                    <a:schemeClr val="bg1"/>
                  </a:gs>
                </a:gsLst>
                <a:path path="circle">
                  <a:fillToRect t="100000" r="100000"/>
                </a:path>
                <a:tileRect l="-100000" b="-100000"/>
              </a:gradFill>
              <a:ln>
                <a:noFill/>
              </a:ln>
              <a:effectLst>
                <a:outerShdw blurRad="812800" dist="4572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32" name="Circle: Hollow 131">
                <a:extLst>
                  <a:ext uri="{FF2B5EF4-FFF2-40B4-BE49-F238E27FC236}">
                    <a16:creationId xmlns:a16="http://schemas.microsoft.com/office/drawing/2014/main" id="{C5535A5A-98AE-9C0E-20F9-89689A3D70D4}"/>
                  </a:ext>
                </a:extLst>
              </p:cNvPr>
              <p:cNvSpPr/>
              <p:nvPr/>
            </p:nvSpPr>
            <p:spPr>
              <a:xfrm>
                <a:off x="-6001580" y="1992156"/>
                <a:ext cx="2124130" cy="2124130"/>
              </a:xfrm>
              <a:prstGeom prst="donut">
                <a:avLst>
                  <a:gd name="adj" fmla="val 4039"/>
                </a:avLst>
              </a:prstGeom>
              <a:gradFill>
                <a:gsLst>
                  <a:gs pos="0">
                    <a:schemeClr val="bg1">
                      <a:lumMod val="75000"/>
                    </a:schemeClr>
                  </a:gs>
                  <a:gs pos="0">
                    <a:schemeClr val="bg1"/>
                  </a:gs>
                </a:gsLst>
                <a:path path="circle">
                  <a:fillToRect t="100000" r="100000"/>
                </a:path>
              </a:gradFill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134" name="Picture 133" descr="A black and white stop sign&#10;&#10;AI-generated content may be incorrect.">
              <a:extLst>
                <a:ext uri="{FF2B5EF4-FFF2-40B4-BE49-F238E27FC236}">
                  <a16:creationId xmlns:a16="http://schemas.microsoft.com/office/drawing/2014/main" id="{3C244910-D915-4C9C-7C59-6032229AC603}"/>
                </a:ext>
              </a:extLst>
            </p:cNvPr>
            <p:cNvPicPr>
              <a:picLocks noChangeAspect="1"/>
            </p:cNvPicPr>
            <p:nvPr/>
          </p:nvPicPr>
          <p:blipFill>
            <a:blip r:embed="rId53">
              <a:alphaModFix amt="75000"/>
              <a:extLst>
                <a:ext uri="{BEBA8EAE-BF5A-486C-A8C5-ECC9F3942E4B}">
                  <a14:imgProps xmlns:a14="http://schemas.microsoft.com/office/drawing/2010/main">
                    <a14:imgLayer r:embed="rId54">
                      <a14:imgEffect>
                        <a14:backgroundRemoval t="10000" b="90000" l="10000" r="90000">
                          <a14:foregroundMark x1="54578" y1="55096" x2="54578" y2="55096"/>
                          <a14:foregroundMark x1="67467" y1="51805" x2="67467" y2="51805"/>
                          <a14:foregroundMark x1="77867" y1="54777" x2="77867" y2="54777"/>
                        </a14:backgroundRemoval>
                      </a14:imgEffect>
                      <a14:imgEffect>
                        <a14:sharpenSoften amount="100000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386767" y="2426775"/>
              <a:ext cx="1765529" cy="1478336"/>
            </a:xfrm>
            <a:prstGeom prst="rect">
              <a:avLst/>
            </a:prstGeom>
            <a:effectLst>
              <a:outerShdw blurRad="254000" dist="2159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73" name="Rectangle 172">
            <a:extLst>
              <a:ext uri="{FF2B5EF4-FFF2-40B4-BE49-F238E27FC236}">
                <a16:creationId xmlns:a16="http://schemas.microsoft.com/office/drawing/2014/main" id="{2BD93FA5-A932-4AE5-750B-3A70A890C10E}"/>
              </a:ext>
            </a:extLst>
          </p:cNvPr>
          <p:cNvSpPr/>
          <p:nvPr/>
        </p:nvSpPr>
        <p:spPr>
          <a:xfrm flipV="1">
            <a:off x="-38084" y="6936492"/>
            <a:ext cx="12208042" cy="246109"/>
          </a:xfrm>
          <a:prstGeom prst="rect">
            <a:avLst/>
          </a:prstGeom>
          <a:solidFill>
            <a:srgbClr val="D0D0D0"/>
          </a:solidFill>
          <a:ln>
            <a:noFill/>
          </a:ln>
          <a:effectLst>
            <a:outerShdw blurRad="635000" dist="266700" dir="16200000" sx="133000" sy="133000" rotWithShape="0">
              <a:prstClr val="black">
                <a:alpha val="76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90" name="Group 189">
            <a:extLst>
              <a:ext uri="{FF2B5EF4-FFF2-40B4-BE49-F238E27FC236}">
                <a16:creationId xmlns:a16="http://schemas.microsoft.com/office/drawing/2014/main" id="{35079519-A394-4791-D99F-97377D155C41}"/>
              </a:ext>
            </a:extLst>
          </p:cNvPr>
          <p:cNvGrpSpPr/>
          <p:nvPr/>
        </p:nvGrpSpPr>
        <p:grpSpPr>
          <a:xfrm>
            <a:off x="86069" y="2246288"/>
            <a:ext cx="2390959" cy="475332"/>
            <a:chOff x="86069" y="2246288"/>
            <a:chExt cx="2390959" cy="475332"/>
          </a:xfrm>
        </p:grpSpPr>
        <p:sp>
          <p:nvSpPr>
            <p:cNvPr id="509" name="TextBox 508">
              <a:extLst>
                <a:ext uri="{FF2B5EF4-FFF2-40B4-BE49-F238E27FC236}">
                  <a16:creationId xmlns:a16="http://schemas.microsoft.com/office/drawing/2014/main" id="{66195D35-F963-6191-5AEF-82097F09BFFF}"/>
                </a:ext>
              </a:extLst>
            </p:cNvPr>
            <p:cNvSpPr txBox="1"/>
            <p:nvPr/>
          </p:nvSpPr>
          <p:spPr>
            <a:xfrm>
              <a:off x="86673" y="2246288"/>
              <a:ext cx="2390355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defRPr sz="2000" b="1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defRPr>
              </a:lvl1pPr>
            </a:lstStyle>
            <a:p>
              <a:pPr algn="ctr"/>
              <a:r>
                <a:rPr lang="en-GB" dirty="0">
                  <a:ln w="3175">
                    <a:solidFill>
                      <a:srgbClr val="FF0000">
                        <a:alpha val="50000"/>
                      </a:srgbClr>
                    </a:solidFill>
                  </a:ln>
                </a:rPr>
                <a:t>Stop</a:t>
              </a:r>
            </a:p>
          </p:txBody>
        </p:sp>
        <p:sp>
          <p:nvSpPr>
            <p:cNvPr id="174" name="Isosceles Triangle 173">
              <a:extLst>
                <a:ext uri="{FF2B5EF4-FFF2-40B4-BE49-F238E27FC236}">
                  <a16:creationId xmlns:a16="http://schemas.microsoft.com/office/drawing/2014/main" id="{D5B60E8F-F425-8741-58EE-53D926D883C2}"/>
                </a:ext>
              </a:extLst>
            </p:cNvPr>
            <p:cNvSpPr/>
            <p:nvPr/>
          </p:nvSpPr>
          <p:spPr>
            <a:xfrm rot="10800000">
              <a:off x="86069" y="2646398"/>
              <a:ext cx="87039" cy="75222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5" name="Isosceles Triangle 174">
              <a:extLst>
                <a:ext uri="{FF2B5EF4-FFF2-40B4-BE49-F238E27FC236}">
                  <a16:creationId xmlns:a16="http://schemas.microsoft.com/office/drawing/2014/main" id="{3CD805FB-A04B-199A-F0B0-0820F105FF29}"/>
                </a:ext>
              </a:extLst>
            </p:cNvPr>
            <p:cNvSpPr/>
            <p:nvPr/>
          </p:nvSpPr>
          <p:spPr>
            <a:xfrm rot="10800000" flipH="1">
              <a:off x="2401340" y="2646398"/>
              <a:ext cx="71909" cy="75222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EB8C9807-C790-C957-136B-1B5DAE0F59CC}"/>
              </a:ext>
            </a:extLst>
          </p:cNvPr>
          <p:cNvGrpSpPr/>
          <p:nvPr/>
        </p:nvGrpSpPr>
        <p:grpSpPr>
          <a:xfrm>
            <a:off x="2491003" y="2249338"/>
            <a:ext cx="2390959" cy="475332"/>
            <a:chOff x="2491003" y="2249338"/>
            <a:chExt cx="2390959" cy="475332"/>
          </a:xfrm>
        </p:grpSpPr>
        <p:sp>
          <p:nvSpPr>
            <p:cNvPr id="176" name="TextBox 175">
              <a:extLst>
                <a:ext uri="{FF2B5EF4-FFF2-40B4-BE49-F238E27FC236}">
                  <a16:creationId xmlns:a16="http://schemas.microsoft.com/office/drawing/2014/main" id="{849202E6-5B63-1349-273A-60520752A880}"/>
                </a:ext>
              </a:extLst>
            </p:cNvPr>
            <p:cNvSpPr txBox="1"/>
            <p:nvPr/>
          </p:nvSpPr>
          <p:spPr>
            <a:xfrm>
              <a:off x="2491607" y="2249338"/>
              <a:ext cx="2390355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defRPr sz="2000" b="1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defRPr>
              </a:lvl1pPr>
            </a:lstStyle>
            <a:p>
              <a:pPr algn="ctr"/>
              <a:r>
                <a:rPr lang="en-US" dirty="0">
                  <a:ln w="3175">
                    <a:solidFill>
                      <a:srgbClr val="00B0F0">
                        <a:alpha val="50000"/>
                      </a:srgbClr>
                    </a:solidFill>
                  </a:ln>
                </a:rPr>
                <a:t>Observe</a:t>
              </a:r>
              <a:endParaRPr lang="en-GB" dirty="0">
                <a:ln w="3175">
                  <a:solidFill>
                    <a:srgbClr val="00B0F0">
                      <a:alpha val="50000"/>
                    </a:srgbClr>
                  </a:solidFill>
                </a:ln>
              </a:endParaRPr>
            </a:p>
          </p:txBody>
        </p:sp>
        <p:sp>
          <p:nvSpPr>
            <p:cNvPr id="177" name="Isosceles Triangle 176">
              <a:extLst>
                <a:ext uri="{FF2B5EF4-FFF2-40B4-BE49-F238E27FC236}">
                  <a16:creationId xmlns:a16="http://schemas.microsoft.com/office/drawing/2014/main" id="{04AA9941-F0F1-0BE8-380A-40E60CA7D7E8}"/>
                </a:ext>
              </a:extLst>
            </p:cNvPr>
            <p:cNvSpPr/>
            <p:nvPr/>
          </p:nvSpPr>
          <p:spPr>
            <a:xfrm rot="10800000">
              <a:off x="2491003" y="2649448"/>
              <a:ext cx="87039" cy="75222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8" name="Isosceles Triangle 177">
              <a:extLst>
                <a:ext uri="{FF2B5EF4-FFF2-40B4-BE49-F238E27FC236}">
                  <a16:creationId xmlns:a16="http://schemas.microsoft.com/office/drawing/2014/main" id="{CF9D2BBD-88D8-2984-ADF1-41017BFDE037}"/>
                </a:ext>
              </a:extLst>
            </p:cNvPr>
            <p:cNvSpPr/>
            <p:nvPr/>
          </p:nvSpPr>
          <p:spPr>
            <a:xfrm rot="10800000" flipH="1">
              <a:off x="4806274" y="2649448"/>
              <a:ext cx="71909" cy="75222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93" name="Group 192">
            <a:extLst>
              <a:ext uri="{FF2B5EF4-FFF2-40B4-BE49-F238E27FC236}">
                <a16:creationId xmlns:a16="http://schemas.microsoft.com/office/drawing/2014/main" id="{9D701E9A-6BD4-FA06-A8B8-8B230D247DE4}"/>
              </a:ext>
            </a:extLst>
          </p:cNvPr>
          <p:cNvGrpSpPr/>
          <p:nvPr/>
        </p:nvGrpSpPr>
        <p:grpSpPr>
          <a:xfrm>
            <a:off x="4894888" y="2250403"/>
            <a:ext cx="2390959" cy="475332"/>
            <a:chOff x="4894888" y="2250403"/>
            <a:chExt cx="2390959" cy="475332"/>
          </a:xfrm>
        </p:grpSpPr>
        <p:sp>
          <p:nvSpPr>
            <p:cNvPr id="179" name="TextBox 178">
              <a:extLst>
                <a:ext uri="{FF2B5EF4-FFF2-40B4-BE49-F238E27FC236}">
                  <a16:creationId xmlns:a16="http://schemas.microsoft.com/office/drawing/2014/main" id="{E2EFABA8-62FB-5B8F-0AB8-074AD5AC5231}"/>
                </a:ext>
              </a:extLst>
            </p:cNvPr>
            <p:cNvSpPr txBox="1"/>
            <p:nvPr/>
          </p:nvSpPr>
          <p:spPr>
            <a:xfrm>
              <a:off x="4895492" y="2250403"/>
              <a:ext cx="2390355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defRPr sz="2000" b="1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defRPr>
              </a:lvl1pPr>
            </a:lstStyle>
            <a:p>
              <a:pPr algn="ctr"/>
              <a:r>
                <a:rPr lang="en-US" dirty="0">
                  <a:ln w="3175">
                    <a:solidFill>
                      <a:srgbClr val="F98E10">
                        <a:alpha val="50000"/>
                      </a:srgbClr>
                    </a:solidFill>
                  </a:ln>
                </a:rPr>
                <a:t>L</a:t>
              </a:r>
              <a:r>
                <a:rPr lang="en-GB" dirty="0" err="1">
                  <a:ln w="3175">
                    <a:solidFill>
                      <a:srgbClr val="F98E10">
                        <a:alpha val="50000"/>
                      </a:srgbClr>
                    </a:solidFill>
                  </a:ln>
                </a:rPr>
                <a:t>isten</a:t>
              </a:r>
              <a:endParaRPr lang="en-GB" dirty="0">
                <a:ln w="3175">
                  <a:solidFill>
                    <a:srgbClr val="F98E10">
                      <a:alpha val="50000"/>
                    </a:srgbClr>
                  </a:solidFill>
                </a:ln>
              </a:endParaRPr>
            </a:p>
          </p:txBody>
        </p:sp>
        <p:sp>
          <p:nvSpPr>
            <p:cNvPr id="180" name="Isosceles Triangle 179">
              <a:extLst>
                <a:ext uri="{FF2B5EF4-FFF2-40B4-BE49-F238E27FC236}">
                  <a16:creationId xmlns:a16="http://schemas.microsoft.com/office/drawing/2014/main" id="{D2BE952A-88A4-F279-A04B-FCA80BA4A829}"/>
                </a:ext>
              </a:extLst>
            </p:cNvPr>
            <p:cNvSpPr/>
            <p:nvPr/>
          </p:nvSpPr>
          <p:spPr>
            <a:xfrm rot="10800000">
              <a:off x="4894888" y="2650513"/>
              <a:ext cx="87039" cy="75222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1" name="Isosceles Triangle 180">
              <a:extLst>
                <a:ext uri="{FF2B5EF4-FFF2-40B4-BE49-F238E27FC236}">
                  <a16:creationId xmlns:a16="http://schemas.microsoft.com/office/drawing/2014/main" id="{F1FE6E57-7723-A28C-01A5-4951AAB00C1F}"/>
                </a:ext>
              </a:extLst>
            </p:cNvPr>
            <p:cNvSpPr/>
            <p:nvPr/>
          </p:nvSpPr>
          <p:spPr>
            <a:xfrm rot="10800000" flipH="1">
              <a:off x="7210159" y="2650513"/>
              <a:ext cx="71909" cy="75222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96" name="Group 195">
            <a:extLst>
              <a:ext uri="{FF2B5EF4-FFF2-40B4-BE49-F238E27FC236}">
                <a16:creationId xmlns:a16="http://schemas.microsoft.com/office/drawing/2014/main" id="{BC620C47-47C3-1CB7-0CB5-2EF038C49566}"/>
              </a:ext>
            </a:extLst>
          </p:cNvPr>
          <p:cNvGrpSpPr/>
          <p:nvPr/>
        </p:nvGrpSpPr>
        <p:grpSpPr>
          <a:xfrm>
            <a:off x="7297792" y="2250403"/>
            <a:ext cx="2390959" cy="475332"/>
            <a:chOff x="7297792" y="2250403"/>
            <a:chExt cx="2390959" cy="475332"/>
          </a:xfrm>
        </p:grpSpPr>
        <p:sp>
          <p:nvSpPr>
            <p:cNvPr id="182" name="TextBox 181">
              <a:extLst>
                <a:ext uri="{FF2B5EF4-FFF2-40B4-BE49-F238E27FC236}">
                  <a16:creationId xmlns:a16="http://schemas.microsoft.com/office/drawing/2014/main" id="{FDE3A5A5-92C2-703B-76CF-B76F1DD58532}"/>
                </a:ext>
              </a:extLst>
            </p:cNvPr>
            <p:cNvSpPr txBox="1"/>
            <p:nvPr/>
          </p:nvSpPr>
          <p:spPr>
            <a:xfrm>
              <a:off x="7298396" y="2250403"/>
              <a:ext cx="2390355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defRPr sz="2000" b="1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defRPr>
              </a:lvl1pPr>
            </a:lstStyle>
            <a:p>
              <a:pPr algn="ctr"/>
              <a:r>
                <a:rPr lang="en-US" dirty="0">
                  <a:ln w="3175">
                    <a:solidFill>
                      <a:srgbClr val="00B050">
                        <a:alpha val="50000"/>
                      </a:srgbClr>
                    </a:solidFill>
                  </a:ln>
                </a:rPr>
                <a:t>A</a:t>
              </a:r>
              <a:r>
                <a:rPr lang="en-GB" dirty="0" err="1">
                  <a:ln w="3175">
                    <a:solidFill>
                      <a:srgbClr val="00B050">
                        <a:alpha val="50000"/>
                      </a:srgbClr>
                    </a:solidFill>
                  </a:ln>
                </a:rPr>
                <a:t>djust</a:t>
              </a:r>
              <a:endParaRPr lang="en-GB" dirty="0">
                <a:ln w="3175">
                  <a:solidFill>
                    <a:srgbClr val="00B050">
                      <a:alpha val="50000"/>
                    </a:srgbClr>
                  </a:solidFill>
                </a:ln>
              </a:endParaRPr>
            </a:p>
          </p:txBody>
        </p:sp>
        <p:sp>
          <p:nvSpPr>
            <p:cNvPr id="183" name="Isosceles Triangle 182">
              <a:extLst>
                <a:ext uri="{FF2B5EF4-FFF2-40B4-BE49-F238E27FC236}">
                  <a16:creationId xmlns:a16="http://schemas.microsoft.com/office/drawing/2014/main" id="{E774D2AF-E724-88F8-89BD-FCE8828B1AF9}"/>
                </a:ext>
              </a:extLst>
            </p:cNvPr>
            <p:cNvSpPr/>
            <p:nvPr/>
          </p:nvSpPr>
          <p:spPr>
            <a:xfrm rot="10800000">
              <a:off x="7297792" y="2650513"/>
              <a:ext cx="87039" cy="75222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5" name="Isosceles Triangle 184">
              <a:extLst>
                <a:ext uri="{FF2B5EF4-FFF2-40B4-BE49-F238E27FC236}">
                  <a16:creationId xmlns:a16="http://schemas.microsoft.com/office/drawing/2014/main" id="{835A6337-0E7C-C690-9944-B0EE03C0498D}"/>
                </a:ext>
              </a:extLst>
            </p:cNvPr>
            <p:cNvSpPr/>
            <p:nvPr/>
          </p:nvSpPr>
          <p:spPr>
            <a:xfrm rot="10800000" flipH="1">
              <a:off x="9613063" y="2650513"/>
              <a:ext cx="71909" cy="75222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98" name="Group 197">
            <a:extLst>
              <a:ext uri="{FF2B5EF4-FFF2-40B4-BE49-F238E27FC236}">
                <a16:creationId xmlns:a16="http://schemas.microsoft.com/office/drawing/2014/main" id="{CA553E2F-769D-970E-044F-A346AD17A434}"/>
              </a:ext>
            </a:extLst>
          </p:cNvPr>
          <p:cNvGrpSpPr/>
          <p:nvPr/>
        </p:nvGrpSpPr>
        <p:grpSpPr>
          <a:xfrm>
            <a:off x="9705919" y="2252315"/>
            <a:ext cx="2390959" cy="475332"/>
            <a:chOff x="9705919" y="2252315"/>
            <a:chExt cx="2390959" cy="475332"/>
          </a:xfrm>
        </p:grpSpPr>
        <p:sp>
          <p:nvSpPr>
            <p:cNvPr id="186" name="TextBox 185">
              <a:extLst>
                <a:ext uri="{FF2B5EF4-FFF2-40B4-BE49-F238E27FC236}">
                  <a16:creationId xmlns:a16="http://schemas.microsoft.com/office/drawing/2014/main" id="{CD6D0598-3392-2A2B-270E-BFA87EF36418}"/>
                </a:ext>
              </a:extLst>
            </p:cNvPr>
            <p:cNvSpPr txBox="1"/>
            <p:nvPr/>
          </p:nvSpPr>
          <p:spPr>
            <a:xfrm>
              <a:off x="9706523" y="2252315"/>
              <a:ext cx="2390355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defRPr sz="2000" b="1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defRPr>
              </a:lvl1pPr>
            </a:lstStyle>
            <a:p>
              <a:pPr algn="ctr"/>
              <a:r>
                <a:rPr lang="en-US" dirty="0">
                  <a:ln w="3175">
                    <a:solidFill>
                      <a:srgbClr val="D86ECC">
                        <a:alpha val="50000"/>
                      </a:srgbClr>
                    </a:solidFill>
                  </a:ln>
                </a:rPr>
                <a:t>R</a:t>
              </a:r>
              <a:r>
                <a:rPr lang="en-GB" dirty="0" err="1">
                  <a:ln w="3175">
                    <a:solidFill>
                      <a:srgbClr val="D86ECC">
                        <a:alpha val="50000"/>
                      </a:srgbClr>
                    </a:solidFill>
                  </a:ln>
                </a:rPr>
                <a:t>espond</a:t>
              </a:r>
              <a:endParaRPr lang="en-GB" dirty="0">
                <a:ln w="3175">
                  <a:solidFill>
                    <a:srgbClr val="D86ECC">
                      <a:alpha val="50000"/>
                    </a:srgbClr>
                  </a:solidFill>
                </a:ln>
              </a:endParaRPr>
            </a:p>
          </p:txBody>
        </p:sp>
        <p:sp>
          <p:nvSpPr>
            <p:cNvPr id="187" name="Isosceles Triangle 186">
              <a:extLst>
                <a:ext uri="{FF2B5EF4-FFF2-40B4-BE49-F238E27FC236}">
                  <a16:creationId xmlns:a16="http://schemas.microsoft.com/office/drawing/2014/main" id="{8DEB4FD2-6614-8C8D-C208-660835B77D67}"/>
                </a:ext>
              </a:extLst>
            </p:cNvPr>
            <p:cNvSpPr/>
            <p:nvPr/>
          </p:nvSpPr>
          <p:spPr>
            <a:xfrm rot="10800000">
              <a:off x="9705919" y="2652425"/>
              <a:ext cx="87039" cy="75222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8" name="Isosceles Triangle 187">
              <a:extLst>
                <a:ext uri="{FF2B5EF4-FFF2-40B4-BE49-F238E27FC236}">
                  <a16:creationId xmlns:a16="http://schemas.microsoft.com/office/drawing/2014/main" id="{7D61BCBC-526F-AA73-1DB7-FF13A0B8696B}"/>
                </a:ext>
              </a:extLst>
            </p:cNvPr>
            <p:cNvSpPr/>
            <p:nvPr/>
          </p:nvSpPr>
          <p:spPr>
            <a:xfrm rot="10800000" flipH="1">
              <a:off x="12021190" y="2652425"/>
              <a:ext cx="71909" cy="75222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61" name="TextBox 460">
            <a:extLst>
              <a:ext uri="{FF2B5EF4-FFF2-40B4-BE49-F238E27FC236}">
                <a16:creationId xmlns:a16="http://schemas.microsoft.com/office/drawing/2014/main" id="{8868069D-55C8-1D55-C788-3F52D831F6BC}"/>
              </a:ext>
            </a:extLst>
          </p:cNvPr>
          <p:cNvSpPr txBox="1"/>
          <p:nvPr/>
        </p:nvSpPr>
        <p:spPr>
          <a:xfrm>
            <a:off x="-22042" y="6105456"/>
            <a:ext cx="12214042" cy="707886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  <a:effectLst>
            <a:outerShdw blurRad="127000" dist="762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            “Effective communication begins in your thinking and preparation. Speaking the words is just the delivery (G. Harris)”</a:t>
            </a:r>
            <a:endParaRPr lang="en-GB" sz="2000" b="1" i="1" dirty="0">
              <a:solidFill>
                <a:schemeClr val="bg1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1829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6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6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6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2" presetClass="entr" presetSubtype="4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1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26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2" presetClass="entr" presetSubtype="4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10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10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26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4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5" grpId="0" animBg="1"/>
      <p:bldP spid="484" grpId="0" animBg="1"/>
      <p:bldP spid="483" grpId="0" animBg="1"/>
      <p:bldP spid="486" grpId="0" animBg="1"/>
      <p:bldP spid="487" grpId="0" animBg="1"/>
      <p:bldP spid="492" grpId="0" animBg="1"/>
      <p:bldP spid="489" grpId="0" animBg="1"/>
      <p:bldP spid="490" grpId="0" animBg="1"/>
      <p:bldP spid="494" grpId="0" animBg="1"/>
      <p:bldP spid="493" grpId="0" animBg="1"/>
      <p:bldP spid="146" grpId="0" animBg="1"/>
      <p:bldP spid="147" grpId="0" animBg="1"/>
      <p:bldP spid="148" grpId="0" animBg="1"/>
      <p:bldP spid="145" grpId="0" animBg="1"/>
      <p:bldP spid="149" grpId="0" animBg="1"/>
      <p:bldP spid="46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Blur radius="1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A41650-D6A7-940B-F498-ECB608F2F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57E9A8E-F97A-C896-986A-2B56E17F4A4D}"/>
              </a:ext>
            </a:extLst>
          </p:cNvPr>
          <p:cNvGrpSpPr/>
          <p:nvPr/>
        </p:nvGrpSpPr>
        <p:grpSpPr>
          <a:xfrm>
            <a:off x="13396306" y="-9860958"/>
            <a:ext cx="720000" cy="720000"/>
            <a:chOff x="6411512" y="2090098"/>
            <a:chExt cx="720000" cy="720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E2B9B9D-9619-A25F-19DA-7948EBDFD49F}"/>
                </a:ext>
              </a:extLst>
            </p:cNvPr>
            <p:cNvSpPr/>
            <p:nvPr/>
          </p:nvSpPr>
          <p:spPr>
            <a:xfrm>
              <a:off x="6411512" y="2090098"/>
              <a:ext cx="720000" cy="720000"/>
            </a:xfrm>
            <a:prstGeom prst="ellipse">
              <a:avLst/>
            </a:prstGeom>
            <a:gradFill>
              <a:gsLst>
                <a:gs pos="100000">
                  <a:srgbClr val="264653"/>
                </a:gs>
                <a:gs pos="0">
                  <a:srgbClr val="444540"/>
                </a:gs>
              </a:gsLst>
              <a:path path="circle">
                <a:fillToRect l="100000" b="100000"/>
              </a:path>
            </a:gradFill>
            <a:ln w="6350">
              <a:solidFill>
                <a:srgbClr val="444540"/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39ACA7C-98C6-644F-F398-B76143F1F926}"/>
                </a:ext>
              </a:extLst>
            </p:cNvPr>
            <p:cNvSpPr/>
            <p:nvPr/>
          </p:nvSpPr>
          <p:spPr>
            <a:xfrm>
              <a:off x="6600985" y="2293421"/>
              <a:ext cx="341054" cy="313355"/>
            </a:xfrm>
            <a:custGeom>
              <a:avLst/>
              <a:gdLst>
                <a:gd name="connsiteX0" fmla="*/ 19770 w 754628"/>
                <a:gd name="connsiteY0" fmla="*/ 735335 h 754865"/>
                <a:gd name="connsiteX1" fmla="*/ 114063 w 754628"/>
                <a:gd name="connsiteY1" fmla="*/ 735339 h 754865"/>
                <a:gd name="connsiteX2" fmla="*/ 114068 w 754628"/>
                <a:gd name="connsiteY2" fmla="*/ 735335 h 754865"/>
                <a:gd name="connsiteX3" fmla="*/ 233607 w 754628"/>
                <a:gd name="connsiteY3" fmla="*/ 615796 h 754865"/>
                <a:gd name="connsiteX4" fmla="*/ 251990 w 754628"/>
                <a:gd name="connsiteY4" fmla="*/ 556455 h 754865"/>
                <a:gd name="connsiteX5" fmla="*/ 293614 w 754628"/>
                <a:gd name="connsiteY5" fmla="*/ 514355 h 754865"/>
                <a:gd name="connsiteX6" fmla="*/ 695549 w 754628"/>
                <a:gd name="connsiteY6" fmla="*/ 461015 h 754865"/>
                <a:gd name="connsiteX7" fmla="*/ 642209 w 754628"/>
                <a:gd name="connsiteY7" fmla="*/ 59080 h 754865"/>
                <a:gd name="connsiteX8" fmla="*/ 240274 w 754628"/>
                <a:gd name="connsiteY8" fmla="*/ 112420 h 754865"/>
                <a:gd name="connsiteX9" fmla="*/ 240274 w 754628"/>
                <a:gd name="connsiteY9" fmla="*/ 461015 h 754865"/>
                <a:gd name="connsiteX10" fmla="*/ 198174 w 754628"/>
                <a:gd name="connsiteY10" fmla="*/ 503115 h 754865"/>
                <a:gd name="connsiteX11" fmla="*/ 138833 w 754628"/>
                <a:gd name="connsiteY11" fmla="*/ 521498 h 754865"/>
                <a:gd name="connsiteX12" fmla="*/ 19770 w 754628"/>
                <a:gd name="connsiteY12" fmla="*/ 640561 h 754865"/>
                <a:gd name="connsiteX13" fmla="*/ 19288 w 754628"/>
                <a:gd name="connsiteY13" fmla="*/ 734853 h 754865"/>
                <a:gd name="connsiteX14" fmla="*/ 19770 w 754628"/>
                <a:gd name="connsiteY14" fmla="*/ 735335 h 754865"/>
                <a:gd name="connsiteX15" fmla="*/ 238369 w 754628"/>
                <a:gd name="connsiteY15" fmla="*/ 287660 h 754865"/>
                <a:gd name="connsiteX16" fmla="*/ 466969 w 754628"/>
                <a:gd name="connsiteY16" fmla="*/ 59060 h 754865"/>
                <a:gd name="connsiteX17" fmla="*/ 695569 w 754628"/>
                <a:gd name="connsiteY17" fmla="*/ 287660 h 754865"/>
                <a:gd name="connsiteX18" fmla="*/ 466969 w 754628"/>
                <a:gd name="connsiteY18" fmla="*/ 516260 h 754865"/>
                <a:gd name="connsiteX19" fmla="*/ 238369 w 754628"/>
                <a:gd name="connsiteY19" fmla="*/ 287660 h 7548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54628" h="754865">
                  <a:moveTo>
                    <a:pt x="19770" y="735335"/>
                  </a:moveTo>
                  <a:cubicBezTo>
                    <a:pt x="45807" y="761374"/>
                    <a:pt x="88024" y="761376"/>
                    <a:pt x="114063" y="735339"/>
                  </a:cubicBezTo>
                  <a:cubicBezTo>
                    <a:pt x="114065" y="735338"/>
                    <a:pt x="114066" y="735337"/>
                    <a:pt x="114068" y="735335"/>
                  </a:cubicBezTo>
                  <a:lnTo>
                    <a:pt x="233607" y="615796"/>
                  </a:lnTo>
                  <a:cubicBezTo>
                    <a:pt x="249138" y="600253"/>
                    <a:pt x="256014" y="578056"/>
                    <a:pt x="251990" y="556455"/>
                  </a:cubicBezTo>
                  <a:lnTo>
                    <a:pt x="293614" y="514355"/>
                  </a:lnTo>
                  <a:cubicBezTo>
                    <a:pt x="419335" y="610616"/>
                    <a:pt x="599287" y="586735"/>
                    <a:pt x="695549" y="461015"/>
                  </a:cubicBezTo>
                  <a:cubicBezTo>
                    <a:pt x="791811" y="335294"/>
                    <a:pt x="767930" y="155342"/>
                    <a:pt x="642209" y="59080"/>
                  </a:cubicBezTo>
                  <a:cubicBezTo>
                    <a:pt x="516488" y="-37182"/>
                    <a:pt x="336536" y="-13301"/>
                    <a:pt x="240274" y="112420"/>
                  </a:cubicBezTo>
                  <a:cubicBezTo>
                    <a:pt x="161521" y="215274"/>
                    <a:pt x="161521" y="358160"/>
                    <a:pt x="240274" y="461015"/>
                  </a:cubicBezTo>
                  <a:lnTo>
                    <a:pt x="198174" y="503115"/>
                  </a:lnTo>
                  <a:cubicBezTo>
                    <a:pt x="176573" y="499091"/>
                    <a:pt x="154376" y="505967"/>
                    <a:pt x="138833" y="521498"/>
                  </a:cubicBezTo>
                  <a:lnTo>
                    <a:pt x="19770" y="640561"/>
                  </a:lnTo>
                  <a:cubicBezTo>
                    <a:pt x="-6401" y="666466"/>
                    <a:pt x="-6617" y="708682"/>
                    <a:pt x="19288" y="734853"/>
                  </a:cubicBezTo>
                  <a:cubicBezTo>
                    <a:pt x="19448" y="735014"/>
                    <a:pt x="19608" y="735175"/>
                    <a:pt x="19770" y="735335"/>
                  </a:cubicBezTo>
                  <a:close/>
                  <a:moveTo>
                    <a:pt x="238369" y="287660"/>
                  </a:moveTo>
                  <a:cubicBezTo>
                    <a:pt x="238369" y="161408"/>
                    <a:pt x="340717" y="59060"/>
                    <a:pt x="466969" y="59060"/>
                  </a:cubicBezTo>
                  <a:cubicBezTo>
                    <a:pt x="593221" y="59060"/>
                    <a:pt x="695569" y="161408"/>
                    <a:pt x="695569" y="287660"/>
                  </a:cubicBezTo>
                  <a:cubicBezTo>
                    <a:pt x="695569" y="413912"/>
                    <a:pt x="593221" y="516260"/>
                    <a:pt x="466969" y="516260"/>
                  </a:cubicBezTo>
                  <a:cubicBezTo>
                    <a:pt x="340869" y="515894"/>
                    <a:pt x="238735" y="413760"/>
                    <a:pt x="238369" y="287660"/>
                  </a:cubicBezTo>
                  <a:close/>
                </a:path>
              </a:pathLst>
            </a:custGeom>
            <a:solidFill>
              <a:schemeClr val="bg1"/>
            </a:solidFill>
            <a:ln w="3175" cap="flat">
              <a:solidFill>
                <a:schemeClr val="tx1"/>
              </a:solidFill>
              <a:prstDash val="solid"/>
              <a:miter/>
            </a:ln>
            <a:effectLst>
              <a:outerShdw blurRad="50800" dist="38100" dir="8100000" algn="tr" rotWithShape="0">
                <a:prstClr val="black">
                  <a:alpha val="92000"/>
                </a:prstClr>
              </a:outerShdw>
            </a:effectLst>
          </p:spPr>
          <p:txBody>
            <a:bodyPr rtlCol="0" anchor="ctr"/>
            <a:lstStyle/>
            <a:p>
              <a:endParaRPr lang="en-GB" dirty="0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B0F939B2-BFEC-F551-4995-1CC938C2AF69}"/>
              </a:ext>
            </a:extLst>
          </p:cNvPr>
          <p:cNvSpPr txBox="1"/>
          <p:nvPr/>
        </p:nvSpPr>
        <p:spPr>
          <a:xfrm>
            <a:off x="-16042" y="303958"/>
            <a:ext cx="12305091" cy="461665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ln>
            <a:noFill/>
          </a:ln>
          <a:effectLst>
            <a:outerShdw blurRad="50800" dist="889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80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2667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r>
              <a:rPr lang="en-US" sz="2400" dirty="0"/>
              <a:t>How We improved The Team and Customer Talk</a:t>
            </a:r>
            <a:endParaRPr lang="en-GB" sz="2400" dirty="0"/>
          </a:p>
        </p:txBody>
      </p:sp>
      <p:grpSp>
        <p:nvGrpSpPr>
          <p:cNvPr id="203" name="Group 202">
            <a:extLst>
              <a:ext uri="{FF2B5EF4-FFF2-40B4-BE49-F238E27FC236}">
                <a16:creationId xmlns:a16="http://schemas.microsoft.com/office/drawing/2014/main" id="{104CAECC-ED84-F3E7-7757-EEFD61F06CFC}"/>
              </a:ext>
            </a:extLst>
          </p:cNvPr>
          <p:cNvGrpSpPr/>
          <p:nvPr/>
        </p:nvGrpSpPr>
        <p:grpSpPr>
          <a:xfrm>
            <a:off x="14586629" y="-10879889"/>
            <a:ext cx="905014" cy="1163154"/>
            <a:chOff x="10982086" y="5206056"/>
            <a:chExt cx="905014" cy="1163154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C64BEB7E-9B1D-5478-7C2D-AA5905DACB05}"/>
                </a:ext>
              </a:extLst>
            </p:cNvPr>
            <p:cNvSpPr/>
            <p:nvPr/>
          </p:nvSpPr>
          <p:spPr>
            <a:xfrm>
              <a:off x="10982086" y="5206056"/>
              <a:ext cx="888274" cy="1163154"/>
            </a:xfrm>
            <a:prstGeom prst="roundRect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effectLst>
              <a:innerShdw blurRad="114300" dist="25400">
                <a:prstClr val="black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E6A1200C-681C-3C7E-EA71-FEC1175F1923}"/>
                </a:ext>
              </a:extLst>
            </p:cNvPr>
            <p:cNvSpPr txBox="1"/>
            <p:nvPr/>
          </p:nvSpPr>
          <p:spPr>
            <a:xfrm>
              <a:off x="10998826" y="5983391"/>
              <a:ext cx="888274" cy="276999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/>
                <a:t>Receiver</a:t>
              </a:r>
              <a:endParaRPr lang="en-GB" sz="1200" b="1" dirty="0"/>
            </a:p>
          </p:txBody>
        </p:sp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F78AAB8D-742D-FA52-8D81-AB94AEA6B096}"/>
                </a:ext>
              </a:extLst>
            </p:cNvPr>
            <p:cNvGrpSpPr/>
            <p:nvPr/>
          </p:nvGrpSpPr>
          <p:grpSpPr>
            <a:xfrm>
              <a:off x="11072089" y="5268209"/>
              <a:ext cx="691495" cy="691496"/>
              <a:chOff x="-1441163" y="1738931"/>
              <a:chExt cx="691495" cy="691496"/>
            </a:xfr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grpSpPr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0EC8428D-3764-B3B7-F5B4-E06E28608070}"/>
                  </a:ext>
                </a:extLst>
              </p:cNvPr>
              <p:cNvSpPr/>
              <p:nvPr/>
            </p:nvSpPr>
            <p:spPr>
              <a:xfrm>
                <a:off x="-1441163" y="1738931"/>
                <a:ext cx="691495" cy="691496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79" name="Group 78">
                <a:extLst>
                  <a:ext uri="{FF2B5EF4-FFF2-40B4-BE49-F238E27FC236}">
                    <a16:creationId xmlns:a16="http://schemas.microsoft.com/office/drawing/2014/main" id="{32BC6CCD-DEE3-4C3A-DB57-3121527C359F}"/>
                  </a:ext>
                </a:extLst>
              </p:cNvPr>
              <p:cNvGrpSpPr/>
              <p:nvPr/>
            </p:nvGrpSpPr>
            <p:grpSpPr>
              <a:xfrm>
                <a:off x="-1344594" y="1791955"/>
                <a:ext cx="546163" cy="628243"/>
                <a:chOff x="-2847344" y="1481742"/>
                <a:chExt cx="546163" cy="628243"/>
              </a:xfrm>
            </p:grpSpPr>
            <p:pic>
              <p:nvPicPr>
                <p:cNvPr id="78" name="Picture 77" descr="A collection of icons on a white background&#10;&#10;AI-generated content may be incorrect.">
                  <a:extLst>
                    <a:ext uri="{FF2B5EF4-FFF2-40B4-BE49-F238E27FC236}">
                      <a16:creationId xmlns:a16="http://schemas.microsoft.com/office/drawing/2014/main" id="{13D665A0-B7C2-EF66-ABEB-9F2D51A93D1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893" t="5312" r="72155" b="72071"/>
                <a:stretch>
                  <a:fillRect/>
                </a:stretch>
              </p:blipFill>
              <p:spPr>
                <a:xfrm>
                  <a:off x="-2847344" y="1519435"/>
                  <a:ext cx="546163" cy="504614"/>
                </a:xfrm>
                <a:custGeom>
                  <a:avLst/>
                  <a:gdLst>
                    <a:gd name="connsiteX0" fmla="*/ 294361 w 546163"/>
                    <a:gd name="connsiteY0" fmla="*/ 0 h 504614"/>
                    <a:gd name="connsiteX1" fmla="*/ 546163 w 546163"/>
                    <a:gd name="connsiteY1" fmla="*/ 364213 h 504614"/>
                    <a:gd name="connsiteX2" fmla="*/ 442011 w 546163"/>
                    <a:gd name="connsiteY2" fmla="*/ 504614 h 504614"/>
                    <a:gd name="connsiteX3" fmla="*/ 32741 w 546163"/>
                    <a:gd name="connsiteY3" fmla="*/ 480946 h 504614"/>
                    <a:gd name="connsiteX4" fmla="*/ 0 w 546163"/>
                    <a:gd name="connsiteY4" fmla="*/ 391973 h 504614"/>
                    <a:gd name="connsiteX5" fmla="*/ 118814 w 546163"/>
                    <a:gd name="connsiteY5" fmla="*/ 151970 h 504614"/>
                    <a:gd name="connsiteX6" fmla="*/ 210260 w 546163"/>
                    <a:gd name="connsiteY6" fmla="*/ 66104 h 50461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46163" h="504614">
                      <a:moveTo>
                        <a:pt x="294361" y="0"/>
                      </a:moveTo>
                      <a:lnTo>
                        <a:pt x="546163" y="364213"/>
                      </a:lnTo>
                      <a:lnTo>
                        <a:pt x="442011" y="504614"/>
                      </a:lnTo>
                      <a:lnTo>
                        <a:pt x="32741" y="480946"/>
                      </a:lnTo>
                      <a:lnTo>
                        <a:pt x="0" y="391973"/>
                      </a:lnTo>
                      <a:lnTo>
                        <a:pt x="118814" y="151970"/>
                      </a:lnTo>
                      <a:lnTo>
                        <a:pt x="210260" y="66104"/>
                      </a:lnTo>
                      <a:close/>
                    </a:path>
                  </a:pathLst>
                </a:custGeom>
              </p:spPr>
            </p:pic>
            <p:pic>
              <p:nvPicPr>
                <p:cNvPr id="70" name="Picture 69" descr="A set of icons of communication">
                  <a:extLst>
                    <a:ext uri="{FF2B5EF4-FFF2-40B4-BE49-F238E27FC236}">
                      <a16:creationId xmlns:a16="http://schemas.microsoft.com/office/drawing/2014/main" id="{1EFF0B95-6D96-B8A9-2D2C-6958A7BF3FC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7">
                  <a:extLst>
                    <a:ext uri="{BEBA8EAE-BF5A-486C-A8C5-ECC9F3942E4B}">
                      <a14:imgProps xmlns:a14="http://schemas.microsoft.com/office/drawing/2010/main">
                        <a14:imgLayer r:embed="rId8">
                          <a14:imgEffect>
                            <a14:backgroundRemoval t="10000" b="90000" l="10000" r="90000">
                              <a14:foregroundMark x1="65683" y1="53535" x2="65683" y2="53535"/>
                              <a14:foregroundMark x1="62915" y1="58333" x2="62915" y2="58333"/>
                              <a14:backgroundMark x1="21218" y1="73990" x2="21218" y2="73990"/>
                              <a14:backgroundMark x1="24170" y1="76768" x2="24170" y2="76768"/>
                              <a14:backgroundMark x1="25092" y1="76768" x2="25092" y2="76768"/>
                              <a14:backgroundMark x1="25277" y1="79798" x2="25277" y2="79798"/>
                            </a14:backgroundRemoval>
                          </a14:imgEffect>
                          <a14:imgEffect>
                            <a14:brightnessContrast bright="-51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52515" t="36645" r="31980" b="26711"/>
                <a:stretch>
                  <a:fillRect/>
                </a:stretch>
              </p:blipFill>
              <p:spPr>
                <a:xfrm>
                  <a:off x="-2794994" y="1481742"/>
                  <a:ext cx="441461" cy="628243"/>
                </a:xfrm>
                <a:custGeom>
                  <a:avLst/>
                  <a:gdLst>
                    <a:gd name="connsiteX0" fmla="*/ 0 w 439835"/>
                    <a:gd name="connsiteY0" fmla="*/ 0 h 759497"/>
                    <a:gd name="connsiteX1" fmla="*/ 439835 w 439835"/>
                    <a:gd name="connsiteY1" fmla="*/ 0 h 759497"/>
                    <a:gd name="connsiteX2" fmla="*/ 439835 w 439835"/>
                    <a:gd name="connsiteY2" fmla="*/ 759497 h 759497"/>
                    <a:gd name="connsiteX3" fmla="*/ 0 w 439835"/>
                    <a:gd name="connsiteY3" fmla="*/ 759497 h 7594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439835" h="759497">
                      <a:moveTo>
                        <a:pt x="0" y="0"/>
                      </a:moveTo>
                      <a:lnTo>
                        <a:pt x="439835" y="0"/>
                      </a:lnTo>
                      <a:lnTo>
                        <a:pt x="439835" y="759497"/>
                      </a:lnTo>
                      <a:lnTo>
                        <a:pt x="0" y="759497"/>
                      </a:lnTo>
                      <a:close/>
                    </a:path>
                  </a:pathLst>
                </a:custGeom>
              </p:spPr>
            </p:pic>
          </p:grpSp>
        </p:grpSp>
      </p:grpSp>
      <p:grpSp>
        <p:nvGrpSpPr>
          <p:cNvPr id="94" name="Group 93">
            <a:extLst>
              <a:ext uri="{FF2B5EF4-FFF2-40B4-BE49-F238E27FC236}">
                <a16:creationId xmlns:a16="http://schemas.microsoft.com/office/drawing/2014/main" id="{AFB0DF46-E9EC-4F3C-CBBD-307EE35A40CE}"/>
              </a:ext>
            </a:extLst>
          </p:cNvPr>
          <p:cNvGrpSpPr/>
          <p:nvPr/>
        </p:nvGrpSpPr>
        <p:grpSpPr>
          <a:xfrm>
            <a:off x="15623822" y="-10858577"/>
            <a:ext cx="888274" cy="1163154"/>
            <a:chOff x="442189" y="1378931"/>
            <a:chExt cx="888274" cy="1163154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B404BDF3-984E-BDFF-6996-7518B52F144D}"/>
                </a:ext>
              </a:extLst>
            </p:cNvPr>
            <p:cNvSpPr/>
            <p:nvPr/>
          </p:nvSpPr>
          <p:spPr>
            <a:xfrm>
              <a:off x="442189" y="1378931"/>
              <a:ext cx="888274" cy="1163154"/>
            </a:xfrm>
            <a:prstGeom prst="roundRect">
              <a:avLst/>
            </a:prstGeom>
            <a:gradFill flip="none" rotWithShape="1">
              <a:gsLst>
                <a:gs pos="100000">
                  <a:schemeClr val="tx1">
                    <a:lumMod val="50000"/>
                    <a:lumOff val="50000"/>
                  </a:schemeClr>
                </a:gs>
                <a:gs pos="8000">
                  <a:schemeClr val="bg1">
                    <a:lumMod val="9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effectLst>
              <a:innerShdw blurRad="114300" dist="25400">
                <a:prstClr val="black"/>
              </a:inn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0" name="Group 89">
              <a:extLst>
                <a:ext uri="{FF2B5EF4-FFF2-40B4-BE49-F238E27FC236}">
                  <a16:creationId xmlns:a16="http://schemas.microsoft.com/office/drawing/2014/main" id="{C6C7E1CF-10D4-62F9-5396-8E306159CD0E}"/>
                </a:ext>
              </a:extLst>
            </p:cNvPr>
            <p:cNvGrpSpPr/>
            <p:nvPr/>
          </p:nvGrpSpPr>
          <p:grpSpPr>
            <a:xfrm>
              <a:off x="531821" y="1433304"/>
              <a:ext cx="691495" cy="691496"/>
              <a:chOff x="746471" y="1450116"/>
              <a:chExt cx="691495" cy="691496"/>
            </a:xfr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E90C576-9260-1676-7CA6-B2E0FEFF5AC9}"/>
                  </a:ext>
                </a:extLst>
              </p:cNvPr>
              <p:cNvSpPr/>
              <p:nvPr/>
            </p:nvSpPr>
            <p:spPr>
              <a:xfrm>
                <a:off x="746471" y="1450116"/>
                <a:ext cx="691495" cy="691496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89" name="Picture 88" descr="A collection of icons on a white background&#10;&#10;AI-generated content may be incorrect.">
                <a:extLst>
                  <a:ext uri="{FF2B5EF4-FFF2-40B4-BE49-F238E27FC236}">
                    <a16:creationId xmlns:a16="http://schemas.microsoft.com/office/drawing/2014/main" id="{979F6112-60B2-7D9A-7F90-EF996F1CEBB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963" t="7356" r="72354" b="72035"/>
              <a:stretch>
                <a:fillRect/>
              </a:stretch>
            </p:blipFill>
            <p:spPr>
              <a:xfrm>
                <a:off x="877627" y="1536038"/>
                <a:ext cx="498703" cy="517190"/>
              </a:xfrm>
              <a:custGeom>
                <a:avLst/>
                <a:gdLst>
                  <a:gd name="connsiteX0" fmla="*/ 221034 w 498703"/>
                  <a:gd name="connsiteY0" fmla="*/ 0 h 517190"/>
                  <a:gd name="connsiteX1" fmla="*/ 300122 w 498703"/>
                  <a:gd name="connsiteY1" fmla="*/ 0 h 517190"/>
                  <a:gd name="connsiteX2" fmla="*/ 498703 w 498703"/>
                  <a:gd name="connsiteY2" fmla="*/ 348527 h 517190"/>
                  <a:gd name="connsiteX3" fmla="*/ 420504 w 498703"/>
                  <a:gd name="connsiteY3" fmla="*/ 517190 h 517190"/>
                  <a:gd name="connsiteX4" fmla="*/ 71182 w 498703"/>
                  <a:gd name="connsiteY4" fmla="*/ 492679 h 517190"/>
                  <a:gd name="connsiteX5" fmla="*/ 0 w 498703"/>
                  <a:gd name="connsiteY5" fmla="*/ 384754 h 517190"/>
                  <a:gd name="connsiteX6" fmla="*/ 106946 w 498703"/>
                  <a:gd name="connsiteY6" fmla="*/ 122624 h 517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98703" h="517190">
                    <a:moveTo>
                      <a:pt x="221034" y="0"/>
                    </a:moveTo>
                    <a:lnTo>
                      <a:pt x="300122" y="0"/>
                    </a:lnTo>
                    <a:lnTo>
                      <a:pt x="498703" y="348527"/>
                    </a:lnTo>
                    <a:lnTo>
                      <a:pt x="420504" y="517190"/>
                    </a:lnTo>
                    <a:lnTo>
                      <a:pt x="71182" y="492679"/>
                    </a:lnTo>
                    <a:lnTo>
                      <a:pt x="0" y="384754"/>
                    </a:lnTo>
                    <a:lnTo>
                      <a:pt x="106946" y="122624"/>
                    </a:lnTo>
                    <a:close/>
                  </a:path>
                </a:pathLst>
              </a:custGeom>
            </p:spPr>
          </p:pic>
        </p:grp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9A9F0441-C30B-ACAE-2A7E-8524B22FE5D9}"/>
                </a:ext>
              </a:extLst>
            </p:cNvPr>
            <p:cNvSpPr txBox="1"/>
            <p:nvPr/>
          </p:nvSpPr>
          <p:spPr>
            <a:xfrm>
              <a:off x="548965" y="2156267"/>
              <a:ext cx="691495" cy="276999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dirty="0"/>
                <a:t>Sender</a:t>
              </a:r>
              <a:endParaRPr lang="en-GB" sz="1200" b="1" dirty="0"/>
            </a:p>
          </p:txBody>
        </p:sp>
      </p:grpSp>
      <p:grpSp>
        <p:nvGrpSpPr>
          <p:cNvPr id="184" name="Group 183">
            <a:extLst>
              <a:ext uri="{FF2B5EF4-FFF2-40B4-BE49-F238E27FC236}">
                <a16:creationId xmlns:a16="http://schemas.microsoft.com/office/drawing/2014/main" id="{CCD8DFFA-0446-5DD8-03D3-A8C7158CEE64}"/>
              </a:ext>
            </a:extLst>
          </p:cNvPr>
          <p:cNvGrpSpPr/>
          <p:nvPr/>
        </p:nvGrpSpPr>
        <p:grpSpPr>
          <a:xfrm>
            <a:off x="17374684" y="-9251556"/>
            <a:ext cx="540000" cy="540000"/>
            <a:chOff x="1008314" y="3168533"/>
            <a:chExt cx="540000" cy="540000"/>
          </a:xfrm>
        </p:grpSpPr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A51D4259-263D-A9D2-2BAE-0E619DBD7291}"/>
                </a:ext>
              </a:extLst>
            </p:cNvPr>
            <p:cNvSpPr/>
            <p:nvPr/>
          </p:nvSpPr>
          <p:spPr>
            <a:xfrm>
              <a:off x="1008314" y="3168533"/>
              <a:ext cx="540000" cy="540000"/>
            </a:xfrm>
            <a:prstGeom prst="ellipse">
              <a:avLst/>
            </a:prstGeom>
            <a:gradFill>
              <a:gsLst>
                <a:gs pos="93000">
                  <a:schemeClr val="bg2">
                    <a:lumMod val="10000"/>
                  </a:schemeClr>
                </a:gs>
                <a:gs pos="16000">
                  <a:schemeClr val="bg2">
                    <a:lumMod val="90000"/>
                  </a:schemeClr>
                </a:gs>
                <a:gs pos="34000">
                  <a:schemeClr val="bg2">
                    <a:lumMod val="75000"/>
                  </a:schemeClr>
                </a:gs>
                <a:gs pos="53000">
                  <a:schemeClr val="bg2">
                    <a:lumMod val="50000"/>
                  </a:schemeClr>
                </a:gs>
                <a:gs pos="73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6" name="Picture 95" descr="A collection of icons of communication&#10;&#10;AI-generated content may be incorrect.">
              <a:extLst>
                <a:ext uri="{FF2B5EF4-FFF2-40B4-BE49-F238E27FC236}">
                  <a16:creationId xmlns:a16="http://schemas.microsoft.com/office/drawing/2014/main" id="{E5AB2207-0177-937D-1875-A193F6EB0B5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60199" b="76839" l="23345" r="37109">
                          <a14:foregroundMark x1="34979" y1="71642" x2="34979" y2="71642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625" t="58119" r="61171" b="21081"/>
            <a:stretch>
              <a:fillRect/>
            </a:stretch>
          </p:blipFill>
          <p:spPr>
            <a:xfrm>
              <a:off x="1105540" y="3265759"/>
              <a:ext cx="345549" cy="345549"/>
            </a:xfrm>
            <a:custGeom>
              <a:avLst/>
              <a:gdLst>
                <a:gd name="connsiteX0" fmla="*/ 398207 w 796414"/>
                <a:gd name="connsiteY0" fmla="*/ 0 h 796414"/>
                <a:gd name="connsiteX1" fmla="*/ 796414 w 796414"/>
                <a:gd name="connsiteY1" fmla="*/ 398207 h 796414"/>
                <a:gd name="connsiteX2" fmla="*/ 398207 w 796414"/>
                <a:gd name="connsiteY2" fmla="*/ 796414 h 796414"/>
                <a:gd name="connsiteX3" fmla="*/ 0 w 796414"/>
                <a:gd name="connsiteY3" fmla="*/ 398207 h 796414"/>
                <a:gd name="connsiteX4" fmla="*/ 398207 w 796414"/>
                <a:gd name="connsiteY4" fmla="*/ 0 h 7964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96414" h="796414">
                  <a:moveTo>
                    <a:pt x="398207" y="0"/>
                  </a:moveTo>
                  <a:cubicBezTo>
                    <a:pt x="618131" y="0"/>
                    <a:pt x="796414" y="178283"/>
                    <a:pt x="796414" y="398207"/>
                  </a:cubicBezTo>
                  <a:cubicBezTo>
                    <a:pt x="796414" y="618131"/>
                    <a:pt x="618131" y="796414"/>
                    <a:pt x="398207" y="796414"/>
                  </a:cubicBezTo>
                  <a:cubicBezTo>
                    <a:pt x="178283" y="796414"/>
                    <a:pt x="0" y="618131"/>
                    <a:pt x="0" y="398207"/>
                  </a:cubicBezTo>
                  <a:cubicBezTo>
                    <a:pt x="0" y="178283"/>
                    <a:pt x="178283" y="0"/>
                    <a:pt x="398207" y="0"/>
                  </a:cubicBezTo>
                  <a:close/>
                </a:path>
              </a:pathLst>
            </a:custGeom>
          </p:spPr>
        </p:pic>
      </p:grpSp>
      <p:grpSp>
        <p:nvGrpSpPr>
          <p:cNvPr id="202" name="Group 201">
            <a:extLst>
              <a:ext uri="{FF2B5EF4-FFF2-40B4-BE49-F238E27FC236}">
                <a16:creationId xmlns:a16="http://schemas.microsoft.com/office/drawing/2014/main" id="{85D7302E-1C86-3F73-C29B-49E6F30801C9}"/>
              </a:ext>
            </a:extLst>
          </p:cNvPr>
          <p:cNvGrpSpPr/>
          <p:nvPr/>
        </p:nvGrpSpPr>
        <p:grpSpPr>
          <a:xfrm>
            <a:off x="14478255" y="-9373241"/>
            <a:ext cx="2504686" cy="853681"/>
            <a:chOff x="5144411" y="5473223"/>
            <a:chExt cx="1903178" cy="648667"/>
          </a:xfrm>
        </p:grpSpPr>
        <p:sp>
          <p:nvSpPr>
            <p:cNvPr id="133" name="Rectangle: Rounded Corners 132">
              <a:extLst>
                <a:ext uri="{FF2B5EF4-FFF2-40B4-BE49-F238E27FC236}">
                  <a16:creationId xmlns:a16="http://schemas.microsoft.com/office/drawing/2014/main" id="{2C286029-5088-5FD0-7DC3-8589CA871A9A}"/>
                </a:ext>
              </a:extLst>
            </p:cNvPr>
            <p:cNvSpPr/>
            <p:nvPr/>
          </p:nvSpPr>
          <p:spPr>
            <a:xfrm>
              <a:off x="5147071" y="5473223"/>
              <a:ext cx="1900518" cy="648667"/>
            </a:xfrm>
            <a:prstGeom prst="roundRect">
              <a:avLst/>
            </a:prstGeom>
            <a:gradFill>
              <a:gsLst>
                <a:gs pos="0">
                  <a:srgbClr val="444540"/>
                </a:gs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5" name="Picture 104" descr="A black and white icon with icons&#10;&#10;AI-generated content may be incorrect.">
              <a:extLst>
                <a:ext uri="{FF2B5EF4-FFF2-40B4-BE49-F238E27FC236}">
                  <a16:creationId xmlns:a16="http://schemas.microsoft.com/office/drawing/2014/main" id="{A563A365-6954-F0C1-8A8D-0C38BDC1CA94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428" t="21772" r="14940" b="6994"/>
            <a:stretch>
              <a:fillRect/>
            </a:stretch>
          </p:blipFill>
          <p:spPr>
            <a:xfrm>
              <a:off x="5306087" y="5552585"/>
              <a:ext cx="472052" cy="268905"/>
            </a:xfrm>
            <a:custGeom>
              <a:avLst/>
              <a:gdLst>
                <a:gd name="connsiteX0" fmla="*/ 283846 w 2989623"/>
                <a:gd name="connsiteY0" fmla="*/ 0 h 1703043"/>
                <a:gd name="connsiteX1" fmla="*/ 2705777 w 2989623"/>
                <a:gd name="connsiteY1" fmla="*/ 0 h 1703043"/>
                <a:gd name="connsiteX2" fmla="*/ 2989623 w 2989623"/>
                <a:gd name="connsiteY2" fmla="*/ 283846 h 1703043"/>
                <a:gd name="connsiteX3" fmla="*/ 2989623 w 2989623"/>
                <a:gd name="connsiteY3" fmla="*/ 1419197 h 1703043"/>
                <a:gd name="connsiteX4" fmla="*/ 2705777 w 2989623"/>
                <a:gd name="connsiteY4" fmla="*/ 1703043 h 1703043"/>
                <a:gd name="connsiteX5" fmla="*/ 283846 w 2989623"/>
                <a:gd name="connsiteY5" fmla="*/ 1703043 h 1703043"/>
                <a:gd name="connsiteX6" fmla="*/ 0 w 2989623"/>
                <a:gd name="connsiteY6" fmla="*/ 1419197 h 1703043"/>
                <a:gd name="connsiteX7" fmla="*/ 0 w 2989623"/>
                <a:gd name="connsiteY7" fmla="*/ 283846 h 1703043"/>
                <a:gd name="connsiteX8" fmla="*/ 283846 w 2989623"/>
                <a:gd name="connsiteY8" fmla="*/ 0 h 17030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89623" h="1703043">
                  <a:moveTo>
                    <a:pt x="283846" y="0"/>
                  </a:moveTo>
                  <a:lnTo>
                    <a:pt x="2705777" y="0"/>
                  </a:lnTo>
                  <a:cubicBezTo>
                    <a:pt x="2862541" y="0"/>
                    <a:pt x="2989623" y="127082"/>
                    <a:pt x="2989623" y="283846"/>
                  </a:cubicBezTo>
                  <a:lnTo>
                    <a:pt x="2989623" y="1419197"/>
                  </a:lnTo>
                  <a:cubicBezTo>
                    <a:pt x="2989623" y="1575961"/>
                    <a:pt x="2862541" y="1703043"/>
                    <a:pt x="2705777" y="1703043"/>
                  </a:cubicBezTo>
                  <a:lnTo>
                    <a:pt x="283846" y="1703043"/>
                  </a:lnTo>
                  <a:cubicBezTo>
                    <a:pt x="127082" y="1703043"/>
                    <a:pt x="0" y="1575961"/>
                    <a:pt x="0" y="1419197"/>
                  </a:cubicBezTo>
                  <a:lnTo>
                    <a:pt x="0" y="283846"/>
                  </a:lnTo>
                  <a:cubicBezTo>
                    <a:pt x="0" y="127082"/>
                    <a:pt x="127082" y="0"/>
                    <a:pt x="283846" y="0"/>
                  </a:cubicBezTo>
                  <a:close/>
                </a:path>
              </a:pathLst>
            </a:custGeom>
            <a:ln w="12700">
              <a:solidFill>
                <a:schemeClr val="accent1">
                  <a:shade val="15000"/>
                </a:schemeClr>
              </a:solidFill>
            </a:ln>
          </p:spPr>
        </p:pic>
        <p:sp>
          <p:nvSpPr>
            <p:cNvPr id="135" name="TextBox 134">
              <a:extLst>
                <a:ext uri="{FF2B5EF4-FFF2-40B4-BE49-F238E27FC236}">
                  <a16:creationId xmlns:a16="http://schemas.microsoft.com/office/drawing/2014/main" id="{82253A71-31E4-C699-7A93-61A497BF5810}"/>
                </a:ext>
              </a:extLst>
            </p:cNvPr>
            <p:cNvSpPr txBox="1"/>
            <p:nvPr/>
          </p:nvSpPr>
          <p:spPr>
            <a:xfrm>
              <a:off x="5144411" y="5823672"/>
              <a:ext cx="795404" cy="246221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00" b="1" dirty="0"/>
                <a:t>Channel</a:t>
              </a:r>
              <a:endParaRPr lang="en-GB" sz="1000" b="1" dirty="0"/>
            </a:p>
          </p:txBody>
        </p:sp>
        <p:grpSp>
          <p:nvGrpSpPr>
            <p:cNvPr id="143" name="Group 142">
              <a:extLst>
                <a:ext uri="{FF2B5EF4-FFF2-40B4-BE49-F238E27FC236}">
                  <a16:creationId xmlns:a16="http://schemas.microsoft.com/office/drawing/2014/main" id="{20506832-B7B0-F216-64A6-A009608C28D8}"/>
                </a:ext>
              </a:extLst>
            </p:cNvPr>
            <p:cNvGrpSpPr/>
            <p:nvPr/>
          </p:nvGrpSpPr>
          <p:grpSpPr>
            <a:xfrm>
              <a:off x="5929808" y="5512209"/>
              <a:ext cx="576000" cy="576000"/>
              <a:chOff x="6031648" y="3311977"/>
              <a:chExt cx="576000" cy="576000"/>
            </a:xfrm>
          </p:grpSpPr>
          <p:grpSp>
            <p:nvGrpSpPr>
              <p:cNvPr id="109" name="Group 108">
                <a:extLst>
                  <a:ext uri="{FF2B5EF4-FFF2-40B4-BE49-F238E27FC236}">
                    <a16:creationId xmlns:a16="http://schemas.microsoft.com/office/drawing/2014/main" id="{569BEAA9-4D9B-CCCA-F1E4-26DA1B842632}"/>
                  </a:ext>
                </a:extLst>
              </p:cNvPr>
              <p:cNvGrpSpPr/>
              <p:nvPr/>
            </p:nvGrpSpPr>
            <p:grpSpPr>
              <a:xfrm rot="9209847">
                <a:off x="6031648" y="3311977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10" name="Freeform: Shape 109">
                  <a:extLst>
                    <a:ext uri="{FF2B5EF4-FFF2-40B4-BE49-F238E27FC236}">
                      <a16:creationId xmlns:a16="http://schemas.microsoft.com/office/drawing/2014/main" id="{CA5AAC16-0D37-6EF0-5F44-7837B3E46A4C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1" name="Circle: Hollow 110">
                  <a:extLst>
                    <a:ext uri="{FF2B5EF4-FFF2-40B4-BE49-F238E27FC236}">
                      <a16:creationId xmlns:a16="http://schemas.microsoft.com/office/drawing/2014/main" id="{BDEB0AA7-B0A8-3CA2-F164-018AF427ABCF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2" name="Oval 111">
                  <a:extLst>
                    <a:ext uri="{FF2B5EF4-FFF2-40B4-BE49-F238E27FC236}">
                      <a16:creationId xmlns:a16="http://schemas.microsoft.com/office/drawing/2014/main" id="{2D2B78AB-6FA8-9ACE-DCD4-8624D06452B9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3" name="Circle: Hollow 112">
                  <a:extLst>
                    <a:ext uri="{FF2B5EF4-FFF2-40B4-BE49-F238E27FC236}">
                      <a16:creationId xmlns:a16="http://schemas.microsoft.com/office/drawing/2014/main" id="{D8C0C775-7078-5594-D016-49E82DC55A63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39" name="Picture 138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3AC96C03-15BA-8446-344B-DD440C0B35C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181179" y="3461508"/>
                <a:ext cx="276938" cy="276938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2AC14A15-BF97-0AA5-4BD3-8DAF36BAFE1E}"/>
                </a:ext>
              </a:extLst>
            </p:cNvPr>
            <p:cNvGrpSpPr/>
            <p:nvPr/>
          </p:nvGrpSpPr>
          <p:grpSpPr>
            <a:xfrm>
              <a:off x="6432631" y="5500415"/>
              <a:ext cx="576000" cy="576000"/>
              <a:chOff x="6534471" y="3300183"/>
              <a:chExt cx="576000" cy="576000"/>
            </a:xfrm>
          </p:grpSpPr>
          <p:grpSp>
            <p:nvGrpSpPr>
              <p:cNvPr id="114" name="Group 113">
                <a:extLst>
                  <a:ext uri="{FF2B5EF4-FFF2-40B4-BE49-F238E27FC236}">
                    <a16:creationId xmlns:a16="http://schemas.microsoft.com/office/drawing/2014/main" id="{03AA4D6D-AAE4-AD4D-4B4D-EFAF95102716}"/>
                  </a:ext>
                </a:extLst>
              </p:cNvPr>
              <p:cNvGrpSpPr/>
              <p:nvPr/>
            </p:nvGrpSpPr>
            <p:grpSpPr>
              <a:xfrm rot="9209847">
                <a:off x="6534471" y="3300183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15" name="Freeform: Shape 114">
                  <a:extLst>
                    <a:ext uri="{FF2B5EF4-FFF2-40B4-BE49-F238E27FC236}">
                      <a16:creationId xmlns:a16="http://schemas.microsoft.com/office/drawing/2014/main" id="{8FFA6CB4-D542-EFC5-4896-E22631724FAA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6" name="Circle: Hollow 115">
                  <a:extLst>
                    <a:ext uri="{FF2B5EF4-FFF2-40B4-BE49-F238E27FC236}">
                      <a16:creationId xmlns:a16="http://schemas.microsoft.com/office/drawing/2014/main" id="{3C897BAA-D2E7-4740-CB9B-DC892E37930E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7" name="Oval 116">
                  <a:extLst>
                    <a:ext uri="{FF2B5EF4-FFF2-40B4-BE49-F238E27FC236}">
                      <a16:creationId xmlns:a16="http://schemas.microsoft.com/office/drawing/2014/main" id="{B3F35304-B448-FC10-4F07-970346D453E2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8" name="Circle: Hollow 117">
                  <a:extLst>
                    <a:ext uri="{FF2B5EF4-FFF2-40B4-BE49-F238E27FC236}">
                      <a16:creationId xmlns:a16="http://schemas.microsoft.com/office/drawing/2014/main" id="{AE28251D-2A2F-779F-ED4D-79006CC1D845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40" name="Picture 139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1CC25630-E392-96B9-14D7-BC6B4340124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683871" y="3449583"/>
                <a:ext cx="277200" cy="277200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</p:grp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77E20012-89C9-44D3-D66B-B233AD7D200F}"/>
              </a:ext>
            </a:extLst>
          </p:cNvPr>
          <p:cNvGrpSpPr/>
          <p:nvPr/>
        </p:nvGrpSpPr>
        <p:grpSpPr>
          <a:xfrm>
            <a:off x="16859213" y="-10744918"/>
            <a:ext cx="1092552" cy="867829"/>
            <a:chOff x="3429396" y="3667796"/>
            <a:chExt cx="848821" cy="674230"/>
          </a:xfrm>
        </p:grpSpPr>
        <p:sp>
          <p:nvSpPr>
            <p:cNvPr id="151" name="Rectangle: Beveled 150">
              <a:extLst>
                <a:ext uri="{FF2B5EF4-FFF2-40B4-BE49-F238E27FC236}">
                  <a16:creationId xmlns:a16="http://schemas.microsoft.com/office/drawing/2014/main" id="{0A1B0FBC-C04E-50A9-F6A4-1B92EED9A9C9}"/>
                </a:ext>
              </a:extLst>
            </p:cNvPr>
            <p:cNvSpPr/>
            <p:nvPr/>
          </p:nvSpPr>
          <p:spPr>
            <a:xfrm>
              <a:off x="3429396" y="3667796"/>
              <a:ext cx="795404" cy="674230"/>
            </a:xfrm>
            <a:prstGeom prst="bevel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2" name="TextBox 151">
              <a:extLst>
                <a:ext uri="{FF2B5EF4-FFF2-40B4-BE49-F238E27FC236}">
                  <a16:creationId xmlns:a16="http://schemas.microsoft.com/office/drawing/2014/main" id="{94469A2D-D601-95E2-0E62-B6B280B995A2}"/>
                </a:ext>
              </a:extLst>
            </p:cNvPr>
            <p:cNvSpPr txBox="1"/>
            <p:nvPr/>
          </p:nvSpPr>
          <p:spPr>
            <a:xfrm>
              <a:off x="3482814" y="3746340"/>
              <a:ext cx="795403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800" dirty="0"/>
                <a:t>Transmitter</a:t>
              </a:r>
              <a:endParaRPr lang="en-GB" sz="800" dirty="0"/>
            </a:p>
          </p:txBody>
        </p:sp>
        <p:grpSp>
          <p:nvGrpSpPr>
            <p:cNvPr id="153" name="Group 152">
              <a:extLst>
                <a:ext uri="{FF2B5EF4-FFF2-40B4-BE49-F238E27FC236}">
                  <a16:creationId xmlns:a16="http://schemas.microsoft.com/office/drawing/2014/main" id="{0B65ECCA-6778-F365-51F5-9AFDEED72547}"/>
                </a:ext>
              </a:extLst>
            </p:cNvPr>
            <p:cNvGrpSpPr/>
            <p:nvPr/>
          </p:nvGrpSpPr>
          <p:grpSpPr>
            <a:xfrm>
              <a:off x="3590226" y="3953826"/>
              <a:ext cx="252000" cy="252000"/>
              <a:chOff x="6031648" y="3311977"/>
              <a:chExt cx="576000" cy="576000"/>
            </a:xfrm>
          </p:grpSpPr>
          <p:grpSp>
            <p:nvGrpSpPr>
              <p:cNvPr id="154" name="Group 153">
                <a:extLst>
                  <a:ext uri="{FF2B5EF4-FFF2-40B4-BE49-F238E27FC236}">
                    <a16:creationId xmlns:a16="http://schemas.microsoft.com/office/drawing/2014/main" id="{F1126953-10EA-41C9-B36B-AEF5B4EDA41F}"/>
                  </a:ext>
                </a:extLst>
              </p:cNvPr>
              <p:cNvGrpSpPr/>
              <p:nvPr/>
            </p:nvGrpSpPr>
            <p:grpSpPr>
              <a:xfrm rot="9209847">
                <a:off x="6031648" y="3311977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56" name="Freeform: Shape 155">
                  <a:extLst>
                    <a:ext uri="{FF2B5EF4-FFF2-40B4-BE49-F238E27FC236}">
                      <a16:creationId xmlns:a16="http://schemas.microsoft.com/office/drawing/2014/main" id="{884A1B98-44A0-D5D2-E9FD-8A86E6492EF5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7" name="Circle: Hollow 156">
                  <a:extLst>
                    <a:ext uri="{FF2B5EF4-FFF2-40B4-BE49-F238E27FC236}">
                      <a16:creationId xmlns:a16="http://schemas.microsoft.com/office/drawing/2014/main" id="{731A0B1B-1FE8-9AA3-C04D-9CCF9FDB6948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8" name="Oval 157">
                  <a:extLst>
                    <a:ext uri="{FF2B5EF4-FFF2-40B4-BE49-F238E27FC236}">
                      <a16:creationId xmlns:a16="http://schemas.microsoft.com/office/drawing/2014/main" id="{8D5886FC-418B-C504-9DB7-987FBCF4C710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59" name="Circle: Hollow 158">
                  <a:extLst>
                    <a:ext uri="{FF2B5EF4-FFF2-40B4-BE49-F238E27FC236}">
                      <a16:creationId xmlns:a16="http://schemas.microsoft.com/office/drawing/2014/main" id="{FEE0AA75-0F83-639B-AD65-FF03E72C4A2E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55" name="Picture 154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A0A36B4E-8B8E-64EB-51DF-625591D2BEE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181179" y="3461508"/>
                <a:ext cx="276938" cy="276938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  <p:grpSp>
          <p:nvGrpSpPr>
            <p:cNvPr id="160" name="Group 159">
              <a:extLst>
                <a:ext uri="{FF2B5EF4-FFF2-40B4-BE49-F238E27FC236}">
                  <a16:creationId xmlns:a16="http://schemas.microsoft.com/office/drawing/2014/main" id="{82454F42-EDAD-1B33-5A69-86D58B639610}"/>
                </a:ext>
              </a:extLst>
            </p:cNvPr>
            <p:cNvGrpSpPr/>
            <p:nvPr/>
          </p:nvGrpSpPr>
          <p:grpSpPr>
            <a:xfrm>
              <a:off x="3828883" y="3962698"/>
              <a:ext cx="252000" cy="252000"/>
              <a:chOff x="6031648" y="3311977"/>
              <a:chExt cx="576000" cy="576000"/>
            </a:xfrm>
          </p:grpSpPr>
          <p:grpSp>
            <p:nvGrpSpPr>
              <p:cNvPr id="161" name="Group 160">
                <a:extLst>
                  <a:ext uri="{FF2B5EF4-FFF2-40B4-BE49-F238E27FC236}">
                    <a16:creationId xmlns:a16="http://schemas.microsoft.com/office/drawing/2014/main" id="{D9A9490D-E7AE-12E3-7FD6-D8C48081E29A}"/>
                  </a:ext>
                </a:extLst>
              </p:cNvPr>
              <p:cNvGrpSpPr/>
              <p:nvPr/>
            </p:nvGrpSpPr>
            <p:grpSpPr>
              <a:xfrm rot="9209847">
                <a:off x="6031648" y="3311977"/>
                <a:ext cx="576000" cy="576000"/>
                <a:chOff x="2246438" y="1242864"/>
                <a:chExt cx="1685364" cy="1685364"/>
              </a:xfrm>
            </p:grpSpPr>
            <p:sp>
              <p:nvSpPr>
                <p:cNvPr id="163" name="Freeform: Shape 162">
                  <a:extLst>
                    <a:ext uri="{FF2B5EF4-FFF2-40B4-BE49-F238E27FC236}">
                      <a16:creationId xmlns:a16="http://schemas.microsoft.com/office/drawing/2014/main" id="{59CA1A72-2E98-AA34-AD96-4BC268A3BD66}"/>
                    </a:ext>
                  </a:extLst>
                </p:cNvPr>
                <p:cNvSpPr/>
                <p:nvPr/>
              </p:nvSpPr>
              <p:spPr>
                <a:xfrm>
                  <a:off x="2246438" y="1242864"/>
                  <a:ext cx="1685364" cy="1685364"/>
                </a:xfrm>
                <a:custGeom>
                  <a:avLst/>
                  <a:gdLst>
                    <a:gd name="connsiteX0" fmla="*/ 842682 w 1685364"/>
                    <a:gd name="connsiteY0" fmla="*/ 0 h 1685364"/>
                    <a:gd name="connsiteX1" fmla="*/ 886131 w 1685364"/>
                    <a:gd name="connsiteY1" fmla="*/ 2194 h 1685364"/>
                    <a:gd name="connsiteX2" fmla="*/ 902874 w 1685364"/>
                    <a:gd name="connsiteY2" fmla="*/ 143526 h 1685364"/>
                    <a:gd name="connsiteX3" fmla="*/ 966242 w 1685364"/>
                    <a:gd name="connsiteY3" fmla="*/ 149914 h 1685364"/>
                    <a:gd name="connsiteX4" fmla="*/ 1018611 w 1685364"/>
                    <a:gd name="connsiteY4" fmla="*/ 18689 h 1685364"/>
                    <a:gd name="connsiteX5" fmla="*/ 1093270 w 1685364"/>
                    <a:gd name="connsiteY5" fmla="*/ 37886 h 1685364"/>
                    <a:gd name="connsiteX6" fmla="*/ 1102311 w 1685364"/>
                    <a:gd name="connsiteY6" fmla="*/ 41195 h 1685364"/>
                    <a:gd name="connsiteX7" fmla="*/ 1081920 w 1685364"/>
                    <a:gd name="connsiteY7" fmla="*/ 181931 h 1685364"/>
                    <a:gd name="connsiteX8" fmla="*/ 1117187 w 1685364"/>
                    <a:gd name="connsiteY8" fmla="*/ 192878 h 1685364"/>
                    <a:gd name="connsiteX9" fmla="*/ 1141072 w 1685364"/>
                    <a:gd name="connsiteY9" fmla="*/ 205843 h 1685364"/>
                    <a:gd name="connsiteX10" fmla="*/ 1223818 w 1685364"/>
                    <a:gd name="connsiteY10" fmla="*/ 95058 h 1685364"/>
                    <a:gd name="connsiteX11" fmla="*/ 1300488 w 1685364"/>
                    <a:gd name="connsiteY11" fmla="*/ 136673 h 1685364"/>
                    <a:gd name="connsiteX12" fmla="*/ 1245427 w 1685364"/>
                    <a:gd name="connsiteY12" fmla="*/ 264869 h 1685364"/>
                    <a:gd name="connsiteX13" fmla="*/ 1294739 w 1685364"/>
                    <a:gd name="connsiteY13" fmla="*/ 305556 h 1685364"/>
                    <a:gd name="connsiteX14" fmla="*/ 1404699 w 1685364"/>
                    <a:gd name="connsiteY14" fmla="*/ 218888 h 1685364"/>
                    <a:gd name="connsiteX15" fmla="*/ 1438548 w 1685364"/>
                    <a:gd name="connsiteY15" fmla="*/ 246816 h 1685364"/>
                    <a:gd name="connsiteX16" fmla="*/ 1466476 w 1685364"/>
                    <a:gd name="connsiteY16" fmla="*/ 280665 h 1685364"/>
                    <a:gd name="connsiteX17" fmla="*/ 1379809 w 1685364"/>
                    <a:gd name="connsiteY17" fmla="*/ 390626 h 1685364"/>
                    <a:gd name="connsiteX18" fmla="*/ 1420496 w 1685364"/>
                    <a:gd name="connsiteY18" fmla="*/ 439938 h 1685364"/>
                    <a:gd name="connsiteX19" fmla="*/ 1548691 w 1685364"/>
                    <a:gd name="connsiteY19" fmla="*/ 384877 h 1685364"/>
                    <a:gd name="connsiteX20" fmla="*/ 1590307 w 1685364"/>
                    <a:gd name="connsiteY20" fmla="*/ 461548 h 1685364"/>
                    <a:gd name="connsiteX21" fmla="*/ 1479522 w 1685364"/>
                    <a:gd name="connsiteY21" fmla="*/ 544293 h 1685364"/>
                    <a:gd name="connsiteX22" fmla="*/ 1492486 w 1685364"/>
                    <a:gd name="connsiteY22" fmla="*/ 568177 h 1685364"/>
                    <a:gd name="connsiteX23" fmla="*/ 1503434 w 1685364"/>
                    <a:gd name="connsiteY23" fmla="*/ 603445 h 1685364"/>
                    <a:gd name="connsiteX24" fmla="*/ 1644170 w 1685364"/>
                    <a:gd name="connsiteY24" fmla="*/ 583054 h 1685364"/>
                    <a:gd name="connsiteX25" fmla="*/ 1647479 w 1685364"/>
                    <a:gd name="connsiteY25" fmla="*/ 592094 h 1685364"/>
                    <a:gd name="connsiteX26" fmla="*/ 1666676 w 1685364"/>
                    <a:gd name="connsiteY26" fmla="*/ 666754 h 1685364"/>
                    <a:gd name="connsiteX27" fmla="*/ 1535450 w 1685364"/>
                    <a:gd name="connsiteY27" fmla="*/ 719123 h 1685364"/>
                    <a:gd name="connsiteX28" fmla="*/ 1541838 w 1685364"/>
                    <a:gd name="connsiteY28" fmla="*/ 782491 h 1685364"/>
                    <a:gd name="connsiteX29" fmla="*/ 1683170 w 1685364"/>
                    <a:gd name="connsiteY29" fmla="*/ 799234 h 1685364"/>
                    <a:gd name="connsiteX30" fmla="*/ 1685364 w 1685364"/>
                    <a:gd name="connsiteY30" fmla="*/ 842682 h 1685364"/>
                    <a:gd name="connsiteX31" fmla="*/ 1683170 w 1685364"/>
                    <a:gd name="connsiteY31" fmla="*/ 886131 h 1685364"/>
                    <a:gd name="connsiteX32" fmla="*/ 1541838 w 1685364"/>
                    <a:gd name="connsiteY32" fmla="*/ 902874 h 1685364"/>
                    <a:gd name="connsiteX33" fmla="*/ 1535450 w 1685364"/>
                    <a:gd name="connsiteY33" fmla="*/ 966242 h 1685364"/>
                    <a:gd name="connsiteX34" fmla="*/ 1666676 w 1685364"/>
                    <a:gd name="connsiteY34" fmla="*/ 1018611 h 1685364"/>
                    <a:gd name="connsiteX35" fmla="*/ 1647479 w 1685364"/>
                    <a:gd name="connsiteY35" fmla="*/ 1093270 h 1685364"/>
                    <a:gd name="connsiteX36" fmla="*/ 1644170 w 1685364"/>
                    <a:gd name="connsiteY36" fmla="*/ 1102311 h 1685364"/>
                    <a:gd name="connsiteX37" fmla="*/ 1503434 w 1685364"/>
                    <a:gd name="connsiteY37" fmla="*/ 1081920 h 1685364"/>
                    <a:gd name="connsiteX38" fmla="*/ 1492486 w 1685364"/>
                    <a:gd name="connsiteY38" fmla="*/ 1117187 h 1685364"/>
                    <a:gd name="connsiteX39" fmla="*/ 1479522 w 1685364"/>
                    <a:gd name="connsiteY39" fmla="*/ 1141072 h 1685364"/>
                    <a:gd name="connsiteX40" fmla="*/ 1590306 w 1685364"/>
                    <a:gd name="connsiteY40" fmla="*/ 1223817 h 1685364"/>
                    <a:gd name="connsiteX41" fmla="*/ 1548691 w 1685364"/>
                    <a:gd name="connsiteY41" fmla="*/ 1300488 h 1685364"/>
                    <a:gd name="connsiteX42" fmla="*/ 1420495 w 1685364"/>
                    <a:gd name="connsiteY42" fmla="*/ 1245427 h 1685364"/>
                    <a:gd name="connsiteX43" fmla="*/ 1379809 w 1685364"/>
                    <a:gd name="connsiteY43" fmla="*/ 1294739 h 1685364"/>
                    <a:gd name="connsiteX44" fmla="*/ 1466476 w 1685364"/>
                    <a:gd name="connsiteY44" fmla="*/ 1404699 h 1685364"/>
                    <a:gd name="connsiteX45" fmla="*/ 1438548 w 1685364"/>
                    <a:gd name="connsiteY45" fmla="*/ 1438548 h 1685364"/>
                    <a:gd name="connsiteX46" fmla="*/ 1404699 w 1685364"/>
                    <a:gd name="connsiteY46" fmla="*/ 1466476 h 1685364"/>
                    <a:gd name="connsiteX47" fmla="*/ 1294739 w 1685364"/>
                    <a:gd name="connsiteY47" fmla="*/ 1379809 h 1685364"/>
                    <a:gd name="connsiteX48" fmla="*/ 1245427 w 1685364"/>
                    <a:gd name="connsiteY48" fmla="*/ 1420495 h 1685364"/>
                    <a:gd name="connsiteX49" fmla="*/ 1300488 w 1685364"/>
                    <a:gd name="connsiteY49" fmla="*/ 1548691 h 1685364"/>
                    <a:gd name="connsiteX50" fmla="*/ 1223818 w 1685364"/>
                    <a:gd name="connsiteY50" fmla="*/ 1590306 h 1685364"/>
                    <a:gd name="connsiteX51" fmla="*/ 1141072 w 1685364"/>
                    <a:gd name="connsiteY51" fmla="*/ 1479522 h 1685364"/>
                    <a:gd name="connsiteX52" fmla="*/ 1117187 w 1685364"/>
                    <a:gd name="connsiteY52" fmla="*/ 1492486 h 1685364"/>
                    <a:gd name="connsiteX53" fmla="*/ 1081920 w 1685364"/>
                    <a:gd name="connsiteY53" fmla="*/ 1503434 h 1685364"/>
                    <a:gd name="connsiteX54" fmla="*/ 1102311 w 1685364"/>
                    <a:gd name="connsiteY54" fmla="*/ 1644170 h 1685364"/>
                    <a:gd name="connsiteX55" fmla="*/ 1093270 w 1685364"/>
                    <a:gd name="connsiteY55" fmla="*/ 1647479 h 1685364"/>
                    <a:gd name="connsiteX56" fmla="*/ 1018611 w 1685364"/>
                    <a:gd name="connsiteY56" fmla="*/ 1666676 h 1685364"/>
                    <a:gd name="connsiteX57" fmla="*/ 966242 w 1685364"/>
                    <a:gd name="connsiteY57" fmla="*/ 1535450 h 1685364"/>
                    <a:gd name="connsiteX58" fmla="*/ 902874 w 1685364"/>
                    <a:gd name="connsiteY58" fmla="*/ 1541838 h 1685364"/>
                    <a:gd name="connsiteX59" fmla="*/ 886131 w 1685364"/>
                    <a:gd name="connsiteY59" fmla="*/ 1683170 h 1685364"/>
                    <a:gd name="connsiteX60" fmla="*/ 842682 w 1685364"/>
                    <a:gd name="connsiteY60" fmla="*/ 1685364 h 1685364"/>
                    <a:gd name="connsiteX61" fmla="*/ 799234 w 1685364"/>
                    <a:gd name="connsiteY61" fmla="*/ 1683170 h 1685364"/>
                    <a:gd name="connsiteX62" fmla="*/ 782491 w 1685364"/>
                    <a:gd name="connsiteY62" fmla="*/ 1541838 h 1685364"/>
                    <a:gd name="connsiteX63" fmla="*/ 719123 w 1685364"/>
                    <a:gd name="connsiteY63" fmla="*/ 1535450 h 1685364"/>
                    <a:gd name="connsiteX64" fmla="*/ 666754 w 1685364"/>
                    <a:gd name="connsiteY64" fmla="*/ 1666676 h 1685364"/>
                    <a:gd name="connsiteX65" fmla="*/ 592095 w 1685364"/>
                    <a:gd name="connsiteY65" fmla="*/ 1647479 h 1685364"/>
                    <a:gd name="connsiteX66" fmla="*/ 583054 w 1685364"/>
                    <a:gd name="connsiteY66" fmla="*/ 1644170 h 1685364"/>
                    <a:gd name="connsiteX67" fmla="*/ 603446 w 1685364"/>
                    <a:gd name="connsiteY67" fmla="*/ 1503434 h 1685364"/>
                    <a:gd name="connsiteX68" fmla="*/ 568177 w 1685364"/>
                    <a:gd name="connsiteY68" fmla="*/ 1492486 h 1685364"/>
                    <a:gd name="connsiteX69" fmla="*/ 544293 w 1685364"/>
                    <a:gd name="connsiteY69" fmla="*/ 1479522 h 1685364"/>
                    <a:gd name="connsiteX70" fmla="*/ 461548 w 1685364"/>
                    <a:gd name="connsiteY70" fmla="*/ 1590307 h 1685364"/>
                    <a:gd name="connsiteX71" fmla="*/ 384877 w 1685364"/>
                    <a:gd name="connsiteY71" fmla="*/ 1548691 h 1685364"/>
                    <a:gd name="connsiteX72" fmla="*/ 439939 w 1685364"/>
                    <a:gd name="connsiteY72" fmla="*/ 1420496 h 1685364"/>
                    <a:gd name="connsiteX73" fmla="*/ 390626 w 1685364"/>
                    <a:gd name="connsiteY73" fmla="*/ 1379809 h 1685364"/>
                    <a:gd name="connsiteX74" fmla="*/ 280666 w 1685364"/>
                    <a:gd name="connsiteY74" fmla="*/ 1466476 h 1685364"/>
                    <a:gd name="connsiteX75" fmla="*/ 246816 w 1685364"/>
                    <a:gd name="connsiteY75" fmla="*/ 1438548 h 1685364"/>
                    <a:gd name="connsiteX76" fmla="*/ 218888 w 1685364"/>
                    <a:gd name="connsiteY76" fmla="*/ 1404699 h 1685364"/>
                    <a:gd name="connsiteX77" fmla="*/ 305556 w 1685364"/>
                    <a:gd name="connsiteY77" fmla="*/ 1294739 h 1685364"/>
                    <a:gd name="connsiteX78" fmla="*/ 264869 w 1685364"/>
                    <a:gd name="connsiteY78" fmla="*/ 1245427 h 1685364"/>
                    <a:gd name="connsiteX79" fmla="*/ 136674 w 1685364"/>
                    <a:gd name="connsiteY79" fmla="*/ 1300488 h 1685364"/>
                    <a:gd name="connsiteX80" fmla="*/ 95058 w 1685364"/>
                    <a:gd name="connsiteY80" fmla="*/ 1223818 h 1685364"/>
                    <a:gd name="connsiteX81" fmla="*/ 205843 w 1685364"/>
                    <a:gd name="connsiteY81" fmla="*/ 1141073 h 1685364"/>
                    <a:gd name="connsiteX82" fmla="*/ 192878 w 1685364"/>
                    <a:gd name="connsiteY82" fmla="*/ 1117187 h 1685364"/>
                    <a:gd name="connsiteX83" fmla="*/ 181931 w 1685364"/>
                    <a:gd name="connsiteY83" fmla="*/ 1081920 h 1685364"/>
                    <a:gd name="connsiteX84" fmla="*/ 41195 w 1685364"/>
                    <a:gd name="connsiteY84" fmla="*/ 1102311 h 1685364"/>
                    <a:gd name="connsiteX85" fmla="*/ 37886 w 1685364"/>
                    <a:gd name="connsiteY85" fmla="*/ 1093270 h 1685364"/>
                    <a:gd name="connsiteX86" fmla="*/ 18689 w 1685364"/>
                    <a:gd name="connsiteY86" fmla="*/ 1018611 h 1685364"/>
                    <a:gd name="connsiteX87" fmla="*/ 149914 w 1685364"/>
                    <a:gd name="connsiteY87" fmla="*/ 966242 h 1685364"/>
                    <a:gd name="connsiteX88" fmla="*/ 143526 w 1685364"/>
                    <a:gd name="connsiteY88" fmla="*/ 902874 h 1685364"/>
                    <a:gd name="connsiteX89" fmla="*/ 2194 w 1685364"/>
                    <a:gd name="connsiteY89" fmla="*/ 886131 h 1685364"/>
                    <a:gd name="connsiteX90" fmla="*/ 0 w 1685364"/>
                    <a:gd name="connsiteY90" fmla="*/ 842682 h 1685364"/>
                    <a:gd name="connsiteX91" fmla="*/ 2194 w 1685364"/>
                    <a:gd name="connsiteY91" fmla="*/ 799234 h 1685364"/>
                    <a:gd name="connsiteX92" fmla="*/ 143526 w 1685364"/>
                    <a:gd name="connsiteY92" fmla="*/ 782491 h 1685364"/>
                    <a:gd name="connsiteX93" fmla="*/ 149914 w 1685364"/>
                    <a:gd name="connsiteY93" fmla="*/ 719122 h 1685364"/>
                    <a:gd name="connsiteX94" fmla="*/ 18689 w 1685364"/>
                    <a:gd name="connsiteY94" fmla="*/ 666753 h 1685364"/>
                    <a:gd name="connsiteX95" fmla="*/ 37886 w 1685364"/>
                    <a:gd name="connsiteY95" fmla="*/ 592094 h 1685364"/>
                    <a:gd name="connsiteX96" fmla="*/ 41195 w 1685364"/>
                    <a:gd name="connsiteY96" fmla="*/ 583054 h 1685364"/>
                    <a:gd name="connsiteX97" fmla="*/ 181931 w 1685364"/>
                    <a:gd name="connsiteY97" fmla="*/ 603445 h 1685364"/>
                    <a:gd name="connsiteX98" fmla="*/ 192878 w 1685364"/>
                    <a:gd name="connsiteY98" fmla="*/ 568177 h 1685364"/>
                    <a:gd name="connsiteX99" fmla="*/ 205842 w 1685364"/>
                    <a:gd name="connsiteY99" fmla="*/ 544293 h 1685364"/>
                    <a:gd name="connsiteX100" fmla="*/ 95058 w 1685364"/>
                    <a:gd name="connsiteY100" fmla="*/ 461548 h 1685364"/>
                    <a:gd name="connsiteX101" fmla="*/ 136673 w 1685364"/>
                    <a:gd name="connsiteY101" fmla="*/ 384877 h 1685364"/>
                    <a:gd name="connsiteX102" fmla="*/ 264869 w 1685364"/>
                    <a:gd name="connsiteY102" fmla="*/ 439938 h 1685364"/>
                    <a:gd name="connsiteX103" fmla="*/ 305556 w 1685364"/>
                    <a:gd name="connsiteY103" fmla="*/ 390625 h 1685364"/>
                    <a:gd name="connsiteX104" fmla="*/ 218888 w 1685364"/>
                    <a:gd name="connsiteY104" fmla="*/ 280665 h 1685364"/>
                    <a:gd name="connsiteX105" fmla="*/ 246816 w 1685364"/>
                    <a:gd name="connsiteY105" fmla="*/ 246816 h 1685364"/>
                    <a:gd name="connsiteX106" fmla="*/ 280665 w 1685364"/>
                    <a:gd name="connsiteY106" fmla="*/ 218888 h 1685364"/>
                    <a:gd name="connsiteX107" fmla="*/ 390625 w 1685364"/>
                    <a:gd name="connsiteY107" fmla="*/ 305556 h 1685364"/>
                    <a:gd name="connsiteX108" fmla="*/ 439939 w 1685364"/>
                    <a:gd name="connsiteY108" fmla="*/ 264868 h 1685364"/>
                    <a:gd name="connsiteX109" fmla="*/ 384877 w 1685364"/>
                    <a:gd name="connsiteY109" fmla="*/ 136673 h 1685364"/>
                    <a:gd name="connsiteX110" fmla="*/ 461548 w 1685364"/>
                    <a:gd name="connsiteY110" fmla="*/ 95058 h 1685364"/>
                    <a:gd name="connsiteX111" fmla="*/ 544293 w 1685364"/>
                    <a:gd name="connsiteY111" fmla="*/ 205842 h 1685364"/>
                    <a:gd name="connsiteX112" fmla="*/ 568177 w 1685364"/>
                    <a:gd name="connsiteY112" fmla="*/ 192878 h 1685364"/>
                    <a:gd name="connsiteX113" fmla="*/ 603445 w 1685364"/>
                    <a:gd name="connsiteY113" fmla="*/ 181930 h 1685364"/>
                    <a:gd name="connsiteX114" fmla="*/ 583054 w 1685364"/>
                    <a:gd name="connsiteY114" fmla="*/ 41194 h 1685364"/>
                    <a:gd name="connsiteX115" fmla="*/ 592095 w 1685364"/>
                    <a:gd name="connsiteY115" fmla="*/ 37886 h 1685364"/>
                    <a:gd name="connsiteX116" fmla="*/ 666754 w 1685364"/>
                    <a:gd name="connsiteY116" fmla="*/ 18689 h 1685364"/>
                    <a:gd name="connsiteX117" fmla="*/ 719122 w 1685364"/>
                    <a:gd name="connsiteY117" fmla="*/ 149914 h 1685364"/>
                    <a:gd name="connsiteX118" fmla="*/ 782491 w 1685364"/>
                    <a:gd name="connsiteY118" fmla="*/ 143526 h 1685364"/>
                    <a:gd name="connsiteX119" fmla="*/ 799234 w 1685364"/>
                    <a:gd name="connsiteY119" fmla="*/ 2194 h 1685364"/>
                    <a:gd name="connsiteX120" fmla="*/ 842682 w 1685364"/>
                    <a:gd name="connsiteY120" fmla="*/ 0 h 1685364"/>
                    <a:gd name="connsiteX121" fmla="*/ 842682 w 1685364"/>
                    <a:gd name="connsiteY121" fmla="*/ 231588 h 1685364"/>
                    <a:gd name="connsiteX122" fmla="*/ 231588 w 1685364"/>
                    <a:gd name="connsiteY122" fmla="*/ 842682 h 1685364"/>
                    <a:gd name="connsiteX123" fmla="*/ 842682 w 1685364"/>
                    <a:gd name="connsiteY123" fmla="*/ 1453776 h 1685364"/>
                    <a:gd name="connsiteX124" fmla="*/ 1453776 w 1685364"/>
                    <a:gd name="connsiteY124" fmla="*/ 842682 h 1685364"/>
                    <a:gd name="connsiteX125" fmla="*/ 842682 w 1685364"/>
                    <a:gd name="connsiteY125" fmla="*/ 231588 h 1685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</a:cxnLst>
                  <a:rect l="l" t="t" r="r" b="b"/>
                  <a:pathLst>
                    <a:path w="1685364" h="1685364">
                      <a:moveTo>
                        <a:pt x="842682" y="0"/>
                      </a:moveTo>
                      <a:lnTo>
                        <a:pt x="886131" y="2194"/>
                      </a:lnTo>
                      <a:lnTo>
                        <a:pt x="902874" y="143526"/>
                      </a:lnTo>
                      <a:lnTo>
                        <a:pt x="966242" y="149914"/>
                      </a:lnTo>
                      <a:lnTo>
                        <a:pt x="1018611" y="18689"/>
                      </a:lnTo>
                      <a:lnTo>
                        <a:pt x="1093270" y="37886"/>
                      </a:lnTo>
                      <a:lnTo>
                        <a:pt x="1102311" y="41195"/>
                      </a:lnTo>
                      <a:lnTo>
                        <a:pt x="1081920" y="181931"/>
                      </a:lnTo>
                      <a:lnTo>
                        <a:pt x="1117187" y="192878"/>
                      </a:lnTo>
                      <a:lnTo>
                        <a:pt x="1141072" y="205843"/>
                      </a:lnTo>
                      <a:lnTo>
                        <a:pt x="1223818" y="95058"/>
                      </a:lnTo>
                      <a:lnTo>
                        <a:pt x="1300488" y="136673"/>
                      </a:lnTo>
                      <a:lnTo>
                        <a:pt x="1245427" y="264869"/>
                      </a:lnTo>
                      <a:lnTo>
                        <a:pt x="1294739" y="305556"/>
                      </a:lnTo>
                      <a:lnTo>
                        <a:pt x="1404699" y="218888"/>
                      </a:lnTo>
                      <a:lnTo>
                        <a:pt x="1438548" y="246816"/>
                      </a:lnTo>
                      <a:lnTo>
                        <a:pt x="1466476" y="280665"/>
                      </a:lnTo>
                      <a:lnTo>
                        <a:pt x="1379809" y="390626"/>
                      </a:lnTo>
                      <a:lnTo>
                        <a:pt x="1420496" y="439938"/>
                      </a:lnTo>
                      <a:lnTo>
                        <a:pt x="1548691" y="384877"/>
                      </a:lnTo>
                      <a:lnTo>
                        <a:pt x="1590307" y="461548"/>
                      </a:lnTo>
                      <a:lnTo>
                        <a:pt x="1479522" y="544293"/>
                      </a:lnTo>
                      <a:lnTo>
                        <a:pt x="1492486" y="568177"/>
                      </a:lnTo>
                      <a:lnTo>
                        <a:pt x="1503434" y="603445"/>
                      </a:lnTo>
                      <a:lnTo>
                        <a:pt x="1644170" y="583054"/>
                      </a:lnTo>
                      <a:lnTo>
                        <a:pt x="1647479" y="592094"/>
                      </a:lnTo>
                      <a:lnTo>
                        <a:pt x="1666676" y="666754"/>
                      </a:lnTo>
                      <a:lnTo>
                        <a:pt x="1535450" y="719123"/>
                      </a:lnTo>
                      <a:lnTo>
                        <a:pt x="1541838" y="782491"/>
                      </a:lnTo>
                      <a:lnTo>
                        <a:pt x="1683170" y="799234"/>
                      </a:lnTo>
                      <a:lnTo>
                        <a:pt x="1685364" y="842682"/>
                      </a:lnTo>
                      <a:lnTo>
                        <a:pt x="1683170" y="886131"/>
                      </a:lnTo>
                      <a:lnTo>
                        <a:pt x="1541838" y="902874"/>
                      </a:lnTo>
                      <a:lnTo>
                        <a:pt x="1535450" y="966242"/>
                      </a:lnTo>
                      <a:lnTo>
                        <a:pt x="1666676" y="1018611"/>
                      </a:lnTo>
                      <a:lnTo>
                        <a:pt x="1647479" y="1093270"/>
                      </a:lnTo>
                      <a:lnTo>
                        <a:pt x="1644170" y="1102311"/>
                      </a:lnTo>
                      <a:lnTo>
                        <a:pt x="1503434" y="1081920"/>
                      </a:lnTo>
                      <a:lnTo>
                        <a:pt x="1492486" y="1117187"/>
                      </a:lnTo>
                      <a:lnTo>
                        <a:pt x="1479522" y="1141072"/>
                      </a:lnTo>
                      <a:lnTo>
                        <a:pt x="1590306" y="1223817"/>
                      </a:lnTo>
                      <a:lnTo>
                        <a:pt x="1548691" y="1300488"/>
                      </a:lnTo>
                      <a:lnTo>
                        <a:pt x="1420495" y="1245427"/>
                      </a:lnTo>
                      <a:lnTo>
                        <a:pt x="1379809" y="1294739"/>
                      </a:lnTo>
                      <a:lnTo>
                        <a:pt x="1466476" y="1404699"/>
                      </a:lnTo>
                      <a:lnTo>
                        <a:pt x="1438548" y="1438548"/>
                      </a:lnTo>
                      <a:lnTo>
                        <a:pt x="1404699" y="1466476"/>
                      </a:lnTo>
                      <a:lnTo>
                        <a:pt x="1294739" y="1379809"/>
                      </a:lnTo>
                      <a:lnTo>
                        <a:pt x="1245427" y="1420495"/>
                      </a:lnTo>
                      <a:lnTo>
                        <a:pt x="1300488" y="1548691"/>
                      </a:lnTo>
                      <a:lnTo>
                        <a:pt x="1223818" y="1590306"/>
                      </a:lnTo>
                      <a:lnTo>
                        <a:pt x="1141072" y="1479522"/>
                      </a:lnTo>
                      <a:lnTo>
                        <a:pt x="1117187" y="1492486"/>
                      </a:lnTo>
                      <a:lnTo>
                        <a:pt x="1081920" y="1503434"/>
                      </a:lnTo>
                      <a:lnTo>
                        <a:pt x="1102311" y="1644170"/>
                      </a:lnTo>
                      <a:lnTo>
                        <a:pt x="1093270" y="1647479"/>
                      </a:lnTo>
                      <a:lnTo>
                        <a:pt x="1018611" y="1666676"/>
                      </a:lnTo>
                      <a:lnTo>
                        <a:pt x="966242" y="1535450"/>
                      </a:lnTo>
                      <a:lnTo>
                        <a:pt x="902874" y="1541838"/>
                      </a:lnTo>
                      <a:lnTo>
                        <a:pt x="886131" y="1683170"/>
                      </a:lnTo>
                      <a:lnTo>
                        <a:pt x="842682" y="1685364"/>
                      </a:lnTo>
                      <a:lnTo>
                        <a:pt x="799234" y="1683170"/>
                      </a:lnTo>
                      <a:lnTo>
                        <a:pt x="782491" y="1541838"/>
                      </a:lnTo>
                      <a:lnTo>
                        <a:pt x="719123" y="1535450"/>
                      </a:lnTo>
                      <a:lnTo>
                        <a:pt x="666754" y="1666676"/>
                      </a:lnTo>
                      <a:lnTo>
                        <a:pt x="592095" y="1647479"/>
                      </a:lnTo>
                      <a:lnTo>
                        <a:pt x="583054" y="1644170"/>
                      </a:lnTo>
                      <a:lnTo>
                        <a:pt x="603446" y="1503434"/>
                      </a:lnTo>
                      <a:lnTo>
                        <a:pt x="568177" y="1492486"/>
                      </a:lnTo>
                      <a:lnTo>
                        <a:pt x="544293" y="1479522"/>
                      </a:lnTo>
                      <a:lnTo>
                        <a:pt x="461548" y="1590307"/>
                      </a:lnTo>
                      <a:lnTo>
                        <a:pt x="384877" y="1548691"/>
                      </a:lnTo>
                      <a:lnTo>
                        <a:pt x="439939" y="1420496"/>
                      </a:lnTo>
                      <a:lnTo>
                        <a:pt x="390626" y="1379809"/>
                      </a:lnTo>
                      <a:lnTo>
                        <a:pt x="280666" y="1466476"/>
                      </a:lnTo>
                      <a:lnTo>
                        <a:pt x="246816" y="1438548"/>
                      </a:lnTo>
                      <a:lnTo>
                        <a:pt x="218888" y="1404699"/>
                      </a:lnTo>
                      <a:lnTo>
                        <a:pt x="305556" y="1294739"/>
                      </a:lnTo>
                      <a:lnTo>
                        <a:pt x="264869" y="1245427"/>
                      </a:lnTo>
                      <a:lnTo>
                        <a:pt x="136674" y="1300488"/>
                      </a:lnTo>
                      <a:lnTo>
                        <a:pt x="95058" y="1223818"/>
                      </a:lnTo>
                      <a:lnTo>
                        <a:pt x="205843" y="1141073"/>
                      </a:lnTo>
                      <a:lnTo>
                        <a:pt x="192878" y="1117187"/>
                      </a:lnTo>
                      <a:lnTo>
                        <a:pt x="181931" y="1081920"/>
                      </a:lnTo>
                      <a:lnTo>
                        <a:pt x="41195" y="1102311"/>
                      </a:lnTo>
                      <a:lnTo>
                        <a:pt x="37886" y="1093270"/>
                      </a:lnTo>
                      <a:lnTo>
                        <a:pt x="18689" y="1018611"/>
                      </a:lnTo>
                      <a:lnTo>
                        <a:pt x="149914" y="966242"/>
                      </a:lnTo>
                      <a:lnTo>
                        <a:pt x="143526" y="902874"/>
                      </a:lnTo>
                      <a:lnTo>
                        <a:pt x="2194" y="886131"/>
                      </a:lnTo>
                      <a:lnTo>
                        <a:pt x="0" y="842682"/>
                      </a:lnTo>
                      <a:lnTo>
                        <a:pt x="2194" y="799234"/>
                      </a:lnTo>
                      <a:lnTo>
                        <a:pt x="143526" y="782491"/>
                      </a:lnTo>
                      <a:lnTo>
                        <a:pt x="149914" y="719122"/>
                      </a:lnTo>
                      <a:lnTo>
                        <a:pt x="18689" y="666753"/>
                      </a:lnTo>
                      <a:lnTo>
                        <a:pt x="37886" y="592094"/>
                      </a:lnTo>
                      <a:lnTo>
                        <a:pt x="41195" y="583054"/>
                      </a:lnTo>
                      <a:lnTo>
                        <a:pt x="181931" y="603445"/>
                      </a:lnTo>
                      <a:lnTo>
                        <a:pt x="192878" y="568177"/>
                      </a:lnTo>
                      <a:lnTo>
                        <a:pt x="205842" y="544293"/>
                      </a:lnTo>
                      <a:lnTo>
                        <a:pt x="95058" y="461548"/>
                      </a:lnTo>
                      <a:lnTo>
                        <a:pt x="136673" y="384877"/>
                      </a:lnTo>
                      <a:lnTo>
                        <a:pt x="264869" y="439938"/>
                      </a:lnTo>
                      <a:lnTo>
                        <a:pt x="305556" y="390625"/>
                      </a:lnTo>
                      <a:lnTo>
                        <a:pt x="218888" y="280665"/>
                      </a:lnTo>
                      <a:lnTo>
                        <a:pt x="246816" y="246816"/>
                      </a:lnTo>
                      <a:lnTo>
                        <a:pt x="280665" y="218888"/>
                      </a:lnTo>
                      <a:lnTo>
                        <a:pt x="390625" y="305556"/>
                      </a:lnTo>
                      <a:lnTo>
                        <a:pt x="439939" y="264868"/>
                      </a:lnTo>
                      <a:lnTo>
                        <a:pt x="384877" y="136673"/>
                      </a:lnTo>
                      <a:lnTo>
                        <a:pt x="461548" y="95058"/>
                      </a:lnTo>
                      <a:lnTo>
                        <a:pt x="544293" y="205842"/>
                      </a:lnTo>
                      <a:lnTo>
                        <a:pt x="568177" y="192878"/>
                      </a:lnTo>
                      <a:lnTo>
                        <a:pt x="603445" y="181930"/>
                      </a:lnTo>
                      <a:lnTo>
                        <a:pt x="583054" y="41194"/>
                      </a:lnTo>
                      <a:lnTo>
                        <a:pt x="592095" y="37886"/>
                      </a:lnTo>
                      <a:lnTo>
                        <a:pt x="666754" y="18689"/>
                      </a:lnTo>
                      <a:lnTo>
                        <a:pt x="719122" y="149914"/>
                      </a:lnTo>
                      <a:lnTo>
                        <a:pt x="782491" y="143526"/>
                      </a:lnTo>
                      <a:lnTo>
                        <a:pt x="799234" y="2194"/>
                      </a:lnTo>
                      <a:lnTo>
                        <a:pt x="842682" y="0"/>
                      </a:lnTo>
                      <a:close/>
                      <a:moveTo>
                        <a:pt x="842682" y="231588"/>
                      </a:moveTo>
                      <a:cubicBezTo>
                        <a:pt x="505184" y="231588"/>
                        <a:pt x="231588" y="505184"/>
                        <a:pt x="231588" y="842682"/>
                      </a:cubicBezTo>
                      <a:cubicBezTo>
                        <a:pt x="231588" y="1180180"/>
                        <a:pt x="505184" y="1453776"/>
                        <a:pt x="842682" y="1453776"/>
                      </a:cubicBezTo>
                      <a:cubicBezTo>
                        <a:pt x="1180180" y="1453776"/>
                        <a:pt x="1453776" y="1180180"/>
                        <a:pt x="1453776" y="842682"/>
                      </a:cubicBezTo>
                      <a:cubicBezTo>
                        <a:pt x="1453776" y="505184"/>
                        <a:pt x="1180180" y="231588"/>
                        <a:pt x="842682" y="231588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67000">
                      <a:schemeClr val="bg1">
                        <a:lumMod val="75000"/>
                      </a:schemeClr>
                    </a:gs>
                    <a:gs pos="96000">
                      <a:srgbClr val="D9D4D3"/>
                    </a:gs>
                    <a:gs pos="2000">
                      <a:schemeClr val="bg1">
                        <a:lumMod val="95000"/>
                      </a:schemeClr>
                    </a:gs>
                  </a:gsLst>
                  <a:lin ang="5400000" scaled="1"/>
                  <a:tileRect/>
                </a:gradFill>
                <a:ln w="3175">
                  <a:solidFill>
                    <a:srgbClr val="000000"/>
                  </a:solidFill>
                </a:ln>
                <a:effectLst/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64" name="Circle: Hollow 163">
                  <a:extLst>
                    <a:ext uri="{FF2B5EF4-FFF2-40B4-BE49-F238E27FC236}">
                      <a16:creationId xmlns:a16="http://schemas.microsoft.com/office/drawing/2014/main" id="{AB8ED9DD-37B0-EB59-7859-28977BA61C71}"/>
                    </a:ext>
                  </a:extLst>
                </p:cNvPr>
                <p:cNvSpPr/>
                <p:nvPr/>
              </p:nvSpPr>
              <p:spPr>
                <a:xfrm>
                  <a:off x="2479520" y="1475946"/>
                  <a:ext cx="1219200" cy="1219200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/>
                    </a:gs>
                    <a:gs pos="67000">
                      <a:srgbClr val="000000"/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65" name="Oval 164">
                  <a:extLst>
                    <a:ext uri="{FF2B5EF4-FFF2-40B4-BE49-F238E27FC236}">
                      <a16:creationId xmlns:a16="http://schemas.microsoft.com/office/drawing/2014/main" id="{35C51654-F72B-5F63-11B3-4900AC67934D}"/>
                    </a:ext>
                  </a:extLst>
                </p:cNvPr>
                <p:cNvSpPr/>
                <p:nvPr/>
              </p:nvSpPr>
              <p:spPr>
                <a:xfrm>
                  <a:off x="2527332" y="1523758"/>
                  <a:ext cx="1123576" cy="1123576"/>
                </a:xfrm>
                <a:prstGeom prst="ellipse">
                  <a:avLst/>
                </a:prstGeom>
                <a:gradFill flip="none" rotWithShape="1">
                  <a:gsLst>
                    <a:gs pos="24000">
                      <a:schemeClr val="bg1">
                        <a:lumMod val="95000"/>
                      </a:schemeClr>
                    </a:gs>
                    <a:gs pos="50000">
                      <a:srgbClr val="D9D4D3"/>
                    </a:gs>
                    <a:gs pos="78000">
                      <a:schemeClr val="bg1">
                        <a:lumMod val="50000"/>
                      </a:schemeClr>
                    </a:gs>
                    <a:gs pos="100000">
                      <a:srgbClr val="000000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66" name="Circle: Hollow 165">
                  <a:extLst>
                    <a:ext uri="{FF2B5EF4-FFF2-40B4-BE49-F238E27FC236}">
                      <a16:creationId xmlns:a16="http://schemas.microsoft.com/office/drawing/2014/main" id="{70333BA9-B2E4-0CD3-8057-BC62CD64944E}"/>
                    </a:ext>
                  </a:extLst>
                </p:cNvPr>
                <p:cNvSpPr/>
                <p:nvPr/>
              </p:nvSpPr>
              <p:spPr>
                <a:xfrm rot="9000000">
                  <a:off x="2527332" y="1523758"/>
                  <a:ext cx="1126564" cy="1126564"/>
                </a:xfrm>
                <a:prstGeom prst="donut">
                  <a:avLst>
                    <a:gd name="adj" fmla="val 4385"/>
                  </a:avLst>
                </a:prstGeom>
                <a:gradFill flip="none" rotWithShape="1">
                  <a:gsLst>
                    <a:gs pos="18000">
                      <a:srgbClr val="F13E1A">
                        <a:alpha val="64000"/>
                      </a:srgbClr>
                    </a:gs>
                    <a:gs pos="82000">
                      <a:srgbClr val="000000">
                        <a:alpha val="39000"/>
                      </a:srgbClr>
                    </a:gs>
                  </a:gsLst>
                  <a:lin ang="17400000" scaled="0"/>
                  <a:tileRect/>
                </a:gradFill>
                <a:ln w="3175">
                  <a:solidFill>
                    <a:srgbClr val="000000"/>
                  </a:solidFill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pic>
            <p:nvPicPr>
              <p:cNvPr id="162" name="Picture 161" descr="A line art of icons&#10;&#10;AI-generated content may be incorrect.">
                <a:extLst>
                  <a:ext uri="{FF2B5EF4-FFF2-40B4-BE49-F238E27FC236}">
                    <a16:creationId xmlns:a16="http://schemas.microsoft.com/office/drawing/2014/main" id="{4722C51B-DD4B-465E-8D24-8DCBDDA3CD1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6773" t="5787" r="44184" b="53472"/>
              <a:stretch>
                <a:fillRect/>
              </a:stretch>
            </p:blipFill>
            <p:spPr>
              <a:xfrm>
                <a:off x="6181179" y="3461508"/>
                <a:ext cx="276938" cy="276938"/>
              </a:xfrm>
              <a:custGeom>
                <a:avLst/>
                <a:gdLst>
                  <a:gd name="connsiteX0" fmla="*/ 737323 w 1474646"/>
                  <a:gd name="connsiteY0" fmla="*/ 0 h 1474646"/>
                  <a:gd name="connsiteX1" fmla="*/ 1474646 w 1474646"/>
                  <a:gd name="connsiteY1" fmla="*/ 737323 h 1474646"/>
                  <a:gd name="connsiteX2" fmla="*/ 737323 w 1474646"/>
                  <a:gd name="connsiteY2" fmla="*/ 1474646 h 1474646"/>
                  <a:gd name="connsiteX3" fmla="*/ 0 w 1474646"/>
                  <a:gd name="connsiteY3" fmla="*/ 737323 h 1474646"/>
                  <a:gd name="connsiteX4" fmla="*/ 737323 w 1474646"/>
                  <a:gd name="connsiteY4" fmla="*/ 0 h 1474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74646" h="1474646">
                    <a:moveTo>
                      <a:pt x="737323" y="0"/>
                    </a:moveTo>
                    <a:cubicBezTo>
                      <a:pt x="1144535" y="0"/>
                      <a:pt x="1474646" y="330111"/>
                      <a:pt x="1474646" y="737323"/>
                    </a:cubicBezTo>
                    <a:cubicBezTo>
                      <a:pt x="1474646" y="1144535"/>
                      <a:pt x="1144535" y="1474646"/>
                      <a:pt x="737323" y="1474646"/>
                    </a:cubicBezTo>
                    <a:cubicBezTo>
                      <a:pt x="330111" y="1474646"/>
                      <a:pt x="0" y="1144535"/>
                      <a:pt x="0" y="737323"/>
                    </a:cubicBezTo>
                    <a:cubicBezTo>
                      <a:pt x="0" y="330111"/>
                      <a:pt x="330111" y="0"/>
                      <a:pt x="737323" y="0"/>
                    </a:cubicBezTo>
                    <a:close/>
                  </a:path>
                </a:pathLst>
              </a:custGeom>
              <a:ln>
                <a:solidFill>
                  <a:schemeClr val="accent1">
                    <a:shade val="15000"/>
                  </a:schemeClr>
                </a:solidFill>
              </a:ln>
            </p:spPr>
          </p:pic>
        </p:grpSp>
      </p:grpSp>
      <p:pic>
        <p:nvPicPr>
          <p:cNvPr id="41" name="Picture 40" descr="A group of black musical notes">
            <a:extLst>
              <a:ext uri="{FF2B5EF4-FFF2-40B4-BE49-F238E27FC236}">
                <a16:creationId xmlns:a16="http://schemas.microsoft.com/office/drawing/2014/main" id="{358C6BBC-4F95-5C3A-F64D-EC7EC6FBB77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>
                        <a14:foregroundMark x1="32738" y1="64680" x2="32738" y2="64680"/>
                        <a14:foregroundMark x1="58690" y1="37528" x2="58690" y2="375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02902" y="-10822966"/>
            <a:ext cx="704204" cy="379767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CABB58A2-900F-8192-CE42-4A78C27668F2}"/>
              </a:ext>
            </a:extLst>
          </p:cNvPr>
          <p:cNvGrpSpPr/>
          <p:nvPr/>
        </p:nvGrpSpPr>
        <p:grpSpPr>
          <a:xfrm>
            <a:off x="-1535156" y="-10741769"/>
            <a:ext cx="390825" cy="369332"/>
            <a:chOff x="-1700513" y="-795321"/>
            <a:chExt cx="892257" cy="905701"/>
          </a:xfrm>
        </p:grpSpPr>
        <p:pic>
          <p:nvPicPr>
            <p:cNvPr id="44" name="Picture 43" descr="A collection of icons on a white background&#10;&#10;AI-generated content may be incorrect.">
              <a:extLst>
                <a:ext uri="{FF2B5EF4-FFF2-40B4-BE49-F238E27FC236}">
                  <a16:creationId xmlns:a16="http://schemas.microsoft.com/office/drawing/2014/main" id="{0030A9CC-D0D2-3531-621B-10DCEEEA3EA0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8143" b="26983" l="9872" r="26636"/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76" t="5788" r="71268" b="70662"/>
            <a:stretch>
              <a:fillRect/>
            </a:stretch>
          </p:blipFill>
          <p:spPr>
            <a:xfrm>
              <a:off x="-1691445" y="-747877"/>
              <a:ext cx="858257" cy="858257"/>
            </a:xfrm>
            <a:custGeom>
              <a:avLst/>
              <a:gdLst>
                <a:gd name="connsiteX0" fmla="*/ 444137 w 888274"/>
                <a:gd name="connsiteY0" fmla="*/ 0 h 888274"/>
                <a:gd name="connsiteX1" fmla="*/ 888274 w 888274"/>
                <a:gd name="connsiteY1" fmla="*/ 444137 h 888274"/>
                <a:gd name="connsiteX2" fmla="*/ 444137 w 888274"/>
                <a:gd name="connsiteY2" fmla="*/ 888274 h 888274"/>
                <a:gd name="connsiteX3" fmla="*/ 0 w 888274"/>
                <a:gd name="connsiteY3" fmla="*/ 444137 h 888274"/>
                <a:gd name="connsiteX4" fmla="*/ 444137 w 888274"/>
                <a:gd name="connsiteY4" fmla="*/ 0 h 888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8274" h="888274">
                  <a:moveTo>
                    <a:pt x="444137" y="0"/>
                  </a:moveTo>
                  <a:cubicBezTo>
                    <a:pt x="689427" y="0"/>
                    <a:pt x="888274" y="198847"/>
                    <a:pt x="888274" y="444137"/>
                  </a:cubicBezTo>
                  <a:cubicBezTo>
                    <a:pt x="888274" y="689427"/>
                    <a:pt x="689427" y="888274"/>
                    <a:pt x="444137" y="888274"/>
                  </a:cubicBezTo>
                  <a:cubicBezTo>
                    <a:pt x="198847" y="888274"/>
                    <a:pt x="0" y="689427"/>
                    <a:pt x="0" y="444137"/>
                  </a:cubicBezTo>
                  <a:cubicBezTo>
                    <a:pt x="0" y="198847"/>
                    <a:pt x="198847" y="0"/>
                    <a:pt x="444137" y="0"/>
                  </a:cubicBezTo>
                  <a:close/>
                </a:path>
              </a:pathLst>
            </a:custGeom>
            <a:ln>
              <a:noFill/>
            </a:ln>
          </p:spPr>
        </p:pic>
        <p:pic>
          <p:nvPicPr>
            <p:cNvPr id="45" name="Picture 44" descr="A black and white logo&#10;&#10;AI-generated content may be incorrect.">
              <a:extLst>
                <a:ext uri="{FF2B5EF4-FFF2-40B4-BE49-F238E27FC236}">
                  <a16:creationId xmlns:a16="http://schemas.microsoft.com/office/drawing/2014/main" id="{ADFFA768-2FD9-F119-E9C0-73FD6BFEB055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3139" b="89462" l="8259" r="94643">
                          <a14:foregroundMark x1="12946" y1="15695" x2="8482" y2="23767"/>
                          <a14:foregroundMark x1="15402" y1="3587" x2="14732" y2="8072"/>
                          <a14:foregroundMark x1="23438" y1="19283" x2="18750" y2="31839"/>
                          <a14:foregroundMark x1="32143" y1="26906" x2="32143" y2="37220"/>
                          <a14:foregroundMark x1="68304" y1="27130" x2="69866" y2="38341"/>
                          <a14:foregroundMark x1="77679" y1="19283" x2="82589" y2="34753"/>
                          <a14:foregroundMark x1="87500" y1="10314" x2="91295" y2="25785"/>
                          <a14:foregroundMark x1="94643" y1="34081" x2="94643" y2="34081"/>
                          <a14:backgroundMark x1="47991" y1="34978" x2="47991" y2="34978"/>
                        </a14:backgroundRemoval>
                      </a14:imgEffect>
                      <a14:imgEffect>
                        <a14:brightnessContrast bright="-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1700513" y="-795321"/>
              <a:ext cx="892257" cy="888274"/>
            </a:xfrm>
            <a:prstGeom prst="rect">
              <a:avLst/>
            </a:pr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  <p:grpSp>
        <p:nvGrpSpPr>
          <p:cNvPr id="169" name="Group 168">
            <a:extLst>
              <a:ext uri="{FF2B5EF4-FFF2-40B4-BE49-F238E27FC236}">
                <a16:creationId xmlns:a16="http://schemas.microsoft.com/office/drawing/2014/main" id="{2F64ACDF-FF72-F950-D529-822331FFAA93}"/>
              </a:ext>
            </a:extLst>
          </p:cNvPr>
          <p:cNvGrpSpPr/>
          <p:nvPr/>
        </p:nvGrpSpPr>
        <p:grpSpPr>
          <a:xfrm>
            <a:off x="189617" y="-11203434"/>
            <a:ext cx="12206948" cy="5457793"/>
            <a:chOff x="1095" y="-5808977"/>
            <a:chExt cx="12206948" cy="5457793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C6549120-8951-C06C-EC23-348E9B971E5D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/>
            <a:stretch>
              <a:fillRect/>
            </a:stretch>
          </p:blipFill>
          <p:spPr>
            <a:xfrm>
              <a:off x="9097226" y="-1131540"/>
              <a:ext cx="780356" cy="780356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6093C7A-08F9-B941-4524-46CDE42947A3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>
              <a:off x="2575606" y="-1331595"/>
              <a:ext cx="780356" cy="780356"/>
            </a:xfrm>
            <a:prstGeom prst="rect">
              <a:avLst/>
            </a:prstGeom>
          </p:spPr>
        </p:pic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C4DE2BBB-C73A-40A4-0374-4EFFC808363A}"/>
                </a:ext>
              </a:extLst>
            </p:cNvPr>
            <p:cNvSpPr txBox="1"/>
            <p:nvPr/>
          </p:nvSpPr>
          <p:spPr>
            <a:xfrm>
              <a:off x="10857" y="-5808977"/>
              <a:ext cx="4034201" cy="461665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Physical Noise (external)</a:t>
              </a:r>
              <a:endParaRPr lang="en-GB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B5737A98-AFC2-B33A-B964-6CE13D419F7A}"/>
                </a:ext>
              </a:extLst>
            </p:cNvPr>
            <p:cNvSpPr txBox="1"/>
            <p:nvPr/>
          </p:nvSpPr>
          <p:spPr>
            <a:xfrm>
              <a:off x="1095" y="-4088158"/>
              <a:ext cx="4034398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              Loud Customers </a:t>
              </a:r>
              <a:endParaRPr lang="en-GB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grpSp>
          <p:nvGrpSpPr>
            <p:cNvPr id="504" name="Group 503">
              <a:extLst>
                <a:ext uri="{FF2B5EF4-FFF2-40B4-BE49-F238E27FC236}">
                  <a16:creationId xmlns:a16="http://schemas.microsoft.com/office/drawing/2014/main" id="{39FED94D-1D3F-A1D6-6721-D12010F5B6C7}"/>
                </a:ext>
              </a:extLst>
            </p:cNvPr>
            <p:cNvGrpSpPr/>
            <p:nvPr/>
          </p:nvGrpSpPr>
          <p:grpSpPr>
            <a:xfrm>
              <a:off x="153394" y="-4158471"/>
              <a:ext cx="540000" cy="540000"/>
              <a:chOff x="-983558" y="115177"/>
              <a:chExt cx="540000" cy="540000"/>
            </a:xfrm>
          </p:grpSpPr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7D924161-6507-9730-AA23-CB7539211663}"/>
                  </a:ext>
                </a:extLst>
              </p:cNvPr>
              <p:cNvSpPr/>
              <p:nvPr/>
            </p:nvSpPr>
            <p:spPr>
              <a:xfrm>
                <a:off x="-983558" y="115177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C7B95060-B8B3-9716-E914-8F98A06932BC}"/>
                  </a:ext>
                </a:extLst>
              </p:cNvPr>
              <p:cNvGrpSpPr/>
              <p:nvPr/>
            </p:nvGrpSpPr>
            <p:grpSpPr>
              <a:xfrm>
                <a:off x="-908970" y="200511"/>
                <a:ext cx="390825" cy="369332"/>
                <a:chOff x="-1700513" y="-795321"/>
                <a:chExt cx="892257" cy="905701"/>
              </a:xfrm>
            </p:grpSpPr>
            <p:pic>
              <p:nvPicPr>
                <p:cNvPr id="22" name="Picture 21" descr="A collection of icons on a white background&#10;&#10;AI-generated content may be incorrect.">
                  <a:extLst>
                    <a:ext uri="{FF2B5EF4-FFF2-40B4-BE49-F238E27FC236}">
                      <a16:creationId xmlns:a16="http://schemas.microsoft.com/office/drawing/2014/main" id="{D3FEFF96-178A-1A06-3EE5-00F8C410823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5">
                  <a:extLst>
                    <a:ext uri="{BEBA8EAE-BF5A-486C-A8C5-ECC9F3942E4B}">
                      <a14:imgProps xmlns:a14="http://schemas.microsoft.com/office/drawing/2010/main">
                        <a14:imgLayer r:embed="rId16">
                          <a14:imgEffect>
                            <a14:backgroundRemoval t="8143" b="26983" l="9872" r="26636"/>
                          </a14:imgEffect>
                          <a14:imgEffect>
                            <a14:brightnessContrast bright="-10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7776" t="5788" r="71268" b="70662"/>
                <a:stretch>
                  <a:fillRect/>
                </a:stretch>
              </p:blipFill>
              <p:spPr>
                <a:xfrm>
                  <a:off x="-1691445" y="-747877"/>
                  <a:ext cx="858257" cy="858257"/>
                </a:xfrm>
                <a:custGeom>
                  <a:avLst/>
                  <a:gdLst>
                    <a:gd name="connsiteX0" fmla="*/ 444137 w 888274"/>
                    <a:gd name="connsiteY0" fmla="*/ 0 h 888274"/>
                    <a:gd name="connsiteX1" fmla="*/ 888274 w 888274"/>
                    <a:gd name="connsiteY1" fmla="*/ 444137 h 888274"/>
                    <a:gd name="connsiteX2" fmla="*/ 444137 w 888274"/>
                    <a:gd name="connsiteY2" fmla="*/ 888274 h 888274"/>
                    <a:gd name="connsiteX3" fmla="*/ 0 w 888274"/>
                    <a:gd name="connsiteY3" fmla="*/ 444137 h 888274"/>
                    <a:gd name="connsiteX4" fmla="*/ 444137 w 888274"/>
                    <a:gd name="connsiteY4" fmla="*/ 0 h 88827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88274" h="888274">
                      <a:moveTo>
                        <a:pt x="444137" y="0"/>
                      </a:moveTo>
                      <a:cubicBezTo>
                        <a:pt x="689427" y="0"/>
                        <a:pt x="888274" y="198847"/>
                        <a:pt x="888274" y="444137"/>
                      </a:cubicBezTo>
                      <a:cubicBezTo>
                        <a:pt x="888274" y="689427"/>
                        <a:pt x="689427" y="888274"/>
                        <a:pt x="444137" y="888274"/>
                      </a:cubicBezTo>
                      <a:cubicBezTo>
                        <a:pt x="198847" y="888274"/>
                        <a:pt x="0" y="689427"/>
                        <a:pt x="0" y="444137"/>
                      </a:cubicBezTo>
                      <a:cubicBezTo>
                        <a:pt x="0" y="198847"/>
                        <a:pt x="198847" y="0"/>
                        <a:pt x="444137" y="0"/>
                      </a:cubicBezTo>
                      <a:close/>
                    </a:path>
                  </a:pathLst>
                </a:custGeom>
                <a:ln>
                  <a:noFill/>
                </a:ln>
              </p:spPr>
            </p:pic>
            <p:pic>
              <p:nvPicPr>
                <p:cNvPr id="26" name="Picture 25" descr="A black and white logo&#10;&#10;AI-generated content may be incorrect.">
                  <a:extLst>
                    <a:ext uri="{FF2B5EF4-FFF2-40B4-BE49-F238E27FC236}">
                      <a16:creationId xmlns:a16="http://schemas.microsoft.com/office/drawing/2014/main" id="{64D173E2-6171-86B2-E125-7C583DDBE25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7">
                  <a:extLst>
                    <a:ext uri="{BEBA8EAE-BF5A-486C-A8C5-ECC9F3942E4B}">
                      <a14:imgProps xmlns:a14="http://schemas.microsoft.com/office/drawing/2010/main">
                        <a14:imgLayer r:embed="rId18">
                          <a14:imgEffect>
                            <a14:backgroundRemoval t="3139" b="89462" l="8259" r="94643">
                              <a14:foregroundMark x1="12946" y1="15695" x2="8482" y2="23767"/>
                              <a14:foregroundMark x1="15402" y1="3587" x2="14732" y2="8072"/>
                              <a14:foregroundMark x1="23438" y1="19283" x2="18750" y2="31839"/>
                              <a14:foregroundMark x1="32143" y1="26906" x2="32143" y2="37220"/>
                              <a14:foregroundMark x1="68304" y1="27130" x2="69866" y2="38341"/>
                              <a14:foregroundMark x1="77679" y1="19283" x2="82589" y2="34753"/>
                              <a14:foregroundMark x1="87500" y1="10314" x2="91295" y2="25785"/>
                              <a14:foregroundMark x1="94643" y1="34081" x2="94643" y2="34081"/>
                              <a14:backgroundMark x1="47991" y1="34978" x2="47991" y2="34978"/>
                            </a14:backgroundRemoval>
                          </a14:imgEffect>
                          <a14:imgEffect>
                            <a14:brightnessContrast bright="-10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-1700513" y="-795321"/>
                  <a:ext cx="892257" cy="888274"/>
                </a:xfrm>
                <a:prstGeom prst="rect">
                  <a:avLst/>
                </a:prstGeom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p:spPr>
            </p:pic>
          </p:grpSp>
        </p:grp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46518245-2A80-5309-B328-63EFE23CE1DD}"/>
                </a:ext>
              </a:extLst>
            </p:cNvPr>
            <p:cNvSpPr txBox="1"/>
            <p:nvPr/>
          </p:nvSpPr>
          <p:spPr>
            <a:xfrm>
              <a:off x="1095" y="-3432286"/>
              <a:ext cx="4034398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              Background Music </a:t>
              </a:r>
              <a:endParaRPr lang="en-GB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EF9338CC-2D6E-85C6-3553-684E67A51769}"/>
                </a:ext>
              </a:extLst>
            </p:cNvPr>
            <p:cNvGrpSpPr/>
            <p:nvPr/>
          </p:nvGrpSpPr>
          <p:grpSpPr>
            <a:xfrm>
              <a:off x="38568" y="-3537835"/>
              <a:ext cx="762703" cy="540000"/>
              <a:chOff x="-1278007" y="1677126"/>
              <a:chExt cx="762703" cy="540000"/>
            </a:xfrm>
          </p:grpSpPr>
          <p:sp>
            <p:nvSpPr>
              <p:cNvPr id="38" name="Oval 37">
                <a:extLst>
                  <a:ext uri="{FF2B5EF4-FFF2-40B4-BE49-F238E27FC236}">
                    <a16:creationId xmlns:a16="http://schemas.microsoft.com/office/drawing/2014/main" id="{5B0E5F5E-6965-9807-AFC8-2F611C06CA15}"/>
                  </a:ext>
                </a:extLst>
              </p:cNvPr>
              <p:cNvSpPr/>
              <p:nvPr/>
            </p:nvSpPr>
            <p:spPr>
              <a:xfrm>
                <a:off x="-1166655" y="1677126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21" name="Picture 20" descr="A group of black musical notes">
                <a:extLst>
                  <a:ext uri="{FF2B5EF4-FFF2-40B4-BE49-F238E27FC236}">
                    <a16:creationId xmlns:a16="http://schemas.microsoft.com/office/drawing/2014/main" id="{FB1B67BA-5A56-179E-77C6-40BBC07B98B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1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10000" b="90000" l="10000" r="90000">
                            <a14:foregroundMark x1="32738" y1="64680" x2="32738" y2="64680"/>
                            <a14:foregroundMark x1="58690" y1="37528" x2="58690" y2="37528"/>
                          </a14:backgroundRemoval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1278007" y="1725559"/>
                <a:ext cx="762703" cy="411315"/>
              </a:xfrm>
              <a:prstGeom prst="rect">
                <a:avLst/>
              </a:prstGeom>
              <a:ln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C7621340-3095-E8DB-5867-EEAE1A60BD0C}"/>
                </a:ext>
              </a:extLst>
            </p:cNvPr>
            <p:cNvSpPr txBox="1"/>
            <p:nvPr/>
          </p:nvSpPr>
          <p:spPr>
            <a:xfrm>
              <a:off x="1095" y="-2789057"/>
              <a:ext cx="4034398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              Dishes Noise</a:t>
              </a:r>
              <a:endParaRPr lang="en-GB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5F65C030-7FF7-4307-E2DD-9565443A7FDA}"/>
                </a:ext>
              </a:extLst>
            </p:cNvPr>
            <p:cNvSpPr txBox="1"/>
            <p:nvPr/>
          </p:nvSpPr>
          <p:spPr>
            <a:xfrm>
              <a:off x="1095" y="-2145828"/>
              <a:ext cx="4034398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              Kitchen Equipment</a:t>
              </a:r>
              <a:endParaRPr lang="en-GB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9F897135-2095-278F-62CD-27F3D51D93BB}"/>
                </a:ext>
              </a:extLst>
            </p:cNvPr>
            <p:cNvSpPr txBox="1"/>
            <p:nvPr/>
          </p:nvSpPr>
          <p:spPr>
            <a:xfrm>
              <a:off x="1095" y="-1502600"/>
              <a:ext cx="4034399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              Phone Ringing</a:t>
              </a:r>
              <a:endParaRPr lang="en-GB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6A68ABD9-2B65-FAF7-647F-4FF47704121D}"/>
                </a:ext>
              </a:extLst>
            </p:cNvPr>
            <p:cNvGrpSpPr/>
            <p:nvPr/>
          </p:nvGrpSpPr>
          <p:grpSpPr>
            <a:xfrm>
              <a:off x="149920" y="-2889830"/>
              <a:ext cx="540000" cy="540000"/>
              <a:chOff x="-2168336" y="1611093"/>
              <a:chExt cx="540000" cy="540000"/>
            </a:xfrm>
          </p:grpSpPr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0761D6B9-D8DE-1F82-5362-D91891F301E6}"/>
                  </a:ext>
                </a:extLst>
              </p:cNvPr>
              <p:cNvSpPr/>
              <p:nvPr/>
            </p:nvSpPr>
            <p:spPr>
              <a:xfrm>
                <a:off x="-2168336" y="1611093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51" name="Picture 50" descr="A black background with a black square">
                <a:extLst>
                  <a:ext uri="{FF2B5EF4-FFF2-40B4-BE49-F238E27FC236}">
                    <a16:creationId xmlns:a16="http://schemas.microsoft.com/office/drawing/2014/main" id="{140BD25F-C231-5E4D-F612-2F8485BCA4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2">
                <a:extLst>
                  <a:ext uri="{BEBA8EAE-BF5A-486C-A8C5-ECC9F3942E4B}">
                    <a14:imgProps xmlns:a14="http://schemas.microsoft.com/office/drawing/2010/main">
                      <a14:imgLayer r:embed="rId23"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087700" y="1691729"/>
                <a:ext cx="378728" cy="378728"/>
              </a:xfrm>
              <a:prstGeom prst="rect">
                <a:avLst/>
              </a:prstGeom>
              <a:ln w="22225">
                <a:noFill/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6D722E7A-9C4A-7ECE-46F9-43F478526773}"/>
                </a:ext>
              </a:extLst>
            </p:cNvPr>
            <p:cNvGrpSpPr/>
            <p:nvPr/>
          </p:nvGrpSpPr>
          <p:grpSpPr>
            <a:xfrm>
              <a:off x="149920" y="-2221092"/>
              <a:ext cx="540000" cy="540000"/>
              <a:chOff x="-2839841" y="1833862"/>
              <a:chExt cx="540000" cy="540000"/>
            </a:xfrm>
          </p:grpSpPr>
          <p:sp>
            <p:nvSpPr>
              <p:cNvPr id="47" name="Oval 46">
                <a:extLst>
                  <a:ext uri="{FF2B5EF4-FFF2-40B4-BE49-F238E27FC236}">
                    <a16:creationId xmlns:a16="http://schemas.microsoft.com/office/drawing/2014/main" id="{B1B0DAB8-B0DD-4370-50AA-0F119F5C7927}"/>
                  </a:ext>
                </a:extLst>
              </p:cNvPr>
              <p:cNvSpPr/>
              <p:nvPr/>
            </p:nvSpPr>
            <p:spPr>
              <a:xfrm>
                <a:off x="-2839841" y="1833862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57" name="Picture 56" descr="A black and white line art of a timer">
                <a:extLst>
                  <a:ext uri="{FF2B5EF4-FFF2-40B4-BE49-F238E27FC236}">
                    <a16:creationId xmlns:a16="http://schemas.microsoft.com/office/drawing/2014/main" id="{D1F7D76E-854F-1998-EFCD-746F11CB0FD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4">
                <a:extLst>
                  <a:ext uri="{BEBA8EAE-BF5A-486C-A8C5-ECC9F3942E4B}">
                    <a14:imgProps xmlns:a14="http://schemas.microsoft.com/office/drawing/2010/main">
                      <a14:imgLayer r:embed="rId25">
                        <a14:imgEffect>
                          <a14:backgroundRemoval t="10000" b="90000" l="10000" r="90000">
                            <a14:foregroundMark x1="40333" y1="37333" x2="40333" y2="37333"/>
                            <a14:foregroundMark x1="71417" y1="64250" x2="71417" y2="64250"/>
                            <a14:foregroundMark x1="77250" y1="54833" x2="77250" y2="54833"/>
                            <a14:foregroundMark x1="78083" y1="45083" x2="78083" y2="45083"/>
                            <a14:foregroundMark x1="76167" y1="34500" x2="76167" y2="34500"/>
                            <a14:foregroundMark x1="70083" y1="25667" x2="70083" y2="25667"/>
                            <a14:foregroundMark x1="60917" y1="19250" x2="60917" y2="19250"/>
                            <a14:foregroundMark x1="39500" y1="19500" x2="39500" y2="19500"/>
                            <a14:foregroundMark x1="29500" y1="25083" x2="29500" y2="25083"/>
                            <a14:foregroundMark x1="24250" y1="34250" x2="24250" y2="34250"/>
                            <a14:foregroundMark x1="21417" y1="45083" x2="21417" y2="45083"/>
                            <a14:foregroundMark x1="22583" y1="55083" x2="22583" y2="55083"/>
                            <a14:foregroundMark x1="27583" y1="64000" x2="27583" y2="64000"/>
                            <a14:foregroundMark x1="37833" y1="69833" x2="37833" y2="69833"/>
                            <a14:foregroundMark x1="49750" y1="72000" x2="49750" y2="72000"/>
                            <a14:foregroundMark x1="61750" y1="69833" x2="61750" y2="69833"/>
                          </a14:backgroundRemoval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772759" y="1900944"/>
                <a:ext cx="405836" cy="405836"/>
              </a:xfrm>
              <a:prstGeom prst="rect">
                <a:avLst/>
              </a:prstGeom>
              <a:effectLst>
                <a:outerShdw blurRad="50800" dist="508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5855D751-0DCC-DEFD-69F1-876C85289894}"/>
                </a:ext>
              </a:extLst>
            </p:cNvPr>
            <p:cNvGrpSpPr/>
            <p:nvPr/>
          </p:nvGrpSpPr>
          <p:grpSpPr>
            <a:xfrm>
              <a:off x="157346" y="-1572545"/>
              <a:ext cx="540000" cy="540000"/>
              <a:chOff x="-2557927" y="1679936"/>
              <a:chExt cx="540000" cy="540000"/>
            </a:xfrm>
          </p:grpSpPr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EDB338B7-87F6-6A9E-8BC8-58378399F03E}"/>
                  </a:ext>
                </a:extLst>
              </p:cNvPr>
              <p:cNvSpPr/>
              <p:nvPr/>
            </p:nvSpPr>
            <p:spPr>
              <a:xfrm>
                <a:off x="-2557927" y="1679936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62" name="Picture 61" descr="A phone with a black background&#10;&#10;AI-generated content may be incorrect.">
                <a:extLst>
                  <a:ext uri="{FF2B5EF4-FFF2-40B4-BE49-F238E27FC236}">
                    <a16:creationId xmlns:a16="http://schemas.microsoft.com/office/drawing/2014/main" id="{FE757DAC-B014-4F5C-4F3A-72FC2016C54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447209" y="1769059"/>
                <a:ext cx="318565" cy="361754"/>
              </a:xfrm>
              <a:prstGeom prst="rect">
                <a:avLst/>
              </a:prstGeom>
            </p:spPr>
          </p:pic>
        </p:grp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B6AC8320-4E0C-9406-8721-A1C0958D7551}"/>
                </a:ext>
              </a:extLst>
            </p:cNvPr>
            <p:cNvSpPr txBox="1"/>
            <p:nvPr/>
          </p:nvSpPr>
          <p:spPr>
            <a:xfrm>
              <a:off x="4099128" y="-5808977"/>
              <a:ext cx="4042554" cy="1200329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Physiological or</a:t>
              </a:r>
            </a:p>
            <a:p>
              <a:pPr algn="ctr"/>
              <a:r>
                <a:rPr lang="en-US" sz="24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Psychological </a:t>
              </a:r>
            </a:p>
            <a:p>
              <a:pPr algn="ctr"/>
              <a:r>
                <a:rPr lang="en-US" sz="24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(body and mind)                             </a:t>
              </a:r>
              <a:endParaRPr lang="en-GB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212C0F0D-D1AF-B71D-2E18-A15ACFD35774}"/>
                </a:ext>
              </a:extLst>
            </p:cNvPr>
            <p:cNvSpPr txBox="1"/>
            <p:nvPr/>
          </p:nvSpPr>
          <p:spPr>
            <a:xfrm>
              <a:off x="4093249" y="-4088158"/>
              <a:ext cx="4042554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            Tired Staff</a:t>
              </a:r>
              <a:endParaRPr lang="en-GB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72476887-BB74-B9EF-F46C-A11B6BA759DF}"/>
                </a:ext>
              </a:extLst>
            </p:cNvPr>
            <p:cNvSpPr txBox="1"/>
            <p:nvPr/>
          </p:nvSpPr>
          <p:spPr>
            <a:xfrm>
              <a:off x="4095439" y="-3432887"/>
              <a:ext cx="4042554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            Losing voice (shouting)</a:t>
              </a:r>
              <a:endParaRPr lang="en-GB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83" name="TextBox 82">
              <a:extLst>
                <a:ext uri="{FF2B5EF4-FFF2-40B4-BE49-F238E27FC236}">
                  <a16:creationId xmlns:a16="http://schemas.microsoft.com/office/drawing/2014/main" id="{13A075A0-4443-6440-6359-B268FDD01BD9}"/>
                </a:ext>
              </a:extLst>
            </p:cNvPr>
            <p:cNvSpPr txBox="1"/>
            <p:nvPr/>
          </p:nvSpPr>
          <p:spPr>
            <a:xfrm>
              <a:off x="4095439" y="-2777616"/>
              <a:ext cx="4042554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            Losing Focus</a:t>
              </a:r>
              <a:endParaRPr lang="en-GB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id="{00114F94-550E-11E4-1A79-83B053CED691}"/>
                </a:ext>
              </a:extLst>
            </p:cNvPr>
            <p:cNvSpPr txBox="1"/>
            <p:nvPr/>
          </p:nvSpPr>
          <p:spPr>
            <a:xfrm>
              <a:off x="4095439" y="-2138388"/>
              <a:ext cx="4042554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r>
                <a:rPr lang="en-US" sz="20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            Rushing orders</a:t>
              </a:r>
              <a:endParaRPr lang="en-GB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F05780C8-0D00-72D8-572D-DD8CBA54F6CC}"/>
                </a:ext>
              </a:extLst>
            </p:cNvPr>
            <p:cNvGrpSpPr/>
            <p:nvPr/>
          </p:nvGrpSpPr>
          <p:grpSpPr>
            <a:xfrm>
              <a:off x="4211566" y="-4174513"/>
              <a:ext cx="540000" cy="540000"/>
              <a:chOff x="-896655" y="2309140"/>
              <a:chExt cx="540000" cy="540000"/>
            </a:xfrm>
          </p:grpSpPr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696A0622-8527-3B32-A6E7-8055691D2E84}"/>
                  </a:ext>
                </a:extLst>
              </p:cNvPr>
              <p:cNvSpPr/>
              <p:nvPr/>
            </p:nvSpPr>
            <p:spPr>
              <a:xfrm>
                <a:off x="-896655" y="2309140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18" name="Picture 17" descr="A person sitting on a chair">
                <a:extLst>
                  <a:ext uri="{FF2B5EF4-FFF2-40B4-BE49-F238E27FC236}">
                    <a16:creationId xmlns:a16="http://schemas.microsoft.com/office/drawing/2014/main" id="{BB6CE6DC-F647-574D-9C84-70174CC2FA5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7">
                <a:extLst>
                  <a:ext uri="{BEBA8EAE-BF5A-486C-A8C5-ECC9F3942E4B}">
                    <a14:imgProps xmlns:a14="http://schemas.microsoft.com/office/drawing/2010/main">
                      <a14:imgLayer r:embed="rId28">
                        <a14:imgEffect>
                          <a14:backgroundRemoval t="10000" b="90000" l="10000" r="90000">
                            <a14:foregroundMark x1="34752" y1="14925" x2="34752" y2="14925"/>
                            <a14:foregroundMark x1="31915" y1="15423" x2="31915" y2="15423"/>
                          </a14:backgroundRemoval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782082" y="2357573"/>
                <a:ext cx="310855" cy="443134"/>
              </a:xfrm>
              <a:prstGeom prst="rect">
                <a:avLst/>
              </a:prstGeo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A2307ACA-A12F-A429-8FE8-A99CFADA3A43}"/>
                </a:ext>
              </a:extLst>
            </p:cNvPr>
            <p:cNvGrpSpPr/>
            <p:nvPr/>
          </p:nvGrpSpPr>
          <p:grpSpPr>
            <a:xfrm>
              <a:off x="4207593" y="-2873788"/>
              <a:ext cx="540000" cy="540000"/>
              <a:chOff x="-2336922" y="2017780"/>
              <a:chExt cx="540000" cy="540000"/>
            </a:xfrm>
          </p:grpSpPr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5EC6565F-0CA9-40F7-5ED1-07C45A88A03A}"/>
                  </a:ext>
                </a:extLst>
              </p:cNvPr>
              <p:cNvSpPr/>
              <p:nvPr/>
            </p:nvSpPr>
            <p:spPr>
              <a:xfrm>
                <a:off x="-2336922" y="2017780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36" name="Picture 35" descr="A black and white icon of a person with different symbols&#10;&#10;AI-generated content may be incorrect.">
                <a:extLst>
                  <a:ext uri="{FF2B5EF4-FFF2-40B4-BE49-F238E27FC236}">
                    <a16:creationId xmlns:a16="http://schemas.microsoft.com/office/drawing/2014/main" id="{20F74BB1-8F4B-521F-6F73-FEEF7A96907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9">
                <a:extLst>
                  <a:ext uri="{BEBA8EAE-BF5A-486C-A8C5-ECC9F3942E4B}">
                    <a14:imgProps xmlns:a14="http://schemas.microsoft.com/office/drawing/2010/main">
                      <a14:imgLayer r:embed="rId30">
                        <a14:imgEffect>
                          <a14:backgroundRemoval t="10000" b="90000" l="10000" r="90000">
                            <a14:foregroundMark x1="45631" y1="58294" x2="45631" y2="58294"/>
                            <a14:foregroundMark x1="50971" y1="53081" x2="50971" y2="53081"/>
                            <a14:foregroundMark x1="52913" y1="47393" x2="52913" y2="47393"/>
                            <a14:foregroundMark x1="45631" y1="47867" x2="45631" y2="47867"/>
                            <a14:foregroundMark x1="17476" y1="35545" x2="17476" y2="35545"/>
                            <a14:foregroundMark x1="21359" y1="41706" x2="21359" y2="41706"/>
                            <a14:foregroundMark x1="49515" y1="27488" x2="49515" y2="27488"/>
                            <a14:foregroundMark x1="59223" y1="27488" x2="59223" y2="27488"/>
                            <a14:foregroundMark x1="80097" y1="34597" x2="80097" y2="34597"/>
                            <a14:foregroundMark x1="83010" y1="40758" x2="83010" y2="40758"/>
                          </a14:backgroundRemoval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271542" y="2079434"/>
                <a:ext cx="406817" cy="416691"/>
              </a:xfrm>
              <a:prstGeom prst="rect">
                <a:avLst/>
              </a:prstGeom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1E14787D-44C8-A009-7EF2-D0021D83998D}"/>
                </a:ext>
              </a:extLst>
            </p:cNvPr>
            <p:cNvGrpSpPr/>
            <p:nvPr/>
          </p:nvGrpSpPr>
          <p:grpSpPr>
            <a:xfrm>
              <a:off x="4207593" y="-3503428"/>
              <a:ext cx="540000" cy="540000"/>
              <a:chOff x="-3194160" y="3037749"/>
              <a:chExt cx="540000" cy="540000"/>
            </a:xfrm>
          </p:grpSpPr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BCBD643F-6B0A-2213-0718-688D57CCBAEE}"/>
                  </a:ext>
                </a:extLst>
              </p:cNvPr>
              <p:cNvSpPr/>
              <p:nvPr/>
            </p:nvSpPr>
            <p:spPr>
              <a:xfrm>
                <a:off x="-3194160" y="3037749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510" name="Picture 509" descr="A person holding a megaphone&#10;&#10;AI-generated content may be incorrect.">
                <a:extLst>
                  <a:ext uri="{FF2B5EF4-FFF2-40B4-BE49-F238E27FC236}">
                    <a16:creationId xmlns:a16="http://schemas.microsoft.com/office/drawing/2014/main" id="{6D9FA93D-D393-AB8D-7584-D7129299BB4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1">
                <a:extLst>
                  <a:ext uri="{BEBA8EAE-BF5A-486C-A8C5-ECC9F3942E4B}">
                    <a14:imgProps xmlns:a14="http://schemas.microsoft.com/office/drawing/2010/main">
                      <a14:imgLayer r:embed="rId32">
                        <a14:imgEffect>
                          <a14:backgroundRemoval t="10000" b="90000" l="10000" r="90000">
                            <a14:foregroundMark x1="62500" y1="29310" x2="62500" y2="29310"/>
                            <a14:foregroundMark x1="18182" y1="17241" x2="18182" y2="17241"/>
                            <a14:foregroundMark x1="14205" y1="25862" x2="14205" y2="25862"/>
                            <a14:foregroundMark x1="18182" y1="34483" x2="18182" y2="34483"/>
                          </a14:backgroundRemoval>
                        </a14:imgEffect>
                        <a14:imgEffect>
                          <a14:sharpenSoften amount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3160228" y="3074363"/>
                <a:ext cx="472137" cy="466772"/>
              </a:xfrm>
              <a:prstGeom prst="rect">
                <a:avLst/>
              </a:prstGeom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914BDD53-58C7-BDC5-61C9-09DE43B4F014}"/>
                </a:ext>
              </a:extLst>
            </p:cNvPr>
            <p:cNvGrpSpPr/>
            <p:nvPr/>
          </p:nvGrpSpPr>
          <p:grpSpPr>
            <a:xfrm>
              <a:off x="4207593" y="-2206509"/>
              <a:ext cx="540000" cy="540000"/>
              <a:chOff x="-2586075" y="2672240"/>
              <a:chExt cx="540000" cy="540000"/>
            </a:xfrm>
          </p:grpSpPr>
          <p:sp>
            <p:nvSpPr>
              <p:cNvPr id="49" name="Oval 48">
                <a:extLst>
                  <a:ext uri="{FF2B5EF4-FFF2-40B4-BE49-F238E27FC236}">
                    <a16:creationId xmlns:a16="http://schemas.microsoft.com/office/drawing/2014/main" id="{9606B83D-A47E-440C-67C8-B5AE1ABFDCA9}"/>
                  </a:ext>
                </a:extLst>
              </p:cNvPr>
              <p:cNvSpPr/>
              <p:nvPr/>
            </p:nvSpPr>
            <p:spPr>
              <a:xfrm>
                <a:off x="-2586075" y="2672240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88" name="Rectangle 487">
                <a:extLst>
                  <a:ext uri="{FF2B5EF4-FFF2-40B4-BE49-F238E27FC236}">
                    <a16:creationId xmlns:a16="http://schemas.microsoft.com/office/drawing/2014/main" id="{25F05DFA-33E9-F133-3B53-5C5267122119}"/>
                  </a:ext>
                </a:extLst>
              </p:cNvPr>
              <p:cNvSpPr/>
              <p:nvPr/>
            </p:nvSpPr>
            <p:spPr>
              <a:xfrm>
                <a:off x="-2463076" y="2745741"/>
                <a:ext cx="294002" cy="392999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67" name="Picture 66" descr="A black and white image of a person running">
                <a:extLst>
                  <a:ext uri="{FF2B5EF4-FFF2-40B4-BE49-F238E27FC236}">
                    <a16:creationId xmlns:a16="http://schemas.microsoft.com/office/drawing/2014/main" id="{CCFF12FA-C4E2-9A4B-FBDC-2B06703E17F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3">
                <a:extLst>
                  <a:ext uri="{BEBA8EAE-BF5A-486C-A8C5-ECC9F3942E4B}">
                    <a14:imgProps xmlns:a14="http://schemas.microsoft.com/office/drawing/2010/main">
                      <a14:imgLayer r:embed="rId34">
                        <a14:imgEffect>
                          <a14:backgroundRemoval t="2410" b="97189" l="7306" r="89498">
                            <a14:foregroundMark x1="56621" y1="12851" x2="56621" y2="12851"/>
                            <a14:foregroundMark x1="54338" y1="2410" x2="54338" y2="2410"/>
                            <a14:foregroundMark x1="71233" y1="36948" x2="71233" y2="36948"/>
                            <a14:foregroundMark x1="69406" y1="44980" x2="69406" y2="44980"/>
                            <a14:foregroundMark x1="70320" y1="65060" x2="70320" y2="65060"/>
                            <a14:foregroundMark x1="84018" y1="97189" x2="84018" y2="97189"/>
                            <a14:foregroundMark x1="21005" y1="17269" x2="21005" y2="17269"/>
                            <a14:foregroundMark x1="31507" y1="20080" x2="31507" y2="20080"/>
                            <a14:foregroundMark x1="15525" y1="17269" x2="15525" y2="17269"/>
                            <a14:foregroundMark x1="10502" y1="17269" x2="10502" y2="17269"/>
                            <a14:foregroundMark x1="7306" y1="17269" x2="7306" y2="17269"/>
                            <a14:foregroundMark x1="31507" y1="20080" x2="31507" y2="20080"/>
                            <a14:foregroundMark x1="34247" y1="14859" x2="34247" y2="14859"/>
                            <a14:foregroundMark x1="22374" y1="17269" x2="22374" y2="17269"/>
                          </a14:backgroundRemoval>
                        </a14:imgEffect>
                        <a14:imgEffect>
                          <a14:sharpenSoften amount="100000"/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474035" y="2762642"/>
                <a:ext cx="315920" cy="359196"/>
              </a:xfrm>
              <a:prstGeom prst="rect">
                <a:avLst/>
              </a:prstGeom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EA898A4D-78BC-5909-B44A-CCC83FAD1151}"/>
                </a:ext>
              </a:extLst>
            </p:cNvPr>
            <p:cNvSpPr txBox="1"/>
            <p:nvPr/>
          </p:nvSpPr>
          <p:spPr>
            <a:xfrm>
              <a:off x="8211794" y="-5808977"/>
              <a:ext cx="3985392" cy="461665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Semantic Noise (language)</a:t>
              </a:r>
              <a:endParaRPr lang="en-GB" sz="24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AA993E49-8305-1FF8-9A04-290BE1BD01B9}"/>
                </a:ext>
              </a:extLst>
            </p:cNvPr>
            <p:cNvSpPr txBox="1"/>
            <p:nvPr/>
          </p:nvSpPr>
          <p:spPr>
            <a:xfrm>
              <a:off x="8193559" y="-4088158"/>
              <a:ext cx="4014484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    Unclear terms ordering </a:t>
              </a:r>
              <a:endParaRPr lang="en-GB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778135F3-EC6E-3D02-80A6-B5B04E2A704E}"/>
                </a:ext>
              </a:extLst>
            </p:cNvPr>
            <p:cNvSpPr txBox="1"/>
            <p:nvPr/>
          </p:nvSpPr>
          <p:spPr>
            <a:xfrm>
              <a:off x="8193559" y="-3423808"/>
              <a:ext cx="4014484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  Language and accents</a:t>
              </a:r>
              <a:endParaRPr lang="en-GB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14142928-E84B-B3AE-1E29-AEC0E807DE01}"/>
                </a:ext>
              </a:extLst>
            </p:cNvPr>
            <p:cNvSpPr txBox="1"/>
            <p:nvPr/>
          </p:nvSpPr>
          <p:spPr>
            <a:xfrm>
              <a:off x="8193559" y="-2786068"/>
              <a:ext cx="4014484" cy="400110"/>
            </a:xfrm>
            <a:prstGeom prst="rect">
              <a:avLst/>
            </a:prstGeom>
            <a:gradFill>
              <a:gsLst>
                <a:gs pos="53000">
                  <a:srgbClr val="54707C"/>
                </a:gs>
                <a:gs pos="100000">
                  <a:schemeClr val="bg2">
                    <a:lumMod val="25000"/>
                  </a:schemeClr>
                </a:gs>
              </a:gsLst>
              <a:path path="circle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</a:rPr>
                <a:t>      Similar sounding words </a:t>
              </a:r>
              <a:endParaRPr lang="en-GB" sz="2000" b="1" dirty="0">
                <a:solidFill>
                  <a:schemeClr val="bg1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</a:endParaRPr>
            </a:p>
          </p:txBody>
        </p:sp>
        <p:grpSp>
          <p:nvGrpSpPr>
            <p:cNvPr id="470" name="Group 469">
              <a:extLst>
                <a:ext uri="{FF2B5EF4-FFF2-40B4-BE49-F238E27FC236}">
                  <a16:creationId xmlns:a16="http://schemas.microsoft.com/office/drawing/2014/main" id="{20B704CD-CEF4-F81A-2E22-15DEBFF9752F}"/>
                </a:ext>
              </a:extLst>
            </p:cNvPr>
            <p:cNvGrpSpPr/>
            <p:nvPr/>
          </p:nvGrpSpPr>
          <p:grpSpPr>
            <a:xfrm>
              <a:off x="8320236" y="-4166055"/>
              <a:ext cx="540000" cy="540000"/>
              <a:chOff x="-2348324" y="2290359"/>
              <a:chExt cx="540000" cy="540000"/>
            </a:xfrm>
          </p:grpSpPr>
          <p:sp>
            <p:nvSpPr>
              <p:cNvPr id="468" name="Oval 467">
                <a:extLst>
                  <a:ext uri="{FF2B5EF4-FFF2-40B4-BE49-F238E27FC236}">
                    <a16:creationId xmlns:a16="http://schemas.microsoft.com/office/drawing/2014/main" id="{FBE76F97-223F-BF81-3C81-B9F4B19BC381}"/>
                  </a:ext>
                </a:extLst>
              </p:cNvPr>
              <p:cNvSpPr/>
              <p:nvPr/>
            </p:nvSpPr>
            <p:spPr>
              <a:xfrm>
                <a:off x="-2348324" y="2290359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455" name="Picture 454" descr="A black silhouette of a head with speech bubbles&#10;&#10;AI-generated content may be incorrect.">
                <a:extLst>
                  <a:ext uri="{FF2B5EF4-FFF2-40B4-BE49-F238E27FC236}">
                    <a16:creationId xmlns:a16="http://schemas.microsoft.com/office/drawing/2014/main" id="{A71A67C2-AFC5-DB65-F459-B39121E341A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5">
                <a:extLst>
                  <a:ext uri="{BEBA8EAE-BF5A-486C-A8C5-ECC9F3942E4B}">
                    <a14:imgProps xmlns:a14="http://schemas.microsoft.com/office/drawing/2010/main">
                      <a14:imgLayer r:embed="rId36">
                        <a14:imgEffect>
                          <a14:backgroundRemoval t="10000" b="90000" l="10000" r="90000">
                            <a14:foregroundMark x1="66837" y1="30636" x2="66837" y2="30636"/>
                            <a14:foregroundMark x1="61224" y1="80347" x2="61224" y2="80347"/>
                            <a14:foregroundMark x1="71939" y1="73410" x2="71939" y2="73410"/>
                            <a14:foregroundMark x1="80612" y1="46243" x2="80612" y2="46243"/>
                          </a14:backgroundRemoval>
                        </a14:imgEffect>
                        <a14:imgEffect>
                          <a14:sharpenSoften amount="100000"/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2273736" y="2387878"/>
                <a:ext cx="390825" cy="344963"/>
              </a:xfrm>
              <a:prstGeom prst="rect">
                <a:avLst/>
              </a:prstGeom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500" name="Group 499">
              <a:extLst>
                <a:ext uri="{FF2B5EF4-FFF2-40B4-BE49-F238E27FC236}">
                  <a16:creationId xmlns:a16="http://schemas.microsoft.com/office/drawing/2014/main" id="{E9BB54D4-1BCC-3FD2-D874-3AB70344F1D2}"/>
                </a:ext>
              </a:extLst>
            </p:cNvPr>
            <p:cNvGrpSpPr/>
            <p:nvPr/>
          </p:nvGrpSpPr>
          <p:grpSpPr>
            <a:xfrm>
              <a:off x="8314175" y="-3496068"/>
              <a:ext cx="540000" cy="540000"/>
              <a:chOff x="-2840515" y="2213355"/>
              <a:chExt cx="540000" cy="540000"/>
            </a:xfrm>
          </p:grpSpPr>
          <p:sp>
            <p:nvSpPr>
              <p:cNvPr id="466" name="Oval 465">
                <a:extLst>
                  <a:ext uri="{FF2B5EF4-FFF2-40B4-BE49-F238E27FC236}">
                    <a16:creationId xmlns:a16="http://schemas.microsoft.com/office/drawing/2014/main" id="{88E0B5D1-8620-29D7-1C4F-563251CF40D9}"/>
                  </a:ext>
                </a:extLst>
              </p:cNvPr>
              <p:cNvSpPr/>
              <p:nvPr/>
            </p:nvSpPr>
            <p:spPr>
              <a:xfrm>
                <a:off x="-2840515" y="2213355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498" name="Picture 497" descr="A black and white pictogram of a person with a headache&#10;&#10;AI-generated content may be incorrect.">
                <a:extLst>
                  <a:ext uri="{FF2B5EF4-FFF2-40B4-BE49-F238E27FC236}">
                    <a16:creationId xmlns:a16="http://schemas.microsoft.com/office/drawing/2014/main" id="{92FC43FE-40EA-FEF1-BE41-8FFFDE35D0B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7">
                <a:extLst>
                  <a:ext uri="{BEBA8EAE-BF5A-486C-A8C5-ECC9F3942E4B}">
                    <a14:imgProps xmlns:a14="http://schemas.microsoft.com/office/drawing/2010/main">
                      <a14:imgLayer r:embed="rId38">
                        <a14:imgEffect>
                          <a14:backgroundRemoval t="1594" b="98805" l="9744" r="89744">
                            <a14:foregroundMark x1="35385" y1="13944" x2="35385" y2="13944"/>
                            <a14:foregroundMark x1="54872" y1="2390" x2="54872" y2="2390"/>
                            <a14:foregroundMark x1="64103" y1="5578" x2="64103" y2="5578"/>
                            <a14:foregroundMark x1="62051" y1="12351" x2="62051" y2="12351"/>
                            <a14:foregroundMark x1="45641" y1="92430" x2="45641" y2="92430"/>
                            <a14:foregroundMark x1="70769" y1="95618" x2="70769" y2="95618"/>
                            <a14:foregroundMark x1="50769" y1="98008" x2="50769" y2="98008"/>
                            <a14:foregroundMark x1="66154" y1="98805" x2="66154" y2="98805"/>
                            <a14:backgroundMark x1="12308" y1="5179" x2="12821" y2="3187"/>
                            <a14:backgroundMark x1="40513" y1="3187" x2="40513" y2="3187"/>
                            <a14:backgroundMark x1="39487" y1="2390" x2="43590" y2="797"/>
                            <a14:backgroundMark x1="85128" y1="4382" x2="82564" y2="4382"/>
                          </a14:backgroundRemoval>
                        </a14:imgEffect>
                        <a14:imgEffect>
                          <a14:sharpenSoften amount="100000"/>
                        </a14:imgEffect>
                        <a14:imgEffect>
                          <a14:brightnessContrast bright="-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84" t="1582"/>
              <a:stretch>
                <a:fillRect/>
              </a:stretch>
            </p:blipFill>
            <p:spPr>
              <a:xfrm>
                <a:off x="-2719238" y="2283520"/>
                <a:ext cx="292578" cy="372447"/>
              </a:xfrm>
              <a:custGeom>
                <a:avLst/>
                <a:gdLst>
                  <a:gd name="connsiteX0" fmla="*/ 0 w 292578"/>
                  <a:gd name="connsiteY0" fmla="*/ 0 h 372447"/>
                  <a:gd name="connsiteX1" fmla="*/ 292578 w 292578"/>
                  <a:gd name="connsiteY1" fmla="*/ 0 h 372447"/>
                  <a:gd name="connsiteX2" fmla="*/ 292578 w 292578"/>
                  <a:gd name="connsiteY2" fmla="*/ 372447 h 372447"/>
                  <a:gd name="connsiteX3" fmla="*/ 0 w 292578"/>
                  <a:gd name="connsiteY3" fmla="*/ 372447 h 3724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2578" h="372447">
                    <a:moveTo>
                      <a:pt x="0" y="0"/>
                    </a:moveTo>
                    <a:lnTo>
                      <a:pt x="292578" y="0"/>
                    </a:lnTo>
                    <a:lnTo>
                      <a:pt x="292578" y="372447"/>
                    </a:lnTo>
                    <a:lnTo>
                      <a:pt x="0" y="372447"/>
                    </a:lnTo>
                    <a:close/>
                  </a:path>
                </a:pathLst>
              </a:custGeom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  <p:grpSp>
          <p:nvGrpSpPr>
            <p:cNvPr id="502" name="Group 501">
              <a:extLst>
                <a:ext uri="{FF2B5EF4-FFF2-40B4-BE49-F238E27FC236}">
                  <a16:creationId xmlns:a16="http://schemas.microsoft.com/office/drawing/2014/main" id="{59E8A343-41E3-ED21-6C0A-DF0C7FDF1BF7}"/>
                </a:ext>
              </a:extLst>
            </p:cNvPr>
            <p:cNvGrpSpPr/>
            <p:nvPr/>
          </p:nvGrpSpPr>
          <p:grpSpPr>
            <a:xfrm>
              <a:off x="8320236" y="-2856013"/>
              <a:ext cx="540000" cy="540000"/>
              <a:chOff x="-3116058" y="2291898"/>
              <a:chExt cx="540000" cy="540000"/>
            </a:xfrm>
          </p:grpSpPr>
          <p:sp>
            <p:nvSpPr>
              <p:cNvPr id="464" name="Oval 463">
                <a:extLst>
                  <a:ext uri="{FF2B5EF4-FFF2-40B4-BE49-F238E27FC236}">
                    <a16:creationId xmlns:a16="http://schemas.microsoft.com/office/drawing/2014/main" id="{46EBCC49-06D4-E33C-96CD-C886A27E0DC2}"/>
                  </a:ext>
                </a:extLst>
              </p:cNvPr>
              <p:cNvSpPr/>
              <p:nvPr/>
            </p:nvSpPr>
            <p:spPr>
              <a:xfrm>
                <a:off x="-3116058" y="2291898"/>
                <a:ext cx="540000" cy="540000"/>
              </a:xfrm>
              <a:prstGeom prst="ellipse">
                <a:avLst/>
              </a:prstGeom>
              <a:gradFill flip="none" rotWithShape="1">
                <a:gsLst>
                  <a:gs pos="100000">
                    <a:schemeClr val="tx1">
                      <a:lumMod val="50000"/>
                      <a:lumOff val="50000"/>
                    </a:schemeClr>
                  </a:gs>
                  <a:gs pos="8000">
                    <a:schemeClr val="bg1">
                      <a:lumMod val="95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ln w="6350">
                <a:solidFill>
                  <a:schemeClr val="tx1"/>
                </a:solidFill>
              </a:ln>
              <a:effectLst>
                <a:innerShdw blurRad="114300" dist="25400">
                  <a:prstClr val="black"/>
                </a:innerShdw>
              </a:effectLst>
              <a:scene3d>
                <a:camera prst="orthographicFront"/>
                <a:lightRig rig="threePt" dir="t"/>
              </a:scene3d>
              <a:sp3d>
                <a:bevelT w="190500"/>
                <a:bevelB w="190500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pic>
            <p:nvPicPr>
              <p:cNvPr id="61" name="Picture 60" descr="A person reading a book&#10;&#10;AI-generated content may be incorrect.">
                <a:extLst>
                  <a:ext uri="{FF2B5EF4-FFF2-40B4-BE49-F238E27FC236}">
                    <a16:creationId xmlns:a16="http://schemas.microsoft.com/office/drawing/2014/main" id="{4F6A36D5-6E13-D0E6-AF90-4A13C64F7A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9">
                <a:extLst>
                  <a:ext uri="{BEBA8EAE-BF5A-486C-A8C5-ECC9F3942E4B}">
                    <a14:imgProps xmlns:a14="http://schemas.microsoft.com/office/drawing/2010/main">
                      <a14:imgLayer r:embed="rId40">
                        <a14:imgEffect>
                          <a14:backgroundRemoval t="10000" b="90000" l="10000" r="90000">
                            <a14:foregroundMark x1="20283" y1="65174" x2="20283" y2="65174"/>
                            <a14:foregroundMark x1="65566" y1="64677" x2="65566" y2="64677"/>
                            <a14:foregroundMark x1="56132" y1="82090" x2="56132" y2="82090"/>
                            <a14:foregroundMark x1="46226" y1="50746" x2="46226" y2="50746"/>
                            <a14:foregroundMark x1="44340" y1="28856" x2="44340" y2="28856"/>
                            <a14:foregroundMark x1="62736" y1="24876" x2="62736" y2="24876"/>
                          </a14:backgroundRemoval>
                        </a14:imgEffect>
                        <a14:imgEffect>
                          <a14:sharpenSoften amount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-3060226" y="2358842"/>
                <a:ext cx="428337" cy="406112"/>
              </a:xfrm>
              <a:prstGeom prst="rect">
                <a:avLst/>
              </a:prstGeom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p:spPr>
          </p:pic>
        </p:grpSp>
      </p:grpSp>
      <p:grpSp>
        <p:nvGrpSpPr>
          <p:cNvPr id="175" name="Group 174">
            <a:extLst>
              <a:ext uri="{FF2B5EF4-FFF2-40B4-BE49-F238E27FC236}">
                <a16:creationId xmlns:a16="http://schemas.microsoft.com/office/drawing/2014/main" id="{C1E87DCB-C7E0-3694-D5E2-AF55199AB701}"/>
              </a:ext>
            </a:extLst>
          </p:cNvPr>
          <p:cNvGrpSpPr/>
          <p:nvPr/>
        </p:nvGrpSpPr>
        <p:grpSpPr>
          <a:xfrm>
            <a:off x="21568856" y="-12333426"/>
            <a:ext cx="47526222" cy="3780453"/>
            <a:chOff x="14116306" y="1717170"/>
            <a:chExt cx="47526222" cy="3780453"/>
          </a:xfrm>
        </p:grpSpPr>
        <p:pic>
          <p:nvPicPr>
            <p:cNvPr id="149" name="Picture 148" descr="A person in a apron smiling at a person in a restaurant">
              <a:extLst>
                <a:ext uri="{FF2B5EF4-FFF2-40B4-BE49-F238E27FC236}">
                  <a16:creationId xmlns:a16="http://schemas.microsoft.com/office/drawing/2014/main" id="{22FD5368-BA68-1E13-0F81-BCC4F452453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0905"/>
            <a:stretch>
              <a:fillRect/>
            </a:stretch>
          </p:blipFill>
          <p:spPr>
            <a:xfrm>
              <a:off x="52210686" y="1839585"/>
              <a:ext cx="4673474" cy="3535623"/>
            </a:xfrm>
            <a:prstGeom prst="rect">
              <a:avLst/>
            </a:prstGeom>
          </p:spPr>
        </p:pic>
        <p:pic>
          <p:nvPicPr>
            <p:cNvPr id="168" name="Picture 167" descr="A person and person sitting at a table with wine bottles and glasses">
              <a:extLst>
                <a:ext uri="{FF2B5EF4-FFF2-40B4-BE49-F238E27FC236}">
                  <a16:creationId xmlns:a16="http://schemas.microsoft.com/office/drawing/2014/main" id="{9A1DB7AF-7A10-1CF6-73F8-DEA99C96685E}"/>
                </a:ext>
              </a:extLst>
            </p:cNvPr>
            <p:cNvPicPr>
              <a:picLocks noChangeAspect="1"/>
            </p:cNvPicPr>
            <p:nvPr/>
          </p:nvPicPr>
          <p:blipFill>
            <a:blip r:embed="rId4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445790" y="1842265"/>
              <a:ext cx="4679998" cy="3530262"/>
            </a:xfrm>
            <a:prstGeom prst="rect">
              <a:avLst/>
            </a:prstGeom>
          </p:spPr>
        </p:pic>
        <p:pic>
          <p:nvPicPr>
            <p:cNvPr id="144" name="Picture 143" descr="A person in a black apron standing in front of a group of people">
              <a:extLst>
                <a:ext uri="{FF2B5EF4-FFF2-40B4-BE49-F238E27FC236}">
                  <a16:creationId xmlns:a16="http://schemas.microsoft.com/office/drawing/2014/main" id="{A38B3C20-522A-BD21-04E1-23B634DF1E7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307" r="11745"/>
            <a:stretch>
              <a:fillRect/>
            </a:stretch>
          </p:blipFill>
          <p:spPr>
            <a:xfrm>
              <a:off x="42687418" y="1840769"/>
              <a:ext cx="4673474" cy="3533254"/>
            </a:xfrm>
            <a:prstGeom prst="rect">
              <a:avLst/>
            </a:prstGeom>
          </p:spPr>
        </p:pic>
        <p:pic>
          <p:nvPicPr>
            <p:cNvPr id="129" name="Picture 128" descr="A person holding a tablet in front of a group of people">
              <a:extLst>
                <a:ext uri="{FF2B5EF4-FFF2-40B4-BE49-F238E27FC236}">
                  <a16:creationId xmlns:a16="http://schemas.microsoft.com/office/drawing/2014/main" id="{FD7990CF-BA7D-E3CB-1AA4-DCDC91663112}"/>
                </a:ext>
              </a:extLst>
            </p:cNvPr>
            <p:cNvPicPr>
              <a:picLocks noChangeAspect="1"/>
            </p:cNvPicPr>
            <p:nvPr/>
          </p:nvPicPr>
          <p:blipFill>
            <a:blip r:embed="rId4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969054" y="1845806"/>
              <a:ext cx="4673474" cy="3523180"/>
            </a:xfrm>
            <a:prstGeom prst="rect">
              <a:avLst/>
            </a:prstGeom>
          </p:spPr>
        </p:pic>
        <p:pic>
          <p:nvPicPr>
            <p:cNvPr id="131" name="Picture 130" descr="A person standing in front of a group of women">
              <a:extLst>
                <a:ext uri="{FF2B5EF4-FFF2-40B4-BE49-F238E27FC236}">
                  <a16:creationId xmlns:a16="http://schemas.microsoft.com/office/drawing/2014/main" id="{DFD6FC47-9F73-13CA-EE9E-EAFABC274A50}"/>
                </a:ext>
              </a:extLst>
            </p:cNvPr>
            <p:cNvPicPr>
              <a:picLocks noChangeAspect="1"/>
            </p:cNvPicPr>
            <p:nvPr/>
          </p:nvPicPr>
          <p:blipFill>
            <a:blip r:embed="rId4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922521" y="1838949"/>
              <a:ext cx="4679999" cy="3536895"/>
            </a:xfrm>
            <a:prstGeom prst="rect">
              <a:avLst/>
            </a:prstGeom>
          </p:spPr>
        </p:pic>
        <p:pic>
          <p:nvPicPr>
            <p:cNvPr id="138" name="Picture 137" descr="A person holding a plate of food">
              <a:extLst>
                <a:ext uri="{FF2B5EF4-FFF2-40B4-BE49-F238E27FC236}">
                  <a16:creationId xmlns:a16="http://schemas.microsoft.com/office/drawing/2014/main" id="{700199AA-AD12-6CD3-EC31-9E2337C6EBA0}"/>
                </a:ext>
              </a:extLst>
            </p:cNvPr>
            <p:cNvPicPr>
              <a:picLocks noChangeAspect="1"/>
            </p:cNvPicPr>
            <p:nvPr/>
          </p:nvPicPr>
          <p:blipFill>
            <a:blip r:embed="rId4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157623" y="1843594"/>
              <a:ext cx="4680000" cy="3527604"/>
            </a:xfrm>
            <a:prstGeom prst="rect">
              <a:avLst/>
            </a:prstGeom>
          </p:spPr>
        </p:pic>
        <p:pic>
          <p:nvPicPr>
            <p:cNvPr id="122" name="Picture 121" descr="A person and person looking at a tablet">
              <a:extLst>
                <a:ext uri="{FF2B5EF4-FFF2-40B4-BE49-F238E27FC236}">
                  <a16:creationId xmlns:a16="http://schemas.microsoft.com/office/drawing/2014/main" id="{04BB1C1E-DE64-0C7D-2BC0-B115B3B29D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490" t="529" b="-1825"/>
            <a:stretch>
              <a:fillRect/>
            </a:stretch>
          </p:blipFill>
          <p:spPr>
            <a:xfrm>
              <a:off x="28399252" y="1820038"/>
              <a:ext cx="4673473" cy="3574717"/>
            </a:xfrm>
            <a:prstGeom prst="rect">
              <a:avLst/>
            </a:prstGeom>
          </p:spPr>
        </p:pic>
        <p:pic>
          <p:nvPicPr>
            <p:cNvPr id="124" name="Picture 123" descr="A crowd of people at a restaurant">
              <a:extLst>
                <a:ext uri="{FF2B5EF4-FFF2-40B4-BE49-F238E27FC236}">
                  <a16:creationId xmlns:a16="http://schemas.microsoft.com/office/drawing/2014/main" id="{0C63EF8B-8761-4731-550D-A56D983D4A6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0767"/>
            <a:stretch>
              <a:fillRect/>
            </a:stretch>
          </p:blipFill>
          <p:spPr>
            <a:xfrm>
              <a:off x="23639575" y="1846451"/>
              <a:ext cx="4674779" cy="3521891"/>
            </a:xfrm>
            <a:prstGeom prst="rect">
              <a:avLst/>
            </a:prstGeom>
          </p:spPr>
        </p:pic>
        <p:pic>
          <p:nvPicPr>
            <p:cNvPr id="107" name="Picture 106" descr="A person pointing at a menu&#10;&#10;AI-generated content may be incorrect.">
              <a:extLst>
                <a:ext uri="{FF2B5EF4-FFF2-40B4-BE49-F238E27FC236}">
                  <a16:creationId xmlns:a16="http://schemas.microsoft.com/office/drawing/2014/main" id="{6C8DE57A-1CEC-5864-7CF3-9CE200227F3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685" t="-3550" r="10323" b="-3550"/>
            <a:stretch>
              <a:fillRect/>
            </a:stretch>
          </p:blipFill>
          <p:spPr>
            <a:xfrm>
              <a:off x="18874677" y="1717170"/>
              <a:ext cx="4680000" cy="3780453"/>
            </a:xfrm>
            <a:prstGeom prst="rect">
              <a:avLst/>
            </a:prstGeom>
          </p:spPr>
        </p:pic>
        <p:pic>
          <p:nvPicPr>
            <p:cNvPr id="104" name="Picture 103" descr="A person holding a notebook&#10;&#10;AI-generated content may be incorrect.">
              <a:extLst>
                <a:ext uri="{FF2B5EF4-FFF2-40B4-BE49-F238E27FC236}">
                  <a16:creationId xmlns:a16="http://schemas.microsoft.com/office/drawing/2014/main" id="{CB030A67-1595-AC50-74D4-81CA4D739C70}"/>
                </a:ext>
              </a:extLst>
            </p:cNvPr>
            <p:cNvPicPr>
              <a:picLocks noChangeAspect="1"/>
            </p:cNvPicPr>
            <p:nvPr/>
          </p:nvPicPr>
          <p:blipFill>
            <a:blip r:embed="rId5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116306" y="1843396"/>
              <a:ext cx="4673473" cy="3528000"/>
            </a:xfrm>
            <a:prstGeom prst="rect">
              <a:avLst/>
            </a:prstGeom>
          </p:spPr>
        </p:pic>
      </p:grpSp>
      <p:sp useBgFill="1">
        <p:nvSpPr>
          <p:cNvPr id="108" name="Rectangle: Rounded Corners 107">
            <a:extLst>
              <a:ext uri="{FF2B5EF4-FFF2-40B4-BE49-F238E27FC236}">
                <a16:creationId xmlns:a16="http://schemas.microsoft.com/office/drawing/2014/main" id="{92D8D0C0-35DA-03C8-0B94-7413EE371F98}"/>
              </a:ext>
            </a:extLst>
          </p:cNvPr>
          <p:cNvSpPr/>
          <p:nvPr/>
        </p:nvSpPr>
        <p:spPr>
          <a:xfrm>
            <a:off x="310423" y="3247729"/>
            <a:ext cx="4935819" cy="1239720"/>
          </a:xfrm>
          <a:prstGeom prst="roundRect">
            <a:avLst/>
          </a:prstGeom>
          <a:ln>
            <a:solidFill>
              <a:schemeClr val="tx1"/>
            </a:solidFill>
          </a:ln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>
                <a:solidFill>
                  <a:schemeClr val="tx1"/>
                </a:solidFill>
                <a:effectLst>
                  <a:outerShdw blurRad="50800" dist="76200" dir="8100000" algn="tr" rotWithShape="0">
                    <a:schemeClr val="bg1">
                      <a:lumMod val="50000"/>
                      <a:alpha val="40000"/>
                    </a:schemeClr>
                  </a:outerShdw>
                </a:effectLst>
              </a:rPr>
              <a:t>We stop and think before replaying to each other under pressure and we tried to stay calm when dealing with upset or confused customers. </a:t>
            </a:r>
            <a:endParaRPr lang="en-GB" sz="2000" b="1" dirty="0">
              <a:solidFill>
                <a:schemeClr val="tx1"/>
              </a:solidFill>
              <a:effectLst>
                <a:outerShdw blurRad="50800" dist="76200" dir="8100000" algn="tr" rotWithShape="0">
                  <a:schemeClr val="bg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57022C64-166C-5F76-D882-F548DBA16EDF}"/>
              </a:ext>
            </a:extLst>
          </p:cNvPr>
          <p:cNvSpPr txBox="1"/>
          <p:nvPr/>
        </p:nvSpPr>
        <p:spPr>
          <a:xfrm>
            <a:off x="184485" y="2308043"/>
            <a:ext cx="5269832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  <a:effectLst>
            <a:outerShdw blurRad="127000" dist="762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                          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rPr>
              <a:t>Pause before reacting</a:t>
            </a:r>
            <a:endParaRPr lang="en-GB" sz="2000" b="1" dirty="0"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20" name="Oval 119">
            <a:extLst>
              <a:ext uri="{FF2B5EF4-FFF2-40B4-BE49-F238E27FC236}">
                <a16:creationId xmlns:a16="http://schemas.microsoft.com/office/drawing/2014/main" id="{6FFD0B77-1747-127B-2560-51B596F2A877}"/>
              </a:ext>
            </a:extLst>
          </p:cNvPr>
          <p:cNvSpPr/>
          <p:nvPr/>
        </p:nvSpPr>
        <p:spPr>
          <a:xfrm>
            <a:off x="840916" y="2278621"/>
            <a:ext cx="540000" cy="540000"/>
          </a:xfrm>
          <a:prstGeom prst="ellipse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1</a:t>
            </a:r>
            <a:endParaRPr lang="en-GB" sz="40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 useBgFill="1">
        <p:nvSpPr>
          <p:cNvPr id="125" name="Rectangle: Rounded Corners 124">
            <a:extLst>
              <a:ext uri="{FF2B5EF4-FFF2-40B4-BE49-F238E27FC236}">
                <a16:creationId xmlns:a16="http://schemas.microsoft.com/office/drawing/2014/main" id="{87AA88F0-DC76-1598-AA88-AC1CABBD8D5B}"/>
              </a:ext>
            </a:extLst>
          </p:cNvPr>
          <p:cNvSpPr/>
          <p:nvPr/>
        </p:nvSpPr>
        <p:spPr>
          <a:xfrm>
            <a:off x="303927" y="3247729"/>
            <a:ext cx="4948810" cy="1239720"/>
          </a:xfrm>
          <a:prstGeom prst="roundRect">
            <a:avLst/>
          </a:prstGeom>
          <a:ln>
            <a:solidFill>
              <a:schemeClr val="tx1"/>
            </a:solidFill>
          </a:ln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>
                <a:solidFill>
                  <a:schemeClr val="tx1"/>
                </a:solidFill>
                <a:effectLst>
                  <a:outerShdw blurRad="50800" dist="76200" dir="8100000" algn="tr" rotWithShape="0">
                    <a:schemeClr val="bg1">
                      <a:lumMod val="50000"/>
                      <a:alpha val="40000"/>
                    </a:schemeClr>
                  </a:outerShdw>
                </a:effectLst>
              </a:rPr>
              <a:t>We double checked the orders, and we confirmed with customers to make sure that we had the facts, especially in Noisy areas. </a:t>
            </a:r>
            <a:endParaRPr lang="en-GB" sz="2000" b="1" dirty="0">
              <a:solidFill>
                <a:schemeClr val="tx1"/>
              </a:solidFill>
              <a:effectLst>
                <a:outerShdw blurRad="50800" dist="76200" dir="8100000" algn="tr" rotWithShape="0">
                  <a:schemeClr val="bg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1B6CF056-9B04-0C32-CA42-EE7009FAB4E5}"/>
              </a:ext>
            </a:extLst>
          </p:cNvPr>
          <p:cNvSpPr txBox="1"/>
          <p:nvPr/>
        </p:nvSpPr>
        <p:spPr>
          <a:xfrm>
            <a:off x="191932" y="2308043"/>
            <a:ext cx="5254939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  <a:effectLst>
            <a:outerShdw blurRad="127000" dist="762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                          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rPr>
              <a:t>Check the facts</a:t>
            </a:r>
            <a:endParaRPr lang="en-GB" sz="2000" b="1" dirty="0"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27" name="Oval 126">
            <a:extLst>
              <a:ext uri="{FF2B5EF4-FFF2-40B4-BE49-F238E27FC236}">
                <a16:creationId xmlns:a16="http://schemas.microsoft.com/office/drawing/2014/main" id="{9E49411B-3995-139C-DDBC-3878D1AD10AC}"/>
              </a:ext>
            </a:extLst>
          </p:cNvPr>
          <p:cNvSpPr/>
          <p:nvPr/>
        </p:nvSpPr>
        <p:spPr>
          <a:xfrm>
            <a:off x="840916" y="2278621"/>
            <a:ext cx="540000" cy="540000"/>
          </a:xfrm>
          <a:prstGeom prst="ellipse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2</a:t>
            </a:r>
            <a:endParaRPr lang="en-GB" sz="40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 useBgFill="1">
        <p:nvSpPr>
          <p:cNvPr id="132" name="Rectangle: Rounded Corners 131">
            <a:extLst>
              <a:ext uri="{FF2B5EF4-FFF2-40B4-BE49-F238E27FC236}">
                <a16:creationId xmlns:a16="http://schemas.microsoft.com/office/drawing/2014/main" id="{2CFD94C9-FF1B-1FD6-8896-393BD6405680}"/>
              </a:ext>
            </a:extLst>
          </p:cNvPr>
          <p:cNvSpPr/>
          <p:nvPr/>
        </p:nvSpPr>
        <p:spPr>
          <a:xfrm>
            <a:off x="303927" y="3247729"/>
            <a:ext cx="4948810" cy="1239720"/>
          </a:xfrm>
          <a:prstGeom prst="roundRect">
            <a:avLst/>
          </a:prstGeom>
          <a:ln>
            <a:solidFill>
              <a:schemeClr val="tx1"/>
            </a:solidFill>
          </a:ln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>
                <a:solidFill>
                  <a:schemeClr val="tx1"/>
                </a:solidFill>
                <a:effectLst>
                  <a:outerShdw blurRad="50800" dist="76200" dir="8100000" algn="tr" rotWithShape="0">
                    <a:schemeClr val="bg1">
                      <a:lumMod val="50000"/>
                      <a:alpha val="40000"/>
                    </a:schemeClr>
                  </a:outerShdw>
                </a:effectLst>
              </a:rPr>
              <a:t>We listen actively during shifts, and we pay more attention in conversation with the customers.</a:t>
            </a:r>
            <a:endParaRPr lang="en-GB" sz="2000" b="1" dirty="0">
              <a:solidFill>
                <a:schemeClr val="tx1"/>
              </a:solidFill>
              <a:effectLst>
                <a:outerShdw blurRad="50800" dist="76200" dir="8100000" algn="tr" rotWithShape="0">
                  <a:schemeClr val="bg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C930DAD4-F9E5-7F7C-CE58-E31DAC5E7A78}"/>
              </a:ext>
            </a:extLst>
          </p:cNvPr>
          <p:cNvSpPr txBox="1"/>
          <p:nvPr/>
        </p:nvSpPr>
        <p:spPr>
          <a:xfrm>
            <a:off x="191932" y="2308043"/>
            <a:ext cx="5254939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  <a:effectLst>
            <a:outerShdw blurRad="127000" dist="762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                          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rPr>
              <a:t>Listen with care</a:t>
            </a:r>
            <a:endParaRPr lang="en-GB" sz="2000" b="1" dirty="0"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CB364C25-AA14-997E-49DE-862DEA8017B8}"/>
              </a:ext>
            </a:extLst>
          </p:cNvPr>
          <p:cNvSpPr/>
          <p:nvPr/>
        </p:nvSpPr>
        <p:spPr>
          <a:xfrm>
            <a:off x="840916" y="2278621"/>
            <a:ext cx="540000" cy="540000"/>
          </a:xfrm>
          <a:prstGeom prst="ellipse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3</a:t>
            </a:r>
            <a:endParaRPr lang="en-GB" sz="40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 useBgFill="1">
        <p:nvSpPr>
          <p:cNvPr id="145" name="Rectangle: Rounded Corners 144">
            <a:extLst>
              <a:ext uri="{FF2B5EF4-FFF2-40B4-BE49-F238E27FC236}">
                <a16:creationId xmlns:a16="http://schemas.microsoft.com/office/drawing/2014/main" id="{B92568E1-C6A9-4831-3952-E95326A495C3}"/>
              </a:ext>
            </a:extLst>
          </p:cNvPr>
          <p:cNvSpPr/>
          <p:nvPr/>
        </p:nvSpPr>
        <p:spPr>
          <a:xfrm>
            <a:off x="310422" y="3247729"/>
            <a:ext cx="4935820" cy="1239720"/>
          </a:xfrm>
          <a:prstGeom prst="roundRect">
            <a:avLst/>
          </a:prstGeom>
          <a:ln>
            <a:solidFill>
              <a:schemeClr val="tx1"/>
            </a:solidFill>
          </a:ln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>
                <a:solidFill>
                  <a:schemeClr val="tx1"/>
                </a:solidFill>
                <a:effectLst>
                  <a:outerShdw blurRad="50800" dist="76200" dir="8100000" algn="tr" rotWithShape="0">
                    <a:schemeClr val="bg1">
                      <a:lumMod val="50000"/>
                      <a:alpha val="40000"/>
                    </a:schemeClr>
                  </a:outerShdw>
                </a:effectLst>
              </a:rPr>
              <a:t>If someone seems annoyed, we don’t make bad assumptions . They may just be frustrated or confused.</a:t>
            </a:r>
            <a:endParaRPr lang="en-GB" sz="2000" b="1" dirty="0">
              <a:solidFill>
                <a:schemeClr val="tx1"/>
              </a:solidFill>
              <a:effectLst>
                <a:outerShdw blurRad="50800" dist="76200" dir="8100000" algn="tr" rotWithShape="0">
                  <a:schemeClr val="bg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6" name="TextBox 145">
            <a:extLst>
              <a:ext uri="{FF2B5EF4-FFF2-40B4-BE49-F238E27FC236}">
                <a16:creationId xmlns:a16="http://schemas.microsoft.com/office/drawing/2014/main" id="{948EF861-9CB9-C98E-B060-9A6835A3F63B}"/>
              </a:ext>
            </a:extLst>
          </p:cNvPr>
          <p:cNvSpPr txBox="1"/>
          <p:nvPr/>
        </p:nvSpPr>
        <p:spPr>
          <a:xfrm>
            <a:off x="191932" y="2308043"/>
            <a:ext cx="5254939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  <a:effectLst>
            <a:outerShdw blurRad="127000" dist="762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                          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rPr>
              <a:t>Reflecting on actions</a:t>
            </a:r>
            <a:endParaRPr lang="en-GB" sz="2000" b="1" dirty="0"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47" name="Oval 146">
            <a:extLst>
              <a:ext uri="{FF2B5EF4-FFF2-40B4-BE49-F238E27FC236}">
                <a16:creationId xmlns:a16="http://schemas.microsoft.com/office/drawing/2014/main" id="{8424B29D-86C2-F951-6144-089E8E656C39}"/>
              </a:ext>
            </a:extLst>
          </p:cNvPr>
          <p:cNvSpPr/>
          <p:nvPr/>
        </p:nvSpPr>
        <p:spPr>
          <a:xfrm>
            <a:off x="840916" y="2278621"/>
            <a:ext cx="540000" cy="540000"/>
          </a:xfrm>
          <a:prstGeom prst="ellipse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4</a:t>
            </a:r>
            <a:endParaRPr lang="en-GB" sz="40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 useBgFill="1">
        <p:nvSpPr>
          <p:cNvPr id="465" name="Rectangle: Rounded Corners 464">
            <a:extLst>
              <a:ext uri="{FF2B5EF4-FFF2-40B4-BE49-F238E27FC236}">
                <a16:creationId xmlns:a16="http://schemas.microsoft.com/office/drawing/2014/main" id="{05DBF83D-C350-0463-F6A4-E3643E0D27D8}"/>
              </a:ext>
            </a:extLst>
          </p:cNvPr>
          <p:cNvSpPr/>
          <p:nvPr/>
        </p:nvSpPr>
        <p:spPr>
          <a:xfrm>
            <a:off x="304472" y="3247729"/>
            <a:ext cx="4947721" cy="1239720"/>
          </a:xfrm>
          <a:prstGeom prst="roundRect">
            <a:avLst/>
          </a:prstGeom>
          <a:ln>
            <a:solidFill>
              <a:schemeClr val="tx1"/>
            </a:solidFill>
          </a:ln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b="1" dirty="0">
                <a:solidFill>
                  <a:schemeClr val="tx1"/>
                </a:solidFill>
                <a:effectLst>
                  <a:outerShdw blurRad="50800" dist="76200" dir="8100000" algn="tr" rotWithShape="0">
                    <a:schemeClr val="bg1">
                      <a:lumMod val="50000"/>
                      <a:alpha val="40000"/>
                    </a:schemeClr>
                  </a:outerShdw>
                </a:effectLst>
              </a:rPr>
              <a:t>We use polite tone, and we try to be respectful and helpful even in difficult situations.</a:t>
            </a:r>
            <a:endParaRPr lang="en-GB" sz="2000" b="1" dirty="0">
              <a:solidFill>
                <a:schemeClr val="tx1"/>
              </a:solidFill>
              <a:effectLst>
                <a:outerShdw blurRad="50800" dist="76200" dir="8100000" algn="tr" rotWithShape="0">
                  <a:schemeClr val="bg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28FCDD7F-A9D1-7BE9-268B-E9F8D97AC82C}"/>
              </a:ext>
            </a:extLst>
          </p:cNvPr>
          <p:cNvSpPr txBox="1"/>
          <p:nvPr/>
        </p:nvSpPr>
        <p:spPr>
          <a:xfrm>
            <a:off x="191932" y="2308043"/>
            <a:ext cx="5254939" cy="461665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  <a:effectLst>
            <a:outerShdw blurRad="127000" dist="762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                          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rPr>
              <a:t>Be respectful and helpful </a:t>
            </a:r>
            <a:endParaRPr lang="en-GB" sz="2000" b="1" dirty="0"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6709CAF-8E0C-FCEF-F5D2-ACE3E55067E5}"/>
              </a:ext>
            </a:extLst>
          </p:cNvPr>
          <p:cNvSpPr/>
          <p:nvPr/>
        </p:nvSpPr>
        <p:spPr>
          <a:xfrm>
            <a:off x="840916" y="2278621"/>
            <a:ext cx="540000" cy="540000"/>
          </a:xfrm>
          <a:prstGeom prst="ellipse">
            <a:avLst/>
          </a:prstGeom>
          <a:gradFill flip="none" rotWithShape="1">
            <a:gsLst>
              <a:gs pos="100000">
                <a:schemeClr val="tx1">
                  <a:lumMod val="50000"/>
                  <a:lumOff val="50000"/>
                </a:schemeClr>
              </a:gs>
              <a:gs pos="8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6350">
            <a:solidFill>
              <a:schemeClr val="tx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90500"/>
            <a:bevelB w="1905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</a:rPr>
              <a:t>5</a:t>
            </a:r>
            <a:endParaRPr lang="en-GB" sz="40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26D35954-9389-44F8-73DE-14EBC7F98B7A}"/>
              </a:ext>
            </a:extLst>
          </p:cNvPr>
          <p:cNvSpPr/>
          <p:nvPr/>
        </p:nvSpPr>
        <p:spPr>
          <a:xfrm>
            <a:off x="11499225" y="1747837"/>
            <a:ext cx="868574" cy="33623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mp444444">
            <a:hlinkClick r:id="" action="ppaction://media"/>
            <a:extLst>
              <a:ext uri="{FF2B5EF4-FFF2-40B4-BE49-F238E27FC236}">
                <a16:creationId xmlns:a16="http://schemas.microsoft.com/office/drawing/2014/main" id="{84A4D87C-3F73-0CEE-DB47-3D5AC24998D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1"/>
          <a:stretch>
            <a:fillRect/>
          </a:stretch>
        </p:blipFill>
        <p:spPr>
          <a:xfrm>
            <a:off x="6493353" y="2134990"/>
            <a:ext cx="5005872" cy="2815803"/>
          </a:xfrm>
          <a:prstGeom prst="rect">
            <a:avLst/>
          </a:prstGeom>
        </p:spPr>
      </p:pic>
      <p:pic>
        <p:nvPicPr>
          <p:cNvPr id="102" name="Picture 101" descr="Gadgets on a table">
            <a:extLst>
              <a:ext uri="{FF2B5EF4-FFF2-40B4-BE49-F238E27FC236}">
                <a16:creationId xmlns:a16="http://schemas.microsoft.com/office/drawing/2014/main" id="{58DCC51D-6BA3-0761-B16D-53443AF2CD94}"/>
              </a:ext>
            </a:extLst>
          </p:cNvPr>
          <p:cNvPicPr>
            <a:picLocks noChangeAspect="1"/>
          </p:cNvPicPr>
          <p:nvPr/>
        </p:nvPicPr>
        <p:blipFill>
          <a:blip r:embed="rId5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68" t="20904" r="26448" b="16499"/>
          <a:stretch>
            <a:fillRect/>
          </a:stretch>
        </p:blipFill>
        <p:spPr>
          <a:xfrm>
            <a:off x="6361372" y="2065046"/>
            <a:ext cx="5269833" cy="3020302"/>
          </a:xfrm>
          <a:custGeom>
            <a:avLst/>
            <a:gdLst>
              <a:gd name="connsiteX0" fmla="*/ 231519 w 4935819"/>
              <a:gd name="connsiteY0" fmla="*/ 152235 h 3794628"/>
              <a:gd name="connsiteX1" fmla="*/ 145790 w 4935819"/>
              <a:gd name="connsiteY1" fmla="*/ 237964 h 3794628"/>
              <a:gd name="connsiteX2" fmla="*/ 145790 w 4935819"/>
              <a:gd name="connsiteY2" fmla="*/ 3558506 h 3794628"/>
              <a:gd name="connsiteX3" fmla="*/ 231519 w 4935819"/>
              <a:gd name="connsiteY3" fmla="*/ 3644235 h 3794628"/>
              <a:gd name="connsiteX4" fmla="*/ 4722061 w 4935819"/>
              <a:gd name="connsiteY4" fmla="*/ 3644235 h 3794628"/>
              <a:gd name="connsiteX5" fmla="*/ 4807790 w 4935819"/>
              <a:gd name="connsiteY5" fmla="*/ 3558506 h 3794628"/>
              <a:gd name="connsiteX6" fmla="*/ 4807790 w 4935819"/>
              <a:gd name="connsiteY6" fmla="*/ 237964 h 3794628"/>
              <a:gd name="connsiteX7" fmla="*/ 4722061 w 4935819"/>
              <a:gd name="connsiteY7" fmla="*/ 152235 h 3794628"/>
              <a:gd name="connsiteX8" fmla="*/ 316505 w 4935819"/>
              <a:gd name="connsiteY8" fmla="*/ 0 h 3794628"/>
              <a:gd name="connsiteX9" fmla="*/ 4696990 w 4935819"/>
              <a:gd name="connsiteY9" fmla="*/ 0 h 3794628"/>
              <a:gd name="connsiteX10" fmla="*/ 4751536 w 4935819"/>
              <a:gd name="connsiteY10" fmla="*/ 7399 h 3794628"/>
              <a:gd name="connsiteX11" fmla="*/ 4885681 w 4935819"/>
              <a:gd name="connsiteY11" fmla="*/ 67159 h 3794628"/>
              <a:gd name="connsiteX12" fmla="*/ 4919562 w 4935819"/>
              <a:gd name="connsiteY12" fmla="*/ 115865 h 3794628"/>
              <a:gd name="connsiteX13" fmla="*/ 4935819 w 4935819"/>
              <a:gd name="connsiteY13" fmla="*/ 171056 h 3794628"/>
              <a:gd name="connsiteX14" fmla="*/ 4935819 w 4935819"/>
              <a:gd name="connsiteY14" fmla="*/ 3558594 h 3794628"/>
              <a:gd name="connsiteX15" fmla="*/ 4927530 w 4935819"/>
              <a:gd name="connsiteY15" fmla="*/ 3623133 h 3794628"/>
              <a:gd name="connsiteX16" fmla="*/ 4922174 w 4935819"/>
              <a:gd name="connsiteY16" fmla="*/ 3644523 h 3794628"/>
              <a:gd name="connsiteX17" fmla="*/ 4892154 w 4935819"/>
              <a:gd name="connsiteY17" fmla="*/ 3700579 h 3794628"/>
              <a:gd name="connsiteX18" fmla="*/ 4761699 w 4935819"/>
              <a:gd name="connsiteY18" fmla="*/ 3778165 h 3794628"/>
              <a:gd name="connsiteX19" fmla="*/ 4707212 w 4935819"/>
              <a:gd name="connsiteY19" fmla="*/ 3790341 h 3794628"/>
              <a:gd name="connsiteX20" fmla="*/ 4653071 w 4935819"/>
              <a:gd name="connsiteY20" fmla="*/ 3794628 h 3794628"/>
              <a:gd name="connsiteX21" fmla="*/ 312555 w 4935819"/>
              <a:gd name="connsiteY21" fmla="*/ 3794628 h 3794628"/>
              <a:gd name="connsiteX22" fmla="*/ 312525 w 4935819"/>
              <a:gd name="connsiteY22" fmla="*/ 3794189 h 3794628"/>
              <a:gd name="connsiteX23" fmla="*/ 260220 w 4935819"/>
              <a:gd name="connsiteY23" fmla="*/ 3794628 h 3794628"/>
              <a:gd name="connsiteX24" fmla="*/ 246959 w 4935819"/>
              <a:gd name="connsiteY24" fmla="*/ 3794628 h 3794628"/>
              <a:gd name="connsiteX25" fmla="*/ 182695 w 4935819"/>
              <a:gd name="connsiteY25" fmla="*/ 3787036 h 3794628"/>
              <a:gd name="connsiteX26" fmla="*/ 71195 w 4935819"/>
              <a:gd name="connsiteY26" fmla="*/ 3731999 h 3794628"/>
              <a:gd name="connsiteX27" fmla="*/ 1632 w 4935819"/>
              <a:gd name="connsiteY27" fmla="*/ 3512586 h 3794628"/>
              <a:gd name="connsiteX28" fmla="*/ 0 w 4935819"/>
              <a:gd name="connsiteY28" fmla="*/ 3468888 h 3794628"/>
              <a:gd name="connsiteX29" fmla="*/ 0 w 4935819"/>
              <a:gd name="connsiteY29" fmla="*/ 207158 h 3794628"/>
              <a:gd name="connsiteX30" fmla="*/ 9829 w 4935819"/>
              <a:gd name="connsiteY30" fmla="*/ 163060 h 3794628"/>
              <a:gd name="connsiteX31" fmla="*/ 73199 w 4935819"/>
              <a:gd name="connsiteY31" fmla="*/ 58705 h 3794628"/>
              <a:gd name="connsiteX32" fmla="*/ 241873 w 4935819"/>
              <a:gd name="connsiteY32" fmla="*/ 4898 h 3794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4935819" h="3794628">
                <a:moveTo>
                  <a:pt x="231519" y="152235"/>
                </a:moveTo>
                <a:cubicBezTo>
                  <a:pt x="184172" y="152235"/>
                  <a:pt x="145790" y="190617"/>
                  <a:pt x="145790" y="237964"/>
                </a:cubicBezTo>
                <a:lnTo>
                  <a:pt x="145790" y="3558506"/>
                </a:lnTo>
                <a:cubicBezTo>
                  <a:pt x="145790" y="3605853"/>
                  <a:pt x="184172" y="3644235"/>
                  <a:pt x="231519" y="3644235"/>
                </a:cubicBezTo>
                <a:lnTo>
                  <a:pt x="4722061" y="3644235"/>
                </a:lnTo>
                <a:cubicBezTo>
                  <a:pt x="4769408" y="3644235"/>
                  <a:pt x="4807790" y="3605853"/>
                  <a:pt x="4807790" y="3558506"/>
                </a:cubicBezTo>
                <a:lnTo>
                  <a:pt x="4807790" y="237964"/>
                </a:lnTo>
                <a:cubicBezTo>
                  <a:pt x="4807790" y="190617"/>
                  <a:pt x="4769408" y="152235"/>
                  <a:pt x="4722061" y="152235"/>
                </a:cubicBezTo>
                <a:close/>
                <a:moveTo>
                  <a:pt x="316505" y="0"/>
                </a:moveTo>
                <a:lnTo>
                  <a:pt x="4696990" y="0"/>
                </a:lnTo>
                <a:lnTo>
                  <a:pt x="4751536" y="7399"/>
                </a:lnTo>
                <a:cubicBezTo>
                  <a:pt x="4805313" y="18472"/>
                  <a:pt x="4856038" y="37527"/>
                  <a:pt x="4885681" y="67159"/>
                </a:cubicBezTo>
                <a:cubicBezTo>
                  <a:pt x="4900502" y="81975"/>
                  <a:pt x="4911490" y="98341"/>
                  <a:pt x="4919562" y="115865"/>
                </a:cubicBezTo>
                <a:lnTo>
                  <a:pt x="4935819" y="171056"/>
                </a:lnTo>
                <a:lnTo>
                  <a:pt x="4935819" y="3558594"/>
                </a:lnTo>
                <a:lnTo>
                  <a:pt x="4927530" y="3623133"/>
                </a:lnTo>
                <a:lnTo>
                  <a:pt x="4922174" y="3644523"/>
                </a:lnTo>
                <a:cubicBezTo>
                  <a:pt x="4914737" y="3664873"/>
                  <a:pt x="4904946" y="3683979"/>
                  <a:pt x="4892154" y="3700579"/>
                </a:cubicBezTo>
                <a:cubicBezTo>
                  <a:pt x="4863372" y="3737929"/>
                  <a:pt x="4824315" y="3760802"/>
                  <a:pt x="4761699" y="3778165"/>
                </a:cubicBezTo>
                <a:lnTo>
                  <a:pt x="4707212" y="3790341"/>
                </a:lnTo>
                <a:lnTo>
                  <a:pt x="4653071" y="3794628"/>
                </a:lnTo>
                <a:lnTo>
                  <a:pt x="312555" y="3794628"/>
                </a:lnTo>
                <a:lnTo>
                  <a:pt x="312525" y="3794189"/>
                </a:lnTo>
                <a:lnTo>
                  <a:pt x="260220" y="3794628"/>
                </a:lnTo>
                <a:lnTo>
                  <a:pt x="246959" y="3794628"/>
                </a:lnTo>
                <a:lnTo>
                  <a:pt x="182695" y="3787036"/>
                </a:lnTo>
                <a:cubicBezTo>
                  <a:pt x="140234" y="3778329"/>
                  <a:pt x="100828" y="3761642"/>
                  <a:pt x="71195" y="3731999"/>
                </a:cubicBezTo>
                <a:cubicBezTo>
                  <a:pt x="19339" y="3680124"/>
                  <a:pt x="7171" y="3631143"/>
                  <a:pt x="1632" y="3512586"/>
                </a:cubicBezTo>
                <a:lnTo>
                  <a:pt x="0" y="3468888"/>
                </a:lnTo>
                <a:lnTo>
                  <a:pt x="0" y="207158"/>
                </a:lnTo>
                <a:lnTo>
                  <a:pt x="9829" y="163060"/>
                </a:lnTo>
                <a:cubicBezTo>
                  <a:pt x="22702" y="124171"/>
                  <a:pt x="43556" y="88337"/>
                  <a:pt x="73199" y="58705"/>
                </a:cubicBezTo>
                <a:cubicBezTo>
                  <a:pt x="102842" y="29073"/>
                  <a:pt x="170831" y="12995"/>
                  <a:pt x="241873" y="4898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A8E4E0-3F2C-3D90-F629-33C2784F9B99}"/>
              </a:ext>
            </a:extLst>
          </p:cNvPr>
          <p:cNvSpPr txBox="1"/>
          <p:nvPr/>
        </p:nvSpPr>
        <p:spPr>
          <a:xfrm>
            <a:off x="0" y="5555233"/>
            <a:ext cx="12192000" cy="830997"/>
          </a:xfrm>
          <a:prstGeom prst="rect">
            <a:avLst/>
          </a:prstGeom>
          <a:gradFill>
            <a:gsLst>
              <a:gs pos="53000">
                <a:srgbClr val="54707C"/>
              </a:gs>
              <a:gs pos="100000">
                <a:schemeClr val="bg2">
                  <a:lumMod val="25000"/>
                </a:schemeClr>
              </a:gs>
            </a:gsLst>
            <a:path path="circle">
              <a:fillToRect l="50000" t="50000" r="50000" b="50000"/>
            </a:path>
          </a:gradFill>
          <a:effectLst>
            <a:outerShdw blurRad="127000" dist="762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</a:rPr>
              <a:t>                           “The single most dignifying thing you can do, is just listen to someone.” (Nancy Kline)</a:t>
            </a:r>
            <a:endParaRPr lang="en-GB" sz="2400" b="1" i="1" dirty="0"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73985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5"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3" dur="500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4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0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11" grpId="0" animBg="1"/>
      <p:bldP spid="108" grpId="0" animBg="1"/>
      <p:bldP spid="108" grpId="1" animBg="1"/>
      <p:bldP spid="119" grpId="0" animBg="1"/>
      <p:bldP spid="119" grpId="1" animBg="1"/>
      <p:bldP spid="120" grpId="0" animBg="1"/>
      <p:bldP spid="120" grpId="1" animBg="1"/>
      <p:bldP spid="125" grpId="0" animBg="1"/>
      <p:bldP spid="125" grpId="1" animBg="1"/>
      <p:bldP spid="126" grpId="0" animBg="1"/>
      <p:bldP spid="126" grpId="1" animBg="1"/>
      <p:bldP spid="127" grpId="0" animBg="1"/>
      <p:bldP spid="127" grpId="1" animBg="1"/>
      <p:bldP spid="132" grpId="0" animBg="1"/>
      <p:bldP spid="132" grpId="1" animBg="1"/>
      <p:bldP spid="134" grpId="0" animBg="1"/>
      <p:bldP spid="134" grpId="1" animBg="1"/>
      <p:bldP spid="136" grpId="0" animBg="1"/>
      <p:bldP spid="136" grpId="1" animBg="1"/>
      <p:bldP spid="145" grpId="0" animBg="1"/>
      <p:bldP spid="145" grpId="1" animBg="1"/>
      <p:bldP spid="146" grpId="0" animBg="1"/>
      <p:bldP spid="146" grpId="1" animBg="1"/>
      <p:bldP spid="147" grpId="0" animBg="1"/>
      <p:bldP spid="147" grpId="1" animBg="1"/>
      <p:bldP spid="465" grpId="0" animBg="1"/>
      <p:bldP spid="171" grpId="0" animBg="1"/>
      <p:bldP spid="10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1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A8C581-8AA2-ABB9-F0E4-E30CF489F5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D29A18FB-48F6-A1D9-48BB-12FD856EFB2E}"/>
              </a:ext>
            </a:extLst>
          </p:cNvPr>
          <p:cNvSpPr/>
          <p:nvPr/>
        </p:nvSpPr>
        <p:spPr>
          <a:xfrm flipH="1">
            <a:off x="-24063" y="-24065"/>
            <a:ext cx="7215266" cy="6858002"/>
          </a:xfrm>
          <a:custGeom>
            <a:avLst/>
            <a:gdLst>
              <a:gd name="connsiteX0" fmla="*/ 0 w 7168322"/>
              <a:gd name="connsiteY0" fmla="*/ 0 h 6858002"/>
              <a:gd name="connsiteX1" fmla="*/ 7168322 w 7168322"/>
              <a:gd name="connsiteY1" fmla="*/ 0 h 6858002"/>
              <a:gd name="connsiteX2" fmla="*/ 7168322 w 7168322"/>
              <a:gd name="connsiteY2" fmla="*/ 6858002 h 6858002"/>
              <a:gd name="connsiteX3" fmla="*/ 3289476 w 7168322"/>
              <a:gd name="connsiteY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68322" h="6858002">
                <a:moveTo>
                  <a:pt x="0" y="0"/>
                </a:moveTo>
                <a:lnTo>
                  <a:pt x="7168322" y="0"/>
                </a:lnTo>
                <a:lnTo>
                  <a:pt x="7168322" y="6858002"/>
                </a:lnTo>
                <a:lnTo>
                  <a:pt x="3289476" y="6858002"/>
                </a:lnTo>
                <a:close/>
              </a:path>
            </a:pathLst>
          </a:custGeom>
          <a:blipFill dpi="0" rotWithShape="0">
            <a:blip r:embed="rId2">
              <a:lum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Blur radius="100"/>
                      </a14:imgEffect>
                    </a14:imgLayer>
                  </a14:imgProps>
                </a:ext>
              </a:extLst>
            </a:blip>
            <a:srcRect/>
            <a:stretch>
              <a:fillRect l="271" t="-1012338" r="-37821" b="-356901"/>
            </a:stretch>
          </a:blipFill>
          <a:ln w="1270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39CD59B6-81AE-2F7D-1721-A5AE9710BADB}"/>
              </a:ext>
            </a:extLst>
          </p:cNvPr>
          <p:cNvSpPr/>
          <p:nvPr/>
        </p:nvSpPr>
        <p:spPr>
          <a:xfrm flipH="1">
            <a:off x="-24063" y="2719137"/>
            <a:ext cx="10347158" cy="4138863"/>
          </a:xfrm>
          <a:custGeom>
            <a:avLst/>
            <a:gdLst>
              <a:gd name="connsiteX0" fmla="*/ 4461778 w 10347158"/>
              <a:gd name="connsiteY0" fmla="*/ 0 h 4138863"/>
              <a:gd name="connsiteX1" fmla="*/ 10347158 w 10347158"/>
              <a:gd name="connsiteY1" fmla="*/ 0 h 4138863"/>
              <a:gd name="connsiteX2" fmla="*/ 10347158 w 10347158"/>
              <a:gd name="connsiteY2" fmla="*/ 4138863 h 4138863"/>
              <a:gd name="connsiteX3" fmla="*/ 0 w 10347158"/>
              <a:gd name="connsiteY3" fmla="*/ 4138863 h 4138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47158" h="4138863">
                <a:moveTo>
                  <a:pt x="4461778" y="0"/>
                </a:moveTo>
                <a:lnTo>
                  <a:pt x="10347158" y="0"/>
                </a:lnTo>
                <a:lnTo>
                  <a:pt x="10347158" y="4138863"/>
                </a:lnTo>
                <a:lnTo>
                  <a:pt x="0" y="4138863"/>
                </a:lnTo>
                <a:close/>
              </a:path>
            </a:pathLst>
          </a:custGeom>
          <a:blipFill dpi="0" rotWithShape="0">
            <a:blip r:embed="rId2">
              <a:lum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Blur radius="100"/>
                      </a14:imgEffect>
                    </a14:imgLayer>
                  </a14:imgProps>
                </a:ext>
              </a:extLst>
            </a:blip>
            <a:srcRect/>
            <a:stretch>
              <a:fillRect l="271" t="-1012338" r="-37821" b="-356901"/>
            </a:stretch>
          </a:blipFill>
          <a:ln w="1270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ABB21EE1-4557-E73E-1CFA-0FFB939A7830}"/>
              </a:ext>
            </a:extLst>
          </p:cNvPr>
          <p:cNvSpPr/>
          <p:nvPr/>
        </p:nvSpPr>
        <p:spPr>
          <a:xfrm flipH="1">
            <a:off x="-24063" y="2922048"/>
            <a:ext cx="7431158" cy="859494"/>
          </a:xfrm>
          <a:custGeom>
            <a:avLst/>
            <a:gdLst>
              <a:gd name="connsiteX0" fmla="*/ 503650 w 6876166"/>
              <a:gd name="connsiteY0" fmla="*/ 0 h 466772"/>
              <a:gd name="connsiteX1" fmla="*/ 6876166 w 6876166"/>
              <a:gd name="connsiteY1" fmla="*/ 0 h 466772"/>
              <a:gd name="connsiteX2" fmla="*/ 6876166 w 6876166"/>
              <a:gd name="connsiteY2" fmla="*/ 466772 h 466772"/>
              <a:gd name="connsiteX3" fmla="*/ 0 w 6876166"/>
              <a:gd name="connsiteY3" fmla="*/ 466772 h 46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76166" h="466772">
                <a:moveTo>
                  <a:pt x="503650" y="0"/>
                </a:moveTo>
                <a:lnTo>
                  <a:pt x="6876166" y="0"/>
                </a:lnTo>
                <a:lnTo>
                  <a:pt x="6876166" y="466772"/>
                </a:lnTo>
                <a:lnTo>
                  <a:pt x="0" y="466772"/>
                </a:lnTo>
                <a:close/>
              </a:path>
            </a:pathLst>
          </a:custGeom>
          <a:blipFill dpi="0" rotWithShape="0">
            <a:blip r:embed="rId2">
              <a:lum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Blur radius="100"/>
                      </a14:imgEffect>
                    </a14:imgLayer>
                  </a14:imgProps>
                </a:ext>
              </a:extLst>
            </a:blip>
            <a:srcRect/>
            <a:stretch>
              <a:fillRect l="271" t="-1012338" r="-37821" b="-356901"/>
            </a:stretch>
          </a:blipFill>
          <a:ln w="1270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B902947F-A6BD-7C24-9739-778E9D742EDA}"/>
              </a:ext>
            </a:extLst>
          </p:cNvPr>
          <p:cNvSpPr/>
          <p:nvPr/>
        </p:nvSpPr>
        <p:spPr>
          <a:xfrm flipH="1">
            <a:off x="-24067" y="3879886"/>
            <a:ext cx="8177257" cy="880021"/>
          </a:xfrm>
          <a:custGeom>
            <a:avLst/>
            <a:gdLst>
              <a:gd name="connsiteX0" fmla="*/ 503650 w 7622264"/>
              <a:gd name="connsiteY0" fmla="*/ 0 h 466772"/>
              <a:gd name="connsiteX1" fmla="*/ 7622264 w 7622264"/>
              <a:gd name="connsiteY1" fmla="*/ 0 h 466772"/>
              <a:gd name="connsiteX2" fmla="*/ 7622264 w 7622264"/>
              <a:gd name="connsiteY2" fmla="*/ 466772 h 466772"/>
              <a:gd name="connsiteX3" fmla="*/ 0 w 7622264"/>
              <a:gd name="connsiteY3" fmla="*/ 466772 h 46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2264" h="466772">
                <a:moveTo>
                  <a:pt x="503650" y="0"/>
                </a:moveTo>
                <a:lnTo>
                  <a:pt x="7622264" y="0"/>
                </a:lnTo>
                <a:lnTo>
                  <a:pt x="7622264" y="466772"/>
                </a:lnTo>
                <a:lnTo>
                  <a:pt x="0" y="466772"/>
                </a:lnTo>
                <a:close/>
              </a:path>
            </a:pathLst>
          </a:custGeom>
          <a:blipFill dpi="0" rotWithShape="0">
            <a:blip r:embed="rId2">
              <a:lum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Blur radius="100"/>
                      </a14:imgEffect>
                    </a14:imgLayer>
                  </a14:imgProps>
                </a:ext>
              </a:extLst>
            </a:blip>
            <a:srcRect/>
            <a:stretch>
              <a:fillRect l="271" t="-1012338" r="-37821" b="-356901"/>
            </a:stretch>
          </a:blipFill>
          <a:ln w="1270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A3B9EB8E-F5BA-8DF9-09FD-E3E610EF0C75}"/>
              </a:ext>
            </a:extLst>
          </p:cNvPr>
          <p:cNvSpPr/>
          <p:nvPr/>
        </p:nvSpPr>
        <p:spPr>
          <a:xfrm flipH="1">
            <a:off x="-100373" y="4852999"/>
            <a:ext cx="9566511" cy="880021"/>
          </a:xfrm>
          <a:custGeom>
            <a:avLst/>
            <a:gdLst>
              <a:gd name="connsiteX0" fmla="*/ 503651 w 8308750"/>
              <a:gd name="connsiteY0" fmla="*/ 0 h 466772"/>
              <a:gd name="connsiteX1" fmla="*/ 8308750 w 8308750"/>
              <a:gd name="connsiteY1" fmla="*/ 0 h 466772"/>
              <a:gd name="connsiteX2" fmla="*/ 8308750 w 8308750"/>
              <a:gd name="connsiteY2" fmla="*/ 466772 h 466772"/>
              <a:gd name="connsiteX3" fmla="*/ 0 w 8308750"/>
              <a:gd name="connsiteY3" fmla="*/ 466772 h 46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08750" h="466772">
                <a:moveTo>
                  <a:pt x="503651" y="0"/>
                </a:moveTo>
                <a:lnTo>
                  <a:pt x="8308750" y="0"/>
                </a:lnTo>
                <a:lnTo>
                  <a:pt x="8308750" y="466772"/>
                </a:lnTo>
                <a:lnTo>
                  <a:pt x="0" y="466772"/>
                </a:lnTo>
                <a:close/>
              </a:path>
            </a:pathLst>
          </a:custGeom>
          <a:blipFill dpi="0" rotWithShape="0">
            <a:blip r:embed="rId2">
              <a:lum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Blur radius="100"/>
                      </a14:imgEffect>
                    </a14:imgLayer>
                  </a14:imgProps>
                </a:ext>
              </a:extLst>
            </a:blip>
            <a:srcRect/>
            <a:stretch>
              <a:fillRect l="271" t="-1012338" r="-37821" b="-356901"/>
            </a:stretch>
          </a:blipFill>
          <a:ln w="1270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04278794-ABBC-2855-22D1-8974B59A767A}"/>
              </a:ext>
            </a:extLst>
          </p:cNvPr>
          <p:cNvSpPr/>
          <p:nvPr/>
        </p:nvSpPr>
        <p:spPr>
          <a:xfrm flipH="1">
            <a:off x="-24063" y="5821709"/>
            <a:ext cx="10245350" cy="824161"/>
          </a:xfrm>
          <a:custGeom>
            <a:avLst/>
            <a:gdLst>
              <a:gd name="connsiteX0" fmla="*/ 503650 w 9013238"/>
              <a:gd name="connsiteY0" fmla="*/ 0 h 466772"/>
              <a:gd name="connsiteX1" fmla="*/ 9013238 w 9013238"/>
              <a:gd name="connsiteY1" fmla="*/ 0 h 466772"/>
              <a:gd name="connsiteX2" fmla="*/ 9013238 w 9013238"/>
              <a:gd name="connsiteY2" fmla="*/ 466772 h 466772"/>
              <a:gd name="connsiteX3" fmla="*/ 0 w 9013238"/>
              <a:gd name="connsiteY3" fmla="*/ 466772 h 46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013238" h="466772">
                <a:moveTo>
                  <a:pt x="503650" y="0"/>
                </a:moveTo>
                <a:lnTo>
                  <a:pt x="9013238" y="0"/>
                </a:lnTo>
                <a:lnTo>
                  <a:pt x="9013238" y="466772"/>
                </a:lnTo>
                <a:lnTo>
                  <a:pt x="0" y="466772"/>
                </a:lnTo>
                <a:close/>
              </a:path>
            </a:pathLst>
          </a:custGeom>
          <a:blipFill dpi="0" rotWithShape="0">
            <a:blip r:embed="rId2">
              <a:lum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Blur radius="100"/>
                      </a14:imgEffect>
                    </a14:imgLayer>
                  </a14:imgProps>
                </a:ext>
              </a:extLst>
            </a:blip>
            <a:srcRect/>
            <a:stretch>
              <a:fillRect l="271" t="-1012338" r="-37821" b="-356901"/>
            </a:stretch>
          </a:blipFill>
          <a:ln w="12700">
            <a:solidFill>
              <a:schemeClr val="bg1"/>
            </a:solidFill>
          </a:ln>
          <a:effectLst>
            <a:innerShdw blurRad="317500">
              <a:schemeClr val="bg1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D6AAB6-64B9-B281-4A4C-841D840EB20E}"/>
              </a:ext>
            </a:extLst>
          </p:cNvPr>
          <p:cNvSpPr txBox="1"/>
          <p:nvPr/>
        </p:nvSpPr>
        <p:spPr>
          <a:xfrm>
            <a:off x="-2647833" y="821614"/>
            <a:ext cx="12192000" cy="461665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n w="127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                                           </a:t>
            </a:r>
            <a:r>
              <a:rPr lang="en-GB" sz="2400" b="1" i="1" dirty="0">
                <a:ln w="1270">
                  <a:noFill/>
                </a:ln>
                <a:solidFill>
                  <a:srgbClr val="444540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Conclusion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5F93C83-FB5C-9CEF-CA6E-35882BB63C29}"/>
              </a:ext>
            </a:extLst>
          </p:cNvPr>
          <p:cNvSpPr txBox="1"/>
          <p:nvPr/>
        </p:nvSpPr>
        <p:spPr>
          <a:xfrm>
            <a:off x="-400050" y="5879902"/>
            <a:ext cx="10766258" cy="707886"/>
          </a:xfrm>
          <a:prstGeom prst="rect">
            <a:avLst/>
          </a:prstGeom>
          <a:gradFill>
            <a:gsLst>
              <a:gs pos="1000">
                <a:srgbClr val="264653"/>
              </a:gs>
              <a:gs pos="49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b="1" i="1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         “People will forget </a:t>
            </a:r>
            <a:r>
              <a:rPr lang="en-US" sz="2000" b="1" i="1" dirty="0">
                <a:ln w="6350"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what you said</a:t>
            </a:r>
            <a:r>
              <a:rPr lang="en-US" sz="2000" b="1" i="1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, they  will forget  </a:t>
            </a:r>
            <a:r>
              <a:rPr lang="en-US" sz="2000" b="1" i="1" dirty="0">
                <a:ln w="6350">
                  <a:solidFill>
                    <a:schemeClr val="bg1"/>
                  </a:solidFill>
                </a:ln>
                <a:solidFill>
                  <a:srgbClr val="F98E10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what you did</a:t>
            </a:r>
            <a:r>
              <a:rPr lang="en-US" sz="2000" b="1" i="1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, But they will </a:t>
            </a:r>
          </a:p>
          <a:p>
            <a:r>
              <a:rPr lang="en-US" sz="2000" b="1" i="1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           never forget </a:t>
            </a:r>
            <a:r>
              <a:rPr lang="en-US" sz="2000" b="1" i="1" dirty="0">
                <a:ln w="6350">
                  <a:solidFill>
                    <a:schemeClr val="bg1"/>
                  </a:solidFill>
                </a:ln>
                <a:solidFill>
                  <a:srgbClr val="FF616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how you made them feel</a:t>
            </a:r>
            <a:r>
              <a:rPr lang="en-US" sz="2000" b="1" i="1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. (Maya Angelou)” </a:t>
            </a:r>
            <a:endParaRPr lang="en-GB" sz="2000" b="1" i="1" dirty="0">
              <a:ln w="635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Aptos" panose="020B00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F76D5FE-17D0-957D-5C39-6FB0C36DC7D7}"/>
              </a:ext>
            </a:extLst>
          </p:cNvPr>
          <p:cNvSpPr txBox="1"/>
          <p:nvPr/>
        </p:nvSpPr>
        <p:spPr>
          <a:xfrm>
            <a:off x="-623442" y="3965690"/>
            <a:ext cx="9566510" cy="707886"/>
          </a:xfrm>
          <a:prstGeom prst="rect">
            <a:avLst/>
          </a:prstGeom>
          <a:gradFill>
            <a:gsLst>
              <a:gs pos="0">
                <a:srgbClr val="264653"/>
              </a:gs>
              <a:gs pos="63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defRPr>
            </a:lvl1pPr>
          </a:lstStyle>
          <a:p>
            <a:r>
              <a:rPr lang="en-GB" sz="2000" dirty="0"/>
              <a:t>                   Trust, Respect and Communication are the Foundation </a:t>
            </a:r>
          </a:p>
          <a:p>
            <a:r>
              <a:rPr lang="en-GB" sz="2000" dirty="0"/>
              <a:t>                   of every great Team 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A7E6687-CE63-E34C-B529-10E48D327CDE}"/>
              </a:ext>
            </a:extLst>
          </p:cNvPr>
          <p:cNvSpPr txBox="1"/>
          <p:nvPr/>
        </p:nvSpPr>
        <p:spPr>
          <a:xfrm>
            <a:off x="-232512" y="4948740"/>
            <a:ext cx="9600581" cy="707886"/>
          </a:xfrm>
          <a:prstGeom prst="rect">
            <a:avLst/>
          </a:prstGeom>
          <a:gradFill>
            <a:gsLst>
              <a:gs pos="100000">
                <a:srgbClr val="264653"/>
              </a:gs>
              <a:gs pos="32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      Models like, Shannon – Weaver  and  SOLAR , gave us tools to </a:t>
            </a:r>
          </a:p>
          <a:p>
            <a:r>
              <a:rPr lang="en-US" sz="20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      understand people better , not  only theories  about the roles.</a:t>
            </a:r>
            <a:endParaRPr lang="en-GB" sz="2000" dirty="0">
              <a:ln w="635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Aptos" panose="020B00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BC00AD9-402C-FD85-75F2-99BAA67F6388}"/>
              </a:ext>
            </a:extLst>
          </p:cNvPr>
          <p:cNvSpPr txBox="1"/>
          <p:nvPr/>
        </p:nvSpPr>
        <p:spPr>
          <a:xfrm>
            <a:off x="-2751554" y="2028959"/>
            <a:ext cx="9214265" cy="461665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latin typeface="Aptos" panose="020B0004020202020204" pitchFamily="34" charset="0"/>
              </a:rPr>
              <a:t>                                        </a:t>
            </a:r>
            <a:r>
              <a:rPr lang="en-GB" sz="2400" b="1" spc="300" dirty="0">
                <a:ln w="3175">
                  <a:solidFill>
                    <a:srgbClr val="444540"/>
                  </a:solidFill>
                </a:ln>
                <a:gradFill>
                  <a:gsLst>
                    <a:gs pos="100000">
                      <a:srgbClr val="264653"/>
                    </a:gs>
                    <a:gs pos="52000">
                      <a:srgbClr val="333333"/>
                    </a:gs>
                  </a:gsLst>
                  <a:path path="circle">
                    <a:fillToRect l="100000" b="100000"/>
                  </a:path>
                </a:gradFill>
                <a:effectLst>
                  <a:outerShdw blurRad="50800" dist="63500" dir="8100000" algn="tr" rotWithShape="0">
                    <a:schemeClr val="tx1">
                      <a:alpha val="40000"/>
                    </a:schemeClr>
                  </a:outerShdw>
                </a:effectLst>
                <a:latin typeface="Aptos" panose="020B0004020202020204" pitchFamily="34" charset="0"/>
              </a:rPr>
              <a:t>Summary</a:t>
            </a:r>
            <a:r>
              <a:rPr lang="en-GB" sz="2400" spc="300" dirty="0">
                <a:ln w="3175">
                  <a:solidFill>
                    <a:srgbClr val="444540"/>
                  </a:solidFill>
                </a:ln>
                <a:gradFill>
                  <a:gsLst>
                    <a:gs pos="100000">
                      <a:srgbClr val="264653"/>
                    </a:gs>
                    <a:gs pos="52000">
                      <a:srgbClr val="333333"/>
                    </a:gs>
                  </a:gsLst>
                  <a:path path="circle">
                    <a:fillToRect l="100000" b="100000"/>
                  </a:path>
                </a:gradFill>
                <a:effectLst>
                  <a:outerShdw blurRad="50800" dist="63500" dir="8100000" algn="tr" rotWithShape="0">
                    <a:schemeClr val="tx1">
                      <a:alpha val="40000"/>
                    </a:schemeClr>
                  </a:outerShdw>
                </a:effectLst>
                <a:latin typeface="Aptos" panose="020B0004020202020204" pitchFamily="34" charset="0"/>
              </a:rPr>
              <a:t> :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4B95F4D-E399-A908-0290-962B14B2F12B}"/>
              </a:ext>
            </a:extLst>
          </p:cNvPr>
          <p:cNvGrpSpPr/>
          <p:nvPr/>
        </p:nvGrpSpPr>
        <p:grpSpPr>
          <a:xfrm>
            <a:off x="4929108" y="1906669"/>
            <a:ext cx="720000" cy="720000"/>
            <a:chOff x="4929108" y="1906669"/>
            <a:chExt cx="720000" cy="720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03A2701-073F-FF25-A26D-5CD92441A7E5}"/>
                </a:ext>
              </a:extLst>
            </p:cNvPr>
            <p:cNvSpPr/>
            <p:nvPr/>
          </p:nvSpPr>
          <p:spPr>
            <a:xfrm>
              <a:off x="4929108" y="1906669"/>
              <a:ext cx="720000" cy="720000"/>
            </a:xfrm>
            <a:prstGeom prst="ellipse">
              <a:avLst/>
            </a:prstGeom>
            <a:gradFill>
              <a:gsLst>
                <a:gs pos="100000">
                  <a:srgbClr val="264653"/>
                </a:gs>
                <a:gs pos="0">
                  <a:srgbClr val="444540"/>
                </a:gs>
              </a:gsLst>
              <a:path path="circle">
                <a:fillToRect l="100000" b="100000"/>
              </a:path>
            </a:gradFill>
            <a:ln w="6350">
              <a:solidFill>
                <a:srgbClr val="444540"/>
              </a:solidFill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7" name="Picture 6" descr="A black and white circle with a notepad and a note&#10;&#10;AI-generated content may be incorrect.">
              <a:extLst>
                <a:ext uri="{FF2B5EF4-FFF2-40B4-BE49-F238E27FC236}">
                  <a16:creationId xmlns:a16="http://schemas.microsoft.com/office/drawing/2014/main" id="{22BB9BA8-56B4-8F9E-D03E-78E1A68687D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5000" b="93000" l="3721" r="94419">
                          <a14:foregroundMark x1="61744" y1="36444" x2="61744" y2="36444"/>
                          <a14:foregroundMark x1="61744" y1="36667" x2="69302" y2="37889"/>
                          <a14:foregroundMark x1="70581" y1="35667" x2="75000" y2="43111"/>
                          <a14:foregroundMark x1="75000" y1="43111" x2="75233" y2="61111"/>
                          <a14:foregroundMark x1="75233" y1="61111" x2="55233" y2="62778"/>
                          <a14:foregroundMark x1="55233" y1="62778" x2="47791" y2="59667"/>
                          <a14:foregroundMark x1="47791" y1="59667" x2="48953" y2="32667"/>
                          <a14:foregroundMark x1="48953" y1="32667" x2="53372" y2="38667"/>
                          <a14:foregroundMark x1="53372" y1="38667" x2="71512" y2="36111"/>
                          <a14:foregroundMark x1="71512" y1="36111" x2="71628" y2="36111"/>
                          <a14:foregroundMark x1="70000" y1="27778" x2="70000" y2="30222"/>
                          <a14:foregroundMark x1="61395" y1="27444" x2="61512" y2="31333"/>
                          <a14:foregroundMark x1="53488" y1="27333" x2="53837" y2="32333"/>
                          <a14:foregroundMark x1="30116" y1="47667" x2="31744" y2="62889"/>
                          <a14:foregroundMark x1="31744" y1="62889" x2="38488" y2="65889"/>
                          <a14:foregroundMark x1="62674" y1="70000" x2="30930" y2="66556"/>
                          <a14:foregroundMark x1="30930" y1="66556" x2="27326" y2="51000"/>
                          <a14:foregroundMark x1="27326" y1="51000" x2="37791" y2="53889"/>
                          <a14:foregroundMark x1="37791" y1="53889" x2="39419" y2="63333"/>
                          <a14:foregroundMark x1="39419" y1="63333" x2="37674" y2="68889"/>
                          <a14:foregroundMark x1="51977" y1="7444" x2="37093" y2="8444"/>
                          <a14:foregroundMark x1="37093" y1="8444" x2="26047" y2="14000"/>
                          <a14:foregroundMark x1="44535" y1="5667" x2="64070" y2="9222"/>
                          <a14:foregroundMark x1="64070" y1="9222" x2="79302" y2="17333"/>
                          <a14:foregroundMark x1="79302" y1="17333" x2="92093" y2="34444"/>
                          <a14:foregroundMark x1="92093" y1="34444" x2="94419" y2="50667"/>
                          <a14:foregroundMark x1="94419" y1="50667" x2="92326" y2="60778"/>
                          <a14:foregroundMark x1="51628" y1="5000" x2="51628" y2="5000"/>
                          <a14:foregroundMark x1="7558" y1="39556" x2="6628" y2="42111"/>
                          <a14:foregroundMark x1="3721" y1="46222" x2="3721" y2="46222"/>
                          <a14:foregroundMark x1="55349" y1="93000" x2="55349" y2="93000"/>
                        </a14:backgroundRemoval>
                      </a14:imgEffect>
                      <a14:imgEffect>
                        <a14:brightnessContrast bright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18669" y="1983438"/>
              <a:ext cx="550068" cy="575652"/>
            </a:xfrm>
            <a:prstGeom prst="rect">
              <a:avLst/>
            </a:prstGeom>
            <a:noFill/>
            <a:ln>
              <a:noFill/>
            </a:ln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FC8746B4-FB2E-443A-0075-CE8F53A8D41C}"/>
              </a:ext>
            </a:extLst>
          </p:cNvPr>
          <p:cNvSpPr txBox="1"/>
          <p:nvPr/>
        </p:nvSpPr>
        <p:spPr>
          <a:xfrm>
            <a:off x="-3476922" y="3003568"/>
            <a:ext cx="10689682" cy="707886"/>
          </a:xfrm>
          <a:prstGeom prst="rect">
            <a:avLst/>
          </a:prstGeom>
          <a:gradFill>
            <a:gsLst>
              <a:gs pos="100000">
                <a:srgbClr val="264653"/>
              </a:gs>
              <a:gs pos="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defRPr>
            </a:lvl1pPr>
          </a:lstStyle>
          <a:p>
            <a:pPr algn="ctr"/>
            <a:r>
              <a:rPr lang="en-US" sz="2000" dirty="0"/>
              <a:t>                                        We understand that strong Teams are shaped </a:t>
            </a:r>
          </a:p>
          <a:p>
            <a:pPr algn="ctr"/>
            <a:r>
              <a:rPr lang="en-US" sz="2000" dirty="0"/>
              <a:t>       by Clarity, Trust and Purpose.</a:t>
            </a:r>
            <a:endParaRPr lang="en-GB" sz="2000" dirty="0"/>
          </a:p>
        </p:txBody>
      </p:sp>
      <p:pic>
        <p:nvPicPr>
          <p:cNvPr id="43" name="Picture 42" descr="A pair of handsets with a cord">
            <a:extLst>
              <a:ext uri="{FF2B5EF4-FFF2-40B4-BE49-F238E27FC236}">
                <a16:creationId xmlns:a16="http://schemas.microsoft.com/office/drawing/2014/main" id="{0753A2DA-DC67-042B-7A6F-1198A722D61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75" r="3764"/>
          <a:stretch>
            <a:fillRect/>
          </a:stretch>
        </p:blipFill>
        <p:spPr>
          <a:xfrm>
            <a:off x="5872049" y="-4082"/>
            <a:ext cx="6300901" cy="6858003"/>
          </a:xfrm>
          <a:custGeom>
            <a:avLst/>
            <a:gdLst>
              <a:gd name="connsiteX0" fmla="*/ 6300901 w 6300901"/>
              <a:gd name="connsiteY0" fmla="*/ 0 h 6858003"/>
              <a:gd name="connsiteX1" fmla="*/ 1317688 w 6300901"/>
              <a:gd name="connsiteY1" fmla="*/ 0 h 6858003"/>
              <a:gd name="connsiteX2" fmla="*/ 0 w 6300901"/>
              <a:gd name="connsiteY2" fmla="*/ 2729283 h 6858003"/>
              <a:gd name="connsiteX3" fmla="*/ 4450844 w 6300901"/>
              <a:gd name="connsiteY3" fmla="*/ 6858003 h 6858003"/>
              <a:gd name="connsiteX4" fmla="*/ 6300901 w 6300901"/>
              <a:gd name="connsiteY4" fmla="*/ 6858003 h 685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00901" h="6858003">
                <a:moveTo>
                  <a:pt x="6300901" y="0"/>
                </a:moveTo>
                <a:lnTo>
                  <a:pt x="1317688" y="0"/>
                </a:lnTo>
                <a:lnTo>
                  <a:pt x="0" y="2729283"/>
                </a:lnTo>
                <a:lnTo>
                  <a:pt x="4450844" y="6858003"/>
                </a:lnTo>
                <a:lnTo>
                  <a:pt x="6300901" y="6858003"/>
                </a:lnTo>
                <a:close/>
              </a:path>
            </a:pathLst>
          </a:custGeom>
          <a:blipFill dpi="0" rotWithShape="0">
            <a:blip r:embed="rId2">
              <a:lum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artisticBlur radius="100"/>
                      </a14:imgEffect>
                    </a14:imgLayer>
                  </a14:imgProps>
                </a:ext>
              </a:extLst>
            </a:blip>
            <a:srcRect/>
            <a:stretch>
              <a:fillRect l="271" t="-1012338" r="-37821" b="-356901"/>
            </a:stretch>
          </a:blipFill>
          <a:ln w="0">
            <a:noFill/>
          </a:ln>
          <a:effectLst>
            <a:innerShdw blurRad="317500">
              <a:schemeClr val="bg1"/>
            </a:inn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67B58DE-93EF-77B3-540E-5543310ACDA1}"/>
              </a:ext>
            </a:extLst>
          </p:cNvPr>
          <p:cNvSpPr txBox="1"/>
          <p:nvPr/>
        </p:nvSpPr>
        <p:spPr>
          <a:xfrm>
            <a:off x="0" y="245246"/>
            <a:ext cx="12305091" cy="461665"/>
          </a:xfrm>
          <a:prstGeom prst="rect">
            <a:avLst/>
          </a:prstGeom>
          <a:gradFill>
            <a:gsLst>
              <a:gs pos="100000">
                <a:srgbClr val="264653"/>
              </a:gs>
              <a:gs pos="52000">
                <a:srgbClr val="333333"/>
              </a:gs>
            </a:gsLst>
            <a:path path="circle">
              <a:fillToRect l="100000" b="100000"/>
            </a:path>
          </a:gradFill>
          <a:ln>
            <a:noFill/>
          </a:ln>
          <a:effectLst>
            <a:outerShdw blurRad="50800" dist="889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280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266700" dir="8100000" algn="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r>
              <a:rPr lang="en-US" sz="2400" dirty="0"/>
              <a:t>Final Reflection on What We Learned</a:t>
            </a:r>
            <a:endParaRPr lang="en-GB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CE5471-785D-14DA-2641-B2D3B5D59FC2}"/>
              </a:ext>
            </a:extLst>
          </p:cNvPr>
          <p:cNvSpPr txBox="1"/>
          <p:nvPr/>
        </p:nvSpPr>
        <p:spPr>
          <a:xfrm>
            <a:off x="0" y="7475836"/>
            <a:ext cx="9600581" cy="1015663"/>
          </a:xfrm>
          <a:prstGeom prst="rect">
            <a:avLst/>
          </a:prstGeom>
          <a:gradFill>
            <a:gsLst>
              <a:gs pos="100000">
                <a:srgbClr val="264653"/>
              </a:gs>
              <a:gs pos="32000">
                <a:srgbClr val="333333"/>
              </a:gs>
            </a:gsLst>
            <a:path path="circle">
              <a:fillToRect l="100000" b="100000"/>
            </a:path>
          </a:gra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      Models like, Belbin, Herzberg, Tuckman, or Trust and Communication</a:t>
            </a:r>
          </a:p>
          <a:p>
            <a:r>
              <a:rPr lang="en-US" sz="20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      frameworks, gave us tools to understand people better, not  only theories </a:t>
            </a:r>
          </a:p>
          <a:p>
            <a:r>
              <a:rPr lang="en-US" sz="20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76200" dir="8100000" algn="tr" rotWithShape="0">
                    <a:prstClr val="black">
                      <a:alpha val="40000"/>
                    </a:prstClr>
                  </a:outerShdw>
                </a:effectLst>
                <a:latin typeface="Aptos" panose="020B0004020202020204" pitchFamily="34" charset="0"/>
              </a:rPr>
              <a:t>           about the roles.</a:t>
            </a:r>
            <a:endParaRPr lang="en-GB" sz="2000" dirty="0">
              <a:ln w="6350">
                <a:solidFill>
                  <a:schemeClr val="bg1"/>
                </a:solidFill>
              </a:ln>
              <a:solidFill>
                <a:schemeClr val="bg1"/>
              </a:solidFill>
              <a:effectLst>
                <a:outerShdw blurRad="50800" dist="76200" dir="8100000" algn="tr" rotWithShape="0">
                  <a:prstClr val="black">
                    <a:alpha val="40000"/>
                  </a:prstClr>
                </a:outerShdw>
              </a:effectLst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1712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6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27" grpId="0" animBg="1"/>
      <p:bldP spid="25" grpId="0" animBg="1"/>
      <p:bldP spid="24" grpId="0" animBg="1"/>
      <p:bldP spid="12" grpId="0"/>
      <p:bldP spid="28" grpId="0" animBg="1"/>
      <p:bldP spid="29" grpId="0" animBg="1"/>
      <p:bldP spid="30" grpId="0" animBg="1"/>
      <p:bldP spid="14" grpId="0" animBg="1"/>
      <p:bldP spid="11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264653"/>
            </a:gs>
            <a:gs pos="0">
              <a:srgbClr val="333333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F4654E9-9CD3-7EFB-EDF1-F13347A047E9}"/>
              </a:ext>
            </a:extLst>
          </p:cNvPr>
          <p:cNvSpPr txBox="1"/>
          <p:nvPr/>
        </p:nvSpPr>
        <p:spPr>
          <a:xfrm>
            <a:off x="0" y="0"/>
            <a:ext cx="12192000" cy="461665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r>
              <a:rPr lang="en-US" sz="2400" spc="300" dirty="0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63500" dir="8100000" algn="tr" rotWithShape="0">
                    <a:schemeClr val="tx1">
                      <a:alpha val="40000"/>
                    </a:schemeClr>
                  </a:outerShdw>
                </a:effectLst>
                <a:latin typeface="Aptos" panose="020B0004020202020204" pitchFamily="34" charset="0"/>
              </a:rPr>
              <a:t>         R</a:t>
            </a:r>
            <a:r>
              <a:rPr lang="en-GB" sz="2400" spc="300" dirty="0" err="1">
                <a:ln w="635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outerShdw blurRad="50800" dist="63500" dir="8100000" algn="tr" rotWithShape="0">
                    <a:schemeClr val="tx1">
                      <a:alpha val="40000"/>
                    </a:schemeClr>
                  </a:outerShdw>
                </a:effectLst>
                <a:latin typeface="Aptos" panose="020B0004020202020204" pitchFamily="34" charset="0"/>
              </a:rPr>
              <a:t>eferences</a:t>
            </a:r>
            <a:endParaRPr lang="en-GB" sz="2400" spc="300" dirty="0">
              <a:ln w="3175">
                <a:solidFill>
                  <a:srgbClr val="444540"/>
                </a:solidFill>
              </a:ln>
              <a:gradFill>
                <a:gsLst>
                  <a:gs pos="100000">
                    <a:srgbClr val="264653"/>
                  </a:gs>
                  <a:gs pos="52000">
                    <a:srgbClr val="333333"/>
                  </a:gs>
                </a:gsLst>
                <a:path path="circle">
                  <a:fillToRect l="100000" b="100000"/>
                </a:path>
              </a:gradFill>
              <a:effectLst>
                <a:outerShdw blurRad="50800" dist="63500" dir="8100000" algn="tr" rotWithShape="0">
                  <a:schemeClr val="tx1">
                    <a:alpha val="40000"/>
                  </a:schemeClr>
                </a:outerShdw>
              </a:effectLst>
              <a:latin typeface="Aptos" panose="020B00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AFAD3A-468B-7F0B-6B7C-744D22BD5ED2}"/>
              </a:ext>
            </a:extLst>
          </p:cNvPr>
          <p:cNvSpPr txBox="1"/>
          <p:nvPr/>
        </p:nvSpPr>
        <p:spPr>
          <a:xfrm>
            <a:off x="-3" y="3531723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Harris, G (2011) </a:t>
            </a:r>
            <a:r>
              <a:rPr lang="en-US" i="1" dirty="0">
                <a:solidFill>
                  <a:schemeClr val="bg1"/>
                </a:solidFill>
              </a:rPr>
              <a:t>Five Steps to Achieve Remarkable Communication Results. </a:t>
            </a:r>
            <a:r>
              <a:rPr lang="en-US" dirty="0">
                <a:solidFill>
                  <a:schemeClr val="bg1"/>
                </a:solidFill>
              </a:rPr>
              <a:t>The Kevin Eikenberry Group. Available at:</a:t>
            </a:r>
          </a:p>
          <a:p>
            <a:r>
              <a:rPr lang="en-US" dirty="0">
                <a:solidFill>
                  <a:schemeClr val="bg1"/>
                </a:solidFill>
                <a:hlinkClick r:id="rId2"/>
              </a:rPr>
              <a:t>https://kevineikenberry.com/ </a:t>
            </a:r>
            <a:r>
              <a:rPr lang="en-US" dirty="0">
                <a:solidFill>
                  <a:schemeClr val="bg1"/>
                </a:solidFill>
              </a:rPr>
              <a:t>( On Moodle )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B4C994-5C6E-6D3B-66C4-52AF2C027E0E}"/>
              </a:ext>
            </a:extLst>
          </p:cNvPr>
          <p:cNvSpPr txBox="1"/>
          <p:nvPr/>
        </p:nvSpPr>
        <p:spPr>
          <a:xfrm>
            <a:off x="-3" y="2679575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Experianta</a:t>
            </a:r>
            <a:r>
              <a:rPr lang="en-US" dirty="0">
                <a:solidFill>
                  <a:schemeClr val="bg1"/>
                </a:solidFill>
              </a:rPr>
              <a:t> (2022) </a:t>
            </a:r>
            <a:r>
              <a:rPr lang="en-US" i="1" dirty="0">
                <a:solidFill>
                  <a:schemeClr val="bg1"/>
                </a:solidFill>
              </a:rPr>
              <a:t>The Shannon‑Weaver Model of Communication</a:t>
            </a:r>
            <a:r>
              <a:rPr lang="en-US" dirty="0">
                <a:solidFill>
                  <a:schemeClr val="bg1"/>
                </a:solidFill>
              </a:rPr>
              <a:t>. Available at: </a:t>
            </a:r>
            <a:r>
              <a:rPr lang="en-US" dirty="0">
                <a:solidFill>
                  <a:schemeClr val="bg1"/>
                </a:solidFill>
                <a:hlinkClick r:id="rId3"/>
              </a:rPr>
              <a:t>https://experianta.com/directory/concepts/the-shannon-weaver-model-of-communication/</a:t>
            </a:r>
            <a:r>
              <a:rPr lang="en-US" dirty="0">
                <a:solidFill>
                  <a:schemeClr val="bg1"/>
                </a:solidFill>
              </a:rPr>
              <a:t>  (Accessed: 25 Jun 2025)                                  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8BEE97-9146-3EF7-DF3E-982C4EABED23}"/>
              </a:ext>
            </a:extLst>
          </p:cNvPr>
          <p:cNvSpPr txBox="1"/>
          <p:nvPr/>
        </p:nvSpPr>
        <p:spPr>
          <a:xfrm>
            <a:off x="-3" y="1827427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Angelou, M. (2011) ‘Interview with Oprah Winfrey’, </a:t>
            </a:r>
            <a:r>
              <a:rPr lang="en-US" i="1" dirty="0">
                <a:solidFill>
                  <a:schemeClr val="bg1"/>
                </a:solidFill>
              </a:rPr>
              <a:t>O, The Oprah Magazine</a:t>
            </a:r>
            <a:r>
              <a:rPr lang="en-US" dirty="0">
                <a:solidFill>
                  <a:schemeClr val="bg1"/>
                </a:solidFill>
              </a:rPr>
              <a:t>. Available at: </a:t>
            </a:r>
            <a:r>
              <a:rPr lang="en-US" dirty="0">
                <a:solidFill>
                  <a:schemeClr val="bg1"/>
                </a:solidFill>
                <a:hlinkClick r:id="rId4"/>
              </a:rPr>
              <a:t>https://www.oprah.com/omagazine/maya-angelou-interview-oprah-magazine </a:t>
            </a:r>
            <a:r>
              <a:rPr lang="en-US" dirty="0">
                <a:solidFill>
                  <a:schemeClr val="bg1"/>
                </a:solidFill>
              </a:rPr>
              <a:t>(Accessed: 25 Jun 2025)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245767-2311-2B88-A61B-A98E76B02CBD}"/>
              </a:ext>
            </a:extLst>
          </p:cNvPr>
          <p:cNvSpPr txBox="1"/>
          <p:nvPr/>
        </p:nvSpPr>
        <p:spPr>
          <a:xfrm>
            <a:off x="-3" y="698280"/>
            <a:ext cx="121919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Al‑</a:t>
            </a:r>
            <a:r>
              <a:rPr lang="en-US" dirty="0" err="1">
                <a:solidFill>
                  <a:schemeClr val="bg1"/>
                </a:solidFill>
              </a:rPr>
              <a:t>Fedaghi</a:t>
            </a:r>
            <a:r>
              <a:rPr lang="en-US" dirty="0">
                <a:solidFill>
                  <a:schemeClr val="bg1"/>
                </a:solidFill>
              </a:rPr>
              <a:t>, S. (2015) </a:t>
            </a:r>
            <a:r>
              <a:rPr lang="en-US" i="1" dirty="0">
                <a:solidFill>
                  <a:schemeClr val="bg1"/>
                </a:solidFill>
              </a:rPr>
              <a:t>A Conceptual Foundation for the Shannon–Weaver Model of Communication</a:t>
            </a:r>
            <a:r>
              <a:rPr lang="en-US" dirty="0">
                <a:solidFill>
                  <a:schemeClr val="bg1"/>
                </a:solidFill>
              </a:rPr>
              <a:t>. Available at: </a:t>
            </a:r>
            <a:r>
              <a:rPr lang="en-US" dirty="0">
                <a:solidFill>
                  <a:schemeClr val="bg1"/>
                </a:solidFill>
                <a:hlinkClick r:id="rId5"/>
              </a:rPr>
              <a:t>https://www.researchgate.net/publication/272964534_A_Conceptual_Foundation_for_the_Shannon‑Weaver_Model_of_Communication </a:t>
            </a:r>
            <a:r>
              <a:rPr lang="en-US" dirty="0">
                <a:solidFill>
                  <a:schemeClr val="bg1"/>
                </a:solidFill>
              </a:rPr>
              <a:t>(Accessed: 25 Jun 2025)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3DE749-C3FB-DAAF-85AB-20A215CCF26D}"/>
              </a:ext>
            </a:extLst>
          </p:cNvPr>
          <p:cNvSpPr txBox="1"/>
          <p:nvPr/>
        </p:nvSpPr>
        <p:spPr>
          <a:xfrm>
            <a:off x="-3" y="4383871"/>
            <a:ext cx="121919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Kline, N. (1999)</a:t>
            </a:r>
            <a:r>
              <a:rPr lang="en-US" i="1" dirty="0">
                <a:solidFill>
                  <a:schemeClr val="bg1"/>
                </a:solidFill>
              </a:rPr>
              <a:t> Time to Think: Listening to Ignite the Human Mind</a:t>
            </a:r>
            <a:r>
              <a:rPr lang="en-US" dirty="0">
                <a:solidFill>
                  <a:schemeClr val="bg1"/>
                </a:solidFill>
              </a:rPr>
              <a:t>. London: Cassell.</a:t>
            </a:r>
          </a:p>
          <a:p>
            <a:r>
              <a:rPr lang="en-US" dirty="0">
                <a:solidFill>
                  <a:schemeClr val="bg1"/>
                </a:solidFill>
              </a:rPr>
              <a:t>Quote: ““Real help, professionally or personally, consists of listening to people, of paying respectful attention to people so that they can access their own ideas first” (Kline, 1999)”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AD89C4-7317-5C3E-79A1-475050A24663}"/>
              </a:ext>
            </a:extLst>
          </p:cNvPr>
          <p:cNvSpPr txBox="1"/>
          <p:nvPr/>
        </p:nvSpPr>
        <p:spPr>
          <a:xfrm>
            <a:off x="-3" y="5513017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“The single most dignifying thing you can do, is just listen to someone.” (Nancy Kline). Available at</a:t>
            </a:r>
            <a:r>
              <a:rPr lang="en-US" dirty="0">
                <a:solidFill>
                  <a:schemeClr val="bg1"/>
                </a:solidFill>
                <a:sym typeface="Wingdings" panose="05000000000000000000" pitchFamily="2" charset="2"/>
              </a:rPr>
              <a:t>: (On Moodle)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5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D09C6D-08D5-B3E1-1FFE-230FB98B0D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61147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c4fab4291c37ffaf74a25bdf3b5339f1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fe3604888bfa91b1d5ea773a94ae0fce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0833277-5A72-4837-9D9B-EC995A067BC4}">
  <ds:schemaRefs>
    <ds:schemaRef ds:uri="http://schemas.microsoft.com/office/infopath/2007/PartnerControls"/>
    <ds:schemaRef ds:uri="http://purl.org/dc/dcmitype/"/>
    <ds:schemaRef ds:uri="http://purl.org/dc/terms/"/>
    <ds:schemaRef ds:uri="http://purl.org/dc/elements/1.1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ccfc14db-0f45-423b-b2f5-752f8f8a0ada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0FF10DBB-662E-4693-95E0-174A86B6D28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AD261C1-FA7F-4D9C-9295-6C86EAE46C5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6096</TotalTime>
  <Words>2019</Words>
  <Application>Microsoft Office PowerPoint</Application>
  <PresentationFormat>Widescreen</PresentationFormat>
  <Paragraphs>314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Agency FB</vt:lpstr>
      <vt:lpstr>Aptos</vt:lpstr>
      <vt:lpstr>Aptos Display</vt:lpstr>
      <vt:lpstr>Arial</vt:lpstr>
      <vt:lpstr>Arial Black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Mircea Laurentiu Coroian (2421526)</dc:creator>
  <cp:lastModifiedBy>Mircea Laurentiu Coroian (2421526)</cp:lastModifiedBy>
  <cp:revision>411</cp:revision>
  <dcterms:created xsi:type="dcterms:W3CDTF">2025-06-26T18:01:07Z</dcterms:created>
  <dcterms:modified xsi:type="dcterms:W3CDTF">2025-07-04T06:30:48Z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