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3"/>
  </p:notesMasterIdLst>
  <p:sldIdLst>
    <p:sldId id="256" r:id="rId2"/>
  </p:sldIdLst>
  <p:sldSz cx="30279975" cy="213883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7" userDrawn="1">
          <p15:clr>
            <a:srgbClr val="A4A3A4"/>
          </p15:clr>
        </p15:guide>
        <p15:guide id="2" pos="953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hele Chiarello" initials="MC" lastIdx="1" clrIdx="0">
    <p:extLst>
      <p:ext uri="{19B8F6BF-5375-455C-9EA6-DF929625EA0E}">
        <p15:presenceInfo xmlns:p15="http://schemas.microsoft.com/office/powerpoint/2012/main" userId="S::m.chiarello@uwtsd.ac.uk::6ac66b92-3567-4780-b5ec-b01922b93a5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3E3E3"/>
    <a:srgbClr val="32323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674"/>
    <p:restoredTop sz="94720"/>
  </p:normalViewPr>
  <p:slideViewPr>
    <p:cSldViewPr snapToGrid="0" snapToObjects="1">
      <p:cViewPr>
        <p:scale>
          <a:sx n="70" d="100"/>
          <a:sy n="70" d="100"/>
        </p:scale>
        <p:origin x="224" y="144"/>
      </p:cViewPr>
      <p:guideLst>
        <p:guide orient="horz" pos="6737"/>
        <p:guide pos="95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2A2317-89B9-4748-81E5-2AB9936A3095}" type="datetimeFigureOut">
              <a:rPr lang="en-GB" smtClean="0"/>
              <a:t>30/07/2021</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E0169A-8D93-E94E-BC2D-C4D87BAF70A0}" type="slidenum">
              <a:rPr lang="en-GB" smtClean="0"/>
              <a:t>‹#›</a:t>
            </a:fld>
            <a:endParaRPr lang="en-GB"/>
          </a:p>
        </p:txBody>
      </p:sp>
    </p:spTree>
    <p:extLst>
      <p:ext uri="{BB962C8B-B14F-4D97-AF65-F5344CB8AC3E}">
        <p14:creationId xmlns:p14="http://schemas.microsoft.com/office/powerpoint/2010/main" val="2788202115"/>
      </p:ext>
    </p:extLst>
  </p:cSld>
  <p:clrMap bg1="lt1" tx1="dk1" bg2="lt2" tx2="dk2" accent1="accent1" accent2="accent2" accent3="accent3" accent4="accent4" accent5="accent5" accent6="accent6" hlink="hlink" folHlink="folHlink"/>
  <p:notesStyle>
    <a:lvl1pPr marL="0" algn="l" defTabSz="2480036" rtl="0" eaLnBrk="1" latinLnBrk="0" hangingPunct="1">
      <a:defRPr sz="3255" kern="1200">
        <a:solidFill>
          <a:schemeClr val="tx1"/>
        </a:solidFill>
        <a:latin typeface="+mn-lt"/>
        <a:ea typeface="+mn-ea"/>
        <a:cs typeface="+mn-cs"/>
      </a:defRPr>
    </a:lvl1pPr>
    <a:lvl2pPr marL="1240018" algn="l" defTabSz="2480036" rtl="0" eaLnBrk="1" latinLnBrk="0" hangingPunct="1">
      <a:defRPr sz="3255" kern="1200">
        <a:solidFill>
          <a:schemeClr val="tx1"/>
        </a:solidFill>
        <a:latin typeface="+mn-lt"/>
        <a:ea typeface="+mn-ea"/>
        <a:cs typeface="+mn-cs"/>
      </a:defRPr>
    </a:lvl2pPr>
    <a:lvl3pPr marL="2480036" algn="l" defTabSz="2480036" rtl="0" eaLnBrk="1" latinLnBrk="0" hangingPunct="1">
      <a:defRPr sz="3255" kern="1200">
        <a:solidFill>
          <a:schemeClr val="tx1"/>
        </a:solidFill>
        <a:latin typeface="+mn-lt"/>
        <a:ea typeface="+mn-ea"/>
        <a:cs typeface="+mn-cs"/>
      </a:defRPr>
    </a:lvl3pPr>
    <a:lvl4pPr marL="3720054" algn="l" defTabSz="2480036" rtl="0" eaLnBrk="1" latinLnBrk="0" hangingPunct="1">
      <a:defRPr sz="3255" kern="1200">
        <a:solidFill>
          <a:schemeClr val="tx1"/>
        </a:solidFill>
        <a:latin typeface="+mn-lt"/>
        <a:ea typeface="+mn-ea"/>
        <a:cs typeface="+mn-cs"/>
      </a:defRPr>
    </a:lvl4pPr>
    <a:lvl5pPr marL="4960071" algn="l" defTabSz="2480036" rtl="0" eaLnBrk="1" latinLnBrk="0" hangingPunct="1">
      <a:defRPr sz="3255" kern="1200">
        <a:solidFill>
          <a:schemeClr val="tx1"/>
        </a:solidFill>
        <a:latin typeface="+mn-lt"/>
        <a:ea typeface="+mn-ea"/>
        <a:cs typeface="+mn-cs"/>
      </a:defRPr>
    </a:lvl5pPr>
    <a:lvl6pPr marL="6200089" algn="l" defTabSz="2480036" rtl="0" eaLnBrk="1" latinLnBrk="0" hangingPunct="1">
      <a:defRPr sz="3255" kern="1200">
        <a:solidFill>
          <a:schemeClr val="tx1"/>
        </a:solidFill>
        <a:latin typeface="+mn-lt"/>
        <a:ea typeface="+mn-ea"/>
        <a:cs typeface="+mn-cs"/>
      </a:defRPr>
    </a:lvl6pPr>
    <a:lvl7pPr marL="7440107" algn="l" defTabSz="2480036" rtl="0" eaLnBrk="1" latinLnBrk="0" hangingPunct="1">
      <a:defRPr sz="3255" kern="1200">
        <a:solidFill>
          <a:schemeClr val="tx1"/>
        </a:solidFill>
        <a:latin typeface="+mn-lt"/>
        <a:ea typeface="+mn-ea"/>
        <a:cs typeface="+mn-cs"/>
      </a:defRPr>
    </a:lvl7pPr>
    <a:lvl8pPr marL="8680125" algn="l" defTabSz="2480036" rtl="0" eaLnBrk="1" latinLnBrk="0" hangingPunct="1">
      <a:defRPr sz="3255" kern="1200">
        <a:solidFill>
          <a:schemeClr val="tx1"/>
        </a:solidFill>
        <a:latin typeface="+mn-lt"/>
        <a:ea typeface="+mn-ea"/>
        <a:cs typeface="+mn-cs"/>
      </a:defRPr>
    </a:lvl8pPr>
    <a:lvl9pPr marL="9920143" algn="l" defTabSz="2480036" rtl="0" eaLnBrk="1" latinLnBrk="0" hangingPunct="1">
      <a:defRPr sz="325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E0169A-8D93-E94E-BC2D-C4D87BAF70A0}" type="slidenum">
              <a:rPr lang="en-GB" smtClean="0"/>
              <a:t>1</a:t>
            </a:fld>
            <a:endParaRPr lang="en-GB"/>
          </a:p>
        </p:txBody>
      </p:sp>
    </p:spTree>
    <p:extLst>
      <p:ext uri="{BB962C8B-B14F-4D97-AF65-F5344CB8AC3E}">
        <p14:creationId xmlns:p14="http://schemas.microsoft.com/office/powerpoint/2010/main" val="3794377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998" y="3500370"/>
            <a:ext cx="25737979" cy="7446328"/>
          </a:xfrm>
        </p:spPr>
        <p:txBody>
          <a:bodyPr anchor="b"/>
          <a:lstStyle>
            <a:lvl1pPr algn="ctr">
              <a:defRPr sz="18713"/>
            </a:lvl1pPr>
          </a:lstStyle>
          <a:p>
            <a:r>
              <a:rPr lang="en-GB"/>
              <a:t>Click to edit Master title style</a:t>
            </a:r>
            <a:endParaRPr lang="en-US" dirty="0"/>
          </a:p>
        </p:txBody>
      </p:sp>
      <p:sp>
        <p:nvSpPr>
          <p:cNvPr id="3" name="Subtitle 2"/>
          <p:cNvSpPr>
            <a:spLocks noGrp="1"/>
          </p:cNvSpPr>
          <p:nvPr>
            <p:ph type="subTitle" idx="1"/>
          </p:nvPr>
        </p:nvSpPr>
        <p:spPr>
          <a:xfrm>
            <a:off x="3784997" y="11233856"/>
            <a:ext cx="22709981" cy="5163908"/>
          </a:xfrm>
        </p:spPr>
        <p:txBody>
          <a:bodyPr/>
          <a:lstStyle>
            <a:lvl1pPr marL="0" indent="0" algn="ctr">
              <a:buNone/>
              <a:defRPr sz="7485"/>
            </a:lvl1pPr>
            <a:lvl2pPr marL="1425915" indent="0" algn="ctr">
              <a:buNone/>
              <a:defRPr sz="6238"/>
            </a:lvl2pPr>
            <a:lvl3pPr marL="2851831" indent="0" algn="ctr">
              <a:buNone/>
              <a:defRPr sz="5614"/>
            </a:lvl3pPr>
            <a:lvl4pPr marL="4277746" indent="0" algn="ctr">
              <a:buNone/>
              <a:defRPr sz="4990"/>
            </a:lvl4pPr>
            <a:lvl5pPr marL="5703661" indent="0" algn="ctr">
              <a:buNone/>
              <a:defRPr sz="4990"/>
            </a:lvl5pPr>
            <a:lvl6pPr marL="7129577" indent="0" algn="ctr">
              <a:buNone/>
              <a:defRPr sz="4990"/>
            </a:lvl6pPr>
            <a:lvl7pPr marL="8555492" indent="0" algn="ctr">
              <a:buNone/>
              <a:defRPr sz="4990"/>
            </a:lvl7pPr>
            <a:lvl8pPr marL="9981408" indent="0" algn="ctr">
              <a:buNone/>
              <a:defRPr sz="4990"/>
            </a:lvl8pPr>
            <a:lvl9pPr marL="11407323" indent="0" algn="ctr">
              <a:buNone/>
              <a:defRPr sz="499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2D4829A-C19C-0642-8D03-8A99B60CAEF4}"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493807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D4829A-C19C-0642-8D03-8A99B60CAEF4}"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1987495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979" y="5332250"/>
            <a:ext cx="26116478" cy="8896974"/>
          </a:xfrm>
        </p:spPr>
        <p:txBody>
          <a:bodyPr anchor="b"/>
          <a:lstStyle>
            <a:lvl1pPr>
              <a:defRPr sz="18713"/>
            </a:lvl1pPr>
          </a:lstStyle>
          <a:p>
            <a:r>
              <a:rPr lang="en-GB"/>
              <a:t>Click to edit Master title style</a:t>
            </a:r>
            <a:endParaRPr lang="en-US" dirty="0"/>
          </a:p>
        </p:txBody>
      </p:sp>
      <p:sp>
        <p:nvSpPr>
          <p:cNvPr id="3" name="Text Placeholder 2"/>
          <p:cNvSpPr>
            <a:spLocks noGrp="1"/>
          </p:cNvSpPr>
          <p:nvPr>
            <p:ph type="body" idx="1"/>
          </p:nvPr>
        </p:nvSpPr>
        <p:spPr>
          <a:xfrm>
            <a:off x="2065979" y="14313393"/>
            <a:ext cx="26116478" cy="4678708"/>
          </a:xfrm>
        </p:spPr>
        <p:txBody>
          <a:bodyPr/>
          <a:lstStyle>
            <a:lvl1pPr marL="0" indent="0">
              <a:buNone/>
              <a:defRPr sz="7485">
                <a:solidFill>
                  <a:schemeClr val="tx1"/>
                </a:solidFill>
              </a:defRPr>
            </a:lvl1pPr>
            <a:lvl2pPr marL="1425915" indent="0">
              <a:buNone/>
              <a:defRPr sz="6238">
                <a:solidFill>
                  <a:schemeClr val="tx1">
                    <a:tint val="75000"/>
                  </a:schemeClr>
                </a:solidFill>
              </a:defRPr>
            </a:lvl2pPr>
            <a:lvl3pPr marL="2851831" indent="0">
              <a:buNone/>
              <a:defRPr sz="5614">
                <a:solidFill>
                  <a:schemeClr val="tx1">
                    <a:tint val="75000"/>
                  </a:schemeClr>
                </a:solidFill>
              </a:defRPr>
            </a:lvl3pPr>
            <a:lvl4pPr marL="4277746" indent="0">
              <a:buNone/>
              <a:defRPr sz="4990">
                <a:solidFill>
                  <a:schemeClr val="tx1">
                    <a:tint val="75000"/>
                  </a:schemeClr>
                </a:solidFill>
              </a:defRPr>
            </a:lvl4pPr>
            <a:lvl5pPr marL="5703661" indent="0">
              <a:buNone/>
              <a:defRPr sz="4990">
                <a:solidFill>
                  <a:schemeClr val="tx1">
                    <a:tint val="75000"/>
                  </a:schemeClr>
                </a:solidFill>
              </a:defRPr>
            </a:lvl5pPr>
            <a:lvl6pPr marL="7129577" indent="0">
              <a:buNone/>
              <a:defRPr sz="4990">
                <a:solidFill>
                  <a:schemeClr val="tx1">
                    <a:tint val="75000"/>
                  </a:schemeClr>
                </a:solidFill>
              </a:defRPr>
            </a:lvl6pPr>
            <a:lvl7pPr marL="8555492" indent="0">
              <a:buNone/>
              <a:defRPr sz="4990">
                <a:solidFill>
                  <a:schemeClr val="tx1">
                    <a:tint val="75000"/>
                  </a:schemeClr>
                </a:solidFill>
              </a:defRPr>
            </a:lvl7pPr>
            <a:lvl8pPr marL="9981408" indent="0">
              <a:buNone/>
              <a:defRPr sz="4990">
                <a:solidFill>
                  <a:schemeClr val="tx1">
                    <a:tint val="75000"/>
                  </a:schemeClr>
                </a:solidFill>
              </a:defRPr>
            </a:lvl8pPr>
            <a:lvl9pPr marL="11407323" indent="0">
              <a:buNone/>
              <a:defRPr sz="499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D4829A-C19C-0642-8D03-8A99B60CAEF4}"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540574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748" y="5693668"/>
            <a:ext cx="12868989" cy="135707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9238" y="5693668"/>
            <a:ext cx="12868989" cy="135707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2D4829A-C19C-0642-8D03-8A99B60CAEF4}" type="datetimeFigureOut">
              <a:rPr lang="en-GB" smtClean="0"/>
              <a:t>30/07/2021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4209395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692" y="1138738"/>
            <a:ext cx="26116478" cy="41341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695" y="5243127"/>
            <a:ext cx="12809847" cy="2569576"/>
          </a:xfrm>
        </p:spPr>
        <p:txBody>
          <a:bodyPr anchor="b"/>
          <a:lstStyle>
            <a:lvl1pPr marL="0" indent="0">
              <a:buNone/>
              <a:defRPr sz="7485" b="1"/>
            </a:lvl1pPr>
            <a:lvl2pPr marL="1425915" indent="0">
              <a:buNone/>
              <a:defRPr sz="6238" b="1"/>
            </a:lvl2pPr>
            <a:lvl3pPr marL="2851831" indent="0">
              <a:buNone/>
              <a:defRPr sz="5614" b="1"/>
            </a:lvl3pPr>
            <a:lvl4pPr marL="4277746" indent="0">
              <a:buNone/>
              <a:defRPr sz="4990" b="1"/>
            </a:lvl4pPr>
            <a:lvl5pPr marL="5703661" indent="0">
              <a:buNone/>
              <a:defRPr sz="4990" b="1"/>
            </a:lvl5pPr>
            <a:lvl6pPr marL="7129577" indent="0">
              <a:buNone/>
              <a:defRPr sz="4990" b="1"/>
            </a:lvl6pPr>
            <a:lvl7pPr marL="8555492" indent="0">
              <a:buNone/>
              <a:defRPr sz="4990" b="1"/>
            </a:lvl7pPr>
            <a:lvl8pPr marL="9981408" indent="0">
              <a:buNone/>
              <a:defRPr sz="4990" b="1"/>
            </a:lvl8pPr>
            <a:lvl9pPr marL="11407323" indent="0">
              <a:buNone/>
              <a:defRPr sz="4990" b="1"/>
            </a:lvl9pPr>
          </a:lstStyle>
          <a:p>
            <a:pPr lvl="0"/>
            <a:r>
              <a:rPr lang="en-GB"/>
              <a:t>Click to edit Master text styles</a:t>
            </a:r>
          </a:p>
        </p:txBody>
      </p:sp>
      <p:sp>
        <p:nvSpPr>
          <p:cNvPr id="4" name="Content Placeholder 3"/>
          <p:cNvSpPr>
            <a:spLocks noGrp="1"/>
          </p:cNvSpPr>
          <p:nvPr>
            <p:ph sz="half" idx="2"/>
          </p:nvPr>
        </p:nvSpPr>
        <p:spPr>
          <a:xfrm>
            <a:off x="2085695" y="7812703"/>
            <a:ext cx="12809847" cy="114913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9239" y="5243127"/>
            <a:ext cx="12872933" cy="2569576"/>
          </a:xfrm>
        </p:spPr>
        <p:txBody>
          <a:bodyPr anchor="b"/>
          <a:lstStyle>
            <a:lvl1pPr marL="0" indent="0">
              <a:buNone/>
              <a:defRPr sz="7485" b="1"/>
            </a:lvl1pPr>
            <a:lvl2pPr marL="1425915" indent="0">
              <a:buNone/>
              <a:defRPr sz="6238" b="1"/>
            </a:lvl2pPr>
            <a:lvl3pPr marL="2851831" indent="0">
              <a:buNone/>
              <a:defRPr sz="5614" b="1"/>
            </a:lvl3pPr>
            <a:lvl4pPr marL="4277746" indent="0">
              <a:buNone/>
              <a:defRPr sz="4990" b="1"/>
            </a:lvl4pPr>
            <a:lvl5pPr marL="5703661" indent="0">
              <a:buNone/>
              <a:defRPr sz="4990" b="1"/>
            </a:lvl5pPr>
            <a:lvl6pPr marL="7129577" indent="0">
              <a:buNone/>
              <a:defRPr sz="4990" b="1"/>
            </a:lvl6pPr>
            <a:lvl7pPr marL="8555492" indent="0">
              <a:buNone/>
              <a:defRPr sz="4990" b="1"/>
            </a:lvl7pPr>
            <a:lvl8pPr marL="9981408" indent="0">
              <a:buNone/>
              <a:defRPr sz="4990" b="1"/>
            </a:lvl8pPr>
            <a:lvl9pPr marL="11407323" indent="0">
              <a:buNone/>
              <a:defRPr sz="4990" b="1"/>
            </a:lvl9pPr>
          </a:lstStyle>
          <a:p>
            <a:pPr lvl="0"/>
            <a:r>
              <a:rPr lang="en-GB"/>
              <a:t>Click to edit Master text styles</a:t>
            </a:r>
          </a:p>
        </p:txBody>
      </p:sp>
      <p:sp>
        <p:nvSpPr>
          <p:cNvPr id="6" name="Content Placeholder 5"/>
          <p:cNvSpPr>
            <a:spLocks noGrp="1"/>
          </p:cNvSpPr>
          <p:nvPr>
            <p:ph sz="quarter" idx="4"/>
          </p:nvPr>
        </p:nvSpPr>
        <p:spPr>
          <a:xfrm>
            <a:off x="15329239" y="7812703"/>
            <a:ext cx="12872933" cy="114913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2D4829A-C19C-0642-8D03-8A99B60CAEF4}" type="datetimeFigureOut">
              <a:rPr lang="en-GB" smtClean="0"/>
              <a:t>30/07/2021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118039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2D4829A-C19C-0642-8D03-8A99B60CAEF4}" type="datetimeFigureOut">
              <a:rPr lang="en-GB" smtClean="0"/>
              <a:t>30/07/2021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25026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D4829A-C19C-0642-8D03-8A99B60CAEF4}" type="datetimeFigureOut">
              <a:rPr lang="en-GB" smtClean="0"/>
              <a:t>30/07/2021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260049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1425892"/>
            <a:ext cx="9766080" cy="4990624"/>
          </a:xfrm>
        </p:spPr>
        <p:txBody>
          <a:bodyPr anchor="b"/>
          <a:lstStyle>
            <a:lvl1pPr>
              <a:defRPr sz="9980"/>
            </a:lvl1pPr>
          </a:lstStyle>
          <a:p>
            <a:r>
              <a:rPr lang="en-GB"/>
              <a:t>Click to edit Master title style</a:t>
            </a:r>
            <a:endParaRPr lang="en-US" dirty="0"/>
          </a:p>
        </p:txBody>
      </p:sp>
      <p:sp>
        <p:nvSpPr>
          <p:cNvPr id="3" name="Content Placeholder 2"/>
          <p:cNvSpPr>
            <a:spLocks noGrp="1"/>
          </p:cNvSpPr>
          <p:nvPr>
            <p:ph idx="1"/>
          </p:nvPr>
        </p:nvSpPr>
        <p:spPr>
          <a:xfrm>
            <a:off x="12872933" y="3079537"/>
            <a:ext cx="15329237" cy="15199618"/>
          </a:xfrm>
        </p:spPr>
        <p:txBody>
          <a:bodyPr/>
          <a:lstStyle>
            <a:lvl1pPr>
              <a:defRPr sz="9980"/>
            </a:lvl1pPr>
            <a:lvl2pPr>
              <a:defRPr sz="8733"/>
            </a:lvl2pPr>
            <a:lvl3pPr>
              <a:defRPr sz="7485"/>
            </a:lvl3pPr>
            <a:lvl4pPr>
              <a:defRPr sz="6238"/>
            </a:lvl4pPr>
            <a:lvl5pPr>
              <a:defRPr sz="6238"/>
            </a:lvl5pPr>
            <a:lvl6pPr>
              <a:defRPr sz="6238"/>
            </a:lvl6pPr>
            <a:lvl7pPr>
              <a:defRPr sz="6238"/>
            </a:lvl7pPr>
            <a:lvl8pPr>
              <a:defRPr sz="6238"/>
            </a:lvl8pPr>
            <a:lvl9pPr>
              <a:defRPr sz="6238"/>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692" y="6416517"/>
            <a:ext cx="9766080" cy="11887390"/>
          </a:xfrm>
        </p:spPr>
        <p:txBody>
          <a:bodyPr/>
          <a:lstStyle>
            <a:lvl1pPr marL="0" indent="0">
              <a:buNone/>
              <a:defRPr sz="4990"/>
            </a:lvl1pPr>
            <a:lvl2pPr marL="1425915" indent="0">
              <a:buNone/>
              <a:defRPr sz="4366"/>
            </a:lvl2pPr>
            <a:lvl3pPr marL="2851831" indent="0">
              <a:buNone/>
              <a:defRPr sz="3743"/>
            </a:lvl3pPr>
            <a:lvl4pPr marL="4277746" indent="0">
              <a:buNone/>
              <a:defRPr sz="3119"/>
            </a:lvl4pPr>
            <a:lvl5pPr marL="5703661" indent="0">
              <a:buNone/>
              <a:defRPr sz="3119"/>
            </a:lvl5pPr>
            <a:lvl6pPr marL="7129577" indent="0">
              <a:buNone/>
              <a:defRPr sz="3119"/>
            </a:lvl6pPr>
            <a:lvl7pPr marL="8555492" indent="0">
              <a:buNone/>
              <a:defRPr sz="3119"/>
            </a:lvl7pPr>
            <a:lvl8pPr marL="9981408" indent="0">
              <a:buNone/>
              <a:defRPr sz="3119"/>
            </a:lvl8pPr>
            <a:lvl9pPr marL="11407323" indent="0">
              <a:buNone/>
              <a:defRPr sz="3119"/>
            </a:lvl9pPr>
          </a:lstStyle>
          <a:p>
            <a:pPr lvl="0"/>
            <a:r>
              <a:rPr lang="en-GB"/>
              <a:t>Click to edit Master text styles</a:t>
            </a:r>
          </a:p>
        </p:txBody>
      </p:sp>
      <p:sp>
        <p:nvSpPr>
          <p:cNvPr id="5" name="Date Placeholder 4"/>
          <p:cNvSpPr>
            <a:spLocks noGrp="1"/>
          </p:cNvSpPr>
          <p:nvPr>
            <p:ph type="dt" sz="half" idx="10"/>
          </p:nvPr>
        </p:nvSpPr>
        <p:spPr/>
        <p:txBody>
          <a:bodyPr/>
          <a:lstStyle/>
          <a:p>
            <a:fld id="{F2D4829A-C19C-0642-8D03-8A99B60CAEF4}" type="datetimeFigureOut">
              <a:rPr lang="en-GB" smtClean="0"/>
              <a:t>30/07/2021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2744511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1425892"/>
            <a:ext cx="9766080" cy="4990624"/>
          </a:xfrm>
        </p:spPr>
        <p:txBody>
          <a:bodyPr anchor="b"/>
          <a:lstStyle>
            <a:lvl1pPr>
              <a:defRPr sz="9980"/>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2933" y="3079537"/>
            <a:ext cx="15329237" cy="15199618"/>
          </a:xfrm>
        </p:spPr>
        <p:txBody>
          <a:bodyPr anchor="t"/>
          <a:lstStyle>
            <a:lvl1pPr marL="0" indent="0">
              <a:buNone/>
              <a:defRPr sz="9980"/>
            </a:lvl1pPr>
            <a:lvl2pPr marL="1425915" indent="0">
              <a:buNone/>
              <a:defRPr sz="8733"/>
            </a:lvl2pPr>
            <a:lvl3pPr marL="2851831" indent="0">
              <a:buNone/>
              <a:defRPr sz="7485"/>
            </a:lvl3pPr>
            <a:lvl4pPr marL="4277746" indent="0">
              <a:buNone/>
              <a:defRPr sz="6238"/>
            </a:lvl4pPr>
            <a:lvl5pPr marL="5703661" indent="0">
              <a:buNone/>
              <a:defRPr sz="6238"/>
            </a:lvl5pPr>
            <a:lvl6pPr marL="7129577" indent="0">
              <a:buNone/>
              <a:defRPr sz="6238"/>
            </a:lvl6pPr>
            <a:lvl7pPr marL="8555492" indent="0">
              <a:buNone/>
              <a:defRPr sz="6238"/>
            </a:lvl7pPr>
            <a:lvl8pPr marL="9981408" indent="0">
              <a:buNone/>
              <a:defRPr sz="6238"/>
            </a:lvl8pPr>
            <a:lvl9pPr marL="11407323" indent="0">
              <a:buNone/>
              <a:defRPr sz="6238"/>
            </a:lvl9pPr>
          </a:lstStyle>
          <a:p>
            <a:r>
              <a:rPr lang="en-GB"/>
              <a:t>Click icon to add picture</a:t>
            </a:r>
            <a:endParaRPr lang="en-US" dirty="0"/>
          </a:p>
        </p:txBody>
      </p:sp>
      <p:sp>
        <p:nvSpPr>
          <p:cNvPr id="4" name="Text Placeholder 3"/>
          <p:cNvSpPr>
            <a:spLocks noGrp="1"/>
          </p:cNvSpPr>
          <p:nvPr>
            <p:ph type="body" sz="half" idx="2"/>
          </p:nvPr>
        </p:nvSpPr>
        <p:spPr>
          <a:xfrm>
            <a:off x="2085692" y="6416517"/>
            <a:ext cx="9766080" cy="11887390"/>
          </a:xfrm>
        </p:spPr>
        <p:txBody>
          <a:bodyPr/>
          <a:lstStyle>
            <a:lvl1pPr marL="0" indent="0">
              <a:buNone/>
              <a:defRPr sz="4990"/>
            </a:lvl1pPr>
            <a:lvl2pPr marL="1425915" indent="0">
              <a:buNone/>
              <a:defRPr sz="4366"/>
            </a:lvl2pPr>
            <a:lvl3pPr marL="2851831" indent="0">
              <a:buNone/>
              <a:defRPr sz="3743"/>
            </a:lvl3pPr>
            <a:lvl4pPr marL="4277746" indent="0">
              <a:buNone/>
              <a:defRPr sz="3119"/>
            </a:lvl4pPr>
            <a:lvl5pPr marL="5703661" indent="0">
              <a:buNone/>
              <a:defRPr sz="3119"/>
            </a:lvl5pPr>
            <a:lvl6pPr marL="7129577" indent="0">
              <a:buNone/>
              <a:defRPr sz="3119"/>
            </a:lvl6pPr>
            <a:lvl7pPr marL="8555492" indent="0">
              <a:buNone/>
              <a:defRPr sz="3119"/>
            </a:lvl7pPr>
            <a:lvl8pPr marL="9981408" indent="0">
              <a:buNone/>
              <a:defRPr sz="3119"/>
            </a:lvl8pPr>
            <a:lvl9pPr marL="11407323" indent="0">
              <a:buNone/>
              <a:defRPr sz="3119"/>
            </a:lvl9pPr>
          </a:lstStyle>
          <a:p>
            <a:pPr lvl="0"/>
            <a:r>
              <a:rPr lang="en-GB"/>
              <a:t>Click to edit Master text styles</a:t>
            </a:r>
          </a:p>
        </p:txBody>
      </p:sp>
      <p:sp>
        <p:nvSpPr>
          <p:cNvPr id="5" name="Date Placeholder 4"/>
          <p:cNvSpPr>
            <a:spLocks noGrp="1"/>
          </p:cNvSpPr>
          <p:nvPr>
            <p:ph type="dt" sz="half" idx="10"/>
          </p:nvPr>
        </p:nvSpPr>
        <p:spPr/>
        <p:txBody>
          <a:bodyPr/>
          <a:lstStyle/>
          <a:p>
            <a:fld id="{F2D4829A-C19C-0642-8D03-8A99B60CAEF4}" type="datetimeFigureOut">
              <a:rPr lang="en-GB" smtClean="0"/>
              <a:t>30/07/2021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563252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D4829A-C19C-0642-8D03-8A99B60CAEF4}"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3417635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9109" y="1138734"/>
            <a:ext cx="6529120" cy="1812567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750" y="1138734"/>
            <a:ext cx="19208859" cy="1812567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D4829A-C19C-0642-8D03-8A99B60CAEF4}" type="datetimeFigureOut">
              <a:rPr lang="en-GB" smtClean="0"/>
              <a:t>30/07/2021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0EF31-45E0-0240-95F4-DEF61EED8412}" type="slidenum">
              <a:rPr lang="en-GB" smtClean="0"/>
              <a:t>‹#›</a:t>
            </a:fld>
            <a:endParaRPr lang="en-GB"/>
          </a:p>
        </p:txBody>
      </p:sp>
    </p:spTree>
    <p:extLst>
      <p:ext uri="{BB962C8B-B14F-4D97-AF65-F5344CB8AC3E}">
        <p14:creationId xmlns:p14="http://schemas.microsoft.com/office/powerpoint/2010/main" val="2702422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749" y="1138738"/>
            <a:ext cx="26116478" cy="41341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749" y="5693668"/>
            <a:ext cx="26116478" cy="135707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748" y="19823872"/>
            <a:ext cx="6812994" cy="1138734"/>
          </a:xfrm>
          <a:prstGeom prst="rect">
            <a:avLst/>
          </a:prstGeom>
        </p:spPr>
        <p:txBody>
          <a:bodyPr vert="horz" lIns="91440" tIns="45720" rIns="91440" bIns="45720" rtlCol="0" anchor="ctr"/>
          <a:lstStyle>
            <a:lvl1pPr algn="l">
              <a:defRPr sz="3743">
                <a:solidFill>
                  <a:schemeClr val="tx1">
                    <a:tint val="75000"/>
                  </a:schemeClr>
                </a:solidFill>
              </a:defRPr>
            </a:lvl1pPr>
          </a:lstStyle>
          <a:p>
            <a:fld id="{F2D4829A-C19C-0642-8D03-8A99B60CAEF4}" type="datetimeFigureOut">
              <a:rPr lang="en-GB" smtClean="0"/>
              <a:t>30/07/2021</a:t>
            </a:fld>
            <a:endParaRPr lang="en-GB"/>
          </a:p>
        </p:txBody>
      </p:sp>
      <p:sp>
        <p:nvSpPr>
          <p:cNvPr id="5" name="Footer Placeholder 4"/>
          <p:cNvSpPr>
            <a:spLocks noGrp="1"/>
          </p:cNvSpPr>
          <p:nvPr>
            <p:ph type="ftr" sz="quarter" idx="3"/>
          </p:nvPr>
        </p:nvSpPr>
        <p:spPr>
          <a:xfrm>
            <a:off x="10030242" y="19823872"/>
            <a:ext cx="10219492" cy="1138734"/>
          </a:xfrm>
          <a:prstGeom prst="rect">
            <a:avLst/>
          </a:prstGeom>
        </p:spPr>
        <p:txBody>
          <a:bodyPr vert="horz" lIns="91440" tIns="45720" rIns="91440" bIns="45720" rtlCol="0" anchor="ctr"/>
          <a:lstStyle>
            <a:lvl1pPr algn="ctr">
              <a:defRPr sz="374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5233" y="19823872"/>
            <a:ext cx="6812994" cy="1138734"/>
          </a:xfrm>
          <a:prstGeom prst="rect">
            <a:avLst/>
          </a:prstGeom>
        </p:spPr>
        <p:txBody>
          <a:bodyPr vert="horz" lIns="91440" tIns="45720" rIns="91440" bIns="45720" rtlCol="0" anchor="ctr"/>
          <a:lstStyle>
            <a:lvl1pPr algn="r">
              <a:defRPr sz="3743">
                <a:solidFill>
                  <a:schemeClr val="tx1">
                    <a:tint val="75000"/>
                  </a:schemeClr>
                </a:solidFill>
              </a:defRPr>
            </a:lvl1pPr>
          </a:lstStyle>
          <a:p>
            <a:fld id="{D490EF31-45E0-0240-95F4-DEF61EED8412}" type="slidenum">
              <a:rPr lang="en-GB" smtClean="0"/>
              <a:t>‹#›</a:t>
            </a:fld>
            <a:endParaRPr lang="en-GB"/>
          </a:p>
        </p:txBody>
      </p:sp>
    </p:spTree>
    <p:extLst>
      <p:ext uri="{BB962C8B-B14F-4D97-AF65-F5344CB8AC3E}">
        <p14:creationId xmlns:p14="http://schemas.microsoft.com/office/powerpoint/2010/main" val="22147981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831" rtl="0" eaLnBrk="1" latinLnBrk="0" hangingPunct="1">
        <a:lnSpc>
          <a:spcPct val="90000"/>
        </a:lnSpc>
        <a:spcBef>
          <a:spcPct val="0"/>
        </a:spcBef>
        <a:buNone/>
        <a:defRPr sz="13723" kern="1200">
          <a:solidFill>
            <a:schemeClr val="tx1"/>
          </a:solidFill>
          <a:latin typeface="+mj-lt"/>
          <a:ea typeface="+mj-ea"/>
          <a:cs typeface="+mj-cs"/>
        </a:defRPr>
      </a:lvl1pPr>
    </p:titleStyle>
    <p:bodyStyle>
      <a:lvl1pPr marL="712958" indent="-712958" algn="l" defTabSz="2851831" rtl="0" eaLnBrk="1" latinLnBrk="0" hangingPunct="1">
        <a:lnSpc>
          <a:spcPct val="90000"/>
        </a:lnSpc>
        <a:spcBef>
          <a:spcPts val="3119"/>
        </a:spcBef>
        <a:buFont typeface="Arial" panose="020B0604020202020204" pitchFamily="34" charset="0"/>
        <a:buChar char="•"/>
        <a:defRPr sz="8733" kern="1200">
          <a:solidFill>
            <a:schemeClr val="tx1"/>
          </a:solidFill>
          <a:latin typeface="+mn-lt"/>
          <a:ea typeface="+mn-ea"/>
          <a:cs typeface="+mn-cs"/>
        </a:defRPr>
      </a:lvl1pPr>
      <a:lvl2pPr marL="2138873" indent="-712958" algn="l" defTabSz="2851831" rtl="0" eaLnBrk="1" latinLnBrk="0" hangingPunct="1">
        <a:lnSpc>
          <a:spcPct val="90000"/>
        </a:lnSpc>
        <a:spcBef>
          <a:spcPts val="1559"/>
        </a:spcBef>
        <a:buFont typeface="Arial" panose="020B0604020202020204" pitchFamily="34" charset="0"/>
        <a:buChar char="•"/>
        <a:defRPr sz="7485" kern="1200">
          <a:solidFill>
            <a:schemeClr val="tx1"/>
          </a:solidFill>
          <a:latin typeface="+mn-lt"/>
          <a:ea typeface="+mn-ea"/>
          <a:cs typeface="+mn-cs"/>
        </a:defRPr>
      </a:lvl2pPr>
      <a:lvl3pPr marL="3564788" indent="-712958" algn="l" defTabSz="2851831" rtl="0" eaLnBrk="1" latinLnBrk="0" hangingPunct="1">
        <a:lnSpc>
          <a:spcPct val="90000"/>
        </a:lnSpc>
        <a:spcBef>
          <a:spcPts val="1559"/>
        </a:spcBef>
        <a:buFont typeface="Arial" panose="020B0604020202020204" pitchFamily="34" charset="0"/>
        <a:buChar char="•"/>
        <a:defRPr sz="6238" kern="1200">
          <a:solidFill>
            <a:schemeClr val="tx1"/>
          </a:solidFill>
          <a:latin typeface="+mn-lt"/>
          <a:ea typeface="+mn-ea"/>
          <a:cs typeface="+mn-cs"/>
        </a:defRPr>
      </a:lvl3pPr>
      <a:lvl4pPr marL="4990704" indent="-712958" algn="l" defTabSz="2851831" rtl="0" eaLnBrk="1" latinLnBrk="0" hangingPunct="1">
        <a:lnSpc>
          <a:spcPct val="90000"/>
        </a:lnSpc>
        <a:spcBef>
          <a:spcPts val="1559"/>
        </a:spcBef>
        <a:buFont typeface="Arial" panose="020B0604020202020204" pitchFamily="34" charset="0"/>
        <a:buChar char="•"/>
        <a:defRPr sz="5614" kern="1200">
          <a:solidFill>
            <a:schemeClr val="tx1"/>
          </a:solidFill>
          <a:latin typeface="+mn-lt"/>
          <a:ea typeface="+mn-ea"/>
          <a:cs typeface="+mn-cs"/>
        </a:defRPr>
      </a:lvl4pPr>
      <a:lvl5pPr marL="6416619" indent="-712958" algn="l" defTabSz="2851831" rtl="0" eaLnBrk="1" latinLnBrk="0" hangingPunct="1">
        <a:lnSpc>
          <a:spcPct val="90000"/>
        </a:lnSpc>
        <a:spcBef>
          <a:spcPts val="1559"/>
        </a:spcBef>
        <a:buFont typeface="Arial" panose="020B0604020202020204" pitchFamily="34" charset="0"/>
        <a:buChar char="•"/>
        <a:defRPr sz="5614" kern="1200">
          <a:solidFill>
            <a:schemeClr val="tx1"/>
          </a:solidFill>
          <a:latin typeface="+mn-lt"/>
          <a:ea typeface="+mn-ea"/>
          <a:cs typeface="+mn-cs"/>
        </a:defRPr>
      </a:lvl5pPr>
      <a:lvl6pPr marL="7842534" indent="-712958" algn="l" defTabSz="2851831" rtl="0" eaLnBrk="1" latinLnBrk="0" hangingPunct="1">
        <a:lnSpc>
          <a:spcPct val="90000"/>
        </a:lnSpc>
        <a:spcBef>
          <a:spcPts val="1559"/>
        </a:spcBef>
        <a:buFont typeface="Arial" panose="020B0604020202020204" pitchFamily="34" charset="0"/>
        <a:buChar char="•"/>
        <a:defRPr sz="5614" kern="1200">
          <a:solidFill>
            <a:schemeClr val="tx1"/>
          </a:solidFill>
          <a:latin typeface="+mn-lt"/>
          <a:ea typeface="+mn-ea"/>
          <a:cs typeface="+mn-cs"/>
        </a:defRPr>
      </a:lvl6pPr>
      <a:lvl7pPr marL="9268450" indent="-712958" algn="l" defTabSz="2851831" rtl="0" eaLnBrk="1" latinLnBrk="0" hangingPunct="1">
        <a:lnSpc>
          <a:spcPct val="90000"/>
        </a:lnSpc>
        <a:spcBef>
          <a:spcPts val="1559"/>
        </a:spcBef>
        <a:buFont typeface="Arial" panose="020B0604020202020204" pitchFamily="34" charset="0"/>
        <a:buChar char="•"/>
        <a:defRPr sz="5614" kern="1200">
          <a:solidFill>
            <a:schemeClr val="tx1"/>
          </a:solidFill>
          <a:latin typeface="+mn-lt"/>
          <a:ea typeface="+mn-ea"/>
          <a:cs typeface="+mn-cs"/>
        </a:defRPr>
      </a:lvl7pPr>
      <a:lvl8pPr marL="10694365" indent="-712958" algn="l" defTabSz="2851831" rtl="0" eaLnBrk="1" latinLnBrk="0" hangingPunct="1">
        <a:lnSpc>
          <a:spcPct val="90000"/>
        </a:lnSpc>
        <a:spcBef>
          <a:spcPts val="1559"/>
        </a:spcBef>
        <a:buFont typeface="Arial" panose="020B0604020202020204" pitchFamily="34" charset="0"/>
        <a:buChar char="•"/>
        <a:defRPr sz="5614" kern="1200">
          <a:solidFill>
            <a:schemeClr val="tx1"/>
          </a:solidFill>
          <a:latin typeface="+mn-lt"/>
          <a:ea typeface="+mn-ea"/>
          <a:cs typeface="+mn-cs"/>
        </a:defRPr>
      </a:lvl8pPr>
      <a:lvl9pPr marL="12120281" indent="-712958" algn="l" defTabSz="2851831" rtl="0" eaLnBrk="1" latinLnBrk="0" hangingPunct="1">
        <a:lnSpc>
          <a:spcPct val="90000"/>
        </a:lnSpc>
        <a:spcBef>
          <a:spcPts val="1559"/>
        </a:spcBef>
        <a:buFont typeface="Arial" panose="020B0604020202020204" pitchFamily="34" charset="0"/>
        <a:buChar char="•"/>
        <a:defRPr sz="5614" kern="1200">
          <a:solidFill>
            <a:schemeClr val="tx1"/>
          </a:solidFill>
          <a:latin typeface="+mn-lt"/>
          <a:ea typeface="+mn-ea"/>
          <a:cs typeface="+mn-cs"/>
        </a:defRPr>
      </a:lvl9pPr>
    </p:bodyStyle>
    <p:otherStyle>
      <a:defPPr>
        <a:defRPr lang="en-US"/>
      </a:defPPr>
      <a:lvl1pPr marL="0" algn="l" defTabSz="2851831" rtl="0" eaLnBrk="1" latinLnBrk="0" hangingPunct="1">
        <a:defRPr sz="5614" kern="1200">
          <a:solidFill>
            <a:schemeClr val="tx1"/>
          </a:solidFill>
          <a:latin typeface="+mn-lt"/>
          <a:ea typeface="+mn-ea"/>
          <a:cs typeface="+mn-cs"/>
        </a:defRPr>
      </a:lvl1pPr>
      <a:lvl2pPr marL="1425915" algn="l" defTabSz="2851831" rtl="0" eaLnBrk="1" latinLnBrk="0" hangingPunct="1">
        <a:defRPr sz="5614" kern="1200">
          <a:solidFill>
            <a:schemeClr val="tx1"/>
          </a:solidFill>
          <a:latin typeface="+mn-lt"/>
          <a:ea typeface="+mn-ea"/>
          <a:cs typeface="+mn-cs"/>
        </a:defRPr>
      </a:lvl2pPr>
      <a:lvl3pPr marL="2851831" algn="l" defTabSz="2851831" rtl="0" eaLnBrk="1" latinLnBrk="0" hangingPunct="1">
        <a:defRPr sz="5614" kern="1200">
          <a:solidFill>
            <a:schemeClr val="tx1"/>
          </a:solidFill>
          <a:latin typeface="+mn-lt"/>
          <a:ea typeface="+mn-ea"/>
          <a:cs typeface="+mn-cs"/>
        </a:defRPr>
      </a:lvl3pPr>
      <a:lvl4pPr marL="4277746" algn="l" defTabSz="2851831" rtl="0" eaLnBrk="1" latinLnBrk="0" hangingPunct="1">
        <a:defRPr sz="5614" kern="1200">
          <a:solidFill>
            <a:schemeClr val="tx1"/>
          </a:solidFill>
          <a:latin typeface="+mn-lt"/>
          <a:ea typeface="+mn-ea"/>
          <a:cs typeface="+mn-cs"/>
        </a:defRPr>
      </a:lvl4pPr>
      <a:lvl5pPr marL="5703661" algn="l" defTabSz="2851831" rtl="0" eaLnBrk="1" latinLnBrk="0" hangingPunct="1">
        <a:defRPr sz="5614" kern="1200">
          <a:solidFill>
            <a:schemeClr val="tx1"/>
          </a:solidFill>
          <a:latin typeface="+mn-lt"/>
          <a:ea typeface="+mn-ea"/>
          <a:cs typeface="+mn-cs"/>
        </a:defRPr>
      </a:lvl5pPr>
      <a:lvl6pPr marL="7129577" algn="l" defTabSz="2851831" rtl="0" eaLnBrk="1" latinLnBrk="0" hangingPunct="1">
        <a:defRPr sz="5614" kern="1200">
          <a:solidFill>
            <a:schemeClr val="tx1"/>
          </a:solidFill>
          <a:latin typeface="+mn-lt"/>
          <a:ea typeface="+mn-ea"/>
          <a:cs typeface="+mn-cs"/>
        </a:defRPr>
      </a:lvl6pPr>
      <a:lvl7pPr marL="8555492" algn="l" defTabSz="2851831" rtl="0" eaLnBrk="1" latinLnBrk="0" hangingPunct="1">
        <a:defRPr sz="5614" kern="1200">
          <a:solidFill>
            <a:schemeClr val="tx1"/>
          </a:solidFill>
          <a:latin typeface="+mn-lt"/>
          <a:ea typeface="+mn-ea"/>
          <a:cs typeface="+mn-cs"/>
        </a:defRPr>
      </a:lvl7pPr>
      <a:lvl8pPr marL="9981408" algn="l" defTabSz="2851831" rtl="0" eaLnBrk="1" latinLnBrk="0" hangingPunct="1">
        <a:defRPr sz="5614" kern="1200">
          <a:solidFill>
            <a:schemeClr val="tx1"/>
          </a:solidFill>
          <a:latin typeface="+mn-lt"/>
          <a:ea typeface="+mn-ea"/>
          <a:cs typeface="+mn-cs"/>
        </a:defRPr>
      </a:lvl8pPr>
      <a:lvl9pPr marL="11407323" algn="l" defTabSz="2851831" rtl="0" eaLnBrk="1" latinLnBrk="0" hangingPunct="1">
        <a:defRPr sz="561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omputerresearch.org/index.php/computer/article/view/272" TargetMode="External"/><Relationship Id="rId13"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hyperlink" Target="https://doi.org/10.1109/ICWT50448.2020.9243651" TargetMode="External"/><Relationship Id="rId12"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doi.org/10.1109/CyberC.2018.00026" TargetMode="External"/><Relationship Id="rId11" Type="http://schemas.openxmlformats.org/officeDocument/2006/relationships/image" Target="../media/image5.png"/><Relationship Id="rId5" Type="http://schemas.openxmlformats.org/officeDocument/2006/relationships/image" Target="../media/image3.jpg"/><Relationship Id="rId10" Type="http://schemas.openxmlformats.org/officeDocument/2006/relationships/image" Target="../media/image4.png"/><Relationship Id="rId4" Type="http://schemas.openxmlformats.org/officeDocument/2006/relationships/image" Target="../media/image2.png"/><Relationship Id="rId9" Type="http://schemas.openxmlformats.org/officeDocument/2006/relationships/hyperlink" Target="https://www.cnbc.com/2021/03/09/microsoft-exchange-hack-explaine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35C2391-4429-8D4A-9C1A-C14A8D334DD0}"/>
              </a:ext>
            </a:extLst>
          </p:cNvPr>
          <p:cNvSpPr/>
          <p:nvPr/>
        </p:nvSpPr>
        <p:spPr>
          <a:xfrm>
            <a:off x="0" y="0"/>
            <a:ext cx="30279600" cy="3419061"/>
          </a:xfrm>
          <a:prstGeom prst="rect">
            <a:avLst/>
          </a:prstGeom>
          <a:solidFill>
            <a:srgbClr val="3232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50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B93507AE-3337-A341-9413-5B68AF5DC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8176" y="451479"/>
            <a:ext cx="5080000" cy="2349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37B06C-ED65-9B42-A3CB-DAAA8A022442}"/>
              </a:ext>
            </a:extLst>
          </p:cNvPr>
          <p:cNvSpPr txBox="1"/>
          <p:nvPr/>
        </p:nvSpPr>
        <p:spPr>
          <a:xfrm>
            <a:off x="12836907" y="1170921"/>
            <a:ext cx="5401287" cy="1077218"/>
          </a:xfrm>
          <a:prstGeom prst="rect">
            <a:avLst/>
          </a:prstGeom>
          <a:noFill/>
        </p:spPr>
        <p:txBody>
          <a:bodyPr wrap="none" rtlCol="0">
            <a:spAutoFit/>
          </a:bodyPr>
          <a:lstStyle/>
          <a:p>
            <a:pPr algn="ctr"/>
            <a:r>
              <a:rPr lang="en-GB" sz="3200" dirty="0">
                <a:solidFill>
                  <a:schemeClr val="bg1"/>
                </a:solidFill>
                <a:cs typeface="Arial" panose="020B0604020202020204" pitchFamily="34" charset="0"/>
              </a:rPr>
              <a:t>Michele </a:t>
            </a:r>
            <a:r>
              <a:rPr lang="en-GB" sz="3200" dirty="0" err="1">
                <a:solidFill>
                  <a:schemeClr val="bg1"/>
                </a:solidFill>
                <a:cs typeface="Arial" panose="020B0604020202020204" pitchFamily="34" charset="0"/>
              </a:rPr>
              <a:t>Chiarello</a:t>
            </a:r>
            <a:endParaRPr lang="en-GB" sz="3200" dirty="0">
              <a:solidFill>
                <a:schemeClr val="bg1"/>
              </a:solidFill>
              <a:cs typeface="Arial" panose="020B0604020202020204" pitchFamily="34" charset="0"/>
            </a:endParaRPr>
          </a:p>
          <a:p>
            <a:pPr algn="ctr"/>
            <a:r>
              <a:rPr lang="en-GB" sz="3200" dirty="0">
                <a:solidFill>
                  <a:schemeClr val="bg1"/>
                </a:solidFill>
                <a:cs typeface="Arial" panose="020B0604020202020204" pitchFamily="34" charset="0"/>
              </a:rPr>
              <a:t>1805745@student.uwtsd.ac.uk</a:t>
            </a:r>
          </a:p>
        </p:txBody>
      </p:sp>
      <p:sp>
        <p:nvSpPr>
          <p:cNvPr id="8" name="TextBox 7">
            <a:extLst>
              <a:ext uri="{FF2B5EF4-FFF2-40B4-BE49-F238E27FC236}">
                <a16:creationId xmlns:a16="http://schemas.microsoft.com/office/drawing/2014/main" id="{BF603A14-A744-A04C-9214-457EFC89037E}"/>
              </a:ext>
            </a:extLst>
          </p:cNvPr>
          <p:cNvSpPr txBox="1"/>
          <p:nvPr/>
        </p:nvSpPr>
        <p:spPr>
          <a:xfrm>
            <a:off x="7638787" y="233175"/>
            <a:ext cx="15797530" cy="1200329"/>
          </a:xfrm>
          <a:prstGeom prst="rect">
            <a:avLst/>
          </a:prstGeom>
          <a:noFill/>
        </p:spPr>
        <p:txBody>
          <a:bodyPr wrap="none" rtlCol="0">
            <a:spAutoFit/>
          </a:bodyPr>
          <a:lstStyle/>
          <a:p>
            <a:pPr algn="ctr"/>
            <a:r>
              <a:rPr lang="en-GB" sz="5400" dirty="0" err="1">
                <a:solidFill>
                  <a:schemeClr val="bg1"/>
                </a:solidFill>
                <a:cs typeface="Arial" panose="020B0604020202020204" pitchFamily="34" charset="0"/>
              </a:rPr>
              <a:t>LokiMail</a:t>
            </a:r>
            <a:r>
              <a:rPr lang="en-GB" sz="5400" dirty="0">
                <a:solidFill>
                  <a:schemeClr val="bg1"/>
                </a:solidFill>
                <a:cs typeface="Arial" panose="020B0604020202020204" pitchFamily="34" charset="0"/>
              </a:rPr>
              <a:t>: A privacy-focused, decentralized email service</a:t>
            </a:r>
          </a:p>
          <a:p>
            <a:endParaRPr lang="en-GB" dirty="0"/>
          </a:p>
        </p:txBody>
      </p:sp>
      <p:sp>
        <p:nvSpPr>
          <p:cNvPr id="12" name="TextBox 11">
            <a:extLst>
              <a:ext uri="{FF2B5EF4-FFF2-40B4-BE49-F238E27FC236}">
                <a16:creationId xmlns:a16="http://schemas.microsoft.com/office/drawing/2014/main" id="{08257009-4898-7443-947C-D4FD65E861EC}"/>
              </a:ext>
            </a:extLst>
          </p:cNvPr>
          <p:cNvSpPr txBox="1"/>
          <p:nvPr/>
        </p:nvSpPr>
        <p:spPr>
          <a:xfrm>
            <a:off x="8142839" y="2498012"/>
            <a:ext cx="14789425" cy="523220"/>
          </a:xfrm>
          <a:prstGeom prst="rect">
            <a:avLst/>
          </a:prstGeom>
          <a:noFill/>
        </p:spPr>
        <p:txBody>
          <a:bodyPr wrap="square" rtlCol="0">
            <a:spAutoFit/>
          </a:bodyPr>
          <a:lstStyle/>
          <a:p>
            <a:pPr algn="ctr"/>
            <a:r>
              <a:rPr lang="en-GB" sz="2800" dirty="0">
                <a:solidFill>
                  <a:schemeClr val="bg1"/>
                </a:solidFill>
                <a:cs typeface="Arial" panose="020B0604020202020204" pitchFamily="34" charset="0"/>
              </a:rPr>
              <a:t>University of Wales Trinity Saint David, Winchester House (Oval), 11 Cranmer Road, London, SW9 6EJ</a:t>
            </a:r>
          </a:p>
        </p:txBody>
      </p:sp>
      <p:pic>
        <p:nvPicPr>
          <p:cNvPr id="10" name="Picture 9" descr="Icon&#10;&#10;Description automatically generated">
            <a:extLst>
              <a:ext uri="{FF2B5EF4-FFF2-40B4-BE49-F238E27FC236}">
                <a16:creationId xmlns:a16="http://schemas.microsoft.com/office/drawing/2014/main" id="{90E0876C-5F8D-9F48-B282-E0ED41AD8423}"/>
              </a:ext>
            </a:extLst>
          </p:cNvPr>
          <p:cNvPicPr>
            <a:picLocks noChangeAspect="1"/>
          </p:cNvPicPr>
          <p:nvPr/>
        </p:nvPicPr>
        <p:blipFill>
          <a:blip r:embed="rId4"/>
          <a:stretch>
            <a:fillRect/>
          </a:stretch>
        </p:blipFill>
        <p:spPr>
          <a:xfrm>
            <a:off x="25599907" y="374313"/>
            <a:ext cx="2516102" cy="2516102"/>
          </a:xfrm>
          <a:prstGeom prst="rect">
            <a:avLst/>
          </a:prstGeom>
        </p:spPr>
      </p:pic>
      <p:sp>
        <p:nvSpPr>
          <p:cNvPr id="13" name="Rectangle 12">
            <a:extLst>
              <a:ext uri="{FF2B5EF4-FFF2-40B4-BE49-F238E27FC236}">
                <a16:creationId xmlns:a16="http://schemas.microsoft.com/office/drawing/2014/main" id="{3FD3CBAB-95F3-454C-B470-C68C273FB3D8}"/>
              </a:ext>
            </a:extLst>
          </p:cNvPr>
          <p:cNvSpPr/>
          <p:nvPr/>
        </p:nvSpPr>
        <p:spPr>
          <a:xfrm>
            <a:off x="228640" y="3868452"/>
            <a:ext cx="8833294" cy="7380556"/>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005DC0FA-2BD0-4945-B125-454E573DF54A}"/>
              </a:ext>
            </a:extLst>
          </p:cNvPr>
          <p:cNvSpPr txBox="1"/>
          <p:nvPr/>
        </p:nvSpPr>
        <p:spPr>
          <a:xfrm>
            <a:off x="405816" y="4929809"/>
            <a:ext cx="8374821" cy="5632311"/>
          </a:xfrm>
          <a:prstGeom prst="rect">
            <a:avLst/>
          </a:prstGeom>
          <a:noFill/>
        </p:spPr>
        <p:txBody>
          <a:bodyPr wrap="square" rtlCol="0">
            <a:spAutoFit/>
          </a:bodyPr>
          <a:lstStyle/>
          <a:p>
            <a:pPr algn="just"/>
            <a:r>
              <a:rPr lang="en-GB" sz="2400" dirty="0"/>
              <a:t>Data Privacy, nowadays, seems to be a utopia due to the impossibility by the end-user of a web service to leave digital tracks behind.</a:t>
            </a:r>
          </a:p>
          <a:p>
            <a:pPr algn="just"/>
            <a:endParaRPr lang="en-GB" sz="2400" dirty="0"/>
          </a:p>
          <a:p>
            <a:pPr algn="just"/>
            <a:r>
              <a:rPr lang="en-GB" sz="2400" dirty="0"/>
              <a:t>This is because almost every communication means, starting from personal devices (PCs, smartphones etc.), collect a large amount of data at every moment.</a:t>
            </a:r>
          </a:p>
          <a:p>
            <a:pPr algn="just"/>
            <a:endParaRPr lang="en-GB" sz="2400" dirty="0"/>
          </a:p>
          <a:p>
            <a:pPr algn="just"/>
            <a:r>
              <a:rPr lang="en-GB" sz="2400" dirty="0"/>
              <a:t>Data privacy is about having control over their data and the way this is collected and used.</a:t>
            </a:r>
          </a:p>
          <a:p>
            <a:pPr algn="just"/>
            <a:endParaRPr lang="en-GB" sz="2400" dirty="0"/>
          </a:p>
          <a:p>
            <a:pPr algn="just"/>
            <a:r>
              <a:rPr lang="en-GB" sz="2400" dirty="0"/>
              <a:t>This project is focused not only on the study and development of a service that takes advantage of hybrid P2P network architecture but also on the study of cryptography and techniques, comparing them and using the most suitable one/s to the author’s goal.</a:t>
            </a:r>
          </a:p>
        </p:txBody>
      </p:sp>
      <p:sp>
        <p:nvSpPr>
          <p:cNvPr id="19" name="TextBox 18">
            <a:extLst>
              <a:ext uri="{FF2B5EF4-FFF2-40B4-BE49-F238E27FC236}">
                <a16:creationId xmlns:a16="http://schemas.microsoft.com/office/drawing/2014/main" id="{81156780-5189-D44C-96EF-E478259586DF}"/>
              </a:ext>
            </a:extLst>
          </p:cNvPr>
          <p:cNvSpPr txBox="1"/>
          <p:nvPr/>
        </p:nvSpPr>
        <p:spPr>
          <a:xfrm>
            <a:off x="405817" y="4186007"/>
            <a:ext cx="3193215" cy="584775"/>
          </a:xfrm>
          <a:prstGeom prst="rect">
            <a:avLst/>
          </a:prstGeom>
          <a:noFill/>
        </p:spPr>
        <p:txBody>
          <a:bodyPr wrap="square" rtlCol="0">
            <a:spAutoFit/>
          </a:bodyPr>
          <a:lstStyle/>
          <a:p>
            <a:pPr algn="just"/>
            <a:r>
              <a:rPr lang="en-GB" sz="3200" b="1" dirty="0"/>
              <a:t>INTRODUCTION</a:t>
            </a:r>
          </a:p>
        </p:txBody>
      </p:sp>
      <p:sp>
        <p:nvSpPr>
          <p:cNvPr id="20" name="Rectangle 19">
            <a:extLst>
              <a:ext uri="{FF2B5EF4-FFF2-40B4-BE49-F238E27FC236}">
                <a16:creationId xmlns:a16="http://schemas.microsoft.com/office/drawing/2014/main" id="{B62F1910-E005-AD48-8EC0-12304C57588C}"/>
              </a:ext>
            </a:extLst>
          </p:cNvPr>
          <p:cNvSpPr/>
          <p:nvPr/>
        </p:nvSpPr>
        <p:spPr>
          <a:xfrm>
            <a:off x="228639" y="11566563"/>
            <a:ext cx="11181483" cy="9368855"/>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C6B76983-AD76-494C-9BA3-FD5E673956B3}"/>
              </a:ext>
            </a:extLst>
          </p:cNvPr>
          <p:cNvSpPr txBox="1"/>
          <p:nvPr/>
        </p:nvSpPr>
        <p:spPr>
          <a:xfrm>
            <a:off x="405817" y="11874087"/>
            <a:ext cx="3525700" cy="584775"/>
          </a:xfrm>
          <a:prstGeom prst="rect">
            <a:avLst/>
          </a:prstGeom>
          <a:noFill/>
        </p:spPr>
        <p:txBody>
          <a:bodyPr wrap="square" rtlCol="0">
            <a:spAutoFit/>
          </a:bodyPr>
          <a:lstStyle/>
          <a:p>
            <a:pPr algn="just"/>
            <a:r>
              <a:rPr lang="en-GB" sz="3200" b="1" dirty="0"/>
              <a:t>AIM &amp; OBJECTIVES</a:t>
            </a:r>
          </a:p>
        </p:txBody>
      </p:sp>
      <p:sp>
        <p:nvSpPr>
          <p:cNvPr id="22" name="TextBox 21">
            <a:extLst>
              <a:ext uri="{FF2B5EF4-FFF2-40B4-BE49-F238E27FC236}">
                <a16:creationId xmlns:a16="http://schemas.microsoft.com/office/drawing/2014/main" id="{80A2C09D-852A-9743-BC5C-C337BCD6F590}"/>
              </a:ext>
            </a:extLst>
          </p:cNvPr>
          <p:cNvSpPr txBox="1"/>
          <p:nvPr/>
        </p:nvSpPr>
        <p:spPr>
          <a:xfrm>
            <a:off x="437171" y="12766386"/>
            <a:ext cx="5257837" cy="6001643"/>
          </a:xfrm>
          <a:prstGeom prst="rect">
            <a:avLst/>
          </a:prstGeom>
          <a:noFill/>
        </p:spPr>
        <p:txBody>
          <a:bodyPr wrap="square" rtlCol="0">
            <a:spAutoFit/>
          </a:bodyPr>
          <a:lstStyle/>
          <a:p>
            <a:pPr algn="just"/>
            <a:r>
              <a:rPr lang="en-GB" sz="2400" dirty="0"/>
              <a:t>The author’s aim during the development of the project was to create a semi-decentralized email service capable of overcoming some of the security issues that most of the current email services still present nowadays. </a:t>
            </a:r>
          </a:p>
          <a:p>
            <a:pPr algn="just"/>
            <a:endParaRPr lang="en-GB" sz="2400" dirty="0"/>
          </a:p>
          <a:p>
            <a:pPr algn="just"/>
            <a:r>
              <a:rPr lang="en-GB" sz="2400" dirty="0"/>
              <a:t>The system was developed to be:</a:t>
            </a:r>
          </a:p>
          <a:p>
            <a:pPr algn="just"/>
            <a:endParaRPr lang="en-GB" sz="2400" dirty="0"/>
          </a:p>
          <a:p>
            <a:pPr algn="just"/>
            <a:r>
              <a:rPr lang="en-GB" sz="2400" dirty="0"/>
              <a:t>•	Anonymous and Privacy-Oriented</a:t>
            </a:r>
          </a:p>
          <a:p>
            <a:pPr algn="just"/>
            <a:endParaRPr lang="en-GB" sz="2400" dirty="0"/>
          </a:p>
          <a:p>
            <a:pPr algn="just"/>
            <a:r>
              <a:rPr lang="en-GB" sz="2400" dirty="0"/>
              <a:t>•	Security-Oriented Storage System (Data is always stored encrypted and can only be decrypted by the user, who has total control over it).</a:t>
            </a:r>
          </a:p>
        </p:txBody>
      </p:sp>
      <p:sp>
        <p:nvSpPr>
          <p:cNvPr id="26" name="TextBox 25">
            <a:extLst>
              <a:ext uri="{FF2B5EF4-FFF2-40B4-BE49-F238E27FC236}">
                <a16:creationId xmlns:a16="http://schemas.microsoft.com/office/drawing/2014/main" id="{028F425E-0FAB-A84D-946C-9702D1A6A99E}"/>
              </a:ext>
            </a:extLst>
          </p:cNvPr>
          <p:cNvSpPr txBox="1"/>
          <p:nvPr/>
        </p:nvSpPr>
        <p:spPr>
          <a:xfrm>
            <a:off x="5923646" y="12766386"/>
            <a:ext cx="5257838" cy="7478970"/>
          </a:xfrm>
          <a:prstGeom prst="rect">
            <a:avLst/>
          </a:prstGeom>
          <a:noFill/>
        </p:spPr>
        <p:txBody>
          <a:bodyPr wrap="square" rtlCol="0">
            <a:spAutoFit/>
          </a:bodyPr>
          <a:lstStyle/>
          <a:p>
            <a:pPr algn="just"/>
            <a:r>
              <a:rPr lang="en-GB" sz="2400" dirty="0"/>
              <a:t>To achieve the development of the service and develop a client app able to connect and make use of the system, is therefore needed:</a:t>
            </a:r>
          </a:p>
          <a:p>
            <a:pPr algn="just"/>
            <a:endParaRPr lang="en-GB" sz="2400" dirty="0"/>
          </a:p>
          <a:p>
            <a:pPr algn="just"/>
            <a:r>
              <a:rPr lang="en-GB" sz="2400" dirty="0"/>
              <a:t>•	To demonstrate the effectiveness of the decentralized network model.</a:t>
            </a:r>
          </a:p>
          <a:p>
            <a:pPr algn="just"/>
            <a:endParaRPr lang="en-GB" sz="2400" dirty="0"/>
          </a:p>
          <a:p>
            <a:pPr algn="just"/>
            <a:r>
              <a:rPr lang="en-GB" sz="2400" dirty="0"/>
              <a:t>•	To develop a safe and privacy-oriented system able to overcome security issues such as non-repudiation, spam, spoofing and lack of encryption.</a:t>
            </a:r>
          </a:p>
          <a:p>
            <a:pPr algn="just"/>
            <a:endParaRPr lang="en-GB" sz="2400" dirty="0"/>
          </a:p>
          <a:p>
            <a:pPr algn="just"/>
            <a:r>
              <a:rPr lang="en-GB" sz="2400" dirty="0"/>
              <a:t>•	To develop the necessary skill set for the development of networking software.</a:t>
            </a:r>
          </a:p>
          <a:p>
            <a:pPr algn="just"/>
            <a:endParaRPr lang="en-GB" sz="2400" dirty="0"/>
          </a:p>
          <a:p>
            <a:pPr algn="just"/>
            <a:r>
              <a:rPr lang="en-GB" sz="2400" dirty="0"/>
              <a:t>•	To test and deploy the system simulating a real-life scenario and tools used in software deployment pipelines.</a:t>
            </a:r>
          </a:p>
        </p:txBody>
      </p:sp>
      <p:sp>
        <p:nvSpPr>
          <p:cNvPr id="37" name="Rectangle 36">
            <a:extLst>
              <a:ext uri="{FF2B5EF4-FFF2-40B4-BE49-F238E27FC236}">
                <a16:creationId xmlns:a16="http://schemas.microsoft.com/office/drawing/2014/main" id="{1F445892-7BD6-5048-B514-A7F918983AB2}"/>
              </a:ext>
            </a:extLst>
          </p:cNvPr>
          <p:cNvSpPr/>
          <p:nvPr/>
        </p:nvSpPr>
        <p:spPr>
          <a:xfrm>
            <a:off x="11796936" y="11566562"/>
            <a:ext cx="11181483" cy="4957519"/>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BAC6FF39-D545-2340-A351-706281CD9C0D}"/>
              </a:ext>
            </a:extLst>
          </p:cNvPr>
          <p:cNvSpPr txBox="1"/>
          <p:nvPr/>
        </p:nvSpPr>
        <p:spPr>
          <a:xfrm>
            <a:off x="11946585" y="11874086"/>
            <a:ext cx="3193215" cy="584775"/>
          </a:xfrm>
          <a:prstGeom prst="rect">
            <a:avLst/>
          </a:prstGeom>
          <a:noFill/>
        </p:spPr>
        <p:txBody>
          <a:bodyPr wrap="square" rtlCol="0">
            <a:spAutoFit/>
          </a:bodyPr>
          <a:lstStyle/>
          <a:p>
            <a:pPr algn="just"/>
            <a:r>
              <a:rPr lang="en-GB" sz="3200" b="1" dirty="0"/>
              <a:t>METHODOLOGY</a:t>
            </a:r>
          </a:p>
        </p:txBody>
      </p:sp>
      <p:sp>
        <p:nvSpPr>
          <p:cNvPr id="39" name="TextBox 38">
            <a:extLst>
              <a:ext uri="{FF2B5EF4-FFF2-40B4-BE49-F238E27FC236}">
                <a16:creationId xmlns:a16="http://schemas.microsoft.com/office/drawing/2014/main" id="{14EA70B8-3A2D-D349-8CF3-3C8AD00A12DC}"/>
              </a:ext>
            </a:extLst>
          </p:cNvPr>
          <p:cNvSpPr txBox="1"/>
          <p:nvPr/>
        </p:nvSpPr>
        <p:spPr>
          <a:xfrm>
            <a:off x="11946585" y="12766386"/>
            <a:ext cx="10814024" cy="4154984"/>
          </a:xfrm>
          <a:prstGeom prst="rect">
            <a:avLst/>
          </a:prstGeom>
          <a:noFill/>
        </p:spPr>
        <p:txBody>
          <a:bodyPr wrap="square" rtlCol="0">
            <a:spAutoFit/>
          </a:bodyPr>
          <a:lstStyle/>
          <a:p>
            <a:pPr algn="just"/>
            <a:r>
              <a:rPr lang="en-GB" sz="2400" dirty="0"/>
              <a:t>For the development of the project, the author has chosen to make use of the Agile Methodology.</a:t>
            </a:r>
          </a:p>
          <a:p>
            <a:pPr algn="just"/>
            <a:endParaRPr lang="en-GB" sz="2400" dirty="0"/>
          </a:p>
          <a:p>
            <a:pPr algn="just"/>
            <a:r>
              <a:rPr lang="en-GB" sz="2400" dirty="0"/>
              <a:t>Thanks to its iterative approach, it allows dividing the development into small sprints composed of different phases. These short iterations aim to continuously deliver small improvements while putting the right effort to fix all the bugs reported by the end-user. Moreover, this methodology remarkably speeds up the development process, as it allows the programmer to deliver small sets of functionalities as soon as they are ready, without requiring the application to be fully implemented.</a:t>
            </a:r>
          </a:p>
          <a:p>
            <a:pPr algn="just"/>
            <a:endParaRPr lang="en-GB" sz="2400" dirty="0"/>
          </a:p>
          <a:p>
            <a:pPr algn="just"/>
            <a:endParaRPr lang="en-GB" sz="2400" dirty="0"/>
          </a:p>
        </p:txBody>
      </p:sp>
      <p:pic>
        <p:nvPicPr>
          <p:cNvPr id="40" name="Picture 39" descr="Diagram&#10;&#10;Description automatically generated with medium confidence">
            <a:extLst>
              <a:ext uri="{FF2B5EF4-FFF2-40B4-BE49-F238E27FC236}">
                <a16:creationId xmlns:a16="http://schemas.microsoft.com/office/drawing/2014/main" id="{9E4F478E-E951-1042-BBDF-C87889332D92}"/>
              </a:ext>
            </a:extLst>
          </p:cNvPr>
          <p:cNvPicPr/>
          <p:nvPr/>
        </p:nvPicPr>
        <p:blipFill>
          <a:blip r:embed="rId5"/>
          <a:stretch>
            <a:fillRect/>
          </a:stretch>
        </p:blipFill>
        <p:spPr>
          <a:xfrm>
            <a:off x="12944115" y="16845544"/>
            <a:ext cx="8918194" cy="3731852"/>
          </a:xfrm>
          <a:prstGeom prst="rect">
            <a:avLst/>
          </a:prstGeom>
        </p:spPr>
      </p:pic>
      <p:sp>
        <p:nvSpPr>
          <p:cNvPr id="41" name="TextBox 40">
            <a:extLst>
              <a:ext uri="{FF2B5EF4-FFF2-40B4-BE49-F238E27FC236}">
                <a16:creationId xmlns:a16="http://schemas.microsoft.com/office/drawing/2014/main" id="{4A42350E-BF07-5B40-A451-A22648801318}"/>
              </a:ext>
            </a:extLst>
          </p:cNvPr>
          <p:cNvSpPr txBox="1"/>
          <p:nvPr/>
        </p:nvSpPr>
        <p:spPr>
          <a:xfrm flipH="1">
            <a:off x="15503211" y="20451320"/>
            <a:ext cx="3800002" cy="369332"/>
          </a:xfrm>
          <a:prstGeom prst="rect">
            <a:avLst/>
          </a:prstGeom>
          <a:noFill/>
        </p:spPr>
        <p:txBody>
          <a:bodyPr wrap="square" rtlCol="0">
            <a:spAutoFit/>
          </a:bodyPr>
          <a:lstStyle/>
          <a:p>
            <a:pPr algn="ctr"/>
            <a:r>
              <a:rPr lang="en-GB" dirty="0"/>
              <a:t>Figure 3. Methodology. Credits: [1]</a:t>
            </a:r>
          </a:p>
        </p:txBody>
      </p:sp>
      <p:sp>
        <p:nvSpPr>
          <p:cNvPr id="42" name="Rectangle 41">
            <a:extLst>
              <a:ext uri="{FF2B5EF4-FFF2-40B4-BE49-F238E27FC236}">
                <a16:creationId xmlns:a16="http://schemas.microsoft.com/office/drawing/2014/main" id="{C7B7C29D-10EA-BB44-AD0C-C7923DBFF6E6}"/>
              </a:ext>
            </a:extLst>
          </p:cNvPr>
          <p:cNvSpPr/>
          <p:nvPr/>
        </p:nvSpPr>
        <p:spPr>
          <a:xfrm>
            <a:off x="9485170" y="3868452"/>
            <a:ext cx="7911750" cy="7380556"/>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5BFE6C98-FB23-D44D-96E8-A1363A0F08F4}"/>
              </a:ext>
            </a:extLst>
          </p:cNvPr>
          <p:cNvSpPr/>
          <p:nvPr/>
        </p:nvSpPr>
        <p:spPr>
          <a:xfrm>
            <a:off x="23383717" y="3868452"/>
            <a:ext cx="6667620" cy="7376647"/>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C0A9B767-680C-0640-AE3F-1F95DC1474AE}"/>
              </a:ext>
            </a:extLst>
          </p:cNvPr>
          <p:cNvSpPr txBox="1"/>
          <p:nvPr/>
        </p:nvSpPr>
        <p:spPr>
          <a:xfrm>
            <a:off x="9568109" y="4186006"/>
            <a:ext cx="3609777" cy="584775"/>
          </a:xfrm>
          <a:prstGeom prst="rect">
            <a:avLst/>
          </a:prstGeom>
          <a:noFill/>
        </p:spPr>
        <p:txBody>
          <a:bodyPr wrap="square" rtlCol="0">
            <a:spAutoFit/>
          </a:bodyPr>
          <a:lstStyle/>
          <a:p>
            <a:pPr algn="just"/>
            <a:r>
              <a:rPr lang="en-GB" sz="3200" b="1" dirty="0"/>
              <a:t>REQUIREMENTS</a:t>
            </a:r>
          </a:p>
        </p:txBody>
      </p:sp>
      <p:sp>
        <p:nvSpPr>
          <p:cNvPr id="45" name="TextBox 44">
            <a:extLst>
              <a:ext uri="{FF2B5EF4-FFF2-40B4-BE49-F238E27FC236}">
                <a16:creationId xmlns:a16="http://schemas.microsoft.com/office/drawing/2014/main" id="{D1C9A226-5E52-E14F-81D3-5A2589A13CD4}"/>
              </a:ext>
            </a:extLst>
          </p:cNvPr>
          <p:cNvSpPr txBox="1"/>
          <p:nvPr/>
        </p:nvSpPr>
        <p:spPr>
          <a:xfrm>
            <a:off x="9766571" y="4931658"/>
            <a:ext cx="7381466" cy="6001643"/>
          </a:xfrm>
          <a:prstGeom prst="rect">
            <a:avLst/>
          </a:prstGeom>
          <a:noFill/>
        </p:spPr>
        <p:txBody>
          <a:bodyPr wrap="square" rtlCol="0">
            <a:spAutoFit/>
          </a:bodyPr>
          <a:lstStyle/>
          <a:p>
            <a:pPr algn="just"/>
            <a:r>
              <a:rPr lang="en-GB" sz="2400" dirty="0"/>
              <a:t>The system required the development of three different software artefacts. These work together to give the user the best experience. Below it is possible to find the main requirements of each implemented software.</a:t>
            </a:r>
          </a:p>
          <a:p>
            <a:pPr algn="just"/>
            <a:endParaRPr lang="en-GB" sz="2400" dirty="0"/>
          </a:p>
          <a:p>
            <a:pPr algn="just"/>
            <a:r>
              <a:rPr lang="en-GB" sz="2400" dirty="0"/>
              <a:t>•	User’s keypair must use RSA-4096 encryption.</a:t>
            </a:r>
          </a:p>
          <a:p>
            <a:pPr algn="just"/>
            <a:endParaRPr lang="en-GB" sz="2400" dirty="0"/>
          </a:p>
          <a:p>
            <a:pPr algn="just"/>
            <a:r>
              <a:rPr lang="en-GB" sz="2400" dirty="0"/>
              <a:t>•	The main server is used as a bootstrap node for the P2P network.</a:t>
            </a:r>
          </a:p>
          <a:p>
            <a:pPr algn="just"/>
            <a:endParaRPr lang="en-GB" sz="2400" dirty="0"/>
          </a:p>
          <a:p>
            <a:pPr algn="just"/>
            <a:r>
              <a:rPr lang="en-GB" sz="2400" dirty="0"/>
              <a:t>•	All data must be encrypted.</a:t>
            </a:r>
          </a:p>
          <a:p>
            <a:pPr algn="just"/>
            <a:endParaRPr lang="en-GB" sz="2400" dirty="0"/>
          </a:p>
          <a:p>
            <a:pPr algn="just"/>
            <a:r>
              <a:rPr lang="en-GB" sz="2400" dirty="0"/>
              <a:t>•	Mailboxes encryption/decryption must be fast.</a:t>
            </a:r>
          </a:p>
          <a:p>
            <a:pPr algn="just"/>
            <a:endParaRPr lang="en-GB" sz="2400" dirty="0"/>
          </a:p>
          <a:p>
            <a:pPr algn="just"/>
            <a:r>
              <a:rPr lang="en-GB" sz="2400" dirty="0"/>
              <a:t>•	Each message must be signed with the sender public key.</a:t>
            </a:r>
          </a:p>
        </p:txBody>
      </p:sp>
      <p:sp>
        <p:nvSpPr>
          <p:cNvPr id="46" name="Rectangle 45">
            <a:extLst>
              <a:ext uri="{FF2B5EF4-FFF2-40B4-BE49-F238E27FC236}">
                <a16:creationId xmlns:a16="http://schemas.microsoft.com/office/drawing/2014/main" id="{349D3CCB-80A9-BB41-A7C1-366069571214}"/>
              </a:ext>
            </a:extLst>
          </p:cNvPr>
          <p:cNvSpPr/>
          <p:nvPr/>
        </p:nvSpPr>
        <p:spPr>
          <a:xfrm>
            <a:off x="23396303" y="14564443"/>
            <a:ext cx="6667620" cy="6370975"/>
          </a:xfrm>
          <a:prstGeom prst="rect">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FB8CAB6B-858A-C649-A035-0C2CE2442F4C}"/>
              </a:ext>
            </a:extLst>
          </p:cNvPr>
          <p:cNvSpPr txBox="1"/>
          <p:nvPr/>
        </p:nvSpPr>
        <p:spPr>
          <a:xfrm>
            <a:off x="23564333" y="4186006"/>
            <a:ext cx="3609777" cy="584775"/>
          </a:xfrm>
          <a:prstGeom prst="rect">
            <a:avLst/>
          </a:prstGeom>
          <a:noFill/>
        </p:spPr>
        <p:txBody>
          <a:bodyPr wrap="square" rtlCol="0">
            <a:spAutoFit/>
          </a:bodyPr>
          <a:lstStyle/>
          <a:p>
            <a:pPr algn="just"/>
            <a:r>
              <a:rPr lang="en-GB" sz="3200" b="1" dirty="0"/>
              <a:t>CONCLUSIONS</a:t>
            </a:r>
          </a:p>
        </p:txBody>
      </p:sp>
      <p:sp>
        <p:nvSpPr>
          <p:cNvPr id="48" name="TextBox 47">
            <a:extLst>
              <a:ext uri="{FF2B5EF4-FFF2-40B4-BE49-F238E27FC236}">
                <a16:creationId xmlns:a16="http://schemas.microsoft.com/office/drawing/2014/main" id="{FCD95A6B-0E8A-4441-92E6-08D35B8FB4DB}"/>
              </a:ext>
            </a:extLst>
          </p:cNvPr>
          <p:cNvSpPr txBox="1"/>
          <p:nvPr/>
        </p:nvSpPr>
        <p:spPr>
          <a:xfrm>
            <a:off x="23564333" y="14843878"/>
            <a:ext cx="3609777" cy="584775"/>
          </a:xfrm>
          <a:prstGeom prst="rect">
            <a:avLst/>
          </a:prstGeom>
          <a:noFill/>
        </p:spPr>
        <p:txBody>
          <a:bodyPr wrap="square" rtlCol="0">
            <a:spAutoFit/>
          </a:bodyPr>
          <a:lstStyle/>
          <a:p>
            <a:pPr algn="just"/>
            <a:r>
              <a:rPr lang="en-GB" sz="3200" b="1" dirty="0"/>
              <a:t>BIBLIOGRAPHY</a:t>
            </a:r>
          </a:p>
        </p:txBody>
      </p:sp>
      <p:sp>
        <p:nvSpPr>
          <p:cNvPr id="49" name="TextBox 48">
            <a:extLst>
              <a:ext uri="{FF2B5EF4-FFF2-40B4-BE49-F238E27FC236}">
                <a16:creationId xmlns:a16="http://schemas.microsoft.com/office/drawing/2014/main" id="{A64259B5-8F1E-C94D-BE11-EF74A537D9A9}"/>
              </a:ext>
            </a:extLst>
          </p:cNvPr>
          <p:cNvSpPr txBox="1"/>
          <p:nvPr/>
        </p:nvSpPr>
        <p:spPr>
          <a:xfrm>
            <a:off x="23564333" y="4929809"/>
            <a:ext cx="6309826" cy="6370975"/>
          </a:xfrm>
          <a:prstGeom prst="rect">
            <a:avLst/>
          </a:prstGeom>
          <a:noFill/>
        </p:spPr>
        <p:txBody>
          <a:bodyPr wrap="square" rtlCol="0">
            <a:spAutoFit/>
          </a:bodyPr>
          <a:lstStyle/>
          <a:p>
            <a:pPr algn="just"/>
            <a:r>
              <a:rPr lang="en-GB" sz="2400" dirty="0"/>
              <a:t>Data privacy in modern systems/software development is an important requirement that must not be underestimated. Service providers should guarantee their subscribers a high privacy level and data protection. Although Data Protection Regulations around the world try to maintain the internet a safe place, this is not always taken for granted.</a:t>
            </a:r>
          </a:p>
          <a:p>
            <a:pPr algn="just"/>
            <a:endParaRPr lang="en-GB" sz="2400" dirty="0"/>
          </a:p>
          <a:p>
            <a:pPr algn="just"/>
            <a:r>
              <a:rPr lang="en-GB" sz="2400" dirty="0"/>
              <a:t>This project aimed to develop an end-to-end encrypted, decentralised email service that could in future be used as an alternative to the current ones offered nowadays by most Email Service Providers around the world.</a:t>
            </a:r>
          </a:p>
          <a:p>
            <a:pPr algn="just"/>
            <a:endParaRPr lang="en-GB" sz="2400" dirty="0"/>
          </a:p>
          <a:p>
            <a:pPr algn="just"/>
            <a:r>
              <a:rPr lang="en-GB" sz="2400" dirty="0"/>
              <a:t>It also demonstrated how simple would be to implement such system.</a:t>
            </a:r>
          </a:p>
        </p:txBody>
      </p:sp>
      <p:sp>
        <p:nvSpPr>
          <p:cNvPr id="52" name="TextBox 51">
            <a:extLst>
              <a:ext uri="{FF2B5EF4-FFF2-40B4-BE49-F238E27FC236}">
                <a16:creationId xmlns:a16="http://schemas.microsoft.com/office/drawing/2014/main" id="{C82934BA-FC72-CC47-8CB4-E2D81AB5C8F4}"/>
              </a:ext>
            </a:extLst>
          </p:cNvPr>
          <p:cNvSpPr txBox="1"/>
          <p:nvPr/>
        </p:nvSpPr>
        <p:spPr>
          <a:xfrm>
            <a:off x="23550216" y="15427436"/>
            <a:ext cx="6373774" cy="5509200"/>
          </a:xfrm>
          <a:prstGeom prst="rect">
            <a:avLst/>
          </a:prstGeom>
          <a:noFill/>
        </p:spPr>
        <p:txBody>
          <a:bodyPr wrap="square" rtlCol="0">
            <a:spAutoFit/>
          </a:bodyPr>
          <a:lstStyle/>
          <a:p>
            <a:pPr algn="just"/>
            <a:r>
              <a:rPr lang="en-GB" sz="1600" dirty="0"/>
              <a:t>[1] H. </a:t>
            </a:r>
            <a:r>
              <a:rPr lang="en-GB" sz="1600" dirty="0" err="1"/>
              <a:t>Bian</a:t>
            </a:r>
            <a:r>
              <a:rPr lang="en-GB" sz="1600" dirty="0"/>
              <a:t>, X. Bai, H. Zhang, and M. Ran, ‘Research on Auxiliary Content Distribution Based on OPNET on Campus’, in </a:t>
            </a:r>
            <a:r>
              <a:rPr lang="en-GB" sz="1600" i="1" dirty="0"/>
              <a:t>2018 International Conference on Cyber-Enabled Distributed Computing and Knowledge Discovery (</a:t>
            </a:r>
            <a:r>
              <a:rPr lang="en-GB" sz="1600" i="1" dirty="0" err="1"/>
              <a:t>CyberC</a:t>
            </a:r>
            <a:r>
              <a:rPr lang="en-GB" sz="1600" i="1" dirty="0"/>
              <a:t>)</a:t>
            </a:r>
            <a:r>
              <a:rPr lang="en-GB" sz="1600" dirty="0"/>
              <a:t>, Zhengzhou, China, Oct. 2018, pp. 80–808, </a:t>
            </a:r>
            <a:r>
              <a:rPr lang="en-GB" sz="1600" dirty="0" err="1"/>
              <a:t>doi</a:t>
            </a:r>
            <a:r>
              <a:rPr lang="en-GB" sz="1600" dirty="0"/>
              <a:t>: </a:t>
            </a:r>
            <a:r>
              <a:rPr lang="en-GB" sz="1600" dirty="0">
                <a:hlinkClick r:id="rId6"/>
              </a:rPr>
              <a:t>10.1109/CyberC.2018.00026</a:t>
            </a:r>
            <a:r>
              <a:rPr lang="en-GB" sz="1600" dirty="0"/>
              <a:t>.</a:t>
            </a:r>
          </a:p>
          <a:p>
            <a:pPr algn="just"/>
            <a:endParaRPr lang="en-GB" sz="1600" dirty="0"/>
          </a:p>
          <a:p>
            <a:r>
              <a:rPr lang="en-GB" sz="1600" dirty="0"/>
              <a:t>[2] F. M. </a:t>
            </a:r>
            <a:r>
              <a:rPr lang="en-GB" sz="1600" dirty="0" err="1"/>
              <a:t>Kaffah</a:t>
            </a:r>
            <a:r>
              <a:rPr lang="en-GB" sz="1600" dirty="0"/>
              <a:t>, Y. A. </a:t>
            </a:r>
            <a:r>
              <a:rPr lang="en-GB" sz="1600" dirty="0" err="1"/>
              <a:t>Gerhana</a:t>
            </a:r>
            <a:r>
              <a:rPr lang="en-GB" sz="1600" dirty="0"/>
              <a:t>, I. M. Huda, A. Rahman, K. </a:t>
            </a:r>
            <a:r>
              <a:rPr lang="en-GB" sz="1600" dirty="0" err="1"/>
              <a:t>Manaf</a:t>
            </a:r>
            <a:r>
              <a:rPr lang="en-GB" sz="1600" dirty="0"/>
              <a:t>, and B. </a:t>
            </a:r>
            <a:r>
              <a:rPr lang="en-GB" sz="1600" dirty="0" err="1"/>
              <a:t>Subaeki</a:t>
            </a:r>
            <a:r>
              <a:rPr lang="en-GB" sz="1600" dirty="0"/>
              <a:t>, ‘E-Mail Message Encryption Using Advanced Encryption Standard (AES) and Huffman Compression Engineering’, in </a:t>
            </a:r>
            <a:r>
              <a:rPr lang="en-GB" sz="1600" i="1" dirty="0"/>
              <a:t>2020 6th International Conference on Wireless and Telematics (ICWT)</a:t>
            </a:r>
            <a:r>
              <a:rPr lang="en-GB" sz="1600" dirty="0"/>
              <a:t>, Sep. 2020, pp. 1–6. </a:t>
            </a:r>
            <a:r>
              <a:rPr lang="en-GB" sz="1600" dirty="0" err="1"/>
              <a:t>doi</a:t>
            </a:r>
            <a:r>
              <a:rPr lang="en-GB" sz="1600" dirty="0"/>
              <a:t>: </a:t>
            </a:r>
            <a:r>
              <a:rPr lang="en-GB" sz="1600" dirty="0">
                <a:hlinkClick r:id="rId7"/>
              </a:rPr>
              <a:t>10.1109/ICWT50448.2020.9243651</a:t>
            </a:r>
            <a:r>
              <a:rPr lang="en-GB" sz="1600" dirty="0"/>
              <a:t>.</a:t>
            </a:r>
          </a:p>
          <a:p>
            <a:pPr algn="just"/>
            <a:endParaRPr lang="en-GB" sz="1600" dirty="0"/>
          </a:p>
          <a:p>
            <a:r>
              <a:rPr lang="en-GB" sz="1600" dirty="0"/>
              <a:t>[3] D. P. Mahajan and A. Sachdeva, ‘A Study of Encryption Algorithms AES, DES and RSA for Security’, </a:t>
            </a:r>
            <a:r>
              <a:rPr lang="en-GB" sz="1600" i="1" dirty="0"/>
              <a:t>Global Journal of Computer Science and Technology</a:t>
            </a:r>
            <a:r>
              <a:rPr lang="en-GB" sz="1600" dirty="0"/>
              <a:t>, Dec. 2013, Accessed: Jul. 24, 2021. [Online]. Available: </a:t>
            </a:r>
            <a:r>
              <a:rPr lang="en-GB" sz="1600" dirty="0">
                <a:hlinkClick r:id="rId8"/>
              </a:rPr>
              <a:t>https://computerresearch.org/index.php/computer/article/view/272</a:t>
            </a:r>
            <a:endParaRPr lang="en-GB" sz="1600" dirty="0"/>
          </a:p>
          <a:p>
            <a:pPr algn="just"/>
            <a:endParaRPr lang="en-GB" sz="1600" dirty="0"/>
          </a:p>
          <a:p>
            <a:r>
              <a:rPr lang="en-GB" sz="1600" dirty="0"/>
              <a:t>[4] J. </a:t>
            </a:r>
            <a:r>
              <a:rPr lang="en-GB" sz="1600" dirty="0" err="1"/>
              <a:t>Novet</a:t>
            </a:r>
            <a:r>
              <a:rPr lang="en-GB" sz="1600" dirty="0"/>
              <a:t>, ‘Microsoft’s big email hack: What happened, who did it, and why it matters’, </a:t>
            </a:r>
            <a:r>
              <a:rPr lang="en-GB" sz="1600" i="1" dirty="0"/>
              <a:t>CNBC</a:t>
            </a:r>
            <a:r>
              <a:rPr lang="en-GB" sz="1600" dirty="0"/>
              <a:t>, Mar. 09, 2021. </a:t>
            </a:r>
            <a:r>
              <a:rPr lang="en-GB" sz="1600" dirty="0">
                <a:hlinkClick r:id="rId9"/>
              </a:rPr>
              <a:t>https://www.cnbc.com/2021/03/09/microsoft-exchange-hack-explained.html</a:t>
            </a:r>
            <a:r>
              <a:rPr lang="en-GB" sz="1600" dirty="0"/>
              <a:t> (accessed Jul. 20, 2021).</a:t>
            </a:r>
          </a:p>
          <a:p>
            <a:pPr algn="just"/>
            <a:endParaRPr lang="en-GB" sz="1600" dirty="0"/>
          </a:p>
        </p:txBody>
      </p:sp>
      <p:pic>
        <p:nvPicPr>
          <p:cNvPr id="3" name="Picture 2" descr="A screenshot of a computer&#10;&#10;Description automatically generated with medium confidence">
            <a:extLst>
              <a:ext uri="{FF2B5EF4-FFF2-40B4-BE49-F238E27FC236}">
                <a16:creationId xmlns:a16="http://schemas.microsoft.com/office/drawing/2014/main" id="{86E41ED2-3318-0747-8CAB-24200762E055}"/>
              </a:ext>
            </a:extLst>
          </p:cNvPr>
          <p:cNvPicPr>
            <a:picLocks noChangeAspect="1"/>
          </p:cNvPicPr>
          <p:nvPr/>
        </p:nvPicPr>
        <p:blipFill>
          <a:blip r:embed="rId10"/>
          <a:stretch>
            <a:fillRect/>
          </a:stretch>
        </p:blipFill>
        <p:spPr>
          <a:xfrm>
            <a:off x="23379351" y="11565144"/>
            <a:ext cx="3371869" cy="2166035"/>
          </a:xfrm>
          <a:prstGeom prst="rect">
            <a:avLst/>
          </a:prstGeom>
        </p:spPr>
      </p:pic>
      <p:pic>
        <p:nvPicPr>
          <p:cNvPr id="6" name="Picture 5" descr="Graphical user interface, application&#10;&#10;Description automatically generated">
            <a:extLst>
              <a:ext uri="{FF2B5EF4-FFF2-40B4-BE49-F238E27FC236}">
                <a16:creationId xmlns:a16="http://schemas.microsoft.com/office/drawing/2014/main" id="{F6B81F30-C55A-F34F-A1BF-56E59C71B0A7}"/>
              </a:ext>
            </a:extLst>
          </p:cNvPr>
          <p:cNvPicPr>
            <a:picLocks noChangeAspect="1"/>
          </p:cNvPicPr>
          <p:nvPr/>
        </p:nvPicPr>
        <p:blipFill>
          <a:blip r:embed="rId11"/>
          <a:stretch>
            <a:fillRect/>
          </a:stretch>
        </p:blipFill>
        <p:spPr>
          <a:xfrm>
            <a:off x="27289555" y="11565144"/>
            <a:ext cx="2761781" cy="2166036"/>
          </a:xfrm>
          <a:prstGeom prst="rect">
            <a:avLst/>
          </a:prstGeom>
        </p:spPr>
      </p:pic>
      <p:sp>
        <p:nvSpPr>
          <p:cNvPr id="53" name="TextBox 52">
            <a:extLst>
              <a:ext uri="{FF2B5EF4-FFF2-40B4-BE49-F238E27FC236}">
                <a16:creationId xmlns:a16="http://schemas.microsoft.com/office/drawing/2014/main" id="{AF5463F7-28C4-0143-A0F1-C9256DA0A8FA}"/>
              </a:ext>
            </a:extLst>
          </p:cNvPr>
          <p:cNvSpPr txBox="1"/>
          <p:nvPr/>
        </p:nvSpPr>
        <p:spPr>
          <a:xfrm flipH="1">
            <a:off x="23365233" y="13731179"/>
            <a:ext cx="3371870" cy="646331"/>
          </a:xfrm>
          <a:prstGeom prst="rect">
            <a:avLst/>
          </a:prstGeom>
          <a:noFill/>
        </p:spPr>
        <p:txBody>
          <a:bodyPr wrap="square" rtlCol="0">
            <a:spAutoFit/>
          </a:bodyPr>
          <a:lstStyle/>
          <a:p>
            <a:pPr algn="ctr"/>
            <a:r>
              <a:rPr lang="en-GB" dirty="0"/>
              <a:t>Figure 4. </a:t>
            </a:r>
            <a:r>
              <a:rPr lang="en-GB" dirty="0" err="1"/>
              <a:t>LokiMail</a:t>
            </a:r>
            <a:r>
              <a:rPr lang="en-GB" dirty="0"/>
              <a:t> website. Credits: Author</a:t>
            </a:r>
          </a:p>
        </p:txBody>
      </p:sp>
      <p:sp>
        <p:nvSpPr>
          <p:cNvPr id="54" name="TextBox 53">
            <a:extLst>
              <a:ext uri="{FF2B5EF4-FFF2-40B4-BE49-F238E27FC236}">
                <a16:creationId xmlns:a16="http://schemas.microsoft.com/office/drawing/2014/main" id="{12A28AC3-B550-8342-8067-25619FF20ED2}"/>
              </a:ext>
            </a:extLst>
          </p:cNvPr>
          <p:cNvSpPr txBox="1"/>
          <p:nvPr/>
        </p:nvSpPr>
        <p:spPr>
          <a:xfrm flipH="1">
            <a:off x="27382640" y="13735380"/>
            <a:ext cx="2575609" cy="646331"/>
          </a:xfrm>
          <a:prstGeom prst="rect">
            <a:avLst/>
          </a:prstGeom>
          <a:noFill/>
        </p:spPr>
        <p:txBody>
          <a:bodyPr wrap="square" rtlCol="0">
            <a:spAutoFit/>
          </a:bodyPr>
          <a:lstStyle/>
          <a:p>
            <a:pPr algn="ctr"/>
            <a:r>
              <a:rPr lang="en-GB" dirty="0"/>
              <a:t>Figure 5. </a:t>
            </a:r>
            <a:r>
              <a:rPr lang="en-GB" dirty="0" err="1"/>
              <a:t>LokiMail</a:t>
            </a:r>
            <a:r>
              <a:rPr lang="en-GB" dirty="0"/>
              <a:t> app.</a:t>
            </a:r>
          </a:p>
          <a:p>
            <a:pPr algn="ctr"/>
            <a:r>
              <a:rPr lang="en-GB" dirty="0"/>
              <a:t>Credits: Author</a:t>
            </a:r>
          </a:p>
        </p:txBody>
      </p:sp>
      <p:pic>
        <p:nvPicPr>
          <p:cNvPr id="55" name="Picture 54" descr="Diagram&#10;&#10;Description automatically generated">
            <a:extLst>
              <a:ext uri="{FF2B5EF4-FFF2-40B4-BE49-F238E27FC236}">
                <a16:creationId xmlns:a16="http://schemas.microsoft.com/office/drawing/2014/main" id="{ED2BAAD6-912F-0544-917B-AF23B24B875C}"/>
              </a:ext>
            </a:extLst>
          </p:cNvPr>
          <p:cNvPicPr>
            <a:picLocks noChangeAspect="1"/>
          </p:cNvPicPr>
          <p:nvPr/>
        </p:nvPicPr>
        <p:blipFill>
          <a:blip r:embed="rId12"/>
          <a:stretch>
            <a:fillRect/>
          </a:stretch>
        </p:blipFill>
        <p:spPr>
          <a:xfrm>
            <a:off x="17948408" y="3837426"/>
            <a:ext cx="4883819" cy="3378325"/>
          </a:xfrm>
          <a:prstGeom prst="rect">
            <a:avLst/>
          </a:prstGeom>
        </p:spPr>
      </p:pic>
      <p:sp>
        <p:nvSpPr>
          <p:cNvPr id="56" name="TextBox 55">
            <a:extLst>
              <a:ext uri="{FF2B5EF4-FFF2-40B4-BE49-F238E27FC236}">
                <a16:creationId xmlns:a16="http://schemas.microsoft.com/office/drawing/2014/main" id="{B874CBE1-633C-744D-A7AE-248EF12EA43F}"/>
              </a:ext>
            </a:extLst>
          </p:cNvPr>
          <p:cNvSpPr txBox="1"/>
          <p:nvPr/>
        </p:nvSpPr>
        <p:spPr>
          <a:xfrm flipH="1">
            <a:off x="18428165" y="7215751"/>
            <a:ext cx="4122767" cy="369332"/>
          </a:xfrm>
          <a:prstGeom prst="rect">
            <a:avLst/>
          </a:prstGeom>
          <a:noFill/>
        </p:spPr>
        <p:txBody>
          <a:bodyPr wrap="square" rtlCol="0">
            <a:spAutoFit/>
          </a:bodyPr>
          <a:lstStyle/>
          <a:p>
            <a:pPr algn="ctr"/>
            <a:r>
              <a:rPr lang="en-GB" dirty="0"/>
              <a:t>Figure 1. System overview. Credits: Author</a:t>
            </a:r>
          </a:p>
        </p:txBody>
      </p:sp>
      <p:pic>
        <p:nvPicPr>
          <p:cNvPr id="57" name="Picture 56" descr="Graphical user interface, application, icon&#10;&#10;Description automatically generated">
            <a:extLst>
              <a:ext uri="{FF2B5EF4-FFF2-40B4-BE49-F238E27FC236}">
                <a16:creationId xmlns:a16="http://schemas.microsoft.com/office/drawing/2014/main" id="{0CD0E1D7-AA7E-9744-B98B-F4FBAB3421CE}"/>
              </a:ext>
            </a:extLst>
          </p:cNvPr>
          <p:cNvPicPr/>
          <p:nvPr/>
        </p:nvPicPr>
        <p:blipFill>
          <a:blip r:embed="rId13">
            <a:extLst>
              <a:ext uri="{28A0092B-C50C-407E-A947-70E740481C1C}">
                <a14:useLocalDpi xmlns:a14="http://schemas.microsoft.com/office/drawing/2010/main" val="0"/>
              </a:ext>
            </a:extLst>
          </a:blip>
          <a:stretch>
            <a:fillRect/>
          </a:stretch>
        </p:blipFill>
        <p:spPr>
          <a:xfrm>
            <a:off x="18511105" y="8085287"/>
            <a:ext cx="3721453" cy="2886306"/>
          </a:xfrm>
          <a:prstGeom prst="rect">
            <a:avLst/>
          </a:prstGeom>
        </p:spPr>
      </p:pic>
      <p:sp>
        <p:nvSpPr>
          <p:cNvPr id="58" name="TextBox 57">
            <a:extLst>
              <a:ext uri="{FF2B5EF4-FFF2-40B4-BE49-F238E27FC236}">
                <a16:creationId xmlns:a16="http://schemas.microsoft.com/office/drawing/2014/main" id="{98B0CE42-34F1-FB4A-A85E-A1BC22C97177}"/>
              </a:ext>
            </a:extLst>
          </p:cNvPr>
          <p:cNvSpPr txBox="1"/>
          <p:nvPr/>
        </p:nvSpPr>
        <p:spPr>
          <a:xfrm flipH="1">
            <a:off x="17867707" y="10875767"/>
            <a:ext cx="5045222" cy="369332"/>
          </a:xfrm>
          <a:prstGeom prst="rect">
            <a:avLst/>
          </a:prstGeom>
          <a:noFill/>
        </p:spPr>
        <p:txBody>
          <a:bodyPr wrap="square" rtlCol="0">
            <a:spAutoFit/>
          </a:bodyPr>
          <a:lstStyle/>
          <a:p>
            <a:pPr algn="ctr"/>
            <a:r>
              <a:rPr lang="en-GB" dirty="0"/>
              <a:t>Figure 2. Decentralization diagram. Credits: Author</a:t>
            </a:r>
          </a:p>
        </p:txBody>
      </p:sp>
    </p:spTree>
    <p:extLst>
      <p:ext uri="{BB962C8B-B14F-4D97-AF65-F5344CB8AC3E}">
        <p14:creationId xmlns:p14="http://schemas.microsoft.com/office/powerpoint/2010/main" val="11378302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514</TotalTime>
  <Words>948</Words>
  <Application>Microsoft Macintosh PowerPoint</Application>
  <PresentationFormat>Custom</PresentationFormat>
  <Paragraphs>66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Michele Chiarello</dc:creator>
  <cp:lastModifiedBy>Michele Chiarello</cp:lastModifiedBy>
  <cp:revision>58</cp:revision>
  <dcterms:created xsi:type="dcterms:W3CDTF">2021-07-29T10:29:14Z</dcterms:created>
  <dcterms:modified xsi:type="dcterms:W3CDTF">2021-07-30T10:53:11Z</dcterms:modified>
</cp:coreProperties>
</file>