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0" d="100"/>
          <a:sy n="100" d="100"/>
        </p:scale>
        <p:origin x="96"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AE69BA-F9BD-468D-9352-C88F9FB908B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7882E6D-5A63-48FB-B1EC-2544BA6DA2C9}">
      <dgm:prSet/>
      <dgm:spPr/>
      <dgm:t>
        <a:bodyPr/>
        <a:lstStyle/>
        <a:p>
          <a:r>
            <a:rPr lang="en-US"/>
            <a:t>WHAT: Retail: Green Haven suffers 30 percent revenue and profitability crisis due to the inability of the traditional business model to adjust to the digital transformation (Verhoff et al., 2015).</a:t>
          </a:r>
        </a:p>
      </dgm:t>
    </dgm:pt>
    <dgm:pt modelId="{44B1DF3C-70B7-44D8-8A80-0AAB13BB34F0}" type="parTrans" cxnId="{2208492D-36DE-4448-B46E-64E4FC1DF962}">
      <dgm:prSet/>
      <dgm:spPr/>
      <dgm:t>
        <a:bodyPr/>
        <a:lstStyle/>
        <a:p>
          <a:endParaRPr lang="en-US"/>
        </a:p>
      </dgm:t>
    </dgm:pt>
    <dgm:pt modelId="{DA88F91F-E58F-4EDE-8EF9-092C21E44465}" type="sibTrans" cxnId="{2208492D-36DE-4448-B46E-64E4FC1DF962}">
      <dgm:prSet/>
      <dgm:spPr/>
      <dgm:t>
        <a:bodyPr/>
        <a:lstStyle/>
        <a:p>
          <a:endParaRPr lang="en-US"/>
        </a:p>
      </dgm:t>
    </dgm:pt>
    <dgm:pt modelId="{D6D4AC78-825B-4FCF-8042-BA551B148BC3}">
      <dgm:prSet/>
      <dgm:spPr/>
      <dgm:t>
        <a:bodyPr/>
        <a:lstStyle/>
        <a:p>
          <a:r>
            <a:rPr lang="en-US"/>
            <a:t>WHY: The transfer of consumers to online shopping lowers the footfall (Grewal et al., 2017), and the presupposition that harm the market forces due to weak digital presence; increasing imported flower prices; and competition on the online platform.</a:t>
          </a:r>
        </a:p>
      </dgm:t>
    </dgm:pt>
    <dgm:pt modelId="{5EF7FED6-3159-48F1-84F5-23162B0F4CE9}" type="parTrans" cxnId="{7E9E30B7-6237-44F0-8850-ED5F35D5A700}">
      <dgm:prSet/>
      <dgm:spPr/>
      <dgm:t>
        <a:bodyPr/>
        <a:lstStyle/>
        <a:p>
          <a:endParaRPr lang="en-US"/>
        </a:p>
      </dgm:t>
    </dgm:pt>
    <dgm:pt modelId="{DE476F74-4CE0-4450-BED5-BC0C28C3EDF5}" type="sibTrans" cxnId="{7E9E30B7-6237-44F0-8850-ED5F35D5A700}">
      <dgm:prSet/>
      <dgm:spPr/>
      <dgm:t>
        <a:bodyPr/>
        <a:lstStyle/>
        <a:p>
          <a:endParaRPr lang="en-US"/>
        </a:p>
      </dgm:t>
    </dgm:pt>
    <dgm:pt modelId="{C4C1CACE-38BA-4AF3-A7C7-FC1D85DD212E}">
      <dgm:prSet/>
      <dgm:spPr/>
      <dgm:t>
        <a:bodyPr/>
        <a:lstStyle/>
        <a:p>
          <a:r>
            <a:rPr lang="en-US"/>
            <a:t>WHEN: Norwich high street presence which is affected by the closures and altering customer trends of the neighboring businesses, in line with the physical footfall of retail operations throughout the UK (Wrigley and Lambiri, 2015).</a:t>
          </a:r>
        </a:p>
      </dgm:t>
    </dgm:pt>
    <dgm:pt modelId="{F86B7D16-A6E8-4E31-8949-AD9282D24174}" type="parTrans" cxnId="{E99173DB-58E5-4FCD-BC09-11B0B921AE57}">
      <dgm:prSet/>
      <dgm:spPr/>
      <dgm:t>
        <a:bodyPr/>
        <a:lstStyle/>
        <a:p>
          <a:endParaRPr lang="en-US"/>
        </a:p>
      </dgm:t>
    </dgm:pt>
    <dgm:pt modelId="{4DCFE66A-6F63-4BF9-971B-BFD23A4A882D}" type="sibTrans" cxnId="{E99173DB-58E5-4FCD-BC09-11B0B921AE57}">
      <dgm:prSet/>
      <dgm:spPr/>
      <dgm:t>
        <a:bodyPr/>
        <a:lstStyle/>
        <a:p>
          <a:endParaRPr lang="en-US"/>
        </a:p>
      </dgm:t>
    </dgm:pt>
    <dgm:pt modelId="{BB46ADB3-01C5-48D2-93A9-98671A61BABF}">
      <dgm:prSet/>
      <dgm:spPr/>
      <dgm:t>
        <a:bodyPr/>
        <a:lstStyle/>
        <a:p>
          <a:r>
            <a:rPr lang="en-US"/>
            <a:t>Sustainability paradox: Environmentally friendly materials with a competitive advantage that are also increasing the cost of operation and reducing the profit margin.</a:t>
          </a:r>
        </a:p>
      </dgm:t>
    </dgm:pt>
    <dgm:pt modelId="{97CFEAD2-E23D-466F-A0AA-E94C3692A576}" type="parTrans" cxnId="{ED012E71-AFA0-49CB-B288-E912773F4041}">
      <dgm:prSet/>
      <dgm:spPr/>
      <dgm:t>
        <a:bodyPr/>
        <a:lstStyle/>
        <a:p>
          <a:endParaRPr lang="en-US"/>
        </a:p>
      </dgm:t>
    </dgm:pt>
    <dgm:pt modelId="{17CD5390-1600-4475-A59F-DE1C081AAD9D}" type="sibTrans" cxnId="{ED012E71-AFA0-49CB-B288-E912773F4041}">
      <dgm:prSet/>
      <dgm:spPr/>
      <dgm:t>
        <a:bodyPr/>
        <a:lstStyle/>
        <a:p>
          <a:endParaRPr lang="en-US"/>
        </a:p>
      </dgm:t>
    </dgm:pt>
    <dgm:pt modelId="{94FF1FDF-FED8-4EAC-BFB5-1B43BC405A45}" type="pres">
      <dgm:prSet presAssocID="{FDAE69BA-F9BD-468D-9352-C88F9FB908B9}" presName="root" presStyleCnt="0">
        <dgm:presLayoutVars>
          <dgm:dir/>
          <dgm:resizeHandles val="exact"/>
        </dgm:presLayoutVars>
      </dgm:prSet>
      <dgm:spPr/>
    </dgm:pt>
    <dgm:pt modelId="{C5C152BE-BF8F-496F-ACD1-3A337FF78DEF}" type="pres">
      <dgm:prSet presAssocID="{B7882E6D-5A63-48FB-B1EC-2544BA6DA2C9}" presName="compNode" presStyleCnt="0"/>
      <dgm:spPr/>
    </dgm:pt>
    <dgm:pt modelId="{9F10C754-8AC5-4E3A-BBB2-14DB84BE31C2}" type="pres">
      <dgm:prSet presAssocID="{B7882E6D-5A63-48FB-B1EC-2544BA6DA2C9}" presName="bgRect" presStyleLbl="bgShp" presStyleIdx="0" presStyleCnt="4"/>
      <dgm:spPr/>
    </dgm:pt>
    <dgm:pt modelId="{AA197D37-4DC7-4E65-AC59-20B90A7F7CB6}" type="pres">
      <dgm:prSet presAssocID="{B7882E6D-5A63-48FB-B1EC-2544BA6DA2C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4201CC8F-8892-4674-ADB7-0B5D8A216F3C}" type="pres">
      <dgm:prSet presAssocID="{B7882E6D-5A63-48FB-B1EC-2544BA6DA2C9}" presName="spaceRect" presStyleCnt="0"/>
      <dgm:spPr/>
    </dgm:pt>
    <dgm:pt modelId="{DF1D2FE0-CDFD-4000-8457-7285F851461F}" type="pres">
      <dgm:prSet presAssocID="{B7882E6D-5A63-48FB-B1EC-2544BA6DA2C9}" presName="parTx" presStyleLbl="revTx" presStyleIdx="0" presStyleCnt="4">
        <dgm:presLayoutVars>
          <dgm:chMax val="0"/>
          <dgm:chPref val="0"/>
        </dgm:presLayoutVars>
      </dgm:prSet>
      <dgm:spPr/>
    </dgm:pt>
    <dgm:pt modelId="{53FEA7B2-EE7C-48AE-88B4-3966BCB669A5}" type="pres">
      <dgm:prSet presAssocID="{DA88F91F-E58F-4EDE-8EF9-092C21E44465}" presName="sibTrans" presStyleCnt="0"/>
      <dgm:spPr/>
    </dgm:pt>
    <dgm:pt modelId="{97AD2E92-29B9-4E6A-94D0-79120637C2DD}" type="pres">
      <dgm:prSet presAssocID="{D6D4AC78-825B-4FCF-8042-BA551B148BC3}" presName="compNode" presStyleCnt="0"/>
      <dgm:spPr/>
    </dgm:pt>
    <dgm:pt modelId="{E8D1DB5A-DB18-4165-B60C-E4E8A49E38DB}" type="pres">
      <dgm:prSet presAssocID="{D6D4AC78-825B-4FCF-8042-BA551B148BC3}" presName="bgRect" presStyleLbl="bgShp" presStyleIdx="1" presStyleCnt="4"/>
      <dgm:spPr/>
    </dgm:pt>
    <dgm:pt modelId="{ECA580EF-5F41-470C-BB2C-BCEEA7B7A1D3}" type="pres">
      <dgm:prSet presAssocID="{D6D4AC78-825B-4FCF-8042-BA551B148BC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ber"/>
        </a:ext>
      </dgm:extLst>
    </dgm:pt>
    <dgm:pt modelId="{84EFAD4B-7F8B-48CE-B433-326C21D21E9D}" type="pres">
      <dgm:prSet presAssocID="{D6D4AC78-825B-4FCF-8042-BA551B148BC3}" presName="spaceRect" presStyleCnt="0"/>
      <dgm:spPr/>
    </dgm:pt>
    <dgm:pt modelId="{983A9701-FED4-4F3E-A54E-4CF4313964C1}" type="pres">
      <dgm:prSet presAssocID="{D6D4AC78-825B-4FCF-8042-BA551B148BC3}" presName="parTx" presStyleLbl="revTx" presStyleIdx="1" presStyleCnt="4">
        <dgm:presLayoutVars>
          <dgm:chMax val="0"/>
          <dgm:chPref val="0"/>
        </dgm:presLayoutVars>
      </dgm:prSet>
      <dgm:spPr/>
    </dgm:pt>
    <dgm:pt modelId="{95CE71B4-EDAB-4F1D-A92A-E9A385706EC7}" type="pres">
      <dgm:prSet presAssocID="{DE476F74-4CE0-4450-BED5-BC0C28C3EDF5}" presName="sibTrans" presStyleCnt="0"/>
      <dgm:spPr/>
    </dgm:pt>
    <dgm:pt modelId="{FE12E670-1E90-4017-B688-8F9CCF48C4C5}" type="pres">
      <dgm:prSet presAssocID="{C4C1CACE-38BA-4AF3-A7C7-FC1D85DD212E}" presName="compNode" presStyleCnt="0"/>
      <dgm:spPr/>
    </dgm:pt>
    <dgm:pt modelId="{B62CBE40-B5BE-42B5-8BD0-B59C7C9F74A5}" type="pres">
      <dgm:prSet presAssocID="{C4C1CACE-38BA-4AF3-A7C7-FC1D85DD212E}" presName="bgRect" presStyleLbl="bgShp" presStyleIdx="2" presStyleCnt="4"/>
      <dgm:spPr/>
    </dgm:pt>
    <dgm:pt modelId="{D13105B1-B0B9-4D0C-8281-419EBB2BB413}" type="pres">
      <dgm:prSet presAssocID="{C4C1CACE-38BA-4AF3-A7C7-FC1D85DD212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re"/>
        </a:ext>
      </dgm:extLst>
    </dgm:pt>
    <dgm:pt modelId="{F57B8AA4-4EAF-4F4C-B995-98E005CB465B}" type="pres">
      <dgm:prSet presAssocID="{C4C1CACE-38BA-4AF3-A7C7-FC1D85DD212E}" presName="spaceRect" presStyleCnt="0"/>
      <dgm:spPr/>
    </dgm:pt>
    <dgm:pt modelId="{32240F10-B9D5-476A-9FAE-C767E69FFC6F}" type="pres">
      <dgm:prSet presAssocID="{C4C1CACE-38BA-4AF3-A7C7-FC1D85DD212E}" presName="parTx" presStyleLbl="revTx" presStyleIdx="2" presStyleCnt="4">
        <dgm:presLayoutVars>
          <dgm:chMax val="0"/>
          <dgm:chPref val="0"/>
        </dgm:presLayoutVars>
      </dgm:prSet>
      <dgm:spPr/>
    </dgm:pt>
    <dgm:pt modelId="{16CE0716-D135-4720-A88F-795115E61EE7}" type="pres">
      <dgm:prSet presAssocID="{4DCFE66A-6F63-4BF9-971B-BFD23A4A882D}" presName="sibTrans" presStyleCnt="0"/>
      <dgm:spPr/>
    </dgm:pt>
    <dgm:pt modelId="{9AA6BFCA-3B9F-48CC-8938-B7B3FFDDA642}" type="pres">
      <dgm:prSet presAssocID="{BB46ADB3-01C5-48D2-93A9-98671A61BABF}" presName="compNode" presStyleCnt="0"/>
      <dgm:spPr/>
    </dgm:pt>
    <dgm:pt modelId="{C00A5587-6013-4A1C-9790-183B7BE2DB0D}" type="pres">
      <dgm:prSet presAssocID="{BB46ADB3-01C5-48D2-93A9-98671A61BABF}" presName="bgRect" presStyleLbl="bgShp" presStyleIdx="3" presStyleCnt="4"/>
      <dgm:spPr/>
    </dgm:pt>
    <dgm:pt modelId="{D2D8D93E-6CF2-49C6-83B1-CDB46958D5AC}" type="pres">
      <dgm:prSet presAssocID="{BB46ADB3-01C5-48D2-93A9-98671A61BAB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ins"/>
        </a:ext>
      </dgm:extLst>
    </dgm:pt>
    <dgm:pt modelId="{079E6547-B119-4863-9F2A-DD4678C2A0D0}" type="pres">
      <dgm:prSet presAssocID="{BB46ADB3-01C5-48D2-93A9-98671A61BABF}" presName="spaceRect" presStyleCnt="0"/>
      <dgm:spPr/>
    </dgm:pt>
    <dgm:pt modelId="{31CBA48D-A84F-4B2F-A52B-B8DE53116F5D}" type="pres">
      <dgm:prSet presAssocID="{BB46ADB3-01C5-48D2-93A9-98671A61BABF}" presName="parTx" presStyleLbl="revTx" presStyleIdx="3" presStyleCnt="4">
        <dgm:presLayoutVars>
          <dgm:chMax val="0"/>
          <dgm:chPref val="0"/>
        </dgm:presLayoutVars>
      </dgm:prSet>
      <dgm:spPr/>
    </dgm:pt>
  </dgm:ptLst>
  <dgm:cxnLst>
    <dgm:cxn modelId="{F070FC08-3E50-403D-B759-B60766071866}" type="presOf" srcId="{BB46ADB3-01C5-48D2-93A9-98671A61BABF}" destId="{31CBA48D-A84F-4B2F-A52B-B8DE53116F5D}" srcOrd="0" destOrd="0" presId="urn:microsoft.com/office/officeart/2018/2/layout/IconVerticalSolidList"/>
    <dgm:cxn modelId="{2208492D-36DE-4448-B46E-64E4FC1DF962}" srcId="{FDAE69BA-F9BD-468D-9352-C88F9FB908B9}" destId="{B7882E6D-5A63-48FB-B1EC-2544BA6DA2C9}" srcOrd="0" destOrd="0" parTransId="{44B1DF3C-70B7-44D8-8A80-0AAB13BB34F0}" sibTransId="{DA88F91F-E58F-4EDE-8EF9-092C21E44465}"/>
    <dgm:cxn modelId="{0890C947-4231-4480-A48B-3996E856F108}" type="presOf" srcId="{B7882E6D-5A63-48FB-B1EC-2544BA6DA2C9}" destId="{DF1D2FE0-CDFD-4000-8457-7285F851461F}" srcOrd="0" destOrd="0" presId="urn:microsoft.com/office/officeart/2018/2/layout/IconVerticalSolidList"/>
    <dgm:cxn modelId="{ED012E71-AFA0-49CB-B288-E912773F4041}" srcId="{FDAE69BA-F9BD-468D-9352-C88F9FB908B9}" destId="{BB46ADB3-01C5-48D2-93A9-98671A61BABF}" srcOrd="3" destOrd="0" parTransId="{97CFEAD2-E23D-466F-A0AA-E94C3692A576}" sibTransId="{17CD5390-1600-4475-A59F-DE1C081AAD9D}"/>
    <dgm:cxn modelId="{C510B997-2D7A-4490-AA26-C6E17221DF94}" type="presOf" srcId="{D6D4AC78-825B-4FCF-8042-BA551B148BC3}" destId="{983A9701-FED4-4F3E-A54E-4CF4313964C1}" srcOrd="0" destOrd="0" presId="urn:microsoft.com/office/officeart/2018/2/layout/IconVerticalSolidList"/>
    <dgm:cxn modelId="{620EC1A5-6AB0-4B6D-A0BD-E8742A320282}" type="presOf" srcId="{FDAE69BA-F9BD-468D-9352-C88F9FB908B9}" destId="{94FF1FDF-FED8-4EAC-BFB5-1B43BC405A45}" srcOrd="0" destOrd="0" presId="urn:microsoft.com/office/officeart/2018/2/layout/IconVerticalSolidList"/>
    <dgm:cxn modelId="{7E9E30B7-6237-44F0-8850-ED5F35D5A700}" srcId="{FDAE69BA-F9BD-468D-9352-C88F9FB908B9}" destId="{D6D4AC78-825B-4FCF-8042-BA551B148BC3}" srcOrd="1" destOrd="0" parTransId="{5EF7FED6-3159-48F1-84F5-23162B0F4CE9}" sibTransId="{DE476F74-4CE0-4450-BED5-BC0C28C3EDF5}"/>
    <dgm:cxn modelId="{721B9CBF-9B65-4D2D-BF31-66229BE442E7}" type="presOf" srcId="{C4C1CACE-38BA-4AF3-A7C7-FC1D85DD212E}" destId="{32240F10-B9D5-476A-9FAE-C767E69FFC6F}" srcOrd="0" destOrd="0" presId="urn:microsoft.com/office/officeart/2018/2/layout/IconVerticalSolidList"/>
    <dgm:cxn modelId="{E99173DB-58E5-4FCD-BC09-11B0B921AE57}" srcId="{FDAE69BA-F9BD-468D-9352-C88F9FB908B9}" destId="{C4C1CACE-38BA-4AF3-A7C7-FC1D85DD212E}" srcOrd="2" destOrd="0" parTransId="{F86B7D16-A6E8-4E31-8949-AD9282D24174}" sibTransId="{4DCFE66A-6F63-4BF9-971B-BFD23A4A882D}"/>
    <dgm:cxn modelId="{36C9F73B-7D95-49BD-BD10-03BD7320F71F}" type="presParOf" srcId="{94FF1FDF-FED8-4EAC-BFB5-1B43BC405A45}" destId="{C5C152BE-BF8F-496F-ACD1-3A337FF78DEF}" srcOrd="0" destOrd="0" presId="urn:microsoft.com/office/officeart/2018/2/layout/IconVerticalSolidList"/>
    <dgm:cxn modelId="{068CB7CC-EE2E-4722-8FF6-55798A0944A2}" type="presParOf" srcId="{C5C152BE-BF8F-496F-ACD1-3A337FF78DEF}" destId="{9F10C754-8AC5-4E3A-BBB2-14DB84BE31C2}" srcOrd="0" destOrd="0" presId="urn:microsoft.com/office/officeart/2018/2/layout/IconVerticalSolidList"/>
    <dgm:cxn modelId="{FDA76462-E0F8-4DC6-969B-A2ED432CBE0E}" type="presParOf" srcId="{C5C152BE-BF8F-496F-ACD1-3A337FF78DEF}" destId="{AA197D37-4DC7-4E65-AC59-20B90A7F7CB6}" srcOrd="1" destOrd="0" presId="urn:microsoft.com/office/officeart/2018/2/layout/IconVerticalSolidList"/>
    <dgm:cxn modelId="{63E09082-FC9E-4603-94AE-2752BE6AB5F6}" type="presParOf" srcId="{C5C152BE-BF8F-496F-ACD1-3A337FF78DEF}" destId="{4201CC8F-8892-4674-ADB7-0B5D8A216F3C}" srcOrd="2" destOrd="0" presId="urn:microsoft.com/office/officeart/2018/2/layout/IconVerticalSolidList"/>
    <dgm:cxn modelId="{6775E960-7710-4EB2-B986-4759EC2378B5}" type="presParOf" srcId="{C5C152BE-BF8F-496F-ACD1-3A337FF78DEF}" destId="{DF1D2FE0-CDFD-4000-8457-7285F851461F}" srcOrd="3" destOrd="0" presId="urn:microsoft.com/office/officeart/2018/2/layout/IconVerticalSolidList"/>
    <dgm:cxn modelId="{4C84D325-D892-4566-BE49-AC42EEE208EB}" type="presParOf" srcId="{94FF1FDF-FED8-4EAC-BFB5-1B43BC405A45}" destId="{53FEA7B2-EE7C-48AE-88B4-3966BCB669A5}" srcOrd="1" destOrd="0" presId="urn:microsoft.com/office/officeart/2018/2/layout/IconVerticalSolidList"/>
    <dgm:cxn modelId="{C4B2B8CA-3D26-440E-A4E9-106D60099966}" type="presParOf" srcId="{94FF1FDF-FED8-4EAC-BFB5-1B43BC405A45}" destId="{97AD2E92-29B9-4E6A-94D0-79120637C2DD}" srcOrd="2" destOrd="0" presId="urn:microsoft.com/office/officeart/2018/2/layout/IconVerticalSolidList"/>
    <dgm:cxn modelId="{14742C86-1FE1-4181-982B-05D22DF66433}" type="presParOf" srcId="{97AD2E92-29B9-4E6A-94D0-79120637C2DD}" destId="{E8D1DB5A-DB18-4165-B60C-E4E8A49E38DB}" srcOrd="0" destOrd="0" presId="urn:microsoft.com/office/officeart/2018/2/layout/IconVerticalSolidList"/>
    <dgm:cxn modelId="{7F7E91E9-8BE9-4D5C-9F11-62EAB2C3236D}" type="presParOf" srcId="{97AD2E92-29B9-4E6A-94D0-79120637C2DD}" destId="{ECA580EF-5F41-470C-BB2C-BCEEA7B7A1D3}" srcOrd="1" destOrd="0" presId="urn:microsoft.com/office/officeart/2018/2/layout/IconVerticalSolidList"/>
    <dgm:cxn modelId="{DCE983BD-9203-44C0-8626-D479B7C23A2F}" type="presParOf" srcId="{97AD2E92-29B9-4E6A-94D0-79120637C2DD}" destId="{84EFAD4B-7F8B-48CE-B433-326C21D21E9D}" srcOrd="2" destOrd="0" presId="urn:microsoft.com/office/officeart/2018/2/layout/IconVerticalSolidList"/>
    <dgm:cxn modelId="{F53B5E61-C95F-4661-9809-A84CF4C5F13C}" type="presParOf" srcId="{97AD2E92-29B9-4E6A-94D0-79120637C2DD}" destId="{983A9701-FED4-4F3E-A54E-4CF4313964C1}" srcOrd="3" destOrd="0" presId="urn:microsoft.com/office/officeart/2018/2/layout/IconVerticalSolidList"/>
    <dgm:cxn modelId="{371980F7-D282-4CC1-B551-BF8847E0601C}" type="presParOf" srcId="{94FF1FDF-FED8-4EAC-BFB5-1B43BC405A45}" destId="{95CE71B4-EDAB-4F1D-A92A-E9A385706EC7}" srcOrd="3" destOrd="0" presId="urn:microsoft.com/office/officeart/2018/2/layout/IconVerticalSolidList"/>
    <dgm:cxn modelId="{DDA9D46F-1F8B-41DC-8230-A1D95DFE7C66}" type="presParOf" srcId="{94FF1FDF-FED8-4EAC-BFB5-1B43BC405A45}" destId="{FE12E670-1E90-4017-B688-8F9CCF48C4C5}" srcOrd="4" destOrd="0" presId="urn:microsoft.com/office/officeart/2018/2/layout/IconVerticalSolidList"/>
    <dgm:cxn modelId="{8DA32564-04F9-443C-85E4-87A182CE3104}" type="presParOf" srcId="{FE12E670-1E90-4017-B688-8F9CCF48C4C5}" destId="{B62CBE40-B5BE-42B5-8BD0-B59C7C9F74A5}" srcOrd="0" destOrd="0" presId="urn:microsoft.com/office/officeart/2018/2/layout/IconVerticalSolidList"/>
    <dgm:cxn modelId="{3CD49B77-DB02-4A69-8386-E5E06C835266}" type="presParOf" srcId="{FE12E670-1E90-4017-B688-8F9CCF48C4C5}" destId="{D13105B1-B0B9-4D0C-8281-419EBB2BB413}" srcOrd="1" destOrd="0" presId="urn:microsoft.com/office/officeart/2018/2/layout/IconVerticalSolidList"/>
    <dgm:cxn modelId="{4AA9B1E7-3E31-4A26-BA10-3EFEAC25825F}" type="presParOf" srcId="{FE12E670-1E90-4017-B688-8F9CCF48C4C5}" destId="{F57B8AA4-4EAF-4F4C-B995-98E005CB465B}" srcOrd="2" destOrd="0" presId="urn:microsoft.com/office/officeart/2018/2/layout/IconVerticalSolidList"/>
    <dgm:cxn modelId="{94C89474-0D91-422F-BF3B-5F6DACA8C595}" type="presParOf" srcId="{FE12E670-1E90-4017-B688-8F9CCF48C4C5}" destId="{32240F10-B9D5-476A-9FAE-C767E69FFC6F}" srcOrd="3" destOrd="0" presId="urn:microsoft.com/office/officeart/2018/2/layout/IconVerticalSolidList"/>
    <dgm:cxn modelId="{C828601A-8624-4EA0-BB45-82D7292C3034}" type="presParOf" srcId="{94FF1FDF-FED8-4EAC-BFB5-1B43BC405A45}" destId="{16CE0716-D135-4720-A88F-795115E61EE7}" srcOrd="5" destOrd="0" presId="urn:microsoft.com/office/officeart/2018/2/layout/IconVerticalSolidList"/>
    <dgm:cxn modelId="{AFC7CE61-398D-4EC1-915E-4F60A447D5EB}" type="presParOf" srcId="{94FF1FDF-FED8-4EAC-BFB5-1B43BC405A45}" destId="{9AA6BFCA-3B9F-48CC-8938-B7B3FFDDA642}" srcOrd="6" destOrd="0" presId="urn:microsoft.com/office/officeart/2018/2/layout/IconVerticalSolidList"/>
    <dgm:cxn modelId="{72FCACCD-FF5F-48DD-AA25-77FCF998F6EB}" type="presParOf" srcId="{9AA6BFCA-3B9F-48CC-8938-B7B3FFDDA642}" destId="{C00A5587-6013-4A1C-9790-183B7BE2DB0D}" srcOrd="0" destOrd="0" presId="urn:microsoft.com/office/officeart/2018/2/layout/IconVerticalSolidList"/>
    <dgm:cxn modelId="{FEC3BFEE-EEFA-43CE-A155-05DD3AF6DA6F}" type="presParOf" srcId="{9AA6BFCA-3B9F-48CC-8938-B7B3FFDDA642}" destId="{D2D8D93E-6CF2-49C6-83B1-CDB46958D5AC}" srcOrd="1" destOrd="0" presId="urn:microsoft.com/office/officeart/2018/2/layout/IconVerticalSolidList"/>
    <dgm:cxn modelId="{E5AA9A9F-FA2C-441D-B69B-4AD9C28764AD}" type="presParOf" srcId="{9AA6BFCA-3B9F-48CC-8938-B7B3FFDDA642}" destId="{079E6547-B119-4863-9F2A-DD4678C2A0D0}" srcOrd="2" destOrd="0" presId="urn:microsoft.com/office/officeart/2018/2/layout/IconVerticalSolidList"/>
    <dgm:cxn modelId="{4A2F1E0D-75F8-40C9-BFF3-D4F9594BE45F}" type="presParOf" srcId="{9AA6BFCA-3B9F-48CC-8938-B7B3FFDDA642}" destId="{31CBA48D-A84F-4B2F-A52B-B8DE53116F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155290-7888-417F-9316-228686F7555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AD921E8-986A-4839-A28D-305CFBBBA5B1}">
      <dgm:prSet/>
      <dgm:spPr/>
      <dgm:t>
        <a:bodyPr/>
        <a:lstStyle/>
        <a:p>
          <a:r>
            <a:rPr lang="en-US"/>
            <a:t>WHEN: Crisis has arisen in the last 12 months, in parallel with the reorganisation of the retail after the pandemic and the increased pace of adoption of the e-commerce (McKinsey, 2021).</a:t>
          </a:r>
        </a:p>
      </dgm:t>
    </dgm:pt>
    <dgm:pt modelId="{572E421B-91EE-408B-986E-EF33156E6143}" type="parTrans" cxnId="{A33A1B2C-166F-4465-8855-A16F5A14AEFC}">
      <dgm:prSet/>
      <dgm:spPr/>
      <dgm:t>
        <a:bodyPr/>
        <a:lstStyle/>
        <a:p>
          <a:endParaRPr lang="en-US"/>
        </a:p>
      </dgm:t>
    </dgm:pt>
    <dgm:pt modelId="{A34E2A50-84DA-4434-B2CA-C2896F5DA4E3}" type="sibTrans" cxnId="{A33A1B2C-166F-4465-8855-A16F5A14AEFC}">
      <dgm:prSet/>
      <dgm:spPr/>
      <dgm:t>
        <a:bodyPr/>
        <a:lstStyle/>
        <a:p>
          <a:endParaRPr lang="en-US"/>
        </a:p>
      </dgm:t>
    </dgm:pt>
    <dgm:pt modelId="{537B65A6-D9A4-4B45-AA7E-FB97B53B98C3}">
      <dgm:prSet/>
      <dgm:spPr/>
      <dgm:t>
        <a:bodyPr/>
        <a:lstStyle/>
        <a:p>
          <a:r>
            <a:rPr lang="en-US"/>
            <a:t>WHO: The founders (Liam and Priya Patel) are the main affected by the new trend, and the employees, loyal customers, and suppliers as small shops are the second affected by the digital disruption (Deloitte, 2020).</a:t>
          </a:r>
        </a:p>
      </dgm:t>
    </dgm:pt>
    <dgm:pt modelId="{21837DAC-ADA9-4955-9947-2F0733364903}" type="parTrans" cxnId="{70BAD4A8-74FD-4913-8914-0870143DFFBA}">
      <dgm:prSet/>
      <dgm:spPr/>
      <dgm:t>
        <a:bodyPr/>
        <a:lstStyle/>
        <a:p>
          <a:endParaRPr lang="en-US"/>
        </a:p>
      </dgm:t>
    </dgm:pt>
    <dgm:pt modelId="{51A14A57-1FF1-4B4F-9344-1BB19FA9E73F}" type="sibTrans" cxnId="{70BAD4A8-74FD-4913-8914-0870143DFFBA}">
      <dgm:prSet/>
      <dgm:spPr/>
      <dgm:t>
        <a:bodyPr/>
        <a:lstStyle/>
        <a:p>
          <a:endParaRPr lang="en-US"/>
        </a:p>
      </dgm:t>
    </dgm:pt>
    <dgm:pt modelId="{93F3CD82-8823-4A8B-9E61-FBF25BDB2761}">
      <dgm:prSet/>
      <dgm:spPr/>
      <dgm:t>
        <a:bodyPr/>
        <a:lstStyle/>
        <a:p>
          <a:r>
            <a:rPr lang="en-US"/>
            <a:t>HOW SEVERE: Severe threat to business survival, which could close it in 12-18 months unless there is a strategic intervention, in line with SME failure patterns (FSB, 2022)</a:t>
          </a:r>
        </a:p>
      </dgm:t>
    </dgm:pt>
    <dgm:pt modelId="{DAA1A86F-3AA3-4CEA-BC28-6D4FD22149A9}" type="parTrans" cxnId="{0A6032E0-D0A6-40A4-B2CD-7F52F52FA290}">
      <dgm:prSet/>
      <dgm:spPr/>
      <dgm:t>
        <a:bodyPr/>
        <a:lstStyle/>
        <a:p>
          <a:endParaRPr lang="en-US"/>
        </a:p>
      </dgm:t>
    </dgm:pt>
    <dgm:pt modelId="{60E9ADB4-AE40-4834-964D-518D1870FC77}" type="sibTrans" cxnId="{0A6032E0-D0A6-40A4-B2CD-7F52F52FA290}">
      <dgm:prSet/>
      <dgm:spPr/>
      <dgm:t>
        <a:bodyPr/>
        <a:lstStyle/>
        <a:p>
          <a:endParaRPr lang="en-US"/>
        </a:p>
      </dgm:t>
    </dgm:pt>
    <dgm:pt modelId="{25CA564F-9044-4258-B09D-DCA342172860}">
      <dgm:prSet/>
      <dgm:spPr/>
      <dgm:t>
        <a:bodyPr/>
        <a:lstStyle/>
        <a:p>
          <a:r>
            <a:rPr lang="en-US"/>
            <a:t>HOW MUCH: Investment needed consists of the redesign of a website between £5,000 and 15,000, continued costs on digital marketing, between 2,000 and 5,000 on the inventory systems and training of the staff (Chaffey and Ellis-Chadwick, 2019)</a:t>
          </a:r>
        </a:p>
      </dgm:t>
    </dgm:pt>
    <dgm:pt modelId="{681B0578-7FB1-4E1A-A07E-E7A8D1A4F030}" type="parTrans" cxnId="{2CA45A68-C4FC-43BC-B7C4-B695B9584F1C}">
      <dgm:prSet/>
      <dgm:spPr/>
      <dgm:t>
        <a:bodyPr/>
        <a:lstStyle/>
        <a:p>
          <a:endParaRPr lang="en-US"/>
        </a:p>
      </dgm:t>
    </dgm:pt>
    <dgm:pt modelId="{BA8381F9-1BE3-43D8-907F-E388C0CEE982}" type="sibTrans" cxnId="{2CA45A68-C4FC-43BC-B7C4-B695B9584F1C}">
      <dgm:prSet/>
      <dgm:spPr/>
      <dgm:t>
        <a:bodyPr/>
        <a:lstStyle/>
        <a:p>
          <a:endParaRPr lang="en-US"/>
        </a:p>
      </dgm:t>
    </dgm:pt>
    <dgm:pt modelId="{BB2AF764-A459-4DE2-B587-8F0976DE87E5}" type="pres">
      <dgm:prSet presAssocID="{40155290-7888-417F-9316-228686F75552}" presName="root" presStyleCnt="0">
        <dgm:presLayoutVars>
          <dgm:dir/>
          <dgm:resizeHandles val="exact"/>
        </dgm:presLayoutVars>
      </dgm:prSet>
      <dgm:spPr/>
    </dgm:pt>
    <dgm:pt modelId="{30462836-074F-4918-9B21-ED653989FB50}" type="pres">
      <dgm:prSet presAssocID="{0AD921E8-986A-4839-A28D-305CFBBBA5B1}" presName="compNode" presStyleCnt="0"/>
      <dgm:spPr/>
    </dgm:pt>
    <dgm:pt modelId="{F12FC397-D129-407A-A9AB-CFA5BF68DC18}" type="pres">
      <dgm:prSet presAssocID="{0AD921E8-986A-4839-A28D-305CFBBBA5B1}" presName="bgRect" presStyleLbl="bgShp" presStyleIdx="0" presStyleCnt="4"/>
      <dgm:spPr/>
    </dgm:pt>
    <dgm:pt modelId="{D4918B6D-C9E3-4D3F-AB9E-FAB2A1DFBB59}" type="pres">
      <dgm:prSet presAssocID="{0AD921E8-986A-4839-A28D-305CFBBBA5B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E10492E4-7C88-4588-B168-A22DFFB67B18}" type="pres">
      <dgm:prSet presAssocID="{0AD921E8-986A-4839-A28D-305CFBBBA5B1}" presName="spaceRect" presStyleCnt="0"/>
      <dgm:spPr/>
    </dgm:pt>
    <dgm:pt modelId="{9B5099E1-0688-4812-B42E-213A6ECB427F}" type="pres">
      <dgm:prSet presAssocID="{0AD921E8-986A-4839-A28D-305CFBBBA5B1}" presName="parTx" presStyleLbl="revTx" presStyleIdx="0" presStyleCnt="4">
        <dgm:presLayoutVars>
          <dgm:chMax val="0"/>
          <dgm:chPref val="0"/>
        </dgm:presLayoutVars>
      </dgm:prSet>
      <dgm:spPr/>
    </dgm:pt>
    <dgm:pt modelId="{176602F4-F3CD-41C9-9E61-381389746C62}" type="pres">
      <dgm:prSet presAssocID="{A34E2A50-84DA-4434-B2CA-C2896F5DA4E3}" presName="sibTrans" presStyleCnt="0"/>
      <dgm:spPr/>
    </dgm:pt>
    <dgm:pt modelId="{5A558A42-1311-4712-A89C-35F4DDD0081A}" type="pres">
      <dgm:prSet presAssocID="{537B65A6-D9A4-4B45-AA7E-FB97B53B98C3}" presName="compNode" presStyleCnt="0"/>
      <dgm:spPr/>
    </dgm:pt>
    <dgm:pt modelId="{A1CB8D76-4AF9-4B1B-85A3-E9B4AA8A085C}" type="pres">
      <dgm:prSet presAssocID="{537B65A6-D9A4-4B45-AA7E-FB97B53B98C3}" presName="bgRect" presStyleLbl="bgShp" presStyleIdx="1" presStyleCnt="4"/>
      <dgm:spPr/>
    </dgm:pt>
    <dgm:pt modelId="{9CF3A808-F53D-496A-8D8D-83EC32E34350}" type="pres">
      <dgm:prSet presAssocID="{537B65A6-D9A4-4B45-AA7E-FB97B53B98C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B023568F-AA1A-412E-8791-08DAC0C032F1}" type="pres">
      <dgm:prSet presAssocID="{537B65A6-D9A4-4B45-AA7E-FB97B53B98C3}" presName="spaceRect" presStyleCnt="0"/>
      <dgm:spPr/>
    </dgm:pt>
    <dgm:pt modelId="{29A7D9A3-9070-425D-9583-EEF235670F1B}" type="pres">
      <dgm:prSet presAssocID="{537B65A6-D9A4-4B45-AA7E-FB97B53B98C3}" presName="parTx" presStyleLbl="revTx" presStyleIdx="1" presStyleCnt="4">
        <dgm:presLayoutVars>
          <dgm:chMax val="0"/>
          <dgm:chPref val="0"/>
        </dgm:presLayoutVars>
      </dgm:prSet>
      <dgm:spPr/>
    </dgm:pt>
    <dgm:pt modelId="{C841A18C-0DBD-422E-9692-425CAF8AD534}" type="pres">
      <dgm:prSet presAssocID="{51A14A57-1FF1-4B4F-9344-1BB19FA9E73F}" presName="sibTrans" presStyleCnt="0"/>
      <dgm:spPr/>
    </dgm:pt>
    <dgm:pt modelId="{E3A707CB-9AB8-4EDC-A592-ADC4BF63ACC7}" type="pres">
      <dgm:prSet presAssocID="{93F3CD82-8823-4A8B-9E61-FBF25BDB2761}" presName="compNode" presStyleCnt="0"/>
      <dgm:spPr/>
    </dgm:pt>
    <dgm:pt modelId="{A40572BF-56BD-4377-929C-B6A2210EF566}" type="pres">
      <dgm:prSet presAssocID="{93F3CD82-8823-4A8B-9E61-FBF25BDB2761}" presName="bgRect" presStyleLbl="bgShp" presStyleIdx="2" presStyleCnt="4"/>
      <dgm:spPr/>
    </dgm:pt>
    <dgm:pt modelId="{D7C98365-1609-460C-85CF-C95C03822720}" type="pres">
      <dgm:prSet presAssocID="{93F3CD82-8823-4A8B-9E61-FBF25BDB276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eed Bump"/>
        </a:ext>
      </dgm:extLst>
    </dgm:pt>
    <dgm:pt modelId="{492EACA3-5473-4369-962C-AA239379004E}" type="pres">
      <dgm:prSet presAssocID="{93F3CD82-8823-4A8B-9E61-FBF25BDB2761}" presName="spaceRect" presStyleCnt="0"/>
      <dgm:spPr/>
    </dgm:pt>
    <dgm:pt modelId="{13EE8E8C-884B-4ED1-B5A0-6F125E4CF1CF}" type="pres">
      <dgm:prSet presAssocID="{93F3CD82-8823-4A8B-9E61-FBF25BDB2761}" presName="parTx" presStyleLbl="revTx" presStyleIdx="2" presStyleCnt="4">
        <dgm:presLayoutVars>
          <dgm:chMax val="0"/>
          <dgm:chPref val="0"/>
        </dgm:presLayoutVars>
      </dgm:prSet>
      <dgm:spPr/>
    </dgm:pt>
    <dgm:pt modelId="{AF47E5A5-D5BE-40E0-8CB2-1CB6C9DD3559}" type="pres">
      <dgm:prSet presAssocID="{60E9ADB4-AE40-4834-964D-518D1870FC77}" presName="sibTrans" presStyleCnt="0"/>
      <dgm:spPr/>
    </dgm:pt>
    <dgm:pt modelId="{6C19BCA8-12AA-49D8-AE07-802116512E6C}" type="pres">
      <dgm:prSet presAssocID="{25CA564F-9044-4258-B09D-DCA342172860}" presName="compNode" presStyleCnt="0"/>
      <dgm:spPr/>
    </dgm:pt>
    <dgm:pt modelId="{F5155069-E4AF-4AAE-866C-68C9E7CCDE9A}" type="pres">
      <dgm:prSet presAssocID="{25CA564F-9044-4258-B09D-DCA342172860}" presName="bgRect" presStyleLbl="bgShp" presStyleIdx="3" presStyleCnt="4"/>
      <dgm:spPr/>
    </dgm:pt>
    <dgm:pt modelId="{E7DFD9D9-5270-433C-BBC4-28519F5D0993}" type="pres">
      <dgm:prSet presAssocID="{25CA564F-9044-4258-B09D-DCA34217286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A149E434-B609-4E8A-A984-04CD57CE56C8}" type="pres">
      <dgm:prSet presAssocID="{25CA564F-9044-4258-B09D-DCA342172860}" presName="spaceRect" presStyleCnt="0"/>
      <dgm:spPr/>
    </dgm:pt>
    <dgm:pt modelId="{B07D76BC-74F3-4037-82CF-C2EA1FB0C720}" type="pres">
      <dgm:prSet presAssocID="{25CA564F-9044-4258-B09D-DCA342172860}" presName="parTx" presStyleLbl="revTx" presStyleIdx="3" presStyleCnt="4">
        <dgm:presLayoutVars>
          <dgm:chMax val="0"/>
          <dgm:chPref val="0"/>
        </dgm:presLayoutVars>
      </dgm:prSet>
      <dgm:spPr/>
    </dgm:pt>
  </dgm:ptLst>
  <dgm:cxnLst>
    <dgm:cxn modelId="{77D28007-DAF4-45FB-A18C-74EFC1C019C6}" type="presOf" srcId="{93F3CD82-8823-4A8B-9E61-FBF25BDB2761}" destId="{13EE8E8C-884B-4ED1-B5A0-6F125E4CF1CF}" srcOrd="0" destOrd="0" presId="urn:microsoft.com/office/officeart/2018/2/layout/IconVerticalSolidList"/>
    <dgm:cxn modelId="{64B71B1D-39E4-41BC-82F7-87D288887931}" type="presOf" srcId="{537B65A6-D9A4-4B45-AA7E-FB97B53B98C3}" destId="{29A7D9A3-9070-425D-9583-EEF235670F1B}" srcOrd="0" destOrd="0" presId="urn:microsoft.com/office/officeart/2018/2/layout/IconVerticalSolidList"/>
    <dgm:cxn modelId="{A33A1B2C-166F-4465-8855-A16F5A14AEFC}" srcId="{40155290-7888-417F-9316-228686F75552}" destId="{0AD921E8-986A-4839-A28D-305CFBBBA5B1}" srcOrd="0" destOrd="0" parTransId="{572E421B-91EE-408B-986E-EF33156E6143}" sibTransId="{A34E2A50-84DA-4434-B2CA-C2896F5DA4E3}"/>
    <dgm:cxn modelId="{2CA45A68-C4FC-43BC-B7C4-B695B9584F1C}" srcId="{40155290-7888-417F-9316-228686F75552}" destId="{25CA564F-9044-4258-B09D-DCA342172860}" srcOrd="3" destOrd="0" parTransId="{681B0578-7FB1-4E1A-A07E-E7A8D1A4F030}" sibTransId="{BA8381F9-1BE3-43D8-907F-E388C0CEE982}"/>
    <dgm:cxn modelId="{616C324F-CFB6-49E4-81FA-E0D71987D0B6}" type="presOf" srcId="{0AD921E8-986A-4839-A28D-305CFBBBA5B1}" destId="{9B5099E1-0688-4812-B42E-213A6ECB427F}" srcOrd="0" destOrd="0" presId="urn:microsoft.com/office/officeart/2018/2/layout/IconVerticalSolidList"/>
    <dgm:cxn modelId="{E6D44C9B-8F5B-465C-BF99-61C19053CB9C}" type="presOf" srcId="{25CA564F-9044-4258-B09D-DCA342172860}" destId="{B07D76BC-74F3-4037-82CF-C2EA1FB0C720}" srcOrd="0" destOrd="0" presId="urn:microsoft.com/office/officeart/2018/2/layout/IconVerticalSolidList"/>
    <dgm:cxn modelId="{70BAD4A8-74FD-4913-8914-0870143DFFBA}" srcId="{40155290-7888-417F-9316-228686F75552}" destId="{537B65A6-D9A4-4B45-AA7E-FB97B53B98C3}" srcOrd="1" destOrd="0" parTransId="{21837DAC-ADA9-4955-9947-2F0733364903}" sibTransId="{51A14A57-1FF1-4B4F-9344-1BB19FA9E73F}"/>
    <dgm:cxn modelId="{0A6032E0-D0A6-40A4-B2CD-7F52F52FA290}" srcId="{40155290-7888-417F-9316-228686F75552}" destId="{93F3CD82-8823-4A8B-9E61-FBF25BDB2761}" srcOrd="2" destOrd="0" parTransId="{DAA1A86F-3AA3-4CEA-BC28-6D4FD22149A9}" sibTransId="{60E9ADB4-AE40-4834-964D-518D1870FC77}"/>
    <dgm:cxn modelId="{4107B5F8-AF11-4768-887C-CF658A882694}" type="presOf" srcId="{40155290-7888-417F-9316-228686F75552}" destId="{BB2AF764-A459-4DE2-B587-8F0976DE87E5}" srcOrd="0" destOrd="0" presId="urn:microsoft.com/office/officeart/2018/2/layout/IconVerticalSolidList"/>
    <dgm:cxn modelId="{3F42A807-4751-4A92-BD45-95C5FA0E62B4}" type="presParOf" srcId="{BB2AF764-A459-4DE2-B587-8F0976DE87E5}" destId="{30462836-074F-4918-9B21-ED653989FB50}" srcOrd="0" destOrd="0" presId="urn:microsoft.com/office/officeart/2018/2/layout/IconVerticalSolidList"/>
    <dgm:cxn modelId="{936C0967-DA0C-4CF5-8B6F-E095BA74182B}" type="presParOf" srcId="{30462836-074F-4918-9B21-ED653989FB50}" destId="{F12FC397-D129-407A-A9AB-CFA5BF68DC18}" srcOrd="0" destOrd="0" presId="urn:microsoft.com/office/officeart/2018/2/layout/IconVerticalSolidList"/>
    <dgm:cxn modelId="{48F4FBD6-328C-4557-8FDF-2168C5E21089}" type="presParOf" srcId="{30462836-074F-4918-9B21-ED653989FB50}" destId="{D4918B6D-C9E3-4D3F-AB9E-FAB2A1DFBB59}" srcOrd="1" destOrd="0" presId="urn:microsoft.com/office/officeart/2018/2/layout/IconVerticalSolidList"/>
    <dgm:cxn modelId="{A06CCC9C-939B-4182-B879-A196CA06A02F}" type="presParOf" srcId="{30462836-074F-4918-9B21-ED653989FB50}" destId="{E10492E4-7C88-4588-B168-A22DFFB67B18}" srcOrd="2" destOrd="0" presId="urn:microsoft.com/office/officeart/2018/2/layout/IconVerticalSolidList"/>
    <dgm:cxn modelId="{B5C7D32D-A3A5-4E70-95AF-357CF1779109}" type="presParOf" srcId="{30462836-074F-4918-9B21-ED653989FB50}" destId="{9B5099E1-0688-4812-B42E-213A6ECB427F}" srcOrd="3" destOrd="0" presId="urn:microsoft.com/office/officeart/2018/2/layout/IconVerticalSolidList"/>
    <dgm:cxn modelId="{9C61F61E-42B0-4B70-AAF2-FB557B9F5986}" type="presParOf" srcId="{BB2AF764-A459-4DE2-B587-8F0976DE87E5}" destId="{176602F4-F3CD-41C9-9E61-381389746C62}" srcOrd="1" destOrd="0" presId="urn:microsoft.com/office/officeart/2018/2/layout/IconVerticalSolidList"/>
    <dgm:cxn modelId="{B307E33C-B6D6-43D2-9542-E5962B06431B}" type="presParOf" srcId="{BB2AF764-A459-4DE2-B587-8F0976DE87E5}" destId="{5A558A42-1311-4712-A89C-35F4DDD0081A}" srcOrd="2" destOrd="0" presId="urn:microsoft.com/office/officeart/2018/2/layout/IconVerticalSolidList"/>
    <dgm:cxn modelId="{A404CCB5-46AA-45E0-9F77-FA0277A76EB5}" type="presParOf" srcId="{5A558A42-1311-4712-A89C-35F4DDD0081A}" destId="{A1CB8D76-4AF9-4B1B-85A3-E9B4AA8A085C}" srcOrd="0" destOrd="0" presId="urn:microsoft.com/office/officeart/2018/2/layout/IconVerticalSolidList"/>
    <dgm:cxn modelId="{7E19FE4C-ACB4-448C-ABF7-31E69DDE1186}" type="presParOf" srcId="{5A558A42-1311-4712-A89C-35F4DDD0081A}" destId="{9CF3A808-F53D-496A-8D8D-83EC32E34350}" srcOrd="1" destOrd="0" presId="urn:microsoft.com/office/officeart/2018/2/layout/IconVerticalSolidList"/>
    <dgm:cxn modelId="{994F83D6-6232-42FE-828E-D512BA0E832D}" type="presParOf" srcId="{5A558A42-1311-4712-A89C-35F4DDD0081A}" destId="{B023568F-AA1A-412E-8791-08DAC0C032F1}" srcOrd="2" destOrd="0" presId="urn:microsoft.com/office/officeart/2018/2/layout/IconVerticalSolidList"/>
    <dgm:cxn modelId="{58746744-E463-4BC5-AB20-1B7B1CAFF27C}" type="presParOf" srcId="{5A558A42-1311-4712-A89C-35F4DDD0081A}" destId="{29A7D9A3-9070-425D-9583-EEF235670F1B}" srcOrd="3" destOrd="0" presId="urn:microsoft.com/office/officeart/2018/2/layout/IconVerticalSolidList"/>
    <dgm:cxn modelId="{C88572D8-C92F-4F86-9CA5-D86BD6C73DE9}" type="presParOf" srcId="{BB2AF764-A459-4DE2-B587-8F0976DE87E5}" destId="{C841A18C-0DBD-422E-9692-425CAF8AD534}" srcOrd="3" destOrd="0" presId="urn:microsoft.com/office/officeart/2018/2/layout/IconVerticalSolidList"/>
    <dgm:cxn modelId="{8C6DA325-FE28-4772-8B4D-538C8C8C399D}" type="presParOf" srcId="{BB2AF764-A459-4DE2-B587-8F0976DE87E5}" destId="{E3A707CB-9AB8-4EDC-A592-ADC4BF63ACC7}" srcOrd="4" destOrd="0" presId="urn:microsoft.com/office/officeart/2018/2/layout/IconVerticalSolidList"/>
    <dgm:cxn modelId="{C7EFC29D-4FF7-4134-BA0F-54C04DCAD780}" type="presParOf" srcId="{E3A707CB-9AB8-4EDC-A592-ADC4BF63ACC7}" destId="{A40572BF-56BD-4377-929C-B6A2210EF566}" srcOrd="0" destOrd="0" presId="urn:microsoft.com/office/officeart/2018/2/layout/IconVerticalSolidList"/>
    <dgm:cxn modelId="{D6077769-32FF-4B3B-AA43-3937DC908DDF}" type="presParOf" srcId="{E3A707CB-9AB8-4EDC-A592-ADC4BF63ACC7}" destId="{D7C98365-1609-460C-85CF-C95C03822720}" srcOrd="1" destOrd="0" presId="urn:microsoft.com/office/officeart/2018/2/layout/IconVerticalSolidList"/>
    <dgm:cxn modelId="{61AD1565-3DCB-4B01-84D7-32BE98AA8E3E}" type="presParOf" srcId="{E3A707CB-9AB8-4EDC-A592-ADC4BF63ACC7}" destId="{492EACA3-5473-4369-962C-AA239379004E}" srcOrd="2" destOrd="0" presId="urn:microsoft.com/office/officeart/2018/2/layout/IconVerticalSolidList"/>
    <dgm:cxn modelId="{6492A193-D45D-4C69-A9F4-9C1953BE3D63}" type="presParOf" srcId="{E3A707CB-9AB8-4EDC-A592-ADC4BF63ACC7}" destId="{13EE8E8C-884B-4ED1-B5A0-6F125E4CF1CF}" srcOrd="3" destOrd="0" presId="urn:microsoft.com/office/officeart/2018/2/layout/IconVerticalSolidList"/>
    <dgm:cxn modelId="{E68BBA0C-8614-4F1C-B6BA-303E7772ED2F}" type="presParOf" srcId="{BB2AF764-A459-4DE2-B587-8F0976DE87E5}" destId="{AF47E5A5-D5BE-40E0-8CB2-1CB6C9DD3559}" srcOrd="5" destOrd="0" presId="urn:microsoft.com/office/officeart/2018/2/layout/IconVerticalSolidList"/>
    <dgm:cxn modelId="{6F86242F-9FCC-45A9-A1F0-079CB6B59AF5}" type="presParOf" srcId="{BB2AF764-A459-4DE2-B587-8F0976DE87E5}" destId="{6C19BCA8-12AA-49D8-AE07-802116512E6C}" srcOrd="6" destOrd="0" presId="urn:microsoft.com/office/officeart/2018/2/layout/IconVerticalSolidList"/>
    <dgm:cxn modelId="{3351D36A-C134-4F70-B184-FCCA1F85E2ED}" type="presParOf" srcId="{6C19BCA8-12AA-49D8-AE07-802116512E6C}" destId="{F5155069-E4AF-4AAE-866C-68C9E7CCDE9A}" srcOrd="0" destOrd="0" presId="urn:microsoft.com/office/officeart/2018/2/layout/IconVerticalSolidList"/>
    <dgm:cxn modelId="{60EBAE27-64AB-49DB-A45F-FF5DEFE9E08B}" type="presParOf" srcId="{6C19BCA8-12AA-49D8-AE07-802116512E6C}" destId="{E7DFD9D9-5270-433C-BBC4-28519F5D0993}" srcOrd="1" destOrd="0" presId="urn:microsoft.com/office/officeart/2018/2/layout/IconVerticalSolidList"/>
    <dgm:cxn modelId="{1D92276A-58E0-423D-9E68-B16AF1D5D517}" type="presParOf" srcId="{6C19BCA8-12AA-49D8-AE07-802116512E6C}" destId="{A149E434-B609-4E8A-A984-04CD57CE56C8}" srcOrd="2" destOrd="0" presId="urn:microsoft.com/office/officeart/2018/2/layout/IconVerticalSolidList"/>
    <dgm:cxn modelId="{524EEBC3-61E0-48CE-AE6A-5EA8FA72316A}" type="presParOf" srcId="{6C19BCA8-12AA-49D8-AE07-802116512E6C}" destId="{B07D76BC-74F3-4037-82CF-C2EA1FB0C72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60AF1B7-F0BA-4CDB-B838-5F957D418A3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044499B-A143-4EE6-B72C-59284C4B18C3}">
      <dgm:prSet/>
      <dgm:spPr/>
      <dgm:t>
        <a:bodyPr/>
        <a:lstStyle/>
        <a:p>
          <a:r>
            <a:rPr lang="en-US"/>
            <a:t>POLITIC: British supply chain turmoil raises importation of flowers costs and latency (Rhodes, 2022), and discontinued post-pandemic government support eliminates financial canopy (NAO, 2023).</a:t>
          </a:r>
        </a:p>
      </dgm:t>
    </dgm:pt>
    <dgm:pt modelId="{9CBD7C7D-CB18-4593-A39E-8770C3D79FC9}" type="parTrans" cxnId="{1C8AA10A-D1C8-41A2-A3FE-067433937062}">
      <dgm:prSet/>
      <dgm:spPr/>
      <dgm:t>
        <a:bodyPr/>
        <a:lstStyle/>
        <a:p>
          <a:endParaRPr lang="en-US"/>
        </a:p>
      </dgm:t>
    </dgm:pt>
    <dgm:pt modelId="{95910D0F-54E1-4B63-8034-399D9030E097}" type="sibTrans" cxnId="{1C8AA10A-D1C8-41A2-A3FE-067433937062}">
      <dgm:prSet/>
      <dgm:spPr/>
      <dgm:t>
        <a:bodyPr/>
        <a:lstStyle/>
        <a:p>
          <a:endParaRPr lang="en-US"/>
        </a:p>
      </dgm:t>
    </dgm:pt>
    <dgm:pt modelId="{01441A11-DABE-4425-8907-ADF60B3B4230}">
      <dgm:prSet/>
      <dgm:spPr/>
      <dgm:t>
        <a:bodyPr/>
        <a:lstStyle/>
        <a:p>
          <a:r>
            <a:rPr lang="en-US"/>
            <a:t>ECONOMIC: Inflation greatly increases prices of flowers, packaging, and utilities (ONS, 2024), whereas the cost-of-living crisis decreases the discretionary spending of consumers on luxurious goods (Bank of England, 2024).</a:t>
          </a:r>
        </a:p>
      </dgm:t>
    </dgm:pt>
    <dgm:pt modelId="{7BFA4CD5-0454-439B-871C-DADE498AE499}" type="parTrans" cxnId="{0AC70AFC-4B0F-49EE-A0CE-66A6B57325C3}">
      <dgm:prSet/>
      <dgm:spPr/>
      <dgm:t>
        <a:bodyPr/>
        <a:lstStyle/>
        <a:p>
          <a:endParaRPr lang="en-US"/>
        </a:p>
      </dgm:t>
    </dgm:pt>
    <dgm:pt modelId="{77FB0255-E68A-46C3-B6BA-393E9AE0E298}" type="sibTrans" cxnId="{0AC70AFC-4B0F-49EE-A0CE-66A6B57325C3}">
      <dgm:prSet/>
      <dgm:spPr/>
      <dgm:t>
        <a:bodyPr/>
        <a:lstStyle/>
        <a:p>
          <a:endParaRPr lang="en-US"/>
        </a:p>
      </dgm:t>
    </dgm:pt>
    <dgm:pt modelId="{F8815CE0-C9AC-4AEB-85B7-A43E9DFE132A}">
      <dgm:prSet/>
      <dgm:spPr/>
      <dgm:t>
        <a:bodyPr/>
        <a:lstStyle/>
        <a:p>
          <a:r>
            <a:rPr lang="en-US"/>
            <a:t>SOCIAL: Swiftly changing towards online shopping after COVID-19 (Deloitte, 2023) decreases the number of people visiting, but the sustainability culture of Green Haven is becoming particularly popular in the environmentally aware population (Nielsen, 2022). </a:t>
          </a:r>
        </a:p>
      </dgm:t>
    </dgm:pt>
    <dgm:pt modelId="{6BEB45AC-765A-4E7F-A719-5F7544ECB8A1}" type="parTrans" cxnId="{5DA80060-FC68-40F0-9F4E-E80B32DAD399}">
      <dgm:prSet/>
      <dgm:spPr/>
      <dgm:t>
        <a:bodyPr/>
        <a:lstStyle/>
        <a:p>
          <a:endParaRPr lang="en-US"/>
        </a:p>
      </dgm:t>
    </dgm:pt>
    <dgm:pt modelId="{EA08C6CD-E273-4598-98BC-CA14D0FFF8A9}" type="sibTrans" cxnId="{5DA80060-FC68-40F0-9F4E-E80B32DAD399}">
      <dgm:prSet/>
      <dgm:spPr/>
      <dgm:t>
        <a:bodyPr/>
        <a:lstStyle/>
        <a:p>
          <a:endParaRPr lang="en-US"/>
        </a:p>
      </dgm:t>
    </dgm:pt>
    <dgm:pt modelId="{96C83F51-A509-4058-B4CC-18ED72B73CDE}" type="pres">
      <dgm:prSet presAssocID="{C60AF1B7-F0BA-4CDB-B838-5F957D418A36}" presName="root" presStyleCnt="0">
        <dgm:presLayoutVars>
          <dgm:dir/>
          <dgm:resizeHandles val="exact"/>
        </dgm:presLayoutVars>
      </dgm:prSet>
      <dgm:spPr/>
    </dgm:pt>
    <dgm:pt modelId="{4014385D-7F55-4E41-A8C9-4002758EF553}" type="pres">
      <dgm:prSet presAssocID="{6044499B-A143-4EE6-B72C-59284C4B18C3}" presName="compNode" presStyleCnt="0"/>
      <dgm:spPr/>
    </dgm:pt>
    <dgm:pt modelId="{C7DE594C-14D5-4AB7-937B-0651FB056BFF}" type="pres">
      <dgm:prSet presAssocID="{6044499B-A143-4EE6-B72C-59284C4B18C3}" presName="bgRect" presStyleLbl="bgShp" presStyleIdx="0" presStyleCnt="3"/>
      <dgm:spPr/>
    </dgm:pt>
    <dgm:pt modelId="{94F7BAAC-78E8-4CCD-B40C-2E5B073F3FE1}" type="pres">
      <dgm:prSet presAssocID="{6044499B-A143-4EE6-B72C-59284C4B18C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Graph with Upward Trend"/>
        </a:ext>
      </dgm:extLst>
    </dgm:pt>
    <dgm:pt modelId="{8046DB22-1048-4354-BBF1-4F4D0F432456}" type="pres">
      <dgm:prSet presAssocID="{6044499B-A143-4EE6-B72C-59284C4B18C3}" presName="spaceRect" presStyleCnt="0"/>
      <dgm:spPr/>
    </dgm:pt>
    <dgm:pt modelId="{F150988E-83FB-4FF4-9132-9BA2B8ECD889}" type="pres">
      <dgm:prSet presAssocID="{6044499B-A143-4EE6-B72C-59284C4B18C3}" presName="parTx" presStyleLbl="revTx" presStyleIdx="0" presStyleCnt="3">
        <dgm:presLayoutVars>
          <dgm:chMax val="0"/>
          <dgm:chPref val="0"/>
        </dgm:presLayoutVars>
      </dgm:prSet>
      <dgm:spPr/>
    </dgm:pt>
    <dgm:pt modelId="{D8CFCBBA-D71B-4515-A0DF-5A1671452A03}" type="pres">
      <dgm:prSet presAssocID="{95910D0F-54E1-4B63-8034-399D9030E097}" presName="sibTrans" presStyleCnt="0"/>
      <dgm:spPr/>
    </dgm:pt>
    <dgm:pt modelId="{E51D1E4B-AA31-43DE-8B44-DA2A57FF7A0A}" type="pres">
      <dgm:prSet presAssocID="{01441A11-DABE-4425-8907-ADF60B3B4230}" presName="compNode" presStyleCnt="0"/>
      <dgm:spPr/>
    </dgm:pt>
    <dgm:pt modelId="{9266AF5C-D85C-4FF4-8CF2-FFF08BFDB85C}" type="pres">
      <dgm:prSet presAssocID="{01441A11-DABE-4425-8907-ADF60B3B4230}" presName="bgRect" presStyleLbl="bgShp" presStyleIdx="1" presStyleCnt="3"/>
      <dgm:spPr/>
    </dgm:pt>
    <dgm:pt modelId="{DC0B11A9-98B9-496D-A1F4-2EFCEC355BA5}" type="pres">
      <dgm:prSet presAssocID="{01441A11-DABE-4425-8907-ADF60B3B423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nt"/>
        </a:ext>
      </dgm:extLst>
    </dgm:pt>
    <dgm:pt modelId="{0CDCA7C1-340C-4378-B488-298FD4646B39}" type="pres">
      <dgm:prSet presAssocID="{01441A11-DABE-4425-8907-ADF60B3B4230}" presName="spaceRect" presStyleCnt="0"/>
      <dgm:spPr/>
    </dgm:pt>
    <dgm:pt modelId="{2630DB82-4BB0-4221-8B44-E6D421C8C2CF}" type="pres">
      <dgm:prSet presAssocID="{01441A11-DABE-4425-8907-ADF60B3B4230}" presName="parTx" presStyleLbl="revTx" presStyleIdx="1" presStyleCnt="3">
        <dgm:presLayoutVars>
          <dgm:chMax val="0"/>
          <dgm:chPref val="0"/>
        </dgm:presLayoutVars>
      </dgm:prSet>
      <dgm:spPr/>
    </dgm:pt>
    <dgm:pt modelId="{326AB9BD-9D26-4EFA-8F09-7B22A89B36DB}" type="pres">
      <dgm:prSet presAssocID="{77FB0255-E68A-46C3-B6BA-393E9AE0E298}" presName="sibTrans" presStyleCnt="0"/>
      <dgm:spPr/>
    </dgm:pt>
    <dgm:pt modelId="{F8CBAAC0-84C6-4351-994C-7719DE33A636}" type="pres">
      <dgm:prSet presAssocID="{F8815CE0-C9AC-4AEB-85B7-A43E9DFE132A}" presName="compNode" presStyleCnt="0"/>
      <dgm:spPr/>
    </dgm:pt>
    <dgm:pt modelId="{A85BC6F1-6F5E-4BF8-8722-84499E1B1CA7}" type="pres">
      <dgm:prSet presAssocID="{F8815CE0-C9AC-4AEB-85B7-A43E9DFE132A}" presName="bgRect" presStyleLbl="bgShp" presStyleIdx="2" presStyleCnt="3"/>
      <dgm:spPr/>
    </dgm:pt>
    <dgm:pt modelId="{F89DFDB2-9BC3-4DEB-A31C-63F2CDB4866A}" type="pres">
      <dgm:prSet presAssocID="{F8815CE0-C9AC-4AEB-85B7-A43E9DFE132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torcycle"/>
        </a:ext>
      </dgm:extLst>
    </dgm:pt>
    <dgm:pt modelId="{90DF91C5-07E4-4817-9C17-69B9A8F5D671}" type="pres">
      <dgm:prSet presAssocID="{F8815CE0-C9AC-4AEB-85B7-A43E9DFE132A}" presName="spaceRect" presStyleCnt="0"/>
      <dgm:spPr/>
    </dgm:pt>
    <dgm:pt modelId="{B2CF637B-E0DB-4C07-9F84-29AC8D5D1A1F}" type="pres">
      <dgm:prSet presAssocID="{F8815CE0-C9AC-4AEB-85B7-A43E9DFE132A}" presName="parTx" presStyleLbl="revTx" presStyleIdx="2" presStyleCnt="3">
        <dgm:presLayoutVars>
          <dgm:chMax val="0"/>
          <dgm:chPref val="0"/>
        </dgm:presLayoutVars>
      </dgm:prSet>
      <dgm:spPr/>
    </dgm:pt>
  </dgm:ptLst>
  <dgm:cxnLst>
    <dgm:cxn modelId="{762B1A02-6BEA-497D-BBD2-6ED093111A24}" type="presOf" srcId="{01441A11-DABE-4425-8907-ADF60B3B4230}" destId="{2630DB82-4BB0-4221-8B44-E6D421C8C2CF}" srcOrd="0" destOrd="0" presId="urn:microsoft.com/office/officeart/2018/2/layout/IconVerticalSolidList"/>
    <dgm:cxn modelId="{1C8AA10A-D1C8-41A2-A3FE-067433937062}" srcId="{C60AF1B7-F0BA-4CDB-B838-5F957D418A36}" destId="{6044499B-A143-4EE6-B72C-59284C4B18C3}" srcOrd="0" destOrd="0" parTransId="{9CBD7C7D-CB18-4593-A39E-8770C3D79FC9}" sibTransId="{95910D0F-54E1-4B63-8034-399D9030E097}"/>
    <dgm:cxn modelId="{5DA80060-FC68-40F0-9F4E-E80B32DAD399}" srcId="{C60AF1B7-F0BA-4CDB-B838-5F957D418A36}" destId="{F8815CE0-C9AC-4AEB-85B7-A43E9DFE132A}" srcOrd="2" destOrd="0" parTransId="{6BEB45AC-765A-4E7F-A719-5F7544ECB8A1}" sibTransId="{EA08C6CD-E273-4598-98BC-CA14D0FFF8A9}"/>
    <dgm:cxn modelId="{D3BA9858-DAE5-432D-A08F-27A50C0E2D89}" type="presOf" srcId="{C60AF1B7-F0BA-4CDB-B838-5F957D418A36}" destId="{96C83F51-A509-4058-B4CC-18ED72B73CDE}" srcOrd="0" destOrd="0" presId="urn:microsoft.com/office/officeart/2018/2/layout/IconVerticalSolidList"/>
    <dgm:cxn modelId="{0B640CA3-F34A-4633-9AFB-0AE2EF105076}" type="presOf" srcId="{F8815CE0-C9AC-4AEB-85B7-A43E9DFE132A}" destId="{B2CF637B-E0DB-4C07-9F84-29AC8D5D1A1F}" srcOrd="0" destOrd="0" presId="urn:microsoft.com/office/officeart/2018/2/layout/IconVerticalSolidList"/>
    <dgm:cxn modelId="{36404FBB-34B9-4474-A882-41318DADB9BD}" type="presOf" srcId="{6044499B-A143-4EE6-B72C-59284C4B18C3}" destId="{F150988E-83FB-4FF4-9132-9BA2B8ECD889}" srcOrd="0" destOrd="0" presId="urn:microsoft.com/office/officeart/2018/2/layout/IconVerticalSolidList"/>
    <dgm:cxn modelId="{0AC70AFC-4B0F-49EE-A0CE-66A6B57325C3}" srcId="{C60AF1B7-F0BA-4CDB-B838-5F957D418A36}" destId="{01441A11-DABE-4425-8907-ADF60B3B4230}" srcOrd="1" destOrd="0" parTransId="{7BFA4CD5-0454-439B-871C-DADE498AE499}" sibTransId="{77FB0255-E68A-46C3-B6BA-393E9AE0E298}"/>
    <dgm:cxn modelId="{7621D10E-A719-4D0F-982E-879587D9FCBD}" type="presParOf" srcId="{96C83F51-A509-4058-B4CC-18ED72B73CDE}" destId="{4014385D-7F55-4E41-A8C9-4002758EF553}" srcOrd="0" destOrd="0" presId="urn:microsoft.com/office/officeart/2018/2/layout/IconVerticalSolidList"/>
    <dgm:cxn modelId="{14AB6095-D1A1-4547-A999-ED11335BBE86}" type="presParOf" srcId="{4014385D-7F55-4E41-A8C9-4002758EF553}" destId="{C7DE594C-14D5-4AB7-937B-0651FB056BFF}" srcOrd="0" destOrd="0" presId="urn:microsoft.com/office/officeart/2018/2/layout/IconVerticalSolidList"/>
    <dgm:cxn modelId="{C8E47B23-296A-48DC-9AD6-996A7D058AD3}" type="presParOf" srcId="{4014385D-7F55-4E41-A8C9-4002758EF553}" destId="{94F7BAAC-78E8-4CCD-B40C-2E5B073F3FE1}" srcOrd="1" destOrd="0" presId="urn:microsoft.com/office/officeart/2018/2/layout/IconVerticalSolidList"/>
    <dgm:cxn modelId="{D1F281F8-AD81-4714-A968-2BBD9DCE053F}" type="presParOf" srcId="{4014385D-7F55-4E41-A8C9-4002758EF553}" destId="{8046DB22-1048-4354-BBF1-4F4D0F432456}" srcOrd="2" destOrd="0" presId="urn:microsoft.com/office/officeart/2018/2/layout/IconVerticalSolidList"/>
    <dgm:cxn modelId="{A573C233-001E-4521-93CA-4B002A66C95D}" type="presParOf" srcId="{4014385D-7F55-4E41-A8C9-4002758EF553}" destId="{F150988E-83FB-4FF4-9132-9BA2B8ECD889}" srcOrd="3" destOrd="0" presId="urn:microsoft.com/office/officeart/2018/2/layout/IconVerticalSolidList"/>
    <dgm:cxn modelId="{F6FB0934-2640-4FD5-A433-7D3B5C8BEDAF}" type="presParOf" srcId="{96C83F51-A509-4058-B4CC-18ED72B73CDE}" destId="{D8CFCBBA-D71B-4515-A0DF-5A1671452A03}" srcOrd="1" destOrd="0" presId="urn:microsoft.com/office/officeart/2018/2/layout/IconVerticalSolidList"/>
    <dgm:cxn modelId="{3F690FB3-C6DA-4F41-AEB0-3F292BDA8E3B}" type="presParOf" srcId="{96C83F51-A509-4058-B4CC-18ED72B73CDE}" destId="{E51D1E4B-AA31-43DE-8B44-DA2A57FF7A0A}" srcOrd="2" destOrd="0" presId="urn:microsoft.com/office/officeart/2018/2/layout/IconVerticalSolidList"/>
    <dgm:cxn modelId="{3419A483-DCC6-4CA1-AA7B-5FBAA6EF6950}" type="presParOf" srcId="{E51D1E4B-AA31-43DE-8B44-DA2A57FF7A0A}" destId="{9266AF5C-D85C-4FF4-8CF2-FFF08BFDB85C}" srcOrd="0" destOrd="0" presId="urn:microsoft.com/office/officeart/2018/2/layout/IconVerticalSolidList"/>
    <dgm:cxn modelId="{6D1AEFAB-25EE-4DFD-B4D7-71ECA5ED1F76}" type="presParOf" srcId="{E51D1E4B-AA31-43DE-8B44-DA2A57FF7A0A}" destId="{DC0B11A9-98B9-496D-A1F4-2EFCEC355BA5}" srcOrd="1" destOrd="0" presId="urn:microsoft.com/office/officeart/2018/2/layout/IconVerticalSolidList"/>
    <dgm:cxn modelId="{78C7BF6D-4E03-4432-9E0C-71ADB6D6493B}" type="presParOf" srcId="{E51D1E4B-AA31-43DE-8B44-DA2A57FF7A0A}" destId="{0CDCA7C1-340C-4378-B488-298FD4646B39}" srcOrd="2" destOrd="0" presId="urn:microsoft.com/office/officeart/2018/2/layout/IconVerticalSolidList"/>
    <dgm:cxn modelId="{CF6DF198-32BE-4ECB-B30D-E367CE33CF35}" type="presParOf" srcId="{E51D1E4B-AA31-43DE-8B44-DA2A57FF7A0A}" destId="{2630DB82-4BB0-4221-8B44-E6D421C8C2CF}" srcOrd="3" destOrd="0" presId="urn:microsoft.com/office/officeart/2018/2/layout/IconVerticalSolidList"/>
    <dgm:cxn modelId="{21E153A3-5FB7-4CE5-A98F-A29B5E66633C}" type="presParOf" srcId="{96C83F51-A509-4058-B4CC-18ED72B73CDE}" destId="{326AB9BD-9D26-4EFA-8F09-7B22A89B36DB}" srcOrd="3" destOrd="0" presId="urn:microsoft.com/office/officeart/2018/2/layout/IconVerticalSolidList"/>
    <dgm:cxn modelId="{0478A6AA-93DC-449F-ADF7-AB52AA35CAE9}" type="presParOf" srcId="{96C83F51-A509-4058-B4CC-18ED72B73CDE}" destId="{F8CBAAC0-84C6-4351-994C-7719DE33A636}" srcOrd="4" destOrd="0" presId="urn:microsoft.com/office/officeart/2018/2/layout/IconVerticalSolidList"/>
    <dgm:cxn modelId="{2A73995F-1E53-4381-A6AC-D9C52867D2B9}" type="presParOf" srcId="{F8CBAAC0-84C6-4351-994C-7719DE33A636}" destId="{A85BC6F1-6F5E-4BF8-8722-84499E1B1CA7}" srcOrd="0" destOrd="0" presId="urn:microsoft.com/office/officeart/2018/2/layout/IconVerticalSolidList"/>
    <dgm:cxn modelId="{0767B87F-E647-4CAB-9F93-54A3A928DDA5}" type="presParOf" srcId="{F8CBAAC0-84C6-4351-994C-7719DE33A636}" destId="{F89DFDB2-9BC3-4DEB-A31C-63F2CDB4866A}" srcOrd="1" destOrd="0" presId="urn:microsoft.com/office/officeart/2018/2/layout/IconVerticalSolidList"/>
    <dgm:cxn modelId="{8C22F0DA-CACC-4076-BF16-C05C14FE90AA}" type="presParOf" srcId="{F8CBAAC0-84C6-4351-994C-7719DE33A636}" destId="{90DF91C5-07E4-4817-9C17-69B9A8F5D671}" srcOrd="2" destOrd="0" presId="urn:microsoft.com/office/officeart/2018/2/layout/IconVerticalSolidList"/>
    <dgm:cxn modelId="{9FF49C27-F6A7-4853-8BA4-FD938FB62272}" type="presParOf" srcId="{F8CBAAC0-84C6-4351-994C-7719DE33A636}" destId="{B2CF637B-E0DB-4C07-9F84-29AC8D5D1A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7FEF10-8E87-4EB9-8E82-D0EAE98D732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DE9FA95-EFD1-46EB-96DB-FA9CF40766D5}">
      <dgm:prSet/>
      <dgm:spPr/>
      <dgm:t>
        <a:bodyPr/>
        <a:lstStyle/>
        <a:p>
          <a:r>
            <a:rPr lang="en-US"/>
            <a:t>TECHNOLOGY: E-commerce makes it possible to use direct-to-consumer models (Shopify, 2023), 70% of purchases are made through mobile gadgets that have to be optimized (Statista, 2024), and social media is becoming the major acquisition channel (Hootsuite, 2024).</a:t>
          </a:r>
        </a:p>
      </dgm:t>
    </dgm:pt>
    <dgm:pt modelId="{0EEF15B2-F97D-40F0-9CEE-C8487F301BA0}" type="parTrans" cxnId="{1C520108-FC3A-4DD7-91EF-296D81A39CBB}">
      <dgm:prSet/>
      <dgm:spPr/>
      <dgm:t>
        <a:bodyPr/>
        <a:lstStyle/>
        <a:p>
          <a:endParaRPr lang="en-US"/>
        </a:p>
      </dgm:t>
    </dgm:pt>
    <dgm:pt modelId="{CB7795FF-E203-4269-BB39-FEB86F2019FE}" type="sibTrans" cxnId="{1C520108-FC3A-4DD7-91EF-296D81A39CBB}">
      <dgm:prSet/>
      <dgm:spPr/>
      <dgm:t>
        <a:bodyPr/>
        <a:lstStyle/>
        <a:p>
          <a:endParaRPr lang="en-US"/>
        </a:p>
      </dgm:t>
    </dgm:pt>
    <dgm:pt modelId="{AD423BE9-37EF-454B-92B4-D77840CAE6CA}">
      <dgm:prSet/>
      <dgm:spPr/>
      <dgm:t>
        <a:bodyPr/>
        <a:lstStyle/>
        <a:p>
          <a:r>
            <a:rPr lang="en-US"/>
            <a:t>LEGAL: GDPR accords of managing data of customers (ICO, 2023), Consumer Rights Act 2015 on dealing with returns/refunds online, employment laws (Gov.uk, 2024).</a:t>
          </a:r>
        </a:p>
      </dgm:t>
    </dgm:pt>
    <dgm:pt modelId="{22BCB195-10E4-47A2-ABF0-F4DDAE5712B0}" type="parTrans" cxnId="{28EF38E7-105B-4FCA-BCA4-4E06DDE3E5EC}">
      <dgm:prSet/>
      <dgm:spPr/>
      <dgm:t>
        <a:bodyPr/>
        <a:lstStyle/>
        <a:p>
          <a:endParaRPr lang="en-US"/>
        </a:p>
      </dgm:t>
    </dgm:pt>
    <dgm:pt modelId="{1AABCE08-6DE7-40E6-B8DB-099677F072DF}" type="sibTrans" cxnId="{28EF38E7-105B-4FCA-BCA4-4E06DDE3E5EC}">
      <dgm:prSet/>
      <dgm:spPr/>
      <dgm:t>
        <a:bodyPr/>
        <a:lstStyle/>
        <a:p>
          <a:endParaRPr lang="en-US"/>
        </a:p>
      </dgm:t>
    </dgm:pt>
    <dgm:pt modelId="{83BF1572-E891-48E4-A7AB-F2D4CE961E66}">
      <dgm:prSet/>
      <dgm:spPr/>
      <dgm:t>
        <a:bodyPr/>
        <a:lstStyle/>
        <a:p>
          <a:r>
            <a:rPr lang="en-US"/>
            <a:t>ENVIRONMENT: Climate change also interferes with flower cultivation and supply chains (WWF, 2023), whereas consumer demand of locally-procured goods grows (Defra, 2024) as well as packaging waste reduction pressure (Ellen MacArthur Foundation, 2023). </a:t>
          </a:r>
        </a:p>
      </dgm:t>
    </dgm:pt>
    <dgm:pt modelId="{BFCD6F2D-B677-4171-8977-83E5D6B3E7C3}" type="parTrans" cxnId="{F6A2FCEB-82CC-4615-8E02-CEF0B71C4B55}">
      <dgm:prSet/>
      <dgm:spPr/>
      <dgm:t>
        <a:bodyPr/>
        <a:lstStyle/>
        <a:p>
          <a:endParaRPr lang="en-US"/>
        </a:p>
      </dgm:t>
    </dgm:pt>
    <dgm:pt modelId="{3E7122CE-7FBF-4153-9169-42A584774119}" type="sibTrans" cxnId="{F6A2FCEB-82CC-4615-8E02-CEF0B71C4B55}">
      <dgm:prSet/>
      <dgm:spPr/>
      <dgm:t>
        <a:bodyPr/>
        <a:lstStyle/>
        <a:p>
          <a:endParaRPr lang="en-US"/>
        </a:p>
      </dgm:t>
    </dgm:pt>
    <dgm:pt modelId="{50686EAA-1D76-4EF7-9097-9CBB1397BF3C}" type="pres">
      <dgm:prSet presAssocID="{2D7FEF10-8E87-4EB9-8E82-D0EAE98D732C}" presName="linear" presStyleCnt="0">
        <dgm:presLayoutVars>
          <dgm:animLvl val="lvl"/>
          <dgm:resizeHandles val="exact"/>
        </dgm:presLayoutVars>
      </dgm:prSet>
      <dgm:spPr/>
    </dgm:pt>
    <dgm:pt modelId="{57C32F9E-3504-4428-A8B4-CCC7C49734FA}" type="pres">
      <dgm:prSet presAssocID="{ADE9FA95-EFD1-46EB-96DB-FA9CF40766D5}" presName="parentText" presStyleLbl="node1" presStyleIdx="0" presStyleCnt="3">
        <dgm:presLayoutVars>
          <dgm:chMax val="0"/>
          <dgm:bulletEnabled val="1"/>
        </dgm:presLayoutVars>
      </dgm:prSet>
      <dgm:spPr/>
    </dgm:pt>
    <dgm:pt modelId="{0150B75F-BC1F-4104-84BC-7ABDA0D042DD}" type="pres">
      <dgm:prSet presAssocID="{CB7795FF-E203-4269-BB39-FEB86F2019FE}" presName="spacer" presStyleCnt="0"/>
      <dgm:spPr/>
    </dgm:pt>
    <dgm:pt modelId="{72D349A3-52F5-46F3-A829-9CFF52C32797}" type="pres">
      <dgm:prSet presAssocID="{AD423BE9-37EF-454B-92B4-D77840CAE6CA}" presName="parentText" presStyleLbl="node1" presStyleIdx="1" presStyleCnt="3">
        <dgm:presLayoutVars>
          <dgm:chMax val="0"/>
          <dgm:bulletEnabled val="1"/>
        </dgm:presLayoutVars>
      </dgm:prSet>
      <dgm:spPr/>
    </dgm:pt>
    <dgm:pt modelId="{90979DF5-72C0-42E7-ACA0-1AC875670574}" type="pres">
      <dgm:prSet presAssocID="{1AABCE08-6DE7-40E6-B8DB-099677F072DF}" presName="spacer" presStyleCnt="0"/>
      <dgm:spPr/>
    </dgm:pt>
    <dgm:pt modelId="{CDE52583-A35A-425D-B4D6-9DEE04AC72AB}" type="pres">
      <dgm:prSet presAssocID="{83BF1572-E891-48E4-A7AB-F2D4CE961E66}" presName="parentText" presStyleLbl="node1" presStyleIdx="2" presStyleCnt="3">
        <dgm:presLayoutVars>
          <dgm:chMax val="0"/>
          <dgm:bulletEnabled val="1"/>
        </dgm:presLayoutVars>
      </dgm:prSet>
      <dgm:spPr/>
    </dgm:pt>
  </dgm:ptLst>
  <dgm:cxnLst>
    <dgm:cxn modelId="{1C520108-FC3A-4DD7-91EF-296D81A39CBB}" srcId="{2D7FEF10-8E87-4EB9-8E82-D0EAE98D732C}" destId="{ADE9FA95-EFD1-46EB-96DB-FA9CF40766D5}" srcOrd="0" destOrd="0" parTransId="{0EEF15B2-F97D-40F0-9CEE-C8487F301BA0}" sibTransId="{CB7795FF-E203-4269-BB39-FEB86F2019FE}"/>
    <dgm:cxn modelId="{83D30A9C-84EE-4819-9546-7AE0D025A785}" type="presOf" srcId="{83BF1572-E891-48E4-A7AB-F2D4CE961E66}" destId="{CDE52583-A35A-425D-B4D6-9DEE04AC72AB}" srcOrd="0" destOrd="0" presId="urn:microsoft.com/office/officeart/2005/8/layout/vList2"/>
    <dgm:cxn modelId="{F5818ED1-410E-495B-BAFD-5390A859309A}" type="presOf" srcId="{ADE9FA95-EFD1-46EB-96DB-FA9CF40766D5}" destId="{57C32F9E-3504-4428-A8B4-CCC7C49734FA}" srcOrd="0" destOrd="0" presId="urn:microsoft.com/office/officeart/2005/8/layout/vList2"/>
    <dgm:cxn modelId="{3035AED1-3358-478E-BBC4-EA1B177E7BEE}" type="presOf" srcId="{AD423BE9-37EF-454B-92B4-D77840CAE6CA}" destId="{72D349A3-52F5-46F3-A829-9CFF52C32797}" srcOrd="0" destOrd="0" presId="urn:microsoft.com/office/officeart/2005/8/layout/vList2"/>
    <dgm:cxn modelId="{28EF38E7-105B-4FCA-BCA4-4E06DDE3E5EC}" srcId="{2D7FEF10-8E87-4EB9-8E82-D0EAE98D732C}" destId="{AD423BE9-37EF-454B-92B4-D77840CAE6CA}" srcOrd="1" destOrd="0" parTransId="{22BCB195-10E4-47A2-ABF0-F4DDAE5712B0}" sibTransId="{1AABCE08-6DE7-40E6-B8DB-099677F072DF}"/>
    <dgm:cxn modelId="{F6A2FCEB-82CC-4615-8E02-CEF0B71C4B55}" srcId="{2D7FEF10-8E87-4EB9-8E82-D0EAE98D732C}" destId="{83BF1572-E891-48E4-A7AB-F2D4CE961E66}" srcOrd="2" destOrd="0" parTransId="{BFCD6F2D-B677-4171-8977-83E5D6B3E7C3}" sibTransId="{3E7122CE-7FBF-4153-9169-42A584774119}"/>
    <dgm:cxn modelId="{FDF32CF3-D00F-4A23-8C3A-DF3CA926CDC8}" type="presOf" srcId="{2D7FEF10-8E87-4EB9-8E82-D0EAE98D732C}" destId="{50686EAA-1D76-4EF7-9097-9CBB1397BF3C}" srcOrd="0" destOrd="0" presId="urn:microsoft.com/office/officeart/2005/8/layout/vList2"/>
    <dgm:cxn modelId="{7F0C0F41-C136-4564-BC7C-7BD4AFDE3B44}" type="presParOf" srcId="{50686EAA-1D76-4EF7-9097-9CBB1397BF3C}" destId="{57C32F9E-3504-4428-A8B4-CCC7C49734FA}" srcOrd="0" destOrd="0" presId="urn:microsoft.com/office/officeart/2005/8/layout/vList2"/>
    <dgm:cxn modelId="{41F9B812-AEF8-4C25-8688-9D20F03A1861}" type="presParOf" srcId="{50686EAA-1D76-4EF7-9097-9CBB1397BF3C}" destId="{0150B75F-BC1F-4104-84BC-7ABDA0D042DD}" srcOrd="1" destOrd="0" presId="urn:microsoft.com/office/officeart/2005/8/layout/vList2"/>
    <dgm:cxn modelId="{8BE2C241-629D-40DE-A820-06FD1479D745}" type="presParOf" srcId="{50686EAA-1D76-4EF7-9097-9CBB1397BF3C}" destId="{72D349A3-52F5-46F3-A829-9CFF52C32797}" srcOrd="2" destOrd="0" presId="urn:microsoft.com/office/officeart/2005/8/layout/vList2"/>
    <dgm:cxn modelId="{FCC5BC28-817C-424B-8FBF-1AE316DE5026}" type="presParOf" srcId="{50686EAA-1D76-4EF7-9097-9CBB1397BF3C}" destId="{90979DF5-72C0-42E7-ACA0-1AC875670574}" srcOrd="3" destOrd="0" presId="urn:microsoft.com/office/officeart/2005/8/layout/vList2"/>
    <dgm:cxn modelId="{335D6BE2-D9ED-48AE-B0A3-7EDF6D0857BC}" type="presParOf" srcId="{50686EAA-1D76-4EF7-9097-9CBB1397BF3C}" destId="{CDE52583-A35A-425D-B4D6-9DEE04AC72A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10C754-8AC5-4E3A-BBB2-14DB84BE31C2}">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197D37-4DC7-4E65-AC59-20B90A7F7CB6}">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1D2FE0-CDFD-4000-8457-7285F851461F}">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WHAT: Retail: Green Haven suffers 30 percent revenue and profitability crisis due to the inability of the traditional business model to adjust to the digital transformation (Verhoff et al., 2015).</a:t>
          </a:r>
        </a:p>
      </dsp:txBody>
      <dsp:txXfrm>
        <a:off x="1058686" y="1808"/>
        <a:ext cx="9456913" cy="916611"/>
      </dsp:txXfrm>
    </dsp:sp>
    <dsp:sp modelId="{E8D1DB5A-DB18-4165-B60C-E4E8A49E38DB}">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A580EF-5F41-470C-BB2C-BCEEA7B7A1D3}">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3A9701-FED4-4F3E-A54E-4CF4313964C1}">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WHY: The transfer of consumers to online shopping lowers the footfall (Grewal et al., 2017), and the presupposition that harm the market forces due to weak digital presence; increasing imported flower prices; and competition on the online platform.</a:t>
          </a:r>
        </a:p>
      </dsp:txBody>
      <dsp:txXfrm>
        <a:off x="1058686" y="1147573"/>
        <a:ext cx="9456913" cy="916611"/>
      </dsp:txXfrm>
    </dsp:sp>
    <dsp:sp modelId="{B62CBE40-B5BE-42B5-8BD0-B59C7C9F74A5}">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3105B1-B0B9-4D0C-8281-419EBB2BB413}">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240F10-B9D5-476A-9FAE-C767E69FFC6F}">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WHEN: Norwich high street presence which is affected by the closures and altering customer trends of the neighboring businesses, in line with the physical footfall of retail operations throughout the UK (Wrigley and Lambiri, 2015).</a:t>
          </a:r>
        </a:p>
      </dsp:txBody>
      <dsp:txXfrm>
        <a:off x="1058686" y="2293338"/>
        <a:ext cx="9456913" cy="916611"/>
      </dsp:txXfrm>
    </dsp:sp>
    <dsp:sp modelId="{C00A5587-6013-4A1C-9790-183B7BE2DB0D}">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D8D93E-6CF2-49C6-83B1-CDB46958D5AC}">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CBA48D-A84F-4B2F-A52B-B8DE53116F5D}">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Sustainability paradox: Environmentally friendly materials with a competitive advantage that are also increasing the cost of operation and reducing the profit margin.</a:t>
          </a:r>
        </a:p>
      </dsp:txBody>
      <dsp:txXfrm>
        <a:off x="1058686" y="3439103"/>
        <a:ext cx="9456913" cy="916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2FC397-D129-407A-A9AB-CFA5BF68DC18}">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918B6D-C9E3-4D3F-AB9E-FAB2A1DFBB59}">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5099E1-0688-4812-B42E-213A6ECB427F}">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WHEN: Crisis has arisen in the last 12 months, in parallel with the reorganisation of the retail after the pandemic and the increased pace of adoption of the e-commerce (McKinsey, 2021).</a:t>
          </a:r>
        </a:p>
      </dsp:txBody>
      <dsp:txXfrm>
        <a:off x="1058686" y="1808"/>
        <a:ext cx="9456913" cy="916611"/>
      </dsp:txXfrm>
    </dsp:sp>
    <dsp:sp modelId="{A1CB8D76-4AF9-4B1B-85A3-E9B4AA8A085C}">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F3A808-F53D-496A-8D8D-83EC32E34350}">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A7D9A3-9070-425D-9583-EEF235670F1B}">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WHO: The founders (Liam and Priya Patel) are the main affected by the new trend, and the employees, loyal customers, and suppliers as small shops are the second affected by the digital disruption (Deloitte, 2020).</a:t>
          </a:r>
        </a:p>
      </dsp:txBody>
      <dsp:txXfrm>
        <a:off x="1058686" y="1147573"/>
        <a:ext cx="9456913" cy="916611"/>
      </dsp:txXfrm>
    </dsp:sp>
    <dsp:sp modelId="{A40572BF-56BD-4377-929C-B6A2210EF566}">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98365-1609-460C-85CF-C95C03822720}">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EE8E8C-884B-4ED1-B5A0-6F125E4CF1CF}">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HOW SEVERE: Severe threat to business survival, which could close it in 12-18 months unless there is a strategic intervention, in line with SME failure patterns (FSB, 2022)</a:t>
          </a:r>
        </a:p>
      </dsp:txBody>
      <dsp:txXfrm>
        <a:off x="1058686" y="2293338"/>
        <a:ext cx="9456913" cy="916611"/>
      </dsp:txXfrm>
    </dsp:sp>
    <dsp:sp modelId="{F5155069-E4AF-4AAE-866C-68C9E7CCDE9A}">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DFD9D9-5270-433C-BBC4-28519F5D0993}">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7D76BC-74F3-4037-82CF-C2EA1FB0C720}">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HOW MUCH: Investment needed consists of the redesign of a website between £5,000 and 15,000, continued costs on digital marketing, between 2,000 and 5,000 on the inventory systems and training of the staff (Chaffey and Ellis-Chadwick, 2019)</a:t>
          </a:r>
        </a:p>
      </dsp:txBody>
      <dsp:txXfrm>
        <a:off x="1058686" y="3439103"/>
        <a:ext cx="9456913" cy="9166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DE594C-14D5-4AB7-937B-0651FB056BF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F7BAAC-78E8-4CCD-B40C-2E5B073F3FE1}">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50988E-83FB-4FF4-9132-9BA2B8ECD889}">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en-US" sz="1800" kern="1200"/>
            <a:t>POLITIC: British supply chain turmoil raises importation of flowers costs and latency (Rhodes, 2022), and discontinued post-pandemic government support eliminates financial canopy (NAO, 2023).</a:t>
          </a:r>
        </a:p>
      </dsp:txBody>
      <dsp:txXfrm>
        <a:off x="1437631" y="531"/>
        <a:ext cx="9077968" cy="1244702"/>
      </dsp:txXfrm>
    </dsp:sp>
    <dsp:sp modelId="{9266AF5C-D85C-4FF4-8CF2-FFF08BFDB85C}">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0B11A9-98B9-496D-A1F4-2EFCEC355BA5}">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30DB82-4BB0-4221-8B44-E6D421C8C2CF}">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en-US" sz="1800" kern="1200"/>
            <a:t>ECONOMIC: Inflation greatly increases prices of flowers, packaging, and utilities (ONS, 2024), whereas the cost-of-living crisis decreases the discretionary spending of consumers on luxurious goods (Bank of England, 2024).</a:t>
          </a:r>
        </a:p>
      </dsp:txBody>
      <dsp:txXfrm>
        <a:off x="1437631" y="1556410"/>
        <a:ext cx="9077968" cy="1244702"/>
      </dsp:txXfrm>
    </dsp:sp>
    <dsp:sp modelId="{A85BC6F1-6F5E-4BF8-8722-84499E1B1CA7}">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9DFDB2-9BC3-4DEB-A31C-63F2CDB4866A}">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CF637B-E0DB-4C07-9F84-29AC8D5D1A1F}">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en-US" sz="1800" kern="1200"/>
            <a:t>SOCIAL: Swiftly changing towards online shopping after COVID-19 (Deloitte, 2023) decreases the number of people visiting, but the sustainability culture of Green Haven is becoming particularly popular in the environmentally aware population (Nielsen, 2022). </a:t>
          </a:r>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C32F9E-3504-4428-A8B4-CCC7C49734FA}">
      <dsp:nvSpPr>
        <dsp:cNvPr id="0" name=""/>
        <dsp:cNvSpPr/>
      </dsp:nvSpPr>
      <dsp:spPr>
        <a:xfrm>
          <a:off x="0" y="204709"/>
          <a:ext cx="6666833" cy="16450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TECHNOLOGY: E-commerce makes it possible to use direct-to-consumer models (Shopify, 2023), 70% of purchases are made through mobile gadgets that have to be optimized (Statista, 2024), and social media is becoming the major acquisition channel (Hootsuite, 2024).</a:t>
          </a:r>
        </a:p>
      </dsp:txBody>
      <dsp:txXfrm>
        <a:off x="80303" y="285012"/>
        <a:ext cx="6506227" cy="1484414"/>
      </dsp:txXfrm>
    </dsp:sp>
    <dsp:sp modelId="{72D349A3-52F5-46F3-A829-9CFF52C32797}">
      <dsp:nvSpPr>
        <dsp:cNvPr id="0" name=""/>
        <dsp:cNvSpPr/>
      </dsp:nvSpPr>
      <dsp:spPr>
        <a:xfrm>
          <a:off x="0" y="1904450"/>
          <a:ext cx="6666833" cy="164502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LEGAL: GDPR accords of managing data of customers (ICO, 2023), Consumer Rights Act 2015 on dealing with returns/refunds online, employment laws (Gov.uk, 2024).</a:t>
          </a:r>
        </a:p>
      </dsp:txBody>
      <dsp:txXfrm>
        <a:off x="80303" y="1984753"/>
        <a:ext cx="6506227" cy="1484414"/>
      </dsp:txXfrm>
    </dsp:sp>
    <dsp:sp modelId="{CDE52583-A35A-425D-B4D6-9DEE04AC72AB}">
      <dsp:nvSpPr>
        <dsp:cNvPr id="0" name=""/>
        <dsp:cNvSpPr/>
      </dsp:nvSpPr>
      <dsp:spPr>
        <a:xfrm>
          <a:off x="0" y="3604189"/>
          <a:ext cx="6666833" cy="164502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ENVIRONMENT: Climate change also interferes with flower cultivation and supply chains (WWF, 2023), whereas consumer demand of locally-procured goods grows (Defra, 2024) as well as packaging waste reduction pressure (Ellen MacArthur Foundation, 2023). </a:t>
          </a:r>
        </a:p>
      </dsp:txBody>
      <dsp:txXfrm>
        <a:off x="80303" y="3684492"/>
        <a:ext cx="6506227" cy="148441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B51EA-225B-4915-4E96-1ABD4FE452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99FF5D-3A1D-0C3A-BE8B-A2B27D790B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1B971F-CE73-1AF8-20EE-238D31FF3192}"/>
              </a:ext>
            </a:extLst>
          </p:cNvPr>
          <p:cNvSpPr>
            <a:spLocks noGrp="1"/>
          </p:cNvSpPr>
          <p:nvPr>
            <p:ph type="dt" sz="half" idx="10"/>
          </p:nvPr>
        </p:nvSpPr>
        <p:spPr/>
        <p:txBody>
          <a:bodyPr/>
          <a:lstStyle/>
          <a:p>
            <a:fld id="{598AE693-8E70-43AC-8430-1D01CA471695}" type="datetimeFigureOut">
              <a:rPr lang="en-GB" smtClean="0"/>
              <a:t>08/10/2025</a:t>
            </a:fld>
            <a:endParaRPr lang="en-GB"/>
          </a:p>
        </p:txBody>
      </p:sp>
      <p:sp>
        <p:nvSpPr>
          <p:cNvPr id="5" name="Footer Placeholder 4">
            <a:extLst>
              <a:ext uri="{FF2B5EF4-FFF2-40B4-BE49-F238E27FC236}">
                <a16:creationId xmlns:a16="http://schemas.microsoft.com/office/drawing/2014/main" id="{0D32E48C-E5A0-ED74-B625-8BD2DBCBBB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6C2313-FFE9-8AB2-55ED-FAF61F22F97D}"/>
              </a:ext>
            </a:extLst>
          </p:cNvPr>
          <p:cNvSpPr>
            <a:spLocks noGrp="1"/>
          </p:cNvSpPr>
          <p:nvPr>
            <p:ph type="sldNum" sz="quarter" idx="12"/>
          </p:nvPr>
        </p:nvSpPr>
        <p:spPr/>
        <p:txBody>
          <a:bodyPr/>
          <a:lstStyle/>
          <a:p>
            <a:fld id="{29FA131E-A79F-4372-B997-244EA1CDF1D3}" type="slidenum">
              <a:rPr lang="en-GB" smtClean="0"/>
              <a:t>‹#›</a:t>
            </a:fld>
            <a:endParaRPr lang="en-GB"/>
          </a:p>
        </p:txBody>
      </p:sp>
    </p:spTree>
    <p:extLst>
      <p:ext uri="{BB962C8B-B14F-4D97-AF65-F5344CB8AC3E}">
        <p14:creationId xmlns:p14="http://schemas.microsoft.com/office/powerpoint/2010/main" val="2002697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AD829-4117-7EF9-B4B3-B4DFDF37AF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C5831A-FEC4-77EB-6841-84660CF39E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1A0B62-6A89-97D7-1185-74FA7F40D7F8}"/>
              </a:ext>
            </a:extLst>
          </p:cNvPr>
          <p:cNvSpPr>
            <a:spLocks noGrp="1"/>
          </p:cNvSpPr>
          <p:nvPr>
            <p:ph type="dt" sz="half" idx="10"/>
          </p:nvPr>
        </p:nvSpPr>
        <p:spPr/>
        <p:txBody>
          <a:bodyPr/>
          <a:lstStyle/>
          <a:p>
            <a:fld id="{598AE693-8E70-43AC-8430-1D01CA471695}" type="datetimeFigureOut">
              <a:rPr lang="en-GB" smtClean="0"/>
              <a:t>08/10/2025</a:t>
            </a:fld>
            <a:endParaRPr lang="en-GB"/>
          </a:p>
        </p:txBody>
      </p:sp>
      <p:sp>
        <p:nvSpPr>
          <p:cNvPr id="5" name="Footer Placeholder 4">
            <a:extLst>
              <a:ext uri="{FF2B5EF4-FFF2-40B4-BE49-F238E27FC236}">
                <a16:creationId xmlns:a16="http://schemas.microsoft.com/office/drawing/2014/main" id="{86BEFC71-DB0D-A805-0355-53E3E5EC05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024D5F-C496-5B3F-E260-55468C2CC03E}"/>
              </a:ext>
            </a:extLst>
          </p:cNvPr>
          <p:cNvSpPr>
            <a:spLocks noGrp="1"/>
          </p:cNvSpPr>
          <p:nvPr>
            <p:ph type="sldNum" sz="quarter" idx="12"/>
          </p:nvPr>
        </p:nvSpPr>
        <p:spPr/>
        <p:txBody>
          <a:bodyPr/>
          <a:lstStyle/>
          <a:p>
            <a:fld id="{29FA131E-A79F-4372-B997-244EA1CDF1D3}" type="slidenum">
              <a:rPr lang="en-GB" smtClean="0"/>
              <a:t>‹#›</a:t>
            </a:fld>
            <a:endParaRPr lang="en-GB"/>
          </a:p>
        </p:txBody>
      </p:sp>
    </p:spTree>
    <p:extLst>
      <p:ext uri="{BB962C8B-B14F-4D97-AF65-F5344CB8AC3E}">
        <p14:creationId xmlns:p14="http://schemas.microsoft.com/office/powerpoint/2010/main" val="481936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56466-980E-B11F-12C6-2D70203010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05D3CC-FE03-D4C1-1B67-0423D5E78FA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B45F75-8649-DDD4-B964-66D616C02799}"/>
              </a:ext>
            </a:extLst>
          </p:cNvPr>
          <p:cNvSpPr>
            <a:spLocks noGrp="1"/>
          </p:cNvSpPr>
          <p:nvPr>
            <p:ph type="dt" sz="half" idx="10"/>
          </p:nvPr>
        </p:nvSpPr>
        <p:spPr/>
        <p:txBody>
          <a:bodyPr/>
          <a:lstStyle/>
          <a:p>
            <a:fld id="{598AE693-8E70-43AC-8430-1D01CA471695}" type="datetimeFigureOut">
              <a:rPr lang="en-GB" smtClean="0"/>
              <a:t>08/10/2025</a:t>
            </a:fld>
            <a:endParaRPr lang="en-GB"/>
          </a:p>
        </p:txBody>
      </p:sp>
      <p:sp>
        <p:nvSpPr>
          <p:cNvPr id="5" name="Footer Placeholder 4">
            <a:extLst>
              <a:ext uri="{FF2B5EF4-FFF2-40B4-BE49-F238E27FC236}">
                <a16:creationId xmlns:a16="http://schemas.microsoft.com/office/drawing/2014/main" id="{4D69F052-2747-9EA2-9860-74E13259A5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1516B4-9C74-D92B-24D6-8EC61462AA3A}"/>
              </a:ext>
            </a:extLst>
          </p:cNvPr>
          <p:cNvSpPr>
            <a:spLocks noGrp="1"/>
          </p:cNvSpPr>
          <p:nvPr>
            <p:ph type="sldNum" sz="quarter" idx="12"/>
          </p:nvPr>
        </p:nvSpPr>
        <p:spPr/>
        <p:txBody>
          <a:bodyPr/>
          <a:lstStyle/>
          <a:p>
            <a:fld id="{29FA131E-A79F-4372-B997-244EA1CDF1D3}" type="slidenum">
              <a:rPr lang="en-GB" smtClean="0"/>
              <a:t>‹#›</a:t>
            </a:fld>
            <a:endParaRPr lang="en-GB"/>
          </a:p>
        </p:txBody>
      </p:sp>
    </p:spTree>
    <p:extLst>
      <p:ext uri="{BB962C8B-B14F-4D97-AF65-F5344CB8AC3E}">
        <p14:creationId xmlns:p14="http://schemas.microsoft.com/office/powerpoint/2010/main" val="4097537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4BB63-FB31-EF93-FA4D-2D7B0DE55E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83FD40-08FF-23E8-1B54-03F94CB120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3E6E26-9317-B755-C8D3-C6C9FCA84B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22D721-FC3A-1961-1B51-920317FFFC7E}"/>
              </a:ext>
            </a:extLst>
          </p:cNvPr>
          <p:cNvSpPr>
            <a:spLocks noGrp="1"/>
          </p:cNvSpPr>
          <p:nvPr>
            <p:ph type="dt" sz="half" idx="10"/>
          </p:nvPr>
        </p:nvSpPr>
        <p:spPr/>
        <p:txBody>
          <a:bodyPr/>
          <a:lstStyle/>
          <a:p>
            <a:fld id="{598AE693-8E70-43AC-8430-1D01CA471695}" type="datetimeFigureOut">
              <a:rPr lang="en-GB" smtClean="0"/>
              <a:t>08/10/2025</a:t>
            </a:fld>
            <a:endParaRPr lang="en-GB"/>
          </a:p>
        </p:txBody>
      </p:sp>
      <p:sp>
        <p:nvSpPr>
          <p:cNvPr id="6" name="Footer Placeholder 5">
            <a:extLst>
              <a:ext uri="{FF2B5EF4-FFF2-40B4-BE49-F238E27FC236}">
                <a16:creationId xmlns:a16="http://schemas.microsoft.com/office/drawing/2014/main" id="{7B5F38E3-3840-7C37-9197-0273FE6891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C9EDEE-BB3B-DA23-CC29-93849EBFE709}"/>
              </a:ext>
            </a:extLst>
          </p:cNvPr>
          <p:cNvSpPr>
            <a:spLocks noGrp="1"/>
          </p:cNvSpPr>
          <p:nvPr>
            <p:ph type="sldNum" sz="quarter" idx="12"/>
          </p:nvPr>
        </p:nvSpPr>
        <p:spPr/>
        <p:txBody>
          <a:bodyPr/>
          <a:lstStyle/>
          <a:p>
            <a:fld id="{29FA131E-A79F-4372-B997-244EA1CDF1D3}" type="slidenum">
              <a:rPr lang="en-GB" smtClean="0"/>
              <a:t>‹#›</a:t>
            </a:fld>
            <a:endParaRPr lang="en-GB"/>
          </a:p>
        </p:txBody>
      </p:sp>
    </p:spTree>
    <p:extLst>
      <p:ext uri="{BB962C8B-B14F-4D97-AF65-F5344CB8AC3E}">
        <p14:creationId xmlns:p14="http://schemas.microsoft.com/office/powerpoint/2010/main" val="3549789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3FC6D-7315-5B24-AD6F-5F91047367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82526E-9AF0-197D-4491-80B26C7EE4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2B059A-9D00-1117-31F7-54D8E2D7C9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DABFF8-D242-EF68-9CB3-6D9C0C3357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735F91-9872-258D-3C41-EEEE16ACE3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CAB3DF-7AAA-5139-0CBC-1F08881327E9}"/>
              </a:ext>
            </a:extLst>
          </p:cNvPr>
          <p:cNvSpPr>
            <a:spLocks noGrp="1"/>
          </p:cNvSpPr>
          <p:nvPr>
            <p:ph type="dt" sz="half" idx="10"/>
          </p:nvPr>
        </p:nvSpPr>
        <p:spPr/>
        <p:txBody>
          <a:bodyPr/>
          <a:lstStyle/>
          <a:p>
            <a:fld id="{598AE693-8E70-43AC-8430-1D01CA471695}" type="datetimeFigureOut">
              <a:rPr lang="en-GB" smtClean="0"/>
              <a:t>08/10/2025</a:t>
            </a:fld>
            <a:endParaRPr lang="en-GB"/>
          </a:p>
        </p:txBody>
      </p:sp>
      <p:sp>
        <p:nvSpPr>
          <p:cNvPr id="8" name="Footer Placeholder 7">
            <a:extLst>
              <a:ext uri="{FF2B5EF4-FFF2-40B4-BE49-F238E27FC236}">
                <a16:creationId xmlns:a16="http://schemas.microsoft.com/office/drawing/2014/main" id="{7E17D417-8B06-F3B3-A08D-D8CE84BB1AC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801658-80C4-0CAA-C217-54C865DDD243}"/>
              </a:ext>
            </a:extLst>
          </p:cNvPr>
          <p:cNvSpPr>
            <a:spLocks noGrp="1"/>
          </p:cNvSpPr>
          <p:nvPr>
            <p:ph type="sldNum" sz="quarter" idx="12"/>
          </p:nvPr>
        </p:nvSpPr>
        <p:spPr/>
        <p:txBody>
          <a:bodyPr/>
          <a:lstStyle/>
          <a:p>
            <a:fld id="{29FA131E-A79F-4372-B997-244EA1CDF1D3}" type="slidenum">
              <a:rPr lang="en-GB" smtClean="0"/>
              <a:t>‹#›</a:t>
            </a:fld>
            <a:endParaRPr lang="en-GB"/>
          </a:p>
        </p:txBody>
      </p:sp>
    </p:spTree>
    <p:extLst>
      <p:ext uri="{BB962C8B-B14F-4D97-AF65-F5344CB8AC3E}">
        <p14:creationId xmlns:p14="http://schemas.microsoft.com/office/powerpoint/2010/main" val="4268650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FAEBB-3E46-E052-DE8D-25A296909C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58F286-073E-0B66-7EC9-E7BEC1F093BB}"/>
              </a:ext>
            </a:extLst>
          </p:cNvPr>
          <p:cNvSpPr>
            <a:spLocks noGrp="1"/>
          </p:cNvSpPr>
          <p:nvPr>
            <p:ph type="dt" sz="half" idx="10"/>
          </p:nvPr>
        </p:nvSpPr>
        <p:spPr/>
        <p:txBody>
          <a:bodyPr/>
          <a:lstStyle/>
          <a:p>
            <a:fld id="{598AE693-8E70-43AC-8430-1D01CA471695}" type="datetimeFigureOut">
              <a:rPr lang="en-GB" smtClean="0"/>
              <a:t>08/10/2025</a:t>
            </a:fld>
            <a:endParaRPr lang="en-GB"/>
          </a:p>
        </p:txBody>
      </p:sp>
      <p:sp>
        <p:nvSpPr>
          <p:cNvPr id="4" name="Footer Placeholder 3">
            <a:extLst>
              <a:ext uri="{FF2B5EF4-FFF2-40B4-BE49-F238E27FC236}">
                <a16:creationId xmlns:a16="http://schemas.microsoft.com/office/drawing/2014/main" id="{B7483597-A5B9-2B75-5242-0C0C5001C1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B90456-8E53-85A5-F101-A27F0BEA8420}"/>
              </a:ext>
            </a:extLst>
          </p:cNvPr>
          <p:cNvSpPr>
            <a:spLocks noGrp="1"/>
          </p:cNvSpPr>
          <p:nvPr>
            <p:ph type="sldNum" sz="quarter" idx="12"/>
          </p:nvPr>
        </p:nvSpPr>
        <p:spPr/>
        <p:txBody>
          <a:bodyPr/>
          <a:lstStyle/>
          <a:p>
            <a:fld id="{29FA131E-A79F-4372-B997-244EA1CDF1D3}" type="slidenum">
              <a:rPr lang="en-GB" smtClean="0"/>
              <a:t>‹#›</a:t>
            </a:fld>
            <a:endParaRPr lang="en-GB"/>
          </a:p>
        </p:txBody>
      </p:sp>
    </p:spTree>
    <p:extLst>
      <p:ext uri="{BB962C8B-B14F-4D97-AF65-F5344CB8AC3E}">
        <p14:creationId xmlns:p14="http://schemas.microsoft.com/office/powerpoint/2010/main" val="3075645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AE67C2-5548-40A1-E96B-0FF41A9458B4}"/>
              </a:ext>
            </a:extLst>
          </p:cNvPr>
          <p:cNvSpPr>
            <a:spLocks noGrp="1"/>
          </p:cNvSpPr>
          <p:nvPr>
            <p:ph type="dt" sz="half" idx="10"/>
          </p:nvPr>
        </p:nvSpPr>
        <p:spPr/>
        <p:txBody>
          <a:bodyPr/>
          <a:lstStyle/>
          <a:p>
            <a:fld id="{598AE693-8E70-43AC-8430-1D01CA471695}" type="datetimeFigureOut">
              <a:rPr lang="en-GB" smtClean="0"/>
              <a:t>08/10/2025</a:t>
            </a:fld>
            <a:endParaRPr lang="en-GB"/>
          </a:p>
        </p:txBody>
      </p:sp>
      <p:sp>
        <p:nvSpPr>
          <p:cNvPr id="3" name="Footer Placeholder 2">
            <a:extLst>
              <a:ext uri="{FF2B5EF4-FFF2-40B4-BE49-F238E27FC236}">
                <a16:creationId xmlns:a16="http://schemas.microsoft.com/office/drawing/2014/main" id="{9B93206A-F14F-96D7-E8EF-F97D853B57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72219A-0B31-D116-6C6C-6EC158E29F7A}"/>
              </a:ext>
            </a:extLst>
          </p:cNvPr>
          <p:cNvSpPr>
            <a:spLocks noGrp="1"/>
          </p:cNvSpPr>
          <p:nvPr>
            <p:ph type="sldNum" sz="quarter" idx="12"/>
          </p:nvPr>
        </p:nvSpPr>
        <p:spPr/>
        <p:txBody>
          <a:bodyPr/>
          <a:lstStyle/>
          <a:p>
            <a:fld id="{29FA131E-A79F-4372-B997-244EA1CDF1D3}" type="slidenum">
              <a:rPr lang="en-GB" smtClean="0"/>
              <a:t>‹#›</a:t>
            </a:fld>
            <a:endParaRPr lang="en-GB"/>
          </a:p>
        </p:txBody>
      </p:sp>
    </p:spTree>
    <p:extLst>
      <p:ext uri="{BB962C8B-B14F-4D97-AF65-F5344CB8AC3E}">
        <p14:creationId xmlns:p14="http://schemas.microsoft.com/office/powerpoint/2010/main" val="3215086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F3ECC-F99A-3554-BB5C-3A1AEE30AE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7641E8C-D7A8-9366-FD29-AF344AC4FC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E3D727-50A9-4489-A926-985C363D96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2E4715-4C7A-DEAC-2C3D-A645551253DD}"/>
              </a:ext>
            </a:extLst>
          </p:cNvPr>
          <p:cNvSpPr>
            <a:spLocks noGrp="1"/>
          </p:cNvSpPr>
          <p:nvPr>
            <p:ph type="dt" sz="half" idx="10"/>
          </p:nvPr>
        </p:nvSpPr>
        <p:spPr/>
        <p:txBody>
          <a:bodyPr/>
          <a:lstStyle/>
          <a:p>
            <a:fld id="{598AE693-8E70-43AC-8430-1D01CA471695}" type="datetimeFigureOut">
              <a:rPr lang="en-GB" smtClean="0"/>
              <a:t>08/10/2025</a:t>
            </a:fld>
            <a:endParaRPr lang="en-GB"/>
          </a:p>
        </p:txBody>
      </p:sp>
      <p:sp>
        <p:nvSpPr>
          <p:cNvPr id="6" name="Footer Placeholder 5">
            <a:extLst>
              <a:ext uri="{FF2B5EF4-FFF2-40B4-BE49-F238E27FC236}">
                <a16:creationId xmlns:a16="http://schemas.microsoft.com/office/drawing/2014/main" id="{7E9FAAEE-28C0-3F38-03A2-777764EABB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588083-ADA7-1F83-8713-C9F77A89D979}"/>
              </a:ext>
            </a:extLst>
          </p:cNvPr>
          <p:cNvSpPr>
            <a:spLocks noGrp="1"/>
          </p:cNvSpPr>
          <p:nvPr>
            <p:ph type="sldNum" sz="quarter" idx="12"/>
          </p:nvPr>
        </p:nvSpPr>
        <p:spPr/>
        <p:txBody>
          <a:bodyPr/>
          <a:lstStyle/>
          <a:p>
            <a:fld id="{29FA131E-A79F-4372-B997-244EA1CDF1D3}" type="slidenum">
              <a:rPr lang="en-GB" smtClean="0"/>
              <a:t>‹#›</a:t>
            </a:fld>
            <a:endParaRPr lang="en-GB"/>
          </a:p>
        </p:txBody>
      </p:sp>
    </p:spTree>
    <p:extLst>
      <p:ext uri="{BB962C8B-B14F-4D97-AF65-F5344CB8AC3E}">
        <p14:creationId xmlns:p14="http://schemas.microsoft.com/office/powerpoint/2010/main" val="142157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11166-1E83-997E-C00F-457D1DE2DE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6EC35AA-9DD4-5751-2155-282AF612DB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5754FAE-55B3-4D11-0BC4-A3AF17981A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FEE73D-F73A-176D-22AB-B05EA015154B}"/>
              </a:ext>
            </a:extLst>
          </p:cNvPr>
          <p:cNvSpPr>
            <a:spLocks noGrp="1"/>
          </p:cNvSpPr>
          <p:nvPr>
            <p:ph type="dt" sz="half" idx="10"/>
          </p:nvPr>
        </p:nvSpPr>
        <p:spPr/>
        <p:txBody>
          <a:bodyPr/>
          <a:lstStyle/>
          <a:p>
            <a:fld id="{598AE693-8E70-43AC-8430-1D01CA471695}" type="datetimeFigureOut">
              <a:rPr lang="en-GB" smtClean="0"/>
              <a:t>08/10/2025</a:t>
            </a:fld>
            <a:endParaRPr lang="en-GB"/>
          </a:p>
        </p:txBody>
      </p:sp>
      <p:sp>
        <p:nvSpPr>
          <p:cNvPr id="6" name="Footer Placeholder 5">
            <a:extLst>
              <a:ext uri="{FF2B5EF4-FFF2-40B4-BE49-F238E27FC236}">
                <a16:creationId xmlns:a16="http://schemas.microsoft.com/office/drawing/2014/main" id="{19C7B720-89C1-5CDB-BC16-31390AA3FA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54976F-7865-E14D-1957-BD5AA9895070}"/>
              </a:ext>
            </a:extLst>
          </p:cNvPr>
          <p:cNvSpPr>
            <a:spLocks noGrp="1"/>
          </p:cNvSpPr>
          <p:nvPr>
            <p:ph type="sldNum" sz="quarter" idx="12"/>
          </p:nvPr>
        </p:nvSpPr>
        <p:spPr/>
        <p:txBody>
          <a:bodyPr/>
          <a:lstStyle/>
          <a:p>
            <a:fld id="{29FA131E-A79F-4372-B997-244EA1CDF1D3}" type="slidenum">
              <a:rPr lang="en-GB" smtClean="0"/>
              <a:t>‹#›</a:t>
            </a:fld>
            <a:endParaRPr lang="en-GB"/>
          </a:p>
        </p:txBody>
      </p:sp>
    </p:spTree>
    <p:extLst>
      <p:ext uri="{BB962C8B-B14F-4D97-AF65-F5344CB8AC3E}">
        <p14:creationId xmlns:p14="http://schemas.microsoft.com/office/powerpoint/2010/main" val="3965747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70745-D692-C81C-CD9E-3955C17795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B4045B-BBE2-534D-014B-07A5B13622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0777E6-70DB-8106-1407-C9FE2FD129E4}"/>
              </a:ext>
            </a:extLst>
          </p:cNvPr>
          <p:cNvSpPr>
            <a:spLocks noGrp="1"/>
          </p:cNvSpPr>
          <p:nvPr>
            <p:ph type="dt" sz="half" idx="10"/>
          </p:nvPr>
        </p:nvSpPr>
        <p:spPr/>
        <p:txBody>
          <a:bodyPr/>
          <a:lstStyle/>
          <a:p>
            <a:fld id="{598AE693-8E70-43AC-8430-1D01CA471695}" type="datetimeFigureOut">
              <a:rPr lang="en-GB" smtClean="0"/>
              <a:t>08/10/2025</a:t>
            </a:fld>
            <a:endParaRPr lang="en-GB"/>
          </a:p>
        </p:txBody>
      </p:sp>
      <p:sp>
        <p:nvSpPr>
          <p:cNvPr id="5" name="Footer Placeholder 4">
            <a:extLst>
              <a:ext uri="{FF2B5EF4-FFF2-40B4-BE49-F238E27FC236}">
                <a16:creationId xmlns:a16="http://schemas.microsoft.com/office/drawing/2014/main" id="{3A387A11-A5ED-F9DD-905D-CABF0A9508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A06E47-ED1A-BB76-15EF-57476C660CAF}"/>
              </a:ext>
            </a:extLst>
          </p:cNvPr>
          <p:cNvSpPr>
            <a:spLocks noGrp="1"/>
          </p:cNvSpPr>
          <p:nvPr>
            <p:ph type="sldNum" sz="quarter" idx="12"/>
          </p:nvPr>
        </p:nvSpPr>
        <p:spPr/>
        <p:txBody>
          <a:bodyPr/>
          <a:lstStyle/>
          <a:p>
            <a:fld id="{29FA131E-A79F-4372-B997-244EA1CDF1D3}" type="slidenum">
              <a:rPr lang="en-GB" smtClean="0"/>
              <a:t>‹#›</a:t>
            </a:fld>
            <a:endParaRPr lang="en-GB"/>
          </a:p>
        </p:txBody>
      </p:sp>
    </p:spTree>
    <p:extLst>
      <p:ext uri="{BB962C8B-B14F-4D97-AF65-F5344CB8AC3E}">
        <p14:creationId xmlns:p14="http://schemas.microsoft.com/office/powerpoint/2010/main" val="400247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E57992-2317-2263-9C68-705B945BDE9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AFDF75-3663-761D-0E90-AEC6631EE1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2AF571-F0B9-DF72-460A-90B67E6D9C75}"/>
              </a:ext>
            </a:extLst>
          </p:cNvPr>
          <p:cNvSpPr>
            <a:spLocks noGrp="1"/>
          </p:cNvSpPr>
          <p:nvPr>
            <p:ph type="dt" sz="half" idx="10"/>
          </p:nvPr>
        </p:nvSpPr>
        <p:spPr/>
        <p:txBody>
          <a:bodyPr/>
          <a:lstStyle/>
          <a:p>
            <a:fld id="{598AE693-8E70-43AC-8430-1D01CA471695}" type="datetimeFigureOut">
              <a:rPr lang="en-GB" smtClean="0"/>
              <a:t>08/10/2025</a:t>
            </a:fld>
            <a:endParaRPr lang="en-GB"/>
          </a:p>
        </p:txBody>
      </p:sp>
      <p:sp>
        <p:nvSpPr>
          <p:cNvPr id="5" name="Footer Placeholder 4">
            <a:extLst>
              <a:ext uri="{FF2B5EF4-FFF2-40B4-BE49-F238E27FC236}">
                <a16:creationId xmlns:a16="http://schemas.microsoft.com/office/drawing/2014/main" id="{201372AC-CF37-C794-77A8-7E4CA5E3AB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F27294-CF80-C02D-D6EB-0E4890115401}"/>
              </a:ext>
            </a:extLst>
          </p:cNvPr>
          <p:cNvSpPr>
            <a:spLocks noGrp="1"/>
          </p:cNvSpPr>
          <p:nvPr>
            <p:ph type="sldNum" sz="quarter" idx="12"/>
          </p:nvPr>
        </p:nvSpPr>
        <p:spPr/>
        <p:txBody>
          <a:bodyPr/>
          <a:lstStyle/>
          <a:p>
            <a:fld id="{29FA131E-A79F-4372-B997-244EA1CDF1D3}" type="slidenum">
              <a:rPr lang="en-GB" smtClean="0"/>
              <a:t>‹#›</a:t>
            </a:fld>
            <a:endParaRPr lang="en-GB"/>
          </a:p>
        </p:txBody>
      </p:sp>
    </p:spTree>
    <p:extLst>
      <p:ext uri="{BB962C8B-B14F-4D97-AF65-F5344CB8AC3E}">
        <p14:creationId xmlns:p14="http://schemas.microsoft.com/office/powerpoint/2010/main" val="1190418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CF526B-A799-5BAE-2C71-90A232E0D1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F04389-329E-C111-0875-660F12D066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EE7950-9A1B-F102-CC57-96C5B521B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98AE693-8E70-43AC-8430-1D01CA471695}" type="datetimeFigureOut">
              <a:rPr lang="en-GB" smtClean="0"/>
              <a:t>08/10/2025</a:t>
            </a:fld>
            <a:endParaRPr lang="en-GB"/>
          </a:p>
        </p:txBody>
      </p:sp>
      <p:sp>
        <p:nvSpPr>
          <p:cNvPr id="5" name="Footer Placeholder 4">
            <a:extLst>
              <a:ext uri="{FF2B5EF4-FFF2-40B4-BE49-F238E27FC236}">
                <a16:creationId xmlns:a16="http://schemas.microsoft.com/office/drawing/2014/main" id="{44DFAF90-7914-2D90-53F3-F2C0EA4199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3F5C3C0-0EFF-9663-3058-0429DD57EE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9FA131E-A79F-4372-B997-244EA1CDF1D3}" type="slidenum">
              <a:rPr lang="en-GB" smtClean="0"/>
              <a:t>‹#›</a:t>
            </a:fld>
            <a:endParaRPr lang="en-GB"/>
          </a:p>
        </p:txBody>
      </p:sp>
    </p:spTree>
    <p:extLst>
      <p:ext uri="{BB962C8B-B14F-4D97-AF65-F5344CB8AC3E}">
        <p14:creationId xmlns:p14="http://schemas.microsoft.com/office/powerpoint/2010/main" val="23214509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green-alliance.org.uk/" TargetMode="External"/><Relationship Id="rId13" Type="http://schemas.openxmlformats.org/officeDocument/2006/relationships/hyperlink" Target="https://www.statista.com/" TargetMode="External"/><Relationship Id="rId3" Type="http://schemas.openxmlformats.org/officeDocument/2006/relationships/hyperlink" Target="https://brc.org.uk/" TargetMode="External"/><Relationship Id="rId7" Type="http://schemas.openxmlformats.org/officeDocument/2006/relationships/hyperlink" Target="https://www.gov.uk/employment-rights" TargetMode="External"/><Relationship Id="rId12" Type="http://schemas.openxmlformats.org/officeDocument/2006/relationships/hyperlink" Target="https://www.shopify.com/" TargetMode="External"/><Relationship Id="rId2" Type="http://schemas.openxmlformats.org/officeDocument/2006/relationships/hyperlink" Target="https://www.bankofengland.co.uk/" TargetMode="External"/><Relationship Id="rId1" Type="http://schemas.openxmlformats.org/officeDocument/2006/relationships/slideLayout" Target="../slideLayouts/slideLayout2.xml"/><Relationship Id="rId6" Type="http://schemas.openxmlformats.org/officeDocument/2006/relationships/hyperlink" Target="https://www.fsb.org.uk/" TargetMode="External"/><Relationship Id="rId11" Type="http://schemas.openxmlformats.org/officeDocument/2006/relationships/hyperlink" Target="https://www.ons.gov.uk/" TargetMode="External"/><Relationship Id="rId5" Type="http://schemas.openxmlformats.org/officeDocument/2006/relationships/hyperlink" Target="https://ellenmacarthurfoundation.org/" TargetMode="External"/><Relationship Id="rId10" Type="http://schemas.openxmlformats.org/officeDocument/2006/relationships/hyperlink" Target="https://ico.org.uk/" TargetMode="External"/><Relationship Id="rId4" Type="http://schemas.openxmlformats.org/officeDocument/2006/relationships/hyperlink" Target="https://www.deloitte.com/" TargetMode="External"/><Relationship Id="rId9" Type="http://schemas.openxmlformats.org/officeDocument/2006/relationships/hyperlink" Target="https://www.hootsuit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solidFill>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3CBF763-94BE-A244-042C-EE525BF2AFB4}"/>
              </a:ext>
            </a:extLst>
          </p:cNvPr>
          <p:cNvSpPr>
            <a:spLocks noGrp="1"/>
          </p:cNvSpPr>
          <p:nvPr>
            <p:ph type="ctrTitle"/>
          </p:nvPr>
        </p:nvSpPr>
        <p:spPr>
          <a:xfrm>
            <a:off x="1804988" y="1442172"/>
            <a:ext cx="8582025" cy="2177328"/>
          </a:xfrm>
        </p:spPr>
        <p:txBody>
          <a:bodyPr anchor="ctr">
            <a:normAutofit/>
          </a:bodyPr>
          <a:lstStyle/>
          <a:p>
            <a:r>
              <a:rPr lang="en-US" sz="4600" b="1"/>
              <a:t>GREEN HAVEN FLORISTS: STRATEGIC PROBLEM ANALYSIS</a:t>
            </a:r>
            <a:endParaRPr lang="en-GB" sz="4600" dirty="0"/>
          </a:p>
        </p:txBody>
      </p:sp>
      <p:sp>
        <p:nvSpPr>
          <p:cNvPr id="29" name="Rectangle: Rounded Corners 28">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FB24FD8-F970-CC59-E872-78F08EE08070}"/>
              </a:ext>
            </a:extLst>
          </p:cNvPr>
          <p:cNvSpPr>
            <a:spLocks noGrp="1"/>
          </p:cNvSpPr>
          <p:nvPr>
            <p:ph type="subTitle" idx="1"/>
          </p:nvPr>
        </p:nvSpPr>
        <p:spPr>
          <a:xfrm>
            <a:off x="2566988" y="3962400"/>
            <a:ext cx="7058025" cy="581025"/>
          </a:xfrm>
        </p:spPr>
        <p:txBody>
          <a:bodyPr anchor="ctr">
            <a:normAutofit/>
          </a:bodyPr>
          <a:lstStyle/>
          <a:p>
            <a:r>
              <a:rPr lang="en-GB" sz="2800">
                <a:solidFill>
                  <a:srgbClr val="FFFFFF"/>
                </a:solidFill>
              </a:rPr>
              <a:t>Student ID: 2425153 </a:t>
            </a:r>
          </a:p>
        </p:txBody>
      </p:sp>
    </p:spTree>
    <p:extLst>
      <p:ext uri="{BB962C8B-B14F-4D97-AF65-F5344CB8AC3E}">
        <p14:creationId xmlns:p14="http://schemas.microsoft.com/office/powerpoint/2010/main" val="1536175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1B6368-0628-B920-5FE3-6BFE0182644A}"/>
              </a:ext>
            </a:extLst>
          </p:cNvPr>
          <p:cNvSpPr>
            <a:spLocks noGrp="1"/>
          </p:cNvSpPr>
          <p:nvPr>
            <p:ph type="title"/>
          </p:nvPr>
        </p:nvSpPr>
        <p:spPr>
          <a:xfrm>
            <a:off x="1043631" y="809898"/>
            <a:ext cx="9942716" cy="1554480"/>
          </a:xfrm>
        </p:spPr>
        <p:txBody>
          <a:bodyPr anchor="ctr">
            <a:normAutofit/>
          </a:bodyPr>
          <a:lstStyle/>
          <a:p>
            <a:r>
              <a:rPr lang="en-GB" sz="4800"/>
              <a:t>BUSINESS OVERVIEW</a:t>
            </a:r>
          </a:p>
        </p:txBody>
      </p:sp>
      <p:sp>
        <p:nvSpPr>
          <p:cNvPr id="3" name="Content Placeholder 2">
            <a:extLst>
              <a:ext uri="{FF2B5EF4-FFF2-40B4-BE49-F238E27FC236}">
                <a16:creationId xmlns:a16="http://schemas.microsoft.com/office/drawing/2014/main" id="{4655BCCA-C1CA-F9E5-3DF5-6B889A2B4207}"/>
              </a:ext>
            </a:extLst>
          </p:cNvPr>
          <p:cNvSpPr>
            <a:spLocks noGrp="1"/>
          </p:cNvSpPr>
          <p:nvPr>
            <p:ph idx="1"/>
          </p:nvPr>
        </p:nvSpPr>
        <p:spPr>
          <a:xfrm>
            <a:off x="1045028" y="3017522"/>
            <a:ext cx="9941319" cy="3124658"/>
          </a:xfrm>
        </p:spPr>
        <p:txBody>
          <a:bodyPr anchor="ctr">
            <a:normAutofit/>
          </a:bodyPr>
          <a:lstStyle/>
          <a:p>
            <a:r>
              <a:rPr lang="en-US" sz="1900"/>
              <a:t>Based in Norwich (2016), Independent florist is a new venture by Liam and Priya Patel focusing on environmentally friendly custom designs to married customers, corporate and walk-in patrons.</a:t>
            </a:r>
          </a:p>
          <a:p>
            <a:r>
              <a:rPr lang="en-US" sz="1900"/>
              <a:t>Decrease of in-store sales by 30% within a 12-month period due to increasing operation expenses and declining footfall in the high street posing threats to the business survival.</a:t>
            </a:r>
          </a:p>
          <a:p>
            <a:r>
              <a:rPr lang="en-US" sz="1900"/>
              <a:t>Digital disruption affecting the brick-and-mortar florists greatly as the shopping behavior of consumers is going online (Pantano and Viassone, 2015).</a:t>
            </a:r>
          </a:p>
          <a:p>
            <a:r>
              <a:rPr lang="en-US" sz="1900"/>
              <a:t>The increased rivalry with online delivery service and boutique competitors having a good social media presence in the market threatening Green Haven market standing.</a:t>
            </a:r>
            <a:endParaRPr lang="en-GB"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1651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8D3E4E-4B44-CE7A-A678-284B527C91B1}"/>
              </a:ext>
            </a:extLst>
          </p:cNvPr>
          <p:cNvSpPr>
            <a:spLocks noGrp="1"/>
          </p:cNvSpPr>
          <p:nvPr>
            <p:ph type="title"/>
          </p:nvPr>
        </p:nvSpPr>
        <p:spPr>
          <a:xfrm>
            <a:off x="841248" y="256032"/>
            <a:ext cx="10506456" cy="1014984"/>
          </a:xfrm>
        </p:spPr>
        <p:txBody>
          <a:bodyPr anchor="b">
            <a:normAutofit/>
          </a:bodyPr>
          <a:lstStyle/>
          <a:p>
            <a:r>
              <a:rPr lang="en-GB" sz="3400"/>
              <a:t>PROBLEM IDENTIFICATION - 5W2H ANALYSIS (PART 1)</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6B8A2CD-0D1E-EFB1-D201-3DA6EE49C4BB}"/>
              </a:ext>
            </a:extLst>
          </p:cNvPr>
          <p:cNvGraphicFramePr>
            <a:graphicFrameLocks noGrp="1"/>
          </p:cNvGraphicFramePr>
          <p:nvPr>
            <p:ph idx="1"/>
            <p:extLst>
              <p:ext uri="{D42A27DB-BD31-4B8C-83A1-F6EECF244321}">
                <p14:modId xmlns:p14="http://schemas.microsoft.com/office/powerpoint/2010/main" val="175741253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4076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2B061E-11B2-AECA-AE33-5DC32EBC02B6}"/>
              </a:ext>
            </a:extLst>
          </p:cNvPr>
          <p:cNvSpPr>
            <a:spLocks noGrp="1"/>
          </p:cNvSpPr>
          <p:nvPr>
            <p:ph type="title"/>
          </p:nvPr>
        </p:nvSpPr>
        <p:spPr>
          <a:xfrm>
            <a:off x="841248" y="256032"/>
            <a:ext cx="10506456" cy="1014984"/>
          </a:xfrm>
        </p:spPr>
        <p:txBody>
          <a:bodyPr anchor="b">
            <a:normAutofit/>
          </a:bodyPr>
          <a:lstStyle/>
          <a:p>
            <a:r>
              <a:rPr lang="en-GB" sz="3400"/>
              <a:t>PROBLEM IDENTIFICATION - 5W2H ANALYSIS (PART 2)</a:t>
            </a:r>
          </a:p>
        </p:txBody>
      </p:sp>
      <p:sp>
        <p:nvSpPr>
          <p:cNvPr id="19" name="Rectangle 18">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A000D1E-6989-88F1-9E5A-FACA25259859}"/>
              </a:ext>
            </a:extLst>
          </p:cNvPr>
          <p:cNvGraphicFramePr>
            <a:graphicFrameLocks noGrp="1"/>
          </p:cNvGraphicFramePr>
          <p:nvPr>
            <p:ph idx="1"/>
            <p:extLst>
              <p:ext uri="{D42A27DB-BD31-4B8C-83A1-F6EECF244321}">
                <p14:modId xmlns:p14="http://schemas.microsoft.com/office/powerpoint/2010/main" val="275719218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4788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AA28D-22E4-80D2-2C0E-8E9845FF1B08}"/>
              </a:ext>
            </a:extLst>
          </p:cNvPr>
          <p:cNvSpPr>
            <a:spLocks noGrp="1"/>
          </p:cNvSpPr>
          <p:nvPr>
            <p:ph type="title"/>
          </p:nvPr>
        </p:nvSpPr>
        <p:spPr>
          <a:xfrm>
            <a:off x="841248" y="256032"/>
            <a:ext cx="10506456" cy="1014984"/>
          </a:xfrm>
        </p:spPr>
        <p:txBody>
          <a:bodyPr anchor="b">
            <a:normAutofit/>
          </a:bodyPr>
          <a:lstStyle/>
          <a:p>
            <a:r>
              <a:rPr lang="en-GB" sz="3700"/>
              <a:t>PESTEL ANALYSIS - EXTERNAL FACTORS (PART 1)</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D8E0C3C-B304-3D2B-19E3-F0D83C9FC778}"/>
              </a:ext>
            </a:extLst>
          </p:cNvPr>
          <p:cNvGraphicFramePr>
            <a:graphicFrameLocks noGrp="1"/>
          </p:cNvGraphicFramePr>
          <p:nvPr>
            <p:ph idx="1"/>
            <p:extLst>
              <p:ext uri="{D42A27DB-BD31-4B8C-83A1-F6EECF244321}">
                <p14:modId xmlns:p14="http://schemas.microsoft.com/office/powerpoint/2010/main" val="317963752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5459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39F3ED-10C3-D871-22F9-BCA4FAAEAF34}"/>
              </a:ext>
            </a:extLst>
          </p:cNvPr>
          <p:cNvSpPr>
            <a:spLocks noGrp="1"/>
          </p:cNvSpPr>
          <p:nvPr>
            <p:ph type="title"/>
          </p:nvPr>
        </p:nvSpPr>
        <p:spPr>
          <a:xfrm>
            <a:off x="586478" y="1683756"/>
            <a:ext cx="3115265" cy="2396359"/>
          </a:xfrm>
        </p:spPr>
        <p:txBody>
          <a:bodyPr anchor="b">
            <a:normAutofit/>
          </a:bodyPr>
          <a:lstStyle/>
          <a:p>
            <a:pPr algn="r"/>
            <a:r>
              <a:rPr lang="en-GB" sz="3100" dirty="0">
                <a:solidFill>
                  <a:srgbClr val="FFFFFF"/>
                </a:solidFill>
              </a:rPr>
              <a:t>PESTEL ANALYSIS - EXTERNAL FACTORS (PART 2)</a:t>
            </a:r>
          </a:p>
        </p:txBody>
      </p:sp>
      <p:graphicFrame>
        <p:nvGraphicFramePr>
          <p:cNvPr id="5" name="Content Placeholder 2">
            <a:extLst>
              <a:ext uri="{FF2B5EF4-FFF2-40B4-BE49-F238E27FC236}">
                <a16:creationId xmlns:a16="http://schemas.microsoft.com/office/drawing/2014/main" id="{0BC3A6DF-90B3-3DD1-33BB-05B143DDA8F0}"/>
              </a:ext>
            </a:extLst>
          </p:cNvPr>
          <p:cNvGraphicFramePr>
            <a:graphicFrameLocks noGrp="1"/>
          </p:cNvGraphicFramePr>
          <p:nvPr>
            <p:ph idx="1"/>
            <p:extLst>
              <p:ext uri="{D42A27DB-BD31-4B8C-83A1-F6EECF244321}">
                <p14:modId xmlns:p14="http://schemas.microsoft.com/office/powerpoint/2010/main" val="171225028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9144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92A23-0CCA-D202-E737-85514FF20CF0}"/>
              </a:ext>
            </a:extLst>
          </p:cNvPr>
          <p:cNvSpPr>
            <a:spLocks noGrp="1"/>
          </p:cNvSpPr>
          <p:nvPr>
            <p:ph type="title"/>
          </p:nvPr>
        </p:nvSpPr>
        <p:spPr>
          <a:xfrm>
            <a:off x="1043631" y="809898"/>
            <a:ext cx="9942716" cy="1554480"/>
          </a:xfrm>
        </p:spPr>
        <p:txBody>
          <a:bodyPr anchor="ctr">
            <a:normAutofit/>
          </a:bodyPr>
          <a:lstStyle/>
          <a:p>
            <a:r>
              <a:rPr lang="en-US" sz="4800"/>
              <a:t>CAUSE AND EFFECT ANALYSIS - ROOT CAUSES</a:t>
            </a:r>
            <a:endParaRPr lang="en-GB" sz="4800"/>
          </a:p>
        </p:txBody>
      </p:sp>
      <p:sp>
        <p:nvSpPr>
          <p:cNvPr id="3" name="Content Placeholder 2">
            <a:extLst>
              <a:ext uri="{FF2B5EF4-FFF2-40B4-BE49-F238E27FC236}">
                <a16:creationId xmlns:a16="http://schemas.microsoft.com/office/drawing/2014/main" id="{9BDC796B-B235-8EC8-DB37-C10861715072}"/>
              </a:ext>
            </a:extLst>
          </p:cNvPr>
          <p:cNvSpPr>
            <a:spLocks noGrp="1"/>
          </p:cNvSpPr>
          <p:nvPr>
            <p:ph idx="1"/>
          </p:nvPr>
        </p:nvSpPr>
        <p:spPr>
          <a:xfrm>
            <a:off x="1045028" y="3017522"/>
            <a:ext cx="9941319" cy="3124658"/>
          </a:xfrm>
        </p:spPr>
        <p:txBody>
          <a:bodyPr anchor="ctr">
            <a:normAutofit/>
          </a:bodyPr>
          <a:lstStyle/>
          <a:p>
            <a:r>
              <a:rPr lang="en-US" sz="1700" dirty="0"/>
              <a:t>MARKET forces: Retail is digital and online competition offers fierce prices, convenience, and consumers, high street footfall is declining across UK (Porter, 2001).</a:t>
            </a:r>
          </a:p>
          <a:p>
            <a:r>
              <a:rPr lang="en-US" sz="1700" dirty="0"/>
              <a:t>DIGITAL Weaknesses: Old-fashioned non-mobile website, poor social media usage, lack of subscriptions, and use of word-of-mouth instead of organized digital marketing (Chaffey, 2022)</a:t>
            </a:r>
          </a:p>
          <a:p>
            <a:r>
              <a:rPr lang="en-US" sz="1700" dirty="0"/>
              <a:t>MONETARY Stresses: Inflation pushes the operational costs up (ONS, 2024), supply chain disturbances raise the prices of flowers, premium sustainable materials cut down margins, and financial limitations restrain strategic investments (Wilson, 2021).</a:t>
            </a:r>
          </a:p>
          <a:p>
            <a:r>
              <a:rPr lang="en-US" sz="1700" dirty="0"/>
              <a:t>COMPETITIVE Threats: New boutique florists that have a high level of Instagram interest, national chains with competitive prices and extensive delivery options, online sketches with subscriptions and same-day delivery that can reduce the opportunities of differentiation (Kotler et al., 2020)</a:t>
            </a:r>
            <a:endParaRPr lang="en-GB" sz="17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0988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88E4BE-11B8-05D8-2D0E-D97048CE18F5}"/>
              </a:ext>
            </a:extLst>
          </p:cNvPr>
          <p:cNvSpPr>
            <a:spLocks noGrp="1"/>
          </p:cNvSpPr>
          <p:nvPr>
            <p:ph type="title"/>
          </p:nvPr>
        </p:nvSpPr>
        <p:spPr>
          <a:xfrm>
            <a:off x="1043631" y="809898"/>
            <a:ext cx="9942716" cy="1554480"/>
          </a:xfrm>
        </p:spPr>
        <p:txBody>
          <a:bodyPr anchor="ctr">
            <a:normAutofit/>
          </a:bodyPr>
          <a:lstStyle/>
          <a:p>
            <a:r>
              <a:rPr lang="en-GB" sz="4800"/>
              <a:t>KEY FINDINGS &amp; CONCLUSIONS</a:t>
            </a:r>
          </a:p>
        </p:txBody>
      </p:sp>
      <p:sp>
        <p:nvSpPr>
          <p:cNvPr id="3" name="Content Placeholder 2">
            <a:extLst>
              <a:ext uri="{FF2B5EF4-FFF2-40B4-BE49-F238E27FC236}">
                <a16:creationId xmlns:a16="http://schemas.microsoft.com/office/drawing/2014/main" id="{B80DFD08-78C0-1132-0786-F7D73EAFC6C9}"/>
              </a:ext>
            </a:extLst>
          </p:cNvPr>
          <p:cNvSpPr>
            <a:spLocks noGrp="1"/>
          </p:cNvSpPr>
          <p:nvPr>
            <p:ph idx="1"/>
          </p:nvPr>
        </p:nvSpPr>
        <p:spPr>
          <a:xfrm>
            <a:off x="1045028" y="3017522"/>
            <a:ext cx="9941319" cy="3124658"/>
          </a:xfrm>
        </p:spPr>
        <p:txBody>
          <a:bodyPr anchor="ctr">
            <a:normAutofit/>
          </a:bodyPr>
          <a:lstStyle/>
          <a:p>
            <a:r>
              <a:rPr lang="en-US" sz="1500"/>
              <a:t>CORE PROBLEM: Digital disruption multi-dimensional crisis, growing costs, and competitive force as the old brick-and-mortar model is no longer congruent with new consumer behaviour and market dynamics (Brynjolfsson and McAfee, 2014)</a:t>
            </a:r>
          </a:p>
          <a:p>
            <a:r>
              <a:rPr lang="en-US" sz="1500"/>
              <a:t>SEVERITY LEVELS: Digital transformation urgency (CRITical), cost pressure impact (HIGH) and competitive threat level (SEVERE) converging to pose a threat to closure unless something is done urgently.</a:t>
            </a:r>
          </a:p>
          <a:p>
            <a:r>
              <a:rPr lang="en-US" sz="1500"/>
              <a:t>ROOT CAUSES: These four converge - external market disruption that cannot be controlled, internal digital capability gaps that need investment, economic pressures that exacerbate the challenges and competitive pressures that increase the pressure.</a:t>
            </a:r>
          </a:p>
          <a:p>
            <a:r>
              <a:rPr lang="en-US" sz="1500"/>
              <a:t>STRATEGIC Response: E-commerce investment immediately, development of omnichannel strategy (Verhoeff et al., 2015), use sustainability USP to engage customers by telling stories on the Internet, diversify revenues with subscriptions, and maximize customer experience. </a:t>
            </a:r>
            <a:endParaRPr lang="en-GB" sz="15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649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B937C-5C9A-67C0-1973-BF662E3EFBEB}"/>
              </a:ext>
            </a:extLst>
          </p:cNvPr>
          <p:cNvSpPr>
            <a:spLocks noGrp="1"/>
          </p:cNvSpPr>
          <p:nvPr>
            <p:ph type="title"/>
          </p:nvPr>
        </p:nvSpPr>
        <p:spPr>
          <a:xfrm>
            <a:off x="1043631" y="809898"/>
            <a:ext cx="9942716" cy="1554480"/>
          </a:xfrm>
        </p:spPr>
        <p:txBody>
          <a:bodyPr anchor="ctr">
            <a:normAutofit/>
          </a:bodyPr>
          <a:lstStyle/>
          <a:p>
            <a:r>
              <a:rPr lang="en-GB" sz="4800"/>
              <a:t>CONCLUSION</a:t>
            </a:r>
          </a:p>
        </p:txBody>
      </p:sp>
      <p:sp>
        <p:nvSpPr>
          <p:cNvPr id="3" name="Content Placeholder 2">
            <a:extLst>
              <a:ext uri="{FF2B5EF4-FFF2-40B4-BE49-F238E27FC236}">
                <a16:creationId xmlns:a16="http://schemas.microsoft.com/office/drawing/2014/main" id="{02840004-943B-0E10-F11D-645199416BAE}"/>
              </a:ext>
            </a:extLst>
          </p:cNvPr>
          <p:cNvSpPr>
            <a:spLocks noGrp="1"/>
          </p:cNvSpPr>
          <p:nvPr>
            <p:ph idx="1"/>
          </p:nvPr>
        </p:nvSpPr>
        <p:spPr>
          <a:xfrm>
            <a:off x="1045028" y="3017522"/>
            <a:ext cx="9941319" cy="3124658"/>
          </a:xfrm>
        </p:spPr>
        <p:txBody>
          <a:bodyPr anchor="ctr">
            <a:normAutofit/>
          </a:bodyPr>
          <a:lstStyle/>
          <a:p>
            <a:r>
              <a:rPr lang="en-US" sz="2400" dirty="0"/>
              <a:t>The high brand values and sustainability orientation of the Green Haven company is an opportunity to achieve successful transformation regardless of the threat that exists as long as it is approached urgently and comprehensively.</a:t>
            </a:r>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7071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FF4A8-0FA0-650A-9FBA-8B1AE96605F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6D4CEE8-E8EF-0942-D257-249682FCE9DF}"/>
              </a:ext>
            </a:extLst>
          </p:cNvPr>
          <p:cNvSpPr>
            <a:spLocks noGrp="1"/>
          </p:cNvSpPr>
          <p:nvPr>
            <p:ph idx="1"/>
          </p:nvPr>
        </p:nvSpPr>
        <p:spPr/>
        <p:txBody>
          <a:bodyPr numCol="2">
            <a:normAutofit lnSpcReduction="10000"/>
          </a:bodyPr>
          <a:lstStyle/>
          <a:p>
            <a:r>
              <a:rPr lang="en-GB" sz="800" dirty="0"/>
              <a:t>Bank of England (2024) </a:t>
            </a:r>
            <a:r>
              <a:rPr lang="en-GB" sz="800" i="1" dirty="0"/>
              <a:t>Monetary Policy Report</a:t>
            </a:r>
            <a:r>
              <a:rPr lang="en-GB" sz="800" dirty="0"/>
              <a:t>. Available at: </a:t>
            </a:r>
            <a:r>
              <a:rPr lang="en-GB" sz="800" dirty="0">
                <a:hlinkClick r:id="rId2"/>
              </a:rPr>
              <a:t>https://www.bankofengland.co.uk</a:t>
            </a:r>
            <a:r>
              <a:rPr lang="en-GB" sz="800" dirty="0"/>
              <a:t> (Accessed: 1 November 2025).</a:t>
            </a:r>
          </a:p>
          <a:p>
            <a:r>
              <a:rPr lang="en-GB" sz="800" dirty="0"/>
              <a:t>BRC (2024) </a:t>
            </a:r>
            <a:r>
              <a:rPr lang="en-GB" sz="800" i="1" dirty="0"/>
              <a:t>UK Retail Sales Monitor</a:t>
            </a:r>
            <a:r>
              <a:rPr lang="en-GB" sz="800" dirty="0"/>
              <a:t>. British Retail Consortium. Available at: </a:t>
            </a:r>
            <a:r>
              <a:rPr lang="en-GB" sz="800" dirty="0">
                <a:hlinkClick r:id="rId3"/>
              </a:rPr>
              <a:t>https://brc.org.uk</a:t>
            </a:r>
            <a:endParaRPr lang="en-GB" sz="800" dirty="0"/>
          </a:p>
          <a:p>
            <a:r>
              <a:rPr lang="en-GB" sz="800" dirty="0"/>
              <a:t>Brynjolfsson, E. and McAfee, A. (2014) </a:t>
            </a:r>
            <a:r>
              <a:rPr lang="en-GB" sz="800" i="1" dirty="0"/>
              <a:t>The Second Machine Age</a:t>
            </a:r>
            <a:r>
              <a:rPr lang="en-GB" sz="800" dirty="0"/>
              <a:t>. New York: W.W. Norton &amp; Company.</a:t>
            </a:r>
          </a:p>
          <a:p>
            <a:r>
              <a:rPr lang="en-GB" sz="800" dirty="0"/>
              <a:t>Chaffey, D. (2022) </a:t>
            </a:r>
            <a:r>
              <a:rPr lang="en-GB" sz="800" i="1" dirty="0"/>
              <a:t>Digital Marketing: Strategy, Implementation and Practice</a:t>
            </a:r>
            <a:r>
              <a:rPr lang="en-GB" sz="800" dirty="0"/>
              <a:t>. 8th </a:t>
            </a:r>
            <a:r>
              <a:rPr lang="en-GB" sz="800" dirty="0" err="1"/>
              <a:t>edn</a:t>
            </a:r>
            <a:r>
              <a:rPr lang="en-GB" sz="800" dirty="0"/>
              <a:t>. Harlow: Pearson Education.</a:t>
            </a:r>
          </a:p>
          <a:p>
            <a:r>
              <a:rPr lang="en-GB" sz="800" dirty="0"/>
              <a:t>Chaffey, D. and Ellis-Chadwick, F. (2019) </a:t>
            </a:r>
            <a:r>
              <a:rPr lang="en-GB" sz="800" i="1" dirty="0"/>
              <a:t>Digital Marketing</a:t>
            </a:r>
            <a:r>
              <a:rPr lang="en-GB" sz="800" dirty="0"/>
              <a:t>. 7th </a:t>
            </a:r>
            <a:r>
              <a:rPr lang="en-GB" sz="800" dirty="0" err="1"/>
              <a:t>edn</a:t>
            </a:r>
            <a:r>
              <a:rPr lang="en-GB" sz="800" dirty="0"/>
              <a:t>. Harlow: Pearson.</a:t>
            </a:r>
          </a:p>
          <a:p>
            <a:r>
              <a:rPr lang="en-GB" sz="800" dirty="0"/>
              <a:t>Defra (2024) </a:t>
            </a:r>
            <a:r>
              <a:rPr lang="en-GB" sz="800" i="1" dirty="0"/>
              <a:t>Sustainable Procurement Policy</a:t>
            </a:r>
            <a:r>
              <a:rPr lang="en-GB" sz="800" dirty="0"/>
              <a:t>. Department for Environment, Food and Rural Affairs.</a:t>
            </a:r>
          </a:p>
          <a:p>
            <a:r>
              <a:rPr lang="en-GB" sz="800" dirty="0"/>
              <a:t>Deloitte (2020) </a:t>
            </a:r>
            <a:r>
              <a:rPr lang="en-GB" sz="800" i="1" dirty="0"/>
              <a:t>The Future of Retail</a:t>
            </a:r>
            <a:r>
              <a:rPr lang="en-GB" sz="800" dirty="0"/>
              <a:t>. Deloitte Insights.</a:t>
            </a:r>
          </a:p>
          <a:p>
            <a:r>
              <a:rPr lang="en-GB" sz="800" dirty="0"/>
              <a:t>Deloitte (2023) </a:t>
            </a:r>
            <a:r>
              <a:rPr lang="en-GB" sz="800" i="1" dirty="0"/>
              <a:t>Global Powers of Retailing 2023</a:t>
            </a:r>
            <a:r>
              <a:rPr lang="en-GB" sz="800" dirty="0"/>
              <a:t>. Available at: </a:t>
            </a:r>
            <a:r>
              <a:rPr lang="en-GB" sz="800" dirty="0">
                <a:hlinkClick r:id="rId4"/>
              </a:rPr>
              <a:t>https://www.deloitte.com</a:t>
            </a:r>
            <a:endParaRPr lang="en-GB" sz="800" dirty="0"/>
          </a:p>
          <a:p>
            <a:r>
              <a:rPr lang="en-GB" sz="800" dirty="0"/>
              <a:t>Ellen MacArthur Foundation (2023) </a:t>
            </a:r>
            <a:r>
              <a:rPr lang="en-GB" sz="800" i="1" dirty="0"/>
              <a:t>Circular Economy in Retail</a:t>
            </a:r>
            <a:r>
              <a:rPr lang="en-GB" sz="800" dirty="0"/>
              <a:t>. Available at: </a:t>
            </a:r>
            <a:r>
              <a:rPr lang="en-GB" sz="800" dirty="0">
                <a:hlinkClick r:id="rId5"/>
              </a:rPr>
              <a:t>https://ellenmacarthurfoundation.org</a:t>
            </a:r>
            <a:endParaRPr lang="en-GB" sz="800" dirty="0"/>
          </a:p>
          <a:p>
            <a:r>
              <a:rPr lang="en-GB" sz="800" dirty="0"/>
              <a:t>FSB (2022) </a:t>
            </a:r>
            <a:r>
              <a:rPr lang="en-GB" sz="800" i="1" dirty="0"/>
              <a:t>Small Business Statistics</a:t>
            </a:r>
            <a:r>
              <a:rPr lang="en-GB" sz="800" dirty="0"/>
              <a:t>. Federation of Small Businesses. Available at: </a:t>
            </a:r>
            <a:r>
              <a:rPr lang="en-GB" sz="800" dirty="0">
                <a:hlinkClick r:id="rId6"/>
              </a:rPr>
              <a:t>https://www.fsb.org.uk</a:t>
            </a:r>
            <a:endParaRPr lang="en-GB" sz="800" dirty="0"/>
          </a:p>
          <a:p>
            <a:r>
              <a:rPr lang="en-GB" sz="800" dirty="0"/>
              <a:t>Gartner (2023) </a:t>
            </a:r>
            <a:r>
              <a:rPr lang="en-GB" sz="800" i="1" dirty="0"/>
              <a:t>Top Strategic Technology Trends for 2024</a:t>
            </a:r>
            <a:r>
              <a:rPr lang="en-GB" sz="800" dirty="0"/>
              <a:t>. Gartner Research.</a:t>
            </a:r>
          </a:p>
          <a:p>
            <a:r>
              <a:rPr lang="en-GB" sz="800" dirty="0"/>
              <a:t>Gov.uk (2024) </a:t>
            </a:r>
            <a:r>
              <a:rPr lang="en-GB" sz="800" i="1" dirty="0"/>
              <a:t>Employment Rights</a:t>
            </a:r>
            <a:r>
              <a:rPr lang="en-GB" sz="800" dirty="0"/>
              <a:t>. Available at: </a:t>
            </a:r>
            <a:r>
              <a:rPr lang="en-GB" sz="800" dirty="0">
                <a:hlinkClick r:id="rId7"/>
              </a:rPr>
              <a:t>https://www.gov.uk/employment-rights</a:t>
            </a:r>
            <a:endParaRPr lang="en-GB" sz="800" dirty="0"/>
          </a:p>
          <a:p>
            <a:r>
              <a:rPr lang="en-GB" sz="800" dirty="0"/>
              <a:t>Green Alliance (2024) </a:t>
            </a:r>
            <a:r>
              <a:rPr lang="en-GB" sz="800" i="1" dirty="0"/>
              <a:t>Sustainable Retail Report</a:t>
            </a:r>
            <a:r>
              <a:rPr lang="en-GB" sz="800" dirty="0"/>
              <a:t>. Available at: </a:t>
            </a:r>
            <a:r>
              <a:rPr lang="en-GB" sz="800" dirty="0">
                <a:hlinkClick r:id="rId8"/>
              </a:rPr>
              <a:t>https://green-alliance.org.uk</a:t>
            </a:r>
            <a:endParaRPr lang="en-GB" sz="800" dirty="0"/>
          </a:p>
          <a:p>
            <a:r>
              <a:rPr lang="en-GB" sz="800" dirty="0"/>
              <a:t>Grewal, D., Roggeveen, A.L. and </a:t>
            </a:r>
            <a:r>
              <a:rPr lang="en-GB" sz="800" dirty="0" err="1"/>
              <a:t>Nordfält</a:t>
            </a:r>
            <a:r>
              <a:rPr lang="en-GB" sz="800" dirty="0"/>
              <a:t>, J. (2017) 'The Future of Retailing', </a:t>
            </a:r>
            <a:r>
              <a:rPr lang="en-GB" sz="800" i="1" dirty="0"/>
              <a:t>Journal of Retailing</a:t>
            </a:r>
            <a:r>
              <a:rPr lang="en-GB" sz="800" dirty="0"/>
              <a:t>, 93(1), pp. 1-6.</a:t>
            </a:r>
          </a:p>
          <a:p>
            <a:r>
              <a:rPr lang="en-GB" sz="800" dirty="0"/>
              <a:t>Hootsuite (2024) </a:t>
            </a:r>
            <a:r>
              <a:rPr lang="en-GB" sz="800" i="1" dirty="0"/>
              <a:t>Digital 2024 Global Overview Report</a:t>
            </a:r>
            <a:r>
              <a:rPr lang="en-GB" sz="800" dirty="0"/>
              <a:t>. Available at: </a:t>
            </a:r>
            <a:r>
              <a:rPr lang="en-GB" sz="800" dirty="0">
                <a:hlinkClick r:id="rId9"/>
              </a:rPr>
              <a:t>https://www.hootsuite.com</a:t>
            </a:r>
            <a:endParaRPr lang="en-GB" sz="800" dirty="0"/>
          </a:p>
          <a:p>
            <a:r>
              <a:rPr lang="en-GB" sz="800" dirty="0"/>
              <a:t>ICO (2023) </a:t>
            </a:r>
            <a:r>
              <a:rPr lang="en-GB" sz="800" i="1" dirty="0"/>
              <a:t>Guide to GDPR</a:t>
            </a:r>
            <a:r>
              <a:rPr lang="en-GB" sz="800" dirty="0"/>
              <a:t>. Information Commissioner's Office. Available at: </a:t>
            </a:r>
            <a:r>
              <a:rPr lang="en-GB" sz="800" dirty="0">
                <a:hlinkClick r:id="rId10"/>
              </a:rPr>
              <a:t>https://ico.org.uk</a:t>
            </a:r>
            <a:endParaRPr lang="en-GB" sz="800" dirty="0"/>
          </a:p>
          <a:p>
            <a:r>
              <a:rPr lang="en-GB" sz="800" dirty="0"/>
              <a:t>IMF (2024) </a:t>
            </a:r>
            <a:r>
              <a:rPr lang="en-GB" sz="800" i="1" dirty="0"/>
              <a:t>World Economic Outlook</a:t>
            </a:r>
            <a:r>
              <a:rPr lang="en-GB" sz="800" dirty="0"/>
              <a:t>. International Monetary Fund.</a:t>
            </a:r>
          </a:p>
          <a:p>
            <a:r>
              <a:rPr lang="en-GB" sz="800" dirty="0"/>
              <a:t>Ishikawa, K. (1986) </a:t>
            </a:r>
            <a:r>
              <a:rPr lang="en-GB" sz="800" i="1" dirty="0"/>
              <a:t>Guide to Quality Control</a:t>
            </a:r>
            <a:r>
              <a:rPr lang="en-GB" sz="800" dirty="0"/>
              <a:t>. Tokyo: Asian Productivity Organization.</a:t>
            </a:r>
          </a:p>
          <a:p>
            <a:r>
              <a:rPr lang="en-GB" sz="800" dirty="0"/>
              <a:t>Kotler, P., </a:t>
            </a:r>
            <a:r>
              <a:rPr lang="en-GB" sz="800" dirty="0" err="1"/>
              <a:t>Kartajaya</a:t>
            </a:r>
            <a:r>
              <a:rPr lang="en-GB" sz="800" dirty="0"/>
              <a:t>, H. and Setiawan, I. (2020) </a:t>
            </a:r>
            <a:r>
              <a:rPr lang="en-GB" sz="800" i="1" dirty="0"/>
              <a:t>Marketing 4.0</a:t>
            </a:r>
            <a:r>
              <a:rPr lang="en-GB" sz="800" dirty="0"/>
              <a:t>. Hoboken: Wiley.</a:t>
            </a:r>
          </a:p>
          <a:p>
            <a:r>
              <a:rPr lang="en-GB" sz="800" dirty="0"/>
              <a:t>KPMG (2023) </a:t>
            </a:r>
            <a:r>
              <a:rPr lang="en-GB" sz="800" i="1" dirty="0"/>
              <a:t>The Truth About Online Consumers</a:t>
            </a:r>
            <a:r>
              <a:rPr lang="en-GB" sz="800" dirty="0"/>
              <a:t>. KPMG International.</a:t>
            </a:r>
          </a:p>
          <a:p>
            <a:r>
              <a:rPr lang="en-GB" sz="800" dirty="0"/>
              <a:t>McKinsey (2021) </a:t>
            </a:r>
            <a:r>
              <a:rPr lang="en-GB" sz="800" i="1" dirty="0"/>
              <a:t>The State of Fashion 2021</a:t>
            </a:r>
            <a:r>
              <a:rPr lang="en-GB" sz="800" dirty="0"/>
              <a:t>. McKinsey &amp; Company.</a:t>
            </a:r>
          </a:p>
          <a:p>
            <a:r>
              <a:rPr lang="en-GB" sz="800" dirty="0"/>
              <a:t>Mintel (2023) </a:t>
            </a:r>
            <a:r>
              <a:rPr lang="en-GB" sz="800" i="1" dirty="0"/>
              <a:t>Online Retailing UK 2023</a:t>
            </a:r>
            <a:r>
              <a:rPr lang="en-GB" sz="800" dirty="0"/>
              <a:t>. Mintel Group Ltd.</a:t>
            </a:r>
          </a:p>
          <a:p>
            <a:r>
              <a:rPr lang="en-GB" sz="800" dirty="0"/>
              <a:t>NAO (2023) </a:t>
            </a:r>
            <a:r>
              <a:rPr lang="en-GB" sz="800" i="1" dirty="0"/>
              <a:t>COVID-19 Business Support Schemes</a:t>
            </a:r>
            <a:r>
              <a:rPr lang="en-GB" sz="800" dirty="0"/>
              <a:t>. National Audit Office.</a:t>
            </a:r>
          </a:p>
          <a:p>
            <a:r>
              <a:rPr lang="en-GB" sz="800" dirty="0"/>
              <a:t>Nielsen (2022) </a:t>
            </a:r>
            <a:r>
              <a:rPr lang="en-GB" sz="800" i="1" dirty="0"/>
              <a:t>The Sustainability Imperative</a:t>
            </a:r>
            <a:r>
              <a:rPr lang="en-GB" sz="800" dirty="0"/>
              <a:t>. Nielsen Holdings.</a:t>
            </a:r>
          </a:p>
          <a:p>
            <a:r>
              <a:rPr lang="en-GB" sz="800" dirty="0"/>
              <a:t>OECD (2023) </a:t>
            </a:r>
            <a:r>
              <a:rPr lang="en-GB" sz="800" i="1" dirty="0"/>
              <a:t>Economic Outlook</a:t>
            </a:r>
            <a:r>
              <a:rPr lang="en-GB" sz="800" dirty="0"/>
              <a:t>. Organisation for Economic Co-operation and Development.</a:t>
            </a:r>
          </a:p>
          <a:p>
            <a:r>
              <a:rPr lang="en-GB" sz="800" dirty="0"/>
              <a:t>ONS (2024) </a:t>
            </a:r>
            <a:r>
              <a:rPr lang="en-GB" sz="800" i="1" dirty="0"/>
              <a:t>Consumer Price Inflation</a:t>
            </a:r>
            <a:r>
              <a:rPr lang="en-GB" sz="800" dirty="0"/>
              <a:t>. Office for National Statistics. Available at: </a:t>
            </a:r>
            <a:r>
              <a:rPr lang="en-GB" sz="800" dirty="0">
                <a:hlinkClick r:id="rId11"/>
              </a:rPr>
              <a:t>https://www.ons.gov.uk</a:t>
            </a:r>
            <a:endParaRPr lang="en-GB" sz="800" dirty="0"/>
          </a:p>
          <a:p>
            <a:r>
              <a:rPr lang="en-GB" sz="800" dirty="0"/>
              <a:t>Pantano, E. and </a:t>
            </a:r>
            <a:r>
              <a:rPr lang="en-GB" sz="800" dirty="0" err="1"/>
              <a:t>Viassone</a:t>
            </a:r>
            <a:r>
              <a:rPr lang="en-GB" sz="800" dirty="0"/>
              <a:t>, M. (2015) 'Engaging consumers on new integrated multichannel retail settings', </a:t>
            </a:r>
            <a:r>
              <a:rPr lang="en-GB" sz="800" i="1" dirty="0"/>
              <a:t>Journal of Retailing and Consumer Services</a:t>
            </a:r>
            <a:r>
              <a:rPr lang="en-GB" sz="800" dirty="0"/>
              <a:t>, 25, pp. 88-96.</a:t>
            </a:r>
          </a:p>
          <a:p>
            <a:r>
              <a:rPr lang="en-GB" sz="800" dirty="0"/>
              <a:t>Porter, M.E. (2001) 'Strategy and the Internet', </a:t>
            </a:r>
            <a:r>
              <a:rPr lang="en-GB" sz="800" i="1" dirty="0"/>
              <a:t>Harvard Business Review</a:t>
            </a:r>
            <a:r>
              <a:rPr lang="en-GB" sz="800" dirty="0"/>
              <a:t>, 79(3), pp. 62-78.</a:t>
            </a:r>
          </a:p>
          <a:p>
            <a:r>
              <a:rPr lang="en-GB" sz="800" dirty="0"/>
              <a:t>Rhodes, C. (2022) </a:t>
            </a:r>
            <a:r>
              <a:rPr lang="en-GB" sz="800" i="1" dirty="0"/>
              <a:t>Brexit and UK Trade</a:t>
            </a:r>
            <a:r>
              <a:rPr lang="en-GB" sz="800" dirty="0"/>
              <a:t>. House of Commons Library.</a:t>
            </a:r>
          </a:p>
          <a:p>
            <a:r>
              <a:rPr lang="en-GB" sz="800" dirty="0"/>
              <a:t>Shopify (2023) </a:t>
            </a:r>
            <a:r>
              <a:rPr lang="en-GB" sz="800" i="1" dirty="0"/>
              <a:t>The Future of E-commerce</a:t>
            </a:r>
            <a:r>
              <a:rPr lang="en-GB" sz="800" dirty="0"/>
              <a:t>. Available at: </a:t>
            </a:r>
            <a:r>
              <a:rPr lang="en-GB" sz="800" dirty="0">
                <a:hlinkClick r:id="rId12"/>
              </a:rPr>
              <a:t>https://www.shopify.com</a:t>
            </a:r>
            <a:endParaRPr lang="en-GB" sz="800" dirty="0"/>
          </a:p>
          <a:p>
            <a:r>
              <a:rPr lang="en-GB" sz="800" dirty="0"/>
              <a:t>Statista (2024) </a:t>
            </a:r>
            <a:r>
              <a:rPr lang="en-GB" sz="800" i="1" dirty="0"/>
              <a:t>Mobile Commerce Statistics</a:t>
            </a:r>
            <a:r>
              <a:rPr lang="en-GB" sz="800" dirty="0"/>
              <a:t>. Available at: </a:t>
            </a:r>
            <a:r>
              <a:rPr lang="en-GB" sz="800" dirty="0">
                <a:hlinkClick r:id="rId13"/>
              </a:rPr>
              <a:t>https://www.statista.com</a:t>
            </a:r>
            <a:endParaRPr lang="en-GB" sz="800" dirty="0"/>
          </a:p>
          <a:p>
            <a:r>
              <a:rPr lang="en-GB" sz="800" dirty="0"/>
              <a:t>Verhoef, P.C., Kannan, P.K. and Inman, J.J. (2015) 'From Multi-Channel Retailing to Omni-Channel Retailing', </a:t>
            </a:r>
            <a:r>
              <a:rPr lang="en-GB" sz="800" i="1" dirty="0"/>
              <a:t>Journal of Retailing</a:t>
            </a:r>
            <a:r>
              <a:rPr lang="en-GB" sz="800" dirty="0"/>
              <a:t>, 91(2), pp. 174-181.</a:t>
            </a:r>
          </a:p>
          <a:p>
            <a:r>
              <a:rPr lang="en-GB" sz="800" dirty="0"/>
              <a:t>Wilson, R. (2021) </a:t>
            </a:r>
            <a:r>
              <a:rPr lang="en-GB" sz="800" i="1" dirty="0"/>
              <a:t>Financial Management for Small Business</a:t>
            </a:r>
            <a:r>
              <a:rPr lang="en-GB" sz="800" dirty="0"/>
              <a:t>. London: Routledge.</a:t>
            </a:r>
          </a:p>
          <a:p>
            <a:r>
              <a:rPr lang="en-GB" sz="800" dirty="0"/>
              <a:t>Wrigley, N. and </a:t>
            </a:r>
            <a:r>
              <a:rPr lang="en-GB" sz="800" dirty="0" err="1"/>
              <a:t>Lambiri</a:t>
            </a:r>
            <a:r>
              <a:rPr lang="en-GB" sz="800" dirty="0"/>
              <a:t>, D. (2015) 'High Street Performance and Evolution', </a:t>
            </a:r>
            <a:r>
              <a:rPr lang="en-GB" sz="800" i="1" dirty="0"/>
              <a:t>Journal of Economic Geography</a:t>
            </a:r>
            <a:r>
              <a:rPr lang="en-GB" sz="800" dirty="0"/>
              <a:t>, 15(1), pp. 1-21.</a:t>
            </a:r>
          </a:p>
          <a:p>
            <a:r>
              <a:rPr lang="en-GB" sz="800" dirty="0"/>
              <a:t>WWF (2023) </a:t>
            </a:r>
            <a:r>
              <a:rPr lang="en-GB" sz="800" i="1" dirty="0"/>
              <a:t>Climate Change Impact on Agriculture</a:t>
            </a:r>
            <a:r>
              <a:rPr lang="en-GB" sz="800" dirty="0"/>
              <a:t>. World Wildlife Fund.</a:t>
            </a:r>
          </a:p>
          <a:p>
            <a:endParaRPr lang="en-GB" sz="800" dirty="0"/>
          </a:p>
        </p:txBody>
      </p:sp>
    </p:spTree>
    <p:extLst>
      <p:ext uri="{BB962C8B-B14F-4D97-AF65-F5344CB8AC3E}">
        <p14:creationId xmlns:p14="http://schemas.microsoft.com/office/powerpoint/2010/main" val="28279448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DEB56AEF-6C68-4FA8-8DCE-635695FD8DEC}">
  <we:reference id="4567b711-9f2d-454d-b0d0-74708a29b461" version="1.0.0.0" store="EXCatalog" storeType="EXCatalog"/>
  <we:alternateReferences>
    <we:reference id="WA200001313" version="1.0.0.0"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10</TotalTime>
  <Words>1758</Words>
  <Application>Microsoft Office PowerPoint</Application>
  <PresentationFormat>Widescreen</PresentationFormat>
  <Paragraphs>73</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GREEN HAVEN FLORISTS: STRATEGIC PROBLEM ANALYSIS</vt:lpstr>
      <vt:lpstr>BUSINESS OVERVIEW</vt:lpstr>
      <vt:lpstr>PROBLEM IDENTIFICATION - 5W2H ANALYSIS (PART 1)</vt:lpstr>
      <vt:lpstr>PROBLEM IDENTIFICATION - 5W2H ANALYSIS (PART 2)</vt:lpstr>
      <vt:lpstr>PESTEL ANALYSIS - EXTERNAL FACTORS (PART 1)</vt:lpstr>
      <vt:lpstr>PESTEL ANALYSIS - EXTERNAL FACTORS (PART 2)</vt:lpstr>
      <vt:lpstr>CAUSE AND EFFECT ANALYSIS - ROOT CAUSES</vt:lpstr>
      <vt:lpstr>KEY FINDINGS &amp; CONCLUSIONS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anon</dc:creator>
  <cp:lastModifiedBy>anon</cp:lastModifiedBy>
  <cp:revision>1</cp:revision>
  <dcterms:created xsi:type="dcterms:W3CDTF">2025-10-08T16:21:14Z</dcterms:created>
  <dcterms:modified xsi:type="dcterms:W3CDTF">2025-10-08T16:32:03Z</dcterms:modified>
</cp:coreProperties>
</file>