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6B68"/>
    <a:srgbClr val="B65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47" autoAdjust="0"/>
    <p:restoredTop sz="83168" autoAdjust="0"/>
  </p:normalViewPr>
  <p:slideViewPr>
    <p:cSldViewPr snapToGrid="0" snapToObjects="1">
      <p:cViewPr varScale="1">
        <p:scale>
          <a:sx n="60" d="100"/>
          <a:sy n="60" d="100"/>
        </p:scale>
        <p:origin x="103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People aged 65+ (% of population)</c:v>
                </c:pt>
              </c:strCache>
            </c:strRef>
          </c:tx>
          <c:spPr>
            <a:solidFill>
              <a:srgbClr val="0C6B68"/>
            </a:solidFill>
            <a:effectLst/>
          </c:spPr>
          <c:invertIfNegative val="0"/>
          <c:dLbls>
            <c:numFmt formatCode="#,##0" sourceLinked="0"/>
            <c:spPr>
              <a:noFill/>
              <a:ln>
                <a:noFill/>
              </a:ln>
              <a:effectLst/>
            </c:spPr>
            <c:txPr>
              <a:bodyPr/>
              <a:lstStyle/>
              <a:p>
                <a:pPr>
                  <a:defRPr sz="1200" b="0" i="0" u="none" strike="noStrike">
                    <a:solidFill>
                      <a:srgbClr val="000000"/>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1972</c:v>
                </c:pt>
                <c:pt idx="1">
                  <c:v>2022</c:v>
                </c:pt>
                <c:pt idx="2">
                  <c:v>2072</c:v>
                </c:pt>
              </c:strCache>
            </c:strRef>
          </c:cat>
          <c:val>
            <c:numRef>
              <c:f>Sheet1!$B$2:$B$4</c:f>
              <c:numCache>
                <c:formatCode>General</c:formatCode>
                <c:ptCount val="3"/>
                <c:pt idx="0">
                  <c:v>13</c:v>
                </c:pt>
                <c:pt idx="1">
                  <c:v>19</c:v>
                </c:pt>
                <c:pt idx="2">
                  <c:v>27</c:v>
                </c:pt>
              </c:numCache>
            </c:numRef>
          </c:val>
          <c:extLst>
            <c:ext xmlns:c16="http://schemas.microsoft.com/office/drawing/2014/chart" uri="{C3380CC4-5D6E-409C-BE32-E72D297353CC}">
              <c16:uniqueId val="{00000000-54FA-4762-9918-CD192E96116C}"/>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100" b="0" i="0" u="none" strike="noStrike">
                <a:solidFill>
                  <a:srgbClr val="000000"/>
                </a:solidFill>
                <a:latin typeface="Aptos"/>
              </a:defRPr>
            </a:pPr>
            <a:endParaRPr lang="en-US"/>
          </a:p>
        </c:txPr>
        <c:crossAx val="2094734552"/>
        <c:crosses val="autoZero"/>
        <c:auto val="1"/>
        <c:lblAlgn val="ctr"/>
        <c:lblOffset val="100"/>
        <c:noMultiLvlLbl val="1"/>
      </c:catAx>
      <c:valAx>
        <c:axId val="2094734552"/>
        <c:scaling>
          <c:orientation val="minMax"/>
          <c:max val="30"/>
          <c:min val="0"/>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ptos"/>
              </a:defRPr>
            </a:pPr>
            <a:endParaRPr lang="en-US"/>
          </a:p>
        </c:txPr>
        <c:crossAx val="2094734554"/>
        <c:crosses val="autoZero"/>
        <c:crossBetween val="between"/>
        <c:majorUnit val="10"/>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0973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This presentation critically evaluates the care and support needs of older people in the UK. It focuses primarily on domiciliary care and examines how theory, legislation and technological innovations influence the delivery of person-centred care. Current strengths and limitations of services are considered alongside recommendations for improving outcomes for older adults.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This presentation critically evaluates the care and support needs of older people in the UK. It focuses on domiciliary care because home care is central to ageing in place. It also considers how technology can support independence but may create ethical, digital inclusion and privacy challenges if poorly implemented.</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According to ONS Census data, the population of England and Wales has continued to age, with over 11 million people aged 65+ in 2021. House of Commons Library analysis reports that the UK had  around 12.7 million people aged 65+ in 2022, representing 19% of the population, and this could rise to 27% by 2072.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Older people have diverse and interconnected needs. Effective care should support not only physical health but also emotional, social and spiritual wellbeing. Maintaining dignity, autonomy and independence are central principles of person-centred care. This approach aligns with the Care Act wellbeing principle and NICE guidance on person-centred home care planning.</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Activity theory argues that continued social roles and activity can support life satisfaction in later life. It is useful for empowering care because it encourages services to maintain routines, social contact and participation. However, it may be criticised for assuming that all older adults can or want to remain highly active, which risks overlooking disability, poverty, grief, frailty or dementia.</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Continuity theory is particularly relevant to home care because many older people value remaining in familiar surroundings with established routines. Domiciliary care can protect identity and autonomy by supporting daily living at home. The limitation is that continuity should not become rigidity: changing health needs must be reviewed and care plans adapted.</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The Care Act 2014 is central to adult social care in England and sets out the wellbeing principle, assessment duties, prevention and safeguarding. The Mental Capacity Act 2005 protects decision-making rights and requires professionals to presume capacity unless established otherwise. The Equality Act 2010 and Human Rights Act 1998 require non-discriminatory, dignity-based support. NICE NG21 focuses on person-centred home care, while the CQC regulates quality and safety.</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Domiciliary care provides personal and practical support in the home. NICE guidance stresses the importance of person-centred care planning, involving carers or advocates where the person wishes. The strength of domiciliary care is that it can support independence and ageing in place. However, it requires good assessment, consistent staff and ongoing review.</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The strengths of home care are closely linked to empowerment: it can enable independence, protect personal identity and reduce the need for residential admission. It is also consistent with the Care Act wellbeing principle. Its preventive value depends on care workers having enough time, training and communication routes to raise concerns.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CQC has described the health and social care system as fragmented and under severe strain. Skills for Care data and sector reports also highlight ongoing workforce challenges in adult social care. These pressures can affect continuity, safety and the quality of relationships between care workers and older people. Therefore, domiciliary care should not be idealised; it needs adequate funding, staffing and regulation.</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Digital innovations include telecare alarms, fall sensors, remote monitoring, medication support and digital records. Government policy emphasises digital social care and the transition of telecare to modern digital systems. These technologies can support independence and enable faster responses. However, technology should enhance, not replace, skilled human care.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Technology can promote independence but also raises ethical issues. Age UK reports that a significant number of people aged 65+ have limited internet use or lack basic digital skills. NHS England stresses inclusive digital healthcare and the need for non-digital support where appropriate. Surveillance and monitoring technologies also require transparency, lawful processing and safeguards under data protection guidance.</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This case study demonstrates holistic assessment. Mrs A’s needs cannot be understood only as mobility problems; they include bereavement, anxiety, nutrition and social connection. Activity theory supports the referral to community participation, while continuity theory supports maintaining familiar routines at home. The critical issue is that commissioning arrangements must allow enough time for relational care.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Mr B’s case shows the balance between risk and rights. The Mental Capacity Act requires practitioners to presume capacity and support decision-making. If capacity is lacking for a specific decision, any intervention must be in best interests and the least restrictive option. Telecare can reduce risk but should be proportionate, clearly explained and regularly reviewed.</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Recommendations include moving beyond task-based commissioning, strengthening workforce continuity and training, and ensuring care plans are co-produced and reviewed. Digital innovation should be person-centred and inclusive, with training and non-digital alternatives for older people who are not online. This links micro-level practice with macro-level policy and resource issues.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US" dirty="0"/>
              <a:t>In conclusion, the support needs of older people are complex and require holistic, person-centred assessment. Domiciliary care can empower older people by supporting independence and continuity, but it is undermined by workforce pressure, short visits and fragmented systems. Technology is valuable only when it enhances autonomy and safety without replacing human care or excluding people who are not digitally confident.</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4608BF-2213-9C4F-E405-15F44F5C08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3BB708-049E-5B83-0A54-9501B0B09074}"/>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619CEA0F-2CD2-E797-C2F2-D3BD440D48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2BC24E-9DFA-AD38-FB94-E0E5C0ED253F}"/>
              </a:ext>
            </a:extLst>
          </p:cNvPr>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2066294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543D0-283C-74DC-EE26-864A80B9DC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11925B-15FB-38D1-F479-945C92D7C842}"/>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1630B961-7E64-1DD0-26C9-1F46481BEB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90ABB4-74CA-ED32-6597-BA0C16EFA243}"/>
              </a:ext>
            </a:extLst>
          </p:cNvPr>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247143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3EC"/>
        </a:solidFill>
        <a:effectLst/>
      </p:bgPr>
    </p:bg>
    <p:spTree>
      <p:nvGrpSpPr>
        <p:cNvPr id="1" name=""/>
        <p:cNvGrpSpPr/>
        <p:nvPr/>
      </p:nvGrpSpPr>
      <p:grpSpPr>
        <a:xfrm>
          <a:off x="0" y="0"/>
          <a:ext cx="0" cy="0"/>
          <a:chOff x="0" y="0"/>
          <a:chExt cx="0" cy="0"/>
        </a:xfrm>
      </p:grpSpPr>
      <p:sp>
        <p:nvSpPr>
          <p:cNvPr id="2" name="Shape 0"/>
          <p:cNvSpPr/>
          <p:nvPr/>
        </p:nvSpPr>
        <p:spPr>
          <a:xfrm>
            <a:off x="502920" y="6446520"/>
            <a:ext cx="11155680" cy="0"/>
          </a:xfrm>
          <a:prstGeom prst="line">
            <a:avLst/>
          </a:prstGeom>
          <a:noFill/>
          <a:ln w="10160">
            <a:solidFill>
              <a:srgbClr val="C9BCA6"/>
            </a:solidFill>
            <a:prstDash val="solid"/>
          </a:ln>
        </p:spPr>
        <p:txBody>
          <a:bodyPr/>
          <a:lstStyle/>
          <a:p>
            <a:endParaRPr lang="en-GB" dirty="0"/>
          </a:p>
        </p:txBody>
      </p:sp>
      <p:sp>
        <p:nvSpPr>
          <p:cNvPr id="3" name="Text 1"/>
          <p:cNvSpPr/>
          <p:nvPr/>
        </p:nvSpPr>
        <p:spPr>
          <a:xfrm>
            <a:off x="594360" y="6519672"/>
            <a:ext cx="5669280" cy="182880"/>
          </a:xfrm>
          <a:prstGeom prst="rect">
            <a:avLst/>
          </a:prstGeom>
          <a:noFill/>
          <a:ln/>
        </p:spPr>
        <p:txBody>
          <a:bodyPr wrap="square" rtlCol="0" anchor="ctr"/>
          <a:lstStyle/>
          <a:p>
            <a:pPr marL="0" indent="0">
              <a:buNone/>
            </a:pPr>
            <a:r>
              <a:rPr lang="en-US" sz="780" dirty="0">
                <a:solidFill>
                  <a:srgbClr val="776C5E"/>
                </a:solidFill>
                <a:latin typeface="Aptos" pitchFamily="34" charset="0"/>
                <a:ea typeface="Aptos" pitchFamily="34" charset="-122"/>
                <a:cs typeface="Aptos" pitchFamily="34" charset="-120"/>
              </a:rPr>
              <a:t>BMHP6027 – Empowering the Older Person</a:t>
            </a:r>
            <a:endParaRPr lang="en-US" sz="780"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a:t>
            </a:fld>
            <a:endParaRPr lang="en-US" dirty="0"/>
          </a:p>
        </p:txBody>
      </p:sp>
    </p:spTree>
  </p:cSld>
  <p:clrMapOvr>
    <a:masterClrMapping/>
  </p:clrMapOvr>
  <p:transition spd="slow">
    <p:comb/>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slow">
    <p:comb/>
  </p:transition>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chart" Target="../charts/char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hyperlink" Target="https://www.legislation.gov.uk/ukpga/2014/23/contents" TargetMode="External"/><Relationship Id="rId3" Type="http://schemas.openxmlformats.org/officeDocument/2006/relationships/slideLayout" Target="../slideLayouts/slideLayout2.xml"/><Relationship Id="rId7" Type="http://schemas.openxmlformats.org/officeDocument/2006/relationships/hyperlink" Target="https://www.bgs.org.uk/" TargetMode="Externa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hyperlink" Target="https://www.alzheimers.org.uk/" TargetMode="External"/><Relationship Id="rId11" Type="http://schemas.openxmlformats.org/officeDocument/2006/relationships/image" Target="../media/image2.png"/><Relationship Id="rId5" Type="http://schemas.openxmlformats.org/officeDocument/2006/relationships/hyperlink" Target="https://www.ageuk.org.uk/" TargetMode="External"/><Relationship Id="rId10" Type="http://schemas.openxmlformats.org/officeDocument/2006/relationships/hyperlink" Target="https://www.gov.uk/government/organisations/department-of-health-and-social-care" TargetMode="External"/><Relationship Id="rId4" Type="http://schemas.openxmlformats.org/officeDocument/2006/relationships/notesSlide" Target="../notesSlides/notesSlide17.xml"/><Relationship Id="rId9" Type="http://schemas.openxmlformats.org/officeDocument/2006/relationships/hyperlink" Target="https://www.cqc.org.uk/"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gettyimages.com/photos/caregiver-and-elderly-fun?utm_source=chatgpt.com" TargetMode="External"/><Relationship Id="rId3" Type="http://schemas.openxmlformats.org/officeDocument/2006/relationships/slideLayout" Target="../slideLayouts/slideLayout2.xml"/><Relationship Id="rId7" Type="http://schemas.openxmlformats.org/officeDocument/2006/relationships/hyperlink" Target="https://www.legislation.gov.uk/ukpga/2010/15/contents" TargetMode="External"/><Relationship Id="rId12" Type="http://schemas.openxmlformats.org/officeDocument/2006/relationships/image" Target="../media/image2.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hyperlink" Target="https://www.gov.uk/government/organisations/department-of-health-and-social-care" TargetMode="External"/><Relationship Id="rId11" Type="http://schemas.openxmlformats.org/officeDocument/2006/relationships/hyperlink" Target="https://www.legislation.gov.uk/ukpga/1998/42/contents" TargetMode="External"/><Relationship Id="rId5" Type="http://schemas.openxmlformats.org/officeDocument/2006/relationships/hyperlink" Target="https://www.gov.uk/government/publications/care-act-statutory-guidance" TargetMode="External"/><Relationship Id="rId10" Type="http://schemas.openxmlformats.org/officeDocument/2006/relationships/hyperlink" Target="https://commonslibrary.parliament.uk/" TargetMode="External"/><Relationship Id="rId4" Type="http://schemas.openxmlformats.org/officeDocument/2006/relationships/notesSlide" Target="../notesSlides/notesSlide18.xml"/><Relationship Id="rId9" Type="http://schemas.openxmlformats.org/officeDocument/2006/relationships/hyperlink" Target="https://www.legislation.gov.uk/ukpga/2022/31/contents"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legislation.gov.uk/ukpga/2005/9/contents" TargetMode="External"/><Relationship Id="rId3" Type="http://schemas.openxmlformats.org/officeDocument/2006/relationships/slideLayout" Target="../slideLayouts/slideLayout2.xml"/><Relationship Id="rId7" Type="http://schemas.openxmlformats.org/officeDocument/2006/relationships/hyperlink" Target="https://www.istockphoto.com/photos/elderly-caregiver" TargetMode="Externa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hyperlink" Target="https://www.instituteforgovernment.org.uk/" TargetMode="External"/><Relationship Id="rId11" Type="http://schemas.openxmlformats.org/officeDocument/2006/relationships/image" Target="../media/image2.png"/><Relationship Id="rId5" Type="http://schemas.openxmlformats.org/officeDocument/2006/relationships/hyperlink" Target="https://ico.org.uk/" TargetMode="External"/><Relationship Id="rId10" Type="http://schemas.openxmlformats.org/officeDocument/2006/relationships/hyperlink" Target="https://www.england.nhs.uk/" TargetMode="External"/><Relationship Id="rId4" Type="http://schemas.openxmlformats.org/officeDocument/2006/relationships/notesSlide" Target="../notesSlides/notesSlide19.xml"/><Relationship Id="rId9" Type="http://schemas.openxmlformats.org/officeDocument/2006/relationships/hyperlink" Target="https://www.nice.org.uk/guidance/ng21"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shutterstock.com/search/carer?utm_source=chatgpt.com" TargetMode="External"/><Relationship Id="rId3" Type="http://schemas.openxmlformats.org/officeDocument/2006/relationships/slideLayout" Target="../slideLayouts/slideLayout2.xml"/><Relationship Id="rId7" Type="http://schemas.openxmlformats.org/officeDocument/2006/relationships/hyperlink" Target="https://www.scie.org.uk/" TargetMode="External"/><Relationship Id="rId12" Type="http://schemas.openxmlformats.org/officeDocument/2006/relationships/image" Target="../media/image2.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hyperlink" Target="https://www.pexels.com/search/caregiver/?utm_source=chatgpt.com" TargetMode="External"/><Relationship Id="rId11" Type="http://schemas.openxmlformats.org/officeDocument/2006/relationships/hyperlink" Target="https://www.who.int/" TargetMode="External"/><Relationship Id="rId5" Type="http://schemas.openxmlformats.org/officeDocument/2006/relationships/hyperlink" Target="https://www.ons.gov.uk/" TargetMode="External"/><Relationship Id="rId10" Type="http://schemas.openxmlformats.org/officeDocument/2006/relationships/hyperlink" Target="https://www.kingsfund.org.uk/" TargetMode="External"/><Relationship Id="rId4" Type="http://schemas.openxmlformats.org/officeDocument/2006/relationships/notesSlide" Target="../notesSlides/notesSlide20.xml"/><Relationship Id="rId9" Type="http://schemas.openxmlformats.org/officeDocument/2006/relationships/hyperlink" Target="https://www.skillsforcar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2E9DC"/>
        </a:solidFill>
        <a:effectLst/>
      </p:bgPr>
    </p:bg>
    <p:spTree>
      <p:nvGrpSpPr>
        <p:cNvPr id="1" name=""/>
        <p:cNvGrpSpPr/>
        <p:nvPr/>
      </p:nvGrpSpPr>
      <p:grpSpPr>
        <a:xfrm>
          <a:off x="0" y="0"/>
          <a:ext cx="0" cy="0"/>
          <a:chOff x="0" y="0"/>
          <a:chExt cx="0" cy="0"/>
        </a:xfrm>
      </p:grpSpPr>
      <p:pic>
        <p:nvPicPr>
          <p:cNvPr id="2" name="Image 0" descr="/mnt/data/home_care.png"/>
          <p:cNvPicPr>
            <a:picLocks noChangeAspect="1"/>
          </p:cNvPicPr>
          <p:nvPr/>
        </p:nvPicPr>
        <p:blipFill>
          <a:blip r:embed="rId5"/>
          <a:srcRect l="24313" r="24313"/>
          <a:stretch/>
        </p:blipFill>
        <p:spPr>
          <a:xfrm>
            <a:off x="6903720" y="0"/>
            <a:ext cx="5285232" cy="6858000"/>
          </a:xfrm>
          <a:prstGeom prst="rect">
            <a:avLst/>
          </a:prstGeom>
        </p:spPr>
      </p:pic>
      <p:sp>
        <p:nvSpPr>
          <p:cNvPr id="3" name="Text 0"/>
          <p:cNvSpPr/>
          <p:nvPr/>
        </p:nvSpPr>
        <p:spPr>
          <a:xfrm>
            <a:off x="685800" y="868680"/>
            <a:ext cx="5715000" cy="1051560"/>
          </a:xfrm>
          <a:prstGeom prst="rect">
            <a:avLst/>
          </a:prstGeom>
          <a:noFill/>
          <a:ln/>
        </p:spPr>
        <p:txBody>
          <a:bodyPr wrap="square" lIns="0" tIns="0" rIns="0" bIns="0" rtlCol="0" anchor="ctr">
            <a:normAutofit/>
          </a:bodyPr>
          <a:lstStyle/>
          <a:p>
            <a:pPr marL="0" indent="0">
              <a:buNone/>
            </a:pPr>
            <a:r>
              <a:rPr lang="en-US" sz="3300" b="1" dirty="0">
                <a:solidFill>
                  <a:srgbClr val="1F2A2D"/>
                </a:solidFill>
                <a:latin typeface="Aptos Display" pitchFamily="34" charset="0"/>
                <a:ea typeface="Aptos Display" pitchFamily="34" charset="-122"/>
                <a:cs typeface="Aptos Display" pitchFamily="34" charset="-120"/>
              </a:rPr>
              <a:t>Evaluating the Care and Support Needs of Older People</a:t>
            </a:r>
            <a:endParaRPr lang="en-US" sz="3300" dirty="0"/>
          </a:p>
        </p:txBody>
      </p:sp>
      <p:sp>
        <p:nvSpPr>
          <p:cNvPr id="4" name="Text 1"/>
          <p:cNvSpPr/>
          <p:nvPr/>
        </p:nvSpPr>
        <p:spPr>
          <a:xfrm>
            <a:off x="713232" y="2103120"/>
            <a:ext cx="5349240" cy="731520"/>
          </a:xfrm>
          <a:prstGeom prst="rect">
            <a:avLst/>
          </a:prstGeom>
          <a:noFill/>
          <a:ln/>
        </p:spPr>
        <p:txBody>
          <a:bodyPr wrap="square" lIns="254" tIns="254" rIns="254" bIns="254" rtlCol="0" anchor="ctr">
            <a:normAutofit/>
          </a:bodyPr>
          <a:lstStyle/>
          <a:p>
            <a:pPr marL="0" indent="0">
              <a:buNone/>
            </a:pPr>
            <a:r>
              <a:rPr lang="en-US" sz="2000" b="1" dirty="0">
                <a:solidFill>
                  <a:srgbClr val="0C6B68"/>
                </a:solidFill>
              </a:rPr>
              <a:t>A critical evaluation of domiciliary care and technological innovations in the UK</a:t>
            </a:r>
            <a:endParaRPr lang="en-US" sz="2000" dirty="0"/>
          </a:p>
        </p:txBody>
      </p:sp>
      <p:sp>
        <p:nvSpPr>
          <p:cNvPr id="5" name="Shape 2"/>
          <p:cNvSpPr/>
          <p:nvPr/>
        </p:nvSpPr>
        <p:spPr>
          <a:xfrm>
            <a:off x="713232" y="3063240"/>
            <a:ext cx="1645920" cy="0"/>
          </a:xfrm>
          <a:prstGeom prst="line">
            <a:avLst/>
          </a:prstGeom>
          <a:noFill/>
          <a:ln w="38100">
            <a:solidFill>
              <a:srgbClr val="B65B3A"/>
            </a:solidFill>
            <a:prstDash val="solid"/>
          </a:ln>
        </p:spPr>
        <p:txBody>
          <a:bodyPr/>
          <a:lstStyle/>
          <a:p>
            <a:endParaRPr lang="en-GB" dirty="0"/>
          </a:p>
        </p:txBody>
      </p:sp>
      <p:sp>
        <p:nvSpPr>
          <p:cNvPr id="6" name="Text 3"/>
          <p:cNvSpPr/>
          <p:nvPr/>
        </p:nvSpPr>
        <p:spPr>
          <a:xfrm>
            <a:off x="713232" y="3657599"/>
            <a:ext cx="5687568" cy="1900988"/>
          </a:xfrm>
          <a:prstGeom prst="rect">
            <a:avLst/>
          </a:prstGeom>
          <a:noFill/>
          <a:ln/>
        </p:spPr>
        <p:txBody>
          <a:bodyPr wrap="square" lIns="0" tIns="0" rIns="0" bIns="0" rtlCol="0" anchor="ctr">
            <a:normAutofit lnSpcReduction="10000"/>
          </a:bodyPr>
          <a:lstStyle/>
          <a:p>
            <a:pPr marL="0" indent="0">
              <a:buNone/>
            </a:pPr>
            <a:r>
              <a:rPr lang="en-US" sz="2200" dirty="0">
                <a:solidFill>
                  <a:srgbClr val="B65B3A"/>
                </a:solidFill>
              </a:rPr>
              <a:t>BMHP6027 – Empowering the Older Person</a:t>
            </a:r>
          </a:p>
          <a:p>
            <a:pPr marL="0" indent="0">
              <a:buNone/>
            </a:pPr>
            <a:r>
              <a:rPr lang="en-US" sz="2200" dirty="0">
                <a:solidFill>
                  <a:srgbClr val="B65B3A"/>
                </a:solidFill>
              </a:rPr>
              <a:t>Your Name: Hajira Bibi Zaman </a:t>
            </a:r>
          </a:p>
          <a:p>
            <a:pPr marL="0" indent="0">
              <a:buNone/>
            </a:pPr>
            <a:r>
              <a:rPr lang="en-US" sz="2200" dirty="0">
                <a:solidFill>
                  <a:srgbClr val="B65B3A"/>
                </a:solidFill>
              </a:rPr>
              <a:t>Student ID: 2325655</a:t>
            </a:r>
          </a:p>
          <a:p>
            <a:r>
              <a:rPr lang="en-US" sz="2200" dirty="0">
                <a:solidFill>
                  <a:srgbClr val="B65B3A"/>
                </a:solidFill>
              </a:rPr>
              <a:t>Lecturer Name  |  Kennedy Obohwemu</a:t>
            </a:r>
            <a:endParaRPr lang="en-GB" dirty="0"/>
          </a:p>
          <a:p>
            <a:br>
              <a:rPr lang="en-GB" sz="2400" dirty="0"/>
            </a:br>
            <a:endParaRPr lang="en-US" sz="2200" dirty="0">
              <a:solidFill>
                <a:srgbClr val="B65B3A"/>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a:t>
            </a:fld>
            <a:endParaRPr lang="en-US" dirty="0"/>
          </a:p>
        </p:txBody>
      </p:sp>
      <p:sp>
        <p:nvSpPr>
          <p:cNvPr id="8" name="TextBox 7">
            <a:extLst>
              <a:ext uri="{FF2B5EF4-FFF2-40B4-BE49-F238E27FC236}">
                <a16:creationId xmlns:a16="http://schemas.microsoft.com/office/drawing/2014/main" id="{5D6A62E4-3449-4A45-EAEC-06B05DA14F39}"/>
              </a:ext>
            </a:extLst>
          </p:cNvPr>
          <p:cNvSpPr txBox="1"/>
          <p:nvPr/>
        </p:nvSpPr>
        <p:spPr>
          <a:xfrm>
            <a:off x="6934200" y="6548121"/>
            <a:ext cx="6096000" cy="276999"/>
          </a:xfrm>
          <a:prstGeom prst="rect">
            <a:avLst/>
          </a:prstGeom>
          <a:noFill/>
        </p:spPr>
        <p:txBody>
          <a:bodyPr wrap="square">
            <a:spAutoFit/>
          </a:bodyPr>
          <a:lstStyle/>
          <a:p>
            <a:r>
              <a:rPr lang="en-GB" sz="1200" dirty="0">
                <a:solidFill>
                  <a:schemeClr val="tx1">
                    <a:lumMod val="50000"/>
                    <a:lumOff val="50000"/>
                  </a:schemeClr>
                </a:solidFill>
              </a:rPr>
              <a:t>(iStock, n.d.)</a:t>
            </a:r>
          </a:p>
        </p:txBody>
      </p:sp>
      <p:pic>
        <p:nvPicPr>
          <p:cNvPr id="9" name="Audio 8">
            <a:hlinkClick r:id="" action="ppaction://media"/>
            <a:extLst>
              <a:ext uri="{FF2B5EF4-FFF2-40B4-BE49-F238E27FC236}">
                <a16:creationId xmlns:a16="http://schemas.microsoft.com/office/drawing/2014/main" id="{1FBCD041-9970-9870-D91B-5247B91BC09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cSld>
  <p:clrMapOvr>
    <a:masterClrMapping/>
  </p:clrMapOvr>
  <p:transition spd="slow" advTm="4262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Introduction</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Shape 2"/>
          <p:cNvSpPr/>
          <p:nvPr/>
        </p:nvSpPr>
        <p:spPr>
          <a:xfrm>
            <a:off x="685800" y="1417320"/>
            <a:ext cx="2926080" cy="4206240"/>
          </a:xfrm>
          <a:prstGeom prst="roundRect">
            <a:avLst>
              <a:gd name="adj" fmla="val 5000"/>
            </a:avLst>
          </a:prstGeom>
          <a:solidFill>
            <a:srgbClr val="EFE3D1"/>
          </a:solidFill>
          <a:ln w="12700">
            <a:solidFill>
              <a:srgbClr val="FFFFFF">
                <a:alpha val="0"/>
              </a:srgbClr>
            </a:solidFill>
            <a:prstDash val="solid"/>
          </a:ln>
        </p:spPr>
        <p:txBody>
          <a:bodyPr/>
          <a:lstStyle/>
          <a:p>
            <a:endParaRPr lang="en-GB" dirty="0"/>
          </a:p>
        </p:txBody>
      </p:sp>
      <p:sp>
        <p:nvSpPr>
          <p:cNvPr id="5" name="Text 3"/>
          <p:cNvSpPr/>
          <p:nvPr/>
        </p:nvSpPr>
        <p:spPr>
          <a:xfrm>
            <a:off x="941832" y="1929386"/>
            <a:ext cx="2377440" cy="365760"/>
          </a:xfrm>
          <a:prstGeom prst="rect">
            <a:avLst/>
          </a:prstGeom>
          <a:noFill/>
          <a:ln/>
        </p:spPr>
        <p:txBody>
          <a:bodyPr wrap="square" lIns="0" tIns="0" rIns="0" bIns="0" rtlCol="0" anchor="ctr"/>
          <a:lstStyle/>
          <a:p>
            <a:pPr marL="0" indent="0">
              <a:buNone/>
            </a:pPr>
            <a:r>
              <a:rPr lang="en-US" sz="2300" b="1" dirty="0">
                <a:solidFill>
                  <a:srgbClr val="0C6B68"/>
                </a:solidFill>
              </a:rPr>
              <a:t>Why this matters</a:t>
            </a:r>
            <a:endParaRPr lang="en-US" sz="2300" dirty="0">
              <a:solidFill>
                <a:srgbClr val="0C6B68"/>
              </a:solidFill>
            </a:endParaRPr>
          </a:p>
        </p:txBody>
      </p:sp>
      <p:sp>
        <p:nvSpPr>
          <p:cNvPr id="6" name="Text 4"/>
          <p:cNvSpPr/>
          <p:nvPr/>
        </p:nvSpPr>
        <p:spPr>
          <a:xfrm>
            <a:off x="941832" y="2560321"/>
            <a:ext cx="2331720" cy="2194560"/>
          </a:xfrm>
          <a:prstGeom prst="rect">
            <a:avLst/>
          </a:prstGeom>
          <a:noFill/>
          <a:ln/>
        </p:spPr>
        <p:txBody>
          <a:bodyPr wrap="square" lIns="381" tIns="381" rIns="381" bIns="381" rtlCol="0" anchor="ctr">
            <a:normAutofit fontScale="92500"/>
          </a:bodyPr>
          <a:lstStyle/>
          <a:p>
            <a:pPr marL="0" indent="0" algn="ctr">
              <a:buNone/>
            </a:pPr>
            <a:r>
              <a:rPr lang="en-US" sz="1900" dirty="0">
                <a:solidFill>
                  <a:schemeClr val="tx1">
                    <a:lumMod val="65000"/>
                    <a:lumOff val="35000"/>
                  </a:schemeClr>
                </a:solidFill>
              </a:rPr>
              <a:t>Ageing is not a single event. It is a biological, psychological and social process that reshapes independence, identity and support needs.</a:t>
            </a:r>
          </a:p>
        </p:txBody>
      </p:sp>
      <p:sp>
        <p:nvSpPr>
          <p:cNvPr id="15" name="Text 13"/>
          <p:cNvSpPr/>
          <p:nvPr/>
        </p:nvSpPr>
        <p:spPr>
          <a:xfrm>
            <a:off x="4038600" y="4754881"/>
            <a:ext cx="2286000" cy="274320"/>
          </a:xfrm>
          <a:prstGeom prst="rect">
            <a:avLst/>
          </a:prstGeom>
          <a:noFill/>
          <a:ln/>
        </p:spPr>
        <p:txBody>
          <a:bodyPr wrap="square" lIns="0" tIns="0" rIns="0" bIns="0" rtlCol="0" anchor="ctr"/>
          <a:lstStyle/>
          <a:p>
            <a:pPr marL="0" indent="0">
              <a:buNone/>
            </a:pPr>
            <a:r>
              <a:rPr lang="en-US" sz="2200" b="1" dirty="0">
                <a:solidFill>
                  <a:srgbClr val="B65B3A"/>
                </a:solidFill>
              </a:rPr>
              <a:t>Core argument</a:t>
            </a:r>
            <a:endParaRPr lang="en-US" sz="2200" dirty="0"/>
          </a:p>
        </p:txBody>
      </p:sp>
      <p:sp>
        <p:nvSpPr>
          <p:cNvPr id="16" name="Text 14"/>
          <p:cNvSpPr/>
          <p:nvPr/>
        </p:nvSpPr>
        <p:spPr>
          <a:xfrm>
            <a:off x="4373881" y="5120640"/>
            <a:ext cx="7288730" cy="502920"/>
          </a:xfrm>
          <a:prstGeom prst="rect">
            <a:avLst/>
          </a:prstGeom>
          <a:noFill/>
          <a:ln/>
        </p:spPr>
        <p:txBody>
          <a:bodyPr wrap="square" lIns="381" tIns="381" rIns="381" bIns="381" rtlCol="0" anchor="ctr">
            <a:normAutofit fontScale="92500" lnSpcReduction="10000"/>
          </a:bodyPr>
          <a:lstStyle/>
          <a:p>
            <a:pPr marL="0" indent="0">
              <a:buNone/>
            </a:pPr>
            <a:r>
              <a:rPr lang="en-US" sz="1900" b="1" dirty="0">
                <a:solidFill>
                  <a:srgbClr val="0C6B68"/>
                </a:solidFill>
              </a:rPr>
              <a:t>Good care is not just “doing for” older people,  it is enabling safe choice, continuity, dignity and connection.</a:t>
            </a:r>
            <a:endParaRPr lang="en-US" sz="1900"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2</a:t>
            </a:fld>
            <a:endParaRPr lang="en-US" dirty="0"/>
          </a:p>
        </p:txBody>
      </p:sp>
      <p:sp>
        <p:nvSpPr>
          <p:cNvPr id="18" name="TextBox 17">
            <a:extLst>
              <a:ext uri="{FF2B5EF4-FFF2-40B4-BE49-F238E27FC236}">
                <a16:creationId xmlns:a16="http://schemas.microsoft.com/office/drawing/2014/main" id="{C4ABDB97-BC73-0188-3FB5-61914C7D7E7D}"/>
              </a:ext>
            </a:extLst>
          </p:cNvPr>
          <p:cNvSpPr txBox="1"/>
          <p:nvPr/>
        </p:nvSpPr>
        <p:spPr>
          <a:xfrm>
            <a:off x="3867913" y="1380414"/>
            <a:ext cx="7638288" cy="3285964"/>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2200" kern="100" dirty="0">
                <a:solidFill>
                  <a:schemeClr val="tx1">
                    <a:lumMod val="65000"/>
                    <a:lumOff val="35000"/>
                  </a:schemeClr>
                </a:solidFill>
                <a:effectLst/>
                <a:ea typeface="Calibri" panose="020F0502020204030204" pitchFamily="34" charset="0"/>
                <a:cs typeface="Times New Roman" panose="02020603050405020304" pitchFamily="18" charset="0"/>
              </a:rPr>
              <a:t>The UK population is ageing rapidly, increasing demand for health and social care services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(House of Commons Library, 2024; ONS, 2022)</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200" kern="100" dirty="0">
                <a:solidFill>
                  <a:schemeClr val="tx1">
                    <a:lumMod val="65000"/>
                    <a:lumOff val="35000"/>
                  </a:schemeClr>
                </a:solidFill>
                <a:effectLst/>
                <a:ea typeface="Calibri" panose="020F0502020204030204" pitchFamily="34" charset="0"/>
                <a:cs typeface="Times New Roman" panose="02020603050405020304" pitchFamily="18" charset="0"/>
              </a:rPr>
              <a:t>Older people require holistic and person-centred approaches to care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(Care Act 2014; NICE, 2015)</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a:t>
            </a:r>
          </a:p>
          <a:p>
            <a:pPr marL="342900" lvl="0" indent="-342900">
              <a:lnSpc>
                <a:spcPct val="107000"/>
              </a:lnSpc>
              <a:spcAft>
                <a:spcPts val="800"/>
              </a:spcAft>
              <a:buSzPts val="1000"/>
              <a:buFont typeface="Symbol" panose="05050102010706020507" pitchFamily="18" charset="2"/>
              <a:buChar char=""/>
              <a:tabLst>
                <a:tab pos="457200" algn="l"/>
              </a:tabLst>
            </a:pPr>
            <a:r>
              <a:rPr lang="en-GB" sz="2200" kern="100" dirty="0">
                <a:solidFill>
                  <a:schemeClr val="tx1">
                    <a:lumMod val="65000"/>
                    <a:lumOff val="35000"/>
                  </a:schemeClr>
                </a:solidFill>
                <a:effectLst/>
                <a:ea typeface="Calibri" panose="020F0502020204030204" pitchFamily="34" charset="0"/>
                <a:cs typeface="Times New Roman" panose="02020603050405020304" pitchFamily="18" charset="0"/>
              </a:rPr>
              <a:t>Domiciliary care supports independence and ageing in place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(DHSC, 2025a)</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200" kern="100" dirty="0">
                <a:solidFill>
                  <a:schemeClr val="tx1">
                    <a:lumMod val="65000"/>
                    <a:lumOff val="35000"/>
                  </a:schemeClr>
                </a:solidFill>
                <a:effectLst/>
                <a:ea typeface="Calibri" panose="020F0502020204030204" pitchFamily="34" charset="0"/>
                <a:cs typeface="Times New Roman" panose="02020603050405020304" pitchFamily="18" charset="0"/>
              </a:rPr>
              <a:t>Technological innovations may enhance autonomy but also raise ethical concerns</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(NHS England, 2023; Age UK, 2024)</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p:txBody>
      </p:sp>
      <p:pic>
        <p:nvPicPr>
          <p:cNvPr id="8" name="Audio 7">
            <a:hlinkClick r:id="" action="ppaction://media"/>
            <a:extLst>
              <a:ext uri="{FF2B5EF4-FFF2-40B4-BE49-F238E27FC236}">
                <a16:creationId xmlns:a16="http://schemas.microsoft.com/office/drawing/2014/main" id="{3D6C1967-F3AA-FB5B-30A1-B8879356581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6273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Understanding Ageing and Demographic Trends</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685800" y="1143000"/>
            <a:ext cx="10789920" cy="457200"/>
          </a:xfrm>
          <a:prstGeom prst="rect">
            <a:avLst/>
          </a:prstGeom>
          <a:noFill/>
          <a:ln/>
        </p:spPr>
        <p:txBody>
          <a:bodyPr wrap="square" lIns="0" tIns="0" rIns="0" bIns="0" rtlCol="0" anchor="ctr">
            <a:normAutofit fontScale="92500" lnSpcReduction="20000"/>
          </a:bodyPr>
          <a:lstStyle/>
          <a:p>
            <a:pPr marL="0" indent="0">
              <a:buNone/>
            </a:pPr>
            <a:r>
              <a:rPr lang="en-US" sz="1800" dirty="0">
                <a:solidFill>
                  <a:srgbClr val="5F6F73"/>
                </a:solidFill>
              </a:rPr>
              <a:t>People aged 65+ represent a growing share of the population, increasing pressure on health, social care and informal carers.</a:t>
            </a:r>
            <a:endParaRPr lang="en-US" sz="1800" dirty="0"/>
          </a:p>
        </p:txBody>
      </p:sp>
      <p:graphicFrame>
        <p:nvGraphicFramePr>
          <p:cNvPr id="5" name="Chart 0"/>
          <p:cNvGraphicFramePr/>
          <p:nvPr/>
        </p:nvGraphicFramePr>
        <p:xfrm>
          <a:off x="822960" y="1828800"/>
          <a:ext cx="4800600" cy="3291840"/>
        </p:xfrm>
        <a:graphic>
          <a:graphicData uri="http://schemas.openxmlformats.org/drawingml/2006/chart">
            <c:chart xmlns:c="http://schemas.openxmlformats.org/drawingml/2006/chart" xmlns:r="http://schemas.openxmlformats.org/officeDocument/2006/relationships" r:id="rId5"/>
          </a:graphicData>
        </a:graphic>
      </p:graphicFrame>
      <p:sp>
        <p:nvSpPr>
          <p:cNvPr id="6" name="Shape 3"/>
          <p:cNvSpPr/>
          <p:nvPr/>
        </p:nvSpPr>
        <p:spPr>
          <a:xfrm>
            <a:off x="5900861" y="1602247"/>
            <a:ext cx="5745705" cy="3749040"/>
          </a:xfrm>
          <a:prstGeom prst="roundRect">
            <a:avLst>
              <a:gd name="adj" fmla="val 4156"/>
            </a:avLst>
          </a:prstGeom>
          <a:solidFill>
            <a:srgbClr val="FFFDF8"/>
          </a:solidFill>
          <a:ln w="12700">
            <a:solidFill>
              <a:srgbClr val="E4D7C4">
                <a:alpha val="0"/>
              </a:srgbClr>
            </a:solidFill>
            <a:prstDash val="solid"/>
          </a:ln>
        </p:spPr>
        <p:txBody>
          <a:bodyPr/>
          <a:lstStyle/>
          <a:p>
            <a:endParaRPr lang="en-GB" dirty="0"/>
          </a:p>
        </p:txBody>
      </p:sp>
      <p:sp>
        <p:nvSpPr>
          <p:cNvPr id="12" name="Text 9"/>
          <p:cNvSpPr/>
          <p:nvPr/>
        </p:nvSpPr>
        <p:spPr>
          <a:xfrm>
            <a:off x="6583680" y="3529584"/>
            <a:ext cx="182880" cy="182880"/>
          </a:xfrm>
          <a:prstGeom prst="rect">
            <a:avLst/>
          </a:prstGeom>
          <a:noFill/>
          <a:ln/>
        </p:spPr>
        <p:txBody>
          <a:bodyPr wrap="square" lIns="0" tIns="0" rIns="0" bIns="0" rtlCol="0" anchor="ctr"/>
          <a:lstStyle/>
          <a:p>
            <a:pPr marL="0" indent="0">
              <a:buNone/>
            </a:pPr>
            <a:endParaRPr lang="en-US" sz="2050" dirty="0"/>
          </a:p>
        </p:txBody>
      </p:sp>
      <p:sp>
        <p:nvSpPr>
          <p:cNvPr id="16" name="Text 13"/>
          <p:cNvSpPr/>
          <p:nvPr/>
        </p:nvSpPr>
        <p:spPr>
          <a:xfrm>
            <a:off x="1090405" y="4866386"/>
            <a:ext cx="4405851" cy="713238"/>
          </a:xfrm>
          <a:prstGeom prst="rect">
            <a:avLst/>
          </a:prstGeom>
          <a:noFill/>
          <a:ln/>
        </p:spPr>
        <p:txBody>
          <a:bodyPr wrap="square" lIns="0" tIns="0" rIns="0" bIns="0" rtlCol="0" anchor="ctr"/>
          <a:lstStyle/>
          <a:p>
            <a:pPr marL="0" indent="0">
              <a:buNone/>
            </a:pPr>
            <a:r>
              <a:rPr lang="en-US" sz="1400" dirty="0">
                <a:solidFill>
                  <a:srgbClr val="8D8170"/>
                </a:solidFill>
              </a:rPr>
              <a:t>Source: House of Commons Library using ONS population data/projections; ONS Census 2021</a:t>
            </a:r>
            <a:endParaRPr lang="en-US" sz="1400"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3</a:t>
            </a:fld>
            <a:endParaRPr lang="en-US" dirty="0"/>
          </a:p>
        </p:txBody>
      </p:sp>
      <p:sp>
        <p:nvSpPr>
          <p:cNvPr id="18" name="TextBox 17">
            <a:extLst>
              <a:ext uri="{FF2B5EF4-FFF2-40B4-BE49-F238E27FC236}">
                <a16:creationId xmlns:a16="http://schemas.microsoft.com/office/drawing/2014/main" id="{45C52673-B6EF-C0F9-85E1-734CF26736F7}"/>
              </a:ext>
            </a:extLst>
          </p:cNvPr>
          <p:cNvSpPr txBox="1"/>
          <p:nvPr/>
        </p:nvSpPr>
        <p:spPr>
          <a:xfrm>
            <a:off x="5945090" y="1965960"/>
            <a:ext cx="5701477" cy="2833981"/>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More chronic illness and frailty management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(ONS, 2022)</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Greater demand for home-based support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(House of Commons Library, 2024)</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Increased loneliness and social isolation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(Age UK, 2024)</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Greater pressure on health and social care systems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(Health and Care Act 2022)</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Need for integrated care and prevention strategies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(NHS England, 2023)</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p:txBody>
      </p:sp>
      <p:sp>
        <p:nvSpPr>
          <p:cNvPr id="20" name="TextBox 19">
            <a:extLst>
              <a:ext uri="{FF2B5EF4-FFF2-40B4-BE49-F238E27FC236}">
                <a16:creationId xmlns:a16="http://schemas.microsoft.com/office/drawing/2014/main" id="{77668740-1E13-4B60-C154-F7B8EC60799C}"/>
              </a:ext>
            </a:extLst>
          </p:cNvPr>
          <p:cNvSpPr txBox="1"/>
          <p:nvPr/>
        </p:nvSpPr>
        <p:spPr>
          <a:xfrm>
            <a:off x="497403" y="5676901"/>
            <a:ext cx="11350040" cy="682110"/>
          </a:xfrm>
          <a:prstGeom prst="rect">
            <a:avLst/>
          </a:prstGeom>
          <a:noFill/>
        </p:spPr>
        <p:txBody>
          <a:bodyPr wrap="square">
            <a:spAutoFit/>
          </a:bodyPr>
          <a:lstStyle/>
          <a:p>
            <a:pPr>
              <a:lnSpc>
                <a:spcPct val="107000"/>
              </a:lnSpc>
              <a:spcAft>
                <a:spcPts val="800"/>
              </a:spcAft>
              <a:buNone/>
            </a:pPr>
            <a:r>
              <a:rPr lang="en-GB" sz="1800" kern="100" dirty="0">
                <a:solidFill>
                  <a:srgbClr val="B65B3A"/>
                </a:solidFill>
                <a:effectLst/>
                <a:ea typeface="Calibri" panose="020F0502020204030204" pitchFamily="34" charset="0"/>
                <a:cs typeface="Times New Roman" panose="02020603050405020304" pitchFamily="18" charset="0"/>
              </a:rPr>
              <a:t>Population ageing presents challenges relating to workforce sustainability and long-term funding </a:t>
            </a:r>
          </a:p>
          <a:p>
            <a:pPr>
              <a:lnSpc>
                <a:spcPct val="107000"/>
              </a:lnSpc>
              <a:spcAft>
                <a:spcPts val="800"/>
              </a:spcAft>
              <a:buNone/>
            </a:pP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(Institute for Government, 2025; Skills for Care, 2025)</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a:t>
            </a:r>
          </a:p>
        </p:txBody>
      </p:sp>
      <p:pic>
        <p:nvPicPr>
          <p:cNvPr id="9" name="Audio 8">
            <a:hlinkClick r:id="" action="ppaction://media"/>
            <a:extLst>
              <a:ext uri="{FF2B5EF4-FFF2-40B4-BE49-F238E27FC236}">
                <a16:creationId xmlns:a16="http://schemas.microsoft.com/office/drawing/2014/main" id="{94655FFF-4FC7-3278-6E8A-DED96725F1D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cSld>
  <p:clrMapOvr>
    <a:masterClrMapping/>
  </p:clrMapOvr>
  <p:transition spd="slow" advTm="94404">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Needs of Older People</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594360" y="905631"/>
            <a:ext cx="10241280" cy="292608"/>
          </a:xfrm>
          <a:prstGeom prst="rect">
            <a:avLst/>
          </a:prstGeom>
          <a:noFill/>
          <a:ln/>
        </p:spPr>
        <p:txBody>
          <a:bodyPr wrap="square" lIns="0" tIns="0" rIns="0" bIns="0" rtlCol="0" anchor="ctr"/>
          <a:lstStyle/>
          <a:p>
            <a:pPr marL="0" indent="0">
              <a:buNone/>
            </a:pPr>
            <a:r>
              <a:rPr lang="en-US" sz="1350" dirty="0">
                <a:solidFill>
                  <a:srgbClr val="5F6F73"/>
                </a:solidFill>
              </a:rPr>
              <a:t>Needs are interconnected: effective support should treat the person, not just the task.</a:t>
            </a:r>
            <a:endParaRPr lang="en-US" sz="1350" dirty="0"/>
          </a:p>
        </p:txBody>
      </p:sp>
      <p:sp>
        <p:nvSpPr>
          <p:cNvPr id="5" name="Shape 3"/>
          <p:cNvSpPr/>
          <p:nvPr/>
        </p:nvSpPr>
        <p:spPr>
          <a:xfrm>
            <a:off x="685800" y="1436359"/>
            <a:ext cx="2395728" cy="3269390"/>
          </a:xfrm>
          <a:prstGeom prst="roundRect">
            <a:avLst>
              <a:gd name="adj" fmla="val 6107"/>
            </a:avLst>
          </a:prstGeom>
          <a:solidFill>
            <a:srgbClr val="EFE3D1"/>
          </a:solidFill>
          <a:ln w="12700">
            <a:solidFill>
              <a:srgbClr val="FFFFFF">
                <a:alpha val="0"/>
              </a:srgbClr>
            </a:solidFill>
            <a:prstDash val="solid"/>
          </a:ln>
        </p:spPr>
        <p: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6" name="Text 4"/>
          <p:cNvSpPr/>
          <p:nvPr/>
        </p:nvSpPr>
        <p:spPr>
          <a:xfrm>
            <a:off x="914400" y="1738111"/>
            <a:ext cx="1920240" cy="384048"/>
          </a:xfrm>
          <a:prstGeom prst="rect">
            <a:avLst/>
          </a:prstGeom>
          <a:noFill/>
          <a:ln/>
        </p:spPr>
        <p:txBody>
          <a:bodyPr wrap="square" lIns="0" tIns="0" rIns="0" bIns="0" rtlCol="0" anchor="ctr">
            <a:normAutofit/>
          </a:bodyPr>
          <a:lstStyle/>
          <a:p>
            <a:pPr marL="0" indent="0" algn="ctr">
              <a:buNone/>
            </a:pPr>
            <a:r>
              <a:rPr lang="en-US" sz="1900" b="1" dirty="0">
                <a:solidFill>
                  <a:srgbClr val="0C6B68"/>
                </a:solidFill>
              </a:rPr>
              <a:t>Physical needs</a:t>
            </a:r>
            <a:endParaRPr lang="en-US" sz="1900" dirty="0"/>
          </a:p>
        </p:txBody>
      </p:sp>
      <p:sp>
        <p:nvSpPr>
          <p:cNvPr id="7" name="Shape 5"/>
          <p:cNvSpPr/>
          <p:nvPr/>
        </p:nvSpPr>
        <p:spPr>
          <a:xfrm>
            <a:off x="1005840" y="2259319"/>
            <a:ext cx="1737360" cy="0"/>
          </a:xfrm>
          <a:prstGeom prst="line">
            <a:avLst/>
          </a:prstGeom>
          <a:noFill/>
          <a:ln w="22860">
            <a:solidFill>
              <a:srgbClr val="0C6B68"/>
            </a:solidFill>
            <a:prstDash val="solid"/>
          </a:ln>
        </p:spPr>
        <p:txBody>
          <a:bodyPr/>
          <a:lstStyle/>
          <a:p>
            <a:endParaRPr lang="en-GB" dirty="0"/>
          </a:p>
        </p:txBody>
      </p:sp>
      <p:sp>
        <p:nvSpPr>
          <p:cNvPr id="8" name="Text 6"/>
          <p:cNvSpPr/>
          <p:nvPr/>
        </p:nvSpPr>
        <p:spPr>
          <a:xfrm>
            <a:off x="685800" y="2523664"/>
            <a:ext cx="2240280" cy="2182085"/>
          </a:xfrm>
          <a:prstGeom prst="rect">
            <a:avLst/>
          </a:prstGeom>
          <a:noFill/>
          <a:ln/>
        </p:spPr>
        <p:txBody>
          <a:bodyPr wrap="square" lIns="381" tIns="381" rIns="381" bIns="381" rtlCol="0" anchor="ctr">
            <a:normAutofit/>
          </a:bodyPr>
          <a:lstStyle/>
          <a:p>
            <a:pPr lvl="0" algn="ctr"/>
            <a:r>
              <a:rPr lang="en-GB" dirty="0">
                <a:solidFill>
                  <a:schemeClr val="tx1">
                    <a:lumMod val="65000"/>
                    <a:lumOff val="35000"/>
                  </a:schemeClr>
                </a:solidFill>
              </a:rPr>
              <a:t>Mobility and falls prevention </a:t>
            </a:r>
          </a:p>
          <a:p>
            <a:pPr lvl="0" algn="ctr"/>
            <a:r>
              <a:rPr lang="en-GB" sz="1200" i="1" dirty="0">
                <a:solidFill>
                  <a:schemeClr val="tx1">
                    <a:lumMod val="65000"/>
                    <a:lumOff val="35000"/>
                  </a:schemeClr>
                </a:solidFill>
              </a:rPr>
              <a:t>(British Geriatrics Society, 2023)</a:t>
            </a:r>
            <a:r>
              <a:rPr lang="en-GB" sz="1200" dirty="0">
                <a:solidFill>
                  <a:schemeClr val="tx1">
                    <a:lumMod val="65000"/>
                    <a:lumOff val="35000"/>
                  </a:schemeClr>
                </a:solidFill>
              </a:rPr>
              <a:t>. </a:t>
            </a:r>
          </a:p>
          <a:p>
            <a:pPr lvl="0" algn="ctr"/>
            <a:endParaRPr lang="en-GB" sz="1500" dirty="0">
              <a:solidFill>
                <a:schemeClr val="tx1">
                  <a:lumMod val="65000"/>
                  <a:lumOff val="35000"/>
                </a:schemeClr>
              </a:solidFill>
            </a:endParaRPr>
          </a:p>
          <a:p>
            <a:pPr lvl="0" algn="ctr"/>
            <a:r>
              <a:rPr lang="en-GB" dirty="0">
                <a:solidFill>
                  <a:schemeClr val="tx1">
                    <a:lumMod val="65000"/>
                    <a:lumOff val="35000"/>
                  </a:schemeClr>
                </a:solidFill>
              </a:rPr>
              <a:t>Nutrition and long-term condition management </a:t>
            </a:r>
          </a:p>
          <a:p>
            <a:pPr lvl="0" algn="ctr"/>
            <a:r>
              <a:rPr lang="en-GB" sz="1200" i="1" dirty="0">
                <a:solidFill>
                  <a:schemeClr val="tx1">
                    <a:lumMod val="65000"/>
                    <a:lumOff val="35000"/>
                  </a:schemeClr>
                </a:solidFill>
                <a:latin typeface="Aptos" panose="020B0004020202020204" pitchFamily="34" charset="0"/>
              </a:rPr>
              <a:t>(NICE, 2015)</a:t>
            </a:r>
            <a:r>
              <a:rPr lang="en-GB" sz="1200" dirty="0">
                <a:solidFill>
                  <a:schemeClr val="tx1">
                    <a:lumMod val="65000"/>
                    <a:lumOff val="35000"/>
                  </a:schemeClr>
                </a:solidFill>
                <a:latin typeface="Aptos" panose="020B0004020202020204" pitchFamily="34" charset="0"/>
              </a:rPr>
              <a:t>. </a:t>
            </a:r>
          </a:p>
          <a:p>
            <a:pPr marL="0" indent="0" algn="ctr">
              <a:buNone/>
            </a:pPr>
            <a:endParaRPr lang="en-US" sz="1850" dirty="0"/>
          </a:p>
        </p:txBody>
      </p:sp>
      <p:sp>
        <p:nvSpPr>
          <p:cNvPr id="9" name="Shape 7"/>
          <p:cNvSpPr/>
          <p:nvPr/>
        </p:nvSpPr>
        <p:spPr>
          <a:xfrm>
            <a:off x="3502152" y="1436359"/>
            <a:ext cx="2395728" cy="3269390"/>
          </a:xfrm>
          <a:prstGeom prst="roundRect">
            <a:avLst>
              <a:gd name="adj" fmla="val 6107"/>
            </a:avLst>
          </a:prstGeom>
          <a:solidFill>
            <a:srgbClr val="FFFDF8"/>
          </a:solidFill>
          <a:ln w="12700">
            <a:solidFill>
              <a:srgbClr val="FFFFFF">
                <a:alpha val="0"/>
              </a:srgbClr>
            </a:solidFill>
            <a:prstDash val="solid"/>
          </a:ln>
        </p:spPr>
        <p:txBody>
          <a:bodyPr/>
          <a:lstStyle/>
          <a:p>
            <a:endParaRPr lang="en-GB" dirty="0"/>
          </a:p>
        </p:txBody>
      </p:sp>
      <p:sp>
        <p:nvSpPr>
          <p:cNvPr id="10" name="Text 8"/>
          <p:cNvSpPr/>
          <p:nvPr/>
        </p:nvSpPr>
        <p:spPr>
          <a:xfrm>
            <a:off x="3730752" y="1738111"/>
            <a:ext cx="1920240" cy="384048"/>
          </a:xfrm>
          <a:prstGeom prst="rect">
            <a:avLst/>
          </a:prstGeom>
          <a:noFill/>
          <a:ln/>
        </p:spPr>
        <p:txBody>
          <a:bodyPr wrap="square" lIns="0" tIns="0" rIns="0" bIns="0" rtlCol="0" anchor="ctr">
            <a:normAutofit fontScale="85000" lnSpcReduction="10000"/>
          </a:bodyPr>
          <a:lstStyle/>
          <a:p>
            <a:pPr marL="0" indent="0" algn="ctr">
              <a:buNone/>
            </a:pPr>
            <a:r>
              <a:rPr lang="en-US" sz="1900" b="1" dirty="0">
                <a:solidFill>
                  <a:srgbClr val="B65B3A"/>
                </a:solidFill>
              </a:rPr>
              <a:t>Psychological needs</a:t>
            </a:r>
            <a:endParaRPr lang="en-US" sz="1900" dirty="0"/>
          </a:p>
        </p:txBody>
      </p:sp>
      <p:sp>
        <p:nvSpPr>
          <p:cNvPr id="11" name="Shape 9"/>
          <p:cNvSpPr/>
          <p:nvPr/>
        </p:nvSpPr>
        <p:spPr>
          <a:xfrm>
            <a:off x="3822192" y="2259319"/>
            <a:ext cx="1737360" cy="0"/>
          </a:xfrm>
          <a:prstGeom prst="line">
            <a:avLst/>
          </a:prstGeom>
          <a:noFill/>
          <a:ln w="22860">
            <a:solidFill>
              <a:srgbClr val="B65B3A"/>
            </a:solidFill>
            <a:prstDash val="solid"/>
          </a:ln>
        </p:spPr>
        <p:txBody>
          <a:bodyPr/>
          <a:lstStyle/>
          <a:p>
            <a:endParaRPr lang="en-GB" dirty="0"/>
          </a:p>
        </p:txBody>
      </p:sp>
      <p:sp>
        <p:nvSpPr>
          <p:cNvPr id="12" name="Text 10"/>
          <p:cNvSpPr/>
          <p:nvPr/>
        </p:nvSpPr>
        <p:spPr>
          <a:xfrm>
            <a:off x="3502152" y="2698231"/>
            <a:ext cx="2240280" cy="1280160"/>
          </a:xfrm>
          <a:prstGeom prst="rect">
            <a:avLst/>
          </a:prstGeom>
          <a:noFill/>
          <a:ln/>
        </p:spPr>
        <p:txBody>
          <a:bodyPr wrap="square" lIns="381" tIns="381" rIns="381" bIns="381" rtlCol="0" anchor="ctr">
            <a:normAutofit/>
          </a:bodyPr>
          <a:lstStyle/>
          <a:p>
            <a:pPr marL="0" indent="0" algn="ctr">
              <a:buNone/>
            </a:pPr>
            <a:r>
              <a:rPr lang="en-US" sz="1850" dirty="0">
                <a:solidFill>
                  <a:schemeClr val="tx1">
                    <a:lumMod val="65000"/>
                    <a:lumOff val="35000"/>
                  </a:schemeClr>
                </a:solidFill>
              </a:rPr>
              <a:t>Mental wellbeing</a:t>
            </a:r>
          </a:p>
          <a:p>
            <a:pPr marL="0" indent="0" algn="ctr">
              <a:buNone/>
            </a:pPr>
            <a:r>
              <a:rPr lang="en-US" sz="1850" dirty="0">
                <a:solidFill>
                  <a:schemeClr val="tx1">
                    <a:lumMod val="65000"/>
                    <a:lumOff val="35000"/>
                  </a:schemeClr>
                </a:solidFill>
              </a:rPr>
              <a:t>Dementia support</a:t>
            </a:r>
          </a:p>
          <a:p>
            <a:pPr marL="0" indent="0" algn="ctr">
              <a:buNone/>
            </a:pPr>
            <a:r>
              <a:rPr lang="en-US" sz="1850" dirty="0">
                <a:solidFill>
                  <a:schemeClr val="tx1">
                    <a:lumMod val="65000"/>
                    <a:lumOff val="35000"/>
                  </a:schemeClr>
                </a:solidFill>
              </a:rPr>
              <a:t>Emotional security</a:t>
            </a:r>
          </a:p>
          <a:p>
            <a:pPr algn="ctr"/>
            <a:r>
              <a:rPr lang="en-GB" sz="1300" i="1" dirty="0">
                <a:solidFill>
                  <a:schemeClr val="tx1">
                    <a:lumMod val="65000"/>
                    <a:lumOff val="35000"/>
                  </a:schemeClr>
                </a:solidFill>
              </a:rPr>
              <a:t>(Alzheimer's Society, 2024)</a:t>
            </a:r>
            <a:r>
              <a:rPr lang="en-GB" sz="1300" dirty="0">
                <a:solidFill>
                  <a:schemeClr val="tx1">
                    <a:lumMod val="65000"/>
                    <a:lumOff val="35000"/>
                  </a:schemeClr>
                </a:solidFill>
              </a:rPr>
              <a:t>. </a:t>
            </a:r>
            <a:endParaRPr lang="en-US" sz="1300" dirty="0">
              <a:solidFill>
                <a:schemeClr val="tx1">
                  <a:lumMod val="65000"/>
                  <a:lumOff val="35000"/>
                </a:schemeClr>
              </a:solidFill>
            </a:endParaRPr>
          </a:p>
        </p:txBody>
      </p:sp>
      <p:sp>
        <p:nvSpPr>
          <p:cNvPr id="13" name="Shape 11"/>
          <p:cNvSpPr/>
          <p:nvPr/>
        </p:nvSpPr>
        <p:spPr>
          <a:xfrm>
            <a:off x="6318504" y="1436359"/>
            <a:ext cx="2395728" cy="3269390"/>
          </a:xfrm>
          <a:prstGeom prst="roundRect">
            <a:avLst>
              <a:gd name="adj" fmla="val 6107"/>
            </a:avLst>
          </a:prstGeom>
          <a:solidFill>
            <a:srgbClr val="EFE3D1"/>
          </a:solidFill>
          <a:ln w="12700">
            <a:solidFill>
              <a:srgbClr val="FFFFFF">
                <a:alpha val="0"/>
              </a:srgbClr>
            </a:solidFill>
            <a:prstDash val="solid"/>
          </a:ln>
        </p:spPr>
        <p:txBody>
          <a:bodyPr/>
          <a:lstStyle/>
          <a:p>
            <a:endParaRPr lang="en-GB" dirty="0"/>
          </a:p>
        </p:txBody>
      </p:sp>
      <p:sp>
        <p:nvSpPr>
          <p:cNvPr id="14" name="Text 12"/>
          <p:cNvSpPr/>
          <p:nvPr/>
        </p:nvSpPr>
        <p:spPr>
          <a:xfrm>
            <a:off x="6547104" y="1738111"/>
            <a:ext cx="1920240" cy="384048"/>
          </a:xfrm>
          <a:prstGeom prst="rect">
            <a:avLst/>
          </a:prstGeom>
          <a:noFill/>
          <a:ln/>
        </p:spPr>
        <p:txBody>
          <a:bodyPr wrap="square" lIns="0" tIns="0" rIns="0" bIns="0" rtlCol="0" anchor="ctr">
            <a:normAutofit/>
          </a:bodyPr>
          <a:lstStyle/>
          <a:p>
            <a:pPr marL="0" indent="0" algn="ctr">
              <a:buNone/>
            </a:pPr>
            <a:r>
              <a:rPr lang="en-US" sz="1900" b="1" dirty="0">
                <a:solidFill>
                  <a:srgbClr val="56796F"/>
                </a:solidFill>
              </a:rPr>
              <a:t>Social needs</a:t>
            </a:r>
            <a:endParaRPr lang="en-US" sz="1900" dirty="0"/>
          </a:p>
        </p:txBody>
      </p:sp>
      <p:sp>
        <p:nvSpPr>
          <p:cNvPr id="15" name="Shape 13"/>
          <p:cNvSpPr/>
          <p:nvPr/>
        </p:nvSpPr>
        <p:spPr>
          <a:xfrm>
            <a:off x="6638544" y="2259319"/>
            <a:ext cx="1737360" cy="0"/>
          </a:xfrm>
          <a:prstGeom prst="line">
            <a:avLst/>
          </a:prstGeom>
          <a:noFill/>
          <a:ln w="22860">
            <a:solidFill>
              <a:srgbClr val="56796F"/>
            </a:solidFill>
            <a:prstDash val="solid"/>
          </a:ln>
        </p:spPr>
        <p:txBody>
          <a:bodyPr/>
          <a:lstStyle/>
          <a:p>
            <a:endParaRPr lang="en-GB" dirty="0"/>
          </a:p>
        </p:txBody>
      </p:sp>
      <p:sp>
        <p:nvSpPr>
          <p:cNvPr id="16" name="Text 14"/>
          <p:cNvSpPr/>
          <p:nvPr/>
        </p:nvSpPr>
        <p:spPr>
          <a:xfrm>
            <a:off x="6432804" y="2698231"/>
            <a:ext cx="2167128" cy="1280160"/>
          </a:xfrm>
          <a:prstGeom prst="rect">
            <a:avLst/>
          </a:prstGeom>
          <a:noFill/>
          <a:ln/>
        </p:spPr>
        <p:txBody>
          <a:bodyPr wrap="square" lIns="381" tIns="381" rIns="381" bIns="381" rtlCol="0" anchor="ctr">
            <a:normAutofit fontScale="92500" lnSpcReduction="20000"/>
          </a:bodyPr>
          <a:lstStyle/>
          <a:p>
            <a:pPr marL="0" indent="0" algn="ctr">
              <a:buNone/>
            </a:pPr>
            <a:r>
              <a:rPr lang="en-US" sz="1850" dirty="0">
                <a:solidFill>
                  <a:schemeClr val="tx1">
                    <a:lumMod val="65000"/>
                    <a:lumOff val="35000"/>
                  </a:schemeClr>
                </a:solidFill>
              </a:rPr>
              <a:t>Relationships</a:t>
            </a:r>
          </a:p>
          <a:p>
            <a:pPr marL="0" indent="0" algn="ctr">
              <a:buNone/>
            </a:pPr>
            <a:r>
              <a:rPr lang="en-US" sz="1850" dirty="0">
                <a:solidFill>
                  <a:schemeClr val="tx1">
                    <a:lumMod val="65000"/>
                    <a:lumOff val="35000"/>
                  </a:schemeClr>
                </a:solidFill>
              </a:rPr>
              <a:t>Community engagement</a:t>
            </a:r>
          </a:p>
          <a:p>
            <a:pPr marL="0" indent="0" algn="ctr">
              <a:buNone/>
            </a:pPr>
            <a:r>
              <a:rPr lang="en-US" sz="1850" dirty="0">
                <a:solidFill>
                  <a:schemeClr val="tx1">
                    <a:lumMod val="65000"/>
                    <a:lumOff val="35000"/>
                  </a:schemeClr>
                </a:solidFill>
              </a:rPr>
              <a:t>Reduction of loneliness</a:t>
            </a:r>
          </a:p>
          <a:p>
            <a:pPr algn="ctr"/>
            <a:r>
              <a:rPr lang="en-GB" sz="1300" i="1" dirty="0">
                <a:solidFill>
                  <a:schemeClr val="tx1">
                    <a:lumMod val="65000"/>
                    <a:lumOff val="35000"/>
                  </a:schemeClr>
                </a:solidFill>
              </a:rPr>
              <a:t>(Age UK, 2024)</a:t>
            </a:r>
            <a:r>
              <a:rPr lang="en-GB" sz="1300" dirty="0">
                <a:solidFill>
                  <a:schemeClr val="tx1">
                    <a:lumMod val="65000"/>
                    <a:lumOff val="35000"/>
                  </a:schemeClr>
                </a:solidFill>
              </a:rPr>
              <a:t>. </a:t>
            </a:r>
            <a:endParaRPr lang="en-US" sz="1300" dirty="0">
              <a:solidFill>
                <a:schemeClr val="tx1">
                  <a:lumMod val="65000"/>
                  <a:lumOff val="35000"/>
                </a:schemeClr>
              </a:solidFill>
            </a:endParaRPr>
          </a:p>
        </p:txBody>
      </p:sp>
      <p:sp>
        <p:nvSpPr>
          <p:cNvPr id="17" name="Shape 15"/>
          <p:cNvSpPr/>
          <p:nvPr/>
        </p:nvSpPr>
        <p:spPr>
          <a:xfrm>
            <a:off x="9134856" y="1436359"/>
            <a:ext cx="2395728" cy="3269390"/>
          </a:xfrm>
          <a:prstGeom prst="roundRect">
            <a:avLst>
              <a:gd name="adj" fmla="val 6107"/>
            </a:avLst>
          </a:prstGeom>
          <a:solidFill>
            <a:srgbClr val="FFFDF8"/>
          </a:solidFill>
          <a:ln w="12700">
            <a:solidFill>
              <a:srgbClr val="FFFFFF">
                <a:alpha val="0"/>
              </a:srgbClr>
            </a:solidFill>
            <a:prstDash val="solid"/>
          </a:ln>
        </p:spPr>
        <p:txBody>
          <a:bodyPr/>
          <a:lstStyle/>
          <a:p>
            <a:endParaRPr lang="en-GB" dirty="0"/>
          </a:p>
        </p:txBody>
      </p:sp>
      <p:sp>
        <p:nvSpPr>
          <p:cNvPr id="18" name="Text 16"/>
          <p:cNvSpPr/>
          <p:nvPr/>
        </p:nvSpPr>
        <p:spPr>
          <a:xfrm>
            <a:off x="9363456" y="1738111"/>
            <a:ext cx="1920240" cy="384048"/>
          </a:xfrm>
          <a:prstGeom prst="rect">
            <a:avLst/>
          </a:prstGeom>
          <a:noFill/>
          <a:ln/>
        </p:spPr>
        <p:txBody>
          <a:bodyPr wrap="square" lIns="0" tIns="0" rIns="0" bIns="0" rtlCol="0" anchor="ctr">
            <a:normAutofit/>
          </a:bodyPr>
          <a:lstStyle/>
          <a:p>
            <a:pPr marL="0" indent="0" algn="ctr">
              <a:buNone/>
            </a:pPr>
            <a:r>
              <a:rPr lang="en-US" sz="1900" b="1" dirty="0">
                <a:solidFill>
                  <a:srgbClr val="B65B3A"/>
                </a:solidFill>
              </a:rPr>
              <a:t>Spiritual needs</a:t>
            </a:r>
            <a:endParaRPr lang="en-US" sz="1900" dirty="0">
              <a:solidFill>
                <a:srgbClr val="B65B3A"/>
              </a:solidFill>
            </a:endParaRPr>
          </a:p>
        </p:txBody>
      </p:sp>
      <p:sp>
        <p:nvSpPr>
          <p:cNvPr id="19" name="Shape 17"/>
          <p:cNvSpPr/>
          <p:nvPr/>
        </p:nvSpPr>
        <p:spPr>
          <a:xfrm>
            <a:off x="9454896" y="2259319"/>
            <a:ext cx="1737360" cy="0"/>
          </a:xfrm>
          <a:prstGeom prst="line">
            <a:avLst/>
          </a:prstGeom>
          <a:noFill/>
          <a:ln w="22860">
            <a:solidFill>
              <a:srgbClr val="695974"/>
            </a:solidFill>
            <a:prstDash val="solid"/>
          </a:ln>
        </p:spPr>
        <p:txBody>
          <a:bodyPr/>
          <a:lstStyle/>
          <a:p>
            <a:endParaRPr lang="en-GB" dirty="0"/>
          </a:p>
        </p:txBody>
      </p:sp>
      <p:sp>
        <p:nvSpPr>
          <p:cNvPr id="20" name="Text 18"/>
          <p:cNvSpPr/>
          <p:nvPr/>
        </p:nvSpPr>
        <p:spPr>
          <a:xfrm>
            <a:off x="9363456" y="2698231"/>
            <a:ext cx="2011680" cy="1280160"/>
          </a:xfrm>
          <a:prstGeom prst="rect">
            <a:avLst/>
          </a:prstGeom>
          <a:noFill/>
          <a:ln/>
        </p:spPr>
        <p:txBody>
          <a:bodyPr wrap="square" lIns="381" tIns="381" rIns="381" bIns="381" rtlCol="0" anchor="ctr">
            <a:normAutofit/>
          </a:bodyPr>
          <a:lstStyle/>
          <a:p>
            <a:pPr marL="0" indent="0" algn="ctr">
              <a:buNone/>
            </a:pPr>
            <a:r>
              <a:rPr lang="en-US" sz="1850" dirty="0">
                <a:solidFill>
                  <a:schemeClr val="tx1">
                    <a:lumMod val="65000"/>
                    <a:lumOff val="35000"/>
                  </a:schemeClr>
                </a:solidFill>
              </a:rPr>
              <a:t>Identity</a:t>
            </a:r>
          </a:p>
          <a:p>
            <a:pPr marL="0" indent="0" algn="ctr">
              <a:buNone/>
            </a:pPr>
            <a:r>
              <a:rPr lang="en-US" sz="1850" dirty="0">
                <a:solidFill>
                  <a:schemeClr val="tx1">
                    <a:lumMod val="65000"/>
                    <a:lumOff val="35000"/>
                  </a:schemeClr>
                </a:solidFill>
              </a:rPr>
              <a:t>Dignity</a:t>
            </a:r>
          </a:p>
          <a:p>
            <a:pPr marL="0" indent="0" algn="ctr">
              <a:buNone/>
            </a:pPr>
            <a:r>
              <a:rPr lang="en-US" sz="1850" dirty="0">
                <a:solidFill>
                  <a:schemeClr val="tx1">
                    <a:lumMod val="65000"/>
                    <a:lumOff val="35000"/>
                  </a:schemeClr>
                </a:solidFill>
              </a:rPr>
              <a:t>Personal values</a:t>
            </a:r>
          </a:p>
          <a:p>
            <a:pPr algn="ctr"/>
            <a:r>
              <a:rPr lang="en-GB" sz="1200" i="1" dirty="0">
                <a:solidFill>
                  <a:schemeClr val="tx1">
                    <a:lumMod val="65000"/>
                    <a:lumOff val="35000"/>
                  </a:schemeClr>
                </a:solidFill>
              </a:rPr>
              <a:t>(SCIE, 2023)</a:t>
            </a:r>
            <a:r>
              <a:rPr lang="en-GB" sz="1200" dirty="0">
                <a:solidFill>
                  <a:schemeClr val="tx1">
                    <a:lumMod val="65000"/>
                    <a:lumOff val="35000"/>
                  </a:schemeClr>
                </a:solidFill>
              </a:rPr>
              <a:t>. </a:t>
            </a:r>
            <a:endParaRPr lang="en-US" sz="1200" dirty="0">
              <a:solidFill>
                <a:schemeClr val="tx1">
                  <a:lumMod val="65000"/>
                  <a:lumOff val="35000"/>
                </a:schemeClr>
              </a:solidFill>
            </a:endParaRPr>
          </a:p>
        </p:txBody>
      </p:sp>
      <p:sp>
        <p:nvSpPr>
          <p:cNvPr id="21" name="Text 19"/>
          <p:cNvSpPr/>
          <p:nvPr/>
        </p:nvSpPr>
        <p:spPr>
          <a:xfrm>
            <a:off x="685523" y="5211833"/>
            <a:ext cx="11471564" cy="393173"/>
          </a:xfrm>
          <a:prstGeom prst="rect">
            <a:avLst/>
          </a:prstGeom>
          <a:noFill/>
          <a:ln/>
        </p:spPr>
        <p:txBody>
          <a:bodyPr wrap="square" lIns="0" tIns="0" rIns="0" bIns="0" rtlCol="0" anchor="ctr"/>
          <a:lstStyle/>
          <a:p>
            <a:pPr algn="ctr"/>
            <a:r>
              <a:rPr lang="en-US" sz="2000" b="1" dirty="0">
                <a:solidFill>
                  <a:srgbClr val="0C6B68"/>
                </a:solidFill>
              </a:rPr>
              <a:t>Dignity, autonomy and independence are the thread across all four domains</a:t>
            </a:r>
            <a:r>
              <a:rPr lang="en-US" sz="1400" b="1" dirty="0">
                <a:solidFill>
                  <a:srgbClr val="0C6B68"/>
                </a:solidFill>
              </a:rPr>
              <a:t>.</a:t>
            </a:r>
            <a:r>
              <a:rPr lang="en-US" sz="1400" b="1" dirty="0">
                <a:solidFill>
                  <a:srgbClr val="1F2A2D"/>
                </a:solidFill>
              </a:rPr>
              <a:t> </a:t>
            </a:r>
          </a:p>
          <a:p>
            <a:pPr algn="ctr"/>
            <a:r>
              <a:rPr lang="en-GB" sz="1200" dirty="0">
                <a:solidFill>
                  <a:schemeClr val="tx1">
                    <a:lumMod val="65000"/>
                    <a:lumOff val="35000"/>
                  </a:schemeClr>
                </a:solidFill>
              </a:rPr>
              <a:t>(House of Commons Library, 2024; Office for National Statistics, 2022)</a:t>
            </a:r>
          </a:p>
          <a:p>
            <a:pPr marL="0" indent="0" algn="ctr">
              <a:buNone/>
            </a:pPr>
            <a:endParaRPr lang="en-US" sz="2000"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4</a:t>
            </a:fld>
            <a:endParaRPr lang="en-US" dirty="0"/>
          </a:p>
        </p:txBody>
      </p:sp>
      <p:sp>
        <p:nvSpPr>
          <p:cNvPr id="23" name="TextBox 22">
            <a:extLst>
              <a:ext uri="{FF2B5EF4-FFF2-40B4-BE49-F238E27FC236}">
                <a16:creationId xmlns:a16="http://schemas.microsoft.com/office/drawing/2014/main" id="{6400D796-27F4-7DF0-6D0F-E99F84F144CF}"/>
              </a:ext>
            </a:extLst>
          </p:cNvPr>
          <p:cNvSpPr txBox="1"/>
          <p:nvPr/>
        </p:nvSpPr>
        <p:spPr>
          <a:xfrm>
            <a:off x="257872" y="5611818"/>
            <a:ext cx="11123815" cy="680186"/>
          </a:xfrm>
          <a:prstGeom prst="rect">
            <a:avLst/>
          </a:prstGeom>
          <a:noFill/>
        </p:spPr>
        <p:txBody>
          <a:bodyPr wrap="square">
            <a:spAutoFit/>
          </a:bodyPr>
          <a:lstStyle/>
          <a:p>
            <a:pPr algn="ctr">
              <a:lnSpc>
                <a:spcPct val="107000"/>
              </a:lnSpc>
              <a:spcAft>
                <a:spcPts val="800"/>
              </a:spcAft>
              <a:buNone/>
            </a:pPr>
            <a:r>
              <a:rPr lang="en-GB" sz="1800" b="1"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Person-centred care should address interconnected needs rather than focusing solely on physical tasks </a:t>
            </a:r>
          </a:p>
          <a:p>
            <a:pPr algn="ctr">
              <a:lnSpc>
                <a:spcPct val="107000"/>
              </a:lnSpc>
              <a:spcAft>
                <a:spcPts val="800"/>
              </a:spcAft>
              <a:buNone/>
            </a:pPr>
            <a:r>
              <a:rPr lang="en-GB" sz="1200" i="1" kern="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rPr>
              <a:t>(Care Act 2014; NICE, 2015)</a:t>
            </a:r>
            <a:r>
              <a:rPr lang="en-GB" sz="1200" kern="100" dirty="0">
                <a:solidFill>
                  <a:schemeClr val="tx1">
                    <a:lumMod val="65000"/>
                    <a:lumOff val="35000"/>
                  </a:schemeClr>
                </a:solidFill>
                <a:effectLst/>
                <a:latin typeface="Calibri" panose="020F0502020204030204" pitchFamily="34" charset="0"/>
                <a:ea typeface="Calibri" panose="020F0502020204030204" pitchFamily="34" charset="0"/>
                <a:cs typeface="Times New Roman" panose="02020603050405020304" pitchFamily="18" charset="0"/>
              </a:rPr>
              <a:t>.</a:t>
            </a:r>
          </a:p>
        </p:txBody>
      </p:sp>
      <p:pic>
        <p:nvPicPr>
          <p:cNvPr id="26" name="Audio 25">
            <a:hlinkClick r:id="" action="ppaction://media"/>
            <a:extLst>
              <a:ext uri="{FF2B5EF4-FFF2-40B4-BE49-F238E27FC236}">
                <a16:creationId xmlns:a16="http://schemas.microsoft.com/office/drawing/2014/main" id="{44776B9C-A5B0-3CD1-F22D-A5952B3340F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6096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Activity Theory</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594360" y="987552"/>
            <a:ext cx="10241280" cy="292608"/>
          </a:xfrm>
          <a:prstGeom prst="rect">
            <a:avLst/>
          </a:prstGeom>
          <a:noFill/>
          <a:ln/>
        </p:spPr>
        <p:txBody>
          <a:bodyPr wrap="square" lIns="0" tIns="0" rIns="0" bIns="0" rtlCol="0" anchor="ctr"/>
          <a:lstStyle/>
          <a:p>
            <a:pPr marL="0" indent="0">
              <a:buNone/>
            </a:pPr>
            <a:r>
              <a:rPr lang="en-US" sz="1500" b="1" dirty="0">
                <a:solidFill>
                  <a:srgbClr val="0C6B68"/>
                </a:solidFill>
              </a:rPr>
              <a:t>Havighurst (1961): Successful ageing is supported by continued activity and social participation.</a:t>
            </a:r>
          </a:p>
        </p:txBody>
      </p:sp>
      <p:pic>
        <p:nvPicPr>
          <p:cNvPr id="5" name="Image 0" descr="/mnt/data/community_wisdom.png"/>
          <p:cNvPicPr>
            <a:picLocks noChangeAspect="1"/>
          </p:cNvPicPr>
          <p:nvPr/>
        </p:nvPicPr>
        <p:blipFill>
          <a:blip r:embed="rId5"/>
          <a:srcRect l="13151" r="13151"/>
          <a:stretch/>
        </p:blipFill>
        <p:spPr>
          <a:xfrm>
            <a:off x="6949440" y="1296202"/>
            <a:ext cx="4434840" cy="3611880"/>
          </a:xfrm>
          <a:prstGeom prst="rect">
            <a:avLst/>
          </a:prstGeom>
        </p:spPr>
      </p:pic>
      <p:sp>
        <p:nvSpPr>
          <p:cNvPr id="14" name="Text 11"/>
          <p:cNvSpPr/>
          <p:nvPr/>
        </p:nvSpPr>
        <p:spPr>
          <a:xfrm>
            <a:off x="594360" y="4523162"/>
            <a:ext cx="2834640" cy="320040"/>
          </a:xfrm>
          <a:prstGeom prst="rect">
            <a:avLst/>
          </a:prstGeom>
          <a:noFill/>
          <a:ln/>
        </p:spPr>
        <p:txBody>
          <a:bodyPr wrap="square" lIns="0" tIns="0" rIns="0" bIns="0" rtlCol="0" anchor="ctr"/>
          <a:lstStyle/>
          <a:p>
            <a:pPr marL="0" indent="0">
              <a:buNone/>
            </a:pPr>
            <a:r>
              <a:rPr lang="en-US" sz="2000" b="1" dirty="0">
                <a:solidFill>
                  <a:srgbClr val="B65B3A"/>
                </a:solidFill>
              </a:rPr>
              <a:t>Critical evaluation</a:t>
            </a:r>
            <a:endParaRPr lang="en-US" sz="2000" dirty="0"/>
          </a:p>
        </p:txBody>
      </p:sp>
      <p:sp>
        <p:nvSpPr>
          <p:cNvPr id="15" name="Text 12"/>
          <p:cNvSpPr/>
          <p:nvPr/>
        </p:nvSpPr>
        <p:spPr>
          <a:xfrm>
            <a:off x="594359" y="4879253"/>
            <a:ext cx="7946967" cy="1353312"/>
          </a:xfrm>
          <a:prstGeom prst="rect">
            <a:avLst/>
          </a:prstGeom>
          <a:noFill/>
          <a:ln/>
        </p:spPr>
        <p:txBody>
          <a:bodyPr wrap="square" lIns="254" tIns="254" rIns="254" bIns="254" rtlCol="0" anchor="ctr">
            <a:normAutofit/>
          </a:bodyPr>
          <a:lstStyle/>
          <a:p>
            <a:r>
              <a:rPr lang="en-GB" dirty="0">
                <a:solidFill>
                  <a:srgbClr val="0C6B68"/>
                </a:solidFill>
              </a:rPr>
              <a:t>✔ Encourages empowerment and inclusion.</a:t>
            </a:r>
          </a:p>
          <a:p>
            <a:r>
              <a:rPr lang="en-GB" dirty="0">
                <a:solidFill>
                  <a:srgbClr val="0C6B68"/>
                </a:solidFill>
              </a:rPr>
              <a:t>✔ Supports active ageing approaches.</a:t>
            </a:r>
          </a:p>
          <a:p>
            <a:r>
              <a:rPr lang="en-GB" dirty="0">
                <a:solidFill>
                  <a:srgbClr val="0C6B68"/>
                </a:solidFill>
              </a:rPr>
              <a:t>✖ May overlook disability, bereavement and inequalities  </a:t>
            </a:r>
            <a:r>
              <a:rPr lang="en-GB" sz="1200" i="1" dirty="0">
                <a:solidFill>
                  <a:srgbClr val="0C6B68"/>
                </a:solidFill>
              </a:rPr>
              <a:t> </a:t>
            </a:r>
          </a:p>
          <a:p>
            <a:r>
              <a:rPr lang="en-GB" sz="1200" i="1" dirty="0">
                <a:solidFill>
                  <a:schemeClr val="tx1">
                    <a:lumMod val="65000"/>
                    <a:lumOff val="35000"/>
                  </a:schemeClr>
                </a:solidFill>
              </a:rPr>
              <a:t>       (BMC Geriatrics, 2022)</a:t>
            </a:r>
            <a:r>
              <a:rPr lang="en-GB" sz="1200" dirty="0">
                <a:solidFill>
                  <a:schemeClr val="tx1">
                    <a:lumMod val="65000"/>
                    <a:lumOff val="35000"/>
                  </a:schemeClr>
                </a:solidFill>
              </a:rPr>
              <a:t>.</a:t>
            </a:r>
          </a:p>
          <a:p>
            <a:pPr marL="0" indent="0">
              <a:buNone/>
            </a:pPr>
            <a:endParaRPr lang="en-US" sz="1850" dirty="0">
              <a:solidFill>
                <a:srgbClr val="0C6B68"/>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5</a:t>
            </a:fld>
            <a:endParaRPr lang="en-US" dirty="0"/>
          </a:p>
        </p:txBody>
      </p:sp>
      <p:sp>
        <p:nvSpPr>
          <p:cNvPr id="17" name="TextBox 16">
            <a:extLst>
              <a:ext uri="{FF2B5EF4-FFF2-40B4-BE49-F238E27FC236}">
                <a16:creationId xmlns:a16="http://schemas.microsoft.com/office/drawing/2014/main" id="{9BE1CA47-87C8-614F-30EA-C83306632E7B}"/>
              </a:ext>
            </a:extLst>
          </p:cNvPr>
          <p:cNvSpPr txBox="1"/>
          <p:nvPr/>
        </p:nvSpPr>
        <p:spPr>
          <a:xfrm>
            <a:off x="531579" y="1725797"/>
            <a:ext cx="6099462" cy="2204899"/>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Continued social participation promotes successful ageing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(Havighurst, 1961)</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Maintaining meaningful roles enhances wellbeing </a:t>
            </a:r>
            <a:endParaRPr lang="en-GB" kern="100" dirty="0">
              <a:solidFill>
                <a:schemeClr val="tx1">
                  <a:lumMod val="65000"/>
                  <a:lumOff val="35000"/>
                </a:schemeClr>
              </a:solidFill>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r>
              <a:rPr lang="en-GB" sz="1200" i="1" kern="100" dirty="0">
                <a:solidFill>
                  <a:schemeClr val="tx1">
                    <a:lumMod val="65000"/>
                    <a:lumOff val="35000"/>
                  </a:schemeClr>
                </a:solidFill>
                <a:ea typeface="Calibri" panose="020F0502020204030204" pitchFamily="34" charset="0"/>
                <a:cs typeface="Times New Roman" panose="02020603050405020304" pitchFamily="18" charset="0"/>
              </a:rPr>
              <a:t>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(Rowe and Kahn, 1997)</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Social engagement supports independence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(WHO, 2021)</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rPr>
              <a:t>Active ageing may improve quality of life</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(Age and Ageing, 2020)</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p:txBody>
      </p:sp>
      <p:sp>
        <p:nvSpPr>
          <p:cNvPr id="19" name="TextBox 18">
            <a:extLst>
              <a:ext uri="{FF2B5EF4-FFF2-40B4-BE49-F238E27FC236}">
                <a16:creationId xmlns:a16="http://schemas.microsoft.com/office/drawing/2014/main" id="{DCE66688-9501-F899-1598-8736CE57F4D2}"/>
              </a:ext>
            </a:extLst>
          </p:cNvPr>
          <p:cNvSpPr txBox="1"/>
          <p:nvPr/>
        </p:nvSpPr>
        <p:spPr>
          <a:xfrm>
            <a:off x="10026315" y="4924124"/>
            <a:ext cx="6096000" cy="276999"/>
          </a:xfrm>
          <a:prstGeom prst="rect">
            <a:avLst/>
          </a:prstGeom>
          <a:noFill/>
        </p:spPr>
        <p:txBody>
          <a:bodyPr wrap="square">
            <a:spAutoFit/>
          </a:bodyPr>
          <a:lstStyle/>
          <a:p>
            <a:r>
              <a:rPr lang="en-GB" sz="1200" dirty="0">
                <a:solidFill>
                  <a:schemeClr val="tx1">
                    <a:lumMod val="50000"/>
                    <a:lumOff val="50000"/>
                  </a:schemeClr>
                </a:solidFill>
              </a:rPr>
              <a:t>(Getty Images, n.d.)</a:t>
            </a:r>
          </a:p>
        </p:txBody>
      </p:sp>
      <p:pic>
        <p:nvPicPr>
          <p:cNvPr id="6" name="Audio 5">
            <a:hlinkClick r:id="" action="ppaction://media"/>
            <a:extLst>
              <a:ext uri="{FF2B5EF4-FFF2-40B4-BE49-F238E27FC236}">
                <a16:creationId xmlns:a16="http://schemas.microsoft.com/office/drawing/2014/main" id="{77098BDF-4189-CC01-5377-E1096E41816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cSld>
  <p:clrMapOvr>
    <a:masterClrMapping/>
  </p:clrMapOvr>
  <p:transition spd="slow" advTm="6239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Continuity Theory</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594360" y="987552"/>
            <a:ext cx="10881360" cy="272022"/>
          </a:xfrm>
          <a:prstGeom prst="rect">
            <a:avLst/>
          </a:prstGeom>
          <a:noFill/>
          <a:ln/>
        </p:spPr>
        <p:txBody>
          <a:bodyPr wrap="square" lIns="0" tIns="0" rIns="0" bIns="0" rtlCol="0" anchor="ctr"/>
          <a:lstStyle/>
          <a:p>
            <a:r>
              <a:rPr lang="en-US" dirty="0">
                <a:solidFill>
                  <a:srgbClr val="B65B3A"/>
                </a:solidFill>
              </a:rPr>
              <a:t>Atchley (1989): continuity of routines, relationships and identity supports wellbeing in later life. </a:t>
            </a:r>
            <a:r>
              <a:rPr lang="en-GB" sz="1200" dirty="0">
                <a:solidFill>
                  <a:srgbClr val="B65B3A"/>
                </a:solidFill>
              </a:rPr>
              <a:t>(Havighurst, 1961)</a:t>
            </a:r>
          </a:p>
        </p:txBody>
      </p:sp>
      <p:pic>
        <p:nvPicPr>
          <p:cNvPr id="5" name="Image 0" descr="/mnt/data/ageuk_care.png"/>
          <p:cNvPicPr>
            <a:picLocks noChangeAspect="1"/>
          </p:cNvPicPr>
          <p:nvPr/>
        </p:nvPicPr>
        <p:blipFill>
          <a:blip r:embed="rId5"/>
          <a:srcRect l="27242" r="27242"/>
          <a:stretch/>
        </p:blipFill>
        <p:spPr>
          <a:xfrm>
            <a:off x="685800" y="1417320"/>
            <a:ext cx="4389120" cy="3154680"/>
          </a:xfrm>
          <a:prstGeom prst="rect">
            <a:avLst/>
          </a:prstGeom>
        </p:spPr>
      </p:pic>
      <p:sp>
        <p:nvSpPr>
          <p:cNvPr id="6" name="Shape 3"/>
          <p:cNvSpPr/>
          <p:nvPr/>
        </p:nvSpPr>
        <p:spPr>
          <a:xfrm>
            <a:off x="5593080" y="1595628"/>
            <a:ext cx="5882640" cy="3246120"/>
          </a:xfrm>
          <a:prstGeom prst="roundRect">
            <a:avLst>
              <a:gd name="adj" fmla="val 4507"/>
            </a:avLst>
          </a:prstGeom>
          <a:solidFill>
            <a:srgbClr val="FFFDF8"/>
          </a:solidFill>
          <a:ln w="12700">
            <a:solidFill>
              <a:srgbClr val="FFFFFF">
                <a:alpha val="0"/>
              </a:srgbClr>
            </a:solidFill>
            <a:prstDash val="solid"/>
          </a:ln>
        </p:spPr>
        <p:txBody>
          <a:bodyPr/>
          <a:lstStyle/>
          <a:p>
            <a:endParaRPr lang="en-GB" dirty="0"/>
          </a:p>
        </p:txBody>
      </p:sp>
      <p:sp>
        <p:nvSpPr>
          <p:cNvPr id="7" name="Text 4"/>
          <p:cNvSpPr/>
          <p:nvPr/>
        </p:nvSpPr>
        <p:spPr>
          <a:xfrm>
            <a:off x="5943600" y="1847322"/>
            <a:ext cx="3291840" cy="201168"/>
          </a:xfrm>
          <a:prstGeom prst="rect">
            <a:avLst/>
          </a:prstGeom>
          <a:noFill/>
          <a:ln/>
        </p:spPr>
        <p:txBody>
          <a:bodyPr wrap="square" lIns="0" tIns="0" rIns="0" bIns="0" rtlCol="0" anchor="ctr"/>
          <a:lstStyle/>
          <a:p>
            <a:r>
              <a:rPr lang="en-US" b="1" dirty="0">
                <a:solidFill>
                  <a:srgbClr val="0C6B68"/>
                </a:solidFill>
              </a:rPr>
              <a:t>Application of Domiciliary Care</a:t>
            </a:r>
          </a:p>
        </p:txBody>
      </p:sp>
      <p:sp>
        <p:nvSpPr>
          <p:cNvPr id="16" name="Text 13"/>
          <p:cNvSpPr/>
          <p:nvPr/>
        </p:nvSpPr>
        <p:spPr>
          <a:xfrm>
            <a:off x="914400" y="4983480"/>
            <a:ext cx="2423160" cy="292608"/>
          </a:xfrm>
          <a:prstGeom prst="rect">
            <a:avLst/>
          </a:prstGeom>
          <a:noFill/>
          <a:ln/>
        </p:spPr>
        <p:txBody>
          <a:bodyPr wrap="square" lIns="0" tIns="0" rIns="0" bIns="0" rtlCol="0" anchor="ctr"/>
          <a:lstStyle/>
          <a:p>
            <a:pPr marL="0" indent="0">
              <a:buNone/>
            </a:pPr>
            <a:r>
              <a:rPr lang="en-US" sz="1900" b="1" dirty="0">
                <a:solidFill>
                  <a:srgbClr val="B65B3A"/>
                </a:solidFill>
              </a:rPr>
              <a:t>Critical evaluation</a:t>
            </a:r>
            <a:endParaRPr lang="en-US" sz="1900" dirty="0"/>
          </a:p>
        </p:txBody>
      </p:sp>
      <p:sp>
        <p:nvSpPr>
          <p:cNvPr id="17" name="Text 14"/>
          <p:cNvSpPr/>
          <p:nvPr/>
        </p:nvSpPr>
        <p:spPr>
          <a:xfrm>
            <a:off x="914400" y="5565786"/>
            <a:ext cx="9875520" cy="835429"/>
          </a:xfrm>
          <a:prstGeom prst="rect">
            <a:avLst/>
          </a:prstGeom>
          <a:noFill/>
          <a:ln/>
        </p:spPr>
        <p:txBody>
          <a:bodyPr wrap="square" lIns="0" tIns="0" rIns="0" bIns="0" rtlCol="0" anchor="ctr"/>
          <a:lstStyle/>
          <a:p>
            <a:r>
              <a:rPr lang="en-GB" dirty="0">
                <a:solidFill>
                  <a:schemeClr val="tx1">
                    <a:lumMod val="65000"/>
                    <a:lumOff val="35000"/>
                  </a:schemeClr>
                </a:solidFill>
              </a:rPr>
              <a:t>✔ Supports person-centred care.</a:t>
            </a:r>
          </a:p>
          <a:p>
            <a:r>
              <a:rPr lang="en-GB" dirty="0">
                <a:solidFill>
                  <a:schemeClr val="tx1">
                    <a:lumMod val="65000"/>
                    <a:lumOff val="35000"/>
                  </a:schemeClr>
                </a:solidFill>
              </a:rPr>
              <a:t>✔ Encourages independence and identity.</a:t>
            </a:r>
          </a:p>
          <a:p>
            <a:r>
              <a:rPr lang="en-GB" dirty="0">
                <a:solidFill>
                  <a:schemeClr val="tx1">
                    <a:lumMod val="65000"/>
                    <a:lumOff val="35000"/>
                  </a:schemeClr>
                </a:solidFill>
              </a:rPr>
              <a:t>✖ May underestimate changing health needs </a:t>
            </a:r>
            <a:r>
              <a:rPr lang="en-GB" sz="1200" i="1" dirty="0">
                <a:solidFill>
                  <a:schemeClr val="tx1">
                    <a:lumMod val="65000"/>
                    <a:lumOff val="35000"/>
                  </a:schemeClr>
                </a:solidFill>
              </a:rPr>
              <a:t>(Age and Ageing, 2020)</a:t>
            </a:r>
            <a:r>
              <a:rPr lang="en-GB" sz="1200" dirty="0">
                <a:solidFill>
                  <a:schemeClr val="tx1">
                    <a:lumMod val="65000"/>
                    <a:lumOff val="35000"/>
                  </a:schemeClr>
                </a:solidFill>
              </a:rPr>
              <a:t>.</a:t>
            </a:r>
          </a:p>
          <a:p>
            <a:pPr marL="0" indent="0">
              <a:buNone/>
            </a:pPr>
            <a:endParaRPr lang="en-US" sz="1850" dirty="0">
              <a:solidFill>
                <a:schemeClr val="tx1">
                  <a:lumMod val="65000"/>
                  <a:lumOff val="35000"/>
                </a:schemeClr>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6</a:t>
            </a:fld>
            <a:endParaRPr lang="en-US" dirty="0"/>
          </a:p>
        </p:txBody>
      </p:sp>
      <p:sp>
        <p:nvSpPr>
          <p:cNvPr id="19" name="TextBox 18">
            <a:extLst>
              <a:ext uri="{FF2B5EF4-FFF2-40B4-BE49-F238E27FC236}">
                <a16:creationId xmlns:a16="http://schemas.microsoft.com/office/drawing/2014/main" id="{ED56BAE5-A131-88F6-902B-0C67DB3C7EF4}"/>
              </a:ext>
            </a:extLst>
          </p:cNvPr>
          <p:cNvSpPr txBox="1"/>
          <p:nvPr/>
        </p:nvSpPr>
        <p:spPr>
          <a:xfrm>
            <a:off x="5657248" y="2206224"/>
            <a:ext cx="5669280" cy="2365776"/>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Familiar routines support wellbeing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(Atchley, 1989)</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Ageing in place promotes identity and autonomy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(DHSC, 2025a)</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Home environments preserve relationships and continuity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(NICE, 2015)</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Maintaining established roles may improve quality of life</a:t>
            </a:r>
            <a:r>
              <a:rPr lang="en-GB" sz="14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(SCIE, 2023)</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p:txBody>
      </p:sp>
      <p:sp>
        <p:nvSpPr>
          <p:cNvPr id="21" name="TextBox 20">
            <a:extLst>
              <a:ext uri="{FF2B5EF4-FFF2-40B4-BE49-F238E27FC236}">
                <a16:creationId xmlns:a16="http://schemas.microsoft.com/office/drawing/2014/main" id="{8F0855E6-CB30-9CEB-8B97-09D042B41ADC}"/>
              </a:ext>
            </a:extLst>
          </p:cNvPr>
          <p:cNvSpPr txBox="1"/>
          <p:nvPr/>
        </p:nvSpPr>
        <p:spPr>
          <a:xfrm>
            <a:off x="594360" y="4546695"/>
            <a:ext cx="6096000" cy="276999"/>
          </a:xfrm>
          <a:prstGeom prst="rect">
            <a:avLst/>
          </a:prstGeom>
          <a:noFill/>
        </p:spPr>
        <p:txBody>
          <a:bodyPr wrap="square">
            <a:spAutoFit/>
          </a:bodyPr>
          <a:lstStyle/>
          <a:p>
            <a:r>
              <a:rPr lang="en-GB" sz="1200" dirty="0">
                <a:solidFill>
                  <a:schemeClr val="tx1">
                    <a:lumMod val="50000"/>
                    <a:lumOff val="50000"/>
                  </a:schemeClr>
                </a:solidFill>
              </a:rPr>
              <a:t>(Pexels, n.d.)</a:t>
            </a:r>
          </a:p>
        </p:txBody>
      </p:sp>
      <p:pic>
        <p:nvPicPr>
          <p:cNvPr id="8" name="Audio 7">
            <a:hlinkClick r:id="" action="ppaction://media"/>
            <a:extLst>
              <a:ext uri="{FF2B5EF4-FFF2-40B4-BE49-F238E27FC236}">
                <a16:creationId xmlns:a16="http://schemas.microsoft.com/office/drawing/2014/main" id="{D692FB07-E619-A221-100D-820E86073CF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60042" y="5143500"/>
            <a:ext cx="3048000" cy="1714500"/>
          </a:xfrm>
          <a:prstGeom prst="rect">
            <a:avLst/>
          </a:prstGeom>
        </p:spPr>
      </p:pic>
    </p:spTree>
  </p:cSld>
  <p:clrMapOvr>
    <a:masterClrMapping/>
  </p:clrMapOvr>
  <p:transition spd="slow" advTm="5766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Policy and Legislation: Empowerment and Safeguarding</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685799" y="1234448"/>
            <a:ext cx="11105147" cy="274304"/>
          </a:xfrm>
          <a:prstGeom prst="rect">
            <a:avLst/>
          </a:prstGeom>
          <a:noFill/>
          <a:ln/>
        </p:spPr>
        <p:txBody>
          <a:bodyPr wrap="square" lIns="0" tIns="0" rIns="0" bIns="0" rtlCol="0" anchor="ctr"/>
          <a:lstStyle/>
          <a:p>
            <a:r>
              <a:rPr lang="en-US" sz="1800" dirty="0">
                <a:solidFill>
                  <a:schemeClr val="tx1">
                    <a:lumMod val="65000"/>
                    <a:lumOff val="35000"/>
                  </a:schemeClr>
                </a:solidFill>
              </a:rPr>
              <a:t>The legal and policy framework requires care to be lawful, person-centred, proportionate and rights-based. </a:t>
            </a:r>
          </a:p>
          <a:p>
            <a:r>
              <a:rPr lang="en-GB" sz="1200" dirty="0">
                <a:solidFill>
                  <a:schemeClr val="tx1">
                    <a:lumMod val="65000"/>
                    <a:lumOff val="35000"/>
                  </a:schemeClr>
                </a:solidFill>
              </a:rPr>
              <a:t>(Atchley, 1989)</a:t>
            </a:r>
          </a:p>
          <a:p>
            <a:pPr marL="0" indent="0">
              <a:buNone/>
            </a:pPr>
            <a:endParaRPr lang="en-US" sz="1800" dirty="0"/>
          </a:p>
        </p:txBody>
      </p:sp>
      <p:sp>
        <p:nvSpPr>
          <p:cNvPr id="5" name="Text 3"/>
          <p:cNvSpPr/>
          <p:nvPr/>
        </p:nvSpPr>
        <p:spPr>
          <a:xfrm>
            <a:off x="822960" y="1783080"/>
            <a:ext cx="4114800" cy="292608"/>
          </a:xfrm>
          <a:prstGeom prst="rect">
            <a:avLst/>
          </a:prstGeom>
          <a:noFill/>
          <a:ln/>
        </p:spPr>
        <p:txBody>
          <a:bodyPr wrap="square" lIns="0" tIns="0" rIns="0" bIns="0" rtlCol="0" anchor="ctr"/>
          <a:lstStyle/>
          <a:p>
            <a:pPr marL="0" indent="0">
              <a:buNone/>
            </a:pPr>
            <a:r>
              <a:rPr lang="en-US" sz="1850" b="1" dirty="0">
                <a:solidFill>
                  <a:srgbClr val="0C6B68"/>
                </a:solidFill>
              </a:rPr>
              <a:t>Care Act 2014</a:t>
            </a:r>
            <a:endParaRPr lang="en-US" sz="1850" dirty="0"/>
          </a:p>
        </p:txBody>
      </p:sp>
      <p:sp>
        <p:nvSpPr>
          <p:cNvPr id="6" name="Text 4"/>
          <p:cNvSpPr/>
          <p:nvPr/>
        </p:nvSpPr>
        <p:spPr>
          <a:xfrm>
            <a:off x="822960" y="2130552"/>
            <a:ext cx="4389120" cy="329184"/>
          </a:xfrm>
          <a:prstGeom prst="rect">
            <a:avLst/>
          </a:prstGeom>
          <a:noFill/>
          <a:ln/>
        </p:spPr>
        <p:txBody>
          <a:bodyPr wrap="square" lIns="0" tIns="0" rIns="0" bIns="0" rtlCol="0" anchor="ctr">
            <a:normAutofit fontScale="92500"/>
          </a:bodyPr>
          <a:lstStyle/>
          <a:p>
            <a:pPr marL="0" indent="0">
              <a:buNone/>
            </a:pPr>
            <a:r>
              <a:rPr lang="en-US" sz="1550" dirty="0">
                <a:solidFill>
                  <a:srgbClr val="1F2A2D"/>
                </a:solidFill>
              </a:rPr>
              <a:t>Wellbeing, prevention, assessment and eligible needs</a:t>
            </a:r>
            <a:endParaRPr lang="en-US" sz="1550" dirty="0"/>
          </a:p>
        </p:txBody>
      </p:sp>
      <p:sp>
        <p:nvSpPr>
          <p:cNvPr id="7" name="Shape 5"/>
          <p:cNvSpPr/>
          <p:nvPr/>
        </p:nvSpPr>
        <p:spPr>
          <a:xfrm>
            <a:off x="822960" y="2560320"/>
            <a:ext cx="4297680" cy="0"/>
          </a:xfrm>
          <a:prstGeom prst="line">
            <a:avLst/>
          </a:prstGeom>
          <a:noFill/>
          <a:ln w="10160">
            <a:solidFill>
              <a:srgbClr val="C9BCA6"/>
            </a:solidFill>
            <a:prstDash val="solid"/>
          </a:ln>
        </p:spPr>
        <p:txBody>
          <a:bodyPr/>
          <a:lstStyle/>
          <a:p>
            <a:endParaRPr lang="en-GB" dirty="0"/>
          </a:p>
        </p:txBody>
      </p:sp>
      <p:sp>
        <p:nvSpPr>
          <p:cNvPr id="8" name="Text 6"/>
          <p:cNvSpPr/>
          <p:nvPr/>
        </p:nvSpPr>
        <p:spPr>
          <a:xfrm>
            <a:off x="6217920" y="1783080"/>
            <a:ext cx="4114800" cy="292608"/>
          </a:xfrm>
          <a:prstGeom prst="rect">
            <a:avLst/>
          </a:prstGeom>
          <a:noFill/>
          <a:ln/>
        </p:spPr>
        <p:txBody>
          <a:bodyPr wrap="square" lIns="0" tIns="0" rIns="0" bIns="0" rtlCol="0" anchor="ctr"/>
          <a:lstStyle/>
          <a:p>
            <a:pPr marL="0" indent="0">
              <a:buNone/>
            </a:pPr>
            <a:r>
              <a:rPr lang="en-US" sz="1850" b="1" dirty="0">
                <a:solidFill>
                  <a:srgbClr val="0C6B68"/>
                </a:solidFill>
              </a:rPr>
              <a:t>Mental Capacity Act 2005</a:t>
            </a:r>
            <a:endParaRPr lang="en-US" sz="1850" dirty="0"/>
          </a:p>
        </p:txBody>
      </p:sp>
      <p:sp>
        <p:nvSpPr>
          <p:cNvPr id="9" name="Text 7"/>
          <p:cNvSpPr/>
          <p:nvPr/>
        </p:nvSpPr>
        <p:spPr>
          <a:xfrm>
            <a:off x="6217920" y="2130552"/>
            <a:ext cx="4389120" cy="329184"/>
          </a:xfrm>
          <a:prstGeom prst="rect">
            <a:avLst/>
          </a:prstGeom>
          <a:noFill/>
          <a:ln/>
        </p:spPr>
        <p:txBody>
          <a:bodyPr wrap="square" lIns="0" tIns="0" rIns="0" bIns="0" rtlCol="0" anchor="ctr">
            <a:normAutofit fontScale="92500"/>
          </a:bodyPr>
          <a:lstStyle/>
          <a:p>
            <a:pPr marL="0" indent="0">
              <a:buNone/>
            </a:pPr>
            <a:r>
              <a:rPr lang="en-US" sz="1550" dirty="0">
                <a:solidFill>
                  <a:srgbClr val="1F2A2D"/>
                </a:solidFill>
              </a:rPr>
              <a:t>Presume capacity; best interests if capacity is lacking</a:t>
            </a:r>
            <a:endParaRPr lang="en-US" sz="1550" dirty="0"/>
          </a:p>
        </p:txBody>
      </p:sp>
      <p:sp>
        <p:nvSpPr>
          <p:cNvPr id="10" name="Shape 8"/>
          <p:cNvSpPr/>
          <p:nvPr/>
        </p:nvSpPr>
        <p:spPr>
          <a:xfrm>
            <a:off x="6217920" y="2560320"/>
            <a:ext cx="4297680" cy="0"/>
          </a:xfrm>
          <a:prstGeom prst="line">
            <a:avLst/>
          </a:prstGeom>
          <a:noFill/>
          <a:ln w="10160">
            <a:solidFill>
              <a:srgbClr val="C9BCA6"/>
            </a:solidFill>
            <a:prstDash val="solid"/>
          </a:ln>
        </p:spPr>
        <p:txBody>
          <a:bodyPr/>
          <a:lstStyle/>
          <a:p>
            <a:endParaRPr lang="en-GB" dirty="0"/>
          </a:p>
        </p:txBody>
      </p:sp>
      <p:sp>
        <p:nvSpPr>
          <p:cNvPr id="11" name="Text 9"/>
          <p:cNvSpPr/>
          <p:nvPr/>
        </p:nvSpPr>
        <p:spPr>
          <a:xfrm>
            <a:off x="822960" y="3044952"/>
            <a:ext cx="4114800" cy="292608"/>
          </a:xfrm>
          <a:prstGeom prst="rect">
            <a:avLst/>
          </a:prstGeom>
          <a:noFill/>
          <a:ln/>
        </p:spPr>
        <p:txBody>
          <a:bodyPr wrap="square" lIns="0" tIns="0" rIns="0" bIns="0" rtlCol="0" anchor="ctr"/>
          <a:lstStyle/>
          <a:p>
            <a:pPr marL="0" indent="0">
              <a:buNone/>
            </a:pPr>
            <a:r>
              <a:rPr lang="en-US" sz="1850" b="1" dirty="0">
                <a:solidFill>
                  <a:srgbClr val="0C6B68"/>
                </a:solidFill>
              </a:rPr>
              <a:t>Equality Act 2010</a:t>
            </a:r>
            <a:endParaRPr lang="en-US" sz="1850" dirty="0"/>
          </a:p>
        </p:txBody>
      </p:sp>
      <p:sp>
        <p:nvSpPr>
          <p:cNvPr id="12" name="Text 10"/>
          <p:cNvSpPr/>
          <p:nvPr/>
        </p:nvSpPr>
        <p:spPr>
          <a:xfrm>
            <a:off x="822960" y="3392424"/>
            <a:ext cx="4389120" cy="329184"/>
          </a:xfrm>
          <a:prstGeom prst="rect">
            <a:avLst/>
          </a:prstGeom>
          <a:noFill/>
          <a:ln/>
        </p:spPr>
        <p:txBody>
          <a:bodyPr wrap="square" lIns="0" tIns="0" rIns="0" bIns="0" rtlCol="0" anchor="ctr">
            <a:normAutofit fontScale="85000" lnSpcReduction="10000"/>
          </a:bodyPr>
          <a:lstStyle/>
          <a:p>
            <a:pPr marL="0" indent="0">
              <a:buNone/>
            </a:pPr>
            <a:r>
              <a:rPr lang="en-US" sz="1550" dirty="0">
                <a:solidFill>
                  <a:srgbClr val="1F2A2D"/>
                </a:solidFill>
              </a:rPr>
              <a:t>Protection from discrimination and reasonable adjustments</a:t>
            </a:r>
            <a:endParaRPr lang="en-US" sz="1550" dirty="0"/>
          </a:p>
        </p:txBody>
      </p:sp>
      <p:sp>
        <p:nvSpPr>
          <p:cNvPr id="13" name="Shape 11"/>
          <p:cNvSpPr/>
          <p:nvPr/>
        </p:nvSpPr>
        <p:spPr>
          <a:xfrm>
            <a:off x="822960" y="3822192"/>
            <a:ext cx="4297680" cy="0"/>
          </a:xfrm>
          <a:prstGeom prst="line">
            <a:avLst/>
          </a:prstGeom>
          <a:noFill/>
          <a:ln w="10160">
            <a:solidFill>
              <a:srgbClr val="C9BCA6"/>
            </a:solidFill>
            <a:prstDash val="solid"/>
          </a:ln>
        </p:spPr>
        <p:txBody>
          <a:bodyPr/>
          <a:lstStyle/>
          <a:p>
            <a:endParaRPr lang="en-GB" dirty="0"/>
          </a:p>
        </p:txBody>
      </p:sp>
      <p:sp>
        <p:nvSpPr>
          <p:cNvPr id="14" name="Text 12"/>
          <p:cNvSpPr/>
          <p:nvPr/>
        </p:nvSpPr>
        <p:spPr>
          <a:xfrm>
            <a:off x="6217920" y="3044952"/>
            <a:ext cx="4114800" cy="292608"/>
          </a:xfrm>
          <a:prstGeom prst="rect">
            <a:avLst/>
          </a:prstGeom>
          <a:noFill/>
          <a:ln/>
        </p:spPr>
        <p:txBody>
          <a:bodyPr wrap="square" lIns="0" tIns="0" rIns="0" bIns="0" rtlCol="0" anchor="ctr"/>
          <a:lstStyle/>
          <a:p>
            <a:pPr marL="0" indent="0">
              <a:buNone/>
            </a:pPr>
            <a:r>
              <a:rPr lang="en-US" sz="1850" b="1" dirty="0">
                <a:solidFill>
                  <a:srgbClr val="0C6B68"/>
                </a:solidFill>
              </a:rPr>
              <a:t>Human Rights Act 1998</a:t>
            </a:r>
            <a:endParaRPr lang="en-US" sz="1850" dirty="0"/>
          </a:p>
        </p:txBody>
      </p:sp>
      <p:sp>
        <p:nvSpPr>
          <p:cNvPr id="15" name="Text 13"/>
          <p:cNvSpPr/>
          <p:nvPr/>
        </p:nvSpPr>
        <p:spPr>
          <a:xfrm>
            <a:off x="6217920" y="3392424"/>
            <a:ext cx="4389120" cy="329184"/>
          </a:xfrm>
          <a:prstGeom prst="rect">
            <a:avLst/>
          </a:prstGeom>
          <a:noFill/>
          <a:ln/>
        </p:spPr>
        <p:txBody>
          <a:bodyPr wrap="square" lIns="0" tIns="0" rIns="0" bIns="0" rtlCol="0" anchor="ctr">
            <a:normAutofit/>
          </a:bodyPr>
          <a:lstStyle/>
          <a:p>
            <a:pPr marL="0" indent="0">
              <a:buNone/>
            </a:pPr>
            <a:r>
              <a:rPr lang="en-US" sz="1550" dirty="0">
                <a:solidFill>
                  <a:srgbClr val="1F2A2D"/>
                </a:solidFill>
              </a:rPr>
              <a:t>Dignity, privacy, family life and liberty</a:t>
            </a:r>
            <a:endParaRPr lang="en-US" sz="1550" dirty="0"/>
          </a:p>
        </p:txBody>
      </p:sp>
      <p:sp>
        <p:nvSpPr>
          <p:cNvPr id="16" name="Shape 14"/>
          <p:cNvSpPr/>
          <p:nvPr/>
        </p:nvSpPr>
        <p:spPr>
          <a:xfrm>
            <a:off x="6217920" y="3822192"/>
            <a:ext cx="4297680" cy="0"/>
          </a:xfrm>
          <a:prstGeom prst="line">
            <a:avLst/>
          </a:prstGeom>
          <a:noFill/>
          <a:ln w="10160">
            <a:solidFill>
              <a:srgbClr val="C9BCA6"/>
            </a:solidFill>
            <a:prstDash val="solid"/>
          </a:ln>
        </p:spPr>
        <p:txBody>
          <a:bodyPr/>
          <a:lstStyle/>
          <a:p>
            <a:endParaRPr lang="en-GB" dirty="0"/>
          </a:p>
        </p:txBody>
      </p:sp>
      <p:sp>
        <p:nvSpPr>
          <p:cNvPr id="17" name="Text 15"/>
          <p:cNvSpPr/>
          <p:nvPr/>
        </p:nvSpPr>
        <p:spPr>
          <a:xfrm>
            <a:off x="822960" y="4306824"/>
            <a:ext cx="4114800" cy="292608"/>
          </a:xfrm>
          <a:prstGeom prst="rect">
            <a:avLst/>
          </a:prstGeom>
          <a:noFill/>
          <a:ln/>
        </p:spPr>
        <p:txBody>
          <a:bodyPr wrap="square" lIns="0" tIns="0" rIns="0" bIns="0" rtlCol="0" anchor="ctr"/>
          <a:lstStyle/>
          <a:p>
            <a:pPr marL="0" indent="0">
              <a:buNone/>
            </a:pPr>
            <a:r>
              <a:rPr lang="en-US" sz="1850" b="1" dirty="0">
                <a:solidFill>
                  <a:srgbClr val="0C6B68"/>
                </a:solidFill>
              </a:rPr>
              <a:t>Health and Care Act 2022</a:t>
            </a:r>
            <a:endParaRPr lang="en-US" sz="1850" dirty="0">
              <a:solidFill>
                <a:srgbClr val="0C6B68"/>
              </a:solidFill>
            </a:endParaRPr>
          </a:p>
        </p:txBody>
      </p:sp>
      <p:sp>
        <p:nvSpPr>
          <p:cNvPr id="18" name="Text 16"/>
          <p:cNvSpPr/>
          <p:nvPr/>
        </p:nvSpPr>
        <p:spPr>
          <a:xfrm>
            <a:off x="822960" y="4654296"/>
            <a:ext cx="4389120" cy="329184"/>
          </a:xfrm>
          <a:prstGeom prst="rect">
            <a:avLst/>
          </a:prstGeom>
          <a:noFill/>
          <a:ln/>
        </p:spPr>
        <p:txBody>
          <a:bodyPr wrap="square" lIns="0" tIns="0" rIns="0" bIns="0" rtlCol="0" anchor="ctr">
            <a:normAutofit/>
          </a:bodyPr>
          <a:lstStyle/>
          <a:p>
            <a:pPr marL="0" indent="0">
              <a:buNone/>
            </a:pPr>
            <a:r>
              <a:rPr lang="en-US" sz="1550" dirty="0">
                <a:solidFill>
                  <a:srgbClr val="1F2A2D"/>
                </a:solidFill>
              </a:rPr>
              <a:t>Integrated care systems and joined-up care</a:t>
            </a:r>
            <a:endParaRPr lang="en-US" sz="1550" dirty="0"/>
          </a:p>
        </p:txBody>
      </p:sp>
      <p:sp>
        <p:nvSpPr>
          <p:cNvPr id="19" name="Shape 17"/>
          <p:cNvSpPr/>
          <p:nvPr/>
        </p:nvSpPr>
        <p:spPr>
          <a:xfrm>
            <a:off x="822960" y="5084064"/>
            <a:ext cx="4297680" cy="0"/>
          </a:xfrm>
          <a:prstGeom prst="line">
            <a:avLst/>
          </a:prstGeom>
          <a:noFill/>
          <a:ln w="10160">
            <a:solidFill>
              <a:srgbClr val="C9BCA6"/>
            </a:solidFill>
            <a:prstDash val="solid"/>
          </a:ln>
        </p:spPr>
        <p:txBody>
          <a:bodyPr/>
          <a:lstStyle/>
          <a:p>
            <a:endParaRPr lang="en-GB" dirty="0"/>
          </a:p>
        </p:txBody>
      </p:sp>
      <p:sp>
        <p:nvSpPr>
          <p:cNvPr id="20" name="Text 18"/>
          <p:cNvSpPr/>
          <p:nvPr/>
        </p:nvSpPr>
        <p:spPr>
          <a:xfrm>
            <a:off x="6217920" y="4306824"/>
            <a:ext cx="4114800" cy="292608"/>
          </a:xfrm>
          <a:prstGeom prst="rect">
            <a:avLst/>
          </a:prstGeom>
          <a:noFill/>
          <a:ln/>
        </p:spPr>
        <p:txBody>
          <a:bodyPr wrap="square" lIns="0" tIns="0" rIns="0" bIns="0" rtlCol="0" anchor="ctr"/>
          <a:lstStyle/>
          <a:p>
            <a:pPr marL="0" indent="0">
              <a:buNone/>
            </a:pPr>
            <a:r>
              <a:rPr lang="en-US" sz="1850" b="1" dirty="0">
                <a:solidFill>
                  <a:srgbClr val="0C6B68"/>
                </a:solidFill>
              </a:rPr>
              <a:t>CQC + NICE</a:t>
            </a:r>
            <a:endParaRPr lang="en-US" sz="1850" dirty="0"/>
          </a:p>
        </p:txBody>
      </p:sp>
      <p:sp>
        <p:nvSpPr>
          <p:cNvPr id="21" name="Text 19"/>
          <p:cNvSpPr/>
          <p:nvPr/>
        </p:nvSpPr>
        <p:spPr>
          <a:xfrm>
            <a:off x="6217920" y="4654296"/>
            <a:ext cx="4389120" cy="329184"/>
          </a:xfrm>
          <a:prstGeom prst="rect">
            <a:avLst/>
          </a:prstGeom>
          <a:noFill/>
          <a:ln/>
        </p:spPr>
        <p:txBody>
          <a:bodyPr wrap="square" lIns="0" tIns="0" rIns="0" bIns="0" rtlCol="0" anchor="ctr">
            <a:normAutofit fontScale="92500"/>
          </a:bodyPr>
          <a:lstStyle/>
          <a:p>
            <a:pPr marL="0" indent="0">
              <a:buNone/>
            </a:pPr>
            <a:r>
              <a:rPr lang="en-US" sz="1550" dirty="0">
                <a:solidFill>
                  <a:srgbClr val="1F2A2D"/>
                </a:solidFill>
              </a:rPr>
              <a:t>Safe, effective, caring and person-centred home care</a:t>
            </a:r>
            <a:endParaRPr lang="en-US" sz="1550" dirty="0"/>
          </a:p>
        </p:txBody>
      </p:sp>
      <p:sp>
        <p:nvSpPr>
          <p:cNvPr id="22" name="Shape 20"/>
          <p:cNvSpPr/>
          <p:nvPr/>
        </p:nvSpPr>
        <p:spPr>
          <a:xfrm>
            <a:off x="6217920" y="5084064"/>
            <a:ext cx="4297680" cy="0"/>
          </a:xfrm>
          <a:prstGeom prst="line">
            <a:avLst/>
          </a:prstGeom>
          <a:noFill/>
          <a:ln w="10160">
            <a:solidFill>
              <a:srgbClr val="C9BCA6"/>
            </a:solidFill>
            <a:prstDash val="solid"/>
          </a:ln>
        </p:spPr>
        <p:txBody>
          <a:bodyPr/>
          <a:lstStyle/>
          <a:p>
            <a:endParaRPr lang="en-GB"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7</a:t>
            </a:fld>
            <a:endParaRPr lang="en-US" dirty="0"/>
          </a:p>
        </p:txBody>
      </p:sp>
      <p:sp>
        <p:nvSpPr>
          <p:cNvPr id="27" name="TextBox 26">
            <a:extLst>
              <a:ext uri="{FF2B5EF4-FFF2-40B4-BE49-F238E27FC236}">
                <a16:creationId xmlns:a16="http://schemas.microsoft.com/office/drawing/2014/main" id="{935CCA7E-1F0D-67F4-EA59-F6ADAD11ECA9}"/>
              </a:ext>
            </a:extLst>
          </p:cNvPr>
          <p:cNvSpPr txBox="1"/>
          <p:nvPr/>
        </p:nvSpPr>
        <p:spPr>
          <a:xfrm>
            <a:off x="685799" y="5260303"/>
            <a:ext cx="11105147" cy="1143518"/>
          </a:xfrm>
          <a:prstGeom prst="rect">
            <a:avLst/>
          </a:prstGeom>
          <a:noFill/>
        </p:spPr>
        <p:txBody>
          <a:bodyPr wrap="square">
            <a:spAutoFit/>
          </a:bodyPr>
          <a:lstStyle/>
          <a:p>
            <a:pPr>
              <a:lnSpc>
                <a:spcPct val="107000"/>
              </a:lnSpc>
              <a:spcAft>
                <a:spcPts val="800"/>
              </a:spcAft>
              <a:buNone/>
            </a:pPr>
            <a:r>
              <a:rPr lang="en-GB" sz="2000" b="1" kern="100" dirty="0">
                <a:solidFill>
                  <a:srgbClr val="0C6B68"/>
                </a:solidFill>
                <a:effectLst/>
                <a:ea typeface="Calibri" panose="020F0502020204030204" pitchFamily="34" charset="0"/>
                <a:cs typeface="Times New Roman" panose="02020603050405020304" pitchFamily="18" charset="0"/>
              </a:rPr>
              <a:t>Critical Point</a:t>
            </a:r>
            <a:endParaRPr lang="en-GB" sz="2000" kern="100" dirty="0">
              <a:solidFill>
                <a:srgbClr val="0C6B68"/>
              </a:solidFill>
              <a:effectLst/>
              <a:ea typeface="Calibri" panose="020F0502020204030204" pitchFamily="34" charset="0"/>
              <a:cs typeface="Times New Roman" panose="02020603050405020304" pitchFamily="18" charset="0"/>
            </a:endParaRPr>
          </a:p>
          <a:p>
            <a:pPr>
              <a:lnSpc>
                <a:spcPct val="107000"/>
              </a:lnSpc>
              <a:spcAft>
                <a:spcPts val="800"/>
              </a:spcAft>
              <a:buNone/>
            </a:pPr>
            <a:r>
              <a:rPr lang="en-GB" sz="1800" kern="100" dirty="0">
                <a:solidFill>
                  <a:srgbClr val="B65B3A"/>
                </a:solidFill>
                <a:effectLst/>
                <a:ea typeface="Calibri" panose="020F0502020204030204" pitchFamily="34" charset="0"/>
                <a:cs typeface="Times New Roman" panose="02020603050405020304" pitchFamily="18" charset="0"/>
              </a:rPr>
              <a:t>Legislation provides a strong framework, but workforce and resource pressures may affect implementation </a:t>
            </a:r>
          </a:p>
          <a:p>
            <a:pPr>
              <a:lnSpc>
                <a:spcPct val="107000"/>
              </a:lnSpc>
              <a:spcAft>
                <a:spcPts val="800"/>
              </a:spcAft>
              <a:buNone/>
            </a:pP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(Skills for Care, 2025; Institute for Government, 2025)</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a:t>
            </a:r>
          </a:p>
        </p:txBody>
      </p:sp>
      <p:pic>
        <p:nvPicPr>
          <p:cNvPr id="23" name="Audio 22">
            <a:hlinkClick r:id="" action="ppaction://media"/>
            <a:extLst>
              <a:ext uri="{FF2B5EF4-FFF2-40B4-BE49-F238E27FC236}">
                <a16:creationId xmlns:a16="http://schemas.microsoft.com/office/drawing/2014/main" id="{B9EB97BA-12BB-A58D-472D-F12937981DF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7111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Domiciliary Care: What It Provides</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pic>
        <p:nvPicPr>
          <p:cNvPr id="4" name="Image 0" descr="/mnt/data/home_care.png"/>
          <p:cNvPicPr>
            <a:picLocks noChangeAspect="1"/>
          </p:cNvPicPr>
          <p:nvPr/>
        </p:nvPicPr>
        <p:blipFill>
          <a:blip r:embed="rId5"/>
          <a:srcRect l="7147" r="7147"/>
          <a:stretch/>
        </p:blipFill>
        <p:spPr>
          <a:xfrm>
            <a:off x="640080" y="1325880"/>
            <a:ext cx="4937760" cy="3840480"/>
          </a:xfrm>
          <a:prstGeom prst="rect">
            <a:avLst/>
          </a:prstGeom>
        </p:spPr>
      </p:pic>
      <p:sp>
        <p:nvSpPr>
          <p:cNvPr id="5" name="Text 2"/>
          <p:cNvSpPr/>
          <p:nvPr/>
        </p:nvSpPr>
        <p:spPr>
          <a:xfrm>
            <a:off x="6080760" y="1417320"/>
            <a:ext cx="4937760" cy="502920"/>
          </a:xfrm>
          <a:prstGeom prst="rect">
            <a:avLst/>
          </a:prstGeom>
          <a:noFill/>
          <a:ln/>
        </p:spPr>
        <p:txBody>
          <a:bodyPr wrap="square" lIns="0" tIns="0" rIns="0" bIns="0" rtlCol="0" anchor="ctr">
            <a:normAutofit fontScale="92500" lnSpcReduction="20000"/>
          </a:bodyPr>
          <a:lstStyle/>
          <a:p>
            <a:pPr marL="0" indent="0">
              <a:buNone/>
            </a:pPr>
            <a:r>
              <a:rPr lang="en-US" sz="2200" b="1" dirty="0">
                <a:solidFill>
                  <a:srgbClr val="1F2A2D"/>
                </a:solidFill>
              </a:rPr>
              <a:t>Home care supports people to live safely and independently in their own homes.</a:t>
            </a:r>
            <a:endParaRPr lang="en-US" sz="2200" dirty="0"/>
          </a:p>
        </p:txBody>
      </p:sp>
      <p:sp>
        <p:nvSpPr>
          <p:cNvPr id="14" name="Text 11"/>
          <p:cNvSpPr/>
          <p:nvPr/>
        </p:nvSpPr>
        <p:spPr>
          <a:xfrm>
            <a:off x="617220" y="5491453"/>
            <a:ext cx="10957560" cy="905256"/>
          </a:xfrm>
          <a:prstGeom prst="rect">
            <a:avLst/>
          </a:prstGeom>
          <a:noFill/>
          <a:ln/>
        </p:spPr>
        <p:txBody>
          <a:bodyPr wrap="square" lIns="254" tIns="254" rIns="254" bIns="254" rtlCol="0" anchor="ctr">
            <a:normAutofit/>
          </a:bodyPr>
          <a:lstStyle/>
          <a:p>
            <a:r>
              <a:rPr lang="en-US" sz="1900" b="1" dirty="0">
                <a:solidFill>
                  <a:srgbClr val="0C6B68"/>
                </a:solidFill>
              </a:rPr>
              <a:t>Best practice: the care plan should be negotiated, reviewed and shaped by the person and their chosen carers or advocates</a:t>
            </a:r>
            <a:r>
              <a:rPr lang="en-US" sz="1700" b="1" dirty="0">
                <a:solidFill>
                  <a:srgbClr val="0C6B68"/>
                </a:solidFill>
              </a:rPr>
              <a:t> </a:t>
            </a:r>
            <a:r>
              <a:rPr lang="en-GB" sz="1200" i="1" dirty="0">
                <a:solidFill>
                  <a:schemeClr val="tx1">
                    <a:lumMod val="65000"/>
                    <a:lumOff val="35000"/>
                  </a:schemeClr>
                </a:solidFill>
              </a:rPr>
              <a:t>(NICE, 2015)</a:t>
            </a:r>
            <a:r>
              <a:rPr lang="en-GB" sz="1200" dirty="0">
                <a:solidFill>
                  <a:schemeClr val="tx1">
                    <a:lumMod val="65000"/>
                    <a:lumOff val="35000"/>
                  </a:schemeClr>
                </a:solidFill>
              </a:rPr>
              <a:t>.</a:t>
            </a:r>
            <a:endParaRPr lang="en-US" sz="1200" dirty="0">
              <a:solidFill>
                <a:schemeClr val="tx1">
                  <a:lumMod val="65000"/>
                  <a:lumOff val="35000"/>
                </a:schemeClr>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8</a:t>
            </a:fld>
            <a:endParaRPr lang="en-US" dirty="0"/>
          </a:p>
        </p:txBody>
      </p:sp>
      <p:sp>
        <p:nvSpPr>
          <p:cNvPr id="17" name="TextBox 16">
            <a:extLst>
              <a:ext uri="{FF2B5EF4-FFF2-40B4-BE49-F238E27FC236}">
                <a16:creationId xmlns:a16="http://schemas.microsoft.com/office/drawing/2014/main" id="{8F8490D0-27A9-282E-040F-274734B55923}"/>
              </a:ext>
            </a:extLst>
          </p:cNvPr>
          <p:cNvSpPr txBox="1"/>
          <p:nvPr/>
        </p:nvSpPr>
        <p:spPr>
          <a:xfrm>
            <a:off x="5820878" y="2333907"/>
            <a:ext cx="6096000" cy="2475549"/>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Personal care including washing and dressing</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(NICE, 2015)</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Medication prompts and practical support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(DHSC, 2025a)</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Monitoring changing needs and safeguarding concerns </a:t>
            </a:r>
            <a:endParaRPr lang="en-GB" kern="100" dirty="0">
              <a:solidFill>
                <a:srgbClr val="B65B3A"/>
              </a:solidFill>
              <a:latin typeface="+mj-lt"/>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(CQC, 2025)</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Emotional support and companionship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(SCIE, 2023)</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Person-centred care planning involving carers and families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(Care Act 2014)</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p:txBody>
      </p:sp>
      <p:sp>
        <p:nvSpPr>
          <p:cNvPr id="19" name="TextBox 18">
            <a:extLst>
              <a:ext uri="{FF2B5EF4-FFF2-40B4-BE49-F238E27FC236}">
                <a16:creationId xmlns:a16="http://schemas.microsoft.com/office/drawing/2014/main" id="{0E2D5B6E-7E72-1994-BA36-1AD01E38C107}"/>
              </a:ext>
            </a:extLst>
          </p:cNvPr>
          <p:cNvSpPr txBox="1"/>
          <p:nvPr/>
        </p:nvSpPr>
        <p:spPr>
          <a:xfrm>
            <a:off x="617220" y="5119832"/>
            <a:ext cx="1491916" cy="276999"/>
          </a:xfrm>
          <a:prstGeom prst="rect">
            <a:avLst/>
          </a:prstGeom>
          <a:noFill/>
        </p:spPr>
        <p:txBody>
          <a:bodyPr wrap="square">
            <a:spAutoFit/>
          </a:bodyPr>
          <a:lstStyle/>
          <a:p>
            <a:r>
              <a:rPr lang="en-GB" sz="1200" dirty="0">
                <a:solidFill>
                  <a:schemeClr val="tx1">
                    <a:lumMod val="50000"/>
                    <a:lumOff val="50000"/>
                  </a:schemeClr>
                </a:solidFill>
              </a:rPr>
              <a:t>(iStock, n.d.)</a:t>
            </a:r>
          </a:p>
        </p:txBody>
      </p:sp>
      <p:pic>
        <p:nvPicPr>
          <p:cNvPr id="6" name="Audio 5">
            <a:hlinkClick r:id="" action="ppaction://media"/>
            <a:extLst>
              <a:ext uri="{FF2B5EF4-FFF2-40B4-BE49-F238E27FC236}">
                <a16:creationId xmlns:a16="http://schemas.microsoft.com/office/drawing/2014/main" id="{2323CC5C-B851-25DC-694F-8C6C922990A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cSld>
  <p:clrMapOvr>
    <a:masterClrMapping/>
  </p:clrMapOvr>
  <p:transition spd="slow" advTm="5525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Critical Evaluation: Strengths of Domiciliary Care</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731520" y="1143000"/>
            <a:ext cx="10424160" cy="438912"/>
          </a:xfrm>
          <a:prstGeom prst="rect">
            <a:avLst/>
          </a:prstGeom>
          <a:noFill/>
          <a:ln/>
        </p:spPr>
        <p:txBody>
          <a:bodyPr wrap="square" lIns="0" tIns="0" rIns="0" bIns="0" rtlCol="0" anchor="ctr"/>
          <a:lstStyle/>
          <a:p>
            <a:pPr marL="0" indent="0">
              <a:buNone/>
            </a:pPr>
            <a:r>
              <a:rPr lang="en-US" sz="1800" dirty="0">
                <a:solidFill>
                  <a:srgbClr val="5F6F73"/>
                </a:solidFill>
              </a:rPr>
              <a:t>When it is well commissioned and delivered, domiciliary care can empower older people rather than institutionalise them.</a:t>
            </a:r>
            <a:endParaRPr lang="en-US" sz="1800" dirty="0"/>
          </a:p>
        </p:txBody>
      </p:sp>
      <p:sp>
        <p:nvSpPr>
          <p:cNvPr id="5" name="Text 3"/>
          <p:cNvSpPr/>
          <p:nvPr/>
        </p:nvSpPr>
        <p:spPr>
          <a:xfrm>
            <a:off x="822960" y="1828800"/>
            <a:ext cx="4297680" cy="320040"/>
          </a:xfrm>
          <a:prstGeom prst="rect">
            <a:avLst/>
          </a:prstGeom>
          <a:noFill/>
          <a:ln/>
        </p:spPr>
        <p:txBody>
          <a:bodyPr wrap="square" lIns="0" tIns="0" rIns="0" bIns="0" rtlCol="0" anchor="ctr"/>
          <a:lstStyle/>
          <a:p>
            <a:pPr marL="0" indent="0">
              <a:buNone/>
            </a:pPr>
            <a:r>
              <a:rPr lang="en-US" sz="2200" b="1" dirty="0">
                <a:solidFill>
                  <a:srgbClr val="0C6B68"/>
                </a:solidFill>
              </a:rPr>
              <a:t>Independence</a:t>
            </a:r>
            <a:endParaRPr lang="en-US" sz="2200" dirty="0"/>
          </a:p>
        </p:txBody>
      </p:sp>
      <p:sp>
        <p:nvSpPr>
          <p:cNvPr id="6" name="Text 4"/>
          <p:cNvSpPr/>
          <p:nvPr/>
        </p:nvSpPr>
        <p:spPr>
          <a:xfrm>
            <a:off x="822960" y="2207555"/>
            <a:ext cx="4434840" cy="858574"/>
          </a:xfrm>
          <a:prstGeom prst="rect">
            <a:avLst/>
          </a:prstGeom>
          <a:noFill/>
          <a:ln/>
        </p:spPr>
        <p:txBody>
          <a:bodyPr wrap="square" lIns="254" tIns="254" rIns="254" bIns="254" rtlCol="0" anchor="ctr">
            <a:noAutofit/>
          </a:bodyPr>
          <a:lstStyle/>
          <a:p>
            <a:r>
              <a:rPr lang="en-US" dirty="0">
                <a:solidFill>
                  <a:schemeClr val="tx1">
                    <a:lumMod val="65000"/>
                    <a:lumOff val="35000"/>
                  </a:schemeClr>
                </a:solidFill>
              </a:rPr>
              <a:t>Supports ageing in place and helps people remain in familiar surroundings</a:t>
            </a:r>
            <a:r>
              <a:rPr lang="en-US" sz="1400" dirty="0">
                <a:solidFill>
                  <a:schemeClr val="tx1">
                    <a:lumMod val="65000"/>
                    <a:lumOff val="35000"/>
                  </a:schemeClr>
                </a:solidFill>
              </a:rPr>
              <a:t> </a:t>
            </a:r>
            <a:r>
              <a:rPr lang="en-GB" sz="1200" i="1" dirty="0">
                <a:solidFill>
                  <a:schemeClr val="tx1">
                    <a:lumMod val="65000"/>
                    <a:lumOff val="35000"/>
                  </a:schemeClr>
                </a:solidFill>
              </a:rPr>
              <a:t>(DHSC, 2025a)</a:t>
            </a:r>
            <a:r>
              <a:rPr lang="en-GB" sz="1200" dirty="0">
                <a:solidFill>
                  <a:schemeClr val="tx1">
                    <a:lumMod val="65000"/>
                    <a:lumOff val="35000"/>
                  </a:schemeClr>
                </a:solidFill>
              </a:rPr>
              <a:t>. </a:t>
            </a:r>
            <a:endParaRPr lang="en-US" sz="1200" dirty="0">
              <a:solidFill>
                <a:schemeClr val="tx1">
                  <a:lumMod val="65000"/>
                  <a:lumOff val="35000"/>
                </a:schemeClr>
              </a:solidFill>
            </a:endParaRPr>
          </a:p>
        </p:txBody>
      </p:sp>
      <p:sp>
        <p:nvSpPr>
          <p:cNvPr id="7" name="Text 5"/>
          <p:cNvSpPr/>
          <p:nvPr/>
        </p:nvSpPr>
        <p:spPr>
          <a:xfrm>
            <a:off x="6263640" y="1828800"/>
            <a:ext cx="4297680" cy="320040"/>
          </a:xfrm>
          <a:prstGeom prst="rect">
            <a:avLst/>
          </a:prstGeom>
          <a:noFill/>
          <a:ln/>
        </p:spPr>
        <p:txBody>
          <a:bodyPr wrap="square" lIns="0" tIns="0" rIns="0" bIns="0" rtlCol="0" anchor="ctr"/>
          <a:lstStyle/>
          <a:p>
            <a:pPr marL="0" indent="0">
              <a:buNone/>
            </a:pPr>
            <a:r>
              <a:rPr lang="en-US" sz="2200" b="1" dirty="0">
                <a:solidFill>
                  <a:srgbClr val="B65B3A"/>
                </a:solidFill>
              </a:rPr>
              <a:t>Person-centred routines</a:t>
            </a:r>
            <a:endParaRPr lang="en-US" sz="2200" dirty="0"/>
          </a:p>
        </p:txBody>
      </p:sp>
      <p:sp>
        <p:nvSpPr>
          <p:cNvPr id="8" name="Text 6"/>
          <p:cNvSpPr/>
          <p:nvPr/>
        </p:nvSpPr>
        <p:spPr>
          <a:xfrm>
            <a:off x="6263640" y="2331720"/>
            <a:ext cx="4434840" cy="502920"/>
          </a:xfrm>
          <a:prstGeom prst="rect">
            <a:avLst/>
          </a:prstGeom>
          <a:noFill/>
          <a:ln/>
        </p:spPr>
        <p:txBody>
          <a:bodyPr wrap="square" lIns="254" tIns="254" rIns="254" bIns="254" rtlCol="0" anchor="ctr">
            <a:noAutofit/>
          </a:bodyPr>
          <a:lstStyle/>
          <a:p>
            <a:r>
              <a:rPr lang="en-US" dirty="0">
                <a:solidFill>
                  <a:schemeClr val="tx1">
                    <a:lumMod val="65000"/>
                    <a:lumOff val="35000"/>
                  </a:schemeClr>
                </a:solidFill>
              </a:rPr>
              <a:t>Care can be aligned to personal preferences, culture and daily rhythms </a:t>
            </a:r>
            <a:r>
              <a:rPr lang="en-GB" sz="1200" i="1" dirty="0">
                <a:solidFill>
                  <a:schemeClr val="tx1">
                    <a:lumMod val="65000"/>
                    <a:lumOff val="35000"/>
                  </a:schemeClr>
                </a:solidFill>
              </a:rPr>
              <a:t>(SCIE, 2023)</a:t>
            </a:r>
            <a:r>
              <a:rPr lang="en-GB" sz="1200" dirty="0">
                <a:solidFill>
                  <a:schemeClr val="tx1">
                    <a:lumMod val="65000"/>
                    <a:lumOff val="35000"/>
                  </a:schemeClr>
                </a:solidFill>
              </a:rPr>
              <a:t>. </a:t>
            </a:r>
            <a:endParaRPr lang="en-US" sz="1200" dirty="0">
              <a:solidFill>
                <a:schemeClr val="tx1">
                  <a:lumMod val="65000"/>
                  <a:lumOff val="35000"/>
                </a:schemeClr>
              </a:solidFill>
            </a:endParaRPr>
          </a:p>
        </p:txBody>
      </p:sp>
      <p:sp>
        <p:nvSpPr>
          <p:cNvPr id="9" name="Text 7"/>
          <p:cNvSpPr/>
          <p:nvPr/>
        </p:nvSpPr>
        <p:spPr>
          <a:xfrm>
            <a:off x="822960" y="3520440"/>
            <a:ext cx="4297680" cy="320040"/>
          </a:xfrm>
          <a:prstGeom prst="rect">
            <a:avLst/>
          </a:prstGeom>
          <a:noFill/>
          <a:ln/>
        </p:spPr>
        <p:txBody>
          <a:bodyPr wrap="square" lIns="0" tIns="0" rIns="0" bIns="0" rtlCol="0" anchor="ctr"/>
          <a:lstStyle/>
          <a:p>
            <a:pPr marL="0" indent="0">
              <a:buNone/>
            </a:pPr>
            <a:r>
              <a:rPr lang="en-US" sz="2200" b="1" dirty="0">
                <a:solidFill>
                  <a:srgbClr val="0C6B68"/>
                </a:solidFill>
              </a:rPr>
              <a:t>Family and community links</a:t>
            </a:r>
            <a:endParaRPr lang="en-US" sz="2200" dirty="0"/>
          </a:p>
        </p:txBody>
      </p:sp>
      <p:sp>
        <p:nvSpPr>
          <p:cNvPr id="10" name="Text 8"/>
          <p:cNvSpPr/>
          <p:nvPr/>
        </p:nvSpPr>
        <p:spPr>
          <a:xfrm>
            <a:off x="822960" y="3977639"/>
            <a:ext cx="4434840" cy="960119"/>
          </a:xfrm>
          <a:prstGeom prst="rect">
            <a:avLst/>
          </a:prstGeom>
          <a:noFill/>
          <a:ln/>
        </p:spPr>
        <p:txBody>
          <a:bodyPr wrap="square" lIns="254" tIns="254" rIns="254" bIns="254" rtlCol="0" anchor="ctr">
            <a:noAutofit/>
          </a:bodyPr>
          <a:lstStyle/>
          <a:p>
            <a:r>
              <a:rPr lang="en-US" dirty="0">
                <a:solidFill>
                  <a:schemeClr val="tx1">
                    <a:lumMod val="65000"/>
                    <a:lumOff val="35000"/>
                  </a:schemeClr>
                </a:solidFill>
              </a:rPr>
              <a:t>Home-based care may preserve local relationships and informal support </a:t>
            </a:r>
          </a:p>
          <a:p>
            <a:r>
              <a:rPr lang="en-GB" sz="1200" i="1" dirty="0">
                <a:solidFill>
                  <a:schemeClr val="tx1">
                    <a:lumMod val="65000"/>
                    <a:lumOff val="35000"/>
                  </a:schemeClr>
                </a:solidFill>
              </a:rPr>
              <a:t>(Age UK, 2024)</a:t>
            </a:r>
            <a:r>
              <a:rPr lang="en-GB" sz="1200" dirty="0">
                <a:solidFill>
                  <a:schemeClr val="tx1">
                    <a:lumMod val="65000"/>
                    <a:lumOff val="35000"/>
                  </a:schemeClr>
                </a:solidFill>
              </a:rPr>
              <a:t>. </a:t>
            </a:r>
            <a:endParaRPr lang="en-US" sz="1200" dirty="0">
              <a:solidFill>
                <a:schemeClr val="tx1">
                  <a:lumMod val="65000"/>
                  <a:lumOff val="35000"/>
                </a:schemeClr>
              </a:solidFill>
            </a:endParaRPr>
          </a:p>
        </p:txBody>
      </p:sp>
      <p:sp>
        <p:nvSpPr>
          <p:cNvPr id="11" name="Text 9"/>
          <p:cNvSpPr/>
          <p:nvPr/>
        </p:nvSpPr>
        <p:spPr>
          <a:xfrm>
            <a:off x="6263640" y="3520440"/>
            <a:ext cx="4297680" cy="320040"/>
          </a:xfrm>
          <a:prstGeom prst="rect">
            <a:avLst/>
          </a:prstGeom>
          <a:noFill/>
          <a:ln/>
        </p:spPr>
        <p:txBody>
          <a:bodyPr wrap="square" lIns="0" tIns="0" rIns="0" bIns="0" rtlCol="0" anchor="ctr"/>
          <a:lstStyle/>
          <a:p>
            <a:pPr marL="0" indent="0">
              <a:buNone/>
            </a:pPr>
            <a:r>
              <a:rPr lang="en-US" sz="2200" b="1" dirty="0">
                <a:solidFill>
                  <a:srgbClr val="B65B3A"/>
                </a:solidFill>
              </a:rPr>
              <a:t>Prevention</a:t>
            </a:r>
            <a:endParaRPr lang="en-US" sz="2200" dirty="0"/>
          </a:p>
        </p:txBody>
      </p:sp>
      <p:sp>
        <p:nvSpPr>
          <p:cNvPr id="12" name="Text 10"/>
          <p:cNvSpPr/>
          <p:nvPr/>
        </p:nvSpPr>
        <p:spPr>
          <a:xfrm>
            <a:off x="6263640" y="3840480"/>
            <a:ext cx="4892040" cy="960118"/>
          </a:xfrm>
          <a:prstGeom prst="rect">
            <a:avLst/>
          </a:prstGeom>
          <a:noFill/>
          <a:ln/>
        </p:spPr>
        <p:txBody>
          <a:bodyPr wrap="square" lIns="254" tIns="254" rIns="254" bIns="254" rtlCol="0" anchor="ctr">
            <a:noAutofit/>
          </a:bodyPr>
          <a:lstStyle/>
          <a:p>
            <a:r>
              <a:rPr lang="en-US" dirty="0">
                <a:solidFill>
                  <a:schemeClr val="tx1">
                    <a:lumMod val="65000"/>
                    <a:lumOff val="35000"/>
                  </a:schemeClr>
                </a:solidFill>
              </a:rPr>
              <a:t>Regular visits can identify deterioration, falls risk or safeguarding concerns early </a:t>
            </a:r>
            <a:r>
              <a:rPr lang="en-GB" sz="1200" i="1" dirty="0">
                <a:solidFill>
                  <a:schemeClr val="tx1">
                    <a:lumMod val="65000"/>
                    <a:lumOff val="35000"/>
                  </a:schemeClr>
                </a:solidFill>
              </a:rPr>
              <a:t>(CQC, 2025)</a:t>
            </a:r>
            <a:r>
              <a:rPr lang="en-GB" sz="1200" dirty="0">
                <a:solidFill>
                  <a:schemeClr val="tx1">
                    <a:lumMod val="65000"/>
                    <a:lumOff val="35000"/>
                  </a:schemeClr>
                </a:solidFill>
              </a:rPr>
              <a:t>. </a:t>
            </a:r>
            <a:endParaRPr lang="en-US" sz="1200" dirty="0">
              <a:solidFill>
                <a:schemeClr val="tx1">
                  <a:lumMod val="65000"/>
                  <a:lumOff val="35000"/>
                </a:schemeClr>
              </a:solidFill>
            </a:endParaRPr>
          </a:p>
        </p:txBody>
      </p:sp>
      <p:sp>
        <p:nvSpPr>
          <p:cNvPr id="13" name="Shape 11"/>
          <p:cNvSpPr/>
          <p:nvPr/>
        </p:nvSpPr>
        <p:spPr>
          <a:xfrm>
            <a:off x="594360" y="5161547"/>
            <a:ext cx="10881360" cy="914400"/>
          </a:xfrm>
          <a:prstGeom prst="roundRect">
            <a:avLst>
              <a:gd name="adj" fmla="val 37209"/>
            </a:avLst>
          </a:prstGeom>
          <a:solidFill>
            <a:srgbClr val="EFE3D1"/>
          </a:solidFill>
          <a:ln w="12700">
            <a:solidFill>
              <a:srgbClr val="FFFFFF">
                <a:alpha val="0"/>
              </a:srgbClr>
            </a:solidFill>
            <a:prstDash val="solid"/>
          </a:ln>
        </p:spPr>
        <p:txBody>
          <a:bodyPr/>
          <a:lstStyle/>
          <a:p>
            <a:endParaRPr lang="en-GB" dirty="0"/>
          </a:p>
        </p:txBody>
      </p:sp>
      <p:sp>
        <p:nvSpPr>
          <p:cNvPr id="14" name="Text 12"/>
          <p:cNvSpPr/>
          <p:nvPr/>
        </p:nvSpPr>
        <p:spPr>
          <a:xfrm>
            <a:off x="716280" y="5047488"/>
            <a:ext cx="10744200" cy="1097280"/>
          </a:xfrm>
          <a:prstGeom prst="rect">
            <a:avLst/>
          </a:prstGeom>
          <a:noFill/>
          <a:ln/>
        </p:spPr>
        <p:txBody>
          <a:bodyPr wrap="square" lIns="0" tIns="0" rIns="0" bIns="0" rtlCol="0" anchor="ctr"/>
          <a:lstStyle/>
          <a:p>
            <a:pPr algn="ctr"/>
            <a:r>
              <a:rPr lang="en-US" b="1" dirty="0">
                <a:solidFill>
                  <a:schemeClr val="tx1">
                    <a:lumMod val="65000"/>
                    <a:lumOff val="35000"/>
                  </a:schemeClr>
                </a:solidFill>
              </a:rPr>
              <a:t>The quality of domiciliary care depends less on the location and more on continuity, training, time and relational practice </a:t>
            </a:r>
            <a:r>
              <a:rPr lang="en-GB" sz="1200" i="1" dirty="0">
                <a:solidFill>
                  <a:schemeClr val="tx1">
                    <a:lumMod val="65000"/>
                    <a:lumOff val="35000"/>
                  </a:schemeClr>
                </a:solidFill>
              </a:rPr>
              <a:t>(Skills for Care, 2025)</a:t>
            </a:r>
            <a:r>
              <a:rPr lang="en-GB" sz="1200" dirty="0">
                <a:solidFill>
                  <a:schemeClr val="tx1">
                    <a:lumMod val="65000"/>
                    <a:lumOff val="35000"/>
                  </a:schemeClr>
                </a:solidFill>
              </a:rPr>
              <a:t>.</a:t>
            </a:r>
            <a:endParaRPr lang="en-US" sz="1200" dirty="0">
              <a:solidFill>
                <a:schemeClr val="tx1">
                  <a:lumMod val="65000"/>
                  <a:lumOff val="35000"/>
                </a:schemeClr>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9</a:t>
            </a:fld>
            <a:endParaRPr lang="en-US" dirty="0"/>
          </a:p>
        </p:txBody>
      </p:sp>
      <p:pic>
        <p:nvPicPr>
          <p:cNvPr id="15" name="Audio 14">
            <a:hlinkClick r:id="" action="ppaction://media"/>
            <a:extLst>
              <a:ext uri="{FF2B5EF4-FFF2-40B4-BE49-F238E27FC236}">
                <a16:creationId xmlns:a16="http://schemas.microsoft.com/office/drawing/2014/main" id="{223ABC1E-1877-0FF7-B4D3-55E251C446F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55764">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Critical Evaluation: Limitations and Risks</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685800" y="1143000"/>
            <a:ext cx="10607040" cy="384048"/>
          </a:xfrm>
          <a:prstGeom prst="rect">
            <a:avLst/>
          </a:prstGeom>
          <a:noFill/>
          <a:ln/>
        </p:spPr>
        <p:txBody>
          <a:bodyPr wrap="square" lIns="0" tIns="0" rIns="0" bIns="0" rtlCol="0" anchor="ctr"/>
          <a:lstStyle/>
          <a:p>
            <a:pPr marL="0" indent="0">
              <a:buNone/>
            </a:pPr>
            <a:r>
              <a:rPr lang="en-US" sz="1800" dirty="0">
                <a:solidFill>
                  <a:srgbClr val="5F6F73"/>
                </a:solidFill>
              </a:rPr>
              <a:t>Domiciliary care can also reproduce inequality when systems are underfunded, fragmented or task-focused.</a:t>
            </a:r>
            <a:endParaRPr lang="en-US" sz="1800" dirty="0"/>
          </a:p>
        </p:txBody>
      </p:sp>
      <p:sp>
        <p:nvSpPr>
          <p:cNvPr id="13" name="Shape 11"/>
          <p:cNvSpPr/>
          <p:nvPr/>
        </p:nvSpPr>
        <p:spPr>
          <a:xfrm>
            <a:off x="6400800" y="1691640"/>
            <a:ext cx="4480560" cy="4324148"/>
          </a:xfrm>
          <a:prstGeom prst="roundRect">
            <a:avLst>
              <a:gd name="adj" fmla="val 4638"/>
            </a:avLst>
          </a:prstGeom>
          <a:solidFill>
            <a:srgbClr val="FFFDF8"/>
          </a:solidFill>
          <a:ln w="12700">
            <a:solidFill>
              <a:srgbClr val="FFFFFF">
                <a:alpha val="0"/>
              </a:srgbClr>
            </a:solidFill>
            <a:prstDash val="solid"/>
          </a:ln>
        </p:spPr>
        <p:txBody>
          <a:bodyPr/>
          <a:lstStyle/>
          <a:p>
            <a:endParaRPr lang="en-GB" dirty="0"/>
          </a:p>
        </p:txBody>
      </p:sp>
      <p:sp>
        <p:nvSpPr>
          <p:cNvPr id="14" name="Text 12"/>
          <p:cNvSpPr/>
          <p:nvPr/>
        </p:nvSpPr>
        <p:spPr>
          <a:xfrm>
            <a:off x="6720840" y="2057400"/>
            <a:ext cx="3200400" cy="320040"/>
          </a:xfrm>
          <a:prstGeom prst="rect">
            <a:avLst/>
          </a:prstGeom>
          <a:noFill/>
          <a:ln/>
        </p:spPr>
        <p:txBody>
          <a:bodyPr wrap="square" lIns="0" tIns="0" rIns="0" bIns="0" rtlCol="0" anchor="ctr"/>
          <a:lstStyle/>
          <a:p>
            <a:pPr marL="0" indent="0">
              <a:buNone/>
            </a:pPr>
            <a:r>
              <a:rPr lang="en-US" sz="2000" b="1" dirty="0">
                <a:solidFill>
                  <a:srgbClr val="B65B3A"/>
                </a:solidFill>
              </a:rPr>
              <a:t>Critical judgement</a:t>
            </a:r>
            <a:endParaRPr lang="en-US" sz="2000" dirty="0"/>
          </a:p>
        </p:txBody>
      </p:sp>
      <p:sp>
        <p:nvSpPr>
          <p:cNvPr id="15" name="Text 13"/>
          <p:cNvSpPr/>
          <p:nvPr/>
        </p:nvSpPr>
        <p:spPr>
          <a:xfrm>
            <a:off x="6720840" y="2743200"/>
            <a:ext cx="3915076" cy="2646948"/>
          </a:xfrm>
          <a:prstGeom prst="rect">
            <a:avLst/>
          </a:prstGeom>
          <a:noFill/>
          <a:ln/>
        </p:spPr>
        <p:txBody>
          <a:bodyPr wrap="square" lIns="381" tIns="381" rIns="381" bIns="381" rtlCol="0" anchor="ctr">
            <a:normAutofit/>
          </a:bodyPr>
          <a:lstStyle/>
          <a:p>
            <a:r>
              <a:rPr lang="en-GB" sz="2200" dirty="0">
                <a:solidFill>
                  <a:schemeClr val="tx1">
                    <a:lumMod val="65000"/>
                    <a:lumOff val="35000"/>
                  </a:schemeClr>
                </a:solidFill>
              </a:rPr>
              <a:t>Domiciliary care promotes empowerment only when individuals have genuine choice and when staff have sufficient time and support to deliver relationship-centred care </a:t>
            </a:r>
          </a:p>
          <a:p>
            <a:endParaRPr lang="en-GB" sz="1400" i="1" dirty="0">
              <a:solidFill>
                <a:schemeClr val="tx1">
                  <a:lumMod val="65000"/>
                  <a:lumOff val="35000"/>
                </a:schemeClr>
              </a:solidFill>
            </a:endParaRPr>
          </a:p>
          <a:p>
            <a:r>
              <a:rPr lang="en-GB" sz="1400" i="1" dirty="0">
                <a:solidFill>
                  <a:schemeClr val="tx1">
                    <a:lumMod val="65000"/>
                    <a:lumOff val="35000"/>
                  </a:schemeClr>
                </a:solidFill>
              </a:rPr>
              <a:t>(</a:t>
            </a:r>
            <a:r>
              <a:rPr lang="en-GB" sz="1200" i="1" dirty="0">
                <a:solidFill>
                  <a:schemeClr val="tx1">
                    <a:lumMod val="65000"/>
                    <a:lumOff val="35000"/>
                  </a:schemeClr>
                </a:solidFill>
              </a:rPr>
              <a:t>DHSC, 2025a; CQC, 2025)</a:t>
            </a:r>
            <a:r>
              <a:rPr lang="en-GB" sz="1200" dirty="0">
                <a:solidFill>
                  <a:schemeClr val="tx1">
                    <a:lumMod val="65000"/>
                    <a:lumOff val="35000"/>
                  </a:schemeClr>
                </a:solidFill>
              </a:rPr>
              <a:t>.</a:t>
            </a:r>
          </a:p>
          <a:p>
            <a:pPr marL="0" indent="0">
              <a:buNone/>
            </a:pPr>
            <a:endParaRPr lang="en-US" sz="1900" dirty="0">
              <a:solidFill>
                <a:schemeClr val="tx1">
                  <a:lumMod val="65000"/>
                  <a:lumOff val="35000"/>
                </a:schemeClr>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10</a:t>
            </a:fld>
            <a:endParaRPr lang="en-US" dirty="0"/>
          </a:p>
        </p:txBody>
      </p:sp>
      <p:sp>
        <p:nvSpPr>
          <p:cNvPr id="18" name="TextBox 17">
            <a:extLst>
              <a:ext uri="{FF2B5EF4-FFF2-40B4-BE49-F238E27FC236}">
                <a16:creationId xmlns:a16="http://schemas.microsoft.com/office/drawing/2014/main" id="{D6526584-A712-EA25-38F7-6D9BF1764972}"/>
              </a:ext>
            </a:extLst>
          </p:cNvPr>
          <p:cNvSpPr txBox="1"/>
          <p:nvPr/>
        </p:nvSpPr>
        <p:spPr>
          <a:xfrm>
            <a:off x="594360" y="1892808"/>
            <a:ext cx="5623560" cy="3755452"/>
          </a:xfrm>
          <a:prstGeom prst="rect">
            <a:avLst/>
          </a:prstGeom>
          <a:noFill/>
        </p:spPr>
        <p:txBody>
          <a:bodyPr wrap="square">
            <a:spAutoFit/>
          </a:bodyPr>
          <a:lstStyle/>
          <a:p>
            <a:pPr>
              <a:lnSpc>
                <a:spcPct val="107000"/>
              </a:lnSpc>
              <a:spcAft>
                <a:spcPts val="800"/>
              </a:spcAft>
              <a:buNone/>
            </a:pPr>
            <a:r>
              <a:rPr lang="en-GB" sz="2000" b="1" kern="100" dirty="0">
                <a:solidFill>
                  <a:srgbClr val="0C6B68"/>
                </a:solidFill>
                <a:effectLst/>
                <a:ea typeface="Calibri" panose="020F0502020204030204" pitchFamily="34" charset="0"/>
                <a:cs typeface="Times New Roman" panose="02020603050405020304" pitchFamily="18" charset="0"/>
              </a:rPr>
              <a:t>Challenges Facing Domiciliary Care</a:t>
            </a:r>
          </a:p>
          <a:p>
            <a:pPr>
              <a:lnSpc>
                <a:spcPct val="107000"/>
              </a:lnSpc>
              <a:spcAft>
                <a:spcPts val="800"/>
              </a:spcAft>
              <a:buNone/>
            </a:pPr>
            <a:endParaRPr lang="en-GB" sz="1800" kern="100" dirty="0">
              <a:solidFill>
                <a:schemeClr val="tx1">
                  <a:lumMod val="65000"/>
                  <a:lumOff val="35000"/>
                </a:schemeClr>
              </a:solidFill>
              <a:effectLs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kern="100" dirty="0">
                <a:solidFill>
                  <a:schemeClr val="tx1">
                    <a:lumMod val="65000"/>
                    <a:lumOff val="35000"/>
                  </a:schemeClr>
                </a:solidFill>
                <a:effectLst/>
                <a:ea typeface="Calibri" panose="020F0502020204030204" pitchFamily="34" charset="0"/>
                <a:cs typeface="Times New Roman" panose="02020603050405020304" pitchFamily="18" charset="0"/>
              </a:rPr>
              <a:t>Short visits may prioritise tasks over relationships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(CQC, 2025)</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000" kern="100" dirty="0">
                <a:solidFill>
                  <a:schemeClr val="tx1">
                    <a:lumMod val="65000"/>
                    <a:lumOff val="35000"/>
                  </a:schemeClr>
                </a:solidFill>
                <a:effectLst/>
                <a:ea typeface="Calibri" panose="020F0502020204030204" pitchFamily="34" charset="0"/>
                <a:cs typeface="Times New Roman" panose="02020603050405020304" pitchFamily="18" charset="0"/>
              </a:rPr>
              <a:t>Workforce shortages affect continuity of care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(Skills for Care, 2025)</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000" kern="100" dirty="0">
                <a:solidFill>
                  <a:schemeClr val="tx1">
                    <a:lumMod val="65000"/>
                    <a:lumOff val="35000"/>
                  </a:schemeClr>
                </a:solidFill>
                <a:effectLst/>
                <a:ea typeface="Calibri" panose="020F0502020204030204" pitchFamily="34" charset="0"/>
                <a:cs typeface="Times New Roman" panose="02020603050405020304" pitchFamily="18" charset="0"/>
              </a:rPr>
              <a:t>Fragmented systems may increase safeguarding risks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(Institute for Government, 2025)</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000" kern="100" dirty="0">
                <a:solidFill>
                  <a:schemeClr val="tx1">
                    <a:lumMod val="65000"/>
                    <a:lumOff val="35000"/>
                  </a:schemeClr>
                </a:solidFill>
                <a:effectLst/>
                <a:ea typeface="Calibri" panose="020F0502020204030204" pitchFamily="34" charset="0"/>
                <a:cs typeface="Times New Roman" panose="02020603050405020304" pitchFamily="18" charset="0"/>
              </a:rPr>
              <a:t>Funding pressures can leave lower-level needs unmet </a:t>
            </a:r>
            <a:r>
              <a:rPr lang="en-GB" sz="1200" i="1" kern="100" dirty="0">
                <a:solidFill>
                  <a:schemeClr val="tx1">
                    <a:lumMod val="65000"/>
                    <a:lumOff val="35000"/>
                  </a:schemeClr>
                </a:solidFill>
                <a:effectLst/>
                <a:ea typeface="Calibri" panose="020F0502020204030204" pitchFamily="34" charset="0"/>
                <a:cs typeface="Times New Roman" panose="02020603050405020304" pitchFamily="18" charset="0"/>
              </a:rPr>
              <a:t>(The King's Fund, 2022)</a:t>
            </a:r>
            <a:r>
              <a:rPr lang="en-GB" sz="1200" kern="100" dirty="0">
                <a:solidFill>
                  <a:schemeClr val="tx1">
                    <a:lumMod val="65000"/>
                    <a:lumOff val="35000"/>
                  </a:schemeClr>
                </a:solidFill>
                <a:effectLst/>
                <a:ea typeface="Calibri" panose="020F0502020204030204" pitchFamily="34" charset="0"/>
                <a:cs typeface="Times New Roman" panose="02020603050405020304" pitchFamily="18" charset="0"/>
              </a:rPr>
              <a:t>. </a:t>
            </a:r>
          </a:p>
        </p:txBody>
      </p:sp>
      <p:pic>
        <p:nvPicPr>
          <p:cNvPr id="5" name="Audio 4">
            <a:hlinkClick r:id="" action="ppaction://media"/>
            <a:extLst>
              <a:ext uri="{FF2B5EF4-FFF2-40B4-BE49-F238E27FC236}">
                <a16:creationId xmlns:a16="http://schemas.microsoft.com/office/drawing/2014/main" id="{83A0B714-598F-DFE7-73D4-3ACD8D72FBB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58424">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Technological Innovations in Home Care</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pic>
        <p:nvPicPr>
          <p:cNvPr id="4" name="Image 0" descr="/mnt/data/telecare_ageco.png"/>
          <p:cNvPicPr>
            <a:picLocks noChangeAspect="1"/>
          </p:cNvPicPr>
          <p:nvPr/>
        </p:nvPicPr>
        <p:blipFill>
          <a:blip r:embed="rId5"/>
          <a:srcRect l="15716" r="15716"/>
          <a:stretch/>
        </p:blipFill>
        <p:spPr>
          <a:xfrm>
            <a:off x="7029400" y="1143000"/>
            <a:ext cx="4663440" cy="3931920"/>
          </a:xfrm>
          <a:prstGeom prst="rect">
            <a:avLst/>
          </a:prstGeom>
        </p:spPr>
      </p:pic>
      <p:sp>
        <p:nvSpPr>
          <p:cNvPr id="15" name="Text 12"/>
          <p:cNvSpPr/>
          <p:nvPr/>
        </p:nvSpPr>
        <p:spPr>
          <a:xfrm>
            <a:off x="6983680" y="5251784"/>
            <a:ext cx="2468880" cy="320040"/>
          </a:xfrm>
          <a:prstGeom prst="rect">
            <a:avLst/>
          </a:prstGeom>
          <a:noFill/>
          <a:ln/>
        </p:spPr>
        <p:txBody>
          <a:bodyPr wrap="square" lIns="0" tIns="0" rIns="0" bIns="0" rtlCol="0" anchor="ctr"/>
          <a:lstStyle/>
          <a:p>
            <a:pPr marL="0" indent="0">
              <a:buNone/>
            </a:pPr>
            <a:r>
              <a:rPr lang="en-US" sz="2000" b="1" dirty="0">
                <a:solidFill>
                  <a:srgbClr val="B65B3A"/>
                </a:solidFill>
              </a:rPr>
              <a:t>Potential benefits</a:t>
            </a:r>
            <a:endParaRPr lang="en-US" sz="2000" dirty="0"/>
          </a:p>
        </p:txBody>
      </p:sp>
      <p:sp>
        <p:nvSpPr>
          <p:cNvPr id="16" name="Text 13"/>
          <p:cNvSpPr/>
          <p:nvPr/>
        </p:nvSpPr>
        <p:spPr>
          <a:xfrm>
            <a:off x="6983680" y="5930535"/>
            <a:ext cx="5029200" cy="457200"/>
          </a:xfrm>
          <a:prstGeom prst="rect">
            <a:avLst/>
          </a:prstGeom>
          <a:noFill/>
          <a:ln/>
        </p:spPr>
        <p:txBody>
          <a:bodyPr wrap="square" lIns="254" tIns="254" rIns="254" bIns="254" rtlCol="0" anchor="ctr">
            <a:noAutofit/>
          </a:bodyPr>
          <a:lstStyle/>
          <a:p>
            <a:r>
              <a:rPr lang="en-GB" dirty="0">
                <a:solidFill>
                  <a:schemeClr val="tx1">
                    <a:lumMod val="50000"/>
                    <a:lumOff val="50000"/>
                  </a:schemeClr>
                </a:solidFill>
              </a:rPr>
              <a:t>Technology should complement rather than replace relationship-centred care </a:t>
            </a:r>
            <a:r>
              <a:rPr lang="en-GB" sz="1200" i="1" dirty="0">
                <a:solidFill>
                  <a:schemeClr val="tx1">
                    <a:lumMod val="50000"/>
                    <a:lumOff val="50000"/>
                  </a:schemeClr>
                </a:solidFill>
              </a:rPr>
              <a:t>(SCIE, 2023)</a:t>
            </a:r>
            <a:r>
              <a:rPr lang="en-GB" sz="1200" dirty="0">
                <a:solidFill>
                  <a:schemeClr val="tx1">
                    <a:lumMod val="50000"/>
                    <a:lumOff val="50000"/>
                  </a:schemeClr>
                </a:solidFill>
              </a:rPr>
              <a:t>.</a:t>
            </a:r>
          </a:p>
          <a:p>
            <a:pPr marL="0" indent="0">
              <a:buNone/>
            </a:pPr>
            <a:endParaRPr lang="en-US" dirty="0">
              <a:solidFill>
                <a:schemeClr val="tx1">
                  <a:lumMod val="50000"/>
                  <a:lumOff val="50000"/>
                </a:schemeClr>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11</a:t>
            </a:fld>
            <a:endParaRPr lang="en-US" dirty="0"/>
          </a:p>
        </p:txBody>
      </p:sp>
      <p:sp>
        <p:nvSpPr>
          <p:cNvPr id="19" name="TextBox 18">
            <a:extLst>
              <a:ext uri="{FF2B5EF4-FFF2-40B4-BE49-F238E27FC236}">
                <a16:creationId xmlns:a16="http://schemas.microsoft.com/office/drawing/2014/main" id="{068F8061-DABC-72AE-790F-75F066A485B3}"/>
              </a:ext>
            </a:extLst>
          </p:cNvPr>
          <p:cNvSpPr txBox="1"/>
          <p:nvPr/>
        </p:nvSpPr>
        <p:spPr>
          <a:xfrm>
            <a:off x="409075" y="1280479"/>
            <a:ext cx="6184230" cy="4650056"/>
          </a:xfrm>
          <a:prstGeom prst="rect">
            <a:avLst/>
          </a:prstGeom>
          <a:noFill/>
        </p:spPr>
        <p:txBody>
          <a:bodyPr wrap="square">
            <a:spAutoFit/>
          </a:bodyPr>
          <a:lstStyle/>
          <a:p>
            <a:pPr>
              <a:lnSpc>
                <a:spcPct val="107000"/>
              </a:lnSpc>
              <a:spcAft>
                <a:spcPts val="800"/>
              </a:spcAft>
              <a:buNone/>
            </a:pPr>
            <a:r>
              <a:rPr lang="en-GB" sz="2000" b="1" kern="100" dirty="0">
                <a:solidFill>
                  <a:srgbClr val="B65B3A"/>
                </a:solidFill>
                <a:effectLst/>
                <a:latin typeface="+mj-lt"/>
                <a:ea typeface="Calibri" panose="020F0502020204030204" pitchFamily="34" charset="0"/>
                <a:cs typeface="Times New Roman" panose="02020603050405020304" pitchFamily="18" charset="0"/>
              </a:rPr>
              <a:t>Supporting Independence Through Technology</a:t>
            </a:r>
          </a:p>
          <a:p>
            <a:pPr>
              <a:lnSpc>
                <a:spcPct val="107000"/>
              </a:lnSpc>
              <a:spcAft>
                <a:spcPts val="800"/>
              </a:spcAft>
              <a:buNone/>
            </a:pPr>
            <a:endParaRPr lang="en-GB" sz="1200" kern="100" dirty="0">
              <a:solidFill>
                <a:srgbClr val="0C6B68"/>
              </a:solidFill>
              <a:effectLst/>
              <a:latin typeface="+mj-lt"/>
              <a:ea typeface="Calibri" panose="020F0502020204030204" pitchFamily="34" charset="0"/>
              <a:cs typeface="Times New Roman" panose="02020603050405020304" pitchFamily="18" charset="0"/>
            </a:endParaRPr>
          </a:p>
          <a:p>
            <a:pPr>
              <a:lnSpc>
                <a:spcPct val="107000"/>
              </a:lnSpc>
              <a:spcAft>
                <a:spcPts val="800"/>
              </a:spcAft>
              <a:buNone/>
            </a:pPr>
            <a:r>
              <a:rPr lang="en-GB" sz="1800" b="1" kern="100" dirty="0">
                <a:solidFill>
                  <a:srgbClr val="0C6B68"/>
                </a:solidFill>
                <a:effectLst/>
                <a:latin typeface="+mj-lt"/>
                <a:ea typeface="Calibri" panose="020F0502020204030204" pitchFamily="34" charset="0"/>
                <a:cs typeface="Times New Roman" panose="02020603050405020304" pitchFamily="18" charset="0"/>
              </a:rPr>
              <a:t>Telecare and Falls Detectors</a:t>
            </a:r>
            <a:r>
              <a:rPr lang="en-GB" b="1" kern="100" dirty="0">
                <a:solidFill>
                  <a:srgbClr val="0C6B68"/>
                </a:solidFill>
                <a:latin typeface="+mj-lt"/>
                <a:ea typeface="Calibri" panose="020F0502020204030204" pitchFamily="34" charset="0"/>
                <a:cs typeface="Times New Roman" panose="02020603050405020304" pitchFamily="18" charset="0"/>
              </a:rPr>
              <a:t>: </a:t>
            </a:r>
            <a:r>
              <a:rPr lang="en-GB" sz="1800" kern="100" dirty="0">
                <a:solidFill>
                  <a:srgbClr val="0C6B68"/>
                </a:solidFill>
                <a:effectLst/>
                <a:latin typeface="+mj-lt"/>
                <a:ea typeface="Calibri" panose="020F0502020204030204" pitchFamily="34" charset="0"/>
                <a:cs typeface="Times New Roman" panose="02020603050405020304" pitchFamily="18" charset="0"/>
              </a:rPr>
              <a:t>Enhance safety and rapid response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(DHSC, 2025b)</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a:lnSpc>
                <a:spcPct val="107000"/>
              </a:lnSpc>
              <a:spcAft>
                <a:spcPts val="800"/>
              </a:spcAft>
              <a:buNone/>
            </a:pPr>
            <a:r>
              <a:rPr lang="en-GB" sz="1800" kern="100" dirty="0">
                <a:solidFill>
                  <a:srgbClr val="0C6B68"/>
                </a:solidFill>
                <a:effectLst/>
                <a:latin typeface="+mj-lt"/>
                <a:ea typeface="Calibri" panose="020F0502020204030204" pitchFamily="34" charset="0"/>
                <a:cs typeface="Times New Roman" panose="02020603050405020304" pitchFamily="18" charset="0"/>
              </a:rPr>
              <a:t>May reduce avoidable hospital admissions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(NHS England, 2023)</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a:lnSpc>
                <a:spcPct val="107000"/>
              </a:lnSpc>
              <a:spcAft>
                <a:spcPts val="800"/>
              </a:spcAft>
              <a:buNone/>
            </a:pPr>
            <a:r>
              <a:rPr lang="en-GB" sz="1800" b="1" kern="100" dirty="0">
                <a:solidFill>
                  <a:srgbClr val="0C6B68"/>
                </a:solidFill>
                <a:effectLst/>
                <a:latin typeface="+mj-lt"/>
                <a:ea typeface="Calibri" panose="020F0502020204030204" pitchFamily="34" charset="0"/>
                <a:cs typeface="Times New Roman" panose="02020603050405020304" pitchFamily="18" charset="0"/>
              </a:rPr>
              <a:t>Medication Dispensers</a:t>
            </a:r>
            <a:r>
              <a:rPr lang="en-GB" b="1" kern="100" dirty="0">
                <a:solidFill>
                  <a:srgbClr val="0C6B68"/>
                </a:solidFill>
                <a:latin typeface="+mj-lt"/>
                <a:ea typeface="Calibri" panose="020F0502020204030204" pitchFamily="34" charset="0"/>
                <a:cs typeface="Times New Roman" panose="02020603050405020304" pitchFamily="18" charset="0"/>
              </a:rPr>
              <a:t>: </a:t>
            </a:r>
            <a:r>
              <a:rPr lang="en-GB" sz="1800" kern="100" dirty="0">
                <a:solidFill>
                  <a:srgbClr val="0C6B68"/>
                </a:solidFill>
                <a:effectLst/>
                <a:latin typeface="+mj-lt"/>
                <a:ea typeface="Calibri" panose="020F0502020204030204" pitchFamily="34" charset="0"/>
                <a:cs typeface="Times New Roman" panose="02020603050405020304" pitchFamily="18" charset="0"/>
              </a:rPr>
              <a:t>Improve adherence and reduce medication errors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(Skills for Care, 2025)</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a:lnSpc>
                <a:spcPct val="107000"/>
              </a:lnSpc>
              <a:spcAft>
                <a:spcPts val="800"/>
              </a:spcAft>
              <a:buNone/>
            </a:pPr>
            <a:r>
              <a:rPr lang="en-GB" sz="1800" b="1" kern="100" dirty="0">
                <a:solidFill>
                  <a:srgbClr val="0C6B68"/>
                </a:solidFill>
                <a:effectLst/>
                <a:latin typeface="+mj-lt"/>
                <a:ea typeface="Calibri" panose="020F0502020204030204" pitchFamily="34" charset="0"/>
                <a:cs typeface="Times New Roman" panose="02020603050405020304" pitchFamily="18" charset="0"/>
              </a:rPr>
              <a:t>Remote Monitoring</a:t>
            </a:r>
            <a:r>
              <a:rPr lang="en-GB" b="1" kern="100" dirty="0">
                <a:solidFill>
                  <a:srgbClr val="0C6B68"/>
                </a:solidFill>
                <a:latin typeface="+mj-lt"/>
                <a:ea typeface="Calibri" panose="020F0502020204030204" pitchFamily="34" charset="0"/>
                <a:cs typeface="Times New Roman" panose="02020603050405020304" pitchFamily="18" charset="0"/>
              </a:rPr>
              <a:t>: </a:t>
            </a:r>
            <a:r>
              <a:rPr lang="en-GB" sz="1800" kern="100" dirty="0">
                <a:solidFill>
                  <a:srgbClr val="0C6B68"/>
                </a:solidFill>
                <a:effectLst/>
                <a:latin typeface="+mj-lt"/>
                <a:ea typeface="Calibri" panose="020F0502020204030204" pitchFamily="34" charset="0"/>
                <a:cs typeface="Times New Roman" panose="02020603050405020304" pitchFamily="18" charset="0"/>
              </a:rPr>
              <a:t>Supports early intervention and long-term condition management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(DHSC, 2022)</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a:lnSpc>
                <a:spcPct val="107000"/>
              </a:lnSpc>
              <a:spcAft>
                <a:spcPts val="800"/>
              </a:spcAft>
              <a:buNone/>
            </a:pPr>
            <a:r>
              <a:rPr lang="en-GB" sz="1800" b="1" kern="100" dirty="0">
                <a:solidFill>
                  <a:srgbClr val="0C6B68"/>
                </a:solidFill>
                <a:effectLst/>
                <a:latin typeface="+mj-lt"/>
                <a:ea typeface="Calibri" panose="020F0502020204030204" pitchFamily="34" charset="0"/>
                <a:cs typeface="Times New Roman" panose="02020603050405020304" pitchFamily="18" charset="0"/>
              </a:rPr>
              <a:t>Digital Care Records</a:t>
            </a:r>
            <a:r>
              <a:rPr lang="en-GB" b="1" kern="100" dirty="0">
                <a:solidFill>
                  <a:srgbClr val="0C6B68"/>
                </a:solidFill>
                <a:latin typeface="+mj-lt"/>
                <a:ea typeface="Calibri" panose="020F0502020204030204" pitchFamily="34" charset="0"/>
                <a:cs typeface="Times New Roman" panose="02020603050405020304" pitchFamily="18" charset="0"/>
              </a:rPr>
              <a:t>: </a:t>
            </a:r>
            <a:r>
              <a:rPr lang="en-GB" sz="1800" kern="100" dirty="0">
                <a:solidFill>
                  <a:srgbClr val="0C6B68"/>
                </a:solidFill>
                <a:effectLst/>
                <a:latin typeface="+mj-lt"/>
                <a:ea typeface="Calibri" panose="020F0502020204030204" pitchFamily="34" charset="0"/>
                <a:cs typeface="Times New Roman" panose="02020603050405020304" pitchFamily="18" charset="0"/>
              </a:rPr>
              <a:t>Promote integrated and person-centred care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(Health and Care Act 2022; NHS England, 2023)</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a:lnSpc>
                <a:spcPct val="107000"/>
              </a:lnSpc>
              <a:spcAft>
                <a:spcPts val="800"/>
              </a:spcAft>
              <a:buNone/>
            </a:pPr>
            <a:r>
              <a:rPr lang="en-GB" sz="1800" b="1" kern="100" dirty="0">
                <a:solidFill>
                  <a:srgbClr val="0C6B68"/>
                </a:solidFill>
                <a:effectLst/>
                <a:latin typeface="+mj-lt"/>
                <a:ea typeface="Calibri" panose="020F0502020204030204" pitchFamily="34" charset="0"/>
                <a:cs typeface="Times New Roman" panose="02020603050405020304" pitchFamily="18" charset="0"/>
              </a:rPr>
              <a:t>Communication Technologies</a:t>
            </a:r>
            <a:r>
              <a:rPr lang="en-GB" b="1" kern="100" dirty="0">
                <a:solidFill>
                  <a:srgbClr val="0C6B68"/>
                </a:solidFill>
                <a:latin typeface="+mj-lt"/>
                <a:ea typeface="Calibri" panose="020F0502020204030204" pitchFamily="34" charset="0"/>
                <a:cs typeface="Times New Roman" panose="02020603050405020304" pitchFamily="18" charset="0"/>
              </a:rPr>
              <a:t>: </a:t>
            </a:r>
            <a:r>
              <a:rPr lang="en-GB" sz="1800" kern="100" dirty="0">
                <a:solidFill>
                  <a:srgbClr val="0C6B68"/>
                </a:solidFill>
                <a:effectLst/>
                <a:latin typeface="+mj-lt"/>
                <a:ea typeface="Calibri" panose="020F0502020204030204" pitchFamily="34" charset="0"/>
                <a:cs typeface="Times New Roman" panose="02020603050405020304" pitchFamily="18" charset="0"/>
              </a:rPr>
              <a:t>Video calls may reduce loneliness and maintain social relationships</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(Age UK, 2024)</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p:txBody>
      </p:sp>
      <p:sp>
        <p:nvSpPr>
          <p:cNvPr id="21" name="TextBox 20">
            <a:extLst>
              <a:ext uri="{FF2B5EF4-FFF2-40B4-BE49-F238E27FC236}">
                <a16:creationId xmlns:a16="http://schemas.microsoft.com/office/drawing/2014/main" id="{A94F5E2C-6EB0-5A50-153F-172CD78F427E}"/>
              </a:ext>
            </a:extLst>
          </p:cNvPr>
          <p:cNvSpPr txBox="1"/>
          <p:nvPr/>
        </p:nvSpPr>
        <p:spPr>
          <a:xfrm>
            <a:off x="10376585" y="5024853"/>
            <a:ext cx="1636295" cy="276999"/>
          </a:xfrm>
          <a:prstGeom prst="rect">
            <a:avLst/>
          </a:prstGeom>
          <a:noFill/>
        </p:spPr>
        <p:txBody>
          <a:bodyPr wrap="square">
            <a:spAutoFit/>
          </a:bodyPr>
          <a:lstStyle/>
          <a:p>
            <a:r>
              <a:rPr lang="en-GB" sz="1200" dirty="0">
                <a:solidFill>
                  <a:schemeClr val="tx1">
                    <a:lumMod val="50000"/>
                    <a:lumOff val="50000"/>
                  </a:schemeClr>
                </a:solidFill>
              </a:rPr>
              <a:t>(Getty Images, n.d.)</a:t>
            </a:r>
          </a:p>
        </p:txBody>
      </p:sp>
      <p:pic>
        <p:nvPicPr>
          <p:cNvPr id="5" name="Audio 4">
            <a:hlinkClick r:id="" action="ppaction://media"/>
            <a:extLst>
              <a:ext uri="{FF2B5EF4-FFF2-40B4-BE49-F238E27FC236}">
                <a16:creationId xmlns:a16="http://schemas.microsoft.com/office/drawing/2014/main" id="{FD45DA05-61A2-9CB0-F3BA-9C4984C7A77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cSld>
  <p:clrMapOvr>
    <a:masterClrMapping/>
  </p:clrMapOvr>
  <p:transition spd="slow" advTm="6546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Critical Evaluation of Technology</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685800" y="1143000"/>
            <a:ext cx="10607040" cy="384048"/>
          </a:xfrm>
          <a:prstGeom prst="rect">
            <a:avLst/>
          </a:prstGeom>
          <a:noFill/>
          <a:ln/>
        </p:spPr>
        <p:txBody>
          <a:bodyPr wrap="square" lIns="0" tIns="0" rIns="0" bIns="0" rtlCol="0" anchor="ctr"/>
          <a:lstStyle/>
          <a:p>
            <a:pPr marL="0" indent="0">
              <a:buNone/>
            </a:pPr>
            <a:r>
              <a:rPr lang="en-US" sz="1800" dirty="0">
                <a:solidFill>
                  <a:srgbClr val="5F6F73"/>
                </a:solidFill>
              </a:rPr>
              <a:t>Technology has to be judged by whether it improves autonomy, safety and dignity for the individual person.</a:t>
            </a:r>
            <a:endParaRPr lang="en-US" sz="1800" dirty="0"/>
          </a:p>
        </p:txBody>
      </p:sp>
      <p:sp>
        <p:nvSpPr>
          <p:cNvPr id="5" name="Text 3"/>
          <p:cNvSpPr/>
          <p:nvPr/>
        </p:nvSpPr>
        <p:spPr>
          <a:xfrm>
            <a:off x="960120" y="1783080"/>
            <a:ext cx="1920240" cy="256032"/>
          </a:xfrm>
          <a:prstGeom prst="rect">
            <a:avLst/>
          </a:prstGeom>
          <a:noFill/>
          <a:ln/>
        </p:spPr>
        <p:txBody>
          <a:bodyPr wrap="square" lIns="0" tIns="0" rIns="0" bIns="0" rtlCol="0" anchor="ctr"/>
          <a:lstStyle/>
          <a:p>
            <a:pPr marL="0" indent="0">
              <a:buNone/>
            </a:pPr>
            <a:r>
              <a:rPr lang="en-US" sz="1850" b="1" dirty="0">
                <a:solidFill>
                  <a:srgbClr val="0C6B68"/>
                </a:solidFill>
              </a:rPr>
              <a:t>Benefits</a:t>
            </a:r>
            <a:endParaRPr lang="en-US" sz="1850" dirty="0"/>
          </a:p>
        </p:txBody>
      </p:sp>
      <p:sp>
        <p:nvSpPr>
          <p:cNvPr id="6" name="Text 4"/>
          <p:cNvSpPr/>
          <p:nvPr/>
        </p:nvSpPr>
        <p:spPr>
          <a:xfrm>
            <a:off x="2880360" y="2099991"/>
            <a:ext cx="7498080" cy="274320"/>
          </a:xfrm>
          <a:prstGeom prst="rect">
            <a:avLst/>
          </a:prstGeom>
          <a:noFill/>
          <a:ln/>
        </p:spPr>
        <p:txBody>
          <a:bodyPr wrap="square" lIns="0" tIns="0" rIns="0" bIns="0" rtlCol="0" anchor="ctr"/>
          <a:lstStyle/>
          <a:p>
            <a:pPr lvl="0"/>
            <a:r>
              <a:rPr lang="en-GB" dirty="0">
                <a:solidFill>
                  <a:schemeClr val="tx1">
                    <a:lumMod val="65000"/>
                    <a:lumOff val="35000"/>
                  </a:schemeClr>
                </a:solidFill>
              </a:rPr>
              <a:t>Greater autonomy and reassurance </a:t>
            </a:r>
            <a:r>
              <a:rPr lang="en-GB" sz="1200" i="1" dirty="0">
                <a:solidFill>
                  <a:schemeClr val="tx1">
                    <a:lumMod val="65000"/>
                    <a:lumOff val="35000"/>
                  </a:schemeClr>
                </a:solidFill>
              </a:rPr>
              <a:t>(WHO, 2021)</a:t>
            </a:r>
            <a:r>
              <a:rPr lang="en-GB" sz="1200" dirty="0">
                <a:solidFill>
                  <a:schemeClr val="tx1">
                    <a:lumMod val="65000"/>
                    <a:lumOff val="35000"/>
                  </a:schemeClr>
                </a:solidFill>
              </a:rPr>
              <a:t>. </a:t>
            </a:r>
          </a:p>
          <a:p>
            <a:pPr lvl="0"/>
            <a:r>
              <a:rPr lang="en-GB" dirty="0">
                <a:solidFill>
                  <a:schemeClr val="tx1">
                    <a:lumMod val="65000"/>
                    <a:lumOff val="35000"/>
                  </a:schemeClr>
                </a:solidFill>
              </a:rPr>
              <a:t>Earlier identification of deterioration </a:t>
            </a:r>
            <a:r>
              <a:rPr lang="en-GB" sz="1200" i="1" dirty="0">
                <a:solidFill>
                  <a:schemeClr val="tx1">
                    <a:lumMod val="65000"/>
                    <a:lumOff val="35000"/>
                  </a:schemeClr>
                </a:solidFill>
              </a:rPr>
              <a:t>(DHSC, 2022)</a:t>
            </a:r>
            <a:r>
              <a:rPr lang="en-GB" sz="1200" dirty="0">
                <a:solidFill>
                  <a:schemeClr val="tx1">
                    <a:lumMod val="65000"/>
                    <a:lumOff val="35000"/>
                  </a:schemeClr>
                </a:solidFill>
              </a:rPr>
              <a:t>.</a:t>
            </a:r>
            <a:r>
              <a:rPr lang="en-GB" dirty="0">
                <a:solidFill>
                  <a:schemeClr val="tx1">
                    <a:lumMod val="65000"/>
                    <a:lumOff val="35000"/>
                  </a:schemeClr>
                </a:solidFill>
              </a:rPr>
              <a:t> </a:t>
            </a:r>
          </a:p>
          <a:p>
            <a:pPr lvl="0"/>
            <a:r>
              <a:rPr lang="en-GB" dirty="0">
                <a:solidFill>
                  <a:schemeClr val="tx1">
                    <a:lumMod val="65000"/>
                    <a:lumOff val="35000"/>
                  </a:schemeClr>
                </a:solidFill>
              </a:rPr>
              <a:t>Improved communication between services </a:t>
            </a:r>
            <a:r>
              <a:rPr lang="en-GB" sz="1200" i="1" dirty="0">
                <a:solidFill>
                  <a:schemeClr val="tx1">
                    <a:lumMod val="65000"/>
                    <a:lumOff val="35000"/>
                  </a:schemeClr>
                </a:solidFill>
              </a:rPr>
              <a:t>(NHS England, 2023)</a:t>
            </a:r>
            <a:r>
              <a:rPr lang="en-GB" sz="1200" dirty="0">
                <a:solidFill>
                  <a:schemeClr val="tx1">
                    <a:lumMod val="65000"/>
                    <a:lumOff val="35000"/>
                  </a:schemeClr>
                </a:solidFill>
              </a:rPr>
              <a:t>.</a:t>
            </a:r>
            <a:r>
              <a:rPr lang="en-GB" sz="1400" dirty="0">
                <a:solidFill>
                  <a:schemeClr val="tx1">
                    <a:lumMod val="65000"/>
                    <a:lumOff val="35000"/>
                  </a:schemeClr>
                </a:solidFill>
              </a:rPr>
              <a:t> </a:t>
            </a:r>
          </a:p>
          <a:p>
            <a:pPr marL="0" indent="0">
              <a:buNone/>
            </a:pPr>
            <a:endParaRPr lang="en-US" sz="1800" dirty="0">
              <a:solidFill>
                <a:schemeClr val="tx1">
                  <a:lumMod val="65000"/>
                  <a:lumOff val="35000"/>
                </a:schemeClr>
              </a:solidFill>
            </a:endParaRPr>
          </a:p>
        </p:txBody>
      </p:sp>
      <p:sp>
        <p:nvSpPr>
          <p:cNvPr id="8" name="Text 6"/>
          <p:cNvSpPr/>
          <p:nvPr/>
        </p:nvSpPr>
        <p:spPr>
          <a:xfrm>
            <a:off x="960120" y="3127954"/>
            <a:ext cx="1920240" cy="256032"/>
          </a:xfrm>
          <a:prstGeom prst="rect">
            <a:avLst/>
          </a:prstGeom>
          <a:noFill/>
          <a:ln/>
        </p:spPr>
        <p:txBody>
          <a:bodyPr wrap="square" lIns="0" tIns="0" rIns="0" bIns="0" rtlCol="0" anchor="ctr"/>
          <a:lstStyle/>
          <a:p>
            <a:pPr marL="0" indent="0">
              <a:buNone/>
            </a:pPr>
            <a:r>
              <a:rPr lang="en-US" sz="1850" b="1" dirty="0">
                <a:solidFill>
                  <a:srgbClr val="B65B3A"/>
                </a:solidFill>
              </a:rPr>
              <a:t>Risks and Governance</a:t>
            </a:r>
            <a:endParaRPr lang="en-US" sz="1850" dirty="0"/>
          </a:p>
        </p:txBody>
      </p:sp>
      <p:sp>
        <p:nvSpPr>
          <p:cNvPr id="9" name="Text 7"/>
          <p:cNvSpPr/>
          <p:nvPr/>
        </p:nvSpPr>
        <p:spPr>
          <a:xfrm>
            <a:off x="2880360" y="2859441"/>
            <a:ext cx="9212480" cy="1240216"/>
          </a:xfrm>
          <a:prstGeom prst="rect">
            <a:avLst/>
          </a:prstGeom>
          <a:noFill/>
          <a:ln/>
        </p:spPr>
        <p:txBody>
          <a:bodyPr wrap="square" lIns="0" tIns="0" rIns="0" bIns="0" rtlCol="0" anchor="ctr"/>
          <a:lstStyle/>
          <a:p>
            <a:pPr lvl="0"/>
            <a:r>
              <a:rPr lang="en-GB" dirty="0">
                <a:solidFill>
                  <a:schemeClr val="tx1">
                    <a:lumMod val="65000"/>
                    <a:lumOff val="35000"/>
                  </a:schemeClr>
                </a:solidFill>
              </a:rPr>
              <a:t>Digital exclusion among older adults </a:t>
            </a:r>
            <a:r>
              <a:rPr lang="en-GB" sz="1200" i="1" dirty="0">
                <a:solidFill>
                  <a:schemeClr val="tx1">
                    <a:lumMod val="65000"/>
                    <a:lumOff val="35000"/>
                  </a:schemeClr>
                </a:solidFill>
              </a:rPr>
              <a:t>(Age UK, 2025)</a:t>
            </a:r>
            <a:r>
              <a:rPr lang="en-GB" sz="1200" dirty="0">
                <a:solidFill>
                  <a:schemeClr val="tx1">
                    <a:lumMod val="65000"/>
                    <a:lumOff val="35000"/>
                  </a:schemeClr>
                </a:solidFill>
              </a:rPr>
              <a:t>. </a:t>
            </a:r>
          </a:p>
          <a:p>
            <a:pPr lvl="0"/>
            <a:r>
              <a:rPr lang="en-GB" dirty="0">
                <a:solidFill>
                  <a:schemeClr val="tx1">
                    <a:lumMod val="65000"/>
                    <a:lumOff val="35000"/>
                  </a:schemeClr>
                </a:solidFill>
              </a:rPr>
              <a:t>Privacy and surveillance concerns </a:t>
            </a:r>
            <a:r>
              <a:rPr lang="en-GB" sz="1200" i="1" dirty="0">
                <a:solidFill>
                  <a:schemeClr val="tx1">
                    <a:lumMod val="65000"/>
                    <a:lumOff val="35000"/>
                  </a:schemeClr>
                </a:solidFill>
              </a:rPr>
              <a:t>(Information Commissioner's Office, 2026)</a:t>
            </a:r>
            <a:r>
              <a:rPr lang="en-GB" sz="1200" dirty="0">
                <a:solidFill>
                  <a:schemeClr val="tx1">
                    <a:lumMod val="65000"/>
                    <a:lumOff val="35000"/>
                  </a:schemeClr>
                </a:solidFill>
              </a:rPr>
              <a:t>. </a:t>
            </a:r>
          </a:p>
          <a:p>
            <a:pPr lvl="0"/>
            <a:r>
              <a:rPr lang="en-GB" dirty="0">
                <a:solidFill>
                  <a:schemeClr val="tx1">
                    <a:lumMod val="65000"/>
                    <a:lumOff val="35000"/>
                  </a:schemeClr>
                </a:solidFill>
              </a:rPr>
              <a:t>Potential reduction in face-to-face interaction</a:t>
            </a:r>
            <a:r>
              <a:rPr lang="en-GB" sz="1400" dirty="0">
                <a:solidFill>
                  <a:schemeClr val="tx1">
                    <a:lumMod val="65000"/>
                    <a:lumOff val="35000"/>
                  </a:schemeClr>
                </a:solidFill>
              </a:rPr>
              <a:t> </a:t>
            </a:r>
            <a:r>
              <a:rPr lang="en-GB" sz="1200" i="1" dirty="0">
                <a:solidFill>
                  <a:schemeClr val="tx1">
                    <a:lumMod val="65000"/>
                    <a:lumOff val="35000"/>
                  </a:schemeClr>
                </a:solidFill>
              </a:rPr>
              <a:t>(Health and Social Care in the Community, 2021)</a:t>
            </a:r>
            <a:r>
              <a:rPr lang="en-GB" sz="1200" dirty="0">
                <a:solidFill>
                  <a:schemeClr val="tx1">
                    <a:lumMod val="65000"/>
                    <a:lumOff val="35000"/>
                  </a:schemeClr>
                </a:solidFill>
              </a:rPr>
              <a:t>.</a:t>
            </a:r>
            <a:r>
              <a:rPr lang="en-GB" sz="1400" dirty="0">
                <a:solidFill>
                  <a:schemeClr val="tx1">
                    <a:lumMod val="65000"/>
                    <a:lumOff val="35000"/>
                  </a:schemeClr>
                </a:solidFill>
              </a:rPr>
              <a:t> </a:t>
            </a:r>
          </a:p>
          <a:p>
            <a:pPr marL="0" indent="0">
              <a:buNone/>
            </a:pPr>
            <a:endParaRPr lang="en-US" sz="1800" dirty="0">
              <a:solidFill>
                <a:schemeClr val="tx1">
                  <a:lumMod val="65000"/>
                  <a:lumOff val="35000"/>
                </a:schemeClr>
              </a:solidFill>
            </a:endParaRPr>
          </a:p>
        </p:txBody>
      </p:sp>
      <p:sp>
        <p:nvSpPr>
          <p:cNvPr id="11" name="Text 9"/>
          <p:cNvSpPr/>
          <p:nvPr/>
        </p:nvSpPr>
        <p:spPr>
          <a:xfrm>
            <a:off x="960120" y="4280097"/>
            <a:ext cx="1920240" cy="256032"/>
          </a:xfrm>
          <a:prstGeom prst="rect">
            <a:avLst/>
          </a:prstGeom>
          <a:noFill/>
          <a:ln/>
        </p:spPr>
        <p:txBody>
          <a:bodyPr wrap="square" lIns="0" tIns="0" rIns="0" bIns="0" rtlCol="0" anchor="ctr"/>
          <a:lstStyle/>
          <a:p>
            <a:pPr marL="0" indent="0">
              <a:buNone/>
            </a:pPr>
            <a:r>
              <a:rPr lang="en-US" sz="1850" b="1" dirty="0">
                <a:solidFill>
                  <a:srgbClr val="0C6B68"/>
                </a:solidFill>
              </a:rPr>
              <a:t>Ethical Considerations</a:t>
            </a:r>
            <a:endParaRPr lang="en-US" sz="1850" dirty="0"/>
          </a:p>
        </p:txBody>
      </p:sp>
      <p:sp>
        <p:nvSpPr>
          <p:cNvPr id="12" name="Text 10"/>
          <p:cNvSpPr/>
          <p:nvPr/>
        </p:nvSpPr>
        <p:spPr>
          <a:xfrm>
            <a:off x="2880360" y="4280097"/>
            <a:ext cx="8790272" cy="248074"/>
          </a:xfrm>
          <a:prstGeom prst="rect">
            <a:avLst/>
          </a:prstGeom>
          <a:noFill/>
          <a:ln/>
        </p:spPr>
        <p:txBody>
          <a:bodyPr wrap="square" lIns="0" tIns="0" rIns="0" bIns="0" rtlCol="0" anchor="ctr"/>
          <a:lstStyle/>
          <a:p>
            <a:pPr lvl="0"/>
            <a:r>
              <a:rPr lang="en-GB" dirty="0">
                <a:solidFill>
                  <a:schemeClr val="tx1">
                    <a:lumMod val="65000"/>
                    <a:lumOff val="35000"/>
                  </a:schemeClr>
                </a:solidFill>
              </a:rPr>
              <a:t>Informed consent and proportionality are essential </a:t>
            </a:r>
            <a:r>
              <a:rPr lang="en-GB" sz="1200" i="1" dirty="0">
                <a:solidFill>
                  <a:schemeClr val="tx1">
                    <a:lumMod val="65000"/>
                    <a:lumOff val="35000"/>
                  </a:schemeClr>
                </a:solidFill>
              </a:rPr>
              <a:t>(Mental Capacity Act 2005)</a:t>
            </a:r>
            <a:endParaRPr lang="en-GB" sz="1200" dirty="0">
              <a:solidFill>
                <a:schemeClr val="tx1">
                  <a:lumMod val="65000"/>
                  <a:lumOff val="35000"/>
                </a:schemeClr>
              </a:solidFill>
            </a:endParaRPr>
          </a:p>
          <a:p>
            <a:pPr lvl="0"/>
            <a:r>
              <a:rPr lang="en-GB" dirty="0">
                <a:solidFill>
                  <a:schemeClr val="tx1">
                    <a:lumMod val="65000"/>
                    <a:lumOff val="35000"/>
                  </a:schemeClr>
                </a:solidFill>
              </a:rPr>
              <a:t>Human dignity should remain central </a:t>
            </a:r>
            <a:r>
              <a:rPr lang="en-GB" sz="1200" i="1" dirty="0">
                <a:solidFill>
                  <a:schemeClr val="tx1">
                    <a:lumMod val="65000"/>
                    <a:lumOff val="35000"/>
                  </a:schemeClr>
                </a:solidFill>
              </a:rPr>
              <a:t>(Human Rights Act 1998)</a:t>
            </a:r>
            <a:r>
              <a:rPr lang="en-GB" sz="1200" dirty="0">
                <a:solidFill>
                  <a:schemeClr val="tx1">
                    <a:lumMod val="65000"/>
                    <a:lumOff val="35000"/>
                  </a:schemeClr>
                </a:solidFill>
              </a:rPr>
              <a:t>. </a:t>
            </a:r>
          </a:p>
        </p:txBody>
      </p:sp>
      <p:sp>
        <p:nvSpPr>
          <p:cNvPr id="17" name="Shape 15"/>
          <p:cNvSpPr/>
          <p:nvPr/>
        </p:nvSpPr>
        <p:spPr>
          <a:xfrm>
            <a:off x="594360" y="4994322"/>
            <a:ext cx="11076272" cy="1369901"/>
          </a:xfrm>
          <a:prstGeom prst="roundRect">
            <a:avLst>
              <a:gd name="adj" fmla="val 38095"/>
            </a:avLst>
          </a:prstGeom>
          <a:solidFill>
            <a:srgbClr val="EFE3D1"/>
          </a:solidFill>
          <a:ln w="12700">
            <a:solidFill>
              <a:srgbClr val="FFFFFF">
                <a:alpha val="0"/>
              </a:srgbClr>
            </a:solidFill>
            <a:prstDash val="solid"/>
          </a:ln>
        </p:spPr>
        <p:txBody>
          <a:bodyPr/>
          <a:lstStyle/>
          <a:p>
            <a:endParaRPr lang="en-GB" dirty="0"/>
          </a:p>
        </p:txBody>
      </p:sp>
      <p:sp>
        <p:nvSpPr>
          <p:cNvPr id="18" name="Text 16"/>
          <p:cNvSpPr/>
          <p:nvPr/>
        </p:nvSpPr>
        <p:spPr>
          <a:xfrm>
            <a:off x="960120" y="5585962"/>
            <a:ext cx="10637520" cy="248061"/>
          </a:xfrm>
          <a:prstGeom prst="rect">
            <a:avLst/>
          </a:prstGeom>
          <a:noFill/>
          <a:ln/>
        </p:spPr>
        <p:txBody>
          <a:bodyPr wrap="square" lIns="0" tIns="0" rIns="0" bIns="0" rtlCol="0" anchor="ctr"/>
          <a:lstStyle/>
          <a:p>
            <a:r>
              <a:rPr lang="en-GB" b="1" dirty="0">
                <a:solidFill>
                  <a:srgbClr val="B65B3A"/>
                </a:solidFill>
              </a:rPr>
              <a:t>Critical Judgement</a:t>
            </a:r>
          </a:p>
          <a:p>
            <a:endParaRPr lang="en-GB" sz="1100" dirty="0">
              <a:solidFill>
                <a:schemeClr val="tx1">
                  <a:lumMod val="65000"/>
                  <a:lumOff val="35000"/>
                </a:schemeClr>
              </a:solidFill>
            </a:endParaRPr>
          </a:p>
          <a:p>
            <a:r>
              <a:rPr lang="en-GB" dirty="0">
                <a:solidFill>
                  <a:schemeClr val="tx1">
                    <a:lumMod val="65000"/>
                    <a:lumOff val="35000"/>
                  </a:schemeClr>
                </a:solidFill>
              </a:rPr>
              <a:t>Whilst technology can enhance safety and independence, excessive reliance may undermine autonomy and social connectedness </a:t>
            </a:r>
            <a:r>
              <a:rPr lang="en-GB" sz="1200" i="1" dirty="0">
                <a:solidFill>
                  <a:schemeClr val="tx1">
                    <a:lumMod val="65000"/>
                    <a:lumOff val="35000"/>
                  </a:schemeClr>
                </a:solidFill>
              </a:rPr>
              <a:t>(SCIE, 2023)</a:t>
            </a:r>
            <a:r>
              <a:rPr lang="en-GB" sz="1200" dirty="0">
                <a:solidFill>
                  <a:schemeClr val="tx1">
                    <a:lumMod val="65000"/>
                    <a:lumOff val="35000"/>
                  </a:schemeClr>
                </a:solidFill>
              </a:rPr>
              <a:t>.</a:t>
            </a: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12</a:t>
            </a:fld>
            <a:endParaRPr lang="en-US" dirty="0"/>
          </a:p>
        </p:txBody>
      </p:sp>
      <p:pic>
        <p:nvPicPr>
          <p:cNvPr id="7" name="Audio 6">
            <a:hlinkClick r:id="" action="ppaction://media"/>
            <a:extLst>
              <a:ext uri="{FF2B5EF4-FFF2-40B4-BE49-F238E27FC236}">
                <a16:creationId xmlns:a16="http://schemas.microsoft.com/office/drawing/2014/main" id="{CA493775-3E27-523E-8376-D876F890CE3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6598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Case Study 1: Frailty, Loneliness and Domiciliary Care</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822960" y="1325880"/>
            <a:ext cx="10058400" cy="475488"/>
          </a:xfrm>
          <a:prstGeom prst="rect">
            <a:avLst/>
          </a:prstGeom>
          <a:noFill/>
          <a:ln/>
        </p:spPr>
        <p:txBody>
          <a:bodyPr wrap="square" lIns="0" tIns="0" rIns="0" bIns="0" rtlCol="0" anchor="ctr">
            <a:noAutofit/>
          </a:bodyPr>
          <a:lstStyle/>
          <a:p>
            <a:pPr marL="0" indent="0">
              <a:buNone/>
            </a:pPr>
            <a:r>
              <a:rPr lang="en-US" sz="2200" b="1" dirty="0">
                <a:solidFill>
                  <a:srgbClr val="1F2A2D"/>
                </a:solidFill>
              </a:rPr>
              <a:t>Mrs A, 82, lives alone after bereavement. She has arthritis, reduced mobility and increasing anxiety about falling.</a:t>
            </a:r>
            <a:endParaRPr lang="en-US" sz="2200" dirty="0"/>
          </a:p>
        </p:txBody>
      </p:sp>
      <p:sp>
        <p:nvSpPr>
          <p:cNvPr id="5" name="Text 3"/>
          <p:cNvSpPr/>
          <p:nvPr/>
        </p:nvSpPr>
        <p:spPr>
          <a:xfrm>
            <a:off x="868680" y="2148840"/>
            <a:ext cx="3931920" cy="274320"/>
          </a:xfrm>
          <a:prstGeom prst="rect">
            <a:avLst/>
          </a:prstGeom>
          <a:noFill/>
          <a:ln/>
        </p:spPr>
        <p:txBody>
          <a:bodyPr wrap="square" lIns="0" tIns="0" rIns="0" bIns="0" rtlCol="0" anchor="ctr"/>
          <a:lstStyle/>
          <a:p>
            <a:pPr marL="0" indent="0">
              <a:buNone/>
            </a:pPr>
            <a:r>
              <a:rPr lang="en-US" sz="1950" b="1" dirty="0">
                <a:solidFill>
                  <a:srgbClr val="B65B3A"/>
                </a:solidFill>
              </a:rPr>
              <a:t>Needs Identified</a:t>
            </a:r>
            <a:endParaRPr lang="en-US" sz="1950" dirty="0">
              <a:solidFill>
                <a:srgbClr val="B65B3A"/>
              </a:solidFill>
            </a:endParaRPr>
          </a:p>
        </p:txBody>
      </p:sp>
      <p:sp>
        <p:nvSpPr>
          <p:cNvPr id="6" name="Text 4"/>
          <p:cNvSpPr/>
          <p:nvPr/>
        </p:nvSpPr>
        <p:spPr>
          <a:xfrm>
            <a:off x="868679" y="2909236"/>
            <a:ext cx="4762099" cy="923544"/>
          </a:xfrm>
          <a:prstGeom prst="rect">
            <a:avLst/>
          </a:prstGeom>
          <a:noFill/>
          <a:ln/>
        </p:spPr>
        <p:txBody>
          <a:bodyPr wrap="square" lIns="254" tIns="254" rIns="254" bIns="254" rtlCol="0" anchor="ctr">
            <a:noAutofit/>
          </a:bodyPr>
          <a:lstStyle/>
          <a:p>
            <a:pPr lvl="0"/>
            <a:r>
              <a:rPr lang="en-GB" dirty="0">
                <a:solidFill>
                  <a:schemeClr val="tx1">
                    <a:lumMod val="65000"/>
                    <a:lumOff val="35000"/>
                  </a:schemeClr>
                </a:solidFill>
              </a:rPr>
              <a:t>Reduced mobility and arthritis </a:t>
            </a:r>
            <a:r>
              <a:rPr lang="en-GB" sz="1200" i="1" dirty="0">
                <a:solidFill>
                  <a:schemeClr val="tx1">
                    <a:lumMod val="65000"/>
                    <a:lumOff val="35000"/>
                  </a:schemeClr>
                </a:solidFill>
              </a:rPr>
              <a:t>(British Geriatrics Society, 2023)</a:t>
            </a:r>
            <a:r>
              <a:rPr lang="en-GB" sz="1200" dirty="0">
                <a:solidFill>
                  <a:schemeClr val="tx1">
                    <a:lumMod val="65000"/>
                    <a:lumOff val="35000"/>
                  </a:schemeClr>
                </a:solidFill>
              </a:rPr>
              <a:t>. </a:t>
            </a:r>
          </a:p>
          <a:p>
            <a:pPr lvl="0"/>
            <a:r>
              <a:rPr lang="en-GB" dirty="0">
                <a:solidFill>
                  <a:schemeClr val="tx1">
                    <a:lumMod val="65000"/>
                    <a:lumOff val="35000"/>
                  </a:schemeClr>
                </a:solidFill>
              </a:rPr>
              <a:t>Anxiety following bereavement </a:t>
            </a:r>
            <a:r>
              <a:rPr lang="en-GB" sz="1200" i="1" dirty="0">
                <a:solidFill>
                  <a:schemeClr val="tx1">
                    <a:lumMod val="65000"/>
                    <a:lumOff val="35000"/>
                  </a:schemeClr>
                </a:solidFill>
              </a:rPr>
              <a:t>(Age UK, 2024)</a:t>
            </a:r>
            <a:r>
              <a:rPr lang="en-GB" sz="1200" dirty="0">
                <a:solidFill>
                  <a:schemeClr val="tx1">
                    <a:lumMod val="65000"/>
                    <a:lumOff val="35000"/>
                  </a:schemeClr>
                </a:solidFill>
              </a:rPr>
              <a:t>. </a:t>
            </a:r>
          </a:p>
          <a:p>
            <a:pPr lvl="0"/>
            <a:r>
              <a:rPr lang="en-GB" dirty="0">
                <a:solidFill>
                  <a:schemeClr val="tx1">
                    <a:lumMod val="65000"/>
                    <a:lumOff val="35000"/>
                  </a:schemeClr>
                </a:solidFill>
              </a:rPr>
              <a:t>Social isolation and nutritional concerns</a:t>
            </a:r>
            <a:r>
              <a:rPr lang="en-GB" sz="1400" dirty="0">
                <a:solidFill>
                  <a:schemeClr val="tx1">
                    <a:lumMod val="65000"/>
                    <a:lumOff val="35000"/>
                  </a:schemeClr>
                </a:solidFill>
              </a:rPr>
              <a:t> </a:t>
            </a:r>
            <a:r>
              <a:rPr lang="en-GB" sz="1200" i="1" dirty="0">
                <a:solidFill>
                  <a:schemeClr val="tx1">
                    <a:lumMod val="65000"/>
                    <a:lumOff val="35000"/>
                  </a:schemeClr>
                </a:solidFill>
              </a:rPr>
              <a:t>(Care Act 2014)</a:t>
            </a:r>
            <a:r>
              <a:rPr lang="en-GB" sz="1200" dirty="0">
                <a:solidFill>
                  <a:schemeClr val="tx1">
                    <a:lumMod val="65000"/>
                    <a:lumOff val="35000"/>
                  </a:schemeClr>
                </a:solidFill>
              </a:rPr>
              <a:t>. </a:t>
            </a:r>
          </a:p>
          <a:p>
            <a:pPr marL="0" indent="0">
              <a:buNone/>
            </a:pPr>
            <a:endParaRPr lang="en-US" dirty="0">
              <a:solidFill>
                <a:schemeClr val="tx1">
                  <a:lumMod val="65000"/>
                  <a:lumOff val="35000"/>
                </a:schemeClr>
              </a:solidFill>
            </a:endParaRPr>
          </a:p>
        </p:txBody>
      </p:sp>
      <p:sp>
        <p:nvSpPr>
          <p:cNvPr id="7" name="Text 5"/>
          <p:cNvSpPr/>
          <p:nvPr/>
        </p:nvSpPr>
        <p:spPr>
          <a:xfrm>
            <a:off x="6355080" y="2148840"/>
            <a:ext cx="3931920" cy="274320"/>
          </a:xfrm>
          <a:prstGeom prst="rect">
            <a:avLst/>
          </a:prstGeom>
          <a:noFill/>
          <a:ln/>
        </p:spPr>
        <p:txBody>
          <a:bodyPr wrap="square" lIns="0" tIns="0" rIns="0" bIns="0" rtlCol="0" anchor="ctr"/>
          <a:lstStyle/>
          <a:p>
            <a:pPr marL="0" indent="0">
              <a:buNone/>
            </a:pPr>
            <a:r>
              <a:rPr lang="en-US" sz="1950" b="1" dirty="0">
                <a:solidFill>
                  <a:srgbClr val="0C6B68"/>
                </a:solidFill>
              </a:rPr>
              <a:t>Interventions</a:t>
            </a:r>
            <a:endParaRPr lang="en-US" sz="1950" dirty="0"/>
          </a:p>
        </p:txBody>
      </p:sp>
      <p:sp>
        <p:nvSpPr>
          <p:cNvPr id="8" name="Text 6"/>
          <p:cNvSpPr/>
          <p:nvPr/>
        </p:nvSpPr>
        <p:spPr>
          <a:xfrm>
            <a:off x="6355079" y="2820279"/>
            <a:ext cx="4968241" cy="896112"/>
          </a:xfrm>
          <a:prstGeom prst="rect">
            <a:avLst/>
          </a:prstGeom>
          <a:noFill/>
          <a:ln/>
        </p:spPr>
        <p:txBody>
          <a:bodyPr wrap="square" lIns="254" tIns="254" rIns="254" bIns="254" rtlCol="0" anchor="ctr">
            <a:noAutofit/>
          </a:bodyPr>
          <a:lstStyle/>
          <a:p>
            <a:pPr lvl="0"/>
            <a:r>
              <a:rPr lang="en-GB" dirty="0">
                <a:solidFill>
                  <a:schemeClr val="tx1">
                    <a:lumMod val="50000"/>
                    <a:lumOff val="50000"/>
                  </a:schemeClr>
                </a:solidFill>
              </a:rPr>
              <a:t>Morning domiciliary care visits </a:t>
            </a:r>
            <a:r>
              <a:rPr lang="en-GB" sz="1200" i="1" dirty="0">
                <a:solidFill>
                  <a:schemeClr val="tx1">
                    <a:lumMod val="50000"/>
                    <a:lumOff val="50000"/>
                  </a:schemeClr>
                </a:solidFill>
              </a:rPr>
              <a:t>(NICE, 2015)</a:t>
            </a:r>
            <a:r>
              <a:rPr lang="en-GB" sz="1200" dirty="0">
                <a:solidFill>
                  <a:schemeClr val="tx1">
                    <a:lumMod val="50000"/>
                    <a:lumOff val="50000"/>
                  </a:schemeClr>
                </a:solidFill>
              </a:rPr>
              <a:t>. </a:t>
            </a:r>
          </a:p>
          <a:p>
            <a:pPr lvl="0"/>
            <a:r>
              <a:rPr lang="en-GB" dirty="0">
                <a:solidFill>
                  <a:schemeClr val="tx1">
                    <a:lumMod val="50000"/>
                    <a:lumOff val="50000"/>
                  </a:schemeClr>
                </a:solidFill>
              </a:rPr>
              <a:t>Falls prevention strategies </a:t>
            </a:r>
            <a:r>
              <a:rPr lang="en-GB" sz="1200" i="1" dirty="0">
                <a:solidFill>
                  <a:schemeClr val="tx1">
                    <a:lumMod val="50000"/>
                    <a:lumOff val="50000"/>
                  </a:schemeClr>
                </a:solidFill>
              </a:rPr>
              <a:t>(NHS England, 2023)</a:t>
            </a:r>
            <a:r>
              <a:rPr lang="en-GB" sz="1200" dirty="0">
                <a:solidFill>
                  <a:schemeClr val="tx1">
                    <a:lumMod val="50000"/>
                    <a:lumOff val="50000"/>
                  </a:schemeClr>
                </a:solidFill>
              </a:rPr>
              <a:t>. </a:t>
            </a:r>
          </a:p>
          <a:p>
            <a:pPr lvl="0"/>
            <a:r>
              <a:rPr lang="en-GB" dirty="0">
                <a:solidFill>
                  <a:schemeClr val="tx1">
                    <a:lumMod val="50000"/>
                    <a:lumOff val="50000"/>
                  </a:schemeClr>
                </a:solidFill>
              </a:rPr>
              <a:t>Community engagement and family support </a:t>
            </a:r>
            <a:r>
              <a:rPr lang="en-GB" sz="1200" i="1" dirty="0">
                <a:solidFill>
                  <a:schemeClr val="tx1">
                    <a:lumMod val="50000"/>
                    <a:lumOff val="50000"/>
                  </a:schemeClr>
                </a:solidFill>
              </a:rPr>
              <a:t>(Havighurst, 1961)</a:t>
            </a:r>
            <a:r>
              <a:rPr lang="en-GB" sz="1200" dirty="0">
                <a:solidFill>
                  <a:schemeClr val="tx1">
                    <a:lumMod val="50000"/>
                    <a:lumOff val="50000"/>
                  </a:schemeClr>
                </a:solidFill>
              </a:rPr>
              <a:t>. </a:t>
            </a:r>
          </a:p>
          <a:p>
            <a:pPr marL="0" indent="0">
              <a:buNone/>
            </a:pPr>
            <a:endParaRPr lang="en-US" dirty="0"/>
          </a:p>
        </p:txBody>
      </p:sp>
      <p:sp>
        <p:nvSpPr>
          <p:cNvPr id="10" name="Text 8"/>
          <p:cNvSpPr/>
          <p:nvPr/>
        </p:nvSpPr>
        <p:spPr>
          <a:xfrm>
            <a:off x="868680" y="4630233"/>
            <a:ext cx="4389120" cy="475488"/>
          </a:xfrm>
          <a:prstGeom prst="rect">
            <a:avLst/>
          </a:prstGeom>
          <a:noFill/>
          <a:ln/>
        </p:spPr>
        <p:txBody>
          <a:bodyPr wrap="square" lIns="254" tIns="254" rIns="254" bIns="254" rtlCol="0" anchor="ctr">
            <a:noAutofit/>
          </a:bodyPr>
          <a:lstStyle/>
          <a:p>
            <a:pPr marL="0" indent="0">
              <a:buNone/>
            </a:pPr>
            <a:endParaRPr lang="en-US" dirty="0"/>
          </a:p>
        </p:txBody>
      </p:sp>
      <p:sp>
        <p:nvSpPr>
          <p:cNvPr id="11" name="Text 9"/>
          <p:cNvSpPr/>
          <p:nvPr/>
        </p:nvSpPr>
        <p:spPr>
          <a:xfrm>
            <a:off x="6355079" y="4235521"/>
            <a:ext cx="3931920" cy="274320"/>
          </a:xfrm>
          <a:prstGeom prst="rect">
            <a:avLst/>
          </a:prstGeom>
          <a:noFill/>
          <a:ln/>
        </p:spPr>
        <p:txBody>
          <a:bodyPr wrap="square" lIns="0" tIns="0" rIns="0" bIns="0" rtlCol="0" anchor="ctr"/>
          <a:lstStyle/>
          <a:p>
            <a:pPr marL="0" indent="0">
              <a:buNone/>
            </a:pPr>
            <a:r>
              <a:rPr lang="en-US" sz="1950" b="1" dirty="0">
                <a:solidFill>
                  <a:srgbClr val="B65B3A"/>
                </a:solidFill>
              </a:rPr>
              <a:t>Critical Evaluation </a:t>
            </a:r>
            <a:endParaRPr lang="en-US" sz="1950" dirty="0"/>
          </a:p>
        </p:txBody>
      </p:sp>
      <p:sp>
        <p:nvSpPr>
          <p:cNvPr id="12" name="Text 10"/>
          <p:cNvSpPr/>
          <p:nvPr/>
        </p:nvSpPr>
        <p:spPr>
          <a:xfrm>
            <a:off x="6355078" y="4646594"/>
            <a:ext cx="4937761" cy="1253217"/>
          </a:xfrm>
          <a:prstGeom prst="rect">
            <a:avLst/>
          </a:prstGeom>
          <a:noFill/>
          <a:ln/>
        </p:spPr>
        <p:txBody>
          <a:bodyPr wrap="square" lIns="254" tIns="254" rIns="254" bIns="254" rtlCol="0" anchor="ctr">
            <a:normAutofit/>
          </a:bodyPr>
          <a:lstStyle/>
          <a:p>
            <a:r>
              <a:rPr lang="en-GB" dirty="0">
                <a:solidFill>
                  <a:schemeClr val="tx1">
                    <a:lumMod val="50000"/>
                    <a:lumOff val="50000"/>
                  </a:schemeClr>
                </a:solidFill>
              </a:rPr>
              <a:t>Short, task-based visits may fail to address emotional wellbeing and loneliness </a:t>
            </a:r>
            <a:r>
              <a:rPr lang="en-GB" sz="1200" i="1" dirty="0">
                <a:solidFill>
                  <a:schemeClr val="tx1">
                    <a:lumMod val="50000"/>
                    <a:lumOff val="50000"/>
                  </a:schemeClr>
                </a:solidFill>
              </a:rPr>
              <a:t>(Skills for Care, 2025; CQC, 2025)</a:t>
            </a:r>
            <a:r>
              <a:rPr lang="en-GB" sz="1200" dirty="0">
                <a:solidFill>
                  <a:schemeClr val="tx1">
                    <a:lumMod val="50000"/>
                    <a:lumOff val="50000"/>
                  </a:schemeClr>
                </a:solidFill>
              </a:rPr>
              <a:t>.</a:t>
            </a:r>
          </a:p>
          <a:p>
            <a:pPr marL="0" indent="0">
              <a:buNone/>
            </a:pPr>
            <a:endParaRPr lang="en-US" sz="1650" dirty="0">
              <a:solidFill>
                <a:schemeClr val="tx1">
                  <a:lumMod val="50000"/>
                  <a:lumOff val="50000"/>
                </a:schemeClr>
              </a:solidFill>
            </a:endParaRP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13</a:t>
            </a:fld>
            <a:endParaRPr lang="en-US" dirty="0"/>
          </a:p>
        </p:txBody>
      </p:sp>
      <p:sp>
        <p:nvSpPr>
          <p:cNvPr id="14" name="TextBox 13">
            <a:extLst>
              <a:ext uri="{FF2B5EF4-FFF2-40B4-BE49-F238E27FC236}">
                <a16:creationId xmlns:a16="http://schemas.microsoft.com/office/drawing/2014/main" id="{C086577E-6F25-A550-729D-BB1EC732B03E}"/>
              </a:ext>
            </a:extLst>
          </p:cNvPr>
          <p:cNvSpPr txBox="1"/>
          <p:nvPr/>
        </p:nvSpPr>
        <p:spPr>
          <a:xfrm>
            <a:off x="786063" y="4229822"/>
            <a:ext cx="6100010" cy="392415"/>
          </a:xfrm>
          <a:prstGeom prst="rect">
            <a:avLst/>
          </a:prstGeom>
          <a:noFill/>
        </p:spPr>
        <p:txBody>
          <a:bodyPr wrap="square">
            <a:spAutoFit/>
          </a:bodyPr>
          <a:lstStyle/>
          <a:p>
            <a:pPr marL="0" indent="0">
              <a:buNone/>
            </a:pPr>
            <a:r>
              <a:rPr lang="en-US" sz="1950" b="1" dirty="0">
                <a:solidFill>
                  <a:srgbClr val="0C6B68"/>
                </a:solidFill>
              </a:rPr>
              <a:t>Application of Theory</a:t>
            </a:r>
            <a:endParaRPr lang="en-US" sz="1950" dirty="0"/>
          </a:p>
        </p:txBody>
      </p:sp>
      <p:sp>
        <p:nvSpPr>
          <p:cNvPr id="16" name="TextBox 15">
            <a:extLst>
              <a:ext uri="{FF2B5EF4-FFF2-40B4-BE49-F238E27FC236}">
                <a16:creationId xmlns:a16="http://schemas.microsoft.com/office/drawing/2014/main" id="{31186F6E-E53A-84EF-4C2D-B2A6CC9C35F8}"/>
              </a:ext>
            </a:extLst>
          </p:cNvPr>
          <p:cNvSpPr txBox="1"/>
          <p:nvPr/>
        </p:nvSpPr>
        <p:spPr>
          <a:xfrm>
            <a:off x="786063" y="4714074"/>
            <a:ext cx="4968240" cy="1118255"/>
          </a:xfrm>
          <a:prstGeom prst="rect">
            <a:avLst/>
          </a:prstGeom>
          <a:noFill/>
        </p:spPr>
        <p:txBody>
          <a:bodyPr wrap="square">
            <a:spAutoFit/>
          </a:bodyPr>
          <a:lstStyle/>
          <a:p>
            <a:pPr lvl="0">
              <a:spcAft>
                <a:spcPts val="800"/>
              </a:spcAft>
              <a:buSzPts val="1000"/>
              <a:tabLst>
                <a:tab pos="457200" algn="l"/>
              </a:tabLst>
            </a:pPr>
            <a:r>
              <a:rPr lang="en-GB" sz="1800" kern="1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Activity Theory encourages participation </a:t>
            </a:r>
            <a:r>
              <a:rPr lang="en-GB" sz="1200" i="1" kern="1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(Havighurst, 1961)</a:t>
            </a:r>
          </a:p>
          <a:p>
            <a:pPr lvl="0">
              <a:spcAft>
                <a:spcPts val="800"/>
              </a:spcAft>
              <a:buSzPts val="1000"/>
              <a:tabLst>
                <a:tab pos="457200" algn="l"/>
              </a:tabLst>
            </a:pPr>
            <a:r>
              <a:rPr lang="en-GB" sz="18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Continuity Theory supports familiar routines </a:t>
            </a:r>
            <a:r>
              <a:rPr lang="en-GB" sz="1200" i="1"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(Atchley, 1989)</a:t>
            </a:r>
            <a:r>
              <a:rPr lang="en-GB" sz="12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solidFill>
                <a:schemeClr val="tx1">
                  <a:lumMod val="50000"/>
                  <a:lumOff val="50000"/>
                </a:schemeClr>
              </a:solidFill>
            </a:endParaRPr>
          </a:p>
        </p:txBody>
      </p:sp>
      <p:pic>
        <p:nvPicPr>
          <p:cNvPr id="9" name="Audio 8">
            <a:hlinkClick r:id="" action="ppaction://media"/>
            <a:extLst>
              <a:ext uri="{FF2B5EF4-FFF2-40B4-BE49-F238E27FC236}">
                <a16:creationId xmlns:a16="http://schemas.microsoft.com/office/drawing/2014/main" id="{CBB18B18-2F27-94B2-3BC6-9A1FF608051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5200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7F3EC"/>
        </a:solidFill>
        <a:effectLst/>
      </p:bgPr>
    </p:bg>
    <p:spTree>
      <p:nvGrpSpPr>
        <p:cNvPr id="1" name=""/>
        <p:cNvGrpSpPr/>
        <p:nvPr/>
      </p:nvGrpSpPr>
      <p:grpSpPr>
        <a:xfrm>
          <a:off x="0" y="0"/>
          <a:ext cx="0" cy="0"/>
          <a:chOff x="0" y="0"/>
          <a:chExt cx="0" cy="0"/>
        </a:xfrm>
      </p:grpSpPr>
      <p:sp>
        <p:nvSpPr>
          <p:cNvPr id="36" name="Shape 3">
            <a:extLst>
              <a:ext uri="{FF2B5EF4-FFF2-40B4-BE49-F238E27FC236}">
                <a16:creationId xmlns:a16="http://schemas.microsoft.com/office/drawing/2014/main" id="{374008D5-10E1-E101-CE9F-307999DE83F4}"/>
              </a:ext>
            </a:extLst>
          </p:cNvPr>
          <p:cNvSpPr/>
          <p:nvPr/>
        </p:nvSpPr>
        <p:spPr>
          <a:xfrm>
            <a:off x="822960" y="5565582"/>
            <a:ext cx="10652760" cy="806488"/>
          </a:xfrm>
          <a:prstGeom prst="roundRect">
            <a:avLst>
              <a:gd name="adj" fmla="val 6400"/>
            </a:avLst>
          </a:prstGeom>
          <a:solidFill>
            <a:srgbClr val="FFFDF8"/>
          </a:solidFill>
          <a:ln w="12700">
            <a:solidFill>
              <a:srgbClr val="FFFFFF">
                <a:alpha val="0"/>
              </a:srgbClr>
            </a:solidFill>
            <a:prstDash val="solid"/>
          </a:ln>
        </p:spPr>
        <p:txBody>
          <a:bodyPr/>
          <a:lstStyle/>
          <a:p>
            <a:endParaRPr lang="en-GB" dirty="0"/>
          </a:p>
        </p:txBody>
      </p:sp>
      <p:sp>
        <p:nvSpPr>
          <p:cNvPr id="35" name="Shape 4">
            <a:extLst>
              <a:ext uri="{FF2B5EF4-FFF2-40B4-BE49-F238E27FC236}">
                <a16:creationId xmlns:a16="http://schemas.microsoft.com/office/drawing/2014/main" id="{44EFC9CE-A8B3-6CF8-21E9-667026873089}"/>
              </a:ext>
            </a:extLst>
          </p:cNvPr>
          <p:cNvSpPr/>
          <p:nvPr/>
        </p:nvSpPr>
        <p:spPr>
          <a:xfrm>
            <a:off x="793684" y="4314140"/>
            <a:ext cx="10682035" cy="1004612"/>
          </a:xfrm>
          <a:prstGeom prst="roundRect">
            <a:avLst>
              <a:gd name="adj" fmla="val 6400"/>
            </a:avLst>
          </a:prstGeom>
          <a:solidFill>
            <a:srgbClr val="EFE3D1"/>
          </a:solidFill>
          <a:ln w="12700">
            <a:solidFill>
              <a:srgbClr val="FFFFFF">
                <a:alpha val="0"/>
              </a:srgbClr>
            </a:solidFill>
            <a:prstDash val="solid"/>
          </a:ln>
        </p:spPr>
        <p:txBody>
          <a:bodyPr/>
          <a:lstStyle/>
          <a:p>
            <a:endParaRPr lang="en-GB" dirty="0"/>
          </a:p>
        </p:txBody>
      </p:sp>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Case Study 2: Dementia, Telecare and Ethical Decision-Making</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p:cNvSpPr/>
          <p:nvPr/>
        </p:nvSpPr>
        <p:spPr>
          <a:xfrm>
            <a:off x="822960" y="1325880"/>
            <a:ext cx="10241280" cy="475488"/>
          </a:xfrm>
          <a:prstGeom prst="rect">
            <a:avLst/>
          </a:prstGeom>
          <a:noFill/>
          <a:ln/>
        </p:spPr>
        <p:txBody>
          <a:bodyPr wrap="square" lIns="0" tIns="0" rIns="0" bIns="0" rtlCol="0" anchor="ctr">
            <a:noAutofit/>
          </a:bodyPr>
          <a:lstStyle/>
          <a:p>
            <a:pPr marL="0" indent="0">
              <a:buNone/>
            </a:pPr>
            <a:r>
              <a:rPr lang="en-US" sz="2200" b="1" dirty="0">
                <a:solidFill>
                  <a:srgbClr val="1F2A2D"/>
                </a:solidFill>
              </a:rPr>
              <a:t>Mr B, 79, has early dementia and sometimes forgets to take medication or lock the front door.</a:t>
            </a:r>
            <a:endParaRPr lang="en-US" sz="2200" dirty="0"/>
          </a:p>
        </p:txBody>
      </p:sp>
      <p:sp>
        <p:nvSpPr>
          <p:cNvPr id="5" name="Shape 3"/>
          <p:cNvSpPr/>
          <p:nvPr/>
        </p:nvSpPr>
        <p:spPr>
          <a:xfrm>
            <a:off x="822960" y="2080501"/>
            <a:ext cx="4978667" cy="2006218"/>
          </a:xfrm>
          <a:prstGeom prst="roundRect">
            <a:avLst>
              <a:gd name="adj" fmla="val 6400"/>
            </a:avLst>
          </a:prstGeom>
          <a:solidFill>
            <a:srgbClr val="FFFDF8"/>
          </a:solidFill>
          <a:ln w="12700">
            <a:solidFill>
              <a:srgbClr val="FFFFFF">
                <a:alpha val="0"/>
              </a:srgbClr>
            </a:solidFill>
            <a:prstDash val="solid"/>
          </a:ln>
        </p:spPr>
        <p:txBody>
          <a:bodyPr/>
          <a:lstStyle/>
          <a:p>
            <a:endParaRPr lang="en-GB" dirty="0"/>
          </a:p>
        </p:txBody>
      </p:sp>
      <p:sp>
        <p:nvSpPr>
          <p:cNvPr id="6" name="Shape 4"/>
          <p:cNvSpPr/>
          <p:nvPr/>
        </p:nvSpPr>
        <p:spPr>
          <a:xfrm>
            <a:off x="6220326" y="2080501"/>
            <a:ext cx="5255394" cy="2006218"/>
          </a:xfrm>
          <a:prstGeom prst="roundRect">
            <a:avLst>
              <a:gd name="adj" fmla="val 6400"/>
            </a:avLst>
          </a:prstGeom>
          <a:solidFill>
            <a:srgbClr val="EFE3D1"/>
          </a:solidFill>
          <a:ln w="12700">
            <a:solidFill>
              <a:srgbClr val="FFFFFF">
                <a:alpha val="0"/>
              </a:srgbClr>
            </a:solidFill>
            <a:prstDash val="solid"/>
          </a:ln>
        </p:spPr>
        <p:txBody>
          <a:bodyPr/>
          <a:lstStyle/>
          <a:p>
            <a:endParaRPr lang="en-GB" dirty="0"/>
          </a:p>
        </p:txBody>
      </p:sp>
      <p:sp>
        <p:nvSpPr>
          <p:cNvPr id="7" name="Text 5"/>
          <p:cNvSpPr/>
          <p:nvPr/>
        </p:nvSpPr>
        <p:spPr>
          <a:xfrm>
            <a:off x="1127760" y="2287203"/>
            <a:ext cx="3840480" cy="320040"/>
          </a:xfrm>
          <a:prstGeom prst="rect">
            <a:avLst/>
          </a:prstGeom>
          <a:noFill/>
          <a:ln/>
        </p:spPr>
        <p:txBody>
          <a:bodyPr wrap="square" lIns="0" tIns="0" rIns="0" bIns="0" rtlCol="0" anchor="ctr"/>
          <a:lstStyle/>
          <a:p>
            <a:pPr marL="0" indent="0">
              <a:buNone/>
            </a:pPr>
            <a:r>
              <a:rPr lang="en-US" sz="2100" b="1" dirty="0">
                <a:solidFill>
                  <a:srgbClr val="0C6B68"/>
                </a:solidFill>
              </a:rPr>
              <a:t>Possible technology</a:t>
            </a:r>
            <a:endParaRPr lang="en-US" sz="2100" dirty="0"/>
          </a:p>
        </p:txBody>
      </p:sp>
      <p:sp>
        <p:nvSpPr>
          <p:cNvPr id="16" name="Text 14"/>
          <p:cNvSpPr/>
          <p:nvPr/>
        </p:nvSpPr>
        <p:spPr>
          <a:xfrm>
            <a:off x="6400800" y="2287203"/>
            <a:ext cx="3840480" cy="320040"/>
          </a:xfrm>
          <a:prstGeom prst="rect">
            <a:avLst/>
          </a:prstGeom>
          <a:noFill/>
          <a:ln/>
        </p:spPr>
        <p:txBody>
          <a:bodyPr wrap="square" lIns="0" tIns="0" rIns="0" bIns="0" rtlCol="0" anchor="ctr"/>
          <a:lstStyle/>
          <a:p>
            <a:pPr marL="0" indent="0">
              <a:buNone/>
            </a:pPr>
            <a:r>
              <a:rPr lang="en-US" sz="2100" b="1" dirty="0">
                <a:solidFill>
                  <a:srgbClr val="B65B3A"/>
                </a:solidFill>
              </a:rPr>
              <a:t>Ethical and Legal safeguards</a:t>
            </a:r>
            <a:endParaRPr lang="en-US" sz="2100" dirty="0"/>
          </a:p>
        </p:txBody>
      </p:sp>
      <p:sp>
        <p:nvSpPr>
          <p:cNvPr id="25" name="Text 23"/>
          <p:cNvSpPr/>
          <p:nvPr/>
        </p:nvSpPr>
        <p:spPr>
          <a:xfrm>
            <a:off x="1127760" y="5731473"/>
            <a:ext cx="10639124" cy="806488"/>
          </a:xfrm>
          <a:prstGeom prst="rect">
            <a:avLst/>
          </a:prstGeom>
          <a:noFill/>
          <a:ln/>
        </p:spPr>
        <p:txBody>
          <a:bodyPr wrap="square" lIns="0" tIns="0" rIns="0" bIns="0" rtlCol="0" anchor="ctr"/>
          <a:lstStyle/>
          <a:p>
            <a:r>
              <a:rPr lang="en-US" sz="2100" b="1" dirty="0">
                <a:solidFill>
                  <a:srgbClr val="B65B3A"/>
                </a:solidFill>
              </a:rPr>
              <a:t>Critical point: </a:t>
            </a:r>
            <a:r>
              <a:rPr lang="en-GB" dirty="0">
                <a:solidFill>
                  <a:schemeClr val="tx1">
                    <a:lumMod val="50000"/>
                    <a:lumOff val="50000"/>
                  </a:schemeClr>
                </a:solidFill>
              </a:rPr>
              <a:t>Excessive surveillance may compromise autonomy and privacy </a:t>
            </a:r>
          </a:p>
          <a:p>
            <a:r>
              <a:rPr lang="en-GB" sz="1200" i="1" dirty="0">
                <a:solidFill>
                  <a:schemeClr val="tx1">
                    <a:lumMod val="50000"/>
                    <a:lumOff val="50000"/>
                  </a:schemeClr>
                </a:solidFill>
              </a:rPr>
              <a:t>(Information Commissioner's Office, 2026)</a:t>
            </a:r>
            <a:r>
              <a:rPr lang="en-GB" sz="1200" dirty="0">
                <a:solidFill>
                  <a:schemeClr val="tx1">
                    <a:lumMod val="50000"/>
                    <a:lumOff val="50000"/>
                  </a:schemeClr>
                </a:solidFill>
              </a:rPr>
              <a:t>.</a:t>
            </a:r>
          </a:p>
          <a:p>
            <a:pPr marL="0" indent="0">
              <a:buNone/>
            </a:pPr>
            <a:endParaRPr lang="en-US" sz="1900" dirty="0">
              <a:solidFill>
                <a:schemeClr val="tx1">
                  <a:lumMod val="50000"/>
                  <a:lumOff val="50000"/>
                </a:schemeClr>
              </a:solidFill>
            </a:endParaRPr>
          </a:p>
        </p:txBody>
      </p:sp>
      <p:sp>
        <p:nvSpPr>
          <p:cNvPr id="26"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14</a:t>
            </a:fld>
            <a:endParaRPr lang="en-US" dirty="0"/>
          </a:p>
        </p:txBody>
      </p:sp>
      <p:sp>
        <p:nvSpPr>
          <p:cNvPr id="28" name="TextBox 27">
            <a:extLst>
              <a:ext uri="{FF2B5EF4-FFF2-40B4-BE49-F238E27FC236}">
                <a16:creationId xmlns:a16="http://schemas.microsoft.com/office/drawing/2014/main" id="{83273150-2B8D-C9B1-9A95-B6886251EEDC}"/>
              </a:ext>
            </a:extLst>
          </p:cNvPr>
          <p:cNvSpPr txBox="1"/>
          <p:nvPr/>
        </p:nvSpPr>
        <p:spPr>
          <a:xfrm>
            <a:off x="980573" y="2728930"/>
            <a:ext cx="4663440" cy="1173463"/>
          </a:xfrm>
          <a:prstGeom prst="rect">
            <a:avLst/>
          </a:prstGeom>
          <a:noFill/>
        </p:spPr>
        <p:txBody>
          <a:bodyPr wrap="square">
            <a:spAutoFit/>
          </a:bodyPr>
          <a:lstStyle/>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Medication dispensers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(DHSC, 2025b)</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Falls alarms and door sensors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(DHSC, 2025b)</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Shared digital records</a:t>
            </a:r>
            <a:r>
              <a:rPr lang="en-GB" sz="14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r>
              <a:rPr lang="en-GB" sz="1200" i="1"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(NHS England, 2023)</a:t>
            </a:r>
            <a:r>
              <a:rPr lang="en-GB" sz="1200" kern="100" dirty="0">
                <a:solidFill>
                  <a:schemeClr val="tx1">
                    <a:lumMod val="50000"/>
                    <a:lumOff val="50000"/>
                  </a:schemeClr>
                </a:solidFill>
                <a:effectLst/>
                <a:latin typeface="+mj-lt"/>
                <a:ea typeface="Calibri" panose="020F0502020204030204" pitchFamily="34" charset="0"/>
                <a:cs typeface="Times New Roman" panose="02020603050405020304" pitchFamily="18" charset="0"/>
              </a:rPr>
              <a:t>. </a:t>
            </a:r>
          </a:p>
        </p:txBody>
      </p:sp>
      <p:sp>
        <p:nvSpPr>
          <p:cNvPr id="30" name="TextBox 29">
            <a:extLst>
              <a:ext uri="{FF2B5EF4-FFF2-40B4-BE49-F238E27FC236}">
                <a16:creationId xmlns:a16="http://schemas.microsoft.com/office/drawing/2014/main" id="{6BA558C4-A105-3148-A2B6-0D6FA0C05310}"/>
              </a:ext>
            </a:extLst>
          </p:cNvPr>
          <p:cNvSpPr txBox="1"/>
          <p:nvPr/>
        </p:nvSpPr>
        <p:spPr>
          <a:xfrm>
            <a:off x="6390375" y="2728929"/>
            <a:ext cx="6100010" cy="1173463"/>
          </a:xfrm>
          <a:prstGeom prst="rect">
            <a:avLst/>
          </a:prstGeom>
          <a:noFill/>
        </p:spPr>
        <p:txBody>
          <a:bodyPr wrap="square">
            <a:spAutoFit/>
          </a:bodyPr>
          <a:lstStyle/>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mj-lt"/>
                <a:ea typeface="Calibri" panose="020F0502020204030204" pitchFamily="34" charset="0"/>
                <a:cs typeface="Calibri" panose="020F0502020204030204" pitchFamily="34" charset="0"/>
              </a:rPr>
              <a:t>Presumption of capacity </a:t>
            </a:r>
            <a:r>
              <a:rPr lang="en-GB" sz="1200" i="1" kern="100" dirty="0">
                <a:solidFill>
                  <a:schemeClr val="tx1">
                    <a:lumMod val="50000"/>
                    <a:lumOff val="50000"/>
                  </a:schemeClr>
                </a:solidFill>
                <a:effectLst/>
                <a:latin typeface="+mj-lt"/>
                <a:ea typeface="Calibri" panose="020F0502020204030204" pitchFamily="34" charset="0"/>
                <a:cs typeface="Calibri" panose="020F0502020204030204" pitchFamily="34" charset="0"/>
              </a:rPr>
              <a:t>(Mental Capacity Act 2005)</a:t>
            </a:r>
            <a:r>
              <a:rPr lang="en-GB" sz="1200" kern="100" dirty="0">
                <a:solidFill>
                  <a:schemeClr val="tx1">
                    <a:lumMod val="50000"/>
                    <a:lumOff val="50000"/>
                  </a:schemeClr>
                </a:solidFill>
                <a:effectLst/>
                <a:latin typeface="+mj-lt"/>
                <a:ea typeface="Calibri" panose="020F0502020204030204" pitchFamily="34" charset="0"/>
                <a:cs typeface="Calibri" panose="020F0502020204030204" pitchFamily="34" charset="0"/>
              </a:rPr>
              <a:t>. </a:t>
            </a:r>
          </a:p>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mj-lt"/>
                <a:ea typeface="Calibri" panose="020F0502020204030204" pitchFamily="34" charset="0"/>
                <a:cs typeface="Calibri" panose="020F0502020204030204" pitchFamily="34" charset="0"/>
              </a:rPr>
              <a:t>Least restrictive interventions </a:t>
            </a:r>
            <a:r>
              <a:rPr lang="en-GB" sz="1200" i="1" kern="100" dirty="0">
                <a:solidFill>
                  <a:schemeClr val="tx1">
                    <a:lumMod val="50000"/>
                    <a:lumOff val="50000"/>
                  </a:schemeClr>
                </a:solidFill>
                <a:effectLst/>
                <a:latin typeface="+mj-lt"/>
                <a:ea typeface="Calibri" panose="020F0502020204030204" pitchFamily="34" charset="0"/>
                <a:cs typeface="Calibri" panose="020F0502020204030204" pitchFamily="34" charset="0"/>
              </a:rPr>
              <a:t>(Mental Capacity Act 2005)</a:t>
            </a:r>
            <a:r>
              <a:rPr lang="en-GB" sz="1200" kern="100" dirty="0">
                <a:solidFill>
                  <a:schemeClr val="tx1">
                    <a:lumMod val="50000"/>
                    <a:lumOff val="50000"/>
                  </a:schemeClr>
                </a:solidFill>
                <a:effectLst/>
                <a:latin typeface="+mj-lt"/>
                <a:ea typeface="Calibri" panose="020F0502020204030204" pitchFamily="34" charset="0"/>
                <a:cs typeface="Calibri" panose="020F0502020204030204" pitchFamily="34" charset="0"/>
              </a:rPr>
              <a:t>. </a:t>
            </a:r>
          </a:p>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mj-lt"/>
                <a:ea typeface="Calibri" panose="020F0502020204030204" pitchFamily="34" charset="0"/>
                <a:cs typeface="Calibri" panose="020F0502020204030204" pitchFamily="34" charset="0"/>
              </a:rPr>
              <a:t>Best interests' decision-making </a:t>
            </a:r>
            <a:r>
              <a:rPr lang="en-GB" sz="1200" i="1" kern="100" dirty="0">
                <a:solidFill>
                  <a:schemeClr val="tx1">
                    <a:lumMod val="50000"/>
                    <a:lumOff val="50000"/>
                  </a:schemeClr>
                </a:solidFill>
                <a:effectLst/>
                <a:latin typeface="+mj-lt"/>
                <a:ea typeface="Calibri" panose="020F0502020204030204" pitchFamily="34" charset="0"/>
                <a:cs typeface="Calibri" panose="020F0502020204030204" pitchFamily="34" charset="0"/>
              </a:rPr>
              <a:t>(Mental Capacity Act 2005)</a:t>
            </a:r>
            <a:r>
              <a:rPr lang="en-GB" sz="1200" kern="100" dirty="0">
                <a:solidFill>
                  <a:schemeClr val="tx1">
                    <a:lumMod val="50000"/>
                    <a:lumOff val="50000"/>
                  </a:schemeClr>
                </a:solidFill>
                <a:effectLst/>
                <a:latin typeface="+mj-lt"/>
                <a:ea typeface="Calibri" panose="020F0502020204030204" pitchFamily="34" charset="0"/>
                <a:cs typeface="Calibri" panose="020F0502020204030204" pitchFamily="34" charset="0"/>
              </a:rPr>
              <a:t>. </a:t>
            </a:r>
          </a:p>
        </p:txBody>
      </p:sp>
      <p:sp>
        <p:nvSpPr>
          <p:cNvPr id="32" name="TextBox 31">
            <a:extLst>
              <a:ext uri="{FF2B5EF4-FFF2-40B4-BE49-F238E27FC236}">
                <a16:creationId xmlns:a16="http://schemas.microsoft.com/office/drawing/2014/main" id="{C8F97FA2-4886-53BF-1A1B-91FC4AA3DD15}"/>
              </a:ext>
            </a:extLst>
          </p:cNvPr>
          <p:cNvSpPr txBox="1"/>
          <p:nvPr/>
        </p:nvSpPr>
        <p:spPr>
          <a:xfrm>
            <a:off x="980573" y="4399152"/>
            <a:ext cx="3735806" cy="415498"/>
          </a:xfrm>
          <a:prstGeom prst="rect">
            <a:avLst/>
          </a:prstGeom>
          <a:noFill/>
        </p:spPr>
        <p:txBody>
          <a:bodyPr wrap="square">
            <a:spAutoFit/>
          </a:bodyPr>
          <a:lstStyle/>
          <a:p>
            <a:pPr marL="0" indent="0">
              <a:buNone/>
            </a:pPr>
            <a:r>
              <a:rPr lang="en-US" sz="2100" b="1" dirty="0">
                <a:solidFill>
                  <a:srgbClr val="0C6B68"/>
                </a:solidFill>
              </a:rPr>
              <a:t>Person-Centered Care</a:t>
            </a:r>
            <a:endParaRPr lang="en-US" sz="2100" dirty="0"/>
          </a:p>
        </p:txBody>
      </p:sp>
      <p:sp>
        <p:nvSpPr>
          <p:cNvPr id="34" name="TextBox 33">
            <a:extLst>
              <a:ext uri="{FF2B5EF4-FFF2-40B4-BE49-F238E27FC236}">
                <a16:creationId xmlns:a16="http://schemas.microsoft.com/office/drawing/2014/main" id="{662E1A15-0612-93D6-9082-EAC3A9FE1FD5}"/>
              </a:ext>
            </a:extLst>
          </p:cNvPr>
          <p:cNvSpPr txBox="1"/>
          <p:nvPr/>
        </p:nvSpPr>
        <p:spPr>
          <a:xfrm>
            <a:off x="996815" y="4811872"/>
            <a:ext cx="9609623" cy="375552"/>
          </a:xfrm>
          <a:prstGeom prst="rect">
            <a:avLst/>
          </a:prstGeom>
          <a:noFill/>
        </p:spPr>
        <p:txBody>
          <a:bodyPr wrap="square">
            <a:spAutoFit/>
          </a:bodyPr>
          <a:lstStyle/>
          <a:p>
            <a:pPr lvl="0">
              <a:lnSpc>
                <a:spcPct val="107000"/>
              </a:lnSpc>
              <a:spcAft>
                <a:spcPts val="800"/>
              </a:spcAft>
              <a:buSzPts val="1000"/>
              <a:tabLst>
                <a:tab pos="457200" algn="l"/>
              </a:tabLst>
            </a:pPr>
            <a:r>
              <a:rPr lang="en-GB" sz="1800" kern="1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Preserving identity and dignity </a:t>
            </a:r>
            <a:r>
              <a:rPr lang="en-GB" sz="1200" i="1" kern="1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(Kitwood, 1997; Alzheimer's Society, 2024)</a:t>
            </a:r>
            <a:r>
              <a:rPr lang="en-GB" sz="1200" kern="100" dirty="0">
                <a:solidFill>
                  <a:schemeClr val="tx1">
                    <a:lumMod val="50000"/>
                    <a:lumOff val="50000"/>
                  </a:schemeClr>
                </a:solidFill>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8" name="Audio 7">
            <a:hlinkClick r:id="" action="ppaction://media"/>
            <a:extLst>
              <a:ext uri="{FF2B5EF4-FFF2-40B4-BE49-F238E27FC236}">
                <a16:creationId xmlns:a16="http://schemas.microsoft.com/office/drawing/2014/main" id="{58159E6D-46D6-9849-203D-A3762CFACE0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55217">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Recommendations for Improved Practice</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16" name="Text 14"/>
          <p:cNvSpPr/>
          <p:nvPr/>
        </p:nvSpPr>
        <p:spPr>
          <a:xfrm>
            <a:off x="557864" y="4895051"/>
            <a:ext cx="11076272" cy="1289181"/>
          </a:xfrm>
          <a:prstGeom prst="rect">
            <a:avLst/>
          </a:prstGeom>
          <a:noFill/>
          <a:ln/>
        </p:spPr>
        <p:txBody>
          <a:bodyPr wrap="square" lIns="0" tIns="0" rIns="0" bIns="0" rtlCol="0" anchor="ctr"/>
          <a:lstStyle/>
          <a:p>
            <a:r>
              <a:rPr lang="en-GB" sz="2400" b="1" dirty="0">
                <a:solidFill>
                  <a:srgbClr val="0C6B68"/>
                </a:solidFill>
                <a:latin typeface="+mj-lt"/>
              </a:rPr>
              <a:t>Critical Judgement</a:t>
            </a:r>
          </a:p>
          <a:p>
            <a:endParaRPr lang="en-GB" sz="1400" dirty="0">
              <a:solidFill>
                <a:srgbClr val="0C6B68"/>
              </a:solidFill>
              <a:latin typeface="+mj-lt"/>
            </a:endParaRPr>
          </a:p>
          <a:p>
            <a:r>
              <a:rPr lang="en-GB" sz="2400" dirty="0">
                <a:solidFill>
                  <a:srgbClr val="0C6B68"/>
                </a:solidFill>
              </a:rPr>
              <a:t>Improving outcomes requires investment, workforce development and integrated care rather than relying solely on technological solutions </a:t>
            </a:r>
            <a:r>
              <a:rPr lang="en-GB" sz="1200" i="1" dirty="0">
                <a:solidFill>
                  <a:schemeClr val="tx1">
                    <a:lumMod val="65000"/>
                    <a:lumOff val="35000"/>
                  </a:schemeClr>
                </a:solidFill>
              </a:rPr>
              <a:t>(Institute for Government, 2025)</a:t>
            </a:r>
            <a:r>
              <a:rPr lang="en-GB" sz="1200" dirty="0">
                <a:solidFill>
                  <a:schemeClr val="tx1">
                    <a:lumMod val="65000"/>
                    <a:lumOff val="35000"/>
                  </a:schemeClr>
                </a:solidFill>
              </a:rPr>
              <a:t>.</a:t>
            </a: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15</a:t>
            </a:fld>
            <a:endParaRPr lang="en-US" dirty="0"/>
          </a:p>
        </p:txBody>
      </p:sp>
      <p:sp>
        <p:nvSpPr>
          <p:cNvPr id="18" name="TextBox 17">
            <a:extLst>
              <a:ext uri="{FF2B5EF4-FFF2-40B4-BE49-F238E27FC236}">
                <a16:creationId xmlns:a16="http://schemas.microsoft.com/office/drawing/2014/main" id="{958BD23E-30C8-96BF-D632-C1F6609CD5E4}"/>
              </a:ext>
            </a:extLst>
          </p:cNvPr>
          <p:cNvSpPr txBox="1"/>
          <p:nvPr/>
        </p:nvSpPr>
        <p:spPr>
          <a:xfrm>
            <a:off x="557864" y="1354746"/>
            <a:ext cx="11076272" cy="2962799"/>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GB" sz="2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Commission for outcomes rather than tasks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(The King's Fund, 2022)</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Improve workforce recruitment and retention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(Skills for Care, 2025)</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Strengthen dementia and digital care training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(Alzheimer's Society, 2024)</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Promote co-production with older adults and carers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(SCIE, 2023)</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Protect non-digital access for excluded groups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(Age UK, 2025)</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en-GB" sz="2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Strengthen integration across services</a:t>
            </a:r>
            <a:r>
              <a:rPr lang="en-GB" sz="1400" kern="100" dirty="0">
                <a:solidFill>
                  <a:srgbClr val="B65B3A"/>
                </a:solidFill>
                <a:effectLst/>
                <a:latin typeface="Aptos" panose="020B0004020202020204" pitchFamily="34" charset="0"/>
                <a:ea typeface="Calibri" panose="020F0502020204030204" pitchFamily="34" charset="0"/>
                <a:cs typeface="Times New Roman" panose="02020603050405020304" pitchFamily="18" charset="0"/>
              </a:rPr>
              <a:t> </a:t>
            </a:r>
            <a:r>
              <a:rPr lang="en-GB" sz="1200" i="1"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(Health and Care Act 2022)</a:t>
            </a:r>
            <a:r>
              <a:rPr lang="en-GB" sz="1200" kern="100" dirty="0">
                <a:solidFill>
                  <a:schemeClr val="tx1">
                    <a:lumMod val="65000"/>
                    <a:lumOff val="35000"/>
                  </a:schemeClr>
                </a:solidFill>
                <a:effectLst/>
                <a:latin typeface="Aptos" panose="020B0004020202020204" pitchFamily="34" charset="0"/>
                <a:ea typeface="Calibri" panose="020F0502020204030204" pitchFamily="34" charset="0"/>
                <a:cs typeface="Times New Roman" panose="02020603050405020304" pitchFamily="18" charset="0"/>
              </a:rPr>
              <a:t>. </a:t>
            </a:r>
          </a:p>
        </p:txBody>
      </p:sp>
      <p:pic>
        <p:nvPicPr>
          <p:cNvPr id="4" name="Audio 3">
            <a:hlinkClick r:id="" action="ppaction://media"/>
            <a:extLst>
              <a:ext uri="{FF2B5EF4-FFF2-40B4-BE49-F238E27FC236}">
                <a16:creationId xmlns:a16="http://schemas.microsoft.com/office/drawing/2014/main" id="{B974EAD5-02B4-81A0-00A6-BA1E19A3C55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9144000" y="5143500"/>
            <a:ext cx="3048000" cy="1714500"/>
          </a:xfrm>
          <a:prstGeom prst="rect">
            <a:avLst/>
          </a:prstGeom>
        </p:spPr>
      </p:pic>
    </p:spTree>
  </p:cSld>
  <p:clrMapOvr>
    <a:masterClrMapping/>
  </p:clrMapOvr>
  <p:transition spd="slow" advTm="4558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Conclusion</a:t>
            </a:r>
            <a:endParaRPr lang="en-US" sz="2900" dirty="0"/>
          </a:p>
        </p:txBody>
      </p:sp>
      <p:sp>
        <p:nvSpPr>
          <p:cNvPr id="3" name="Shape 1"/>
          <p:cNvSpPr/>
          <p:nvPr/>
        </p:nvSpPr>
        <p:spPr>
          <a:xfrm>
            <a:off x="594360" y="846061"/>
            <a:ext cx="1325880" cy="0"/>
          </a:xfrm>
          <a:prstGeom prst="line">
            <a:avLst/>
          </a:prstGeom>
          <a:noFill/>
          <a:ln w="27940">
            <a:solidFill>
              <a:srgbClr val="B65B3A"/>
            </a:solidFill>
            <a:prstDash val="solid"/>
          </a:ln>
        </p:spPr>
        <p:txBody>
          <a:bodyPr/>
          <a:lstStyle/>
          <a:p>
            <a:endParaRPr lang="en-GB"/>
          </a:p>
        </p:txBody>
      </p:sp>
      <p:pic>
        <p:nvPicPr>
          <p:cNvPr id="4" name="Image 0" descr="/mnt/data/ageuk_care.png"/>
          <p:cNvPicPr>
            <a:picLocks noChangeAspect="1"/>
          </p:cNvPicPr>
          <p:nvPr/>
        </p:nvPicPr>
        <p:blipFill>
          <a:blip r:embed="rId5"/>
          <a:srcRect l="31784" r="31784"/>
          <a:stretch/>
        </p:blipFill>
        <p:spPr>
          <a:xfrm>
            <a:off x="7212280" y="1188720"/>
            <a:ext cx="4480560" cy="4023360"/>
          </a:xfrm>
          <a:prstGeom prst="rect">
            <a:avLst/>
          </a:prstGeom>
        </p:spPr>
      </p:pic>
      <p:sp>
        <p:nvSpPr>
          <p:cNvPr id="5" name="Text 2"/>
          <p:cNvSpPr/>
          <p:nvPr/>
        </p:nvSpPr>
        <p:spPr>
          <a:xfrm>
            <a:off x="594360" y="1065568"/>
            <a:ext cx="6472489" cy="1005840"/>
          </a:xfrm>
          <a:prstGeom prst="rect">
            <a:avLst/>
          </a:prstGeom>
          <a:noFill/>
          <a:ln/>
        </p:spPr>
        <p:txBody>
          <a:bodyPr wrap="square" lIns="254" tIns="254" rIns="254" bIns="254" rtlCol="0" anchor="ctr">
            <a:normAutofit/>
          </a:bodyPr>
          <a:lstStyle/>
          <a:p>
            <a:pPr marL="0" indent="0">
              <a:buNone/>
            </a:pPr>
            <a:r>
              <a:rPr lang="en-US" sz="1900" b="1" dirty="0">
                <a:solidFill>
                  <a:srgbClr val="1F2A2D"/>
                </a:solidFill>
              </a:rPr>
              <a:t>Domiciliary care is most effective when it enables older people to remain safe, connected and in control of their daily lives.</a:t>
            </a:r>
            <a:endParaRPr lang="en-US" sz="1900" dirty="0"/>
          </a:p>
        </p:txBody>
      </p:sp>
      <p:sp>
        <p:nvSpPr>
          <p:cNvPr id="12" name="Text 9"/>
          <p:cNvSpPr/>
          <p:nvPr/>
        </p:nvSpPr>
        <p:spPr>
          <a:xfrm>
            <a:off x="594360" y="5335232"/>
            <a:ext cx="11098479" cy="1005840"/>
          </a:xfrm>
          <a:prstGeom prst="rect">
            <a:avLst/>
          </a:prstGeom>
          <a:noFill/>
          <a:ln/>
        </p:spPr>
        <p:txBody>
          <a:bodyPr wrap="square" lIns="0" tIns="0" rIns="0" bIns="0" rtlCol="0" anchor="ctr">
            <a:noAutofit/>
          </a:bodyPr>
          <a:lstStyle/>
          <a:p>
            <a:r>
              <a:rPr lang="en-GB" sz="2200" b="1" dirty="0">
                <a:solidFill>
                  <a:srgbClr val="0C6B68"/>
                </a:solidFill>
              </a:rPr>
              <a:t>Final Judgement: </a:t>
            </a:r>
            <a:r>
              <a:rPr lang="en-GB" dirty="0">
                <a:solidFill>
                  <a:srgbClr val="0C6B68"/>
                </a:solidFill>
              </a:rPr>
              <a:t>Although technological innovations have considerable potential to promote independence and safety, they should enhance rather than replace relationship-centred care. Therefore, effective care should be high-tech where helpful and high-touch always.</a:t>
            </a:r>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16</a:t>
            </a:fld>
            <a:endParaRPr lang="en-US" dirty="0"/>
          </a:p>
        </p:txBody>
      </p:sp>
      <p:sp>
        <p:nvSpPr>
          <p:cNvPr id="14" name="TextBox 13">
            <a:extLst>
              <a:ext uri="{FF2B5EF4-FFF2-40B4-BE49-F238E27FC236}">
                <a16:creationId xmlns:a16="http://schemas.microsoft.com/office/drawing/2014/main" id="{74BF0DC3-EC01-4B9A-802A-422E97DB7084}"/>
              </a:ext>
            </a:extLst>
          </p:cNvPr>
          <p:cNvSpPr txBox="1"/>
          <p:nvPr/>
        </p:nvSpPr>
        <p:spPr>
          <a:xfrm>
            <a:off x="499160" y="2194560"/>
            <a:ext cx="6455093" cy="3028137"/>
          </a:xfrm>
          <a:prstGeom prst="rect">
            <a:avLst/>
          </a:prstGeom>
          <a:noFill/>
        </p:spPr>
        <p:txBody>
          <a:bodyPr wrap="square">
            <a:spAutoFit/>
          </a:bodyPr>
          <a:lstStyle/>
          <a:p>
            <a:pPr lvl="0">
              <a:lnSpc>
                <a:spcPct val="107000"/>
              </a:lnSpc>
              <a:spcAft>
                <a:spcPts val="800"/>
              </a:spcAft>
              <a:buSzPts val="1000"/>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Older people have complex and interconnected </a:t>
            </a:r>
            <a:r>
              <a:rPr lang="en-GB" sz="1400" kern="100" dirty="0">
                <a:solidFill>
                  <a:srgbClr val="B65B3A"/>
                </a:solidFill>
                <a:effectLst/>
                <a:latin typeface="+mj-lt"/>
                <a:ea typeface="Calibri" panose="020F0502020204030204" pitchFamily="34" charset="0"/>
                <a:cs typeface="Times New Roman" panose="02020603050405020304" pitchFamily="18" charset="0"/>
              </a:rPr>
              <a:t>needs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(Care Act 2014)</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lvl="0">
              <a:lnSpc>
                <a:spcPct val="107000"/>
              </a:lnSpc>
              <a:spcAft>
                <a:spcPts val="800"/>
              </a:spcAft>
              <a:buSzPts val="1000"/>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Domiciliary care can promote independence and ageing in place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(DHSC, 2025a)</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lvl="0">
              <a:lnSpc>
                <a:spcPct val="107000"/>
              </a:lnSpc>
              <a:spcAft>
                <a:spcPts val="800"/>
              </a:spcAft>
              <a:buSzPts val="1000"/>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Activity Theory and Continuity Theory support participation and identity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(Havighurst, 1961; Atchley, 1989)</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lvl="0">
              <a:lnSpc>
                <a:spcPct val="107000"/>
              </a:lnSpc>
              <a:spcAft>
                <a:spcPts val="800"/>
              </a:spcAft>
              <a:buSzPts val="1000"/>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Technology can enhance autonomy but raises ethical concerns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(NHS England, 2023; ICO, 2026)</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a:p>
            <a:pPr lvl="0">
              <a:lnSpc>
                <a:spcPct val="107000"/>
              </a:lnSpc>
              <a:spcAft>
                <a:spcPts val="800"/>
              </a:spcAft>
              <a:buSzPts val="1000"/>
              <a:tabLst>
                <a:tab pos="457200" algn="l"/>
              </a:tabLst>
            </a:pPr>
            <a:r>
              <a:rPr lang="en-GB" sz="1800" kern="100" dirty="0">
                <a:solidFill>
                  <a:srgbClr val="B65B3A"/>
                </a:solidFill>
                <a:effectLst/>
                <a:latin typeface="+mj-lt"/>
                <a:ea typeface="Calibri" panose="020F0502020204030204" pitchFamily="34" charset="0"/>
                <a:cs typeface="Times New Roman" panose="02020603050405020304" pitchFamily="18" charset="0"/>
              </a:rPr>
              <a:t>Workforce pressures and fragmentation continue to affect service quality </a:t>
            </a:r>
            <a:r>
              <a:rPr lang="en-GB" sz="1200" i="1"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(Skills for Care, 2025; CQC, 2025)</a:t>
            </a:r>
            <a:r>
              <a:rPr lang="en-GB" sz="1200" kern="100" dirty="0">
                <a:solidFill>
                  <a:schemeClr val="tx1">
                    <a:lumMod val="65000"/>
                    <a:lumOff val="35000"/>
                  </a:schemeClr>
                </a:solidFill>
                <a:effectLst/>
                <a:latin typeface="+mj-lt"/>
                <a:ea typeface="Calibri" panose="020F0502020204030204" pitchFamily="34" charset="0"/>
                <a:cs typeface="Times New Roman" panose="02020603050405020304" pitchFamily="18" charset="0"/>
              </a:rPr>
              <a:t>. </a:t>
            </a:r>
          </a:p>
        </p:txBody>
      </p:sp>
      <p:sp>
        <p:nvSpPr>
          <p:cNvPr id="16" name="TextBox 15">
            <a:extLst>
              <a:ext uri="{FF2B5EF4-FFF2-40B4-BE49-F238E27FC236}">
                <a16:creationId xmlns:a16="http://schemas.microsoft.com/office/drawing/2014/main" id="{58DAE1AF-1A4F-940A-173B-1B6FF9E860AC}"/>
              </a:ext>
            </a:extLst>
          </p:cNvPr>
          <p:cNvSpPr txBox="1"/>
          <p:nvPr/>
        </p:nvSpPr>
        <p:spPr>
          <a:xfrm>
            <a:off x="10747408" y="5194545"/>
            <a:ext cx="1090863" cy="276999"/>
          </a:xfrm>
          <a:prstGeom prst="rect">
            <a:avLst/>
          </a:prstGeom>
          <a:noFill/>
        </p:spPr>
        <p:txBody>
          <a:bodyPr wrap="square">
            <a:spAutoFit/>
          </a:bodyPr>
          <a:lstStyle/>
          <a:p>
            <a:r>
              <a:rPr lang="en-GB" sz="1200" dirty="0">
                <a:solidFill>
                  <a:schemeClr val="tx1">
                    <a:lumMod val="50000"/>
                    <a:lumOff val="50000"/>
                  </a:schemeClr>
                </a:solidFill>
              </a:rPr>
              <a:t>(Pexels, n.d.)</a:t>
            </a:r>
          </a:p>
        </p:txBody>
      </p:sp>
      <p:pic>
        <p:nvPicPr>
          <p:cNvPr id="7" name="Audio 6">
            <a:hlinkClick r:id="" action="ppaction://media"/>
            <a:extLst>
              <a:ext uri="{FF2B5EF4-FFF2-40B4-BE49-F238E27FC236}">
                <a16:creationId xmlns:a16="http://schemas.microsoft.com/office/drawing/2014/main" id="{86FDF833-C6E7-821D-50AF-A46921EAA2B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9144000" y="5143500"/>
            <a:ext cx="3048000" cy="1714500"/>
          </a:xfrm>
          <a:prstGeom prst="rect">
            <a:avLst/>
          </a:prstGeom>
        </p:spPr>
      </p:pic>
    </p:spTree>
  </p:cSld>
  <p:clrMapOvr>
    <a:masterClrMapping/>
  </p:clrMapOvr>
  <p:transition spd="slow" advTm="45787">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References</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17</a:t>
            </a:fld>
            <a:endParaRPr lang="en-US" dirty="0"/>
          </a:p>
        </p:txBody>
      </p:sp>
      <p:sp>
        <p:nvSpPr>
          <p:cNvPr id="6" name="TextBox 5">
            <a:extLst>
              <a:ext uri="{FF2B5EF4-FFF2-40B4-BE49-F238E27FC236}">
                <a16:creationId xmlns:a16="http://schemas.microsoft.com/office/drawing/2014/main" id="{85B4A27A-4C25-555C-8E68-DD0C7981E6D8}"/>
              </a:ext>
            </a:extLst>
          </p:cNvPr>
          <p:cNvSpPr txBox="1"/>
          <p:nvPr/>
        </p:nvSpPr>
        <p:spPr>
          <a:xfrm>
            <a:off x="409074" y="996697"/>
            <a:ext cx="11683766" cy="5151603"/>
          </a:xfrm>
          <a:prstGeom prst="rect">
            <a:avLst/>
          </a:prstGeom>
          <a:noFill/>
        </p:spPr>
        <p:txBody>
          <a:bodyPr wrap="square">
            <a:spAutoFit/>
          </a:bodyPr>
          <a:lstStyle/>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Age UK (2024)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Facts and figures about digital inclusion and older people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https://www.ageuk.org.uk</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16 June 2026).</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Age UK (2025)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Digital exclusion among older adults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https://www.ageuk.org.uk</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kern="100" dirty="0">
                <a:latin typeface="Calibri" panose="020F0502020204030204" pitchFamily="34" charset="0"/>
                <a:ea typeface="Calibri" panose="020F0502020204030204" pitchFamily="34" charset="0"/>
                <a:cs typeface="Times New Roman" panose="02020603050405020304" pitchFamily="18" charset="0"/>
              </a:rPr>
              <a:t>19</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Age and Ageing</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(2020) ‘Healthy ageing and frailty in later life’, 49(5), pp. 699–706.</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Alzheimer's Society (2024)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Dementia UK: Update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https://www.alzheimers.org.uk</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kern="100" dirty="0">
                <a:latin typeface="Calibri" panose="020F0502020204030204" pitchFamily="34" charset="0"/>
                <a:ea typeface="Calibri" panose="020F0502020204030204" pitchFamily="34" charset="0"/>
                <a:cs typeface="Times New Roman" panose="02020603050405020304" pitchFamily="18" charset="0"/>
              </a:rPr>
              <a:t>16</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Atchley, R.C. (1989) ‘A continuity theory of normal aging’,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The Gerontologist</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29(2), pp. 183–190.</a:t>
            </a:r>
          </a:p>
          <a:p>
            <a:pPr>
              <a:lnSpc>
                <a:spcPct val="107000"/>
              </a:lnSpc>
              <a:spcAft>
                <a:spcPts val="800"/>
              </a:spcAft>
              <a:buNone/>
            </a:pP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BMC Geriatrics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(2022) ‘Health inequalities and ageing populations’, 22(1), pp. 1–10.</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British Geriatrics Society (2023)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Frailty and healthy ageing guidance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https://www.bgs.org.uk</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kern="100" dirty="0">
                <a:latin typeface="Calibri" panose="020F0502020204030204" pitchFamily="34" charset="0"/>
                <a:ea typeface="Calibri" panose="020F0502020204030204" pitchFamily="34" charset="0"/>
                <a:cs typeface="Times New Roman" panose="02020603050405020304" pitchFamily="18" charset="0"/>
              </a:rPr>
              <a:t>17</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Care Act 2014, c.23.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https://www.legislation.gov.uk/ukpga/2014/23/contents</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kern="100" dirty="0">
                <a:latin typeface="Calibri" panose="020F0502020204030204" pitchFamily="34" charset="0"/>
                <a:ea typeface="Calibri" panose="020F0502020204030204" pitchFamily="34" charset="0"/>
                <a:cs typeface="Times New Roman" panose="02020603050405020304" pitchFamily="18" charset="0"/>
              </a:rPr>
              <a:t>17</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Care Quality Commission (2025)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The state of health care and adult social care in England 2024/25</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https://www.cqc.org.uk</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kern="100" dirty="0">
                <a:latin typeface="Calibri" panose="020F0502020204030204" pitchFamily="34" charset="0"/>
                <a:ea typeface="Calibri" panose="020F0502020204030204" pitchFamily="34" charset="0"/>
                <a:cs typeface="Times New Roman" panose="02020603050405020304" pitchFamily="18" charset="0"/>
              </a:rPr>
              <a:t>19</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Department of Health and Social Care (2022) </a:t>
            </a:r>
            <a:r>
              <a:rPr lang="en-GB" sz="1800" i="1" kern="100" dirty="0">
                <a:effectLst/>
                <a:latin typeface="Calibri" panose="020F0502020204030204" pitchFamily="34" charset="0"/>
                <a:ea typeface="Calibri" panose="020F0502020204030204" pitchFamily="34" charset="0"/>
                <a:cs typeface="Times New Roman" panose="02020603050405020304" pitchFamily="18" charset="0"/>
              </a:rPr>
              <a:t>A plan for digital health and social care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https://www.gov.uk/government/organisations/department-of-health-and-social-care</a:t>
            </a: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(Accessed: 20 June 2026).</a:t>
            </a:r>
          </a:p>
        </p:txBody>
      </p:sp>
      <p:pic>
        <p:nvPicPr>
          <p:cNvPr id="4" name="Audio 3">
            <a:hlinkClick r:id="" action="ppaction://media"/>
            <a:extLst>
              <a:ext uri="{FF2B5EF4-FFF2-40B4-BE49-F238E27FC236}">
                <a16:creationId xmlns:a16="http://schemas.microsoft.com/office/drawing/2014/main" id="{7BF017D8-3B7C-3588-1BA0-9B5569018EE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0000" t="-90625" r="-200000" b="-90625"/>
          <a:stretch>
            <a:fillRect/>
          </a:stretch>
        </p:blipFill>
        <p:spPr>
          <a:xfrm>
            <a:off x="9144000" y="5143500"/>
            <a:ext cx="3048000" cy="1714500"/>
          </a:xfrm>
          <a:prstGeom prst="rect">
            <a:avLst/>
          </a:prstGeom>
        </p:spPr>
      </p:pic>
    </p:spTree>
  </p:cSld>
  <p:clrMapOvr>
    <a:masterClrMapping/>
  </p:clrMapOvr>
  <p:transition spd="slow" advTm="625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7F3EC"/>
        </a:solidFill>
        <a:effectLst/>
      </p:bgPr>
    </p:bg>
    <p:spTree>
      <p:nvGrpSpPr>
        <p:cNvPr id="1" name=""/>
        <p:cNvGrpSpPr/>
        <p:nvPr/>
      </p:nvGrpSpPr>
      <p:grpSpPr>
        <a:xfrm>
          <a:off x="0" y="0"/>
          <a:ext cx="0" cy="0"/>
          <a:chOff x="0" y="0"/>
          <a:chExt cx="0" cy="0"/>
        </a:xfrm>
      </p:grpSpPr>
      <p:sp>
        <p:nvSpPr>
          <p:cNvPr id="2" name="Text 0"/>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References</a:t>
            </a:r>
            <a:endParaRPr lang="en-US" sz="2900" dirty="0"/>
          </a:p>
        </p:txBody>
      </p:sp>
      <p:sp>
        <p:nvSpPr>
          <p:cNvPr id="3" name="Shape 1"/>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25" name="Slide Number Placeholder 0"/>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18</a:t>
            </a:fld>
            <a:endParaRPr lang="en-US" dirty="0"/>
          </a:p>
        </p:txBody>
      </p:sp>
      <p:sp>
        <p:nvSpPr>
          <p:cNvPr id="6" name="TextBox 5">
            <a:extLst>
              <a:ext uri="{FF2B5EF4-FFF2-40B4-BE49-F238E27FC236}">
                <a16:creationId xmlns:a16="http://schemas.microsoft.com/office/drawing/2014/main" id="{92241189-D228-B133-331D-A9D46F09BF81}"/>
              </a:ext>
            </a:extLst>
          </p:cNvPr>
          <p:cNvSpPr txBox="1"/>
          <p:nvPr/>
        </p:nvSpPr>
        <p:spPr>
          <a:xfrm>
            <a:off x="594360" y="1118011"/>
            <a:ext cx="11276798" cy="5099922"/>
          </a:xfrm>
          <a:prstGeom prst="rect">
            <a:avLst/>
          </a:prstGeom>
          <a:noFill/>
        </p:spPr>
        <p:txBody>
          <a:bodyPr wrap="square">
            <a:spAutoFit/>
          </a:bodyPr>
          <a:lstStyle/>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Department of Health and Social Care (2025a) </a:t>
            </a:r>
            <a:r>
              <a:rPr lang="en-GB" sz="1700" i="1" kern="100" dirty="0">
                <a:effectLst/>
                <a:latin typeface="Calibri" panose="020F0502020204030204" pitchFamily="34" charset="0"/>
                <a:ea typeface="Calibri" panose="020F0502020204030204" pitchFamily="34" charset="0"/>
                <a:cs typeface="Calibri" panose="020F0502020204030204" pitchFamily="34" charset="0"/>
              </a:rPr>
              <a:t>Care and support statutory guidance</a:t>
            </a:r>
            <a:r>
              <a:rPr lang="en-GB" sz="1700" kern="100" dirty="0">
                <a:effectLst/>
                <a:latin typeface="Calibri" panose="020F0502020204030204" pitchFamily="34" charset="0"/>
                <a:ea typeface="Calibri" panose="020F0502020204030204" pitchFamily="34" charset="0"/>
                <a:cs typeface="Calibri" panose="020F0502020204030204" pitchFamily="34" charset="0"/>
              </a:rPr>
              <a:t>. Available at: </a:t>
            </a:r>
            <a:r>
              <a:rPr lang="en-GB" sz="17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5"/>
              </a:rPr>
              <a:t>https://www.gov.uk/government/publications/care-act-statutory-guidance</a:t>
            </a:r>
            <a:r>
              <a:rPr lang="en-GB" sz="1700" kern="100" dirty="0">
                <a:effectLst/>
                <a:latin typeface="Calibri" panose="020F0502020204030204" pitchFamily="34" charset="0"/>
                <a:ea typeface="Calibri" panose="020F0502020204030204" pitchFamily="34" charset="0"/>
                <a:cs typeface="Calibri" panose="020F0502020204030204" pitchFamily="34" charset="0"/>
              </a:rPr>
              <a:t> (Accessed: </a:t>
            </a:r>
            <a:r>
              <a:rPr lang="en-GB" sz="1700" kern="100" dirty="0">
                <a:latin typeface="Calibri" panose="020F0502020204030204" pitchFamily="34" charset="0"/>
                <a:ea typeface="Calibri" panose="020F0502020204030204" pitchFamily="34" charset="0"/>
                <a:cs typeface="Calibri" panose="020F0502020204030204" pitchFamily="34" charset="0"/>
              </a:rPr>
              <a:t>18</a:t>
            </a:r>
            <a:r>
              <a:rPr lang="en-GB" sz="1700" kern="100" dirty="0">
                <a:effectLst/>
                <a:latin typeface="Calibri" panose="020F0502020204030204" pitchFamily="34" charset="0"/>
                <a:ea typeface="Calibri" panose="020F0502020204030204" pitchFamily="34" charset="0"/>
                <a:cs typeface="Calibri" panose="020F0502020204030204" pitchFamily="34" charset="0"/>
              </a:rPr>
              <a:t>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Department of Health and Social Care (2025b) </a:t>
            </a:r>
            <a:r>
              <a:rPr lang="en-GB" sz="1700" i="1" kern="100" dirty="0">
                <a:effectLst/>
                <a:latin typeface="Calibri" panose="020F0502020204030204" pitchFamily="34" charset="0"/>
                <a:ea typeface="Calibri" panose="020F0502020204030204" pitchFamily="34" charset="0"/>
                <a:cs typeface="Calibri" panose="020F0502020204030204" pitchFamily="34" charset="0"/>
              </a:rPr>
              <a:t>Telecare National Action Plan</a:t>
            </a:r>
            <a:r>
              <a:rPr lang="en-GB" sz="1700" kern="100" dirty="0">
                <a:effectLst/>
                <a:latin typeface="Calibri" panose="020F0502020204030204" pitchFamily="34" charset="0"/>
                <a:ea typeface="Calibri" panose="020F0502020204030204" pitchFamily="34" charset="0"/>
                <a:cs typeface="Calibri" panose="020F0502020204030204" pitchFamily="34" charset="0"/>
              </a:rPr>
              <a:t>. Available at: </a:t>
            </a:r>
            <a:r>
              <a:rPr lang="en-GB" sz="17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6"/>
              </a:rPr>
              <a:t>https://www.gov.uk/government/organisations/department-of-health-and-social-care</a:t>
            </a:r>
            <a:r>
              <a:rPr lang="en-GB" sz="1700" kern="100" dirty="0">
                <a:effectLst/>
                <a:latin typeface="Calibri" panose="020F0502020204030204" pitchFamily="34" charset="0"/>
                <a:ea typeface="Calibri" panose="020F0502020204030204" pitchFamily="34" charset="0"/>
                <a:cs typeface="Calibri" panose="020F0502020204030204" pitchFamily="34" charset="0"/>
              </a:rPr>
              <a:t> (Accessed: </a:t>
            </a:r>
            <a:r>
              <a:rPr lang="en-GB" sz="1700" kern="100" dirty="0">
                <a:latin typeface="Calibri" panose="020F0502020204030204" pitchFamily="34" charset="0"/>
                <a:ea typeface="Calibri" panose="020F0502020204030204" pitchFamily="34" charset="0"/>
                <a:cs typeface="Calibri" panose="020F0502020204030204" pitchFamily="34" charset="0"/>
              </a:rPr>
              <a:t>18</a:t>
            </a:r>
            <a:r>
              <a:rPr lang="en-GB" sz="1700" kern="100" dirty="0">
                <a:effectLst/>
                <a:latin typeface="Calibri" panose="020F0502020204030204" pitchFamily="34" charset="0"/>
                <a:ea typeface="Calibri" panose="020F0502020204030204" pitchFamily="34" charset="0"/>
                <a:cs typeface="Calibri" panose="020F0502020204030204" pitchFamily="34" charset="0"/>
              </a:rPr>
              <a:t>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Equality Act 2010, c.15. Available at: </a:t>
            </a:r>
            <a:r>
              <a:rPr lang="en-GB" sz="17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7"/>
              </a:rPr>
              <a:t>https://www.legislation.gov.uk/ukpga/2010/15/contents</a:t>
            </a:r>
            <a:r>
              <a:rPr lang="en-GB" sz="1700" kern="100" dirty="0">
                <a:effectLst/>
                <a:latin typeface="Calibri" panose="020F0502020204030204" pitchFamily="34" charset="0"/>
                <a:ea typeface="Calibri" panose="020F0502020204030204" pitchFamily="34" charset="0"/>
                <a:cs typeface="Calibri" panose="020F0502020204030204" pitchFamily="34" charset="0"/>
              </a:rPr>
              <a:t> (Accessed: </a:t>
            </a:r>
            <a:r>
              <a:rPr lang="en-GB" sz="1700" kern="100" dirty="0">
                <a:latin typeface="Calibri" panose="020F0502020204030204" pitchFamily="34" charset="0"/>
                <a:ea typeface="Calibri" panose="020F0502020204030204" pitchFamily="34" charset="0"/>
                <a:cs typeface="Calibri" panose="020F0502020204030204" pitchFamily="34" charset="0"/>
              </a:rPr>
              <a:t>17</a:t>
            </a:r>
            <a:r>
              <a:rPr lang="en-GB" sz="1700" kern="100" dirty="0">
                <a:effectLst/>
                <a:latin typeface="Calibri" panose="020F0502020204030204" pitchFamily="34" charset="0"/>
                <a:ea typeface="Calibri" panose="020F0502020204030204" pitchFamily="34" charset="0"/>
                <a:cs typeface="Calibri" panose="020F0502020204030204" pitchFamily="34" charset="0"/>
              </a:rPr>
              <a:t> June 2026).</a:t>
            </a:r>
          </a:p>
          <a:p>
            <a:pPr>
              <a:lnSpc>
                <a:spcPct val="107000"/>
              </a:lnSpc>
              <a:spcAft>
                <a:spcPts val="800"/>
              </a:spcAft>
              <a:buNone/>
            </a:pPr>
            <a:r>
              <a:rPr lang="en-GB" sz="1700" dirty="0">
                <a:latin typeface="Calibri" panose="020F0502020204030204" pitchFamily="34" charset="0"/>
                <a:cs typeface="Calibri" panose="020F0502020204030204" pitchFamily="34" charset="0"/>
              </a:rPr>
              <a:t>Getty Images (n.d.) </a:t>
            </a:r>
            <a:r>
              <a:rPr lang="en-GB" sz="1700" i="1" dirty="0">
                <a:latin typeface="Calibri" panose="020F0502020204030204" pitchFamily="34" charset="0"/>
                <a:cs typeface="Calibri" panose="020F0502020204030204" pitchFamily="34" charset="0"/>
              </a:rPr>
              <a:t>Caregiver and elderly fun stock photos</a:t>
            </a:r>
            <a:r>
              <a:rPr lang="en-GB" sz="1700" dirty="0">
                <a:latin typeface="Calibri" panose="020F0502020204030204" pitchFamily="34" charset="0"/>
                <a:cs typeface="Calibri" panose="020F0502020204030204" pitchFamily="34" charset="0"/>
              </a:rPr>
              <a:t>. Available at: </a:t>
            </a:r>
            <a:r>
              <a:rPr lang="en-GB" sz="1700" dirty="0">
                <a:latin typeface="Calibri" panose="020F0502020204030204" pitchFamily="34" charset="0"/>
                <a:cs typeface="Calibri" panose="020F0502020204030204" pitchFamily="34" charset="0"/>
                <a:hlinkClick r:id="rId8"/>
              </a:rPr>
              <a:t>https://www.gettyimages.com/photos/caregiver-and-elderly-fun</a:t>
            </a:r>
            <a:r>
              <a:rPr lang="en-GB" sz="1700" dirty="0">
                <a:latin typeface="Calibri" panose="020F0502020204030204" pitchFamily="34" charset="0"/>
                <a:cs typeface="Calibri" panose="020F0502020204030204" pitchFamily="34" charset="0"/>
              </a:rPr>
              <a:t> (Accessed: 19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Havighurst, R.J. (1961) ‘Successful aging’, </a:t>
            </a:r>
            <a:r>
              <a:rPr lang="en-GB" sz="1700" i="1" kern="100" dirty="0">
                <a:effectLst/>
                <a:latin typeface="Calibri" panose="020F0502020204030204" pitchFamily="34" charset="0"/>
                <a:ea typeface="Calibri" panose="020F0502020204030204" pitchFamily="34" charset="0"/>
                <a:cs typeface="Calibri" panose="020F0502020204030204" pitchFamily="34" charset="0"/>
              </a:rPr>
              <a:t>The Gerontologist</a:t>
            </a:r>
            <a:r>
              <a:rPr lang="en-GB" sz="1700" kern="100" dirty="0">
                <a:effectLst/>
                <a:latin typeface="Calibri" panose="020F0502020204030204" pitchFamily="34" charset="0"/>
                <a:ea typeface="Calibri" panose="020F0502020204030204" pitchFamily="34" charset="0"/>
                <a:cs typeface="Calibri" panose="020F0502020204030204" pitchFamily="34" charset="0"/>
              </a:rPr>
              <a:t>, 1(1), pp. 8–13.</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Health and Care Act 2022, c.31. Available at: </a:t>
            </a:r>
            <a:r>
              <a:rPr lang="en-GB" sz="17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9"/>
              </a:rPr>
              <a:t>https://www.legislation.gov.uk/ukpga/2022/31/contents</a:t>
            </a:r>
            <a:r>
              <a:rPr lang="en-GB" sz="1700" kern="100" dirty="0">
                <a:effectLst/>
                <a:latin typeface="Calibri" panose="020F0502020204030204" pitchFamily="34" charset="0"/>
                <a:ea typeface="Calibri" panose="020F0502020204030204" pitchFamily="34" charset="0"/>
                <a:cs typeface="Calibri" panose="020F0502020204030204" pitchFamily="34" charset="0"/>
              </a:rPr>
              <a:t> (Accessed: </a:t>
            </a:r>
            <a:r>
              <a:rPr lang="en-GB" sz="1700" kern="100" dirty="0">
                <a:latin typeface="Calibri" panose="020F0502020204030204" pitchFamily="34" charset="0"/>
                <a:ea typeface="Calibri" panose="020F0502020204030204" pitchFamily="34" charset="0"/>
                <a:cs typeface="Calibri" panose="020F0502020204030204" pitchFamily="34" charset="0"/>
              </a:rPr>
              <a:t>16</a:t>
            </a:r>
            <a:r>
              <a:rPr lang="en-GB" sz="1700" kern="100" dirty="0">
                <a:effectLst/>
                <a:latin typeface="Calibri" panose="020F0502020204030204" pitchFamily="34" charset="0"/>
                <a:ea typeface="Calibri" panose="020F0502020204030204" pitchFamily="34" charset="0"/>
                <a:cs typeface="Calibri" panose="020F0502020204030204" pitchFamily="34" charset="0"/>
              </a:rPr>
              <a:t> June 2026).</a:t>
            </a:r>
          </a:p>
          <a:p>
            <a:pPr>
              <a:lnSpc>
                <a:spcPct val="107000"/>
              </a:lnSpc>
              <a:spcAft>
                <a:spcPts val="800"/>
              </a:spcAft>
              <a:buNone/>
            </a:pPr>
            <a:r>
              <a:rPr lang="en-GB" sz="1700" i="1" kern="100" dirty="0">
                <a:effectLst/>
                <a:latin typeface="Calibri" panose="020F0502020204030204" pitchFamily="34" charset="0"/>
                <a:ea typeface="Calibri" panose="020F0502020204030204" pitchFamily="34" charset="0"/>
                <a:cs typeface="Calibri" panose="020F0502020204030204" pitchFamily="34" charset="0"/>
              </a:rPr>
              <a:t>Health and Social Care in the Community</a:t>
            </a:r>
            <a:r>
              <a:rPr lang="en-GB" sz="1700" kern="100" dirty="0">
                <a:effectLst/>
                <a:latin typeface="Calibri" panose="020F0502020204030204" pitchFamily="34" charset="0"/>
                <a:ea typeface="Calibri" panose="020F0502020204030204" pitchFamily="34" charset="0"/>
                <a:cs typeface="Calibri" panose="020F0502020204030204" pitchFamily="34" charset="0"/>
              </a:rPr>
              <a:t> (2021) ‘Digital care and social connectedness among older adults’, 29(6), pp. 1802–1811.</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House of Commons Library (2024) </a:t>
            </a:r>
            <a:r>
              <a:rPr lang="en-GB" sz="1700" i="1" kern="100" dirty="0">
                <a:effectLst/>
                <a:latin typeface="Calibri" panose="020F0502020204030204" pitchFamily="34" charset="0"/>
                <a:ea typeface="Calibri" panose="020F0502020204030204" pitchFamily="34" charset="0"/>
                <a:cs typeface="Calibri" panose="020F0502020204030204" pitchFamily="34" charset="0"/>
              </a:rPr>
              <a:t>The UK's changing population</a:t>
            </a:r>
            <a:r>
              <a:rPr lang="en-GB" sz="1700" kern="100" dirty="0">
                <a:effectLst/>
                <a:latin typeface="Calibri" panose="020F0502020204030204" pitchFamily="34" charset="0"/>
                <a:ea typeface="Calibri" panose="020F0502020204030204" pitchFamily="34" charset="0"/>
                <a:cs typeface="Calibri" panose="020F0502020204030204" pitchFamily="34" charset="0"/>
              </a:rPr>
              <a:t>. Available at: </a:t>
            </a:r>
            <a:r>
              <a:rPr lang="en-GB" sz="17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10"/>
              </a:rPr>
              <a:t>https://commonslibrary.parliament.uk</a:t>
            </a:r>
            <a:r>
              <a:rPr lang="en-GB" sz="1700" kern="100" dirty="0">
                <a:effectLst/>
                <a:latin typeface="Calibri" panose="020F0502020204030204" pitchFamily="34" charset="0"/>
                <a:ea typeface="Calibri" panose="020F0502020204030204" pitchFamily="34" charset="0"/>
                <a:cs typeface="Calibri" panose="020F0502020204030204" pitchFamily="34" charset="0"/>
              </a:rPr>
              <a:t> (Accessed: </a:t>
            </a:r>
            <a:r>
              <a:rPr lang="en-GB" sz="1700" kern="100" dirty="0">
                <a:latin typeface="Calibri" panose="020F0502020204030204" pitchFamily="34" charset="0"/>
                <a:ea typeface="Calibri" panose="020F0502020204030204" pitchFamily="34" charset="0"/>
                <a:cs typeface="Calibri" panose="020F0502020204030204" pitchFamily="34" charset="0"/>
              </a:rPr>
              <a:t>19</a:t>
            </a:r>
            <a:r>
              <a:rPr lang="en-GB" sz="1700" kern="100" dirty="0">
                <a:effectLst/>
                <a:latin typeface="Calibri" panose="020F0502020204030204" pitchFamily="34" charset="0"/>
                <a:ea typeface="Calibri" panose="020F0502020204030204" pitchFamily="34" charset="0"/>
                <a:cs typeface="Calibri" panose="020F0502020204030204" pitchFamily="34" charset="0"/>
              </a:rPr>
              <a:t>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Calibri" panose="020F0502020204030204" pitchFamily="34" charset="0"/>
              </a:rPr>
              <a:t>Human Rights Act 1998, c.42. Available at: </a:t>
            </a:r>
            <a:r>
              <a:rPr lang="en-GB" sz="1700" u="sng" kern="100"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11"/>
              </a:rPr>
              <a:t>https://www.legislation.gov.uk/ukpga/1998/42/contents</a:t>
            </a:r>
            <a:r>
              <a:rPr lang="en-GB" sz="1700" kern="100" dirty="0">
                <a:effectLst/>
                <a:latin typeface="Calibri" panose="020F0502020204030204" pitchFamily="34" charset="0"/>
                <a:ea typeface="Calibri" panose="020F0502020204030204" pitchFamily="34" charset="0"/>
                <a:cs typeface="Calibri" panose="020F0502020204030204" pitchFamily="34" charset="0"/>
              </a:rPr>
              <a:t> (Accessed: </a:t>
            </a:r>
            <a:r>
              <a:rPr lang="en-GB" sz="1700" kern="100" dirty="0">
                <a:latin typeface="Calibri" panose="020F0502020204030204" pitchFamily="34" charset="0"/>
                <a:ea typeface="Calibri" panose="020F0502020204030204" pitchFamily="34" charset="0"/>
                <a:cs typeface="Calibri" panose="020F0502020204030204" pitchFamily="34" charset="0"/>
              </a:rPr>
              <a:t>19</a:t>
            </a:r>
            <a:r>
              <a:rPr lang="en-GB" sz="1700" kern="100" dirty="0">
                <a:effectLst/>
                <a:latin typeface="Calibri" panose="020F0502020204030204" pitchFamily="34" charset="0"/>
                <a:ea typeface="Calibri" panose="020F0502020204030204" pitchFamily="34" charset="0"/>
                <a:cs typeface="Calibri" panose="020F0502020204030204" pitchFamily="34" charset="0"/>
              </a:rPr>
              <a:t> June 2026).</a:t>
            </a:r>
          </a:p>
        </p:txBody>
      </p:sp>
      <p:pic>
        <p:nvPicPr>
          <p:cNvPr id="4" name="Audio 3">
            <a:hlinkClick r:id="" action="ppaction://media"/>
            <a:extLst>
              <a:ext uri="{FF2B5EF4-FFF2-40B4-BE49-F238E27FC236}">
                <a16:creationId xmlns:a16="http://schemas.microsoft.com/office/drawing/2014/main" id="{1393276D-A147-68F3-6B53-A5A125EE5569}"/>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00000" t="-90625" r="-200000" b="-90625"/>
          <a:stretch>
            <a:fillRect/>
          </a:stretch>
        </p:blipFill>
        <p:spPr>
          <a:xfrm>
            <a:off x="9144000" y="5143500"/>
            <a:ext cx="3048000" cy="1714500"/>
          </a:xfrm>
          <a:prstGeom prst="rect">
            <a:avLst/>
          </a:prstGeom>
        </p:spPr>
      </p:pic>
    </p:spTree>
  </p:cSld>
  <p:clrMapOvr>
    <a:masterClrMapping/>
  </p:clrMapOvr>
  <p:transition spd="slow" advTm="574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7F3EC"/>
        </a:solidFill>
        <a:effectLst/>
      </p:bgPr>
    </p:bg>
    <p:spTree>
      <p:nvGrpSpPr>
        <p:cNvPr id="1" name="">
          <a:extLst>
            <a:ext uri="{FF2B5EF4-FFF2-40B4-BE49-F238E27FC236}">
              <a16:creationId xmlns:a16="http://schemas.microsoft.com/office/drawing/2014/main" id="{D0F974FC-80ED-1D41-7825-AB360EE923CE}"/>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DA8F1AFF-D35B-9293-1AFD-06F6F0D6EE07}"/>
              </a:ext>
            </a:extLst>
          </p:cNvPr>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References</a:t>
            </a:r>
            <a:endParaRPr lang="en-US" sz="2900" dirty="0"/>
          </a:p>
        </p:txBody>
      </p:sp>
      <p:sp>
        <p:nvSpPr>
          <p:cNvPr id="3" name="Shape 1">
            <a:extLst>
              <a:ext uri="{FF2B5EF4-FFF2-40B4-BE49-F238E27FC236}">
                <a16:creationId xmlns:a16="http://schemas.microsoft.com/office/drawing/2014/main" id="{243C7995-E5D5-F617-720F-EE24D4A82396}"/>
              </a:ext>
            </a:extLst>
          </p:cNvPr>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a:extLst>
              <a:ext uri="{FF2B5EF4-FFF2-40B4-BE49-F238E27FC236}">
                <a16:creationId xmlns:a16="http://schemas.microsoft.com/office/drawing/2014/main" id="{DE255832-9EF8-79D4-AA2C-F3E221EBCC8F}"/>
              </a:ext>
            </a:extLst>
          </p:cNvPr>
          <p:cNvSpPr/>
          <p:nvPr/>
        </p:nvSpPr>
        <p:spPr>
          <a:xfrm>
            <a:off x="685800" y="1170432"/>
            <a:ext cx="10789920" cy="4892040"/>
          </a:xfrm>
          <a:prstGeom prst="rect">
            <a:avLst/>
          </a:prstGeom>
          <a:noFill/>
          <a:ln/>
        </p:spPr>
        <p:txBody>
          <a:bodyPr wrap="square" lIns="254" tIns="254" rIns="254" bIns="254" rtlCol="0" anchor="ctr">
            <a:normAutofit/>
          </a:bodyPr>
          <a:lstStyle/>
          <a:p>
            <a:endParaRPr lang="en-GB" sz="1400" dirty="0"/>
          </a:p>
        </p:txBody>
      </p:sp>
      <p:sp>
        <p:nvSpPr>
          <p:cNvPr id="25" name="Slide Number Placeholder 0">
            <a:extLst>
              <a:ext uri="{FF2B5EF4-FFF2-40B4-BE49-F238E27FC236}">
                <a16:creationId xmlns:a16="http://schemas.microsoft.com/office/drawing/2014/main" id="{A4E71552-75F5-BF2D-E6D3-B4D435764243}"/>
              </a:ext>
            </a:extLst>
          </p:cNvPr>
          <p:cNvSpPr>
            <a:spLocks noGrp="1"/>
          </p:cNvSpPr>
          <p:nvPr>
            <p:ph type="sldNum" sz="quarter" idx="4294967295"/>
          </p:nvPr>
        </p:nvSpPr>
        <p:spPr>
          <a:xfrm>
            <a:off x="11292840" y="6492240"/>
            <a:ext cx="800000" cy="300000"/>
          </a:xfrm>
          <a:prstGeom prst="rect">
            <a:avLst/>
          </a:prstGeom>
          <a:extLst>
            <a:ext uri="{C572A759-6A51-4108-AA02-DFA0A04FC94B}">
              <ma14:wrappingTextBoxFlag xmlns="" xmlns:ma14="http://schemas.microsoft.com/office/mac/drawingml/2011/main"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19</a:t>
            </a:fld>
            <a:endParaRPr lang="en-US" dirty="0"/>
          </a:p>
        </p:txBody>
      </p:sp>
      <p:sp>
        <p:nvSpPr>
          <p:cNvPr id="8" name="TextBox 7">
            <a:extLst>
              <a:ext uri="{FF2B5EF4-FFF2-40B4-BE49-F238E27FC236}">
                <a16:creationId xmlns:a16="http://schemas.microsoft.com/office/drawing/2014/main" id="{E8879C0D-D0EE-BE65-DEF7-B6064D3C12D6}"/>
              </a:ext>
            </a:extLst>
          </p:cNvPr>
          <p:cNvSpPr txBox="1"/>
          <p:nvPr/>
        </p:nvSpPr>
        <p:spPr>
          <a:xfrm>
            <a:off x="563879" y="996697"/>
            <a:ext cx="11130815" cy="5379871"/>
          </a:xfrm>
          <a:prstGeom prst="rect">
            <a:avLst/>
          </a:prstGeom>
          <a:noFill/>
        </p:spPr>
        <p:txBody>
          <a:bodyPr wrap="square">
            <a:spAutoFit/>
          </a:bodyPr>
          <a:lstStyle/>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Information Commissioner's Office (2026) </a:t>
            </a: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CCTV and video surveillance guidance</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7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https://ico.org.uk</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700" kern="100" dirty="0">
                <a:latin typeface="Calibri" panose="020F0502020204030204" pitchFamily="34" charset="0"/>
                <a:ea typeface="Calibri" panose="020F0502020204030204" pitchFamily="34" charset="0"/>
                <a:cs typeface="Times New Roman" panose="02020603050405020304" pitchFamily="18" charset="0"/>
              </a:rPr>
              <a:t>19</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Institute for Government (2025) </a:t>
            </a: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Adult social care performance tracker</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Available at: </a:t>
            </a:r>
            <a:r>
              <a:rPr lang="en-GB" sz="17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https://www.instituteforgovernment.org.uk</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700" kern="100" dirty="0">
                <a:latin typeface="Calibri" panose="020F0502020204030204" pitchFamily="34" charset="0"/>
                <a:ea typeface="Calibri" panose="020F0502020204030204" pitchFamily="34" charset="0"/>
                <a:cs typeface="Times New Roman" panose="02020603050405020304" pitchFamily="18" charset="0"/>
              </a:rPr>
              <a:t>18</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700" dirty="0"/>
              <a:t>iStock (n.d.) </a:t>
            </a:r>
            <a:r>
              <a:rPr lang="en-GB" sz="1700" i="1" dirty="0"/>
              <a:t>Elderly caregiver stock photographs</a:t>
            </a:r>
            <a:r>
              <a:rPr lang="en-GB" sz="1700" dirty="0"/>
              <a:t>. Available at: </a:t>
            </a:r>
            <a:r>
              <a:rPr lang="en-GB" sz="1700" dirty="0">
                <a:hlinkClick r:id="rId7"/>
              </a:rPr>
              <a:t>https://www.istockphoto.com/photos/elderly-caregiver</a:t>
            </a:r>
            <a:r>
              <a:rPr lang="en-GB" sz="1700" dirty="0"/>
              <a:t> (Accessed: 17 June 2026).</a:t>
            </a:r>
            <a:endParaRPr lang="en-GB" sz="17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Journal of Aging Studies</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(2021) ‘Ageing in place and continuity of identity’, 58, pp. 1–9.</a:t>
            </a:r>
          </a:p>
          <a:p>
            <a:pPr>
              <a:lnSpc>
                <a:spcPct val="107000"/>
              </a:lnSpc>
              <a:spcAft>
                <a:spcPts val="800"/>
              </a:spcAft>
              <a:buNone/>
            </a:pP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Journal of Gerontological Nursing</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(2020) ‘Technology-enabled care and older adults’, 46(10), pp. 7–13.</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Kitwood, T. (1997) </a:t>
            </a: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Dementia Reconsidered: The Person Comes First</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Buckingham: Open University Press.</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Mental Capacity Act 2005, c.9. Available at: </a:t>
            </a:r>
            <a:r>
              <a:rPr lang="en-GB" sz="17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https://www.legislation.gov.uk/ukpga/2005/9/contents</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700" kern="100" dirty="0">
                <a:latin typeface="Calibri" panose="020F0502020204030204" pitchFamily="34" charset="0"/>
                <a:ea typeface="Calibri" panose="020F0502020204030204" pitchFamily="34" charset="0"/>
                <a:cs typeface="Times New Roman" panose="02020603050405020304" pitchFamily="18" charset="0"/>
              </a:rPr>
              <a:t>16</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National Institute for Health and Care Excellence (2015) </a:t>
            </a: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Home care: delivering personal care and practical support to older people living in their own homes (NG21)</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London: NICE. Available at: </a:t>
            </a:r>
            <a:r>
              <a:rPr lang="en-GB" sz="17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https://www.nice.org.uk/guidance/ng21</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700" kern="100" dirty="0">
                <a:latin typeface="Calibri" panose="020F0502020204030204" pitchFamily="34" charset="0"/>
                <a:ea typeface="Calibri" panose="020F0502020204030204" pitchFamily="34" charset="0"/>
                <a:cs typeface="Times New Roman" panose="02020603050405020304" pitchFamily="18" charset="0"/>
              </a:rPr>
              <a:t>17</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NHS England (2023) </a:t>
            </a:r>
            <a:r>
              <a:rPr lang="en-GB" sz="1700" i="1" kern="100" dirty="0">
                <a:effectLst/>
                <a:latin typeface="Calibri" panose="020F0502020204030204" pitchFamily="34" charset="0"/>
                <a:ea typeface="Calibri" panose="020F0502020204030204" pitchFamily="34" charset="0"/>
                <a:cs typeface="Times New Roman" panose="02020603050405020304" pitchFamily="18" charset="0"/>
              </a:rPr>
              <a:t>Inclusive digital healthcare: a framework for NHS action on digital inclusion</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London: NHS England. Available at: </a:t>
            </a:r>
            <a:r>
              <a:rPr lang="en-GB" sz="17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https://www.england.nhs.uk</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700" kern="100" dirty="0">
                <a:latin typeface="Calibri" panose="020F0502020204030204" pitchFamily="34" charset="0"/>
                <a:ea typeface="Calibri" panose="020F0502020204030204" pitchFamily="34" charset="0"/>
                <a:cs typeface="Times New Roman" panose="02020603050405020304" pitchFamily="18" charset="0"/>
              </a:rPr>
              <a:t>16</a:t>
            </a:r>
            <a:r>
              <a:rPr lang="en-GB" sz="1700" kern="100" dirty="0">
                <a:effectLst/>
                <a:latin typeface="Calibri" panose="020F0502020204030204" pitchFamily="34" charset="0"/>
                <a:ea typeface="Calibri" panose="020F0502020204030204" pitchFamily="34" charset="0"/>
                <a:cs typeface="Times New Roman" panose="02020603050405020304" pitchFamily="18" charset="0"/>
              </a:rPr>
              <a:t> June 2026).</a:t>
            </a:r>
          </a:p>
        </p:txBody>
      </p:sp>
      <p:pic>
        <p:nvPicPr>
          <p:cNvPr id="5" name="Audio 4">
            <a:hlinkClick r:id="" action="ppaction://media"/>
            <a:extLst>
              <a:ext uri="{FF2B5EF4-FFF2-40B4-BE49-F238E27FC236}">
                <a16:creationId xmlns:a16="http://schemas.microsoft.com/office/drawing/2014/main" id="{D8EC6928-5E28-673B-6B24-61AD2C45E04A}"/>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8805509"/>
      </p:ext>
    </p:extLst>
  </p:cSld>
  <p:clrMapOvr>
    <a:masterClrMapping/>
  </p:clrMapOvr>
  <p:transition spd="slow" advTm="412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7F3EC"/>
        </a:solidFill>
        <a:effectLst/>
      </p:bgPr>
    </p:bg>
    <p:spTree>
      <p:nvGrpSpPr>
        <p:cNvPr id="1" name="">
          <a:extLst>
            <a:ext uri="{FF2B5EF4-FFF2-40B4-BE49-F238E27FC236}">
              <a16:creationId xmlns:a16="http://schemas.microsoft.com/office/drawing/2014/main" id="{5B4F0571-4892-610E-B449-5858C86759F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4A33EBE-056D-D0E8-83D0-49ECCD937FFC}"/>
              </a:ext>
            </a:extLst>
          </p:cNvPr>
          <p:cNvSpPr/>
          <p:nvPr/>
        </p:nvSpPr>
        <p:spPr>
          <a:xfrm>
            <a:off x="594360" y="320040"/>
            <a:ext cx="10881360" cy="457200"/>
          </a:xfrm>
          <a:prstGeom prst="rect">
            <a:avLst/>
          </a:prstGeom>
          <a:noFill/>
          <a:ln/>
        </p:spPr>
        <p:txBody>
          <a:bodyPr wrap="square" lIns="0" tIns="0" rIns="0" bIns="0" rtlCol="0" anchor="ctr"/>
          <a:lstStyle/>
          <a:p>
            <a:pPr marL="0" indent="0">
              <a:buNone/>
            </a:pPr>
            <a:r>
              <a:rPr lang="en-US" sz="2900" b="1" dirty="0">
                <a:solidFill>
                  <a:srgbClr val="1F2A2D"/>
                </a:solidFill>
                <a:latin typeface="Aptos Display" pitchFamily="34" charset="0"/>
                <a:ea typeface="Aptos Display" pitchFamily="34" charset="-122"/>
                <a:cs typeface="Aptos Display" pitchFamily="34" charset="-120"/>
              </a:rPr>
              <a:t>References</a:t>
            </a:r>
            <a:endParaRPr lang="en-US" sz="2900" dirty="0"/>
          </a:p>
        </p:txBody>
      </p:sp>
      <p:sp>
        <p:nvSpPr>
          <p:cNvPr id="3" name="Shape 1">
            <a:extLst>
              <a:ext uri="{FF2B5EF4-FFF2-40B4-BE49-F238E27FC236}">
                <a16:creationId xmlns:a16="http://schemas.microsoft.com/office/drawing/2014/main" id="{261F26BE-8AB4-5C92-D323-2BA4424103D8}"/>
              </a:ext>
            </a:extLst>
          </p:cNvPr>
          <p:cNvSpPr/>
          <p:nvPr/>
        </p:nvSpPr>
        <p:spPr>
          <a:xfrm>
            <a:off x="594360" y="886968"/>
            <a:ext cx="1325880" cy="0"/>
          </a:xfrm>
          <a:prstGeom prst="line">
            <a:avLst/>
          </a:prstGeom>
          <a:noFill/>
          <a:ln w="27940">
            <a:solidFill>
              <a:srgbClr val="B65B3A"/>
            </a:solidFill>
            <a:prstDash val="solid"/>
          </a:ln>
        </p:spPr>
        <p:txBody>
          <a:bodyPr/>
          <a:lstStyle/>
          <a:p>
            <a:endParaRPr lang="en-GB" dirty="0"/>
          </a:p>
        </p:txBody>
      </p:sp>
      <p:sp>
        <p:nvSpPr>
          <p:cNvPr id="4" name="Text 2">
            <a:extLst>
              <a:ext uri="{FF2B5EF4-FFF2-40B4-BE49-F238E27FC236}">
                <a16:creationId xmlns:a16="http://schemas.microsoft.com/office/drawing/2014/main" id="{B180C132-8469-8E03-3DF2-F91BD5596640}"/>
              </a:ext>
            </a:extLst>
          </p:cNvPr>
          <p:cNvSpPr/>
          <p:nvPr/>
        </p:nvSpPr>
        <p:spPr>
          <a:xfrm>
            <a:off x="685800" y="1170432"/>
            <a:ext cx="10789920" cy="4892040"/>
          </a:xfrm>
          <a:prstGeom prst="rect">
            <a:avLst/>
          </a:prstGeom>
          <a:noFill/>
          <a:ln/>
        </p:spPr>
        <p:txBody>
          <a:bodyPr wrap="square" lIns="254" tIns="254" rIns="254" bIns="254" rtlCol="0" anchor="ctr">
            <a:normAutofit/>
          </a:bodyPr>
          <a:lstStyle/>
          <a:p>
            <a:endParaRPr lang="en-GB" sz="1400" dirty="0"/>
          </a:p>
        </p:txBody>
      </p:sp>
      <p:sp>
        <p:nvSpPr>
          <p:cNvPr id="25" name="Slide Number Placeholder 0">
            <a:extLst>
              <a:ext uri="{FF2B5EF4-FFF2-40B4-BE49-F238E27FC236}">
                <a16:creationId xmlns:a16="http://schemas.microsoft.com/office/drawing/2014/main" id="{197228D4-8492-097E-9133-22206902F71A}"/>
              </a:ext>
            </a:extLst>
          </p:cNvPr>
          <p:cNvSpPr>
            <a:spLocks noGrp="1"/>
          </p:cNvSpPr>
          <p:nvPr>
            <p:ph type="sldNum" sz="quarter" idx="4294967295"/>
          </p:nvPr>
        </p:nvSpPr>
        <p:spPr>
          <a:xfrm>
            <a:off x="11292840" y="6492240"/>
            <a:ext cx="800000" cy="300000"/>
          </a:xfrm>
          <a:prstGeom prst="rect">
            <a:avLst/>
          </a:prstGeom>
          <a:extLst>
            <a:ext uri="{C572A759-6A51-4108-AA02-DFA0A04FC94B}">
              <ma14:wrappingTextBoxFlag xmlns:ma14="http://schemas.microsoft.com/office/mac/drawingml/2011/main" xmlns="" val="0"/>
            </a:ext>
          </a:extLst>
        </p:spPr>
        <p:txBody>
          <a:bodyPr/>
          <a:lstStyle>
            <a:lvl1pPr>
              <a:defRPr sz="800">
                <a:solidFill>
                  <a:srgbClr val="776C5E"/>
                </a:solidFill>
                <a:latin typeface="Aptos"/>
                <a:ea typeface="Aptos"/>
                <a:cs typeface="Aptos"/>
              </a:defRPr>
            </a:lvl1pPr>
          </a:lstStyle>
          <a:p>
            <a:pPr algn="l"/>
            <a:fld id="{F7021451-1387-4CA6-816F-3879F97B5CBC}" type="slidenum">
              <a:rPr lang="en-US" b="0"/>
              <a:t>20</a:t>
            </a:fld>
            <a:endParaRPr lang="en-US" dirty="0"/>
          </a:p>
        </p:txBody>
      </p:sp>
      <p:sp>
        <p:nvSpPr>
          <p:cNvPr id="6" name="TextBox 5">
            <a:extLst>
              <a:ext uri="{FF2B5EF4-FFF2-40B4-BE49-F238E27FC236}">
                <a16:creationId xmlns:a16="http://schemas.microsoft.com/office/drawing/2014/main" id="{87CF487A-0F98-A258-0151-684FD93B38EB}"/>
              </a:ext>
            </a:extLst>
          </p:cNvPr>
          <p:cNvSpPr txBox="1"/>
          <p:nvPr/>
        </p:nvSpPr>
        <p:spPr>
          <a:xfrm>
            <a:off x="502919" y="1060703"/>
            <a:ext cx="11175733" cy="5219442"/>
          </a:xfrm>
          <a:prstGeom prst="rect">
            <a:avLst/>
          </a:prstGeom>
          <a:noFill/>
        </p:spPr>
        <p:txBody>
          <a:bodyPr wrap="square">
            <a:spAutoFit/>
          </a:bodyPr>
          <a:lstStyle/>
          <a:p>
            <a:pPr>
              <a:lnSpc>
                <a:spcPct val="107000"/>
              </a:lnSpc>
              <a:spcAft>
                <a:spcPts val="800"/>
              </a:spcAft>
            </a:pPr>
            <a:r>
              <a:rPr lang="en-GB" sz="1600" kern="100" dirty="0">
                <a:latin typeface="Calibri" panose="020F0502020204030204" pitchFamily="34" charset="0"/>
                <a:ea typeface="Calibri" panose="020F0502020204030204" pitchFamily="34" charset="0"/>
                <a:cs typeface="Times New Roman" panose="02020603050405020304" pitchFamily="18" charset="0"/>
              </a:rPr>
              <a:t>Office for National Statistics (2022) </a:t>
            </a:r>
            <a:r>
              <a:rPr lang="en-GB" sz="1600" i="1" kern="100" dirty="0">
                <a:latin typeface="Calibri" panose="020F0502020204030204" pitchFamily="34" charset="0"/>
                <a:ea typeface="Calibri" panose="020F0502020204030204" pitchFamily="34" charset="0"/>
                <a:cs typeface="Times New Roman" panose="02020603050405020304" pitchFamily="18" charset="0"/>
              </a:rPr>
              <a:t>Voices of our ageing population: living longer lives</a:t>
            </a:r>
            <a:r>
              <a:rPr lang="en-GB" sz="1600" kern="100" dirty="0">
                <a:latin typeface="Calibri" panose="020F0502020204030204" pitchFamily="34" charset="0"/>
                <a:ea typeface="Calibri" panose="020F0502020204030204" pitchFamily="34" charset="0"/>
                <a:cs typeface="Times New Roman" panose="02020603050405020304" pitchFamily="18" charset="0"/>
              </a:rPr>
              <a:t>. Newport: ONS. Available at: </a:t>
            </a:r>
            <a:r>
              <a:rPr lang="en-GB" sz="1600" u="sng" kern="100"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5"/>
              </a:rPr>
              <a:t>https://www.ons.gov.uk</a:t>
            </a:r>
            <a:r>
              <a:rPr lang="en-GB" sz="1600" kern="100" dirty="0">
                <a:latin typeface="Calibri" panose="020F0502020204030204" pitchFamily="34" charset="0"/>
                <a:ea typeface="Calibri" panose="020F0502020204030204" pitchFamily="34" charset="0"/>
                <a:cs typeface="Times New Roman" panose="02020603050405020304" pitchFamily="18" charset="0"/>
              </a:rPr>
              <a:t> (Accessed: 17 June 2026).</a:t>
            </a:r>
          </a:p>
          <a:p>
            <a:pPr>
              <a:lnSpc>
                <a:spcPct val="107000"/>
              </a:lnSpc>
              <a:spcAft>
                <a:spcPts val="800"/>
              </a:spcAft>
            </a:pPr>
            <a:r>
              <a:rPr lang="en-GB" sz="1600" dirty="0"/>
              <a:t>Pexels (n.d.) </a:t>
            </a:r>
            <a:r>
              <a:rPr lang="en-GB" sz="1600" i="1" dirty="0"/>
              <a:t>Caregiver stock photos</a:t>
            </a:r>
            <a:r>
              <a:rPr lang="en-GB" sz="1600" dirty="0"/>
              <a:t>. Available at: </a:t>
            </a:r>
            <a:r>
              <a:rPr lang="en-GB" sz="1600" dirty="0">
                <a:hlinkClick r:id="rId6"/>
              </a:rPr>
              <a:t>https://www.pexels.com/search/caregiver/</a:t>
            </a:r>
            <a:r>
              <a:rPr lang="en-GB" sz="1600" dirty="0"/>
              <a:t> (Accessed: 15 June 2026).</a:t>
            </a:r>
            <a:endParaRPr lang="en-GB" sz="16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Rowe, J.W. and Kahn, R.L. (1997) ‘Successful aging’, </a:t>
            </a: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The Gerontologist</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37(4), pp. 433–440.</a:t>
            </a:r>
          </a:p>
          <a:p>
            <a:pPr>
              <a:lnSpc>
                <a:spcPct val="107000"/>
              </a:lnSpc>
              <a:spcAft>
                <a:spcPts val="800"/>
              </a:spcAft>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Social Care Institute for Excellence (2023) </a:t>
            </a: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Person-centred care in adult social care</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London: SCIE. Available at: </a:t>
            </a:r>
            <a:r>
              <a:rPr lang="en-GB" sz="16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7"/>
              </a:rPr>
              <a:t>https://www.scie.org.uk</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600" kern="100" dirty="0">
                <a:latin typeface="Calibri" panose="020F0502020204030204" pitchFamily="34" charset="0"/>
                <a:ea typeface="Calibri" panose="020F0502020204030204" pitchFamily="34" charset="0"/>
                <a:cs typeface="Times New Roman" panose="02020603050405020304" pitchFamily="18" charset="0"/>
              </a:rPr>
              <a:t>19</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600" dirty="0"/>
              <a:t>Shutterstock (n.d.) </a:t>
            </a:r>
            <a:r>
              <a:rPr lang="en-GB" sz="1600" i="1" dirty="0"/>
              <a:t>Carer stock images</a:t>
            </a:r>
            <a:r>
              <a:rPr lang="en-GB" sz="1600" dirty="0"/>
              <a:t>. Available at: </a:t>
            </a:r>
            <a:r>
              <a:rPr lang="en-GB" sz="1600" dirty="0">
                <a:hlinkClick r:id="rId8"/>
              </a:rPr>
              <a:t>https://www.shutterstock.com/search/carer</a:t>
            </a:r>
            <a:r>
              <a:rPr lang="en-GB" sz="1600" dirty="0"/>
              <a:t> (Accessed: 17 June 2026).</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Skills for Care (2025) </a:t>
            </a: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The state of the adult social care sector and workforce in England</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Leeds: Skills for Care. Available at: </a:t>
            </a:r>
            <a:r>
              <a:rPr lang="en-GB" sz="16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https://www.skillsforcare.org.uk</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600" kern="100" dirty="0">
                <a:latin typeface="Calibri" panose="020F0502020204030204" pitchFamily="34" charset="0"/>
                <a:ea typeface="Calibri" panose="020F0502020204030204" pitchFamily="34" charset="0"/>
                <a:cs typeface="Times New Roman" panose="02020603050405020304" pitchFamily="18" charset="0"/>
              </a:rPr>
              <a:t>18</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The King's Fund (2022) </a:t>
            </a: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Social Care 360</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London: The King's Fund. Available at: </a:t>
            </a:r>
            <a:r>
              <a:rPr lang="en-GB" sz="16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https://www.kingsfund.org.uk</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600" kern="100" dirty="0">
                <a:latin typeface="Calibri" panose="020F0502020204030204" pitchFamily="34" charset="0"/>
                <a:ea typeface="Calibri" panose="020F0502020204030204" pitchFamily="34" charset="0"/>
                <a:cs typeface="Times New Roman" panose="02020603050405020304" pitchFamily="18" charset="0"/>
              </a:rPr>
              <a:t>17</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The Gerontologist</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(2019) ‘Person-centred ageing and wellbeing’, 59(4), pp. 612–620.</a:t>
            </a:r>
          </a:p>
          <a:p>
            <a:pPr>
              <a:lnSpc>
                <a:spcPct val="107000"/>
              </a:lnSpc>
              <a:spcAft>
                <a:spcPts val="800"/>
              </a:spcAft>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World Health Organization (2015) </a:t>
            </a: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World Report on Ageing and Health</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Geneva: WHO. Available at: </a:t>
            </a:r>
            <a:r>
              <a:rPr lang="en-GB" sz="16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1"/>
              </a:rPr>
              <a:t>https://www.who.int</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600" kern="100" dirty="0">
                <a:latin typeface="Calibri" panose="020F0502020204030204" pitchFamily="34" charset="0"/>
                <a:ea typeface="Calibri" panose="020F0502020204030204" pitchFamily="34" charset="0"/>
                <a:cs typeface="Times New Roman" panose="02020603050405020304" pitchFamily="18" charset="0"/>
              </a:rPr>
              <a:t>18</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June 2026).</a:t>
            </a:r>
          </a:p>
          <a:p>
            <a:pPr>
              <a:lnSpc>
                <a:spcPct val="107000"/>
              </a:lnSpc>
              <a:spcAft>
                <a:spcPts val="800"/>
              </a:spcAft>
              <a:buNone/>
            </a:pP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World Health Organization (2021) </a:t>
            </a:r>
            <a:r>
              <a:rPr lang="en-GB" sz="1600" i="1" kern="100" dirty="0">
                <a:effectLst/>
                <a:latin typeface="Calibri" panose="020F0502020204030204" pitchFamily="34" charset="0"/>
                <a:ea typeface="Calibri" panose="020F0502020204030204" pitchFamily="34" charset="0"/>
                <a:cs typeface="Times New Roman" panose="02020603050405020304" pitchFamily="18" charset="0"/>
              </a:rPr>
              <a:t>Decade of Healthy Ageing 2021–2030</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Geneva: WHO. Available at: </a:t>
            </a:r>
            <a:r>
              <a:rPr lang="en-GB" sz="16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1"/>
              </a:rPr>
              <a:t>https://www.who.int</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(Accessed: </a:t>
            </a:r>
            <a:r>
              <a:rPr lang="en-GB" sz="1600" kern="100" dirty="0">
                <a:latin typeface="Calibri" panose="020F0502020204030204" pitchFamily="34" charset="0"/>
                <a:ea typeface="Calibri" panose="020F0502020204030204" pitchFamily="34" charset="0"/>
                <a:cs typeface="Times New Roman" panose="02020603050405020304" pitchFamily="18" charset="0"/>
              </a:rPr>
              <a:t>19</a:t>
            </a:r>
            <a:r>
              <a:rPr lang="en-GB" sz="1600" kern="100" dirty="0">
                <a:effectLst/>
                <a:latin typeface="Calibri" panose="020F0502020204030204" pitchFamily="34" charset="0"/>
                <a:ea typeface="Calibri" panose="020F0502020204030204" pitchFamily="34" charset="0"/>
                <a:cs typeface="Times New Roman" panose="02020603050405020304" pitchFamily="18" charset="0"/>
              </a:rPr>
              <a:t> June 2026).</a:t>
            </a:r>
          </a:p>
        </p:txBody>
      </p:sp>
      <p:pic>
        <p:nvPicPr>
          <p:cNvPr id="5" name="Audio 4">
            <a:hlinkClick r:id="" action="ppaction://media"/>
            <a:extLst>
              <a:ext uri="{FF2B5EF4-FFF2-40B4-BE49-F238E27FC236}">
                <a16:creationId xmlns:a16="http://schemas.microsoft.com/office/drawing/2014/main" id="{371ACBF5-7706-FD00-D538-D412D249393B}"/>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024817890"/>
      </p:ext>
    </p:extLst>
  </p:cSld>
  <p:clrMapOvr>
    <a:masterClrMapping/>
  </p:clrMapOvr>
  <p:transition spd="slow" advTm="3284">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487</TotalTime>
  <Words>4145</Words>
  <Application>Microsoft Office PowerPoint</Application>
  <PresentationFormat>Widescreen</PresentationFormat>
  <Paragraphs>385</Paragraphs>
  <Slides>20</Slides>
  <Notes>20</Notes>
  <HiddenSlides>0</HiddenSlides>
  <MMClips>20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Aptos</vt:lpstr>
      <vt:lpstr>Aptos Display</vt:lpstr>
      <vt:lpstr>Arial</vt:lpstr>
      <vt:lpstr>Calibri</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Domiciliary Care and Technological Innovations in the UK</dc:title>
  <dc:subject>Evaluating care and support needs of older people</dc:subject>
  <dc:creator>OpenAI</dc:creator>
  <cp:lastModifiedBy>Hajira Zaman</cp:lastModifiedBy>
  <cp:revision>26</cp:revision>
  <dcterms:created xsi:type="dcterms:W3CDTF">2026-06-20T21:17:27Z</dcterms:created>
  <dcterms:modified xsi:type="dcterms:W3CDTF">2026-06-24T11:30:38Z</dcterms:modified>
</cp:coreProperties>
</file>