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3" r:id="rId2"/>
    <p:sldMasterId id="2147483702" r:id="rId3"/>
    <p:sldMasterId id="2147483710" r:id="rId4"/>
    <p:sldMasterId id="2147483722" r:id="rId5"/>
  </p:sldMasterIdLst>
  <p:notesMasterIdLst>
    <p:notesMasterId r:id="rId43"/>
  </p:notesMasterIdLst>
  <p:handoutMasterIdLst>
    <p:handoutMasterId r:id="rId44"/>
  </p:handoutMasterIdLst>
  <p:sldIdLst>
    <p:sldId id="793" r:id="rId6"/>
    <p:sldId id="1018" r:id="rId7"/>
    <p:sldId id="1032" r:id="rId8"/>
    <p:sldId id="1031" r:id="rId9"/>
    <p:sldId id="1033" r:id="rId10"/>
    <p:sldId id="1034" r:id="rId11"/>
    <p:sldId id="1026" r:id="rId12"/>
    <p:sldId id="1024" r:id="rId13"/>
    <p:sldId id="1023" r:id="rId14"/>
    <p:sldId id="1022" r:id="rId15"/>
    <p:sldId id="1021" r:id="rId16"/>
    <p:sldId id="1027" r:id="rId17"/>
    <p:sldId id="1011" r:id="rId18"/>
    <p:sldId id="1010" r:id="rId19"/>
    <p:sldId id="969" r:id="rId20"/>
    <p:sldId id="1016" r:id="rId21"/>
    <p:sldId id="459" r:id="rId22"/>
    <p:sldId id="475" r:id="rId23"/>
    <p:sldId id="990" r:id="rId24"/>
    <p:sldId id="556" r:id="rId25"/>
    <p:sldId id="1036" r:id="rId26"/>
    <p:sldId id="1035" r:id="rId27"/>
    <p:sldId id="1029" r:id="rId28"/>
    <p:sldId id="967" r:id="rId29"/>
    <p:sldId id="1028" r:id="rId30"/>
    <p:sldId id="1014" r:id="rId31"/>
    <p:sldId id="357" r:id="rId32"/>
    <p:sldId id="1017" r:id="rId33"/>
    <p:sldId id="994" r:id="rId34"/>
    <p:sldId id="337" r:id="rId35"/>
    <p:sldId id="1007" r:id="rId36"/>
    <p:sldId id="546" r:id="rId37"/>
    <p:sldId id="988" r:id="rId38"/>
    <p:sldId id="413" r:id="rId39"/>
    <p:sldId id="411" r:id="rId40"/>
    <p:sldId id="999" r:id="rId41"/>
    <p:sldId id="803" r:id="rId4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24ABD0"/>
    <a:srgbClr val="DB220F"/>
    <a:srgbClr val="FF9900"/>
    <a:srgbClr val="1E567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865ADC-D133-40B9-B026-A2B865E4ECE6}" v="1" dt="2022-11-13T18:42:20.62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518" autoAdjust="0"/>
    <p:restoredTop sz="69196" autoAdjust="0"/>
  </p:normalViewPr>
  <p:slideViewPr>
    <p:cSldViewPr>
      <p:cViewPr varScale="1">
        <p:scale>
          <a:sx n="69" d="100"/>
          <a:sy n="69" d="100"/>
        </p:scale>
        <p:origin x="1996" y="60"/>
      </p:cViewPr>
      <p:guideLst>
        <p:guide orient="horz" pos="2160"/>
        <p:guide pos="2880"/>
      </p:guideLst>
    </p:cSldViewPr>
  </p:slideViewPr>
  <p:notesTextViewPr>
    <p:cViewPr>
      <p:scale>
        <a:sx n="3" d="2"/>
        <a:sy n="3" d="2"/>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10/11/2022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BDE3265-6175-AE4D-AE66-EB8739FD8FC6}" type="datetimeFigureOut">
              <a:rPr lang="en-US" smtClean="0"/>
              <a:t>11/10/2022</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29C5E4A6-7B1B-B349-9119-F8C4EEFEB5C8}" type="slidenum">
              <a:rPr lang="en-US" smtClean="0"/>
              <a:t>‹#›</a:t>
            </a:fld>
            <a:endParaRPr lang="en-US"/>
          </a:p>
        </p:txBody>
      </p:sp>
    </p:spTree>
    <p:extLst>
      <p:ext uri="{BB962C8B-B14F-4D97-AF65-F5344CB8AC3E}">
        <p14:creationId xmlns:p14="http://schemas.microsoft.com/office/powerpoint/2010/main" val="51933018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on Johari window</a:t>
            </a:r>
          </a:p>
          <a:p>
            <a:r>
              <a:rPr lang="en-GB" dirty="0"/>
              <a:t>Insights giving and receiving feedback</a:t>
            </a:r>
          </a:p>
        </p:txBody>
      </p:sp>
      <p:sp>
        <p:nvSpPr>
          <p:cNvPr id="4" name="Slide Number Placeholder 3"/>
          <p:cNvSpPr>
            <a:spLocks noGrp="1"/>
          </p:cNvSpPr>
          <p:nvPr>
            <p:ph type="sldNum" sz="quarter" idx="5"/>
          </p:nvPr>
        </p:nvSpPr>
        <p:spPr/>
        <p:txBody>
          <a:bodyPr/>
          <a:lstStyle/>
          <a:p>
            <a:fld id="{29C5E4A6-7B1B-B349-9119-F8C4EEFEB5C8}" type="slidenum">
              <a:rPr lang="en-US" smtClean="0"/>
              <a:t>1</a:t>
            </a:fld>
            <a:endParaRPr lang="en-US"/>
          </a:p>
        </p:txBody>
      </p:sp>
    </p:spTree>
    <p:extLst>
      <p:ext uri="{BB962C8B-B14F-4D97-AF65-F5344CB8AC3E}">
        <p14:creationId xmlns:p14="http://schemas.microsoft.com/office/powerpoint/2010/main" val="3541178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2</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70159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Questioning activity</a:t>
            </a: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6618386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7</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336307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Fixed</a:t>
            </a:r>
            <a:r>
              <a:rPr lang="en-GB" dirty="0"/>
              <a:t> – Believe you are only good at something if you have a natural disposition for it. High achievers in the Fixed Mindset will work hard and do well, however, they will not experience the joy of development. They feel they are merely verifying their high ability. More prone to ‘learned helplessness’. Learned helplessness typically manifests as a lack of self-esteem, low motivation, a lack of persistence, the conviction of being inept, and ultimately failure....</a:t>
            </a:r>
          </a:p>
          <a:p>
            <a:r>
              <a:rPr lang="en-GB" u="sng" dirty="0"/>
              <a:t>Growth</a:t>
            </a:r>
            <a:r>
              <a:rPr lang="en-GB" dirty="0"/>
              <a:t> – believe that talents and abilities can be developed through hard work, perseverance and mentoring. Achievement comes through effort and persistence and will involve experiences of failure. Enjoy developing new skills and learning. Will see their efforts as an inspirational reward.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07456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READ</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247575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46680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65989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2. Co-Active Coaching Handout</a:t>
            </a:r>
          </a:p>
        </p:txBody>
      </p:sp>
      <p:sp>
        <p:nvSpPr>
          <p:cNvPr id="4" name="Slide Number Placeholder 3"/>
          <p:cNvSpPr>
            <a:spLocks noGrp="1"/>
          </p:cNvSpPr>
          <p:nvPr>
            <p:ph type="sldNum" sz="quarter" idx="5"/>
          </p:nvPr>
        </p:nvSpPr>
        <p:spPr/>
        <p:txBody>
          <a:bodyPr/>
          <a:lstStyle/>
          <a:p>
            <a:fld id="{29C5E4A6-7B1B-B349-9119-F8C4EEFEB5C8}" type="slidenum">
              <a:rPr lang="en-US" smtClean="0"/>
              <a:t>12</a:t>
            </a:fld>
            <a:endParaRPr lang="en-US"/>
          </a:p>
        </p:txBody>
      </p:sp>
    </p:spTree>
    <p:extLst>
      <p:ext uri="{BB962C8B-B14F-4D97-AF65-F5344CB8AC3E}">
        <p14:creationId xmlns:p14="http://schemas.microsoft.com/office/powerpoint/2010/main" val="3720182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16</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8244088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48153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45A2668-57C8-435C-9244-65EEF4ADAB16}" type="slidenum">
              <a:rPr kumimoji="0" lang="en-GB" sz="13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3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29249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3. Issue GROW and OSCAR Handouts</a:t>
            </a:r>
          </a:p>
        </p:txBody>
      </p:sp>
      <p:sp>
        <p:nvSpPr>
          <p:cNvPr id="4" name="Slide Number Placeholder 3"/>
          <p:cNvSpPr>
            <a:spLocks noGrp="1"/>
          </p:cNvSpPr>
          <p:nvPr>
            <p:ph type="sldNum" sz="quarter" idx="5"/>
          </p:nvPr>
        </p:nvSpPr>
        <p:spPr/>
        <p:txBody>
          <a:bodyPr/>
          <a:lstStyle/>
          <a:p>
            <a:fld id="{29C5E4A6-7B1B-B349-9119-F8C4EEFEB5C8}" type="slidenum">
              <a:rPr lang="en-US" smtClean="0"/>
              <a:t>19</a:t>
            </a:fld>
            <a:endParaRPr lang="en-US"/>
          </a:p>
        </p:txBody>
      </p:sp>
    </p:spTree>
    <p:extLst>
      <p:ext uri="{BB962C8B-B14F-4D97-AF65-F5344CB8AC3E}">
        <p14:creationId xmlns:p14="http://schemas.microsoft.com/office/powerpoint/2010/main" val="6913721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out the bed words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966288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25</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231939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process metaphors differently than ‘regular’ day-to-day language. Metaphors help us to understand change, and how they bypass normal resistance to change. They give us another way to view the same old problems and situations, and they encourage us to engage our intuition…they make us think and cause us to notice things we have never noticed before”, Peltier (2010).</a:t>
            </a:r>
          </a:p>
        </p:txBody>
      </p:sp>
      <p:sp>
        <p:nvSpPr>
          <p:cNvPr id="4" name="Slide Number Placeholder 3"/>
          <p:cNvSpPr>
            <a:spLocks noGrp="1"/>
          </p:cNvSpPr>
          <p:nvPr>
            <p:ph type="sldNum" sz="quarter" idx="5"/>
          </p:nvPr>
        </p:nvSpPr>
        <p:spPr/>
        <p:txBody>
          <a:bodyPr/>
          <a:lstStyle/>
          <a:p>
            <a:fld id="{29C5E4A6-7B1B-B349-9119-F8C4EEFEB5C8}" type="slidenum">
              <a:rPr lang="en-US" smtClean="0"/>
              <a:t>26</a:t>
            </a:fld>
            <a:endParaRPr lang="en-US"/>
          </a:p>
        </p:txBody>
      </p:sp>
    </p:spTree>
    <p:extLst>
      <p:ext uri="{BB962C8B-B14F-4D97-AF65-F5344CB8AC3E}">
        <p14:creationId xmlns:p14="http://schemas.microsoft.com/office/powerpoint/2010/main" val="3665005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29</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1693744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Images – we will come back to the image chosen during a group activity at the end, time permitting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5091124-0407-4365-83FA-AF978F484C50}"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402666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Action Learning Handout for Questions</a:t>
            </a:r>
          </a:p>
          <a:p>
            <a:r>
              <a:rPr lang="en-GB" dirty="0"/>
              <a:t>ALS Handout for afternoon session</a:t>
            </a:r>
          </a:p>
        </p:txBody>
      </p:sp>
      <p:sp>
        <p:nvSpPr>
          <p:cNvPr id="4" name="Slide Number Placeholder 3"/>
          <p:cNvSpPr>
            <a:spLocks noGrp="1"/>
          </p:cNvSpPr>
          <p:nvPr>
            <p:ph type="sldNum" sz="quarter" idx="5"/>
          </p:nvPr>
        </p:nvSpPr>
        <p:spPr/>
        <p:txBody>
          <a:bodyPr/>
          <a:lstStyle/>
          <a:p>
            <a:fld id="{29C5E4A6-7B1B-B349-9119-F8C4EEFEB5C8}" type="slidenum">
              <a:rPr lang="en-US" smtClean="0"/>
              <a:t>31</a:t>
            </a:fld>
            <a:endParaRPr lang="en-US"/>
          </a:p>
        </p:txBody>
      </p:sp>
    </p:spTree>
    <p:extLst>
      <p:ext uri="{BB962C8B-B14F-4D97-AF65-F5344CB8AC3E}">
        <p14:creationId xmlns:p14="http://schemas.microsoft.com/office/powerpoint/2010/main" val="39298337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0"/>
              </a:spcAft>
            </a:pPr>
            <a:r>
              <a:rPr lang="en-US" dirty="0"/>
              <a:t>Following on from the last session we asked you to complete the Coaching wheel where you were asked to identify areas where you felt you would like to become stronger, in order to build upon those observations you could transfer 5 of those highest scoring areas to the strength wheel so that you can start to identify the potential for development.</a:t>
            </a:r>
          </a:p>
          <a:p>
            <a:pPr>
              <a:spcBef>
                <a:spcPts val="0"/>
              </a:spcBef>
              <a:spcAft>
                <a:spcPts val="0"/>
              </a:spcAft>
            </a:pPr>
            <a:r>
              <a:rPr lang="en-US" dirty="0"/>
              <a:t>Strengths can be defined as</a:t>
            </a:r>
            <a:endParaRPr lang="en-GB" dirty="0"/>
          </a:p>
          <a:p>
            <a:pPr>
              <a:spcBef>
                <a:spcPts val="0"/>
              </a:spcBef>
              <a:spcAft>
                <a:spcPts val="0"/>
              </a:spcAft>
            </a:pPr>
            <a:r>
              <a:rPr lang="en-US" dirty="0"/>
              <a:t>“a pre-existing capacity for a particular way of behaving, thinking or feeling that is authentic and </a:t>
            </a:r>
            <a:r>
              <a:rPr lang="en-US" dirty="0" err="1"/>
              <a:t>energising</a:t>
            </a:r>
            <a:r>
              <a:rPr lang="en-US" dirty="0"/>
              <a:t> to the user, and enables functioning, development and performance”.</a:t>
            </a:r>
            <a:endParaRPr lang="en-GB" dirty="0"/>
          </a:p>
          <a:p>
            <a:pPr>
              <a:spcBef>
                <a:spcPts val="0"/>
              </a:spcBef>
              <a:spcAft>
                <a:spcPts val="0"/>
              </a:spcAft>
            </a:pPr>
            <a:r>
              <a:rPr lang="en-US" dirty="0"/>
              <a:t>Linley 2008 (page 9)</a:t>
            </a:r>
            <a:endParaRPr lang="en-GB" dirty="0"/>
          </a:p>
          <a:p>
            <a:pPr>
              <a:spcBef>
                <a:spcPts val="0"/>
              </a:spcBef>
              <a:spcAft>
                <a:spcPts val="0"/>
              </a:spcAft>
            </a:pPr>
            <a:r>
              <a:rPr lang="en-US" dirty="0"/>
              <a:t>They are distinguished from other kinds of strengths such as  - skills or talents.</a:t>
            </a:r>
            <a:endParaRPr lang="en-GB" dirty="0"/>
          </a:p>
          <a:p>
            <a:pPr>
              <a:spcBef>
                <a:spcPts val="0"/>
              </a:spcBef>
              <a:spcAft>
                <a:spcPts val="0"/>
              </a:spcAft>
            </a:pPr>
            <a:r>
              <a:rPr lang="en-US" dirty="0"/>
              <a:t>Everyone will have their own signature strengths and for many they may not be aware of these strengths. Jones-Smith states that we place these skills outside of our Conscious awareness as we feel that they are ordinary actions/activities. </a:t>
            </a:r>
            <a:endParaRPr lang="en-GB" dirty="0"/>
          </a:p>
          <a:p>
            <a:pPr>
              <a:spcBef>
                <a:spcPts val="0"/>
              </a:spcBef>
              <a:spcAft>
                <a:spcPts val="0"/>
              </a:spcAft>
            </a:pPr>
            <a:r>
              <a:rPr lang="en-US" dirty="0"/>
              <a:t>Skills are learnt through training and experience and this is how reflecting on our practice helps us critically </a:t>
            </a:r>
            <a:r>
              <a:rPr lang="en-US" dirty="0" err="1"/>
              <a:t>analysing</a:t>
            </a:r>
            <a:r>
              <a:rPr lang="en-US" dirty="0"/>
              <a:t> our activity in order to identify strengths and gain a greater self awareness of ourselves. We can enhance our present skills as well as develop new ones.</a:t>
            </a:r>
            <a:endParaRPr lang="en-GB" dirty="0"/>
          </a:p>
          <a:p>
            <a:pPr>
              <a:spcBef>
                <a:spcPts val="0"/>
              </a:spcBef>
              <a:spcAft>
                <a:spcPts val="0"/>
              </a:spcAft>
            </a:pPr>
            <a:r>
              <a:rPr lang="en-US" dirty="0"/>
              <a:t>Research suggests that we need to constantly </a:t>
            </a:r>
            <a:r>
              <a:rPr lang="en-US" dirty="0" err="1"/>
              <a:t>utilise</a:t>
            </a:r>
            <a:r>
              <a:rPr lang="en-US" dirty="0"/>
              <a:t> your strengths in order to maintain their effectiveness, a bit like a muscle – we use them or they will wither. </a:t>
            </a:r>
            <a:r>
              <a:rPr lang="en-US" dirty="0" err="1"/>
              <a:t>Utilising</a:t>
            </a:r>
            <a:r>
              <a:rPr lang="en-US" dirty="0"/>
              <a:t> strength is linked to higher levels of well-being and in order to gain a greater self awareness of our strengths we can use the strengths wheel to help identify where we need to focus our energies.</a:t>
            </a:r>
            <a:endParaRPr lang="en-GB" dirty="0"/>
          </a:p>
          <a:p>
            <a:pPr>
              <a:spcBef>
                <a:spcPts val="0"/>
              </a:spcBef>
              <a:spcAft>
                <a:spcPts val="0"/>
              </a:spcAft>
            </a:pPr>
            <a:r>
              <a:rPr lang="en-US" dirty="0"/>
              <a:t>The purpose of the wheel is to create a graphical representation of the possibility for existing strengths to be used more or less. By doing this you will immediately be able to see what strengths are used too little or too much.</a:t>
            </a:r>
            <a:endParaRPr lang="en-GB" dirty="0"/>
          </a:p>
          <a:p>
            <a:pPr>
              <a:spcBef>
                <a:spcPts val="0"/>
              </a:spcBef>
              <a:spcAft>
                <a:spcPts val="0"/>
              </a:spcAft>
            </a:pPr>
            <a:r>
              <a:rPr lang="en-US" dirty="0"/>
              <a:t>Instructions</a:t>
            </a:r>
            <a:endParaRPr lang="en-GB" dirty="0"/>
          </a:p>
          <a:p>
            <a:pPr>
              <a:spcBef>
                <a:spcPts val="0"/>
              </a:spcBef>
              <a:spcAft>
                <a:spcPts val="0"/>
              </a:spcAft>
            </a:pPr>
            <a:r>
              <a:rPr lang="en-US" dirty="0"/>
              <a:t>The </a:t>
            </a:r>
            <a:r>
              <a:rPr lang="en-US" dirty="0" err="1"/>
              <a:t>centre</a:t>
            </a:r>
            <a:r>
              <a:rPr lang="en-US" dirty="0"/>
              <a:t> of the circle represents a score of ‘0’ and the outer rim represents a score of ‘10’.</a:t>
            </a:r>
            <a:endParaRPr lang="en-GB" dirty="0"/>
          </a:p>
          <a:p>
            <a:pPr>
              <a:spcBef>
                <a:spcPts val="0"/>
              </a:spcBef>
              <a:spcAft>
                <a:spcPts val="0"/>
              </a:spcAft>
            </a:pPr>
            <a:r>
              <a:rPr lang="en-US" dirty="0"/>
              <a:t>Place 2 marks in each segment of the circle indicating – </a:t>
            </a:r>
            <a:endParaRPr lang="en-GB" dirty="0"/>
          </a:p>
          <a:p>
            <a:pPr>
              <a:spcBef>
                <a:spcPts val="0"/>
              </a:spcBef>
              <a:spcAft>
                <a:spcPts val="0"/>
              </a:spcAft>
            </a:pPr>
            <a:r>
              <a:rPr lang="en-US" dirty="0"/>
              <a:t>1.To what extent they currently use the strength in their chosen context.</a:t>
            </a:r>
            <a:endParaRPr lang="en-GB" dirty="0"/>
          </a:p>
          <a:p>
            <a:pPr>
              <a:spcBef>
                <a:spcPts val="0"/>
              </a:spcBef>
              <a:spcAft>
                <a:spcPts val="0"/>
              </a:spcAft>
            </a:pPr>
            <a:r>
              <a:rPr lang="en-US" dirty="0"/>
              <a:t>2.Next, draw a triangle that connects the 2 marks. </a:t>
            </a:r>
            <a:endParaRPr lang="en-GB" dirty="0"/>
          </a:p>
          <a:p>
            <a:pPr>
              <a:spcBef>
                <a:spcPts val="0"/>
              </a:spcBef>
              <a:spcAft>
                <a:spcPts val="0"/>
              </a:spcAft>
            </a:pPr>
            <a:r>
              <a:rPr lang="en-US" dirty="0"/>
              <a:t>The bigger the gap between the current use and scope, the bigger the triangle should be and the more potential there is for using the strength more.</a:t>
            </a:r>
            <a:endParaRPr lang="en-GB" dirty="0"/>
          </a:p>
          <a:p>
            <a:pPr>
              <a:spcBef>
                <a:spcPts val="0"/>
              </a:spcBef>
              <a:spcAft>
                <a:spcPts val="0"/>
              </a:spcAft>
            </a:pPr>
            <a:r>
              <a:rPr lang="en-US" dirty="0"/>
              <a:t>For example on the wheel on screen Leadership is seen as a strength that has opportunity to develop where as </a:t>
            </a:r>
            <a:r>
              <a:rPr lang="en-US" dirty="0" err="1"/>
              <a:t>humour</a:t>
            </a:r>
            <a:r>
              <a:rPr lang="en-US" dirty="0"/>
              <a:t> is seen as a strength that needs pulling back on.</a:t>
            </a:r>
            <a:endParaRPr lang="en-GB" dirty="0"/>
          </a:p>
          <a:p>
            <a:endParaRPr lang="en-US" dirty="0">
              <a:latin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6959794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cs typeface="Calibri"/>
              </a:rPr>
              <a:t>The Strengths Wheel can be used to illustrate the extent to which strengths are used (current use) and the room that exists to use the strengths more (scope) in 5 different areas.</a:t>
            </a:r>
          </a:p>
          <a:p>
            <a:endParaRPr lang="en-US" dirty="0">
              <a:latin typeface="Calibri"/>
              <a:cs typeface="Calibri"/>
            </a:endParaRPr>
          </a:p>
          <a:p>
            <a:r>
              <a:rPr lang="en-US" dirty="0">
                <a:latin typeface="Calibri"/>
                <a:cs typeface="Calibri"/>
              </a:rPr>
              <a:t>Activity: Ask the team to rate themselves in 2 different aspects of the Strengths Wheel: </a:t>
            </a:r>
          </a:p>
          <a:p>
            <a:r>
              <a:rPr lang="en-US" dirty="0">
                <a:latin typeface="Calibri"/>
                <a:cs typeface="Calibri"/>
              </a:rPr>
              <a:t>-  1.) A</a:t>
            </a:r>
            <a:r>
              <a:rPr lang="en-US" dirty="0">
                <a:latin typeface="Times New Roman"/>
                <a:cs typeface="Times New Roman"/>
              </a:rPr>
              <a:t>s an </a:t>
            </a:r>
            <a:r>
              <a:rPr lang="en-US" dirty="0" err="1">
                <a:latin typeface="Times New Roman"/>
                <a:cs typeface="Times New Roman"/>
              </a:rPr>
              <a:t>organisation</a:t>
            </a:r>
            <a:r>
              <a:rPr lang="en-US" dirty="0">
                <a:latin typeface="Times New Roman"/>
                <a:cs typeface="Times New Roman"/>
              </a:rPr>
              <a:t>,</a:t>
            </a:r>
            <a:r>
              <a:rPr lang="en-US" dirty="0">
                <a:latin typeface="Calibri"/>
                <a:cs typeface="Calibri"/>
              </a:rPr>
              <a:t> on a scale of 1-10, to what extent they currently use that strength</a:t>
            </a:r>
          </a:p>
          <a:p>
            <a:r>
              <a:rPr lang="en-US" dirty="0">
                <a:latin typeface="Calibri"/>
                <a:cs typeface="Calibri"/>
              </a:rPr>
              <a:t>- 2.) As an </a:t>
            </a:r>
            <a:r>
              <a:rPr lang="en-US" dirty="0" err="1">
                <a:latin typeface="Calibri"/>
                <a:cs typeface="Calibri"/>
              </a:rPr>
              <a:t>organisation</a:t>
            </a:r>
            <a:r>
              <a:rPr lang="en-US" dirty="0">
                <a:latin typeface="Calibri"/>
                <a:cs typeface="Calibri"/>
              </a:rPr>
              <a:t>, on a scale of 1-10, how much scope there is for using this strength in then current climate, bearing in mind </a:t>
            </a:r>
            <a:r>
              <a:rPr lang="en-US" dirty="0" err="1">
                <a:latin typeface="Calibri"/>
                <a:cs typeface="Calibri"/>
              </a:rPr>
              <a:t>organisational</a:t>
            </a:r>
            <a:r>
              <a:rPr lang="en-US" dirty="0">
                <a:latin typeface="Calibri"/>
                <a:cs typeface="Calibri"/>
              </a:rPr>
              <a:t> ethos, policies and culture</a:t>
            </a:r>
          </a:p>
          <a:p>
            <a:r>
              <a:rPr lang="en-US" dirty="0">
                <a:latin typeface="Calibri"/>
                <a:cs typeface="Calibri"/>
              </a:rPr>
              <a:t>- 3.) Draw a triangle that connects the marks in each segment: the bigger the gap between the current use and scope, the bigger the triangle should be, indicating the potential for using this strength more</a:t>
            </a:r>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A3D1D51B-C1A0-475D-90F4-8E3D670757B6}" type="slidenum">
              <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rPr>
              <a:pPr marL="0" marR="0" lvl="0" indent="0" algn="r" defTabSz="914400" rtl="0" eaLnBrk="0" fontAlgn="base" latinLnBrk="0" hangingPunct="0">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Arial" panose="020B0604020202020204" pitchFamily="34" charset="0"/>
            </a:endParaRPr>
          </a:p>
        </p:txBody>
      </p:sp>
    </p:spTree>
    <p:extLst>
      <p:ext uri="{BB962C8B-B14F-4D97-AF65-F5344CB8AC3E}">
        <p14:creationId xmlns:p14="http://schemas.microsoft.com/office/powerpoint/2010/main" val="37962456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1225" rtl="0" eaLnBrk="1" fontAlgn="base" latinLnBrk="0" hangingPunct="1">
              <a:lnSpc>
                <a:spcPct val="100000"/>
              </a:lnSpc>
              <a:spcBef>
                <a:spcPct val="0"/>
              </a:spcBef>
              <a:spcAft>
                <a:spcPct val="0"/>
              </a:spcAft>
              <a:buClrTx/>
              <a:buSzTx/>
              <a:buFontTx/>
              <a:buNone/>
              <a:tabLst/>
              <a:defRPr/>
            </a:pPr>
            <a:fld id="{29C5E4A6-7B1B-B349-9119-F8C4EEFEB5C8}" type="slidenum">
              <a:rPr kumimoji="0" lang="en-US" sz="1200" b="0" i="0" u="none" strike="noStrike" kern="1200" cap="none" spc="0" normalizeH="0" baseline="0" noProof="0" smtClean="0">
                <a:ln>
                  <a:noFill/>
                </a:ln>
                <a:solidFill>
                  <a:srgbClr val="000000"/>
                </a:solidFill>
                <a:effectLst/>
                <a:uLnTx/>
                <a:uFillTx/>
                <a:latin typeface="Times New Roman" panose="02020603050405020304" pitchFamily="18" charset="0"/>
                <a:ea typeface="+mn-ea"/>
                <a:cs typeface="+mn-cs"/>
              </a:rPr>
              <a:pPr marL="0" marR="0" lvl="0" indent="0" algn="r" defTabSz="911225" rtl="0" eaLnBrk="1" fontAlgn="base" latinLnBrk="0" hangingPunct="1">
                <a:lnSpc>
                  <a:spcPct val="100000"/>
                </a:lnSpc>
                <a:spcBef>
                  <a:spcPct val="0"/>
                </a:spcBef>
                <a:spcAft>
                  <a:spcPct val="0"/>
                </a:spcAft>
                <a:buClrTx/>
                <a:buSzTx/>
                <a:buFontTx/>
                <a:buNone/>
                <a:tabLst/>
                <a:defRPr/>
              </a:pPr>
              <a:t>37</a:t>
            </a:fld>
            <a:endParaRPr kumimoji="0" lang="en-US" sz="1200" b="0" i="0" u="none" strike="noStrike" kern="1200" cap="none" spc="0" normalizeH="0" baseline="0" noProof="0">
              <a:ln>
                <a:noFill/>
              </a:ln>
              <a:solidFill>
                <a:srgbClr val="000000"/>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30548555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10/11/2022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10/11/2022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10/11/2022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10/11/2022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1043802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16551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14038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10/11/2022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58917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6_Orange - Single Column">
    <p:bg>
      <p:bgPr>
        <a:solidFill>
          <a:srgbClr val="E20072"/>
        </a:solidFill>
        <a:effectLst/>
      </p:bgPr>
    </p:bg>
    <p:spTree>
      <p:nvGrpSpPr>
        <p:cNvPr id="1" name=""/>
        <p:cNvGrpSpPr/>
        <p:nvPr/>
      </p:nvGrpSpPr>
      <p:grpSpPr>
        <a:xfrm>
          <a:off x="0" y="0"/>
          <a:ext cx="0" cy="0"/>
          <a:chOff x="0" y="0"/>
          <a:chExt cx="0" cy="0"/>
        </a:xfrm>
      </p:grpSpPr>
      <p:sp>
        <p:nvSpPr>
          <p:cNvPr id="5" name="TextBox 4"/>
          <p:cNvSpPr txBox="1"/>
          <p:nvPr userDrawn="1"/>
        </p:nvSpPr>
        <p:spPr>
          <a:xfrm>
            <a:off x="169764" y="6609187"/>
            <a:ext cx="1766830" cy="83100"/>
          </a:xfrm>
          <a:prstGeom prst="rect">
            <a:avLst/>
          </a:prstGeom>
          <a:noFill/>
        </p:spPr>
        <p:txBody>
          <a:bodyPr wrap="none" tIns="0" bIns="0" rtlCol="0">
            <a:spAutoFit/>
          </a:bodyPr>
          <a:lstStyle/>
          <a:p>
            <a:r>
              <a:rPr lang="en-GB" sz="540" dirty="0">
                <a:solidFill>
                  <a:schemeClr val="bg1"/>
                </a:solidFill>
                <a:latin typeface="Arial" panose="020B0604020202020204" pitchFamily="34" charset="0"/>
                <a:cs typeface="Arial" panose="020B0604020202020204" pitchFamily="34" charset="0"/>
              </a:rPr>
              <a:t>© The Insights Group Ltd, 2015. All rights reserved.</a:t>
            </a:r>
          </a:p>
        </p:txBody>
      </p:sp>
    </p:spTree>
    <p:extLst>
      <p:ext uri="{BB962C8B-B14F-4D97-AF65-F5344CB8AC3E}">
        <p14:creationId xmlns:p14="http://schemas.microsoft.com/office/powerpoint/2010/main" val="31802956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Single Placeholder">
    <p:bg>
      <p:bgPr>
        <a:solidFill>
          <a:schemeClr val="bg1"/>
        </a:solidFill>
        <a:effectLst/>
      </p:bgPr>
    </p:bg>
    <p:spTree>
      <p:nvGrpSpPr>
        <p:cNvPr id="1" name=""/>
        <p:cNvGrpSpPr/>
        <p:nvPr/>
      </p:nvGrpSpPr>
      <p:grpSpPr>
        <a:xfrm>
          <a:off x="0" y="0"/>
          <a:ext cx="0" cy="0"/>
          <a:chOff x="0" y="0"/>
          <a:chExt cx="0" cy="0"/>
        </a:xfrm>
      </p:grpSpPr>
      <p:sp>
        <p:nvSpPr>
          <p:cNvPr id="4" name="TextBox 3"/>
          <p:cNvSpPr txBox="1"/>
          <p:nvPr userDrawn="1"/>
        </p:nvSpPr>
        <p:spPr>
          <a:xfrm>
            <a:off x="241315" y="6492592"/>
            <a:ext cx="1766830" cy="83100"/>
          </a:xfrm>
          <a:prstGeom prst="rect">
            <a:avLst/>
          </a:prstGeom>
          <a:noFill/>
        </p:spPr>
        <p:txBody>
          <a:bodyPr wrap="none" tIns="0" bIns="0" rtlCol="0">
            <a:spAutoFit/>
          </a:bodyPr>
          <a:lstStyle/>
          <a:p>
            <a:r>
              <a:rPr lang="en-GB" sz="540" dirty="0">
                <a:solidFill>
                  <a:prstClr val="black">
                    <a:lumMod val="50000"/>
                    <a:lumOff val="50000"/>
                  </a:prstClr>
                </a:solidFill>
                <a:latin typeface="Arial" panose="020B0604020202020204" pitchFamily="34" charset="0"/>
                <a:cs typeface="Arial" panose="020B0604020202020204" pitchFamily="34" charset="0"/>
              </a:rPr>
              <a:t>© The Insights Group Ltd, 2015. All rights reserved.</a:t>
            </a:r>
          </a:p>
        </p:txBody>
      </p:sp>
    </p:spTree>
    <p:extLst>
      <p:ext uri="{BB962C8B-B14F-4D97-AF65-F5344CB8AC3E}">
        <p14:creationId xmlns:p14="http://schemas.microsoft.com/office/powerpoint/2010/main" val="17831412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0. Discover - Grey footer 1 column">
    <p:spTree>
      <p:nvGrpSpPr>
        <p:cNvPr id="1" name=""/>
        <p:cNvGrpSpPr/>
        <p:nvPr/>
      </p:nvGrpSpPr>
      <p:grpSpPr>
        <a:xfrm>
          <a:off x="0" y="0"/>
          <a:ext cx="0" cy="0"/>
          <a:chOff x="0" y="0"/>
          <a:chExt cx="0" cy="0"/>
        </a:xfrm>
      </p:grpSpPr>
      <p:pic>
        <p:nvPicPr>
          <p:cNvPr id="9" name="Picture 2" descr="X:\Insights Brand 2011\Graphics Team\Brand Evolution 2015\Brand Evolution - Doughnut\Brand Evolution - Doughnut - PPT templates\PPT master images v2\ILD_TB_09_Grey footer.png">
            <a:extLst>
              <a:ext uri="{FF2B5EF4-FFF2-40B4-BE49-F238E27FC236}">
                <a16:creationId xmlns:a16="http://schemas.microsoft.com/office/drawing/2014/main" id="{74385B8F-57D8-4B44-A020-76072429AF35}"/>
              </a:ext>
            </a:extLst>
          </p:cNvPr>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t="90908" b="2893"/>
          <a:stretch/>
        </p:blipFill>
        <p:spPr bwMode="auto">
          <a:xfrm>
            <a:off x="0" y="6432716"/>
            <a:ext cx="9144000" cy="4252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userDrawn="1">
            <p:ph idx="1"/>
          </p:nvPr>
        </p:nvSpPr>
        <p:spPr>
          <a:xfrm>
            <a:off x="503040" y="1484784"/>
            <a:ext cx="8101408" cy="4536504"/>
          </a:xfrm>
        </p:spPr>
        <p:txBody>
          <a:bodyPr/>
          <a:lstStyle>
            <a:lvl1pPr>
              <a:spcBef>
                <a:spcPts val="1200"/>
              </a:spcBef>
              <a:spcAft>
                <a:spcPts val="1000"/>
              </a:spcAft>
              <a:buClr>
                <a:schemeClr val="tx2"/>
              </a:buClr>
              <a:defRPr sz="2800">
                <a:solidFill>
                  <a:srgbClr val="58585A"/>
                </a:solidFill>
                <a:latin typeface="Arial" panose="020B0604020202020204" pitchFamily="34" charset="0"/>
                <a:cs typeface="Arial" panose="020B0604020202020204" pitchFamily="34" charset="0"/>
              </a:defRPr>
            </a:lvl1pPr>
            <a:lvl2pPr>
              <a:buClr>
                <a:schemeClr val="tx1">
                  <a:lumMod val="50000"/>
                  <a:lumOff val="50000"/>
                </a:schemeClr>
              </a:buClr>
              <a:defRPr sz="2400">
                <a:solidFill>
                  <a:srgbClr val="58585A"/>
                </a:solidFill>
                <a:latin typeface="Arial" panose="020B0604020202020204" pitchFamily="34" charset="0"/>
                <a:cs typeface="Arial" panose="020B0604020202020204" pitchFamily="34" charset="0"/>
              </a:defRPr>
            </a:lvl2pPr>
            <a:lvl3pPr>
              <a:buClr>
                <a:schemeClr val="tx1">
                  <a:lumMod val="50000"/>
                  <a:lumOff val="50000"/>
                </a:schemeClr>
              </a:buClr>
              <a:defRPr sz="2200">
                <a:solidFill>
                  <a:srgbClr val="58585A"/>
                </a:solidFill>
                <a:latin typeface="Arial" panose="020B0604020202020204" pitchFamily="34" charset="0"/>
                <a:cs typeface="Arial" panose="020B0604020202020204" pitchFamily="34" charset="0"/>
              </a:defRPr>
            </a:lvl3pPr>
            <a:lvl4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4pPr>
            <a:lvl5pPr>
              <a:buClr>
                <a:schemeClr val="tx1">
                  <a:lumMod val="50000"/>
                  <a:lumOff val="50000"/>
                </a:schemeClr>
              </a:buClr>
              <a:defRPr>
                <a:solidFill>
                  <a:schemeClr val="bg1">
                    <a:lumMod val="50000"/>
                  </a:schemeClr>
                </a:solidFill>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1"/>
          <p:cNvSpPr>
            <a:spLocks noGrp="1"/>
          </p:cNvSpPr>
          <p:nvPr>
            <p:ph type="title"/>
          </p:nvPr>
        </p:nvSpPr>
        <p:spPr>
          <a:xfrm>
            <a:off x="503040" y="188640"/>
            <a:ext cx="8101408" cy="1143000"/>
          </a:xfrm>
        </p:spPr>
        <p:txBody>
          <a:bodyPr>
            <a:normAutofit/>
          </a:bodyPr>
          <a:lstStyle>
            <a:lvl1pPr algn="l">
              <a:defRPr sz="3400">
                <a:solidFill>
                  <a:srgbClr val="58585A"/>
                </a:solidFill>
                <a:latin typeface="Arial" panose="020B0604020202020204" pitchFamily="34" charset="0"/>
                <a:cs typeface="Arial" panose="020B0604020202020204" pitchFamily="34" charset="0"/>
              </a:defRPr>
            </a:lvl1pPr>
          </a:lstStyle>
          <a:p>
            <a:r>
              <a:rPr lang="en-US"/>
              <a:t>Click to edit Master title style</a:t>
            </a:r>
            <a:endParaRPr lang="en-GB"/>
          </a:p>
        </p:txBody>
      </p:sp>
      <p:sp>
        <p:nvSpPr>
          <p:cNvPr id="6" name="TextBox 5">
            <a:extLst>
              <a:ext uri="{FF2B5EF4-FFF2-40B4-BE49-F238E27FC236}">
                <a16:creationId xmlns:a16="http://schemas.microsoft.com/office/drawing/2014/main" id="{DBDACDE0-15D6-4E87-91E6-9F40A6A0ECCA}"/>
              </a:ext>
            </a:extLst>
          </p:cNvPr>
          <p:cNvSpPr txBox="1"/>
          <p:nvPr userDrawn="1"/>
        </p:nvSpPr>
        <p:spPr>
          <a:xfrm>
            <a:off x="6842339" y="6597354"/>
            <a:ext cx="2119491" cy="92333"/>
          </a:xfrm>
          <a:prstGeom prst="rect">
            <a:avLst/>
          </a:prstGeom>
          <a:noFill/>
        </p:spPr>
        <p:txBody>
          <a:bodyPr wrap="none" tIns="0" bIns="0" rtlCol="0">
            <a:spAutoFit/>
          </a:bodyPr>
          <a:lstStyle/>
          <a:p>
            <a:pPr algn="r"/>
            <a:r>
              <a:rPr lang="en-GB" sz="600">
                <a:solidFill>
                  <a:srgbClr val="58585A"/>
                </a:solidFill>
                <a:latin typeface="Arial" pitchFamily="34" charset="0"/>
                <a:cs typeface="Arial" pitchFamily="34" charset="0"/>
              </a:rPr>
              <a:t>© The Insights Group Ltd, 2009-2020 All rights reserved.</a:t>
            </a:r>
          </a:p>
        </p:txBody>
      </p:sp>
    </p:spTree>
    <p:extLst>
      <p:ext uri="{BB962C8B-B14F-4D97-AF65-F5344CB8AC3E}">
        <p14:creationId xmlns:p14="http://schemas.microsoft.com/office/powerpoint/2010/main" val="36960727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10/11/2022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968340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463723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647188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972915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8771956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303961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621950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546311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1454797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578517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7299607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61516681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10/11/2022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933839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5.xml"/><Relationship Id="rId7"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image" Target="../media/image6.jpeg"/><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31.xml"/><Relationship Id="rId1" Type="http://schemas.openxmlformats.org/officeDocument/2006/relationships/slideLayout" Target="../slideLayouts/slideLayout30.xml"/><Relationship Id="rId4" Type="http://schemas.openxmlformats.org/officeDocument/2006/relationships/image" Target="../media/image6.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224916344"/>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8"/>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240383" y="365126"/>
            <a:ext cx="86679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240383" y="1825625"/>
            <a:ext cx="86679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9790235"/>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8" r:id="rId5"/>
    <p:sldLayoutId id="2147483709"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10/11/2022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2394816646"/>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619">
                <a:solidFill>
                  <a:schemeClr val="tx1">
                    <a:tint val="75000"/>
                  </a:schemeClr>
                </a:solidFill>
              </a:defRPr>
            </a:lvl1pPr>
          </a:lstStyle>
          <a:p>
            <a:fld id="{9C64F3F4-CE19-49F8-9EF4-FF4EE52031C2}" type="datetimeFigureOut">
              <a:rPr lang="en-GB" smtClean="0"/>
              <a:pPr/>
              <a:t>10/11/2022</a:t>
            </a:fld>
            <a:endParaRPr lang="en-GB"/>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675">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923728812"/>
      </p:ext>
    </p:extLst>
  </p:cSld>
  <p:clrMap bg1="lt1" tx1="dk1" bg2="lt2" tx2="dk2" accent1="accent1" accent2="accent2" accent3="accent3" accent4="accent4" accent5="accent5" accent6="accent6" hlink="hlink" folHlink="folHlink"/>
  <p:sldLayoutIdLst>
    <p:sldLayoutId id="2147483723" r:id="rId1"/>
    <p:sldLayoutId id="2147483724" r:id="rId2"/>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3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0.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31.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4.xml"/><Relationship Id="rId1" Type="http://schemas.openxmlformats.org/officeDocument/2006/relationships/video" Target="https://www.youtube.com/embed/Ww9V1IA-HwI?feature=oembed" TargetMode="External"/><Relationship Id="rId4" Type="http://schemas.openxmlformats.org/officeDocument/2006/relationships/image" Target="../media/image24.jpeg"/></Relationships>
</file>

<file path=ppt/slides/_rels/slide2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20.xml"/></Relationships>
</file>

<file path=ppt/slides/_rels/slide28.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20.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30.xml.rels><?xml version="1.0" encoding="UTF-8" standalone="yes"?>
<Relationships xmlns="http://schemas.openxmlformats.org/package/2006/relationships"><Relationship Id="rId8" Type="http://schemas.openxmlformats.org/officeDocument/2006/relationships/image" Target="../media/image34.jpg"/><Relationship Id="rId3" Type="http://schemas.openxmlformats.org/officeDocument/2006/relationships/image" Target="../media/image29.jpg"/><Relationship Id="rId7" Type="http://schemas.openxmlformats.org/officeDocument/2006/relationships/image" Target="../media/image33.jpg"/><Relationship Id="rId2" Type="http://schemas.openxmlformats.org/officeDocument/2006/relationships/notesSlide" Target="../notesSlides/notesSlide18.xml"/><Relationship Id="rId1" Type="http://schemas.openxmlformats.org/officeDocument/2006/relationships/slideLayout" Target="../slideLayouts/slideLayout20.xml"/><Relationship Id="rId6" Type="http://schemas.openxmlformats.org/officeDocument/2006/relationships/image" Target="../media/image32.jpg"/><Relationship Id="rId5" Type="http://schemas.openxmlformats.org/officeDocument/2006/relationships/image" Target="../media/image31.jpg"/><Relationship Id="rId4" Type="http://schemas.openxmlformats.org/officeDocument/2006/relationships/image" Target="../media/image30.jpg"/></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0.xml"/><Relationship Id="rId4" Type="http://schemas.openxmlformats.org/officeDocument/2006/relationships/image" Target="../media/image39.png"/></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31.xml"/></Relationships>
</file>

<file path=ppt/slides/_rels/slide36.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21780" y="1874077"/>
            <a:ext cx="4299009" cy="3109845"/>
          </a:xfrm>
        </p:spPr>
        <p:txBody>
          <a:bodyPr lIns="91440" tIns="45720" rIns="91440" bIns="45720" anchor="t"/>
          <a:lstStyle/>
          <a:p>
            <a:pPr algn="ctr"/>
            <a:r>
              <a:rPr lang="en-GB" sz="2600" b="1" dirty="0">
                <a:solidFill>
                  <a:srgbClr val="FFCC66"/>
                </a:solidFill>
                <a:latin typeface="Arial Black"/>
                <a:cs typeface="Arial"/>
              </a:rPr>
              <a:t>Module BMPF7061</a:t>
            </a: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Coaching and Mentoring</a:t>
            </a:r>
            <a:br>
              <a:rPr lang="en-GB" sz="2600" b="1" dirty="0">
                <a:latin typeface="Arial Black"/>
                <a:cs typeface="Arial"/>
              </a:rPr>
            </a:br>
            <a:br>
              <a:rPr lang="en-GB" sz="2600" b="1" dirty="0">
                <a:latin typeface="Arial Black"/>
                <a:cs typeface="Arial"/>
              </a:rPr>
            </a:br>
            <a:r>
              <a:rPr lang="en-GB" sz="2600" b="1" dirty="0">
                <a:solidFill>
                  <a:srgbClr val="FF6600"/>
                </a:solidFill>
                <a:latin typeface="Arial Black"/>
                <a:cs typeface="Arial"/>
              </a:rPr>
              <a:t>Day 3</a:t>
            </a:r>
            <a:endParaRPr lang="en-GB" sz="2600" dirty="0">
              <a:solidFill>
                <a:srgbClr val="FF6600"/>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55960" y="437050"/>
            <a:ext cx="8229600" cy="818176"/>
          </a:xfrm>
        </p:spPr>
        <p:txBody>
          <a:bodyPr vert="horz" lIns="91440" tIns="45720" rIns="91440" bIns="45720" rtlCol="0" anchor="t">
            <a:normAutofit/>
          </a:bodyPr>
          <a:lstStyle/>
          <a:p>
            <a:pPr marL="0" indent="0" algn="ctr">
              <a:buNone/>
            </a:pPr>
            <a:r>
              <a:rPr lang="en-US" sz="4200" dirty="0">
                <a:solidFill>
                  <a:srgbClr val="E0BC4C"/>
                </a:solidFill>
                <a:latin typeface="Arial Black"/>
              </a:rPr>
              <a:t>Agenda</a:t>
            </a:r>
            <a:endParaRPr lang="en-US" dirty="0">
              <a:solidFill>
                <a:srgbClr val="E0BC4C"/>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820152" y="1500616"/>
            <a:ext cx="7513076" cy="3970318"/>
          </a:xfrm>
          <a:prstGeom prst="rect">
            <a:avLst/>
          </a:prstGeom>
          <a:noFill/>
        </p:spPr>
        <p:txBody>
          <a:bodyPr wrap="square" lIns="91440" tIns="45720" rIns="91440" bIns="45720" rtlCol="0" anchor="t">
            <a:spAutoFit/>
          </a:bodyPr>
          <a:lstStyle/>
          <a:p>
            <a:pPr marL="457200" indent="-457200">
              <a:buFont typeface="Wingdings" panose="05000000000000000000" pitchFamily="2" charset="2"/>
              <a:buChar char="ü"/>
            </a:pPr>
            <a:r>
              <a:rPr lang="en-GB" sz="3600" b="1" dirty="0">
                <a:solidFill>
                  <a:srgbClr val="FFC000"/>
                </a:solidFill>
                <a:ea typeface="+mn-lt"/>
                <a:cs typeface="+mn-lt"/>
              </a:rPr>
              <a:t>Mindset, questioning and listening </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1" i="0" u="none" strike="noStrike" kern="1200" cap="none" spc="0" normalizeH="0" baseline="0" noProof="0" dirty="0">
                <a:ln>
                  <a:noFill/>
                </a:ln>
                <a:solidFill>
                  <a:prstClr val="white"/>
                </a:solidFill>
                <a:effectLst/>
                <a:uLnTx/>
                <a:uFillTx/>
                <a:latin typeface="Myriad Pro"/>
                <a:ea typeface="+mn-ea"/>
                <a:cs typeface="+mn-cs"/>
              </a:rPr>
              <a:t>Introduction to coaching models</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kumimoji="0" lang="en-GB" sz="3600" b="1" i="0" u="none" strike="noStrike" kern="1200" cap="none" spc="0" normalizeH="0" baseline="0" noProof="0" dirty="0">
                <a:ln>
                  <a:noFill/>
                </a:ln>
                <a:solidFill>
                  <a:srgbClr val="24ABD0"/>
                </a:solidFill>
                <a:effectLst/>
                <a:uLnTx/>
                <a:uFillTx/>
                <a:latin typeface="Myriad Pro"/>
                <a:ea typeface="+mn-ea"/>
                <a:cs typeface="+mn-cs"/>
              </a:rPr>
              <a:t>Reflective practice and feedback</a:t>
            </a:r>
          </a:p>
          <a:p>
            <a:pPr marL="457200" marR="0" lvl="0" indent="-457200" algn="l"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GB" sz="3600" b="1" dirty="0">
                <a:solidFill>
                  <a:srgbClr val="FF6600"/>
                </a:solidFill>
                <a:latin typeface="Myriad Pro"/>
              </a:rPr>
              <a:t>Coaching and mentoring tools</a:t>
            </a:r>
            <a:endParaRPr lang="en-GB" sz="3600" b="1" dirty="0">
              <a:solidFill>
                <a:srgbClr val="FFC000"/>
              </a:solidFill>
            </a:endParaRPr>
          </a:p>
        </p:txBody>
      </p:sp>
    </p:spTree>
    <p:extLst>
      <p:ext uri="{BB962C8B-B14F-4D97-AF65-F5344CB8AC3E}">
        <p14:creationId xmlns:p14="http://schemas.microsoft.com/office/powerpoint/2010/main" val="3038370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32148" y="2724"/>
            <a:ext cx="9284667" cy="6908477"/>
          </a:xfrm>
          <a:prstGeom prst="rect">
            <a:avLst/>
          </a:prstGeom>
        </p:spPr>
      </p:pic>
      <p:sp>
        <p:nvSpPr>
          <p:cNvPr id="9" name="Content Placeholder 8"/>
          <p:cNvSpPr>
            <a:spLocks noGrp="1"/>
          </p:cNvSpPr>
          <p:nvPr>
            <p:ph idx="1"/>
          </p:nvPr>
        </p:nvSpPr>
        <p:spPr>
          <a:xfrm>
            <a:off x="457200" y="1052736"/>
            <a:ext cx="8229600" cy="818176"/>
          </a:xfrm>
        </p:spPr>
        <p:txBody>
          <a:bodyPr vert="horz" lIns="91440" tIns="45720" rIns="91440" bIns="45720" rtlCol="0" anchor="t">
            <a:normAutofit fontScale="85000" lnSpcReduction="10000"/>
          </a:bodyPr>
          <a:lstStyle/>
          <a:p>
            <a:pPr marL="0" indent="0" algn="ctr">
              <a:buNone/>
            </a:pPr>
            <a:r>
              <a:rPr lang="en-US" sz="4200" dirty="0">
                <a:solidFill>
                  <a:schemeClr val="bg1"/>
                </a:solidFill>
                <a:latin typeface="Arial Black"/>
              </a:rPr>
              <a:t>Recap: Coaching and mentoring</a:t>
            </a:r>
            <a:endParaRPr lang="en-US" dirty="0">
              <a:solidFill>
                <a:schemeClr val="bg1"/>
              </a:solidFill>
            </a:endParaRPr>
          </a:p>
        </p:txBody>
      </p:sp>
      <p:pic>
        <p:nvPicPr>
          <p:cNvPr id="10" name="Picture 9" descr="A picture containing wall, person, person, glasses&#10;&#10;Description automatically generated">
            <a:extLst>
              <a:ext uri="{FF2B5EF4-FFF2-40B4-BE49-F238E27FC236}">
                <a16:creationId xmlns:a16="http://schemas.microsoft.com/office/drawing/2014/main" id="{DFDE2F2C-F4EB-7864-40D5-F993A153619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519772" y="2060848"/>
            <a:ext cx="4104456" cy="4295361"/>
          </a:xfrm>
          <a:prstGeom prst="rect">
            <a:avLst/>
          </a:prstGeom>
        </p:spPr>
      </p:pic>
    </p:spTree>
    <p:extLst>
      <p:ext uri="{BB962C8B-B14F-4D97-AF65-F5344CB8AC3E}">
        <p14:creationId xmlns:p14="http://schemas.microsoft.com/office/powerpoint/2010/main" val="2959705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2B314D-C7B0-72F8-0537-E8DDEDE1AAD5}"/>
              </a:ext>
            </a:extLst>
          </p:cNvPr>
          <p:cNvPicPr>
            <a:picLocks noChangeAspect="1"/>
          </p:cNvPicPr>
          <p:nvPr/>
        </p:nvPicPr>
        <p:blipFill>
          <a:blip r:embed="rId2"/>
          <a:stretch>
            <a:fillRect/>
          </a:stretch>
        </p:blipFill>
        <p:spPr>
          <a:xfrm>
            <a:off x="-36512" y="0"/>
            <a:ext cx="9180512" cy="7533456"/>
          </a:xfrm>
          <a:prstGeom prst="rect">
            <a:avLst/>
          </a:prstGeom>
        </p:spPr>
      </p:pic>
    </p:spTree>
    <p:extLst>
      <p:ext uri="{BB962C8B-B14F-4D97-AF65-F5344CB8AC3E}">
        <p14:creationId xmlns:p14="http://schemas.microsoft.com/office/powerpoint/2010/main" val="2085463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D701D-D6E8-23D7-94D5-2CEB25D043B9}"/>
              </a:ext>
            </a:extLst>
          </p:cNvPr>
          <p:cNvSpPr>
            <a:spLocks noGrp="1"/>
          </p:cNvSpPr>
          <p:nvPr>
            <p:ph type="title"/>
          </p:nvPr>
        </p:nvSpPr>
        <p:spPr/>
        <p:txBody>
          <a:bodyPr/>
          <a:lstStyle/>
          <a:p>
            <a:r>
              <a:rPr lang="en-GB" b="1" dirty="0">
                <a:solidFill>
                  <a:schemeClr val="accent5">
                    <a:lumMod val="50000"/>
                  </a:schemeClr>
                </a:solidFill>
              </a:rPr>
              <a:t>Coaching</a:t>
            </a:r>
          </a:p>
        </p:txBody>
      </p:sp>
      <p:sp>
        <p:nvSpPr>
          <p:cNvPr id="3" name="Content Placeholder 2">
            <a:extLst>
              <a:ext uri="{FF2B5EF4-FFF2-40B4-BE49-F238E27FC236}">
                <a16:creationId xmlns:a16="http://schemas.microsoft.com/office/drawing/2014/main" id="{90F6DF0C-4FCF-68AE-8473-93529B161DCC}"/>
              </a:ext>
            </a:extLst>
          </p:cNvPr>
          <p:cNvSpPr>
            <a:spLocks noGrp="1"/>
          </p:cNvSpPr>
          <p:nvPr>
            <p:ph idx="1"/>
          </p:nvPr>
        </p:nvSpPr>
        <p:spPr/>
        <p:txBody>
          <a:bodyPr>
            <a:normAutofit/>
          </a:bodyPr>
          <a:lstStyle/>
          <a:p>
            <a:pPr marL="0" indent="0">
              <a:buNone/>
            </a:pPr>
            <a:r>
              <a:rPr lang="en-GB" sz="2800" dirty="0"/>
              <a:t>“…can be defined as an </a:t>
            </a:r>
            <a:r>
              <a:rPr lang="en-GB" sz="2800" b="1" dirty="0"/>
              <a:t>action-oriented</a:t>
            </a:r>
            <a:r>
              <a:rPr lang="en-GB" sz="2800" dirty="0"/>
              <a:t>, </a:t>
            </a:r>
            <a:r>
              <a:rPr lang="en-GB" sz="2800" b="1" dirty="0"/>
              <a:t>collaborative</a:t>
            </a:r>
            <a:r>
              <a:rPr lang="en-GB" sz="2800" dirty="0"/>
              <a:t> process that seeks to </a:t>
            </a:r>
            <a:r>
              <a:rPr lang="en-GB" sz="2800" b="1" dirty="0"/>
              <a:t>facilitate</a:t>
            </a:r>
            <a:r>
              <a:rPr lang="en-GB" sz="2800" dirty="0"/>
              <a:t> goal attainment, </a:t>
            </a:r>
            <a:r>
              <a:rPr lang="en-GB" sz="2800" b="1" dirty="0"/>
              <a:t>self-directed</a:t>
            </a:r>
            <a:r>
              <a:rPr lang="en-GB" sz="2800" dirty="0"/>
              <a:t> learning, and/or </a:t>
            </a:r>
            <a:r>
              <a:rPr lang="en-GB" sz="2800" b="1" dirty="0"/>
              <a:t>enhance</a:t>
            </a:r>
            <a:r>
              <a:rPr lang="en-GB" sz="2800" dirty="0"/>
              <a:t> performance in the </a:t>
            </a:r>
            <a:r>
              <a:rPr lang="en-GB" sz="2800" dirty="0" err="1"/>
              <a:t>coachee’s</a:t>
            </a:r>
            <a:r>
              <a:rPr lang="en-GB" sz="2800" dirty="0"/>
              <a:t> personal or professional life. It is </a:t>
            </a:r>
            <a:r>
              <a:rPr lang="en-GB" sz="2800" b="1" dirty="0"/>
              <a:t>a way of thinking</a:t>
            </a:r>
            <a:r>
              <a:rPr lang="en-GB" sz="2800" dirty="0"/>
              <a:t>, </a:t>
            </a:r>
            <a:r>
              <a:rPr lang="en-GB" sz="2800" b="1" dirty="0"/>
              <a:t>managing</a:t>
            </a:r>
            <a:r>
              <a:rPr lang="en-GB" sz="2800" dirty="0"/>
              <a:t>, </a:t>
            </a:r>
            <a:r>
              <a:rPr lang="en-GB" sz="2800" b="1" dirty="0"/>
              <a:t>treating</a:t>
            </a:r>
            <a:r>
              <a:rPr lang="en-GB" sz="2800" dirty="0"/>
              <a:t> people, and a way of being that can </a:t>
            </a:r>
            <a:r>
              <a:rPr lang="en-GB" sz="2800" b="1" dirty="0"/>
              <a:t>lead to transformation </a:t>
            </a:r>
            <a:r>
              <a:rPr lang="en-GB" sz="2800" dirty="0"/>
              <a:t>in people’s lives”, (Spence and Grant, 2007).</a:t>
            </a:r>
          </a:p>
          <a:p>
            <a:pPr marL="0" indent="0">
              <a:buNone/>
            </a:pPr>
            <a:endParaRPr lang="en-GB" sz="2800" dirty="0"/>
          </a:p>
        </p:txBody>
      </p:sp>
    </p:spTree>
    <p:extLst>
      <p:ext uri="{BB962C8B-B14F-4D97-AF65-F5344CB8AC3E}">
        <p14:creationId xmlns:p14="http://schemas.microsoft.com/office/powerpoint/2010/main" val="3121009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FFB49-9927-E02B-2306-3D0118BA48B5}"/>
              </a:ext>
            </a:extLst>
          </p:cNvPr>
          <p:cNvSpPr>
            <a:spLocks noGrp="1"/>
          </p:cNvSpPr>
          <p:nvPr>
            <p:ph type="title"/>
          </p:nvPr>
        </p:nvSpPr>
        <p:spPr/>
        <p:txBody>
          <a:bodyPr/>
          <a:lstStyle/>
          <a:p>
            <a:r>
              <a:rPr lang="en-GB" b="1" dirty="0">
                <a:solidFill>
                  <a:schemeClr val="accent5">
                    <a:lumMod val="50000"/>
                  </a:schemeClr>
                </a:solidFill>
              </a:rPr>
              <a:t>Mentoring</a:t>
            </a:r>
          </a:p>
        </p:txBody>
      </p:sp>
      <p:sp>
        <p:nvSpPr>
          <p:cNvPr id="3" name="Content Placeholder 2">
            <a:extLst>
              <a:ext uri="{FF2B5EF4-FFF2-40B4-BE49-F238E27FC236}">
                <a16:creationId xmlns:a16="http://schemas.microsoft.com/office/drawing/2014/main" id="{BB9C2784-6A9F-06A7-0BD4-D1546023A242}"/>
              </a:ext>
            </a:extLst>
          </p:cNvPr>
          <p:cNvSpPr>
            <a:spLocks noGrp="1"/>
          </p:cNvSpPr>
          <p:nvPr>
            <p:ph idx="1"/>
          </p:nvPr>
        </p:nvSpPr>
        <p:spPr/>
        <p:txBody>
          <a:bodyPr>
            <a:normAutofit/>
          </a:bodyPr>
          <a:lstStyle/>
          <a:p>
            <a:pPr marL="0" indent="0">
              <a:buNone/>
            </a:pPr>
            <a:r>
              <a:rPr lang="en-GB" sz="2400" dirty="0"/>
              <a:t>“…a process for the </a:t>
            </a:r>
            <a:r>
              <a:rPr lang="en-GB" sz="2400" b="1" dirty="0"/>
              <a:t>informal</a:t>
            </a:r>
            <a:r>
              <a:rPr lang="en-GB" sz="2400" dirty="0"/>
              <a:t> transmission of knowledge, social capital and the psychosocial support perceived by the recipient as </a:t>
            </a:r>
            <a:r>
              <a:rPr lang="en-GB" sz="2400" b="1" dirty="0"/>
              <a:t>relevant to work, career or professional development</a:t>
            </a:r>
            <a:r>
              <a:rPr lang="en-GB" sz="2400" dirty="0"/>
              <a:t>; mentoring entails </a:t>
            </a:r>
            <a:r>
              <a:rPr lang="en-GB" sz="2400" b="1" dirty="0"/>
              <a:t>informal communication</a:t>
            </a:r>
            <a:r>
              <a:rPr lang="en-GB" sz="2400" dirty="0"/>
              <a:t>, usually face-to-face and during a </a:t>
            </a:r>
            <a:r>
              <a:rPr lang="en-GB" sz="2400" b="1" dirty="0"/>
              <a:t>sustained period </a:t>
            </a:r>
            <a:r>
              <a:rPr lang="en-GB" sz="2400" dirty="0"/>
              <a:t>of time, between a person who is perceived to have </a:t>
            </a:r>
            <a:r>
              <a:rPr lang="en-GB" sz="2400" b="1" dirty="0"/>
              <a:t>greater relevant knowledge, wisdom or experience (the mentor) </a:t>
            </a:r>
            <a:r>
              <a:rPr lang="en-GB" sz="2400" dirty="0"/>
              <a:t>and a person who is perceived to have less (the protégé)”, (Bozeman and Feeney, 2007).</a:t>
            </a:r>
          </a:p>
        </p:txBody>
      </p:sp>
    </p:spTree>
    <p:extLst>
      <p:ext uri="{BB962C8B-B14F-4D97-AF65-F5344CB8AC3E}">
        <p14:creationId xmlns:p14="http://schemas.microsoft.com/office/powerpoint/2010/main" val="1509757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455960" y="437050"/>
            <a:ext cx="8229600" cy="818176"/>
          </a:xfrm>
        </p:spPr>
        <p:txBody>
          <a:bodyPr vert="horz" lIns="91440" tIns="45720" rIns="91440" bIns="45720" rtlCol="0" anchor="t">
            <a:noAutofit/>
          </a:bodyPr>
          <a:lstStyle/>
          <a:p>
            <a:pPr marL="0" indent="0" algn="ctr">
              <a:buNone/>
            </a:pPr>
            <a:r>
              <a:rPr lang="en-US" sz="4800" dirty="0">
                <a:solidFill>
                  <a:srgbClr val="E0BC4C"/>
                </a:solidFill>
                <a:latin typeface="Arial Black"/>
              </a:rPr>
              <a:t>Mindset models</a:t>
            </a:r>
            <a:endParaRPr lang="en-US" sz="4800" dirty="0">
              <a:solidFill>
                <a:srgbClr val="E0BC4C"/>
              </a:solidFill>
            </a:endParaRPr>
          </a:p>
        </p:txBody>
      </p:sp>
      <p:sp>
        <p:nvSpPr>
          <p:cNvPr id="3" name="TextBox 2">
            <a:extLst>
              <a:ext uri="{FF2B5EF4-FFF2-40B4-BE49-F238E27FC236}">
                <a16:creationId xmlns:a16="http://schemas.microsoft.com/office/drawing/2014/main" id="{F1FEBC25-4E9A-444C-A0D6-17735289F605}"/>
              </a:ext>
            </a:extLst>
          </p:cNvPr>
          <p:cNvSpPr txBox="1"/>
          <p:nvPr/>
        </p:nvSpPr>
        <p:spPr>
          <a:xfrm>
            <a:off x="755576" y="1255226"/>
            <a:ext cx="7848872" cy="646331"/>
          </a:xfrm>
          <a:prstGeom prst="rect">
            <a:avLst/>
          </a:prstGeom>
          <a:noFill/>
        </p:spPr>
        <p:txBody>
          <a:bodyPr wrap="square" lIns="91440" tIns="45720" rIns="91440" bIns="45720" rtlCol="0" anchor="t">
            <a:spAutoFit/>
          </a:bodyPr>
          <a:lstStyle/>
          <a:p>
            <a:pPr marL="0" lvl="1"/>
            <a:endParaRPr lang="en-GB" sz="3600" b="1" dirty="0"/>
          </a:p>
        </p:txBody>
      </p:sp>
      <p:pic>
        <p:nvPicPr>
          <p:cNvPr id="4" name="Picture 4">
            <a:extLst>
              <a:ext uri="{FF2B5EF4-FFF2-40B4-BE49-F238E27FC236}">
                <a16:creationId xmlns:a16="http://schemas.microsoft.com/office/drawing/2014/main" id="{021315A3-29DB-2B1F-6E08-A7516FA3A5DA}"/>
              </a:ext>
            </a:extLst>
          </p:cNvPr>
          <p:cNvPicPr>
            <a:picLocks noChangeAspect="1"/>
          </p:cNvPicPr>
          <p:nvPr/>
        </p:nvPicPr>
        <p:blipFill>
          <a:blip r:embed="rId4"/>
          <a:stretch>
            <a:fillRect/>
          </a:stretch>
        </p:blipFill>
        <p:spPr>
          <a:xfrm>
            <a:off x="462367" y="1753408"/>
            <a:ext cx="8219267" cy="4668540"/>
          </a:xfrm>
          <a:prstGeom prst="rect">
            <a:avLst/>
          </a:prstGeom>
        </p:spPr>
      </p:pic>
    </p:spTree>
    <p:extLst>
      <p:ext uri="{BB962C8B-B14F-4D97-AF65-F5344CB8AC3E}">
        <p14:creationId xmlns:p14="http://schemas.microsoft.com/office/powerpoint/2010/main" val="4220890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7805AF-BCA2-42A5-88B7-40A2F256BFCE}"/>
              </a:ext>
            </a:extLst>
          </p:cNvPr>
          <p:cNvSpPr txBox="1"/>
          <p:nvPr/>
        </p:nvSpPr>
        <p:spPr>
          <a:xfrm>
            <a:off x="778144" y="476672"/>
            <a:ext cx="3677056" cy="830997"/>
          </a:xfrm>
          <a:prstGeom prst="rect">
            <a:avLst/>
          </a:prstGeom>
          <a:noFill/>
        </p:spPr>
        <p:txBody>
          <a:bodyPr wrap="square" rtlCol="0">
            <a:spAutoFit/>
          </a:bodyPr>
          <a:lstStyle/>
          <a:p>
            <a:pPr defTabSz="685800"/>
            <a:r>
              <a:rPr lang="en-GB" sz="4800" b="1" dirty="0">
                <a:solidFill>
                  <a:srgbClr val="4BACC6">
                    <a:lumMod val="50000"/>
                  </a:srgbClr>
                </a:solidFill>
                <a:latin typeface="Myriad Pro"/>
              </a:rPr>
              <a:t>Mindset </a:t>
            </a:r>
          </a:p>
        </p:txBody>
      </p:sp>
      <p:sp>
        <p:nvSpPr>
          <p:cNvPr id="3" name="TextBox 2">
            <a:extLst>
              <a:ext uri="{FF2B5EF4-FFF2-40B4-BE49-F238E27FC236}">
                <a16:creationId xmlns:a16="http://schemas.microsoft.com/office/drawing/2014/main" id="{6248E140-2D33-462F-9DE1-56A9A8702551}"/>
              </a:ext>
            </a:extLst>
          </p:cNvPr>
          <p:cNvSpPr txBox="1"/>
          <p:nvPr/>
        </p:nvSpPr>
        <p:spPr>
          <a:xfrm>
            <a:off x="-108520" y="1484784"/>
            <a:ext cx="5076056" cy="6494085"/>
          </a:xfrm>
          <a:prstGeom prst="rect">
            <a:avLst/>
          </a:prstGeom>
          <a:solidFill>
            <a:schemeClr val="bg1"/>
          </a:solidFill>
        </p:spPr>
        <p:txBody>
          <a:bodyPr wrap="square" rtlCol="0">
            <a:spAutoFit/>
          </a:bodyPr>
          <a:lstStyle/>
          <a:p>
            <a:pPr defTabSz="685800"/>
            <a:r>
              <a:rPr lang="en-GB" sz="3200" dirty="0">
                <a:solidFill>
                  <a:prstClr val="black"/>
                </a:solidFill>
                <a:latin typeface="Myriad Pro"/>
              </a:rPr>
              <a:t>  	To develop 	resilience, Varey 	cites Dweck (2006) 	who suggested 	individuals have 	</a:t>
            </a:r>
          </a:p>
          <a:p>
            <a:pPr defTabSz="685800"/>
            <a:r>
              <a:rPr lang="en-GB" sz="3200" dirty="0">
                <a:solidFill>
                  <a:prstClr val="black"/>
                </a:solidFill>
                <a:latin typeface="Myriad Pro"/>
              </a:rPr>
              <a:t>	one of two 	</a:t>
            </a:r>
          </a:p>
          <a:p>
            <a:pPr defTabSz="685800"/>
            <a:r>
              <a:rPr lang="en-GB" sz="3200" dirty="0">
                <a:solidFill>
                  <a:prstClr val="black"/>
                </a:solidFill>
                <a:latin typeface="Myriad Pro"/>
              </a:rPr>
              <a:t>	mindsets:</a:t>
            </a:r>
          </a:p>
          <a:p>
            <a:pPr defTabSz="685800"/>
            <a:r>
              <a:rPr lang="en-GB" sz="3200" dirty="0">
                <a:solidFill>
                  <a:prstClr val="black"/>
                </a:solidFill>
                <a:latin typeface="Myriad Pro"/>
              </a:rPr>
              <a:t> 		- Fixed</a:t>
            </a:r>
          </a:p>
          <a:p>
            <a:pPr defTabSz="685800"/>
            <a:r>
              <a:rPr lang="en-GB" sz="3200" dirty="0">
                <a:solidFill>
                  <a:prstClr val="black"/>
                </a:solidFill>
                <a:latin typeface="Myriad Pro"/>
              </a:rPr>
              <a:t>		- Growth</a:t>
            </a: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p:txBody>
      </p:sp>
      <p:sp>
        <p:nvSpPr>
          <p:cNvPr id="5" name="TextBox 4">
            <a:extLst>
              <a:ext uri="{FF2B5EF4-FFF2-40B4-BE49-F238E27FC236}">
                <a16:creationId xmlns:a16="http://schemas.microsoft.com/office/drawing/2014/main" id="{07046060-10C6-44E7-A091-59D6A1A267E4}"/>
              </a:ext>
            </a:extLst>
          </p:cNvPr>
          <p:cNvSpPr txBox="1"/>
          <p:nvPr/>
        </p:nvSpPr>
        <p:spPr>
          <a:xfrm>
            <a:off x="4067944" y="892170"/>
            <a:ext cx="5076056" cy="6001643"/>
          </a:xfrm>
          <a:prstGeom prst="rect">
            <a:avLst/>
          </a:prstGeom>
          <a:solidFill>
            <a:schemeClr val="bg1"/>
          </a:solidFill>
        </p:spPr>
        <p:txBody>
          <a:bodyPr wrap="square" rtlCol="0">
            <a:spAutoFit/>
          </a:bodyPr>
          <a:lstStyle/>
          <a:p>
            <a:pPr defTabSz="685800"/>
            <a:r>
              <a:rPr lang="en-GB" sz="3200" dirty="0">
                <a:solidFill>
                  <a:prstClr val="black"/>
                </a:solidFill>
                <a:latin typeface="Myriad Pro"/>
              </a:rPr>
              <a:t>  	To develop 	resilience, Varey 	cites Dweck (2006) 	who suggested 	individuals have 	</a:t>
            </a:r>
          </a:p>
          <a:p>
            <a:pPr defTabSz="685800"/>
            <a:r>
              <a:rPr lang="en-GB" sz="3200" dirty="0">
                <a:solidFill>
                  <a:prstClr val="black"/>
                </a:solidFill>
                <a:latin typeface="Myriad Pro"/>
              </a:rPr>
              <a:t>	one of two 	mindsets:</a:t>
            </a:r>
          </a:p>
          <a:p>
            <a:pPr defTabSz="685800"/>
            <a:r>
              <a:rPr lang="en-GB" sz="3200" dirty="0">
                <a:solidFill>
                  <a:prstClr val="black"/>
                </a:solidFill>
                <a:latin typeface="Myriad Pro"/>
              </a:rPr>
              <a:t> 		- Fixed</a:t>
            </a:r>
          </a:p>
          <a:p>
            <a:pPr defTabSz="685800"/>
            <a:r>
              <a:rPr lang="en-GB" sz="3200" dirty="0">
                <a:solidFill>
                  <a:prstClr val="black"/>
                </a:solidFill>
                <a:latin typeface="Myriad Pro"/>
              </a:rPr>
              <a:t>		- Growth</a:t>
            </a: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a:p>
            <a:pPr marL="214313" indent="-214313" defTabSz="685800">
              <a:buFont typeface="Arial" panose="020B0604020202020204" pitchFamily="34" charset="0"/>
              <a:buChar char="•"/>
            </a:pPr>
            <a:endParaRPr lang="en-GB" sz="3200" dirty="0">
              <a:solidFill>
                <a:prstClr val="black"/>
              </a:solidFill>
              <a:latin typeface="Myriad Pro"/>
            </a:endParaRPr>
          </a:p>
        </p:txBody>
      </p:sp>
      <p:pic>
        <p:nvPicPr>
          <p:cNvPr id="4098" name="Picture 2" descr="See the source image">
            <a:extLst>
              <a:ext uri="{FF2B5EF4-FFF2-40B4-BE49-F238E27FC236}">
                <a16:creationId xmlns:a16="http://schemas.microsoft.com/office/drawing/2014/main" id="{30945732-F14B-4924-A4B4-198E0517E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8145" y="116632"/>
            <a:ext cx="4735981" cy="6624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8205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45D067-890A-4207-8E32-40610C9A1ADB}"/>
              </a:ext>
            </a:extLst>
          </p:cNvPr>
          <p:cNvSpPr txBox="1"/>
          <p:nvPr/>
        </p:nvSpPr>
        <p:spPr>
          <a:xfrm>
            <a:off x="1331640" y="722759"/>
            <a:ext cx="6858000" cy="600164"/>
          </a:xfrm>
          <a:prstGeom prst="rect">
            <a:avLst/>
          </a:prstGeom>
          <a:noFill/>
        </p:spPr>
        <p:txBody>
          <a:bodyPr wrap="square" rtlCol="0">
            <a:spAutoFit/>
          </a:bodyPr>
          <a:lstStyle/>
          <a:p>
            <a:pPr algn="ctr" defTabSz="685800"/>
            <a:r>
              <a:rPr lang="en-GB" sz="3300" b="1" dirty="0">
                <a:solidFill>
                  <a:srgbClr val="4BACC6">
                    <a:lumMod val="50000"/>
                  </a:srgbClr>
                </a:solidFill>
                <a:latin typeface="Myriad Pro"/>
              </a:rPr>
              <a:t>Learner/Judger Mindset Model </a:t>
            </a:r>
          </a:p>
        </p:txBody>
      </p:sp>
      <p:pic>
        <p:nvPicPr>
          <p:cNvPr id="4" name="Picture 3">
            <a:extLst>
              <a:ext uri="{FF2B5EF4-FFF2-40B4-BE49-F238E27FC236}">
                <a16:creationId xmlns:a16="http://schemas.microsoft.com/office/drawing/2014/main" id="{10B8D5BD-3633-40A7-885D-93B591E61F99}"/>
              </a:ext>
            </a:extLst>
          </p:cNvPr>
          <p:cNvPicPr>
            <a:picLocks noChangeAspect="1"/>
          </p:cNvPicPr>
          <p:nvPr/>
        </p:nvPicPr>
        <p:blipFill>
          <a:blip r:embed="rId3"/>
          <a:stretch>
            <a:fillRect/>
          </a:stretch>
        </p:blipFill>
        <p:spPr>
          <a:xfrm>
            <a:off x="374033" y="1679260"/>
            <a:ext cx="8395934" cy="3096848"/>
          </a:xfrm>
          <a:prstGeom prst="rect">
            <a:avLst/>
          </a:prstGeom>
        </p:spPr>
      </p:pic>
      <p:sp>
        <p:nvSpPr>
          <p:cNvPr id="5" name="TextBox 4">
            <a:extLst>
              <a:ext uri="{FF2B5EF4-FFF2-40B4-BE49-F238E27FC236}">
                <a16:creationId xmlns:a16="http://schemas.microsoft.com/office/drawing/2014/main" id="{3634122F-7226-4A1E-A291-DD9D9900C30E}"/>
              </a:ext>
            </a:extLst>
          </p:cNvPr>
          <p:cNvSpPr txBox="1"/>
          <p:nvPr/>
        </p:nvSpPr>
        <p:spPr>
          <a:xfrm>
            <a:off x="1632858" y="4857750"/>
            <a:ext cx="5682343" cy="300082"/>
          </a:xfrm>
          <a:prstGeom prst="rect">
            <a:avLst/>
          </a:prstGeom>
          <a:noFill/>
        </p:spPr>
        <p:txBody>
          <a:bodyPr wrap="square" rtlCol="0">
            <a:spAutoFit/>
          </a:bodyPr>
          <a:lstStyle/>
          <a:p>
            <a:pPr algn="ctr" defTabSz="685800"/>
            <a:r>
              <a:rPr lang="en-GB" sz="1350" i="1" dirty="0">
                <a:solidFill>
                  <a:prstClr val="black"/>
                </a:solidFill>
                <a:latin typeface="Myriad Pro"/>
              </a:rPr>
              <a:t>Adams, M. (2004)</a:t>
            </a:r>
          </a:p>
        </p:txBody>
      </p:sp>
    </p:spTree>
    <p:extLst>
      <p:ext uri="{BB962C8B-B14F-4D97-AF65-F5344CB8AC3E}">
        <p14:creationId xmlns:p14="http://schemas.microsoft.com/office/powerpoint/2010/main" val="1236343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F72B5DE-4824-414B-B444-6B9850501A3F}"/>
              </a:ext>
            </a:extLst>
          </p:cNvPr>
          <p:cNvPicPr>
            <a:picLocks noChangeAspect="1"/>
          </p:cNvPicPr>
          <p:nvPr/>
        </p:nvPicPr>
        <p:blipFill>
          <a:blip r:embed="rId3"/>
          <a:stretch>
            <a:fillRect/>
          </a:stretch>
        </p:blipFill>
        <p:spPr>
          <a:xfrm>
            <a:off x="589504" y="1771651"/>
            <a:ext cx="7950338" cy="3308601"/>
          </a:xfrm>
          <a:prstGeom prst="rect">
            <a:avLst/>
          </a:prstGeom>
        </p:spPr>
      </p:pic>
      <p:sp>
        <p:nvSpPr>
          <p:cNvPr id="4" name="TextBox 3">
            <a:extLst>
              <a:ext uri="{FF2B5EF4-FFF2-40B4-BE49-F238E27FC236}">
                <a16:creationId xmlns:a16="http://schemas.microsoft.com/office/drawing/2014/main" id="{8941DE1F-4631-47E6-8E63-530268A1D2F4}"/>
              </a:ext>
            </a:extLst>
          </p:cNvPr>
          <p:cNvSpPr txBox="1"/>
          <p:nvPr/>
        </p:nvSpPr>
        <p:spPr>
          <a:xfrm>
            <a:off x="1331640" y="620688"/>
            <a:ext cx="6858000" cy="600164"/>
          </a:xfrm>
          <a:prstGeom prst="rect">
            <a:avLst/>
          </a:prstGeom>
          <a:noFill/>
        </p:spPr>
        <p:txBody>
          <a:bodyPr wrap="square" rtlCol="0">
            <a:spAutoFit/>
          </a:bodyPr>
          <a:lstStyle/>
          <a:p>
            <a:pPr algn="ctr" defTabSz="685800"/>
            <a:r>
              <a:rPr lang="en-GB" sz="3300" b="1" dirty="0">
                <a:solidFill>
                  <a:srgbClr val="4BACC6">
                    <a:lumMod val="50000"/>
                  </a:srgbClr>
                </a:solidFill>
                <a:latin typeface="Myriad Pro"/>
              </a:rPr>
              <a:t>Learner/Judger Mindset Model</a:t>
            </a:r>
          </a:p>
        </p:txBody>
      </p:sp>
    </p:spTree>
    <p:extLst>
      <p:ext uri="{BB962C8B-B14F-4D97-AF65-F5344CB8AC3E}">
        <p14:creationId xmlns:p14="http://schemas.microsoft.com/office/powerpoint/2010/main" val="4034778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59211D-19BE-423E-8EF6-E0D3E90E7B10}"/>
              </a:ext>
            </a:extLst>
          </p:cNvPr>
          <p:cNvSpPr txBox="1"/>
          <p:nvPr/>
        </p:nvSpPr>
        <p:spPr>
          <a:xfrm>
            <a:off x="1403648" y="692696"/>
            <a:ext cx="6858000" cy="600164"/>
          </a:xfrm>
          <a:prstGeom prst="rect">
            <a:avLst/>
          </a:prstGeom>
          <a:noFill/>
        </p:spPr>
        <p:txBody>
          <a:bodyPr wrap="square" rtlCol="0">
            <a:spAutoFit/>
          </a:bodyPr>
          <a:lstStyle/>
          <a:p>
            <a:pPr algn="ctr" defTabSz="685800"/>
            <a:r>
              <a:rPr lang="en-GB" sz="3300" b="1" dirty="0">
                <a:solidFill>
                  <a:srgbClr val="4BACC6">
                    <a:lumMod val="50000"/>
                  </a:srgbClr>
                </a:solidFill>
                <a:latin typeface="Myriad Pro"/>
              </a:rPr>
              <a:t>Learner/Judger Mindset Model</a:t>
            </a:r>
          </a:p>
        </p:txBody>
      </p:sp>
      <p:pic>
        <p:nvPicPr>
          <p:cNvPr id="4" name="Picture 3">
            <a:extLst>
              <a:ext uri="{FF2B5EF4-FFF2-40B4-BE49-F238E27FC236}">
                <a16:creationId xmlns:a16="http://schemas.microsoft.com/office/drawing/2014/main" id="{85C9CF9C-1F78-4A28-ABE1-8CB298891916}"/>
              </a:ext>
            </a:extLst>
          </p:cNvPr>
          <p:cNvPicPr>
            <a:picLocks noChangeAspect="1"/>
          </p:cNvPicPr>
          <p:nvPr/>
        </p:nvPicPr>
        <p:blipFill>
          <a:blip r:embed="rId3"/>
          <a:stretch>
            <a:fillRect/>
          </a:stretch>
        </p:blipFill>
        <p:spPr>
          <a:xfrm>
            <a:off x="200986" y="2065564"/>
            <a:ext cx="8846723" cy="2759528"/>
          </a:xfrm>
          <a:prstGeom prst="rect">
            <a:avLst/>
          </a:prstGeom>
        </p:spPr>
      </p:pic>
    </p:spTree>
    <p:extLst>
      <p:ext uri="{BB962C8B-B14F-4D97-AF65-F5344CB8AC3E}">
        <p14:creationId xmlns:p14="http://schemas.microsoft.com/office/powerpoint/2010/main" val="1930907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17ADE-B1F8-A3F7-1FA2-38A6478E6FFF}"/>
              </a:ext>
            </a:extLst>
          </p:cNvPr>
          <p:cNvSpPr>
            <a:spLocks noGrp="1"/>
          </p:cNvSpPr>
          <p:nvPr>
            <p:ph type="title"/>
          </p:nvPr>
        </p:nvSpPr>
        <p:spPr>
          <a:xfrm>
            <a:off x="483577" y="195507"/>
            <a:ext cx="8229600" cy="1143000"/>
          </a:xfrm>
        </p:spPr>
        <p:txBody>
          <a:bodyPr/>
          <a:lstStyle/>
          <a:p>
            <a:r>
              <a:rPr lang="en-GB" b="1" dirty="0">
                <a:solidFill>
                  <a:srgbClr val="205867"/>
                </a:solidFill>
              </a:rPr>
              <a:t>Re-cap on listening skills</a:t>
            </a:r>
          </a:p>
        </p:txBody>
      </p:sp>
      <p:pic>
        <p:nvPicPr>
          <p:cNvPr id="4" name="Picture 4" descr="Diagram&#10;&#10;Description automatically generated">
            <a:extLst>
              <a:ext uri="{FF2B5EF4-FFF2-40B4-BE49-F238E27FC236}">
                <a16:creationId xmlns:a16="http://schemas.microsoft.com/office/drawing/2014/main" id="{85395037-8FF8-3FF3-8A6A-06C809FF71E9}"/>
              </a:ext>
            </a:extLst>
          </p:cNvPr>
          <p:cNvPicPr>
            <a:picLocks noGrp="1" noChangeAspect="1"/>
          </p:cNvPicPr>
          <p:nvPr>
            <p:ph idx="1"/>
          </p:nvPr>
        </p:nvPicPr>
        <p:blipFill>
          <a:blip r:embed="rId3"/>
          <a:stretch>
            <a:fillRect/>
          </a:stretch>
        </p:blipFill>
        <p:spPr>
          <a:xfrm>
            <a:off x="1545274" y="1301263"/>
            <a:ext cx="6053453" cy="4180801"/>
          </a:xfrm>
        </p:spPr>
      </p:pic>
      <p:sp>
        <p:nvSpPr>
          <p:cNvPr id="5" name="Rectangle 4">
            <a:extLst>
              <a:ext uri="{FF2B5EF4-FFF2-40B4-BE49-F238E27FC236}">
                <a16:creationId xmlns:a16="http://schemas.microsoft.com/office/drawing/2014/main" id="{91D86B39-6D5F-01F5-707E-D6CDE8CD934D}"/>
              </a:ext>
            </a:extLst>
          </p:cNvPr>
          <p:cNvSpPr/>
          <p:nvPr/>
        </p:nvSpPr>
        <p:spPr>
          <a:xfrm>
            <a:off x="1547446" y="1336431"/>
            <a:ext cx="1855176" cy="9144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84751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4433723-5976-43E8-8CD7-16F5A242B5C6}"/>
              </a:ext>
            </a:extLst>
          </p:cNvPr>
          <p:cNvSpPr txBox="1">
            <a:spLocks/>
          </p:cNvSpPr>
          <p:nvPr/>
        </p:nvSpPr>
        <p:spPr>
          <a:xfrm>
            <a:off x="0" y="2348880"/>
            <a:ext cx="9144000" cy="1143000"/>
          </a:xfrm>
          <a:prstGeom prst="rect">
            <a:avLst/>
          </a:prstGeom>
          <a:solidFill>
            <a:srgbClr val="4BACC6">
              <a:lumMod val="50000"/>
            </a:srgb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1" i="0" u="none" strike="noStrike" kern="1200" cap="none" spc="0" normalizeH="0" baseline="0" noProof="0">
                <a:ln>
                  <a:noFill/>
                </a:ln>
                <a:solidFill>
                  <a:sysClr val="window" lastClr="FFFFFF"/>
                </a:solidFill>
                <a:effectLst/>
                <a:uLnTx/>
                <a:uFillTx/>
                <a:latin typeface="Myriad Pro"/>
                <a:ea typeface="+mj-ea"/>
                <a:cs typeface="+mj-cs"/>
              </a:rPr>
              <a:t>OPPORTUNITYNOWHERE</a:t>
            </a:r>
            <a:endParaRPr kumimoji="0" lang="en-GB" sz="5400" b="1" i="0" u="none" strike="noStrike" kern="1200" cap="none" spc="0" normalizeH="0" baseline="0" noProof="0" dirty="0">
              <a:ln>
                <a:noFill/>
              </a:ln>
              <a:solidFill>
                <a:sysClr val="window" lastClr="FFFFFF"/>
              </a:solidFill>
              <a:effectLst/>
              <a:uLnTx/>
              <a:uFillTx/>
              <a:latin typeface="Myriad Pro"/>
              <a:ea typeface="+mj-ea"/>
              <a:cs typeface="+mj-cs"/>
            </a:endParaRPr>
          </a:p>
        </p:txBody>
      </p:sp>
    </p:spTree>
    <p:extLst>
      <p:ext uri="{BB962C8B-B14F-4D97-AF65-F5344CB8AC3E}">
        <p14:creationId xmlns:p14="http://schemas.microsoft.com/office/powerpoint/2010/main" val="1860300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84B78E5-D17D-495D-A465-7EBF18A07483}"/>
              </a:ext>
            </a:extLst>
          </p:cNvPr>
          <p:cNvSpPr txBox="1">
            <a:spLocks/>
          </p:cNvSpPr>
          <p:nvPr/>
        </p:nvSpPr>
        <p:spPr>
          <a:xfrm>
            <a:off x="0" y="2348880"/>
            <a:ext cx="9144000" cy="1143000"/>
          </a:xfrm>
          <a:prstGeom prst="rect">
            <a:avLst/>
          </a:prstGeom>
          <a:solidFill>
            <a:srgbClr val="4BACC6">
              <a:lumMod val="50000"/>
            </a:srgbClr>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5400" b="1" i="0" u="none" strike="noStrike" kern="1200" cap="none" spc="0" normalizeH="0" baseline="0" noProof="0">
                <a:ln>
                  <a:noFill/>
                </a:ln>
                <a:solidFill>
                  <a:sysClr val="window" lastClr="FFFFFF"/>
                </a:solidFill>
                <a:effectLst/>
                <a:uLnTx/>
                <a:uFillTx/>
                <a:latin typeface="Myriad Pro"/>
                <a:ea typeface="+mj-ea"/>
                <a:cs typeface="+mj-cs"/>
              </a:rPr>
              <a:t>OPPORTUNITY</a:t>
            </a:r>
            <a:r>
              <a:rPr kumimoji="0" lang="en-GB" sz="5400" b="1" i="0" u="none" strike="noStrike" kern="1200" cap="none" spc="0" normalizeH="0" baseline="0" noProof="0">
                <a:ln>
                  <a:noFill/>
                </a:ln>
                <a:solidFill>
                  <a:srgbClr val="4BF60E"/>
                </a:solidFill>
                <a:effectLst/>
                <a:uLnTx/>
                <a:uFillTx/>
                <a:latin typeface="Myriad Pro"/>
                <a:ea typeface="+mj-ea"/>
                <a:cs typeface="+mj-cs"/>
              </a:rPr>
              <a:t>NOW</a:t>
            </a:r>
            <a:r>
              <a:rPr kumimoji="0" lang="en-GB" sz="5400" b="1" i="0" u="none" strike="noStrike" kern="1200" cap="none" spc="0" normalizeH="0" baseline="0" noProof="0">
                <a:ln>
                  <a:noFill/>
                </a:ln>
                <a:solidFill>
                  <a:srgbClr val="FFFF00"/>
                </a:solidFill>
                <a:effectLst/>
                <a:uLnTx/>
                <a:uFillTx/>
                <a:latin typeface="Myriad Pro"/>
                <a:ea typeface="+mj-ea"/>
                <a:cs typeface="+mj-cs"/>
              </a:rPr>
              <a:t>HERE</a:t>
            </a:r>
            <a:endParaRPr kumimoji="0" lang="en-GB" sz="5400" b="1" i="0" u="none" strike="noStrike" kern="1200" cap="none" spc="0" normalizeH="0" baseline="0" noProof="0" dirty="0">
              <a:ln>
                <a:noFill/>
              </a:ln>
              <a:solidFill>
                <a:srgbClr val="FFFF00"/>
              </a:solidFill>
              <a:effectLst/>
              <a:uLnTx/>
              <a:uFillTx/>
              <a:latin typeface="Myriad Pro"/>
              <a:ea typeface="+mj-ea"/>
              <a:cs typeface="+mj-cs"/>
            </a:endParaRPr>
          </a:p>
        </p:txBody>
      </p:sp>
    </p:spTree>
    <p:extLst>
      <p:ext uri="{BB962C8B-B14F-4D97-AF65-F5344CB8AC3E}">
        <p14:creationId xmlns:p14="http://schemas.microsoft.com/office/powerpoint/2010/main" val="1522649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7CE4-BAD9-4093-A77E-E3A3B43C5E5C}"/>
              </a:ext>
            </a:extLst>
          </p:cNvPr>
          <p:cNvSpPr>
            <a:spLocks noGrp="1"/>
          </p:cNvSpPr>
          <p:nvPr>
            <p:ph type="title"/>
          </p:nvPr>
        </p:nvSpPr>
        <p:spPr>
          <a:xfrm>
            <a:off x="457200" y="332656"/>
            <a:ext cx="8229600" cy="1143000"/>
          </a:xfrm>
        </p:spPr>
        <p:txBody>
          <a:bodyPr/>
          <a:lstStyle/>
          <a:p>
            <a:r>
              <a:rPr lang="en-GB" b="1" dirty="0">
                <a:solidFill>
                  <a:srgbClr val="1E567C"/>
                </a:solidFill>
              </a:rPr>
              <a:t>Recap - perceptions</a:t>
            </a:r>
          </a:p>
        </p:txBody>
      </p:sp>
      <p:pic>
        <p:nvPicPr>
          <p:cNvPr id="4" name="Picture 3">
            <a:extLst>
              <a:ext uri="{FF2B5EF4-FFF2-40B4-BE49-F238E27FC236}">
                <a16:creationId xmlns:a16="http://schemas.microsoft.com/office/drawing/2014/main" id="{C07517D4-555D-43CD-956F-57308E27A9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6245" y="1212850"/>
            <a:ext cx="5731510" cy="4432300"/>
          </a:xfrm>
          <a:prstGeom prst="rect">
            <a:avLst/>
          </a:prstGeom>
        </p:spPr>
      </p:pic>
    </p:spTree>
    <p:extLst>
      <p:ext uri="{BB962C8B-B14F-4D97-AF65-F5344CB8AC3E}">
        <p14:creationId xmlns:p14="http://schemas.microsoft.com/office/powerpoint/2010/main" val="899913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702351" y="2468197"/>
            <a:ext cx="8229600" cy="818176"/>
          </a:xfrm>
        </p:spPr>
        <p:txBody>
          <a:bodyPr vert="horz" lIns="91440" tIns="45720" rIns="91440" bIns="45720" rtlCol="0" anchor="t">
            <a:normAutofit/>
          </a:bodyPr>
          <a:lstStyle/>
          <a:p>
            <a:pPr marL="0" indent="0" algn="ctr">
              <a:buNone/>
            </a:pPr>
            <a:r>
              <a:rPr lang="en-US" sz="4200" dirty="0">
                <a:solidFill>
                  <a:srgbClr val="FF9900"/>
                </a:solidFill>
                <a:latin typeface="Arial Black"/>
              </a:rPr>
              <a:t>Triad Activity</a:t>
            </a:r>
          </a:p>
        </p:txBody>
      </p:sp>
    </p:spTree>
    <p:extLst>
      <p:ext uri="{BB962C8B-B14F-4D97-AF65-F5344CB8AC3E}">
        <p14:creationId xmlns:p14="http://schemas.microsoft.com/office/powerpoint/2010/main" val="2475839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315605" y="352138"/>
            <a:ext cx="853283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ctr" defTabSz="685800" rtl="0" eaLnBrk="1" fontAlgn="base" latinLnBrk="0" hangingPunct="1">
              <a:lnSpc>
                <a:spcPct val="100000"/>
              </a:lnSpc>
              <a:spcBef>
                <a:spcPct val="0"/>
              </a:spcBef>
              <a:spcAft>
                <a:spcPct val="0"/>
              </a:spcAft>
              <a:buClrTx/>
              <a:buSzTx/>
              <a:buFontTx/>
              <a:buNone/>
              <a:tabLst/>
              <a:defRPr/>
            </a:pPr>
            <a:r>
              <a:rPr kumimoji="0" lang="en-GB" altLang="en-US" sz="4800" b="1" i="0" u="none" strike="noStrike" kern="0" cap="none" spc="0" normalizeH="0" baseline="0" noProof="0" dirty="0">
                <a:ln>
                  <a:noFill/>
                </a:ln>
                <a:solidFill>
                  <a:srgbClr val="4BACC6">
                    <a:lumMod val="50000"/>
                  </a:srgbClr>
                </a:solidFill>
                <a:effectLst/>
                <a:uLnTx/>
                <a:uFillTx/>
                <a:latin typeface="Arial" panose="020B0604020202020204" pitchFamily="34" charset="0"/>
                <a:ea typeface="+mn-ea"/>
                <a:cs typeface="Arial" panose="020B0604020202020204" pitchFamily="34" charset="0"/>
              </a:rPr>
              <a:t>Empowering/disempowering questions</a:t>
            </a:r>
          </a:p>
        </p:txBody>
      </p:sp>
      <p:sp>
        <p:nvSpPr>
          <p:cNvPr id="5" name="TextBox 4"/>
          <p:cNvSpPr txBox="1">
            <a:spLocks noChangeArrowheads="1"/>
          </p:cNvSpPr>
          <p:nvPr/>
        </p:nvSpPr>
        <p:spPr bwMode="auto">
          <a:xfrm>
            <a:off x="473529" y="2093000"/>
            <a:ext cx="6960790" cy="2308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0" marR="0" lvl="0" indent="0" algn="l" defTabSz="685800" rtl="0" eaLnBrk="1" fontAlgn="base" latinLnBrk="0" hangingPunct="1">
              <a:lnSpc>
                <a:spcPct val="100000"/>
              </a:lnSpc>
              <a:spcBef>
                <a:spcPct val="0"/>
              </a:spcBef>
              <a:spcAft>
                <a:spcPct val="0"/>
              </a:spcAft>
              <a:buClrTx/>
              <a:buSzTx/>
              <a:buFontTx/>
              <a:buNone/>
              <a:tabLst/>
              <a:defRPr/>
            </a:pPr>
            <a:r>
              <a:rPr kumimoji="0" lang="en-GB" altLang="en-US" sz="2400" b="1"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Empowering </a:t>
            </a:r>
            <a:r>
              <a:rPr kumimoji="0" lang="en-GB" alt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questions get people to think and allow them to discover their own answers, thus developing self- responsibility and transference of ownership for the results. Such questions can help them to realise how they can </a:t>
            </a:r>
          </a:p>
          <a:p>
            <a:pPr marL="0" marR="0" lvl="0" indent="0" algn="l" defTabSz="685800" rtl="0" eaLnBrk="1" fontAlgn="base" latinLnBrk="0" hangingPunct="1">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contribute to the whole.</a:t>
            </a:r>
          </a:p>
        </p:txBody>
      </p:sp>
      <p:pic>
        <p:nvPicPr>
          <p:cNvPr id="2" name="Picture 1"/>
          <p:cNvPicPr>
            <a:picLocks noChangeAspect="1"/>
          </p:cNvPicPr>
          <p:nvPr/>
        </p:nvPicPr>
        <p:blipFill>
          <a:blip r:embed="rId3"/>
          <a:stretch>
            <a:fillRect/>
          </a:stretch>
        </p:blipFill>
        <p:spPr>
          <a:xfrm>
            <a:off x="5220072" y="4005064"/>
            <a:ext cx="3603048" cy="1399154"/>
          </a:xfrm>
          <a:prstGeom prst="rect">
            <a:avLst/>
          </a:prstGeom>
        </p:spPr>
      </p:pic>
    </p:spTree>
    <p:extLst>
      <p:ext uri="{BB962C8B-B14F-4D97-AF65-F5344CB8AC3E}">
        <p14:creationId xmlns:p14="http://schemas.microsoft.com/office/powerpoint/2010/main" val="1505329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5">
                    <a:lumMod val="50000"/>
                  </a:schemeClr>
                </a:solidFill>
              </a:rPr>
              <a:t>Examples of empowering and disempowering questions</a:t>
            </a:r>
          </a:p>
        </p:txBody>
      </p:sp>
      <p:sp>
        <p:nvSpPr>
          <p:cNvPr id="3" name="Content Placeholder 2"/>
          <p:cNvSpPr>
            <a:spLocks noGrp="1"/>
          </p:cNvSpPr>
          <p:nvPr>
            <p:ph idx="1"/>
          </p:nvPr>
        </p:nvSpPr>
        <p:spPr>
          <a:xfrm>
            <a:off x="653143" y="2059401"/>
            <a:ext cx="3810845" cy="2937774"/>
          </a:xfrm>
        </p:spPr>
        <p:txBody>
          <a:bodyPr>
            <a:noAutofit/>
          </a:bodyPr>
          <a:lstStyle/>
          <a:p>
            <a:pPr marL="0" indent="0">
              <a:buNone/>
            </a:pPr>
            <a:r>
              <a:rPr lang="en-GB" sz="2100" b="1" dirty="0"/>
              <a:t>Disempowering</a:t>
            </a:r>
            <a:r>
              <a:rPr lang="en-GB" sz="2100" dirty="0"/>
              <a:t>:</a:t>
            </a:r>
          </a:p>
          <a:p>
            <a:pPr marL="0" indent="0">
              <a:buNone/>
            </a:pPr>
            <a:r>
              <a:rPr lang="en-GB" sz="2100" dirty="0"/>
              <a:t>Why can’t you just do your job?</a:t>
            </a:r>
          </a:p>
          <a:p>
            <a:pPr marL="0" indent="0">
              <a:buNone/>
            </a:pPr>
            <a:r>
              <a:rPr lang="en-GB" sz="2100" dirty="0"/>
              <a:t>Do you have to make this so difficult?</a:t>
            </a:r>
          </a:p>
          <a:p>
            <a:pPr marL="0" indent="0">
              <a:buNone/>
            </a:pPr>
            <a:r>
              <a:rPr lang="en-GB" sz="2100" dirty="0"/>
              <a:t>Why are you behind schedule?</a:t>
            </a:r>
          </a:p>
          <a:p>
            <a:pPr marL="0" indent="0">
              <a:buNone/>
            </a:pPr>
            <a:endParaRPr lang="en-GB" sz="2100" dirty="0"/>
          </a:p>
          <a:p>
            <a:pPr marL="0" indent="0">
              <a:buNone/>
            </a:pPr>
            <a:endParaRPr lang="en-GB" sz="2100" dirty="0"/>
          </a:p>
          <a:p>
            <a:pPr marL="0" indent="0">
              <a:buNone/>
            </a:pPr>
            <a:endParaRPr lang="en-GB" sz="2100" dirty="0"/>
          </a:p>
          <a:p>
            <a:pPr marL="0" indent="0">
              <a:buNone/>
            </a:pPr>
            <a:endParaRPr lang="en-GB" sz="2100" dirty="0"/>
          </a:p>
        </p:txBody>
      </p:sp>
      <p:sp>
        <p:nvSpPr>
          <p:cNvPr id="4" name="Content Placeholder 2"/>
          <p:cNvSpPr txBox="1">
            <a:spLocks/>
          </p:cNvSpPr>
          <p:nvPr/>
        </p:nvSpPr>
        <p:spPr>
          <a:xfrm>
            <a:off x="4572001" y="2059401"/>
            <a:ext cx="4129319" cy="2937774"/>
          </a:xfrm>
          <a:prstGeom prst="rect">
            <a:avLst/>
          </a:prstGeom>
        </p:spPr>
        <p:txBody>
          <a:bodyPr vert="horz" lIns="68580" tIns="34290" rIns="68580" bIns="3429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685800" rtl="0" eaLnBrk="1" fontAlgn="auto" latinLnBrk="0" hangingPunct="1">
              <a:lnSpc>
                <a:spcPct val="100000"/>
              </a:lnSpc>
              <a:spcBef>
                <a:spcPct val="20000"/>
              </a:spcBef>
              <a:spcAft>
                <a:spcPts val="0"/>
              </a:spcAft>
              <a:buClrTx/>
              <a:buSzTx/>
              <a:buFont typeface="Arial" pitchFamily="34" charset="0"/>
              <a:buNone/>
              <a:tabLst/>
              <a:defRPr/>
            </a:pPr>
            <a:r>
              <a:rPr kumimoji="0" lang="en-GB" sz="2100" b="1" i="0" u="none" strike="noStrike" kern="1200" cap="none" spc="0" normalizeH="0" baseline="0" noProof="0" dirty="0">
                <a:ln>
                  <a:noFill/>
                </a:ln>
                <a:solidFill>
                  <a:prstClr val="black"/>
                </a:solidFill>
                <a:effectLst/>
                <a:uLnTx/>
                <a:uFillTx/>
                <a:latin typeface="Myriad Pro"/>
                <a:ea typeface="+mn-ea"/>
                <a:cs typeface="+mn-cs"/>
              </a:rPr>
              <a:t>Empowering</a:t>
            </a:r>
            <a:r>
              <a:rPr kumimoji="0" lang="en-GB" sz="2100" b="0" i="0" u="none" strike="noStrike" kern="1200" cap="none" spc="0" normalizeH="0" baseline="0" noProof="0" dirty="0">
                <a:ln>
                  <a:noFill/>
                </a:ln>
                <a:solidFill>
                  <a:prstClr val="black"/>
                </a:solidFill>
                <a:effectLst/>
                <a:uLnTx/>
                <a:uFillTx/>
                <a:latin typeface="Myriad Pro"/>
                <a:ea typeface="+mn-ea"/>
                <a:cs typeface="+mn-cs"/>
              </a:rPr>
              <a:t>:</a:t>
            </a:r>
          </a:p>
          <a:p>
            <a:pPr marL="0" marR="0" lvl="0" indent="0" algn="l" defTabSz="685800" rtl="0" eaLnBrk="1" fontAlgn="auto" latinLnBrk="0" hangingPunct="1">
              <a:lnSpc>
                <a:spcPct val="100000"/>
              </a:lnSpc>
              <a:spcBef>
                <a:spcPct val="20000"/>
              </a:spcBef>
              <a:spcAft>
                <a:spcPts val="0"/>
              </a:spcAft>
              <a:buClrTx/>
              <a:buSzTx/>
              <a:buFont typeface="Arial" pitchFamily="34" charset="0"/>
              <a:buNone/>
              <a:tabLst/>
              <a:defRPr/>
            </a:pPr>
            <a:r>
              <a:rPr kumimoji="0" lang="en-GB" sz="2100" b="0" i="0" u="none" strike="noStrike" kern="1200" cap="none" spc="0" normalizeH="0" baseline="0" noProof="0" dirty="0">
                <a:ln>
                  <a:noFill/>
                </a:ln>
                <a:solidFill>
                  <a:prstClr val="black"/>
                </a:solidFill>
                <a:effectLst/>
                <a:uLnTx/>
                <a:uFillTx/>
                <a:latin typeface="Myriad Pro"/>
                <a:ea typeface="+mn-ea"/>
                <a:cs typeface="+mn-cs"/>
              </a:rPr>
              <a:t>What can I do to help you?</a:t>
            </a:r>
          </a:p>
          <a:p>
            <a:pPr marL="0" marR="0" lvl="0" indent="0" algn="l" defTabSz="685800" rtl="0" eaLnBrk="1" fontAlgn="auto" latinLnBrk="0" hangingPunct="1">
              <a:lnSpc>
                <a:spcPct val="100000"/>
              </a:lnSpc>
              <a:spcBef>
                <a:spcPct val="20000"/>
              </a:spcBef>
              <a:spcAft>
                <a:spcPts val="0"/>
              </a:spcAft>
              <a:buClrTx/>
              <a:buSzTx/>
              <a:buFont typeface="Arial" pitchFamily="34" charset="0"/>
              <a:buNone/>
              <a:tabLst/>
              <a:defRPr/>
            </a:pPr>
            <a:r>
              <a:rPr kumimoji="0" lang="en-GB" sz="2100" b="0" i="0" u="none" strike="noStrike" kern="1200" cap="none" spc="0" normalizeH="0" baseline="0" noProof="0" dirty="0">
                <a:ln>
                  <a:noFill/>
                </a:ln>
                <a:solidFill>
                  <a:prstClr val="black"/>
                </a:solidFill>
                <a:effectLst/>
                <a:uLnTx/>
                <a:uFillTx/>
                <a:latin typeface="Myriad Pro"/>
                <a:ea typeface="+mn-ea"/>
                <a:cs typeface="+mn-cs"/>
              </a:rPr>
              <a:t>How can I help you do this more quickly and easily?</a:t>
            </a:r>
          </a:p>
          <a:p>
            <a:pPr marL="0" marR="0" lvl="0" indent="0" algn="l" defTabSz="685800" rtl="0" eaLnBrk="1" fontAlgn="auto" latinLnBrk="0" hangingPunct="1">
              <a:lnSpc>
                <a:spcPct val="100000"/>
              </a:lnSpc>
              <a:spcBef>
                <a:spcPct val="20000"/>
              </a:spcBef>
              <a:spcAft>
                <a:spcPts val="0"/>
              </a:spcAft>
              <a:buClrTx/>
              <a:buSzTx/>
              <a:buFont typeface="Arial" pitchFamily="34" charset="0"/>
              <a:buNone/>
              <a:tabLst/>
              <a:defRPr/>
            </a:pPr>
            <a:r>
              <a:rPr kumimoji="0" lang="en-GB" sz="2100" b="0" i="0" u="none" strike="noStrike" kern="1200" cap="none" spc="0" normalizeH="0" baseline="0" noProof="0" dirty="0">
                <a:ln>
                  <a:noFill/>
                </a:ln>
                <a:solidFill>
                  <a:prstClr val="black"/>
                </a:solidFill>
                <a:effectLst/>
                <a:uLnTx/>
                <a:uFillTx/>
                <a:latin typeface="Myriad Pro"/>
                <a:ea typeface="+mn-ea"/>
                <a:cs typeface="+mn-cs"/>
              </a:rPr>
              <a:t>What key things need to happen to achieve the objective? </a:t>
            </a:r>
          </a:p>
        </p:txBody>
      </p:sp>
    </p:spTree>
    <p:extLst>
      <p:ext uri="{BB962C8B-B14F-4D97-AF65-F5344CB8AC3E}">
        <p14:creationId xmlns:p14="http://schemas.microsoft.com/office/powerpoint/2010/main" val="339374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91682952-D248-7DD2-0BF2-236D8CF0D2A9}"/>
              </a:ext>
            </a:extLst>
          </p:cNvPr>
          <p:cNvPicPr>
            <a:picLocks noChangeAspect="1"/>
          </p:cNvPicPr>
          <p:nvPr/>
        </p:nvPicPr>
        <p:blipFill>
          <a:blip r:embed="rId3"/>
          <a:stretch>
            <a:fillRect/>
          </a:stretch>
        </p:blipFill>
        <p:spPr>
          <a:xfrm>
            <a:off x="1494693" y="474785"/>
            <a:ext cx="6321668" cy="4739053"/>
          </a:xfrm>
          <a:prstGeom prst="rect">
            <a:avLst/>
          </a:prstGeom>
        </p:spPr>
      </p:pic>
    </p:spTree>
    <p:extLst>
      <p:ext uri="{BB962C8B-B14F-4D97-AF65-F5344CB8AC3E}">
        <p14:creationId xmlns:p14="http://schemas.microsoft.com/office/powerpoint/2010/main" val="4050961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
            <a:ext cx="9144000" cy="5720880"/>
          </a:xfrm>
        </p:spPr>
      </p:pic>
    </p:spTree>
    <p:extLst>
      <p:ext uri="{BB962C8B-B14F-4D97-AF65-F5344CB8AC3E}">
        <p14:creationId xmlns:p14="http://schemas.microsoft.com/office/powerpoint/2010/main" val="24781713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B2529-A27D-8D14-C493-4AF55CB19F0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546010-7A6D-F32A-B40A-5D00505E66B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FA68FB53-5C6F-34D4-734A-AA1E82375AC9}"/>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269735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2B314D-C7B0-72F8-0537-E8DDEDE1AAD5}"/>
              </a:ext>
            </a:extLst>
          </p:cNvPr>
          <p:cNvPicPr>
            <a:picLocks noChangeAspect="1"/>
          </p:cNvPicPr>
          <p:nvPr/>
        </p:nvPicPr>
        <p:blipFill>
          <a:blip r:embed="rId2"/>
          <a:stretch>
            <a:fillRect/>
          </a:stretch>
        </p:blipFill>
        <p:spPr>
          <a:xfrm>
            <a:off x="-36512" y="0"/>
            <a:ext cx="9180512" cy="7533456"/>
          </a:xfrm>
          <a:prstGeom prst="rect">
            <a:avLst/>
          </a:prstGeom>
        </p:spPr>
      </p:pic>
    </p:spTree>
    <p:extLst>
      <p:ext uri="{BB962C8B-B14F-4D97-AF65-F5344CB8AC3E}">
        <p14:creationId xmlns:p14="http://schemas.microsoft.com/office/powerpoint/2010/main" val="31214585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icture containing text, person, suit, standing&#10;&#10;Description automatically generated">
            <a:extLst>
              <a:ext uri="{FF2B5EF4-FFF2-40B4-BE49-F238E27FC236}">
                <a16:creationId xmlns:a16="http://schemas.microsoft.com/office/drawing/2014/main" id="{B51AE7DE-C67A-6127-0C08-7BA85C74C31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0" y="0"/>
            <a:ext cx="9531348"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94738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FB433-7588-4EF1-B877-DA29D68B9CE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7F14025-4765-4368-97E5-70E2CC1EE14A}"/>
              </a:ext>
            </a:extLst>
          </p:cNvPr>
          <p:cNvSpPr>
            <a:spLocks noGrp="1"/>
          </p:cNvSpPr>
          <p:nvPr>
            <p:ph idx="1"/>
          </p:nvPr>
        </p:nvSpPr>
        <p:spPr/>
        <p:txBody>
          <a:bodyPr/>
          <a:lstStyle/>
          <a:p>
            <a:endParaRPr lang="en-GB"/>
          </a:p>
        </p:txBody>
      </p:sp>
      <p:pic>
        <p:nvPicPr>
          <p:cNvPr id="2050" name="Picture 2" descr="See the source image">
            <a:extLst>
              <a:ext uri="{FF2B5EF4-FFF2-40B4-BE49-F238E27FC236}">
                <a16:creationId xmlns:a16="http://schemas.microsoft.com/office/drawing/2014/main" id="{50BC31D0-7222-4213-A75A-2849503A1D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1494" y="0"/>
            <a:ext cx="10286988" cy="685799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9CD5969-794C-4418-ABD4-B8B4C9615B5E}"/>
              </a:ext>
            </a:extLst>
          </p:cNvPr>
          <p:cNvSpPr txBox="1"/>
          <p:nvPr/>
        </p:nvSpPr>
        <p:spPr>
          <a:xfrm>
            <a:off x="1115616" y="274638"/>
            <a:ext cx="6696744" cy="2585323"/>
          </a:xfrm>
          <a:prstGeom prst="rect">
            <a:avLst/>
          </a:prstGeom>
          <a:noFill/>
        </p:spPr>
        <p:txBody>
          <a:bodyPr wrap="square" lIns="91440" tIns="45720" rIns="91440" bIns="45720" rtlCol="0" anchor="t">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white"/>
                </a:solidFill>
                <a:effectLst/>
                <a:uLnTx/>
                <a:uFillTx/>
                <a:latin typeface="Myriad Pro"/>
                <a:ea typeface="+mn-ea"/>
                <a:cs typeface="+mn-cs"/>
              </a:rPr>
              <a:t>Questioning and listening activity – triad work</a:t>
            </a:r>
          </a:p>
        </p:txBody>
      </p:sp>
    </p:spTree>
    <p:extLst>
      <p:ext uri="{BB962C8B-B14F-4D97-AF65-F5344CB8AC3E}">
        <p14:creationId xmlns:p14="http://schemas.microsoft.com/office/powerpoint/2010/main" val="2449642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sp>
        <p:nvSpPr>
          <p:cNvPr id="9" name="Content Placeholder 8"/>
          <p:cNvSpPr>
            <a:spLocks noGrp="1"/>
          </p:cNvSpPr>
          <p:nvPr>
            <p:ph idx="1"/>
          </p:nvPr>
        </p:nvSpPr>
        <p:spPr>
          <a:xfrm>
            <a:off x="702351" y="2468197"/>
            <a:ext cx="8229600" cy="818176"/>
          </a:xfrm>
        </p:spPr>
        <p:txBody>
          <a:bodyPr vert="horz" lIns="91440" tIns="45720" rIns="91440" bIns="45720" rtlCol="0" anchor="t">
            <a:normAutofit fontScale="85000" lnSpcReduction="10000"/>
          </a:bodyPr>
          <a:lstStyle/>
          <a:p>
            <a:pPr marL="0" indent="0" algn="ctr">
              <a:buNone/>
            </a:pPr>
            <a:r>
              <a:rPr lang="en-US" sz="4200" dirty="0">
                <a:solidFill>
                  <a:srgbClr val="FF9900"/>
                </a:solidFill>
                <a:latin typeface="Arial Black"/>
              </a:rPr>
              <a:t>Use of metaphors in coaching</a:t>
            </a:r>
          </a:p>
        </p:txBody>
      </p:sp>
    </p:spTree>
    <p:extLst>
      <p:ext uri="{BB962C8B-B14F-4D97-AF65-F5344CB8AC3E}">
        <p14:creationId xmlns:p14="http://schemas.microsoft.com/office/powerpoint/2010/main" val="13036590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How metaphors shape the way you see the world | BBC Ideas">
            <a:hlinkClick r:id="" action="ppaction://media"/>
            <a:extLst>
              <a:ext uri="{FF2B5EF4-FFF2-40B4-BE49-F238E27FC236}">
                <a16:creationId xmlns:a16="http://schemas.microsoft.com/office/drawing/2014/main" id="{E0E5077B-CFD2-4FB6-8A8B-2013BE396DC8}"/>
              </a:ext>
            </a:extLst>
          </p:cNvPr>
          <p:cNvPicPr>
            <a:picLocks noGrp="1" noRot="1" noChangeAspect="1"/>
          </p:cNvPicPr>
          <p:nvPr>
            <p:ph idx="1"/>
            <a:videoFile r:link="rId1"/>
          </p:nvPr>
        </p:nvPicPr>
        <p:blipFill>
          <a:blip r:embed="rId4"/>
          <a:stretch>
            <a:fillRect/>
          </a:stretch>
        </p:blipFill>
        <p:spPr>
          <a:xfrm>
            <a:off x="0" y="0"/>
            <a:ext cx="9144000" cy="5733256"/>
          </a:xfrm>
          <a:prstGeom prst="rect">
            <a:avLst/>
          </a:prstGeom>
        </p:spPr>
      </p:pic>
    </p:spTree>
    <p:extLst>
      <p:ext uri="{BB962C8B-B14F-4D97-AF65-F5344CB8AC3E}">
        <p14:creationId xmlns:p14="http://schemas.microsoft.com/office/powerpoint/2010/main" val="431048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Metaphors</a:t>
            </a:r>
          </a:p>
        </p:txBody>
      </p:sp>
      <p:sp>
        <p:nvSpPr>
          <p:cNvPr id="3" name="Content Placeholder 2"/>
          <p:cNvSpPr>
            <a:spLocks noGrp="1"/>
          </p:cNvSpPr>
          <p:nvPr>
            <p:ph idx="1"/>
          </p:nvPr>
        </p:nvSpPr>
        <p:spPr/>
        <p:txBody>
          <a:bodyPr/>
          <a:lstStyle/>
          <a:p>
            <a:pPr marL="0" indent="0">
              <a:buNone/>
            </a:pPr>
            <a:r>
              <a:rPr lang="en-GB" dirty="0"/>
              <a:t>“The application of a word or phrase to an object or concept that it does not literally denote…can often convey meaning of abstract material as well as…help to explain complex concepts or processes.”</a:t>
            </a:r>
          </a:p>
          <a:p>
            <a:pPr marL="0" indent="0">
              <a:buNone/>
            </a:pPr>
            <a:endParaRPr lang="en-GB" sz="2000" i="1" dirty="0"/>
          </a:p>
          <a:p>
            <a:pPr marL="0" indent="0">
              <a:buNone/>
            </a:pPr>
            <a:r>
              <a:rPr lang="en-GB" sz="2000" i="1" dirty="0"/>
              <a:t>Sousa (2011:156)</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18"/>
            <a:ext cx="9144000" cy="7372439"/>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17"/>
            <a:ext cx="9144000" cy="7372439"/>
          </a:xfrm>
          <a:prstGeom prst="rect">
            <a:avLst/>
          </a:prstGeom>
        </p:spPr>
      </p:pic>
    </p:spTree>
    <p:extLst>
      <p:ext uri="{BB962C8B-B14F-4D97-AF65-F5344CB8AC3E}">
        <p14:creationId xmlns:p14="http://schemas.microsoft.com/office/powerpoint/2010/main" val="971545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D9A18-CAFA-4E68-B616-9E580F1257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0A5223D-817A-4047-89E1-D35DE141C5B3}"/>
              </a:ext>
            </a:extLst>
          </p:cNvPr>
          <p:cNvSpPr>
            <a:spLocks noGrp="1"/>
          </p:cNvSpPr>
          <p:nvPr>
            <p:ph idx="1"/>
          </p:nvPr>
        </p:nvSpPr>
        <p:spPr/>
        <p:txBody>
          <a:bodyPr/>
          <a:lstStyle/>
          <a:p>
            <a:endParaRPr lang="en-GB"/>
          </a:p>
        </p:txBody>
      </p:sp>
      <p:pic>
        <p:nvPicPr>
          <p:cNvPr id="9218" name="Picture 2" descr="See the source image">
            <a:extLst>
              <a:ext uri="{FF2B5EF4-FFF2-40B4-BE49-F238E27FC236}">
                <a16:creationId xmlns:a16="http://schemas.microsoft.com/office/drawing/2014/main" id="{EEA60101-47BC-405B-B06E-D49CB672E3C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0971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11323" y="-25239"/>
            <a:ext cx="9146046" cy="6908477"/>
          </a:xfrm>
          <a:prstGeom prst="rect">
            <a:avLst/>
          </a:prstGeom>
        </p:spPr>
      </p:pic>
      <p:sp>
        <p:nvSpPr>
          <p:cNvPr id="9" name="Content Placeholder 8"/>
          <p:cNvSpPr>
            <a:spLocks noGrp="1"/>
          </p:cNvSpPr>
          <p:nvPr>
            <p:ph idx="1"/>
          </p:nvPr>
        </p:nvSpPr>
        <p:spPr>
          <a:xfrm>
            <a:off x="539552" y="373144"/>
            <a:ext cx="8229600" cy="818176"/>
          </a:xfrm>
        </p:spPr>
        <p:txBody>
          <a:bodyPr vert="horz" lIns="91440" tIns="45720" rIns="91440" bIns="45720" rtlCol="0" anchor="t">
            <a:normAutofit fontScale="70000" lnSpcReduction="20000"/>
          </a:bodyPr>
          <a:lstStyle/>
          <a:p>
            <a:pPr marL="0" marR="0" lvl="0" indent="0" algn="ctr" defTabSz="914400" rtl="0" eaLnBrk="1" fontAlgn="auto" latinLnBrk="0" hangingPunct="1">
              <a:lnSpc>
                <a:spcPct val="100000"/>
              </a:lnSpc>
              <a:spcBef>
                <a:spcPts val="0"/>
              </a:spcBef>
              <a:spcAft>
                <a:spcPts val="0"/>
              </a:spcAft>
              <a:buClrTx/>
              <a:buSzTx/>
              <a:buNone/>
              <a:tabLst/>
              <a:defRPr/>
            </a:pPr>
            <a:r>
              <a:rPr kumimoji="0" lang="en-GB" sz="3600" b="1" i="0" u="none" strike="noStrike" kern="1200" cap="none" spc="0" normalizeH="0" baseline="0" noProof="0" dirty="0">
                <a:ln>
                  <a:noFill/>
                </a:ln>
                <a:solidFill>
                  <a:srgbClr val="FF9900"/>
                </a:solidFill>
                <a:effectLst/>
                <a:uLnTx/>
                <a:uFillTx/>
                <a:latin typeface="Myriad Pro"/>
                <a:ea typeface="+mn-ea"/>
                <a:cs typeface="+mn-cs"/>
              </a:rPr>
              <a:t>“The last one to know about the sea is the fish because they are constantly immersed within it.”</a:t>
            </a:r>
          </a:p>
        </p:txBody>
      </p:sp>
      <p:pic>
        <p:nvPicPr>
          <p:cNvPr id="4" name="Picture 3">
            <a:extLst>
              <a:ext uri="{FF2B5EF4-FFF2-40B4-BE49-F238E27FC236}">
                <a16:creationId xmlns:a16="http://schemas.microsoft.com/office/drawing/2014/main" id="{8811D3F9-5B37-4842-A745-5F12E752AA2B}"/>
              </a:ext>
            </a:extLst>
          </p:cNvPr>
          <p:cNvPicPr>
            <a:picLocks noChangeAspect="1"/>
          </p:cNvPicPr>
          <p:nvPr/>
        </p:nvPicPr>
        <p:blipFill>
          <a:blip r:embed="rId4"/>
          <a:stretch>
            <a:fillRect/>
          </a:stretch>
        </p:blipFill>
        <p:spPr>
          <a:xfrm>
            <a:off x="-9278" y="1289827"/>
            <a:ext cx="9153278" cy="5677296"/>
          </a:xfrm>
          <a:prstGeom prst="rect">
            <a:avLst/>
          </a:prstGeom>
        </p:spPr>
      </p:pic>
    </p:spTree>
    <p:extLst>
      <p:ext uri="{BB962C8B-B14F-4D97-AF65-F5344CB8AC3E}">
        <p14:creationId xmlns:p14="http://schemas.microsoft.com/office/powerpoint/2010/main" val="4982356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 y="-31368"/>
            <a:ext cx="2664296" cy="3892415"/>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63790" y="0"/>
            <a:ext cx="3505699" cy="2681954"/>
          </a:xfrm>
          <a:prstGeom prst="rect">
            <a:avLst/>
          </a:prstGeom>
        </p:spPr>
      </p:pic>
      <p:pic>
        <p:nvPicPr>
          <p:cNvPr id="8" name="Picture 7"/>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172950"/>
            <a:ext cx="3438725" cy="2708921"/>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69489" y="0"/>
            <a:ext cx="3000438" cy="4083549"/>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40834" y="4270829"/>
            <a:ext cx="3829093" cy="2613679"/>
          </a:xfrm>
          <a:prstGeom prst="rect">
            <a:avLst/>
          </a:prstGeom>
        </p:spPr>
      </p:pic>
      <p:pic>
        <p:nvPicPr>
          <p:cNvPr id="7" name="Picture 6"/>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438725" y="3227231"/>
            <a:ext cx="2569716" cy="3632583"/>
          </a:xfrm>
          <a:prstGeom prst="rect">
            <a:avLst/>
          </a:prstGeom>
        </p:spPr>
      </p:pic>
      <p:sp>
        <p:nvSpPr>
          <p:cNvPr id="11" name="TextBox 10"/>
          <p:cNvSpPr txBox="1"/>
          <p:nvPr/>
        </p:nvSpPr>
        <p:spPr>
          <a:xfrm>
            <a:off x="2663790" y="2681954"/>
            <a:ext cx="3505699" cy="52322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4BACC6">
                    <a:lumMod val="50000"/>
                  </a:srgbClr>
                </a:solidFill>
                <a:effectLst/>
                <a:uLnTx/>
                <a:uFillTx/>
                <a:latin typeface="Myriad Pro"/>
                <a:ea typeface="+mn-ea"/>
                <a:cs typeface="+mn-cs"/>
              </a:rPr>
              <a:t>Choose one image</a:t>
            </a:r>
          </a:p>
        </p:txBody>
      </p:sp>
    </p:spTree>
    <p:extLst>
      <p:ext uri="{BB962C8B-B14F-4D97-AF65-F5344CB8AC3E}">
        <p14:creationId xmlns:p14="http://schemas.microsoft.com/office/powerpoint/2010/main" val="3850474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7CE86611-23AF-463D-A286-9183EADFF960}"/>
              </a:ext>
            </a:extLst>
          </p:cNvPr>
          <p:cNvPicPr>
            <a:picLocks noGrp="1" noChangeAspect="1"/>
          </p:cNvPicPr>
          <p:nvPr>
            <p:ph idx="1"/>
          </p:nvPr>
        </p:nvPicPr>
        <p:blipFill>
          <a:blip r:embed="rId3"/>
          <a:stretch>
            <a:fillRect/>
          </a:stretch>
        </p:blipFill>
        <p:spPr>
          <a:xfrm>
            <a:off x="131065" y="1412776"/>
            <a:ext cx="8881869" cy="4320480"/>
          </a:xfrm>
          <a:prstGeom prst="rect">
            <a:avLst/>
          </a:prstGeom>
        </p:spPr>
      </p:pic>
      <p:sp>
        <p:nvSpPr>
          <p:cNvPr id="4" name="Rectangle 3">
            <a:extLst>
              <a:ext uri="{FF2B5EF4-FFF2-40B4-BE49-F238E27FC236}">
                <a16:creationId xmlns:a16="http://schemas.microsoft.com/office/drawing/2014/main" id="{2C8F7A93-535C-4046-835B-8EDE37F650F6}"/>
              </a:ext>
            </a:extLst>
          </p:cNvPr>
          <p:cNvSpPr/>
          <p:nvPr/>
        </p:nvSpPr>
        <p:spPr>
          <a:xfrm>
            <a:off x="0" y="142420"/>
            <a:ext cx="9172068" cy="923330"/>
          </a:xfrm>
          <a:prstGeom prst="rect">
            <a:avLst/>
          </a:prstGeom>
          <a:noFill/>
        </p:spPr>
        <p:txBody>
          <a:bodyPr wrap="square" lIns="91440" tIns="45720" rIns="91440" bIns="45720">
            <a:spAutoFit/>
          </a:bodyPr>
          <a:lstStyle/>
          <a:p>
            <a:pPr algn="ctr"/>
            <a:r>
              <a:rPr lang="en-GB" sz="5400" b="0" cap="none" spc="0" dirty="0">
                <a:ln w="0"/>
                <a:solidFill>
                  <a:schemeClr val="accent5">
                    <a:lumMod val="50000"/>
                  </a:schemeClr>
                </a:solidFill>
                <a:effectLst>
                  <a:reflection blurRad="6350" stA="53000" endA="300" endPos="35500" dir="5400000" sy="-90000" algn="bl" rotWithShape="0"/>
                </a:effectLst>
              </a:rPr>
              <a:t>Coaching and mentoring tools</a:t>
            </a:r>
          </a:p>
        </p:txBody>
      </p:sp>
    </p:spTree>
    <p:extLst>
      <p:ext uri="{BB962C8B-B14F-4D97-AF65-F5344CB8AC3E}">
        <p14:creationId xmlns:p14="http://schemas.microsoft.com/office/powerpoint/2010/main" val="35848797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stretch>
            <a:fillRect/>
          </a:stretch>
        </p:blipFill>
        <p:spPr>
          <a:xfrm>
            <a:off x="4067944" y="78982"/>
            <a:ext cx="4320480" cy="5588669"/>
          </a:xfrm>
          <a:prstGeom prst="rect">
            <a:avLst/>
          </a:prstGeom>
        </p:spPr>
      </p:pic>
      <p:sp>
        <p:nvSpPr>
          <p:cNvPr id="4" name="TextBox 3"/>
          <p:cNvSpPr txBox="1"/>
          <p:nvPr/>
        </p:nvSpPr>
        <p:spPr>
          <a:xfrm>
            <a:off x="323528" y="332656"/>
            <a:ext cx="4464496" cy="1446550"/>
          </a:xfrm>
          <a:prstGeom prst="rect">
            <a:avLst/>
          </a:prstGeom>
          <a:noFill/>
        </p:spPr>
        <p:txBody>
          <a:bodyPr wrap="square">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outerShdw blurRad="38100" dist="38100" dir="2700000" algn="tl">
                    <a:srgbClr val="000000">
                      <a:alpha val="43137"/>
                    </a:srgbClr>
                  </a:outerShdw>
                </a:effectLst>
                <a:uLnTx/>
                <a:uFillTx/>
                <a:latin typeface="Arial" charset="0"/>
                <a:ea typeface="+mn-ea"/>
                <a:cs typeface="Arial" panose="020B0604020202020204" pitchFamily="34" charset="0"/>
              </a:rPr>
              <a:t>Coaching </a:t>
            </a: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outerShdw blurRad="38100" dist="38100" dir="2700000" algn="tl">
                    <a:srgbClr val="000000">
                      <a:alpha val="43137"/>
                    </a:srgbClr>
                  </a:outerShdw>
                </a:effectLst>
                <a:uLnTx/>
                <a:uFillTx/>
                <a:latin typeface="Arial" charset="0"/>
                <a:ea typeface="+mn-ea"/>
                <a:cs typeface="Arial" panose="020B0604020202020204" pitchFamily="34" charset="0"/>
              </a:rPr>
              <a:t>tools</a:t>
            </a:r>
          </a:p>
        </p:txBody>
      </p:sp>
    </p:spTree>
    <p:extLst>
      <p:ext uri="{BB962C8B-B14F-4D97-AF65-F5344CB8AC3E}">
        <p14:creationId xmlns:p14="http://schemas.microsoft.com/office/powerpoint/2010/main" val="13091301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27784" y="1642648"/>
            <a:ext cx="3668388" cy="3370528"/>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7664" y="274638"/>
            <a:ext cx="6192688" cy="5418602"/>
          </a:xfrm>
          <a:prstGeom prst="rect">
            <a:avLst/>
          </a:prstGeom>
        </p:spPr>
      </p:pic>
      <p:sp>
        <p:nvSpPr>
          <p:cNvPr id="5" name="TextBox 4"/>
          <p:cNvSpPr txBox="1"/>
          <p:nvPr/>
        </p:nvSpPr>
        <p:spPr>
          <a:xfrm>
            <a:off x="5439845" y="1185866"/>
            <a:ext cx="1712653" cy="369332"/>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6" name="Picture 5"/>
          <p:cNvPicPr>
            <a:picLocks noChangeAspect="1"/>
          </p:cNvPicPr>
          <p:nvPr/>
        </p:nvPicPr>
        <p:blipFill>
          <a:blip r:embed="rId4"/>
          <a:stretch>
            <a:fillRect/>
          </a:stretch>
        </p:blipFill>
        <p:spPr>
          <a:xfrm>
            <a:off x="6263207" y="1992717"/>
            <a:ext cx="1225402" cy="500179"/>
          </a:xfrm>
          <a:prstGeom prst="rect">
            <a:avLst/>
          </a:prstGeom>
        </p:spPr>
      </p:pic>
      <p:pic>
        <p:nvPicPr>
          <p:cNvPr id="7" name="Picture 6"/>
          <p:cNvPicPr>
            <a:picLocks noChangeAspect="1"/>
          </p:cNvPicPr>
          <p:nvPr/>
        </p:nvPicPr>
        <p:blipFill>
          <a:blip r:embed="rId4"/>
          <a:stretch>
            <a:fillRect/>
          </a:stretch>
        </p:blipFill>
        <p:spPr>
          <a:xfrm>
            <a:off x="6012159" y="3400746"/>
            <a:ext cx="1476449" cy="426757"/>
          </a:xfrm>
          <a:prstGeom prst="rect">
            <a:avLst/>
          </a:prstGeom>
        </p:spPr>
      </p:pic>
      <p:pic>
        <p:nvPicPr>
          <p:cNvPr id="8" name="Picture 7"/>
          <p:cNvPicPr>
            <a:picLocks noChangeAspect="1"/>
          </p:cNvPicPr>
          <p:nvPr/>
        </p:nvPicPr>
        <p:blipFill>
          <a:blip r:embed="rId4"/>
          <a:stretch>
            <a:fillRect/>
          </a:stretch>
        </p:blipFill>
        <p:spPr>
          <a:xfrm>
            <a:off x="5213144" y="4265022"/>
            <a:ext cx="1225402" cy="310635"/>
          </a:xfrm>
          <a:prstGeom prst="rect">
            <a:avLst/>
          </a:prstGeom>
        </p:spPr>
      </p:pic>
      <p:pic>
        <p:nvPicPr>
          <p:cNvPr id="9" name="Picture 8"/>
          <p:cNvPicPr>
            <a:picLocks noChangeAspect="1"/>
          </p:cNvPicPr>
          <p:nvPr/>
        </p:nvPicPr>
        <p:blipFill>
          <a:blip r:embed="rId4"/>
          <a:stretch>
            <a:fillRect/>
          </a:stretch>
        </p:blipFill>
        <p:spPr>
          <a:xfrm>
            <a:off x="2767643" y="4265022"/>
            <a:ext cx="1225402" cy="310635"/>
          </a:xfrm>
          <a:prstGeom prst="rect">
            <a:avLst/>
          </a:prstGeom>
        </p:spPr>
      </p:pic>
      <p:pic>
        <p:nvPicPr>
          <p:cNvPr id="10" name="Picture 9"/>
          <p:cNvPicPr>
            <a:picLocks noChangeAspect="1"/>
          </p:cNvPicPr>
          <p:nvPr/>
        </p:nvPicPr>
        <p:blipFill>
          <a:blip r:embed="rId4"/>
          <a:stretch>
            <a:fillRect/>
          </a:stretch>
        </p:blipFill>
        <p:spPr>
          <a:xfrm>
            <a:off x="1872709" y="3426336"/>
            <a:ext cx="1225402" cy="426757"/>
          </a:xfrm>
          <a:prstGeom prst="rect">
            <a:avLst/>
          </a:prstGeom>
        </p:spPr>
      </p:pic>
      <p:pic>
        <p:nvPicPr>
          <p:cNvPr id="11" name="Picture 10"/>
          <p:cNvPicPr>
            <a:picLocks noChangeAspect="1"/>
          </p:cNvPicPr>
          <p:nvPr/>
        </p:nvPicPr>
        <p:blipFill>
          <a:blip r:embed="rId4"/>
          <a:stretch>
            <a:fillRect/>
          </a:stretch>
        </p:blipFill>
        <p:spPr>
          <a:xfrm>
            <a:off x="1769503" y="2107735"/>
            <a:ext cx="1225402" cy="426757"/>
          </a:xfrm>
          <a:prstGeom prst="rect">
            <a:avLst/>
          </a:prstGeom>
        </p:spPr>
      </p:pic>
      <p:pic>
        <p:nvPicPr>
          <p:cNvPr id="12" name="Picture 11"/>
          <p:cNvPicPr>
            <a:picLocks noChangeAspect="1"/>
          </p:cNvPicPr>
          <p:nvPr/>
        </p:nvPicPr>
        <p:blipFill>
          <a:blip r:embed="rId4"/>
          <a:stretch>
            <a:fillRect/>
          </a:stretch>
        </p:blipFill>
        <p:spPr>
          <a:xfrm>
            <a:off x="2410494" y="1159432"/>
            <a:ext cx="1225402" cy="426757"/>
          </a:xfrm>
          <a:prstGeom prst="rect">
            <a:avLst/>
          </a:prstGeom>
        </p:spPr>
      </p:pic>
      <p:sp>
        <p:nvSpPr>
          <p:cNvPr id="14" name="Title 1"/>
          <p:cNvSpPr txBox="1">
            <a:spLocks/>
          </p:cNvSpPr>
          <p:nvPr/>
        </p:nvSpPr>
        <p:spPr>
          <a:xfrm>
            <a:off x="539552" y="0"/>
            <a:ext cx="8208912"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Activity  - Coaching</a:t>
            </a:r>
            <a:r>
              <a:rPr kumimoji="0" lang="en-GB" sz="4400" b="0" i="0" u="none" strike="noStrike" kern="1200" cap="none" spc="0" normalizeH="0" baseline="0" noProof="0" dirty="0">
                <a:ln>
                  <a:noFill/>
                </a:ln>
                <a:solidFill>
                  <a:prstClr val="black"/>
                </a:solidFill>
                <a:effectLst/>
                <a:uLnTx/>
                <a:uFillTx/>
                <a:latin typeface="Myriad Pro"/>
                <a:ea typeface="+mj-ea"/>
                <a:cs typeface="+mj-cs"/>
              </a:rPr>
              <a:t> </a:t>
            </a:r>
            <a:r>
              <a:rPr kumimoji="0" lang="en-GB" sz="4400" b="1" i="0" u="none" strike="noStrike" kern="1200" cap="none" spc="0" normalizeH="0" baseline="0" noProof="0" dirty="0">
                <a:ln>
                  <a:noFill/>
                </a:ln>
                <a:solidFill>
                  <a:srgbClr val="4BACC6">
                    <a:lumMod val="50000"/>
                  </a:srgbClr>
                </a:solidFill>
                <a:effectLst/>
                <a:uLnTx/>
                <a:uFillTx/>
                <a:latin typeface="Myriad Pro"/>
                <a:ea typeface="+mj-ea"/>
                <a:cs typeface="+mj-cs"/>
              </a:rPr>
              <a:t>Wheel</a:t>
            </a:r>
          </a:p>
        </p:txBody>
      </p:sp>
    </p:spTree>
    <p:extLst>
      <p:ext uri="{BB962C8B-B14F-4D97-AF65-F5344CB8AC3E}">
        <p14:creationId xmlns:p14="http://schemas.microsoft.com/office/powerpoint/2010/main" val="37406876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Chart, diagram&#10;&#10;Description automatically generated">
            <a:extLst>
              <a:ext uri="{FF2B5EF4-FFF2-40B4-BE49-F238E27FC236}">
                <a16:creationId xmlns:a16="http://schemas.microsoft.com/office/drawing/2014/main" id="{35420AA9-6688-4A13-AE58-9B5EC97D17B0}"/>
              </a:ext>
            </a:extLst>
          </p:cNvPr>
          <p:cNvPicPr>
            <a:picLocks noChangeAspect="1"/>
          </p:cNvPicPr>
          <p:nvPr/>
        </p:nvPicPr>
        <p:blipFill>
          <a:blip r:embed="rId3"/>
          <a:stretch>
            <a:fillRect/>
          </a:stretch>
        </p:blipFill>
        <p:spPr>
          <a:xfrm>
            <a:off x="2924626" y="-296248"/>
            <a:ext cx="6008435" cy="5950342"/>
          </a:xfrm>
          <a:prstGeom prst="rect">
            <a:avLst/>
          </a:prstGeom>
        </p:spPr>
      </p:pic>
      <p:sp>
        <p:nvSpPr>
          <p:cNvPr id="3" name="TextBox 2">
            <a:extLst>
              <a:ext uri="{FF2B5EF4-FFF2-40B4-BE49-F238E27FC236}">
                <a16:creationId xmlns:a16="http://schemas.microsoft.com/office/drawing/2014/main" id="{D166EBC9-4281-4306-8045-0E32F9C09E14}"/>
              </a:ext>
            </a:extLst>
          </p:cNvPr>
          <p:cNvSpPr txBox="1"/>
          <p:nvPr/>
        </p:nvSpPr>
        <p:spPr>
          <a:xfrm>
            <a:off x="408522" y="1256128"/>
            <a:ext cx="2516104" cy="1731243"/>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eaLnBrk="0" fontAlgn="base" hangingPunct="0">
              <a:spcBef>
                <a:spcPct val="0"/>
              </a:spcBef>
              <a:spcAft>
                <a:spcPct val="0"/>
              </a:spcAft>
            </a:pPr>
            <a:r>
              <a:rPr lang="en-GB" sz="3600" b="1" dirty="0">
                <a:solidFill>
                  <a:srgbClr val="205867"/>
                </a:solidFill>
                <a:latin typeface="Arial"/>
                <a:cs typeface="Arial"/>
              </a:rPr>
              <a:t>Strengths </a:t>
            </a:r>
            <a:endParaRPr lang="en-GB" sz="3600" dirty="0">
              <a:solidFill>
                <a:prstClr val="black"/>
              </a:solidFill>
              <a:latin typeface="Arial"/>
              <a:cs typeface="Arial"/>
            </a:endParaRPr>
          </a:p>
          <a:p>
            <a:pPr eaLnBrk="0" fontAlgn="base" hangingPunct="0">
              <a:spcBef>
                <a:spcPct val="0"/>
              </a:spcBef>
              <a:spcAft>
                <a:spcPct val="0"/>
              </a:spcAft>
            </a:pPr>
            <a:r>
              <a:rPr lang="en-GB" sz="3600" b="1" dirty="0">
                <a:solidFill>
                  <a:srgbClr val="205867"/>
                </a:solidFill>
                <a:latin typeface="Arial"/>
                <a:cs typeface="Arial"/>
              </a:rPr>
              <a:t>Wheel</a:t>
            </a:r>
            <a:endParaRPr lang="en-US" sz="135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3600" i="1" dirty="0">
                <a:solidFill>
                  <a:srgbClr val="205867"/>
                </a:solidFill>
                <a:latin typeface="Arial"/>
                <a:cs typeface="Arial"/>
              </a:rPr>
              <a:t>Example</a:t>
            </a:r>
            <a:endParaRPr lang="en-US" sz="1350" i="1"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98531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8D5C860-F56D-4BA6-9AC7-8C5E815B30AF}"/>
              </a:ext>
            </a:extLst>
          </p:cNvPr>
          <p:cNvSpPr txBox="1"/>
          <p:nvPr/>
        </p:nvSpPr>
        <p:spPr>
          <a:xfrm>
            <a:off x="212318" y="162228"/>
            <a:ext cx="2516104" cy="117724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eaLnBrk="0" fontAlgn="base" hangingPunct="0">
              <a:spcBef>
                <a:spcPct val="0"/>
              </a:spcBef>
              <a:spcAft>
                <a:spcPct val="0"/>
              </a:spcAft>
            </a:pPr>
            <a:r>
              <a:rPr lang="en-GB" sz="3600" b="1" dirty="0">
                <a:solidFill>
                  <a:srgbClr val="205867"/>
                </a:solidFill>
                <a:latin typeface="Arial"/>
                <a:cs typeface="Arial"/>
              </a:rPr>
              <a:t>Strengths </a:t>
            </a:r>
            <a:endParaRPr lang="en-GB" sz="3600" b="1" dirty="0">
              <a:solidFill>
                <a:srgbClr val="205867"/>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r>
              <a:rPr lang="en-GB" sz="3600" b="1" dirty="0">
                <a:solidFill>
                  <a:srgbClr val="205867"/>
                </a:solidFill>
                <a:latin typeface="Arial"/>
                <a:cs typeface="Arial"/>
              </a:rPr>
              <a:t>Wheel</a:t>
            </a:r>
            <a:endParaRPr lang="en-GB" sz="3600" b="1" dirty="0">
              <a:solidFill>
                <a:srgbClr val="205867"/>
              </a:solidFill>
              <a:latin typeface="Arial" panose="020B0604020202020204" pitchFamily="34" charset="0"/>
              <a:cs typeface="Arial" panose="020B0604020202020204" pitchFamily="34" charset="0"/>
            </a:endParaRPr>
          </a:p>
        </p:txBody>
      </p:sp>
      <p:pic>
        <p:nvPicPr>
          <p:cNvPr id="6" name="Picture 6" descr="Chart, radar chart&#10;&#10;Description automatically generated">
            <a:extLst>
              <a:ext uri="{FF2B5EF4-FFF2-40B4-BE49-F238E27FC236}">
                <a16:creationId xmlns:a16="http://schemas.microsoft.com/office/drawing/2014/main" id="{1267E8D7-A4E3-4B8B-8FAA-88300557715D}"/>
              </a:ext>
            </a:extLst>
          </p:cNvPr>
          <p:cNvPicPr>
            <a:picLocks noChangeAspect="1"/>
          </p:cNvPicPr>
          <p:nvPr/>
        </p:nvPicPr>
        <p:blipFill>
          <a:blip r:embed="rId3"/>
          <a:stretch>
            <a:fillRect/>
          </a:stretch>
        </p:blipFill>
        <p:spPr>
          <a:xfrm>
            <a:off x="3182152" y="1014629"/>
            <a:ext cx="4918240" cy="4375777"/>
          </a:xfrm>
          <a:prstGeom prst="rect">
            <a:avLst/>
          </a:prstGeom>
        </p:spPr>
      </p:pic>
      <p:sp>
        <p:nvSpPr>
          <p:cNvPr id="15" name="TextBox 14">
            <a:extLst>
              <a:ext uri="{FF2B5EF4-FFF2-40B4-BE49-F238E27FC236}">
                <a16:creationId xmlns:a16="http://schemas.microsoft.com/office/drawing/2014/main" id="{F44BA49F-7DF1-4892-8E35-A6F099A533AB}"/>
              </a:ext>
            </a:extLst>
          </p:cNvPr>
          <p:cNvSpPr txBox="1"/>
          <p:nvPr/>
        </p:nvSpPr>
        <p:spPr>
          <a:xfrm>
            <a:off x="1831809" y="2754489"/>
            <a:ext cx="1854367"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eaLnBrk="0" fontAlgn="base" hangingPunct="0">
              <a:spcBef>
                <a:spcPct val="0"/>
              </a:spcBef>
              <a:spcAft>
                <a:spcPct val="0"/>
              </a:spcAft>
            </a:pPr>
            <a:r>
              <a:rPr lang="en-GB" sz="1350" dirty="0">
                <a:solidFill>
                  <a:prstClr val="black"/>
                </a:solidFill>
                <a:latin typeface="Arial"/>
                <a:cs typeface="Arial"/>
              </a:rPr>
              <a:t>Strength:</a:t>
            </a:r>
            <a:endParaRPr lang="en-GB" sz="1350" b="1" dirty="0">
              <a:solidFill>
                <a:srgbClr val="4BACC6">
                  <a:lumMod val="50000"/>
                </a:srgbClr>
              </a:solidFill>
              <a:latin typeface="Arial"/>
              <a:cs typeface="Arial"/>
            </a:endParaRPr>
          </a:p>
          <a:p>
            <a:pPr defTabSz="685800" eaLnBrk="0" fontAlgn="base" hangingPunct="0">
              <a:spcBef>
                <a:spcPct val="0"/>
              </a:spcBef>
              <a:spcAft>
                <a:spcPct val="0"/>
              </a:spcAft>
            </a:pPr>
            <a:r>
              <a:rPr lang="en-GB" sz="1350" dirty="0">
                <a:solidFill>
                  <a:prstClr val="black"/>
                </a:solidFill>
                <a:latin typeface="Arial"/>
                <a:cs typeface="Arial"/>
              </a:rPr>
              <a:t>Current use …...</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r>
              <a:rPr lang="en-GB" sz="1350" dirty="0">
                <a:solidFill>
                  <a:prstClr val="black"/>
                </a:solidFill>
                <a:latin typeface="Arial"/>
                <a:cs typeface="Arial"/>
              </a:rPr>
              <a:t>Scope................</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endParaRPr lang="en-GB" sz="1350" dirty="0">
              <a:solidFill>
                <a:prstClr val="black"/>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B94AE9BF-DBA3-447C-8ED3-09F8A4DDF55C}"/>
              </a:ext>
            </a:extLst>
          </p:cNvPr>
          <p:cNvSpPr txBox="1"/>
          <p:nvPr/>
        </p:nvSpPr>
        <p:spPr>
          <a:xfrm>
            <a:off x="3204412" y="534190"/>
            <a:ext cx="3423562"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eaLnBrk="0" fontAlgn="base" hangingPunct="0">
              <a:spcBef>
                <a:spcPct val="0"/>
              </a:spcBef>
              <a:spcAft>
                <a:spcPct val="0"/>
              </a:spcAft>
            </a:pPr>
            <a:r>
              <a:rPr lang="en-GB" sz="1350" dirty="0">
                <a:solidFill>
                  <a:prstClr val="black"/>
                </a:solidFill>
                <a:latin typeface="Arial"/>
                <a:cs typeface="Arial"/>
              </a:rPr>
              <a:t>Strength:</a:t>
            </a:r>
            <a:endParaRPr lang="en-GB" sz="1350" b="1" i="1" dirty="0">
              <a:solidFill>
                <a:srgbClr val="4BACC6">
                  <a:lumMod val="50000"/>
                </a:srgbClr>
              </a:solidFill>
              <a:latin typeface="Arial"/>
              <a:cs typeface="Arial"/>
            </a:endParaRPr>
          </a:p>
          <a:p>
            <a:pPr defTabSz="685800" eaLnBrk="0" fontAlgn="base" hangingPunct="0">
              <a:spcBef>
                <a:spcPct val="0"/>
              </a:spcBef>
              <a:spcAft>
                <a:spcPct val="0"/>
              </a:spcAft>
            </a:pPr>
            <a:r>
              <a:rPr lang="en-GB" sz="1350" dirty="0">
                <a:solidFill>
                  <a:prstClr val="black"/>
                </a:solidFill>
                <a:latin typeface="Arial"/>
                <a:cs typeface="Arial"/>
              </a:rPr>
              <a:t>Current use …...</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r>
              <a:rPr lang="en-GB" sz="1350" dirty="0">
                <a:solidFill>
                  <a:prstClr val="black"/>
                </a:solidFill>
                <a:latin typeface="Arial"/>
                <a:cs typeface="Arial"/>
              </a:rPr>
              <a:t>Scope................</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endParaRPr lang="en-GB" sz="1350" dirty="0">
              <a:solidFill>
                <a:prstClr val="black"/>
              </a:solidFill>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7B9B2951-2F3F-443A-B3E0-691B7B18B983}"/>
              </a:ext>
            </a:extLst>
          </p:cNvPr>
          <p:cNvSpPr txBox="1"/>
          <p:nvPr/>
        </p:nvSpPr>
        <p:spPr>
          <a:xfrm>
            <a:off x="6831326" y="984313"/>
            <a:ext cx="2280112"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eaLnBrk="0" fontAlgn="base" hangingPunct="0">
              <a:spcBef>
                <a:spcPct val="0"/>
              </a:spcBef>
              <a:spcAft>
                <a:spcPct val="0"/>
              </a:spcAft>
            </a:pPr>
            <a:r>
              <a:rPr lang="en-GB" sz="1350" dirty="0">
                <a:solidFill>
                  <a:prstClr val="black"/>
                </a:solidFill>
                <a:latin typeface="Arial"/>
                <a:cs typeface="Arial"/>
              </a:rPr>
              <a:t>Strength: Current use …...</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r>
              <a:rPr lang="en-GB" sz="1350" dirty="0">
                <a:solidFill>
                  <a:prstClr val="black"/>
                </a:solidFill>
                <a:latin typeface="Arial"/>
                <a:cs typeface="Arial"/>
              </a:rPr>
              <a:t>Scope................</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endParaRPr lang="en-GB" sz="1350" dirty="0">
              <a:solidFill>
                <a:prstClr val="black"/>
              </a:solidFill>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20A1276F-654F-4C97-986F-DBDFF4CCF2B0}"/>
              </a:ext>
            </a:extLst>
          </p:cNvPr>
          <p:cNvSpPr txBox="1"/>
          <p:nvPr/>
        </p:nvSpPr>
        <p:spPr>
          <a:xfrm>
            <a:off x="6444208" y="4642000"/>
            <a:ext cx="2445545" cy="900246"/>
          </a:xfrm>
          <a:prstGeom prst="rect">
            <a:avLst/>
          </a:prstGeom>
          <a:solidFill>
            <a:schemeClr val="bg1"/>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eaLnBrk="0" fontAlgn="base" hangingPunct="0">
              <a:spcBef>
                <a:spcPct val="0"/>
              </a:spcBef>
              <a:spcAft>
                <a:spcPct val="0"/>
              </a:spcAft>
            </a:pPr>
            <a:r>
              <a:rPr lang="en-GB" sz="1350" dirty="0">
                <a:solidFill>
                  <a:prstClr val="black"/>
                </a:solidFill>
                <a:latin typeface="Arial"/>
                <a:cs typeface="Arial"/>
              </a:rPr>
              <a:t>Strength:</a:t>
            </a:r>
            <a:endParaRPr lang="en-GB" sz="1350" b="1" i="1" dirty="0">
              <a:solidFill>
                <a:srgbClr val="4BACC6">
                  <a:lumMod val="50000"/>
                </a:srgbClr>
              </a:solidFill>
              <a:latin typeface="Arial"/>
              <a:cs typeface="Arial"/>
            </a:endParaRPr>
          </a:p>
          <a:p>
            <a:pPr defTabSz="685800" eaLnBrk="0" fontAlgn="base" hangingPunct="0">
              <a:spcBef>
                <a:spcPct val="0"/>
              </a:spcBef>
              <a:spcAft>
                <a:spcPct val="0"/>
              </a:spcAft>
            </a:pPr>
            <a:r>
              <a:rPr lang="en-GB" sz="1350" dirty="0">
                <a:solidFill>
                  <a:prstClr val="black"/>
                </a:solidFill>
                <a:latin typeface="Arial"/>
                <a:cs typeface="Arial"/>
              </a:rPr>
              <a:t>Current use …...</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r>
              <a:rPr lang="en-GB" sz="1350" dirty="0">
                <a:solidFill>
                  <a:prstClr val="black"/>
                </a:solidFill>
                <a:latin typeface="Arial"/>
                <a:cs typeface="Arial"/>
              </a:rPr>
              <a:t>Scope................</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endParaRPr lang="en-GB" sz="1350" dirty="0">
              <a:solidFill>
                <a:prstClr val="black"/>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C21274B-68C0-401A-AC8B-B33DDD8E2CA4}"/>
              </a:ext>
            </a:extLst>
          </p:cNvPr>
          <p:cNvSpPr txBox="1"/>
          <p:nvPr/>
        </p:nvSpPr>
        <p:spPr>
          <a:xfrm>
            <a:off x="3133996" y="4645507"/>
            <a:ext cx="1662888" cy="900246"/>
          </a:xfrm>
          <a:prstGeom prst="rect">
            <a:avLst/>
          </a:prstGeom>
          <a:solidFill>
            <a:schemeClr val="bg1"/>
          </a:solid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defTabSz="685800" eaLnBrk="0" fontAlgn="base" hangingPunct="0">
              <a:spcBef>
                <a:spcPct val="0"/>
              </a:spcBef>
              <a:spcAft>
                <a:spcPct val="0"/>
              </a:spcAft>
            </a:pPr>
            <a:r>
              <a:rPr lang="en-GB" sz="1350" dirty="0">
                <a:solidFill>
                  <a:prstClr val="black"/>
                </a:solidFill>
                <a:latin typeface="Arial"/>
                <a:cs typeface="Arial"/>
              </a:rPr>
              <a:t>Strength:</a:t>
            </a:r>
            <a:endParaRPr lang="en-GB" sz="1350" b="1" i="1" dirty="0">
              <a:solidFill>
                <a:srgbClr val="4BACC6">
                  <a:lumMod val="50000"/>
                </a:srgbClr>
              </a:solidFill>
              <a:latin typeface="Arial"/>
              <a:cs typeface="Arial"/>
            </a:endParaRPr>
          </a:p>
          <a:p>
            <a:pPr defTabSz="685800" eaLnBrk="0" fontAlgn="base" hangingPunct="0">
              <a:spcBef>
                <a:spcPct val="0"/>
              </a:spcBef>
              <a:spcAft>
                <a:spcPct val="0"/>
              </a:spcAft>
            </a:pPr>
            <a:r>
              <a:rPr lang="en-GB" sz="1350" dirty="0">
                <a:solidFill>
                  <a:prstClr val="black"/>
                </a:solidFill>
                <a:latin typeface="Arial"/>
                <a:cs typeface="Arial"/>
              </a:rPr>
              <a:t>Current use …...</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r>
              <a:rPr lang="en-GB" sz="1350" dirty="0">
                <a:solidFill>
                  <a:prstClr val="black"/>
                </a:solidFill>
                <a:latin typeface="Arial"/>
                <a:cs typeface="Arial"/>
              </a:rPr>
              <a:t>Scope................</a:t>
            </a:r>
            <a:endParaRPr lang="en-GB" sz="1350" dirty="0">
              <a:solidFill>
                <a:prstClr val="black"/>
              </a:solidFill>
              <a:latin typeface="Arial" panose="020B0604020202020204" pitchFamily="34" charset="0"/>
              <a:cs typeface="Arial" panose="020B0604020202020204" pitchFamily="34" charset="0"/>
            </a:endParaRPr>
          </a:p>
          <a:p>
            <a:pPr defTabSz="685800" eaLnBrk="0" fontAlgn="base" hangingPunct="0">
              <a:spcBef>
                <a:spcPct val="0"/>
              </a:spcBef>
              <a:spcAft>
                <a:spcPct val="0"/>
              </a:spcAft>
            </a:pPr>
            <a:endParaRPr lang="en-GB" sz="1350" dirty="0">
              <a:solidFill>
                <a:prstClr val="black"/>
              </a:solidFill>
              <a:latin typeface="Arial" panose="020B0604020202020204" pitchFamily="34" charset="0"/>
              <a:cs typeface="Arial" panose="020B0604020202020204" pitchFamily="34" charset="0"/>
            </a:endParaRPr>
          </a:p>
        </p:txBody>
      </p:sp>
      <p:sp>
        <p:nvSpPr>
          <p:cNvPr id="3" name="Thought Bubble: Cloud 2">
            <a:extLst>
              <a:ext uri="{FF2B5EF4-FFF2-40B4-BE49-F238E27FC236}">
                <a16:creationId xmlns:a16="http://schemas.microsoft.com/office/drawing/2014/main" id="{9BFEB7C3-E8C7-481F-B98D-7234E7510983}"/>
              </a:ext>
            </a:extLst>
          </p:cNvPr>
          <p:cNvSpPr/>
          <p:nvPr/>
        </p:nvSpPr>
        <p:spPr>
          <a:xfrm>
            <a:off x="118759" y="3530227"/>
            <a:ext cx="3171850" cy="1425255"/>
          </a:xfrm>
          <a:prstGeom prst="cloudCallou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AA8D1DE-9645-4C23-B511-FF246DEF2DF5}"/>
              </a:ext>
            </a:extLst>
          </p:cNvPr>
          <p:cNvSpPr txBox="1"/>
          <p:nvPr/>
        </p:nvSpPr>
        <p:spPr>
          <a:xfrm>
            <a:off x="462184" y="3718670"/>
            <a:ext cx="2858624" cy="923330"/>
          </a:xfrm>
          <a:prstGeom prst="rect">
            <a:avLst/>
          </a:prstGeom>
          <a:noFill/>
        </p:spPr>
        <p:txBody>
          <a:bodyPr wrap="square" rtlCol="0">
            <a:spAutoFit/>
          </a:bodyPr>
          <a:lstStyle/>
          <a:p>
            <a:r>
              <a:rPr lang="en-GB" i="1" dirty="0">
                <a:solidFill>
                  <a:schemeClr val="accent5">
                    <a:lumMod val="50000"/>
                  </a:schemeClr>
                </a:solidFill>
              </a:rPr>
              <a:t>Working together, with trust and respect, to make a difference</a:t>
            </a:r>
          </a:p>
        </p:txBody>
      </p:sp>
    </p:spTree>
    <p:extLst>
      <p:ext uri="{BB962C8B-B14F-4D97-AF65-F5344CB8AC3E}">
        <p14:creationId xmlns:p14="http://schemas.microsoft.com/office/powerpoint/2010/main" val="210696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11"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a:extLst>
              <a:ext uri="{FF2B5EF4-FFF2-40B4-BE49-F238E27FC236}">
                <a16:creationId xmlns:a16="http://schemas.microsoft.com/office/drawing/2014/main" id="{C988F341-9BF1-4FBB-A111-EF9756DF301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0" y="-99392"/>
            <a:ext cx="9144000" cy="5760640"/>
          </a:xfrm>
          <a:prstGeom prst="rect">
            <a:avLst/>
          </a:prstGeom>
          <a:solidFill>
            <a:srgbClr val="FFFFFF"/>
          </a:solidFill>
        </p:spPr>
      </p:pic>
      <p:sp>
        <p:nvSpPr>
          <p:cNvPr id="71" name="Title 1">
            <a:extLst>
              <a:ext uri="{FF2B5EF4-FFF2-40B4-BE49-F238E27FC236}">
                <a16:creationId xmlns:a16="http://schemas.microsoft.com/office/drawing/2014/main" id="{570E1A3E-1895-4C39-81DA-15D16484BD1E}"/>
              </a:ext>
            </a:extLst>
          </p:cNvPr>
          <p:cNvSpPr>
            <a:spLocks noGrp="1"/>
          </p:cNvSpPr>
          <p:nvPr>
            <p:ph type="title"/>
          </p:nvPr>
        </p:nvSpPr>
        <p:spPr>
          <a:xfrm>
            <a:off x="238026" y="116632"/>
            <a:ext cx="8667947" cy="1325563"/>
          </a:xfrm>
        </p:spPr>
        <p:txBody>
          <a:bodyPr>
            <a:normAutofit/>
          </a:bodyPr>
          <a:lstStyle/>
          <a:p>
            <a:pPr algn="ctr"/>
            <a:r>
              <a:rPr lang="en-US" sz="5400" dirty="0">
                <a:solidFill>
                  <a:srgbClr val="FF6600"/>
                </a:solidFill>
                <a:effectLst>
                  <a:outerShdw blurRad="38100" dist="38100" dir="2700000" algn="tl">
                    <a:srgbClr val="000000">
                      <a:alpha val="43137"/>
                    </a:srgbClr>
                  </a:outerShdw>
                </a:effectLst>
                <a:latin typeface="Arial Black" panose="020B0A04020102020204" pitchFamily="34" charset="0"/>
              </a:rPr>
              <a:t>Case studies/papers</a:t>
            </a:r>
          </a:p>
        </p:txBody>
      </p:sp>
    </p:spTree>
    <p:extLst>
      <p:ext uri="{BB962C8B-B14F-4D97-AF65-F5344CB8AC3E}">
        <p14:creationId xmlns:p14="http://schemas.microsoft.com/office/powerpoint/2010/main" val="36117878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2263" y="-2604"/>
            <a:ext cx="9146046" cy="6908477"/>
          </a:xfrm>
          <a:prstGeom prst="rect">
            <a:avLst/>
          </a:prstGeom>
        </p:spPr>
      </p:pic>
      <p:pic>
        <p:nvPicPr>
          <p:cNvPr id="5" name="Content Placeholder 4">
            <a:extLst>
              <a:ext uri="{FF2B5EF4-FFF2-40B4-BE49-F238E27FC236}">
                <a16:creationId xmlns:a16="http://schemas.microsoft.com/office/drawing/2014/main" id="{9E2A61EF-4C06-41BC-BA52-4DABA16B4357}"/>
              </a:ext>
            </a:extLst>
          </p:cNvPr>
          <p:cNvPicPr>
            <a:picLocks noGrp="1" noChangeAspect="1"/>
          </p:cNvPicPr>
          <p:nvPr>
            <p:ph idx="1"/>
          </p:nvPr>
        </p:nvPicPr>
        <p:blipFill>
          <a:blip r:embed="rId4"/>
          <a:stretch>
            <a:fillRect/>
          </a:stretch>
        </p:blipFill>
        <p:spPr>
          <a:xfrm>
            <a:off x="2968613" y="2732302"/>
            <a:ext cx="3206774" cy="1652159"/>
          </a:xfrm>
          <a:prstGeom prst="rect">
            <a:avLst/>
          </a:prstGeom>
        </p:spPr>
      </p:pic>
      <p:sp>
        <p:nvSpPr>
          <p:cNvPr id="7" name="Rectangle 2">
            <a:extLst>
              <a:ext uri="{FF2B5EF4-FFF2-40B4-BE49-F238E27FC236}">
                <a16:creationId xmlns:a16="http://schemas.microsoft.com/office/drawing/2014/main" id="{C797DC88-72C9-4AA0-B772-7989F36778B0}"/>
              </a:ext>
            </a:extLst>
          </p:cNvPr>
          <p:cNvSpPr txBox="1">
            <a:spLocks noChangeArrowheads="1"/>
          </p:cNvSpPr>
          <p:nvPr/>
        </p:nvSpPr>
        <p:spPr>
          <a:xfrm>
            <a:off x="609600" y="4270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solidFill>
                  <a:schemeClr val="bg1"/>
                </a:solidFill>
                <a:latin typeface="Arial" charset="0"/>
              </a:rPr>
              <a:t>Gwerthusiad – Plws / Delta</a:t>
            </a:r>
            <a:br>
              <a:rPr lang="en-GB" b="1">
                <a:solidFill>
                  <a:schemeClr val="bg1"/>
                </a:solidFill>
                <a:latin typeface="Arial" charset="0"/>
              </a:rPr>
            </a:br>
            <a:r>
              <a:rPr lang="en-GB" b="1">
                <a:solidFill>
                  <a:schemeClr val="bg1"/>
                </a:solidFill>
                <a:latin typeface="Arial" charset="0"/>
              </a:rPr>
              <a:t>Evaluation – Plus / Delta</a:t>
            </a:r>
            <a:endParaRPr lang="en-GB" b="1" dirty="0">
              <a:solidFill>
                <a:schemeClr val="bg1"/>
              </a:solidFill>
              <a:latin typeface="Arial" charset="0"/>
            </a:endParaRPr>
          </a:p>
        </p:txBody>
      </p:sp>
    </p:spTree>
    <p:extLst>
      <p:ext uri="{BB962C8B-B14F-4D97-AF65-F5344CB8AC3E}">
        <p14:creationId xmlns:p14="http://schemas.microsoft.com/office/powerpoint/2010/main" val="621011142"/>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4.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2A07B7D5-1A42-4421-ADA5-A78683BD7103}">
  <we:reference id="wa104381637" version="1.0.0.0" store="en-US" storeType="OMEX"/>
  <we:alternateReferences>
    <we:reference id="wa104381637" version="1.0.0.0" store="WA104381637"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201500625PowerPointPresentationTemplate.potx</Template>
  <TotalTime>0</TotalTime>
  <Words>1466</Words>
  <Application>Microsoft Office PowerPoint</Application>
  <PresentationFormat>On-screen Show (4:3)</PresentationFormat>
  <Paragraphs>148</Paragraphs>
  <Slides>37</Slides>
  <Notes>22</Notes>
  <HiddenSlides>0</HiddenSlides>
  <MMClips>1</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37</vt:i4>
      </vt:variant>
    </vt:vector>
  </HeadingPairs>
  <TitlesOfParts>
    <vt:vector size="49" baseType="lpstr">
      <vt:lpstr>Myriad Pro</vt:lpstr>
      <vt:lpstr>Arial</vt:lpstr>
      <vt:lpstr>Arial Black</vt:lpstr>
      <vt:lpstr>Calibri</vt:lpstr>
      <vt:lpstr>Calibri Light</vt:lpstr>
      <vt:lpstr>Times New Roman</vt:lpstr>
      <vt:lpstr>Wingdings</vt:lpstr>
      <vt:lpstr>201500625PowerPointPresentationTemplate</vt:lpstr>
      <vt:lpstr>Title Slide 1</vt:lpstr>
      <vt:lpstr>UWTSD 200_Text 2</vt:lpstr>
      <vt:lpstr>20140311PresentationUWTSDTemplate</vt:lpstr>
      <vt:lpstr>1_20140311PresentationUWTSDTemplate</vt:lpstr>
      <vt:lpstr>Module BMPF7061   Coaching and Mentoring  Day 3</vt:lpstr>
      <vt:lpstr>Our Vision</vt:lpstr>
      <vt:lpstr>Our Vision</vt:lpstr>
      <vt:lpstr>PowerPoint Presentation</vt:lpstr>
      <vt:lpstr>Coaching</vt:lpstr>
      <vt:lpstr>Mentoring</vt:lpstr>
      <vt:lpstr>Our Vision</vt:lpstr>
      <vt:lpstr>PowerPoint Presentation</vt:lpstr>
      <vt:lpstr>PowerPoint Presentation</vt:lpstr>
      <vt:lpstr>PowerPoint Presentation</vt:lpstr>
      <vt:lpstr>PowerPoint Presentation</vt:lpstr>
      <vt:lpstr>Re-cap on listening skills</vt:lpstr>
      <vt:lpstr>PowerPoint Presentation</vt:lpstr>
      <vt:lpstr>PowerPoint Presentation</vt:lpstr>
      <vt:lpstr>Recap - perceptions</vt:lpstr>
      <vt:lpstr>Our Vision</vt:lpstr>
      <vt:lpstr>PowerPoint Presentation</vt:lpstr>
      <vt:lpstr>Examples of empowering and disempowering questions</vt:lpstr>
      <vt:lpstr>PowerPoint Presentation</vt:lpstr>
      <vt:lpstr>PowerPoint Presentation</vt:lpstr>
      <vt:lpstr>PowerPoint Presentation</vt:lpstr>
      <vt:lpstr>PowerPoint Presentation</vt:lpstr>
      <vt:lpstr>PowerPoint Presentation</vt:lpstr>
      <vt:lpstr>PowerPoint Presentation</vt:lpstr>
      <vt:lpstr>Our Vision</vt:lpstr>
      <vt:lpstr>PowerPoint Presentation</vt:lpstr>
      <vt:lpstr>Metaphors</vt:lpstr>
      <vt:lpstr>PowerPoint Presentation</vt:lpstr>
      <vt:lpstr>Our Vision</vt:lpstr>
      <vt:lpstr>PowerPoint Presentation</vt:lpstr>
      <vt:lpstr>PowerPoint Presentation</vt:lpstr>
      <vt:lpstr>PowerPoint Presentation</vt:lpstr>
      <vt:lpstr>PowerPoint Presentation</vt:lpstr>
      <vt:lpstr>PowerPoint Presentation</vt:lpstr>
      <vt:lpstr>PowerPoint Presentation</vt:lpstr>
      <vt:lpstr>Case studies/papers</vt:lpstr>
      <vt:lpstr>Our Vision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152</cp:revision>
  <cp:lastPrinted>2020-01-29T13:55:32Z</cp:lastPrinted>
  <dcterms:created xsi:type="dcterms:W3CDTF">2015-04-14T15:21:28Z</dcterms:created>
  <dcterms:modified xsi:type="dcterms:W3CDTF">2022-11-13T18:46:03Z</dcterms:modified>
</cp:coreProperties>
</file>